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3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52"/>
  </p:notesMasterIdLst>
  <p:handoutMasterIdLst>
    <p:handoutMasterId r:id="rId53"/>
  </p:handoutMasterIdLst>
  <p:sldIdLst>
    <p:sldId id="304" r:id="rId3"/>
    <p:sldId id="313" r:id="rId4"/>
    <p:sldId id="314" r:id="rId5"/>
    <p:sldId id="327" r:id="rId6"/>
    <p:sldId id="385" r:id="rId7"/>
    <p:sldId id="386" r:id="rId8"/>
    <p:sldId id="318" r:id="rId9"/>
    <p:sldId id="317" r:id="rId10"/>
    <p:sldId id="378" r:id="rId11"/>
    <p:sldId id="379" r:id="rId12"/>
    <p:sldId id="328" r:id="rId13"/>
    <p:sldId id="322" r:id="rId14"/>
    <p:sldId id="338" r:id="rId15"/>
    <p:sldId id="383" r:id="rId16"/>
    <p:sldId id="339" r:id="rId17"/>
    <p:sldId id="321" r:id="rId18"/>
    <p:sldId id="363" r:id="rId19"/>
    <p:sldId id="340" r:id="rId20"/>
    <p:sldId id="382" r:id="rId21"/>
    <p:sldId id="329" r:id="rId22"/>
    <p:sldId id="350" r:id="rId23"/>
    <p:sldId id="323" r:id="rId24"/>
    <p:sldId id="326" r:id="rId25"/>
    <p:sldId id="337" r:id="rId26"/>
    <p:sldId id="334" r:id="rId27"/>
    <p:sldId id="341" r:id="rId28"/>
    <p:sldId id="342" r:id="rId29"/>
    <p:sldId id="344" r:id="rId30"/>
    <p:sldId id="387" r:id="rId31"/>
    <p:sldId id="358" r:id="rId32"/>
    <p:sldId id="371" r:id="rId33"/>
    <p:sldId id="372" r:id="rId34"/>
    <p:sldId id="355" r:id="rId35"/>
    <p:sldId id="335" r:id="rId36"/>
    <p:sldId id="324" r:id="rId37"/>
    <p:sldId id="325" r:id="rId38"/>
    <p:sldId id="360" r:id="rId39"/>
    <p:sldId id="362" r:id="rId40"/>
    <p:sldId id="361" r:id="rId41"/>
    <p:sldId id="347" r:id="rId42"/>
    <p:sldId id="330" r:id="rId43"/>
    <p:sldId id="381" r:id="rId44"/>
    <p:sldId id="368" r:id="rId45"/>
    <p:sldId id="380" r:id="rId46"/>
    <p:sldId id="316" r:id="rId47"/>
    <p:sldId id="351" r:id="rId48"/>
    <p:sldId id="343" r:id="rId49"/>
    <p:sldId id="345" r:id="rId50"/>
    <p:sldId id="369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43B5"/>
    <a:srgbClr val="FD3545"/>
    <a:srgbClr val="FFFF00"/>
    <a:srgbClr val="FD3644"/>
    <a:srgbClr val="C83964"/>
    <a:srgbClr val="FFFFFF"/>
    <a:srgbClr val="C43B68"/>
    <a:srgbClr val="CD395F"/>
    <a:srgbClr val="BC3C69"/>
    <a:srgbClr val="C99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79" autoAdjust="0"/>
    <p:restoredTop sz="96684" autoAdjust="0"/>
  </p:normalViewPr>
  <p:slideViewPr>
    <p:cSldViewPr snapToGrid="0">
      <p:cViewPr varScale="1">
        <p:scale>
          <a:sx n="122" d="100"/>
          <a:sy n="122" d="100"/>
        </p:scale>
        <p:origin x="34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6" d="100"/>
          <a:sy n="96" d="100"/>
        </p:scale>
        <p:origin x="27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A28D8F-2A4D-48F5-A14F-A6790649BC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A9F6E-0B82-625A-7C36-CA14C395C1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B61E0-A986-4EAB-BE46-1BE98D1A99A9}" type="datetime1">
              <a:rPr lang="fr-FR" smtClean="0"/>
              <a:t>30/03/2023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2AD6E-41EF-170C-F5F1-DA39059C3B0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A6289-A245-6CB2-9375-18DE09B915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5F498-7BDF-46CB-8FF2-4DFA26F2B7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42244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F4226C-616B-47F3-8131-85B92B3B43CF}" type="datetime1">
              <a:rPr lang="fr-FR" smtClean="0"/>
              <a:t>30/03/2023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EF4226C-616B-47F3-8131-85B92B3B43CF}" type="datetime1">
              <a:rPr lang="fr-FR" smtClean="0"/>
              <a:t>30/03/2023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701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EF4226C-616B-47F3-8131-85B92B3B43CF}" type="datetime1">
              <a:rPr lang="fr-FR" smtClean="0"/>
              <a:t>30/03/2023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777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EEF4226C-616B-47F3-8131-85B92B3B43CF}" type="datetime1">
              <a:rPr lang="fr-FR" smtClean="0"/>
              <a:t>30/03/2023</a:t>
            </a:fld>
            <a:endParaRPr lang="fr-FR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BCB3EB-0315-48AA-BAC1-33E2B76D0399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355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F7A83-90B7-47FE-A611-F7AF6721C251}" type="datetime1">
              <a:rPr lang="en-GB" smtClean="0"/>
              <a:t>30/03/2023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C79FDB-0E19-3932-1966-0FCDE00401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1239" y="6486095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CA2A5B88-4A3B-43BB-875F-3485A7A3753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1FFBEA-53D9-048A-4E32-BAFB84A7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13255" y="6492875"/>
            <a:ext cx="4229100" cy="365125"/>
          </a:xfr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52E9D1-19A9-D0F5-7F17-EC620AE05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7761" y="6479315"/>
            <a:ext cx="609600" cy="371905"/>
          </a:xfrm>
        </p:spPr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623CC84-E0D5-8A58-2CEC-B0952D7C9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438970-08AC-6581-B5D3-14B986EF26CE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241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7A97FCF-13F1-41B2-8B1F-A810F966542D}" type="datetime1">
              <a:rPr lang="en-GB" smtClean="0"/>
              <a:t>30/03/2023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2 -Montserr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8C759D-E35F-02C4-F9B7-C467CE5F8DBE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D7A97FCF-13F1-41B2-8B1F-A810F966542D}" type="datetime1">
              <a:rPr lang="en-GB" smtClean="0"/>
              <a:t>30/03/2023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4E3031-5366-534C-291B-4EED5FE250A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8591FC-B8D6-067C-01FB-4638482F687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71693B2D-13D6-F56E-871E-6AAA6135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9B6633-B174-C84F-E6FC-4963698014D9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747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fr-FR" dirty="0"/>
              <a:t>Cliquez sur l'icône pour ajouter une image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2C19-4A99-61D9-0882-09647D2F874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2B62330-BCFD-4E1B-8142-D2370D41EF6F}" type="datetime1">
              <a:rPr lang="en-GB" smtClean="0"/>
              <a:t>30/03/2023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9C54B-BAA8-AA7A-3440-AE3F488816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78606-59D1-070B-DF37-FE1953CC61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814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1"/>
            <a:ext cx="4978400" cy="4368801"/>
          </a:xfrm>
          <a:prstGeom prst="rect">
            <a:avLst/>
          </a:prstGeom>
        </p:spPr>
        <p:txBody>
          <a:bodyPr vert="horz"/>
          <a:lstStyle/>
          <a:p>
            <a:r>
              <a:rPr lang="fr-FR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CB40C7A-A26B-2BBC-BF54-D01D6DD2DEFA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B840EAE-0794-4AAB-8B75-79EAF3B6595A}" type="datetime1">
              <a:rPr lang="en-GB" smtClean="0"/>
              <a:t>30/03/2023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3C04AA9-D0EF-8FA7-82F4-E972E359333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38E0465-C320-7339-774A-A0F2EC01AF6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81B85079-9BE7-6619-BE18-FF9544DAB83B}"/>
              </a:ext>
            </a:extLst>
          </p:cNvPr>
          <p:cNvSpPr txBox="1">
            <a:spLocks/>
          </p:cNvSpPr>
          <p:nvPr userDrawn="1"/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C43B68"/>
                </a:solidFill>
                <a:latin typeface="Montserrat" panose="00000500000000000000" pitchFamily="2" charset="0"/>
                <a:ea typeface="+mj-ea"/>
                <a:cs typeface="Arial Narrow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ED8C37C-7E5F-7DBA-DCDF-ED4EABB0E1B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49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2C19-4A99-61D9-0882-09647D2F874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2B62330-BCFD-4E1B-8142-D2370D41EF6F}" type="datetime1">
              <a:rPr lang="en-GB" smtClean="0"/>
              <a:t>30/03/2023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9C54B-BAA8-AA7A-3440-AE3F488816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78606-59D1-070B-DF37-FE1953CC61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7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2C19-4A99-61D9-0882-09647D2F874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2B62330-BCFD-4E1B-8142-D2370D41EF6F}" type="datetime1">
              <a:rPr lang="en-GB" smtClean="0"/>
              <a:t>30/03/2023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79C54B-BAA8-AA7A-3440-AE3F4888166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D78606-59D1-070B-DF37-FE1953CC612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" name="Title 10">
            <a:extLst>
              <a:ext uri="{FF2B5EF4-FFF2-40B4-BE49-F238E27FC236}">
                <a16:creationId xmlns:a16="http://schemas.microsoft.com/office/drawing/2014/main" id="{42D93B7E-FC36-2A14-6F21-EEADB07E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9858" y="314325"/>
            <a:ext cx="9358185" cy="838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C43B68"/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807BD5-C5D5-BC76-DBAD-9831F0EEAF20}"/>
              </a:ext>
            </a:extLst>
          </p:cNvPr>
          <p:cNvSpPr/>
          <p:nvPr userDrawn="1"/>
        </p:nvSpPr>
        <p:spPr>
          <a:xfrm>
            <a:off x="0" y="1202724"/>
            <a:ext cx="12192000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26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8796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1C753-BF67-49DE-A7FF-6A25C3460A55}" type="datetime1">
              <a:rPr lang="en-GB" smtClean="0"/>
              <a:t>30/03/2023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3467" y="6651626"/>
            <a:ext cx="61976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mmWG Magnet Working Group Presentation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3" y="6642101"/>
            <a:ext cx="54186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DEBE942-81F3-4A22-A997-6897B074146A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Image 9" descr="MUON-SlideGraph-gradient.png">
            <a:extLst>
              <a:ext uri="{FF2B5EF4-FFF2-40B4-BE49-F238E27FC236}">
                <a16:creationId xmlns:a16="http://schemas.microsoft.com/office/drawing/2014/main" id="{2ED431F6-7288-5E1E-7656-73E5678091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4110674"/>
            <a:ext cx="12192000" cy="2810933"/>
          </a:xfrm>
          <a:prstGeom prst="rect">
            <a:avLst/>
          </a:prstGeom>
        </p:spPr>
      </p:pic>
      <p:pic>
        <p:nvPicPr>
          <p:cNvPr id="10" name="Image 82" descr="MUON-SlideGraph-LogoBkgnd2.png">
            <a:extLst>
              <a:ext uri="{FF2B5EF4-FFF2-40B4-BE49-F238E27FC236}">
                <a16:creationId xmlns:a16="http://schemas.microsoft.com/office/drawing/2014/main" id="{B6B3E6BA-D3CD-7FDF-C487-4F53A99B31A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6994"/>
            <a:ext cx="12192000" cy="6854613"/>
          </a:xfrm>
          <a:prstGeom prst="rect">
            <a:avLst/>
          </a:prstGeom>
        </p:spPr>
      </p:pic>
      <p:pic>
        <p:nvPicPr>
          <p:cNvPr id="11" name="Image 85" descr="MCC-inernational-finalV01.png">
            <a:extLst>
              <a:ext uri="{FF2B5EF4-FFF2-40B4-BE49-F238E27FC236}">
                <a16:creationId xmlns:a16="http://schemas.microsoft.com/office/drawing/2014/main" id="{886B7572-63A0-5B0D-5676-74EEB72FB24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682803" cy="1682803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A51BE4C8-7521-B4EC-D06B-F340CE12EE0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453" y="123353"/>
            <a:ext cx="1451826" cy="143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6180667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"/>
            <a:ext cx="1202724" cy="1202724"/>
          </a:xfrm>
          <a:prstGeom prst="rect">
            <a:avLst/>
          </a:prstGeom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07409C6-6D6E-005D-5600-A13A38042E30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76" y="0"/>
            <a:ext cx="1213657" cy="1202724"/>
          </a:xfrm>
          <a:prstGeom prst="rect">
            <a:avLst/>
          </a:prstGeom>
        </p:spPr>
      </p:pic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05BF839-3FEB-CA89-7FE1-8C5D9B4917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93957" y="6472241"/>
            <a:ext cx="609600" cy="385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5" name="Espace réservé du pied de page 4">
            <a:extLst>
              <a:ext uri="{FF2B5EF4-FFF2-40B4-BE49-F238E27FC236}">
                <a16:creationId xmlns:a16="http://schemas.microsoft.com/office/drawing/2014/main" id="{7A044CC3-4BDF-3655-B5B7-D2DCF4C2B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81450" y="6492875"/>
            <a:ext cx="42291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solidFill>
                  <a:schemeClr val="bg2">
                    <a:lumMod val="50000"/>
                  </a:schemeClr>
                </a:solidFill>
                <a:latin typeface="Arial Narrow"/>
                <a:cs typeface="Arial Narrow"/>
              </a:defRPr>
            </a:lvl1pPr>
          </a:lstStyle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EB531240-BDF7-F2D3-20FC-8ECCD9B95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2402" y="65076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7A4CFF7-868E-4463-8A46-8CFF22647924}" type="datetime1">
              <a:rPr lang="en-GB" smtClean="0"/>
              <a:pPr/>
              <a:t>30/03/2023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7" r:id="rId3"/>
    <p:sldLayoutId id="2147483675" r:id="rId4"/>
    <p:sldLayoutId id="2147483676" r:id="rId5"/>
    <p:sldLayoutId id="2147483686" r:id="rId6"/>
    <p:sldLayoutId id="214748368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010.png"/><Relationship Id="rId4" Type="http://schemas.openxmlformats.org/officeDocument/2006/relationships/image" Target="../media/image38.pn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3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0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51.jpg"/><Relationship Id="rId5" Type="http://schemas.openxmlformats.org/officeDocument/2006/relationships/image" Target="../media/image50.png"/><Relationship Id="rId4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12" Type="http://schemas.openxmlformats.org/officeDocument/2006/relationships/image" Target="../media/image79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8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59.jpe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0.png"/><Relationship Id="rId4" Type="http://schemas.openxmlformats.org/officeDocument/2006/relationships/image" Target="../media/image6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12" Type="http://schemas.openxmlformats.org/officeDocument/2006/relationships/image" Target="../media/image79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6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13" Type="http://schemas.openxmlformats.org/officeDocument/2006/relationships/image" Target="../media/image800.png"/><Relationship Id="rId18" Type="http://schemas.openxmlformats.org/officeDocument/2006/relationships/image" Target="../media/image85.png"/><Relationship Id="rId3" Type="http://schemas.openxmlformats.org/officeDocument/2006/relationships/tags" Target="../tags/tag9.xml"/><Relationship Id="rId7" Type="http://schemas.openxmlformats.org/officeDocument/2006/relationships/image" Target="../media/image771.png"/><Relationship Id="rId17" Type="http://schemas.openxmlformats.org/officeDocument/2006/relationships/image" Target="../media/image84.png"/><Relationship Id="rId2" Type="http://schemas.openxmlformats.org/officeDocument/2006/relationships/tags" Target="../tags/tag8.xml"/><Relationship Id="rId16" Type="http://schemas.openxmlformats.org/officeDocument/2006/relationships/image" Target="../media/image79.tmp"/><Relationship Id="rId20" Type="http://schemas.openxmlformats.org/officeDocument/2006/relationships/image" Target="../media/image850.png"/><Relationship Id="rId1" Type="http://schemas.openxmlformats.org/officeDocument/2006/relationships/tags" Target="../tags/tag7.xml"/><Relationship Id="rId11" Type="http://schemas.openxmlformats.org/officeDocument/2006/relationships/image" Target="../media/image83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78.tmp"/><Relationship Id="rId10" Type="http://schemas.openxmlformats.org/officeDocument/2006/relationships/image" Target="../media/image82.png"/><Relationship Id="rId19" Type="http://schemas.openxmlformats.org/officeDocument/2006/relationships/image" Target="../media/image86.png"/><Relationship Id="rId4" Type="http://schemas.openxmlformats.org/officeDocument/2006/relationships/tags" Target="../tags/tag10.xml"/><Relationship Id="rId9" Type="http://schemas.openxmlformats.org/officeDocument/2006/relationships/image" Target="../media/image81.png"/><Relationship Id="rId14" Type="http://schemas.openxmlformats.org/officeDocument/2006/relationships/image" Target="../media/image8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1.png"/><Relationship Id="rId3" Type="http://schemas.openxmlformats.org/officeDocument/2006/relationships/tags" Target="../tags/tag1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4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image" Target="../media/image89.tmp"/><Relationship Id="rId5" Type="http://schemas.openxmlformats.org/officeDocument/2006/relationships/tags" Target="../tags/tag15.xml"/><Relationship Id="rId10" Type="http://schemas.openxmlformats.org/officeDocument/2006/relationships/image" Target="../media/image88.tmp"/><Relationship Id="rId4" Type="http://schemas.openxmlformats.org/officeDocument/2006/relationships/tags" Target="../tags/tag14.xml"/><Relationship Id="rId9" Type="http://schemas.openxmlformats.org/officeDocument/2006/relationships/image" Target="../media/image87.tmp"/><Relationship Id="rId14" Type="http://schemas.openxmlformats.org/officeDocument/2006/relationships/image" Target="../media/image9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0.png"/><Relationship Id="rId13" Type="http://schemas.openxmlformats.org/officeDocument/2006/relationships/image" Target="../media/image95.png"/><Relationship Id="rId3" Type="http://schemas.openxmlformats.org/officeDocument/2006/relationships/tags" Target="../tags/tag19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4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94.tmp"/><Relationship Id="rId5" Type="http://schemas.openxmlformats.org/officeDocument/2006/relationships/tags" Target="../tags/tag21.xml"/><Relationship Id="rId10" Type="http://schemas.openxmlformats.org/officeDocument/2006/relationships/image" Target="../media/image88.tmp"/><Relationship Id="rId4" Type="http://schemas.openxmlformats.org/officeDocument/2006/relationships/tags" Target="../tags/tag20.xml"/><Relationship Id="rId9" Type="http://schemas.openxmlformats.org/officeDocument/2006/relationships/image" Target="../media/image93.tmp"/><Relationship Id="rId14" Type="http://schemas.openxmlformats.org/officeDocument/2006/relationships/image" Target="../media/image9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84.png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image" Target="../media/image97.tmp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image" Target="../media/image88.tmp"/><Relationship Id="rId5" Type="http://schemas.openxmlformats.org/officeDocument/2006/relationships/tags" Target="../tags/tag27.xml"/><Relationship Id="rId15" Type="http://schemas.openxmlformats.org/officeDocument/2006/relationships/image" Target="../media/image99.png"/><Relationship Id="rId10" Type="http://schemas.openxmlformats.org/officeDocument/2006/relationships/image" Target="../media/image920.png"/><Relationship Id="rId4" Type="http://schemas.openxmlformats.org/officeDocument/2006/relationships/tags" Target="../tags/tag26.xml"/><Relationship Id="rId9" Type="http://schemas.openxmlformats.org/officeDocument/2006/relationships/notesSlide" Target="../notesSlides/notesSlide3.xml"/><Relationship Id="rId14" Type="http://schemas.openxmlformats.org/officeDocument/2006/relationships/image" Target="../media/image9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03.png"/><Relationship Id="rId18" Type="http://schemas.openxmlformats.org/officeDocument/2006/relationships/image" Target="../media/image1000.png"/><Relationship Id="rId3" Type="http://schemas.openxmlformats.org/officeDocument/2006/relationships/tags" Target="../tags/tag32.xml"/><Relationship Id="rId21" Type="http://schemas.openxmlformats.org/officeDocument/2006/relationships/image" Target="../media/image106.png"/><Relationship Id="rId7" Type="http://schemas.openxmlformats.org/officeDocument/2006/relationships/tags" Target="../tags/tag36.xml"/><Relationship Id="rId12" Type="http://schemas.openxmlformats.org/officeDocument/2006/relationships/image" Target="../media/image940.png"/><Relationship Id="rId17" Type="http://schemas.openxmlformats.org/officeDocument/2006/relationships/image" Target="../media/image990.png"/><Relationship Id="rId2" Type="http://schemas.openxmlformats.org/officeDocument/2006/relationships/tags" Target="../tags/tag31.xml"/><Relationship Id="rId16" Type="http://schemas.openxmlformats.org/officeDocument/2006/relationships/image" Target="../media/image1001.png"/><Relationship Id="rId20" Type="http://schemas.openxmlformats.org/officeDocument/2006/relationships/image" Target="../media/image105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image" Target="../media/image102.png"/><Relationship Id="rId5" Type="http://schemas.openxmlformats.org/officeDocument/2006/relationships/tags" Target="../tags/tag34.xml"/><Relationship Id="rId15" Type="http://schemas.openxmlformats.org/officeDocument/2006/relationships/image" Target="../media/image991.png"/><Relationship Id="rId10" Type="http://schemas.openxmlformats.org/officeDocument/2006/relationships/image" Target="../media/image101.png"/><Relationship Id="rId19" Type="http://schemas.openxmlformats.org/officeDocument/2006/relationships/image" Target="../media/image104.png"/><Relationship Id="rId4" Type="http://schemas.openxmlformats.org/officeDocument/2006/relationships/tags" Target="../tags/tag33.xml"/><Relationship Id="rId9" Type="http://schemas.openxmlformats.org/officeDocument/2006/relationships/image" Target="../media/image100.png"/><Relationship Id="rId14" Type="http://schemas.openxmlformats.org/officeDocument/2006/relationships/image" Target="../media/image98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91.png"/><Relationship Id="rId4" Type="http://schemas.openxmlformats.org/officeDocument/2006/relationships/image" Target="../media/image10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5" Type="http://schemas.openxmlformats.org/officeDocument/2006/relationships/image" Target="../media/image119.png"/><Relationship Id="rId4" Type="http://schemas.openxmlformats.org/officeDocument/2006/relationships/image" Target="../media/image11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gi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0.png"/><Relationship Id="rId5" Type="http://schemas.openxmlformats.org/officeDocument/2006/relationships/image" Target="../media/image1080.png"/><Relationship Id="rId4" Type="http://schemas.openxmlformats.org/officeDocument/2006/relationships/image" Target="../media/image123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0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image" Target="../media/image1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128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13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20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165600"/>
            <a:ext cx="12192000" cy="27560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3417D9-A391-8BB1-5156-718B6C8FED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Evaluations of the Cooling Solenoids for the Rectilinear 6D Cooling Channel</a:t>
            </a:r>
            <a:endParaRPr lang="en-GB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765A81-58EE-3F5D-8D67-18B92BE24D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40114" y="4140794"/>
            <a:ext cx="8534400" cy="148883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Jonathan Pavan, Siara Fabbri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18F27-D833-48E3-5354-80D47552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1</a:t>
            </a:fld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85D557-B907-7200-2A21-9D7E504ED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F699A-576A-40DD-8838-53949201CD88}" type="datetime1">
              <a:rPr lang="en-GB" smtClean="0"/>
              <a:t>30/03/2023</a:t>
            </a:fld>
            <a:endParaRPr lang="fr-F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017C23-3E0A-385D-F001-802B794F9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241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sz="2400" dirty="0"/>
                  <a:t>Overview: On-Axis Magnetic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it-IT" sz="2400" dirty="0"/>
                  <a:t>) in B1 to B8</a:t>
                </a:r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E7A9F3CA-017B-8CF3-BEE9-877C2F4BDBCF}"/>
              </a:ext>
            </a:extLst>
          </p:cNvPr>
          <p:cNvGrpSpPr/>
          <p:nvPr/>
        </p:nvGrpSpPr>
        <p:grpSpPr>
          <a:xfrm>
            <a:off x="185168" y="1502238"/>
            <a:ext cx="11531830" cy="2306633"/>
            <a:chOff x="0" y="1447640"/>
            <a:chExt cx="11531830" cy="230663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2B00BDBC-F9B5-82B3-F819-109F22045C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3187"/>
            <a:stretch/>
          </p:blipFill>
          <p:spPr>
            <a:xfrm>
              <a:off x="3204878" y="1447640"/>
              <a:ext cx="2902216" cy="2293299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08C826C-1EEC-356B-4697-BD7C7B0C7E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1447640"/>
              <a:ext cx="3213849" cy="2293299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BD9DCE0-7852-C4FB-3688-4837B548E8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3747"/>
            <a:stretch/>
          </p:blipFill>
          <p:spPr>
            <a:xfrm>
              <a:off x="5985255" y="1447640"/>
              <a:ext cx="2772078" cy="2293299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CB756809-8448-3483-6CA8-BECA2CF089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3496"/>
            <a:stretch/>
          </p:blipFill>
          <p:spPr>
            <a:xfrm>
              <a:off x="8751723" y="1460974"/>
              <a:ext cx="2780107" cy="2293299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F22C517-8A28-DAF1-E812-D886C563B495}"/>
              </a:ext>
            </a:extLst>
          </p:cNvPr>
          <p:cNvGrpSpPr/>
          <p:nvPr/>
        </p:nvGrpSpPr>
        <p:grpSpPr>
          <a:xfrm>
            <a:off x="185168" y="3956698"/>
            <a:ext cx="11600174" cy="2293299"/>
            <a:chOff x="-8971" y="3965765"/>
            <a:chExt cx="11600174" cy="2293299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16B1A70-B395-5500-21A3-1EF0CE1828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3753"/>
            <a:stretch/>
          </p:blipFill>
          <p:spPr>
            <a:xfrm>
              <a:off x="3213849" y="3965765"/>
              <a:ext cx="2834542" cy="229329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8A497D5-F5D0-94B3-52E1-45CCEA857A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3751"/>
            <a:stretch/>
          </p:blipFill>
          <p:spPr>
            <a:xfrm>
              <a:off x="5985255" y="3965765"/>
              <a:ext cx="2834542" cy="229329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26022A8-903F-4104-6233-0D1768307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r="2118"/>
            <a:stretch/>
          </p:blipFill>
          <p:spPr>
            <a:xfrm>
              <a:off x="-8971" y="3967966"/>
              <a:ext cx="3213849" cy="229109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99617E9-0B4A-2316-7B22-38B6B8BFC5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3753"/>
            <a:stretch/>
          </p:blipFill>
          <p:spPr>
            <a:xfrm>
              <a:off x="8756660" y="3965765"/>
              <a:ext cx="2834543" cy="229329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ED16081-7719-40AA-833F-AB5150A1E5CD}"/>
                </a:ext>
              </a:extLst>
            </p:cNvPr>
            <p:cNvSpPr/>
            <p:nvPr/>
          </p:nvSpPr>
          <p:spPr>
            <a:xfrm>
              <a:off x="3216219" y="5931380"/>
              <a:ext cx="121534" cy="1798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D1957F4-DDF5-DD10-CAAF-B7E1FD718A17}"/>
                </a:ext>
              </a:extLst>
            </p:cNvPr>
            <p:cNvSpPr/>
            <p:nvPr/>
          </p:nvSpPr>
          <p:spPr>
            <a:xfrm>
              <a:off x="5984007" y="5931378"/>
              <a:ext cx="121534" cy="1798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1587252-B820-29BB-3668-7EF55D62D66E}"/>
                </a:ext>
              </a:extLst>
            </p:cNvPr>
            <p:cNvSpPr/>
            <p:nvPr/>
          </p:nvSpPr>
          <p:spPr>
            <a:xfrm>
              <a:off x="8751723" y="5931378"/>
              <a:ext cx="121534" cy="1798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46220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Simulation study 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Approach and Validation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COMSOL Setup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Analytic formulas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 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005116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Our Focus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B822880-D830-3DF9-758C-E4A670B83B76}"/>
              </a:ext>
            </a:extLst>
          </p:cNvPr>
          <p:cNvSpPr txBox="1"/>
          <p:nvPr/>
        </p:nvSpPr>
        <p:spPr>
          <a:xfrm>
            <a:off x="506105" y="1346032"/>
            <a:ext cx="3946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Magnetic</a:t>
            </a:r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 </a:t>
            </a: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Properties</a:t>
            </a:r>
            <a:endParaRPr lang="it-IT" sz="2400" b="1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7266E91-DAED-0D32-7BC6-E155718A8B82}"/>
              </a:ext>
            </a:extLst>
          </p:cNvPr>
          <p:cNvSpPr txBox="1"/>
          <p:nvPr/>
        </p:nvSpPr>
        <p:spPr>
          <a:xfrm>
            <a:off x="6762391" y="1346031"/>
            <a:ext cx="4372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  <a:cs typeface="Calibri Light" panose="020F0302020204030204" pitchFamily="34" charset="0"/>
              </a:rPr>
              <a:t>Mechanical</a:t>
            </a:r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  <a:cs typeface="Calibri Light" panose="020F0302020204030204" pitchFamily="34" charset="0"/>
              </a:rPr>
              <a:t> </a:t>
            </a: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  <a:cs typeface="Calibri Light" panose="020F0302020204030204" pitchFamily="34" charset="0"/>
              </a:rPr>
              <a:t>Properties</a:t>
            </a:r>
            <a:endParaRPr lang="it-IT" sz="2400" b="1" dirty="0">
              <a:solidFill>
                <a:srgbClr val="3243B5"/>
              </a:solidFill>
              <a:latin typeface="Montserrat" panose="00000500000000000000" pitchFamily="2" charset="0"/>
              <a:cs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20B7A2E-036E-A979-51B2-7F913D7234FB}"/>
                  </a:ext>
                </a:extLst>
              </p:cNvPr>
              <p:cNvSpPr txBox="1"/>
              <p:nvPr/>
            </p:nvSpPr>
            <p:spPr>
              <a:xfrm>
                <a:off x="3275059" y="2511117"/>
                <a:ext cx="3342289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 , </m:t>
                    </m:r>
                    <m:sSub>
                      <m:sSubPr>
                        <m:ctrlP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it-IT" sz="2000" b="0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 , </m:t>
                    </m:r>
                    <m:d>
                      <m:dPr>
                        <m:begChr m:val="|"/>
                        <m:endChr m:val="|"/>
                        <m:ctrlP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</m:oMath>
                </a14:m>
                <a:endParaRPr lang="it-IT" sz="2000" dirty="0">
                  <a:latin typeface="Montserrat" panose="00000500000000000000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it-IT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2000" i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 in coils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it-IT" sz="2000" i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endParaRPr lang="it-IT" sz="2000" i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it-IT" sz="2000" i="1" dirty="0" err="1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Stray</a:t>
                </a:r>
                <a:r>
                  <a:rPr lang="it-IT" sz="2000" i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 fields</a:t>
                </a:r>
              </a:p>
            </p:txBody>
          </p:sp>
        </mc:Choice>
        <mc:Fallback xmlns=""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020B7A2E-036E-A979-51B2-7F913D7234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059" y="2511117"/>
                <a:ext cx="3342289" cy="1323439"/>
              </a:xfrm>
              <a:prstGeom prst="rect">
                <a:avLst/>
              </a:prstGeom>
              <a:blipFill>
                <a:blip r:embed="rId4"/>
                <a:stretch>
                  <a:fillRect l="-1639" t="-1382" b="-78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asellaDiTesto 8">
            <a:extLst>
              <a:ext uri="{FF2B5EF4-FFF2-40B4-BE49-F238E27FC236}">
                <a16:creationId xmlns:a16="http://schemas.microsoft.com/office/drawing/2014/main" id="{248FC1E1-7B3C-ACC0-BE44-3AAE4FFCEAA6}"/>
              </a:ext>
            </a:extLst>
          </p:cNvPr>
          <p:cNvSpPr txBox="1"/>
          <p:nvPr/>
        </p:nvSpPr>
        <p:spPr>
          <a:xfrm>
            <a:off x="9149373" y="2511116"/>
            <a:ext cx="30426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b="0" i="1" dirty="0">
                <a:solidFill>
                  <a:srgbClr val="3243B5"/>
                </a:solidFill>
                <a:latin typeface="Montserrat" panose="00000500000000000000" pitchFamily="2" charset="0"/>
              </a:rPr>
              <a:t>Stresses</a:t>
            </a:r>
            <a:endParaRPr lang="it-IT" sz="2000" dirty="0">
              <a:latin typeface="Montserrat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1" dirty="0">
                <a:solidFill>
                  <a:srgbClr val="3243B5"/>
                </a:solidFill>
                <a:latin typeface="Montserrat" panose="00000500000000000000" pitchFamily="2" charset="0"/>
              </a:rPr>
              <a:t>Peak stress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i="1" dirty="0">
                <a:solidFill>
                  <a:srgbClr val="3243B5"/>
                </a:solidFill>
                <a:latin typeface="Montserrat" panose="00000500000000000000" pitchFamily="2" charset="0"/>
              </a:rPr>
              <a:t>Force densities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i="1" dirty="0">
                <a:solidFill>
                  <a:srgbClr val="3243B5"/>
                </a:solidFill>
                <a:latin typeface="Montserrat" panose="00000500000000000000" pitchFamily="2" charset="0"/>
              </a:rPr>
              <a:t>Coil parameters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BDA7700-87C1-6838-3A85-8676C144E77E}"/>
              </a:ext>
            </a:extLst>
          </p:cNvPr>
          <p:cNvGrpSpPr/>
          <p:nvPr/>
        </p:nvGrpSpPr>
        <p:grpSpPr>
          <a:xfrm>
            <a:off x="341739" y="5376197"/>
            <a:ext cx="736503" cy="675812"/>
            <a:chOff x="4949644" y="2998645"/>
            <a:chExt cx="1256524" cy="1152980"/>
          </a:xfrm>
          <a:effectLst/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B5738F2-AEF9-8E51-65FC-4358778002B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4883423-628D-04BF-EFEE-5BC7CF7C0899}"/>
                    </a:ext>
                  </a:extLst>
                </p:cNvPr>
                <p:cNvSpPr txBox="1"/>
                <p:nvPr/>
              </p:nvSpPr>
              <p:spPr>
                <a:xfrm>
                  <a:off x="4949644" y="3549882"/>
                  <a:ext cx="416690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4883423-628D-04BF-EFEE-5BC7CF7C089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49644" y="3549882"/>
                  <a:ext cx="416690" cy="369333"/>
                </a:xfrm>
                <a:prstGeom prst="rect">
                  <a:avLst/>
                </a:prstGeom>
                <a:blipFill>
                  <a:blip r:embed="rId6"/>
                  <a:stretch>
                    <a:fillRect r="-12500" b="-5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C8EEBB0-93AE-B325-C922-BED0ACFD91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50059AE-9DF3-9B78-88E3-129302277613}"/>
                    </a:ext>
                  </a:extLst>
                </p:cNvPr>
                <p:cNvSpPr txBox="1"/>
                <p:nvPr/>
              </p:nvSpPr>
              <p:spPr>
                <a:xfrm>
                  <a:off x="5789478" y="2998645"/>
                  <a:ext cx="416690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550059AE-9DF3-9B78-88E3-12930227761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9478" y="2998645"/>
                  <a:ext cx="416690" cy="369333"/>
                </a:xfrm>
                <a:prstGeom prst="rect">
                  <a:avLst/>
                </a:prstGeom>
                <a:blipFill>
                  <a:blip r:embed="rId7"/>
                  <a:stretch>
                    <a:fillRect r="-12500" b="-5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85F1A587-59F7-1C63-BA74-3FCA71789745}"/>
              </a:ext>
            </a:extLst>
          </p:cNvPr>
          <p:cNvSpPr txBox="1"/>
          <p:nvPr/>
        </p:nvSpPr>
        <p:spPr>
          <a:xfrm>
            <a:off x="2554865" y="4759257"/>
            <a:ext cx="7148169" cy="1534478"/>
          </a:xfrm>
          <a:prstGeom prst="roundRect">
            <a:avLst>
              <a:gd name="adj" fmla="val 716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C83964"/>
                </a:solidFill>
                <a:latin typeface="Montserrat" panose="00000500000000000000" pitchFamily="2" charset="0"/>
              </a:rPr>
              <a:t>We present results for: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All coil types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A detailed case study (A1)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All stages (primarily a cell in a lattice, with some comparisons to the single cell)</a:t>
            </a:r>
          </a:p>
        </p:txBody>
      </p:sp>
      <p:pic>
        <p:nvPicPr>
          <p:cNvPr id="20" name="pg30">
            <a:extLst>
              <a:ext uri="{FF2B5EF4-FFF2-40B4-BE49-F238E27FC236}">
                <a16:creationId xmlns:a16="http://schemas.microsoft.com/office/drawing/2014/main" id="{D672AE1D-8DBA-EFDC-073F-FB28E6CD3A7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7" t="14368" r="10428" b="5323"/>
          <a:stretch/>
        </p:blipFill>
        <p:spPr>
          <a:xfrm>
            <a:off x="6565032" y="2120376"/>
            <a:ext cx="2484398" cy="2326200"/>
          </a:xfrm>
          <a:prstGeom prst="rect">
            <a:avLst/>
          </a:prstGeom>
        </p:spPr>
      </p:pic>
      <p:pic>
        <p:nvPicPr>
          <p:cNvPr id="24" name="pg2">
            <a:extLst>
              <a:ext uri="{FF2B5EF4-FFF2-40B4-BE49-F238E27FC236}">
                <a16:creationId xmlns:a16="http://schemas.microsoft.com/office/drawing/2014/main" id="{B83BA2D4-9187-F311-BF99-088D341F6BB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6190"/>
            <a:ext cx="3342289" cy="289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1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18C84-AA17-B219-242E-8928E9A95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54924-FCA5-4DC2-8D63-77F90BBDA30F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4DDDA-5287-DC42-FCB2-3C635DF1F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96B5D-E08B-BEDB-C04E-9EE1834E5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 Approach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B822880-D830-3DF9-758C-E4A670B83B76}"/>
              </a:ext>
            </a:extLst>
          </p:cNvPr>
          <p:cNvSpPr txBox="1"/>
          <p:nvPr/>
        </p:nvSpPr>
        <p:spPr>
          <a:xfrm>
            <a:off x="1804757" y="2679020"/>
            <a:ext cx="21793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COMSOL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7266E91-DAED-0D32-7BC6-E155718A8B82}"/>
              </a:ext>
            </a:extLst>
          </p:cNvPr>
          <p:cNvSpPr txBox="1"/>
          <p:nvPr/>
        </p:nvSpPr>
        <p:spPr>
          <a:xfrm>
            <a:off x="7017456" y="2682410"/>
            <a:ext cx="3618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Analytic</a:t>
            </a:r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 </a:t>
            </a:r>
            <a:r>
              <a:rPr lang="it-IT" sz="24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Formulas</a:t>
            </a:r>
            <a:endParaRPr lang="it-IT" sz="2400" b="1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69AFAF4-5F5C-2CE9-FD54-F2E0D45C0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18" y="3301130"/>
            <a:ext cx="4947041" cy="2864076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54607B0-ACEC-9C2B-6952-158DAFF65B4A}"/>
              </a:ext>
            </a:extLst>
          </p:cNvPr>
          <p:cNvSpPr txBox="1"/>
          <p:nvPr/>
        </p:nvSpPr>
        <p:spPr>
          <a:xfrm>
            <a:off x="512378" y="1395830"/>
            <a:ext cx="11285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BC3C69"/>
                </a:solidFill>
                <a:latin typeface="Montserrat" panose="00000500000000000000" pitchFamily="2" charset="0"/>
              </a:rPr>
              <a:t>Simulations done in COMSOL but continuously validated against analytical formulas and supplied G4beamline fieldmaps.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678C06A7-BFC2-9D99-9643-C23286E4D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584" y="3301130"/>
            <a:ext cx="5930277" cy="286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90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5A08B00-7874-F7F6-2961-B6138E684329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643501" y="1628799"/>
                <a:ext cx="6648844" cy="4714875"/>
              </a:xfrm>
            </p:spPr>
            <p:txBody>
              <a:bodyPr/>
              <a:lstStyle/>
              <a:p>
                <a:r>
                  <a:rPr lang="en-US" sz="1400" i="1" dirty="0"/>
                  <a:t>2D Axisymmetric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400" dirty="0"/>
                  <a:t>stationary</a:t>
                </a:r>
              </a:p>
              <a:p>
                <a:r>
                  <a:rPr lang="en-US" sz="1400" dirty="0"/>
                  <a:t>Physics modules</a:t>
                </a:r>
              </a:p>
              <a:p>
                <a:pPr lvl="1"/>
                <a:r>
                  <a:rPr lang="en-US" sz="1400" dirty="0"/>
                  <a:t>Magnetic</a:t>
                </a:r>
              </a:p>
              <a:p>
                <a:pPr lvl="1"/>
                <a:r>
                  <a:rPr lang="en-US" sz="1400" dirty="0"/>
                  <a:t>Solid Mechanics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Very fine mesh (Fig. 1)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i="1" dirty="0"/>
                  <a:t>Max element size </a:t>
                </a:r>
                <a:r>
                  <a:rPr lang="en-US" sz="1400" dirty="0"/>
                  <a:t>in air region: 5 mm 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i="1" dirty="0"/>
                  <a:t>Max element size </a:t>
                </a:r>
                <a:r>
                  <a:rPr lang="en-US" sz="1400" dirty="0"/>
                  <a:t>in coil region: 1 mm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Relative tolerance: &lt; 1e-5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Use of </a:t>
                </a:r>
                <a:r>
                  <a:rPr lang="en-US" sz="1400" i="1" dirty="0"/>
                  <a:t>infinite domain </a:t>
                </a:r>
                <a:r>
                  <a:rPr lang="en-US" sz="1400" dirty="0"/>
                  <a:t>for cell and periodic</a:t>
                </a:r>
                <a:r>
                  <a:rPr lang="en-US" sz="1400" i="1" dirty="0"/>
                  <a:t> </a:t>
                </a:r>
                <a:r>
                  <a:rPr lang="en-US" sz="1400" dirty="0"/>
                  <a:t>cells: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Magnetic insulation at boundaries:  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1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Use of </a:t>
                </a:r>
                <a:r>
                  <a:rPr lang="en-US" sz="1400" i="1" dirty="0"/>
                  <a:t>periodic boundary condition </a:t>
                </a:r>
                <a:r>
                  <a:rPr lang="en-US" sz="1400" dirty="0"/>
                  <a:t>for cell-cell interface: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Periodicity on vector potential: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𝑙𝑒𝑓𝑡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𝑟𝑖𝑔h𝑡</m:t>
                        </m:r>
                      </m:sub>
                    </m:sSub>
                  </m:oMath>
                </a14:m>
                <a:endParaRPr lang="en-US" sz="1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Mechanics interface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i="1" dirty="0"/>
                  <a:t>Linear elastic materials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Lorentz force on coil: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~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sz="14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dirty="0"/>
                  <a:t>Rollers on specific faces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1400" i="1" dirty="0"/>
                  <a:t>Homogeneous copper</a:t>
                </a:r>
                <a:r>
                  <a:rPr lang="en-US" sz="1400" dirty="0"/>
                  <a:t>: (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=120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GPa</m:t>
                    </m:r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𝜈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=0.34)</m:t>
                    </m:r>
                  </m:oMath>
                </a14:m>
                <a:endParaRPr lang="en-US" sz="1400" dirty="0"/>
              </a:p>
              <a:p>
                <a:pPr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sz="14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D5A08B00-7874-F7F6-2961-B6138E6843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643501" y="1628799"/>
                <a:ext cx="6648844" cy="4714875"/>
              </a:xfrm>
              <a:blipFill>
                <a:blip r:embed="rId2"/>
                <a:stretch>
                  <a:fillRect l="-183" t="-2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COMSOL Setup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00A0E812-4A2B-724C-32CE-0FDC8621F2DE}"/>
              </a:ext>
            </a:extLst>
          </p:cNvPr>
          <p:cNvSpPr txBox="1"/>
          <p:nvPr/>
        </p:nvSpPr>
        <p:spPr>
          <a:xfrm>
            <a:off x="6734179" y="1708160"/>
            <a:ext cx="1979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Fig. 1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grpSp>
        <p:nvGrpSpPr>
          <p:cNvPr id="9" name="Group 1">
            <a:extLst>
              <a:ext uri="{FF2B5EF4-FFF2-40B4-BE49-F238E27FC236}">
                <a16:creationId xmlns:a16="http://schemas.microsoft.com/office/drawing/2014/main" id="{A9284D90-3B7D-F048-41BA-8281C6563E73}"/>
              </a:ext>
            </a:extLst>
          </p:cNvPr>
          <p:cNvGrpSpPr/>
          <p:nvPr/>
        </p:nvGrpSpPr>
        <p:grpSpPr>
          <a:xfrm rot="5400000">
            <a:off x="6713690" y="5541855"/>
            <a:ext cx="777900" cy="736923"/>
            <a:chOff x="4567044" y="3029592"/>
            <a:chExt cx="1327149" cy="1257239"/>
          </a:xfrm>
          <a:effectLst/>
        </p:grpSpPr>
        <p:cxnSp>
          <p:nvCxnSpPr>
            <p:cNvPr id="10" name="Straight Arrow Connector 12">
              <a:extLst>
                <a:ext uri="{FF2B5EF4-FFF2-40B4-BE49-F238E27FC236}">
                  <a16:creationId xmlns:a16="http://schemas.microsoft.com/office/drawing/2014/main" id="{8A2E1C6E-4E2A-1926-EE53-C8440F8753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3">
                  <a:extLst>
                    <a:ext uri="{FF2B5EF4-FFF2-40B4-BE49-F238E27FC236}">
                      <a16:creationId xmlns:a16="http://schemas.microsoft.com/office/drawing/2014/main" id="{A72657C4-F94A-FF10-B1E1-5FFABAD6B51D}"/>
                    </a:ext>
                  </a:extLst>
                </p:cNvPr>
                <p:cNvSpPr txBox="1"/>
                <p:nvPr/>
              </p:nvSpPr>
              <p:spPr>
                <a:xfrm rot="16200000">
                  <a:off x="4543366" y="3893819"/>
                  <a:ext cx="416690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1" name="TextBox 13">
                  <a:extLst>
                    <a:ext uri="{FF2B5EF4-FFF2-40B4-BE49-F238E27FC236}">
                      <a16:creationId xmlns:a16="http://schemas.microsoft.com/office/drawing/2014/main" id="{A72657C4-F94A-FF10-B1E1-5FFABAD6B5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543366" y="3893819"/>
                  <a:ext cx="416690" cy="369333"/>
                </a:xfrm>
                <a:prstGeom prst="rect">
                  <a:avLst/>
                </a:prstGeom>
                <a:blipFill>
                  <a:blip r:embed="rId3"/>
                  <a:stretch>
                    <a:fillRect r="-12500" b="-5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4">
              <a:extLst>
                <a:ext uri="{FF2B5EF4-FFF2-40B4-BE49-F238E27FC236}">
                  <a16:creationId xmlns:a16="http://schemas.microsoft.com/office/drawing/2014/main" id="{4311892C-01C1-18F8-0961-6649F80DB3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5">
                  <a:extLst>
                    <a:ext uri="{FF2B5EF4-FFF2-40B4-BE49-F238E27FC236}">
                      <a16:creationId xmlns:a16="http://schemas.microsoft.com/office/drawing/2014/main" id="{609E429B-FD7F-43A4-C33E-5BE2AED17C9C}"/>
                    </a:ext>
                  </a:extLst>
                </p:cNvPr>
                <p:cNvSpPr txBox="1"/>
                <p:nvPr/>
              </p:nvSpPr>
              <p:spPr>
                <a:xfrm rot="16039071">
                  <a:off x="5501182" y="3053270"/>
                  <a:ext cx="416690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3" name="TextBox 15">
                  <a:extLst>
                    <a:ext uri="{FF2B5EF4-FFF2-40B4-BE49-F238E27FC236}">
                      <a16:creationId xmlns:a16="http://schemas.microsoft.com/office/drawing/2014/main" id="{609E429B-FD7F-43A4-C33E-5BE2AED17C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039071">
                  <a:off x="5501182" y="3053270"/>
                  <a:ext cx="416690" cy="369333"/>
                </a:xfrm>
                <a:prstGeom prst="rect">
                  <a:avLst/>
                </a:prstGeom>
                <a:blipFill>
                  <a:blip r:embed="rId4"/>
                  <a:stretch>
                    <a:fillRect r="-11628" b="-4736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7" name="Immagine 16">
            <a:extLst>
              <a:ext uri="{FF2B5EF4-FFF2-40B4-BE49-F238E27FC236}">
                <a16:creationId xmlns:a16="http://schemas.microsoft.com/office/drawing/2014/main" id="{0397CBED-4601-AD90-1335-6F3CD7B757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065" y="2015938"/>
            <a:ext cx="4960454" cy="3467116"/>
          </a:xfrm>
          <a:prstGeom prst="rect">
            <a:avLst/>
          </a:prstGeom>
        </p:spPr>
      </p:pic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481BF880-5152-3B41-FFF3-B6AF3813C1B7}"/>
              </a:ext>
            </a:extLst>
          </p:cNvPr>
          <p:cNvCxnSpPr/>
          <p:nvPr/>
        </p:nvCxnSpPr>
        <p:spPr>
          <a:xfrm>
            <a:off x="6810703" y="2015938"/>
            <a:ext cx="0" cy="34610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1D73C59-993D-762C-1557-E26296B8736F}"/>
              </a:ext>
            </a:extLst>
          </p:cNvPr>
          <p:cNvCxnSpPr/>
          <p:nvPr/>
        </p:nvCxnSpPr>
        <p:spPr>
          <a:xfrm>
            <a:off x="11112862" y="2229215"/>
            <a:ext cx="0" cy="171938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4F4AB1-F8C5-E676-1992-0D7E144CAE50}"/>
                  </a:ext>
                </a:extLst>
              </p:cNvPr>
              <p:cNvSpPr txBox="1"/>
              <p:nvPr/>
            </p:nvSpPr>
            <p:spPr>
              <a:xfrm>
                <a:off x="9769837" y="2858074"/>
                <a:ext cx="134302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210 </m:t>
                      </m:r>
                      <m:r>
                        <m:rPr>
                          <m:sty m:val="p"/>
                        </m:rPr>
                        <a:rPr lang="en-US" sz="2400" i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B4F4AB1-F8C5-E676-1992-0D7E144CAE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9837" y="2858074"/>
                <a:ext cx="1343025" cy="461665"/>
              </a:xfrm>
              <a:prstGeom prst="rect">
                <a:avLst/>
              </a:prstGeom>
              <a:blipFill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471044A-AD1E-DC9A-BD16-9F7DA5BF09B2}"/>
              </a:ext>
            </a:extLst>
          </p:cNvPr>
          <p:cNvSpPr txBox="1"/>
          <p:nvPr/>
        </p:nvSpPr>
        <p:spPr>
          <a:xfrm>
            <a:off x="6226837" y="5180723"/>
            <a:ext cx="647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i="1" dirty="0">
                <a:solidFill>
                  <a:srgbClr val="C83964"/>
                </a:solidFill>
                <a:latin typeface="Montserrat" panose="00000500000000000000" pitchFamily="2" charset="0"/>
              </a:rPr>
              <a:t>axis</a:t>
            </a:r>
            <a:endParaRPr lang="en-GB" sz="1600" i="1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431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30292-3F30-B55D-FCBB-BB307B044F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743F654-7CA8-4373-8926-C313FB863F9D}" type="datetime1">
              <a:rPr lang="en-GB" smtClean="0"/>
              <a:t>30/03/2023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21E6DD-3721-562B-97BF-B1E4ACC4A9D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ECC056-E1BD-DEE0-CEFE-AE805467CD5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it-IT" dirty="0">
                <a:solidFill>
                  <a:srgbClr val="CD395F"/>
                </a:solidFill>
                <a:latin typeface="Montserrat" panose="00000500000000000000" pitchFamily="2" charset="0"/>
              </a:rPr>
              <a:t>Simulation Study: Analytic Formulas for a Single Coil</a:t>
            </a:r>
            <a:br>
              <a:rPr lang="it-IT" dirty="0">
                <a:solidFill>
                  <a:srgbClr val="CD395F"/>
                </a:solidFill>
                <a:latin typeface="Montserrat" panose="00000500000000000000" pitchFamily="2" charset="0"/>
              </a:rPr>
            </a:br>
            <a:endParaRPr lang="it-IT" dirty="0">
              <a:solidFill>
                <a:srgbClr val="CD395F"/>
              </a:solidFill>
              <a:latin typeface="Montserrat" panose="000005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407915F-4B0D-0CD1-652B-D520948912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2202562"/>
                  </p:ext>
                </p:extLst>
              </p:nvPr>
            </p:nvGraphicFramePr>
            <p:xfrm>
              <a:off x="2075241" y="1361045"/>
              <a:ext cx="9833022" cy="425066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2103">
                      <a:extLst>
                        <a:ext uri="{9D8B030D-6E8A-4147-A177-3AD203B41FA5}">
                          <a16:colId xmlns:a16="http://schemas.microsoft.com/office/drawing/2014/main" val="2485562508"/>
                        </a:ext>
                      </a:extLst>
                    </a:gridCol>
                    <a:gridCol w="2375855">
                      <a:extLst>
                        <a:ext uri="{9D8B030D-6E8A-4147-A177-3AD203B41FA5}">
                          <a16:colId xmlns:a16="http://schemas.microsoft.com/office/drawing/2014/main" val="33786568"/>
                        </a:ext>
                      </a:extLst>
                    </a:gridCol>
                    <a:gridCol w="5903610">
                      <a:extLst>
                        <a:ext uri="{9D8B030D-6E8A-4147-A177-3AD203B41FA5}">
                          <a16:colId xmlns:a16="http://schemas.microsoft.com/office/drawing/2014/main" val="1304021531"/>
                        </a:ext>
                      </a:extLst>
                    </a:gridCol>
                    <a:gridCol w="1251454">
                      <a:extLst>
                        <a:ext uri="{9D8B030D-6E8A-4147-A177-3AD203B41FA5}">
                          <a16:colId xmlns:a16="http://schemas.microsoft.com/office/drawing/2014/main" val="76162339"/>
                        </a:ext>
                      </a:extLst>
                    </a:gridCol>
                  </a:tblGrid>
                  <a:tr h="5839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Parameter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Parameter</a:t>
                          </a:r>
                          <a:endParaRPr lang="en-GB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Equation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References</a:t>
                          </a:r>
                        </a:p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/comments</a:t>
                          </a:r>
                          <a:endParaRPr lang="en-GB" sz="12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3583100"/>
                      </a:ext>
                    </a:extLst>
                  </a:tr>
                  <a:tr h="71291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1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Self Inductance</a:t>
                          </a:r>
                          <a:r>
                            <a:rPr lang="en-US" sz="1200" baseline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oMath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f>
                                  <m:f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𝑁</m:t>
                                        </m:r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den>
                                </m:f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1200" b="0" i="0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log</m:t>
                                    </m:r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2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8</m:t>
                                            </m:r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a</m:t>
                                            </m:r>
                                          </m:num>
                                          <m:den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2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R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US" sz="1200" b="0" i="0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0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200" b="0" i="0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sz="1200" b="0" i="0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R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0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16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−</m:t>
                                    </m:r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2+</m:t>
                                        </m:r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𝑅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16</m:t>
                                                </m:r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den>
                                        </m:f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=0.2235(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) 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Montserrat" pitchFamily="2" charset="0"/>
                              <a:ea typeface="+mn-ea"/>
                              <a:cs typeface="Calibri Light" panose="020F0302020204030204" pitchFamily="34" charset="0"/>
                            </a:rPr>
                            <a:t>[1] </a:t>
                          </a:r>
                          <a:endParaRPr lang="en-GB" sz="1200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  <a:ea typeface="+mn-ea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97006"/>
                      </a:ext>
                    </a:extLst>
                  </a:tr>
                  <a:tr h="566115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2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Radial </a:t>
                          </a:r>
                          <a:r>
                            <a:rPr lang="en-GB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Stress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 b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 =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𝐽𝐵𝑧</m:t>
                                  </m:r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,0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2+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num>
                                    <m:den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+1 −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p>
                                                <m:sSupPr>
                                                  <m:ctrlP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num>
                                            <m:den>
                                              <m:sSup>
                                                <m:sSupPr>
                                                  <m:ctrlP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2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</m:num>
                                        <m:den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den>
                                      </m:f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</m:d>
                                  <m:r>
                                    <a:rPr lang="en-US" sz="12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3+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num>
                                    <m:den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den>
                                  </m:f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ctrlP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+1 −</m:t>
                                      </m:r>
                                      <m:f>
                                        <m:f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𝜌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2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  <m:r>
                                        <a:rPr lang="en-US" sz="12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p>
                                          <m:r>
                                            <a:rPr lang="en-US" sz="12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oMath>
                          </a14:m>
                          <a:endParaRPr lang="en-US" sz="1200" b="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2276855"/>
                      </a:ext>
                    </a:extLst>
                  </a:tr>
                  <a:tr h="643657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3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Hoop</m:t>
                                </m:r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Stress</m:t>
                                </m:r>
                                <m:r>
                                  <m:rPr>
                                    <m:nor/>
                                  </m:rPr>
                                  <a:rPr lang="en-US" sz="1200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Montserrat" pitchFamily="2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100" b="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 =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𝐽𝐵𝑧</m:t>
                                  </m:r>
                                  <m:d>
                                    <m:d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,0</m:t>
                                      </m:r>
                                    </m:e>
                                  </m:d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den>
                              </m:f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2+</m:t>
                                          </m:r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num>
                                        <m:den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p>
                                                <m:sSup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+1+</m:t>
                                              </m:r>
                                              <m:f>
                                                <m:f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sSup>
                                                    <m:sSupPr>
                                                      <m:ctrlP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𝛼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num>
                                                <m:den>
                                                  <m:sSup>
                                                    <m:sSupPr>
                                                      <m:ctrlP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pPr>
                                                    <m:e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𝜌</m:t>
                                                      </m:r>
                                                    </m:e>
                                                    <m:sup>
                                                      <m:r>
                                                        <a:rPr lang="en-US" sz="1100" b="0" i="1" smtClean="0">
                                                          <a:solidFill>
                                                            <a:schemeClr val="tx1">
                                                              <a:lumMod val="95000"/>
                                                              <a:lumOff val="5000"/>
                                                            </a:schemeClr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2</m:t>
                                                      </m:r>
                                                    </m:sup>
                                                  </m:sSup>
                                                </m:den>
                                              </m:f>
                                            </m:num>
                                            <m:den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+1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1+2</m:t>
                                          </m:r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num>
                                        <m:den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</m:t>
                                          </m:r>
                                        </m:den>
                                      </m:f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</m:d>
                                  <m:r>
                                    <a:rPr lang="en-US" sz="1100" b="0" i="1" smtClean="0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3+</m:t>
                                          </m:r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num>
                                        <m:den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8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𝛼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+1+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p>
                                                <m:sSup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num>
                                            <m:den>
                                              <m:sSup>
                                                <m:sSupPr>
                                                  <m:ctrlP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𝜌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100" b="0" i="1" smtClean="0">
                                                      <a:solidFill>
                                                        <a:schemeClr val="tx1">
                                                          <a:lumMod val="95000"/>
                                                          <a:lumOff val="5000"/>
                                                        </a:schemeClr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</m:e>
                                      </m:d>
                                      <m:r>
                                        <a:rPr lang="en-US" sz="1100" b="0" i="1" smtClean="0">
                                          <a:solidFill>
                                            <a:schemeClr val="tx1">
                                              <a:lumMod val="95000"/>
                                              <a:lumOff val="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1+3</m:t>
                                              </m:r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𝜈</m:t>
                                              </m:r>
                                            </m:num>
                                            <m:den>
                                              <m:r>
                                                <a:rPr lang="en-US" sz="1100" b="0" i="1" smtClean="0">
                                                  <a:solidFill>
                                                    <a:schemeClr val="tx1">
                                                      <a:lumMod val="95000"/>
                                                      <a:lumOff val="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8</m:t>
                                              </m:r>
                                            </m:den>
                                          </m:f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𝜌</m:t>
                                          </m:r>
                                        </m:e>
                                        <m:sup>
                                          <m:r>
                                            <a:rPr lang="en-US" sz="1100" b="0" i="1" smtClean="0">
                                              <a:solidFill>
                                                <a:schemeClr val="tx1">
                                                  <a:lumMod val="95000"/>
                                                  <a:lumOff val="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d>
                            </m:oMath>
                          </a14:m>
                          <a:endParaRPr lang="en-GB" sz="11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711885340"/>
                      </a:ext>
                    </a:extLst>
                  </a:tr>
                  <a:tr h="603442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5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Peak field at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b="0" i="0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=0, 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US" sz="1200" b="0" i="1" smtClean="0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=0) </m:t>
                              </m:r>
                            </m:oMath>
                          </a14:m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of a single </a:t>
                          </a:r>
                          <a:r>
                            <a:rPr lang="en-US" sz="1200" i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ideal</a:t>
                          </a: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coil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 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200" b="0" i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𝛼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</m:e>
                                        </m:rad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1+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1+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𝛽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p>
                                            </m:sSup>
                                          </m:e>
                                        </m:rad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GB" sz="1200" i="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5376556"/>
                      </a:ext>
                    </a:extLst>
                  </a:tr>
                  <a:tr h="609664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6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Peak field at inner radius of a single </a:t>
                          </a:r>
                          <a:r>
                            <a:rPr lang="en-US" sz="1200" i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ideal</a:t>
                          </a: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coil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1 −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8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p>
                                    </m:sSup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16</m:t>
                                        </m:r>
                                      </m:den>
                                    </m:f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, 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d>
                                    <m:sSup>
                                      <m:sSup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d>
                                          <m:d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ctrlP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sz="1200" b="0" i="1" smtClean="0">
                                                    <a:solidFill>
                                                      <a:schemeClr val="tx1">
                                                        <a:lumMod val="95000"/>
                                                        <a:lumOff val="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𝑟</m:t>
                                                </m:r>
                                              </m:num>
                                              <m:den>
                                                <m:sSub>
                                                  <m:sSubPr>
                                                    <m:ctrlP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sSubPr>
                                                  <m:e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𝑅</m:t>
                                                    </m:r>
                                                  </m:e>
                                                  <m:sub>
                                                    <m:r>
                                                      <a:rPr lang="en-US" sz="1200" b="0" i="1" smtClean="0">
                                                        <a:solidFill>
                                                          <a:schemeClr val="tx1">
                                                            <a:lumMod val="95000"/>
                                                            <a:lumOff val="5000"/>
                                                          </a:schemeClr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𝑖</m:t>
                                                    </m:r>
                                                  </m:sub>
                                                </m:sSub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  <m:sup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sup>
                                    </m:sSup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 …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0859389"/>
                      </a:ext>
                    </a:extLst>
                  </a:tr>
                  <a:tr h="530890">
                    <a:tc>
                      <a:txBody>
                        <a:bodyPr/>
                        <a:lstStyle/>
                        <a:p>
                          <a:r>
                            <a:rPr lang="en-US" sz="1900" b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7</a:t>
                          </a:r>
                          <a:endParaRPr lang="en-GB" sz="19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Mutual Inductance 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rad>
                                  <m:radPr>
                                    <m:degHide m:val="on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rad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200" b="0" i="1" smtClean="0">
                                                <a:solidFill>
                                                  <a:schemeClr val="tx1">
                                                    <a:lumMod val="95000"/>
                                                    <a:lumOff val="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𝑘</m:t>
                                            </m:r>
                                          </m:den>
                                        </m:f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</m:d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>
                                                <a:lumMod val="95000"/>
                                                <a:lumOff val="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den>
                                    </m:f>
                                    <m:r>
                                      <a:rPr lang="en-US" sz="1200" b="0" i="1" smtClean="0">
                                        <a:solidFill>
                                          <a:schemeClr val="tx1">
                                            <a:lumMod val="95000"/>
                                            <a:lumOff val="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𝑐𝑜𝑟𝑟𝑒𝑐𝑡𝑖𝑜𝑛𝑠</m:t>
                                </m:r>
                                <m:r>
                                  <a:rPr lang="en-US" sz="1200" b="0" i="1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[1] </a:t>
                          </a:r>
                          <a:r>
                            <a:rPr lang="en-US" sz="1100" cap="none" spc="0" dirty="0" err="1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Eqs</a:t>
                          </a: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. 1, 29 and 33 </a:t>
                          </a:r>
                          <a:endParaRPr lang="en-GB" sz="11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34821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5407915F-4B0D-0CD1-652B-D520948912E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2202562"/>
                  </p:ext>
                </p:extLst>
              </p:nvPr>
            </p:nvGraphicFramePr>
            <p:xfrm>
              <a:off x="2075241" y="1361045"/>
              <a:ext cx="9833022" cy="4250664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2103">
                      <a:extLst>
                        <a:ext uri="{9D8B030D-6E8A-4147-A177-3AD203B41FA5}">
                          <a16:colId xmlns:a16="http://schemas.microsoft.com/office/drawing/2014/main" val="2485562508"/>
                        </a:ext>
                      </a:extLst>
                    </a:gridCol>
                    <a:gridCol w="2375855">
                      <a:extLst>
                        <a:ext uri="{9D8B030D-6E8A-4147-A177-3AD203B41FA5}">
                          <a16:colId xmlns:a16="http://schemas.microsoft.com/office/drawing/2014/main" val="33786568"/>
                        </a:ext>
                      </a:extLst>
                    </a:gridCol>
                    <a:gridCol w="5903610">
                      <a:extLst>
                        <a:ext uri="{9D8B030D-6E8A-4147-A177-3AD203B41FA5}">
                          <a16:colId xmlns:a16="http://schemas.microsoft.com/office/drawing/2014/main" val="1304021531"/>
                        </a:ext>
                      </a:extLst>
                    </a:gridCol>
                    <a:gridCol w="1251454">
                      <a:extLst>
                        <a:ext uri="{9D8B030D-6E8A-4147-A177-3AD203B41FA5}">
                          <a16:colId xmlns:a16="http://schemas.microsoft.com/office/drawing/2014/main" val="76162339"/>
                        </a:ext>
                      </a:extLst>
                    </a:gridCol>
                  </a:tblGrid>
                  <a:tr h="583983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Parameter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Parameter</a:t>
                          </a:r>
                          <a:endParaRPr lang="en-GB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 dirty="0">
                              <a:latin typeface="Montserrat" pitchFamily="2" charset="0"/>
                            </a:rPr>
                            <a:t>Equation</a:t>
                          </a:r>
                          <a:endParaRPr lang="en-GB" sz="18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References</a:t>
                          </a:r>
                        </a:p>
                        <a:p>
                          <a:pPr algn="ctr"/>
                          <a:r>
                            <a:rPr lang="en-US" sz="1200" b="1" dirty="0">
                              <a:latin typeface="Montserrat" pitchFamily="2" charset="0"/>
                            </a:rPr>
                            <a:t>/comments</a:t>
                          </a:r>
                          <a:endParaRPr lang="en-GB" sz="1200" b="1" dirty="0"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3583100"/>
                      </a:ext>
                    </a:extLst>
                  </a:tr>
                  <a:tr h="71291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1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82906" r="-301538" b="-416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82906" r="-21362" b="-416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kern="1200" dirty="0">
                              <a:solidFill>
                                <a:schemeClr val="tx1">
                                  <a:lumMod val="75000"/>
                                  <a:lumOff val="25000"/>
                                </a:schemeClr>
                              </a:solidFill>
                              <a:latin typeface="Montserrat" pitchFamily="2" charset="0"/>
                              <a:ea typeface="+mn-ea"/>
                              <a:cs typeface="Calibri Light" panose="020F0302020204030204" pitchFamily="34" charset="0"/>
                            </a:rPr>
                            <a:t>[1] </a:t>
                          </a:r>
                          <a:endParaRPr lang="en-GB" sz="1200" kern="12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  <a:ea typeface="+mn-ea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97006"/>
                      </a:ext>
                    </a:extLst>
                  </a:tr>
                  <a:tr h="566115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2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230108" r="-301538" b="-423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230108" r="-21362" b="-4236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52276855"/>
                      </a:ext>
                    </a:extLst>
                  </a:tr>
                  <a:tr h="643657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3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289623" r="-301538" b="-271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289623" r="-21362" b="-271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[2] and 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711885340"/>
                      </a:ext>
                    </a:extLst>
                  </a:tr>
                  <a:tr h="603442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5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3077" t="-417172" r="-301538" b="-1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417172" r="-21362" b="-1909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65376556"/>
                      </a:ext>
                    </a:extLst>
                  </a:tr>
                  <a:tr h="609664">
                    <a:tc>
                      <a:txBody>
                        <a:bodyPr/>
                        <a:lstStyle/>
                        <a:p>
                          <a:r>
                            <a:rPr lang="en-US" sz="1900" b="1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6</a:t>
                          </a:r>
                          <a:endParaRPr lang="en-GB" sz="1900" b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Peak field at inner radius of a single </a:t>
                          </a:r>
                          <a:r>
                            <a:rPr lang="en-US" sz="1200" i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ideal</a:t>
                          </a:r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 coil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512000" r="-21362" b="-89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[3]</a:t>
                          </a:r>
                          <a:endParaRPr lang="en-GB" sz="1200" cap="none" spc="0" dirty="0">
                            <a:solidFill>
                              <a:schemeClr val="tx1"/>
                            </a:solidFill>
                            <a:latin typeface="Montserrat" pitchFamily="2" charset="0"/>
                            <a:cs typeface="Calibri Light" panose="020F0302020204030204" pitchFamily="34" charset="0"/>
                          </a:endParaRPr>
                        </a:p>
                      </a:txBody>
                      <a:tcPr marL="64008" marR="96154" marT="18288" marB="13716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extLst>
                      <a:ext uri="{0D108BD9-81ED-4DB2-BD59-A6C34878D82A}">
                        <a16:rowId xmlns:a16="http://schemas.microsoft.com/office/drawing/2014/main" val="3390859389"/>
                      </a:ext>
                    </a:extLst>
                  </a:tr>
                  <a:tr h="530890">
                    <a:tc>
                      <a:txBody>
                        <a:bodyPr/>
                        <a:lstStyle/>
                        <a:p>
                          <a:r>
                            <a:rPr lang="en-US" sz="1900" b="1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+mj-lt"/>
                            </a:rPr>
                            <a:t>7</a:t>
                          </a:r>
                          <a:endParaRPr lang="en-GB" sz="1900" b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+mj-lt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Montserrat" pitchFamily="2" charset="0"/>
                            </a:rPr>
                            <a:t>Mutual Inductance </a:t>
                          </a:r>
                          <a:endParaRPr lang="en-GB" sz="1200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5511" t="-703448" r="-21362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[1] </a:t>
                          </a:r>
                          <a:r>
                            <a:rPr lang="en-US" sz="1100" cap="none" spc="0" dirty="0" err="1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Eqs</a:t>
                          </a:r>
                          <a:r>
                            <a:rPr lang="en-US" sz="1100" cap="none" spc="0" dirty="0">
                              <a:solidFill>
                                <a:schemeClr val="tx1"/>
                              </a:solidFill>
                              <a:latin typeface="Montserrat" pitchFamily="2" charset="0"/>
                              <a:cs typeface="Calibri Light" panose="020F0302020204030204" pitchFamily="34" charset="0"/>
                            </a:rPr>
                            <a:t>. 1, 29 and 33 </a:t>
                          </a:r>
                          <a:endParaRPr lang="en-GB" sz="1100" dirty="0">
                            <a:solidFill>
                              <a:schemeClr val="tx1">
                                <a:lumMod val="75000"/>
                                <a:lumOff val="25000"/>
                              </a:schemeClr>
                            </a:solidFill>
                            <a:latin typeface="Montserrat" pitchFamily="2" charset="0"/>
                          </a:endParaRPr>
                        </a:p>
                      </a:txBody>
                      <a:tcPr marL="107565" marR="107565" marT="53783" marB="53783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34821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9847BB32-FC6A-BA66-2FA7-08324B5D56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1226547"/>
            <a:ext cx="1787820" cy="43512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B69927-6353-D1EE-E375-B398CA4CE19E}"/>
                  </a:ext>
                </a:extLst>
              </p:cNvPr>
              <p:cNvSpPr txBox="1"/>
              <p:nvPr/>
            </p:nvSpPr>
            <p:spPr>
              <a:xfrm>
                <a:off x="1" y="5730992"/>
                <a:ext cx="1609214" cy="5380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BB69927-6353-D1EE-E375-B398CA4CE1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5730992"/>
                <a:ext cx="1609214" cy="5380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E5544E0-3346-3CF1-94AE-619FA09E0754}"/>
              </a:ext>
            </a:extLst>
          </p:cNvPr>
          <p:cNvSpPr txBox="1"/>
          <p:nvPr/>
        </p:nvSpPr>
        <p:spPr>
          <a:xfrm>
            <a:off x="2075241" y="5730992"/>
            <a:ext cx="968586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/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[1]  Rosa, Edward Bennett, and Frederick Warren Grover. </a:t>
            </a:r>
            <a:r>
              <a:rPr lang="en-GB" sz="1050" b="0" i="1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Formulas and tables for the calculation of mutual and self-inductance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 No. 169. US Government Printing Office, 1948.</a:t>
            </a:r>
          </a:p>
          <a:p>
            <a:pPr marL="266700" indent="-266700"/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[2]  Wilson, Martin N. "Superconducting magnets." (1983).</a:t>
            </a:r>
          </a:p>
          <a:p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[3]  </a:t>
            </a:r>
            <a:r>
              <a:rPr lang="en-GB" sz="105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Iwasa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sz="105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Yukikazu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 </a:t>
            </a:r>
            <a:r>
              <a:rPr lang="en-GB" sz="1050" b="0" i="1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Case studies in superconducting magnets: design and operational issues</a:t>
            </a:r>
            <a:r>
              <a:rPr lang="en-GB" sz="105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. Springer science &amp; business media, 2009.</a:t>
            </a:r>
          </a:p>
          <a:p>
            <a:pPr marL="342900" indent="-342900">
              <a:buFont typeface="+mj-lt"/>
              <a:buAutoNum type="arabicPeriod"/>
            </a:pPr>
            <a:endParaRPr lang="en-GB" sz="105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73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30292-3F30-B55D-FCBB-BB307B044F5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7743F654-7CA8-4373-8926-C313FB863F9D}" type="datetime1">
              <a:rPr lang="en-GB" smtClean="0"/>
              <a:pPr/>
              <a:t>30/03/2023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21E6DD-3721-562B-97BF-B1E4ACC4A9D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err="1"/>
              <a:t>mmWG</a:t>
            </a:r>
            <a:r>
              <a:rPr lang="en-GB" dirty="0"/>
              <a:t> Magnet Working Group Presentation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6ECC056-E1BD-DEE0-CEFE-AE805467CD5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sz="2400" dirty="0"/>
                  <a:t>Simulation Study: Analytic Formulas </a:t>
                </a:r>
                <a14:m>
                  <m:oMath xmlns:m="http://schemas.openxmlformats.org/officeDocument/2006/math">
                    <m:r>
                      <a:rPr lang="en-US" sz="2400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it-IT" sz="2400" dirty="0"/>
                  <a:t>Coil Calculator</a:t>
                </a:r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4A0B14C8-D7B4-815A-C3FB-ABB0336A5A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652" y="1914980"/>
            <a:ext cx="11530400" cy="30686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7A1F988-1039-42A9-C058-84E81CAA3C09}"/>
              </a:ext>
            </a:extLst>
          </p:cNvPr>
          <p:cNvSpPr txBox="1"/>
          <p:nvPr/>
        </p:nvSpPr>
        <p:spPr>
          <a:xfrm>
            <a:off x="759036" y="5157584"/>
            <a:ext cx="107398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Calculates basics parameters for a given single coil geometry, current density, and tape size.  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614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A8DB3-4365-D5C0-1E18-A514766B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A7F5-1CB5-4384-80D7-BA19AAD2E943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16D737-5CC4-EE33-EC5A-6CCD2750C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167FD8-845D-1D34-0136-42354AC8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Geometry and Definitions</a:t>
            </a:r>
          </a:p>
        </p:txBody>
      </p:sp>
      <p:pic>
        <p:nvPicPr>
          <p:cNvPr id="11" name="pg32">
            <a:extLst>
              <a:ext uri="{FF2B5EF4-FFF2-40B4-BE49-F238E27FC236}">
                <a16:creationId xmlns:a16="http://schemas.microsoft.com/office/drawing/2014/main" id="{75727B61-9ECA-5973-6666-EA843A2F191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18" b="20240"/>
          <a:stretch/>
        </p:blipFill>
        <p:spPr>
          <a:xfrm>
            <a:off x="2364573" y="1655828"/>
            <a:ext cx="8317013" cy="4143179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4B272154-20A6-F514-736A-9185030A4E9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9" t="4318" r="7033" b="16729"/>
          <a:stretch/>
        </p:blipFill>
        <p:spPr>
          <a:xfrm>
            <a:off x="123267" y="2407500"/>
            <a:ext cx="1946031" cy="17897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473D73-BBCE-291A-248B-E10470705E2E}"/>
              </a:ext>
            </a:extLst>
          </p:cNvPr>
          <p:cNvSpPr txBox="1"/>
          <p:nvPr/>
        </p:nvSpPr>
        <p:spPr>
          <a:xfrm>
            <a:off x="4352926" y="1471162"/>
            <a:ext cx="1647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Cell B8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16" name="Double Brace 15">
            <a:extLst>
              <a:ext uri="{FF2B5EF4-FFF2-40B4-BE49-F238E27FC236}">
                <a16:creationId xmlns:a16="http://schemas.microsoft.com/office/drawing/2014/main" id="{9ADB14D6-492C-29E5-6E1B-BD40FA8693B8}"/>
              </a:ext>
            </a:extLst>
          </p:cNvPr>
          <p:cNvSpPr/>
          <p:nvPr/>
        </p:nvSpPr>
        <p:spPr>
          <a:xfrm rot="5400000">
            <a:off x="1996571" y="3013156"/>
            <a:ext cx="5522333" cy="3177012"/>
          </a:xfrm>
          <a:prstGeom prst="bracePair">
            <a:avLst>
              <a:gd name="adj" fmla="val 293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7C2EEC3-1B14-3816-CB0B-5B4F3A997969}"/>
                  </a:ext>
                </a:extLst>
              </p:cNvPr>
              <p:cNvSpPr txBox="1"/>
              <p:nvPr/>
            </p:nvSpPr>
            <p:spPr>
              <a:xfrm>
                <a:off x="421157" y="4884311"/>
                <a:ext cx="205740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Stresses</a:t>
                </a:r>
              </a:p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Hoop: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sub>
                    </m:sSub>
                  </m:oMath>
                </a14:m>
                <a:endParaRPr lang="en-US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Radial:</a:t>
                </a:r>
                <a:r>
                  <a:rPr lang="en-US" b="0" dirty="0">
                    <a:solidFill>
                      <a:srgbClr val="C83964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endParaRPr lang="en-US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Longitudinal: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7C2EEC3-1B14-3816-CB0B-5B4F3A9979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57" y="4884311"/>
                <a:ext cx="2057401" cy="1200329"/>
              </a:xfrm>
              <a:prstGeom prst="rect">
                <a:avLst/>
              </a:prstGeom>
              <a:blipFill>
                <a:blip r:embed="rId7"/>
                <a:stretch>
                  <a:fillRect l="-2367" t="-2030" b="-7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BD4065E0-8D5F-9394-E08F-B013CDDE3272}"/>
              </a:ext>
            </a:extLst>
          </p:cNvPr>
          <p:cNvGrpSpPr/>
          <p:nvPr/>
        </p:nvGrpSpPr>
        <p:grpSpPr>
          <a:xfrm>
            <a:off x="9777730" y="1639158"/>
            <a:ext cx="2414270" cy="4143179"/>
            <a:chOff x="9777730" y="1639158"/>
            <a:chExt cx="2414270" cy="4143179"/>
          </a:xfrm>
        </p:grpSpPr>
        <p:pic>
          <p:nvPicPr>
            <p:cNvPr id="22" name="pg32">
              <a:extLst>
                <a:ext uri="{FF2B5EF4-FFF2-40B4-BE49-F238E27FC236}">
                  <a16:creationId xmlns:a16="http://schemas.microsoft.com/office/drawing/2014/main" id="{98999558-D356-1C4D-8FFB-6B6F378FA3AF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68" t="13618" r="63503" b="20240"/>
            <a:stretch/>
          </p:blipFill>
          <p:spPr>
            <a:xfrm>
              <a:off x="9777730" y="1639158"/>
              <a:ext cx="2414270" cy="414317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23E2C5-9C80-064E-2D2D-DCA3AA7AF7DF}"/>
                </a:ext>
              </a:extLst>
            </p:cNvPr>
            <p:cNvSpPr/>
            <p:nvPr/>
          </p:nvSpPr>
          <p:spPr>
            <a:xfrm>
              <a:off x="11435797" y="3864316"/>
              <a:ext cx="756203" cy="2052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Double Brace 24">
            <a:extLst>
              <a:ext uri="{FF2B5EF4-FFF2-40B4-BE49-F238E27FC236}">
                <a16:creationId xmlns:a16="http://schemas.microsoft.com/office/drawing/2014/main" id="{FCBE6B44-AA30-3658-5991-6BCE46F64D64}"/>
              </a:ext>
            </a:extLst>
          </p:cNvPr>
          <p:cNvSpPr/>
          <p:nvPr/>
        </p:nvSpPr>
        <p:spPr>
          <a:xfrm rot="5400000">
            <a:off x="6307724" y="-1015990"/>
            <a:ext cx="7074456" cy="6464844"/>
          </a:xfrm>
          <a:prstGeom prst="bracePair">
            <a:avLst>
              <a:gd name="adj" fmla="val 293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6AEE9CE-3F13-4931-4AAD-CF1B73901C79}"/>
              </a:ext>
            </a:extLst>
          </p:cNvPr>
          <p:cNvSpPr txBox="1"/>
          <p:nvPr/>
        </p:nvSpPr>
        <p:spPr>
          <a:xfrm>
            <a:off x="9014987" y="5769829"/>
            <a:ext cx="3177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Repeating cells…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5675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873" y="124876"/>
            <a:ext cx="9458325" cy="1143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it-IT" dirty="0">
                <a:solidFill>
                  <a:srgbClr val="CD395F"/>
                </a:solidFill>
                <a:latin typeface="Montserrat" panose="00000500000000000000" pitchFamily="2" charset="0"/>
              </a:rPr>
              <a:t>Simulation Study: Example of Evaluation Locations of Magnetic Fields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167FD8-845D-1D34-0136-42354AC8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A8DB3-4365-D5C0-1E18-A514766B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A7F5-1CB5-4384-80D7-BA19AAD2E943}" type="datetime1">
              <a:rPr lang="en-GB" smtClean="0"/>
              <a:t>30/03/2023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16D737-5CC4-EE33-EC5A-6CCD2750C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30410CB1-2480-391D-48CB-B5E645DC27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192525" y="783336"/>
            <a:ext cx="2125043" cy="407248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A39BB638-3592-D3A8-8308-381EB81FA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2221638" y="3409660"/>
            <a:ext cx="2066819" cy="407249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CFBB326C-7F1B-BF2D-C31E-064812416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7879215" y="788118"/>
            <a:ext cx="2066819" cy="4121149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CC71BD2B-73A9-AF05-B14C-CB4328844C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877632" y="3397309"/>
            <a:ext cx="2069984" cy="4121148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25218A6D-D16A-578A-F19C-E967884DE90D}"/>
              </a:ext>
            </a:extLst>
          </p:cNvPr>
          <p:cNvSpPr txBox="1"/>
          <p:nvPr/>
        </p:nvSpPr>
        <p:spPr>
          <a:xfrm>
            <a:off x="1218801" y="1358721"/>
            <a:ext cx="407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Field on axis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3FAA576-18BD-D9F0-B0FA-AACA62B5314C}"/>
              </a:ext>
            </a:extLst>
          </p:cNvPr>
          <p:cNvSpPr txBox="1"/>
          <p:nvPr/>
        </p:nvSpPr>
        <p:spPr>
          <a:xfrm>
            <a:off x="1218801" y="3962714"/>
            <a:ext cx="407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Field on conductors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5EF9AD25-8965-670A-516B-B259B54F7936}"/>
              </a:ext>
            </a:extLst>
          </p:cNvPr>
          <p:cNvSpPr txBox="1"/>
          <p:nvPr/>
        </p:nvSpPr>
        <p:spPr>
          <a:xfrm>
            <a:off x="6900711" y="1387726"/>
            <a:ext cx="407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Field radially in Coil 1 midplane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8766DBC-F90A-62F8-53F4-9F2CEF63C5EE}"/>
              </a:ext>
            </a:extLst>
          </p:cNvPr>
          <p:cNvSpPr txBox="1"/>
          <p:nvPr/>
        </p:nvSpPr>
        <p:spPr>
          <a:xfrm>
            <a:off x="6900711" y="3962714"/>
            <a:ext cx="4072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Field radially in Coil 2 midplane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536CA90-639F-1ED1-3C76-5495371B2D64}"/>
              </a:ext>
            </a:extLst>
          </p:cNvPr>
          <p:cNvGrpSpPr/>
          <p:nvPr/>
        </p:nvGrpSpPr>
        <p:grpSpPr>
          <a:xfrm>
            <a:off x="100222" y="2895286"/>
            <a:ext cx="1118579" cy="895131"/>
            <a:chOff x="4996170" y="3149879"/>
            <a:chExt cx="1251808" cy="1001746"/>
          </a:xfrm>
          <a:effectLst/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DCDE4842-42E7-CF70-FAF0-0A130A5915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F8587BB9-061C-31F1-EDFF-A6B555B07952}"/>
                    </a:ext>
                  </a:extLst>
                </p:cNvPr>
                <p:cNvSpPr txBox="1"/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5054CFA-991D-E225-3FD1-4C4BA2DE5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D43D47C-341F-0D50-F350-A8A1A36F37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764BD924-73EB-A41F-820E-21C3BEA7B8E4}"/>
                    </a:ext>
                  </a:extLst>
                </p:cNvPr>
                <p:cNvSpPr txBox="1"/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46694E0-BECD-9E66-904E-1B1484B804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30299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1A8DB3-4365-D5C0-1E18-A514766BD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A7F5-1CB5-4384-80D7-BA19AAD2E943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F16D737-5CC4-EE33-EC5A-6CCD2750C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167FD8-845D-1D34-0136-42354AC8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Simulation Study: Mechanics Calculations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F33EF9A-EF8D-34D0-3FA5-72B6D73766DC}"/>
              </a:ext>
            </a:extLst>
          </p:cNvPr>
          <p:cNvSpPr txBox="1"/>
          <p:nvPr/>
        </p:nvSpPr>
        <p:spPr>
          <a:xfrm>
            <a:off x="1484951" y="5246478"/>
            <a:ext cx="47975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A single coil is split exploiting the symmetry of the system. In the middle of the coil a </a:t>
            </a:r>
            <a:r>
              <a:rPr lang="en-US" sz="1600" b="1" dirty="0">
                <a:solidFill>
                  <a:srgbClr val="C83964"/>
                </a:solidFill>
                <a:latin typeface="Montserrat" panose="00000500000000000000" pitchFamily="2" charset="0"/>
              </a:rPr>
              <a:t>roller</a:t>
            </a: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 boundary (shown in purple) is placed. </a:t>
            </a:r>
          </a:p>
          <a:p>
            <a:pPr algn="l"/>
            <a:endParaRPr lang="en-GB" sz="16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E178726-1A34-1E71-1F84-BEEB66E826CB}"/>
              </a:ext>
            </a:extLst>
          </p:cNvPr>
          <p:cNvSpPr txBox="1"/>
          <p:nvPr/>
        </p:nvSpPr>
        <p:spPr>
          <a:xfrm>
            <a:off x="2415994" y="1465703"/>
            <a:ext cx="24658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Coil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1C94A2D-6111-25E4-F625-F4F732CC0782}"/>
              </a:ext>
            </a:extLst>
          </p:cNvPr>
          <p:cNvSpPr txBox="1"/>
          <p:nvPr/>
        </p:nvSpPr>
        <p:spPr>
          <a:xfrm>
            <a:off x="6495062" y="1465703"/>
            <a:ext cx="47265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3243B5"/>
                </a:solidFill>
                <a:latin typeface="Montserrat" panose="00000500000000000000" pitchFamily="2" charset="0"/>
              </a:rPr>
              <a:t>2.  Single Cell / </a:t>
            </a:r>
            <a:r>
              <a:rPr lang="it-IT" sz="2200" b="1" dirty="0" err="1">
                <a:solidFill>
                  <a:srgbClr val="3243B5"/>
                </a:solidFill>
                <a:latin typeface="Montserrat" panose="00000500000000000000" pitchFamily="2" charset="0"/>
              </a:rPr>
              <a:t>Periodic</a:t>
            </a:r>
            <a:r>
              <a:rPr lang="it-IT" sz="2200" b="1" dirty="0">
                <a:solidFill>
                  <a:srgbClr val="3243B5"/>
                </a:solidFill>
                <a:latin typeface="Montserrat" panose="00000500000000000000" pitchFamily="2" charset="0"/>
              </a:rPr>
              <a:t> Lattice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8AEE1ED-32DD-3872-580B-FC644650723F}"/>
              </a:ext>
            </a:extLst>
          </p:cNvPr>
          <p:cNvSpPr txBox="1"/>
          <p:nvPr/>
        </p:nvSpPr>
        <p:spPr>
          <a:xfrm>
            <a:off x="6844781" y="5246478"/>
            <a:ext cx="47716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The stresses are evaluated on just 2 of the 4 coils in the shown cell, exploiting symmetry. </a:t>
            </a:r>
            <a:r>
              <a:rPr lang="en-US" sz="1600" b="1" dirty="0">
                <a:solidFill>
                  <a:srgbClr val="C83964"/>
                </a:solidFill>
                <a:latin typeface="Montserrat" panose="00000500000000000000" pitchFamily="2" charset="0"/>
              </a:rPr>
              <a:t>Rollers</a:t>
            </a: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 are placed such that they oppose the net axial force on a coil.</a:t>
            </a:r>
            <a:endParaRPr lang="en-GB" sz="16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pic>
        <p:nvPicPr>
          <p:cNvPr id="28" name="pg30">
            <a:extLst>
              <a:ext uri="{FF2B5EF4-FFF2-40B4-BE49-F238E27FC236}">
                <a16:creationId xmlns:a16="http://schemas.microsoft.com/office/drawing/2014/main" id="{068DF9A8-2187-18D3-B6AC-53BB04BD90E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8" t="16047" r="21187" b="23013"/>
          <a:stretch/>
        </p:blipFill>
        <p:spPr>
          <a:xfrm>
            <a:off x="6495062" y="1896590"/>
            <a:ext cx="4660657" cy="3393033"/>
          </a:xfrm>
          <a:prstGeom prst="rect">
            <a:avLst/>
          </a:prstGeom>
        </p:spPr>
      </p:pic>
      <p:pic>
        <p:nvPicPr>
          <p:cNvPr id="21" name="pg13">
            <a:extLst>
              <a:ext uri="{FF2B5EF4-FFF2-40B4-BE49-F238E27FC236}">
                <a16:creationId xmlns:a16="http://schemas.microsoft.com/office/drawing/2014/main" id="{CB42FBB8-E16E-B3BB-717E-C5CD0B002FA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5" t="21135" r="22261" b="14972"/>
          <a:stretch/>
        </p:blipFill>
        <p:spPr>
          <a:xfrm>
            <a:off x="1697976" y="2035137"/>
            <a:ext cx="3720136" cy="3115941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07B4223C-CB3D-A11F-83DA-9987B71B958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9" t="4318" r="7033" b="16729"/>
          <a:stretch/>
        </p:blipFill>
        <p:spPr>
          <a:xfrm>
            <a:off x="310991" y="2697768"/>
            <a:ext cx="1173960" cy="107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345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2">
            <a:extLst>
              <a:ext uri="{FF2B5EF4-FFF2-40B4-BE49-F238E27FC236}">
                <a16:creationId xmlns:a16="http://schemas.microsoft.com/office/drawing/2014/main" id="{2EA2DC2F-4992-2D87-9C97-D980C860FC86}"/>
              </a:ext>
            </a:extLst>
          </p:cNvPr>
          <p:cNvSpPr txBox="1"/>
          <p:nvPr/>
        </p:nvSpPr>
        <p:spPr>
          <a:xfrm>
            <a:off x="463826" y="1868557"/>
            <a:ext cx="110125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D395F"/>
                </a:solidFill>
                <a:latin typeface="Montserrat" pitchFamily="2" charset="0"/>
              </a:rPr>
              <a:t>DISCLAIMER</a:t>
            </a:r>
            <a:r>
              <a:rPr lang="en-GB" sz="2800" b="1" dirty="0">
                <a:solidFill>
                  <a:srgbClr val="CD395F"/>
                </a:solidFill>
                <a:latin typeface="Montserrat" pitchFamily="2" charset="0"/>
              </a:rPr>
              <a:t>:</a:t>
            </a:r>
          </a:p>
          <a:p>
            <a:pPr algn="ctr"/>
            <a:endParaRPr lang="en-GB" dirty="0">
              <a:solidFill>
                <a:srgbClr val="C43B68"/>
              </a:solidFill>
              <a:latin typeface="Montserrat" pitchFamily="2" charset="0"/>
            </a:endParaRPr>
          </a:p>
          <a:p>
            <a:pPr algn="ctr"/>
            <a:r>
              <a:rPr lang="en-GB" sz="2800" dirty="0">
                <a:solidFill>
                  <a:srgbClr val="CD395F"/>
                </a:solidFill>
                <a:latin typeface="Montserrat" pitchFamily="2" charset="0"/>
              </a:rPr>
              <a:t>These are tentative results based on the geometries and parameters from the US MAP original design [1]</a:t>
            </a:r>
          </a:p>
          <a:p>
            <a:pPr algn="ctr"/>
            <a:endParaRPr lang="en-US" sz="2800" b="1" dirty="0">
              <a:latin typeface="Montserrat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572B5D-BE8A-E873-2206-9328E641BD13}"/>
              </a:ext>
            </a:extLst>
          </p:cNvPr>
          <p:cNvSpPr txBox="1"/>
          <p:nvPr/>
        </p:nvSpPr>
        <p:spPr>
          <a:xfrm>
            <a:off x="463826" y="5674493"/>
            <a:ext cx="115556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63" indent="-271463"/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[1] </a:t>
            </a:r>
            <a:r>
              <a:rPr lang="en-GB" sz="140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Stratakis</a:t>
            </a:r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lang="en-GB" sz="1400" b="0" i="0" dirty="0" err="1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Diktys</a:t>
            </a:r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, and Robert B. Palmer. "Rectilinear six-dimensional ionization cooling channel for a muon collider: A theoretical and numerical study." </a:t>
            </a:r>
            <a:r>
              <a:rPr lang="en-GB" sz="1400" b="0" i="1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Physical Review Special Topics-Accelerators and Beams</a:t>
            </a:r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 18.3 (2015): 031003.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82767D-3F0B-461E-56C9-B6CFAA035F6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62DAE0A-23AC-4A5C-8BA0-BD12BD4E988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E3E72DE-5824-15CC-8642-F9C2F1D6289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err="1"/>
              <a:t>mmWG</a:t>
            </a:r>
            <a:r>
              <a:rPr lang="en-GB" dirty="0"/>
              <a:t> Magnet Working Group Presentation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8E326-004A-B9D4-268B-EDDD2F45CFC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32458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Results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01040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1/4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Coil Properties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F16272-507A-A58E-501C-0D25A716D5CF}"/>
                  </a:ext>
                </a:extLst>
              </p:cNvPr>
              <p:cNvSpPr txBox="1"/>
              <p:nvPr/>
            </p:nvSpPr>
            <p:spPr>
              <a:xfrm>
                <a:off x="408519" y="1877131"/>
                <a:ext cx="5225433" cy="1374636"/>
              </a:xfrm>
              <a:prstGeom prst="roundRect">
                <a:avLst>
                  <a:gd name="adj" fmla="val 7676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18 unique coil types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2 to 6 coils per cell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Inner bore diameter from 90 mm to 1540 mm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Lengths from 80 mm to 210 mm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Current densities from 63 to 220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F16272-507A-A58E-501C-0D25A716D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19" y="1877131"/>
                <a:ext cx="5225433" cy="1374636"/>
              </a:xfrm>
              <a:prstGeom prst="roundRect">
                <a:avLst>
                  <a:gd name="adj" fmla="val 7676"/>
                </a:avLst>
              </a:prstGeom>
              <a:blipFill>
                <a:blip r:embed="rId2"/>
                <a:stretch>
                  <a:fillRect b="-26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E3233447-BE6B-873F-99E5-A18742632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710" y="1366649"/>
            <a:ext cx="5011373" cy="24846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7EC892-6714-D43C-07F5-599C46B68C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6576" y="3885222"/>
            <a:ext cx="4854507" cy="24873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AF9507-FC5E-B257-8935-CD80F8B748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565" y="3885222"/>
            <a:ext cx="5065387" cy="248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3014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Magnetic Properties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75B80B-B023-A79D-6205-75E760E68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77" y="3903563"/>
            <a:ext cx="4929308" cy="24917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053169F-A51B-5356-26B9-1D5B777F85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22" y="1344640"/>
            <a:ext cx="5043663" cy="24917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7ACB6A-A929-3439-1480-98331182F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0331" y="2377519"/>
            <a:ext cx="6370047" cy="320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6125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A1920FE-29EB-2A56-6C81-5E0F92006C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532" y="3906849"/>
            <a:ext cx="5223425" cy="26368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6CAE0B0-BE8C-AF9C-3C02-89EA1AA1F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1532" y="1331133"/>
            <a:ext cx="5022876" cy="25355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938DDA1-BCC5-1E16-95E3-3325AED76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148" y="2238375"/>
            <a:ext cx="6204309" cy="309841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mmWG</a:t>
            </a:r>
            <a:r>
              <a:rPr lang="en-GB" dirty="0"/>
              <a:t> Magnet Working Group Presentation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3/4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Properties</a:t>
            </a:r>
            <a:endParaRPr lang="it-IT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02AD82-27A6-CD6B-1040-B4C8730563C7}"/>
              </a:ext>
            </a:extLst>
          </p:cNvPr>
          <p:cNvSpPr txBox="1"/>
          <p:nvPr/>
        </p:nvSpPr>
        <p:spPr>
          <a:xfrm>
            <a:off x="7181962" y="3258316"/>
            <a:ext cx="168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(-) Compression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2414D3-53FC-C215-28A1-7FC68FE6C167}"/>
              </a:ext>
            </a:extLst>
          </p:cNvPr>
          <p:cNvSpPr txBox="1"/>
          <p:nvPr/>
        </p:nvSpPr>
        <p:spPr>
          <a:xfrm>
            <a:off x="7181962" y="5992495"/>
            <a:ext cx="168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(-) Compression 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09A7DE-D224-C43F-8C91-3F3272E710F9}"/>
              </a:ext>
            </a:extLst>
          </p:cNvPr>
          <p:cNvSpPr txBox="1"/>
          <p:nvPr/>
        </p:nvSpPr>
        <p:spPr>
          <a:xfrm>
            <a:off x="1005846" y="2445037"/>
            <a:ext cx="1689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>
                <a:solidFill>
                  <a:srgbClr val="C83964"/>
                </a:solidFill>
                <a:latin typeface="Montserrat" panose="00000500000000000000" pitchFamily="2" charset="0"/>
              </a:rPr>
              <a:t>(+) Tension</a:t>
            </a:r>
            <a:endParaRPr lang="en-GB" sz="1400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8916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3CF8E74-F82E-1E72-F6A8-F70FA445BDEB}"/>
              </a:ext>
            </a:extLst>
          </p:cNvPr>
          <p:cNvGrpSpPr/>
          <p:nvPr/>
        </p:nvGrpSpPr>
        <p:grpSpPr>
          <a:xfrm>
            <a:off x="383507" y="3123207"/>
            <a:ext cx="3386945" cy="2350677"/>
            <a:chOff x="298954" y="3317928"/>
            <a:chExt cx="3017864" cy="209452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ED64839-5E9E-9141-60F9-C0FD2AFB63E0}"/>
                </a:ext>
              </a:extLst>
            </p:cNvPr>
            <p:cNvGrpSpPr/>
            <p:nvPr/>
          </p:nvGrpSpPr>
          <p:grpSpPr>
            <a:xfrm>
              <a:off x="298954" y="3317928"/>
              <a:ext cx="3017864" cy="2094520"/>
              <a:chOff x="416809" y="1386771"/>
              <a:chExt cx="3017864" cy="2094520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18DFDBD9-FFF3-231E-D6D9-983BEED25860}"/>
                  </a:ext>
                </a:extLst>
              </p:cNvPr>
              <p:cNvGrpSpPr/>
              <p:nvPr/>
            </p:nvGrpSpPr>
            <p:grpSpPr>
              <a:xfrm>
                <a:off x="416809" y="1386771"/>
                <a:ext cx="1584310" cy="2084734"/>
                <a:chOff x="2712709" y="3464751"/>
                <a:chExt cx="1584310" cy="2084734"/>
              </a:xfrm>
            </p:grpSpPr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FFA9016B-3239-9562-3E6C-F449C7DB6A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r="69731"/>
                <a:stretch/>
              </p:blipFill>
              <p:spPr>
                <a:xfrm>
                  <a:off x="2712709" y="3464752"/>
                  <a:ext cx="1584310" cy="2084733"/>
                </a:xfrm>
                <a:prstGeom prst="rect">
                  <a:avLst/>
                </a:prstGeom>
              </p:spPr>
            </p:pic>
            <p:sp>
              <p:nvSpPr>
                <p:cNvPr id="22" name="Right Triangle 21">
                  <a:extLst>
                    <a:ext uri="{FF2B5EF4-FFF2-40B4-BE49-F238E27FC236}">
                      <a16:creationId xmlns:a16="http://schemas.microsoft.com/office/drawing/2014/main" id="{EC807A4A-E53E-6319-9DE5-8BEA14FF9D44}"/>
                    </a:ext>
                  </a:extLst>
                </p:cNvPr>
                <p:cNvSpPr/>
                <p:nvPr/>
              </p:nvSpPr>
              <p:spPr>
                <a:xfrm flipH="1">
                  <a:off x="3837469" y="3464751"/>
                  <a:ext cx="459549" cy="2084733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09A0544-D3EB-769F-1A5D-5DB8DE6488CD}"/>
                  </a:ext>
                </a:extLst>
              </p:cNvPr>
              <p:cNvGrpSpPr/>
              <p:nvPr/>
            </p:nvGrpSpPr>
            <p:grpSpPr>
              <a:xfrm>
                <a:off x="2001118" y="1396558"/>
                <a:ext cx="1433555" cy="2084733"/>
                <a:chOff x="4794250" y="3763300"/>
                <a:chExt cx="1433555" cy="2084733"/>
              </a:xfrm>
            </p:grpSpPr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4B168F7F-F535-427D-D4DA-A036BA2D71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72612"/>
                <a:stretch/>
              </p:blipFill>
              <p:spPr>
                <a:xfrm>
                  <a:off x="4794250" y="3763300"/>
                  <a:ext cx="1433555" cy="2084733"/>
                </a:xfrm>
                <a:prstGeom prst="rect">
                  <a:avLst/>
                </a:prstGeom>
              </p:spPr>
            </p:pic>
            <p:sp>
              <p:nvSpPr>
                <p:cNvPr id="20" name="Right Triangle 19">
                  <a:extLst>
                    <a:ext uri="{FF2B5EF4-FFF2-40B4-BE49-F238E27FC236}">
                      <a16:creationId xmlns:a16="http://schemas.microsoft.com/office/drawing/2014/main" id="{210555DD-6D72-5148-ED6D-756318A0396F}"/>
                    </a:ext>
                  </a:extLst>
                </p:cNvPr>
                <p:cNvSpPr/>
                <p:nvPr/>
              </p:nvSpPr>
              <p:spPr>
                <a:xfrm rot="10800000" flipH="1">
                  <a:off x="4794250" y="3763300"/>
                  <a:ext cx="459549" cy="2084733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45C6AA1-2740-F57E-B541-D8EAF0D12A74}"/>
                </a:ext>
              </a:extLst>
            </p:cNvPr>
            <p:cNvSpPr txBox="1"/>
            <p:nvPr/>
          </p:nvSpPr>
          <p:spPr>
            <a:xfrm>
              <a:off x="2334544" y="3858755"/>
              <a:ext cx="7739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1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4BC0DE-2D96-FFAF-20AD-FFFD02E18D8D}"/>
                </a:ext>
              </a:extLst>
            </p:cNvPr>
            <p:cNvSpPr txBox="1"/>
            <p:nvPr/>
          </p:nvSpPr>
          <p:spPr>
            <a:xfrm>
              <a:off x="1239561" y="3883519"/>
              <a:ext cx="9361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100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2A9FD52-EBC8-4A55-3427-FDDB7AD47AAC}"/>
                </a:ext>
              </a:extLst>
            </p:cNvPr>
            <p:cNvSpPr txBox="1"/>
            <p:nvPr/>
          </p:nvSpPr>
          <p:spPr>
            <a:xfrm>
              <a:off x="559019" y="3883519"/>
              <a:ext cx="9361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200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14" name="Multiplication Sign 13">
              <a:extLst>
                <a:ext uri="{FF2B5EF4-FFF2-40B4-BE49-F238E27FC236}">
                  <a16:creationId xmlns:a16="http://schemas.microsoft.com/office/drawing/2014/main" id="{6E780CA4-FC33-D42C-D859-E73F4A02225E}"/>
                </a:ext>
              </a:extLst>
            </p:cNvPr>
            <p:cNvSpPr/>
            <p:nvPr/>
          </p:nvSpPr>
          <p:spPr>
            <a:xfrm>
              <a:off x="1046653" y="4205977"/>
              <a:ext cx="192908" cy="157418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Multiplication Sign 14">
              <a:extLst>
                <a:ext uri="{FF2B5EF4-FFF2-40B4-BE49-F238E27FC236}">
                  <a16:creationId xmlns:a16="http://schemas.microsoft.com/office/drawing/2014/main" id="{385D3996-9C58-EA33-7DBC-974FAD106A67}"/>
                </a:ext>
              </a:extLst>
            </p:cNvPr>
            <p:cNvSpPr/>
            <p:nvPr/>
          </p:nvSpPr>
          <p:spPr>
            <a:xfrm>
              <a:off x="1232368" y="4205977"/>
              <a:ext cx="192908" cy="157418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Multiplication Sign 15">
              <a:extLst>
                <a:ext uri="{FF2B5EF4-FFF2-40B4-BE49-F238E27FC236}">
                  <a16:creationId xmlns:a16="http://schemas.microsoft.com/office/drawing/2014/main" id="{9C39CFB9-7031-0C2E-2269-49912014C6DD}"/>
                </a:ext>
              </a:extLst>
            </p:cNvPr>
            <p:cNvSpPr/>
            <p:nvPr/>
          </p:nvSpPr>
          <p:spPr>
            <a:xfrm>
              <a:off x="2365495" y="4202876"/>
              <a:ext cx="192908" cy="157418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4/4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Stray Fields</a:t>
            </a:r>
            <a:endParaRPr lang="it-IT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C4A844-DE7A-7F47-6CA9-2C0566F96066}"/>
              </a:ext>
            </a:extLst>
          </p:cNvPr>
          <p:cNvSpPr txBox="1"/>
          <p:nvPr/>
        </p:nvSpPr>
        <p:spPr>
          <a:xfrm>
            <a:off x="242153" y="2753877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Example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18E3F28-BFEC-FCE4-79A5-A643C2965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255" y="2046578"/>
            <a:ext cx="7695238" cy="39428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B24A596-EF4C-7D85-1FF6-C751614C7397}"/>
              </a:ext>
            </a:extLst>
          </p:cNvPr>
          <p:cNvSpPr txBox="1"/>
          <p:nvPr/>
        </p:nvSpPr>
        <p:spPr>
          <a:xfrm>
            <a:off x="1270878" y="5720475"/>
            <a:ext cx="1895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3243B5"/>
                </a:solidFill>
                <a:latin typeface="Montserrat" panose="00000500000000000000" pitchFamily="2" charset="0"/>
              </a:rPr>
              <a:t>*Turbopumps can operate at 5 to 10 </a:t>
            </a:r>
            <a:r>
              <a:rPr lang="en-US" sz="1200" dirty="0" err="1">
                <a:solidFill>
                  <a:srgbClr val="3243B5"/>
                </a:solidFill>
                <a:latin typeface="Montserrat" panose="00000500000000000000" pitchFamily="2" charset="0"/>
              </a:rPr>
              <a:t>mT</a:t>
            </a:r>
            <a:endParaRPr lang="en-US" sz="1200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4122C2E-C5D1-6581-E1E5-57BE24B467C5}"/>
              </a:ext>
            </a:extLst>
          </p:cNvPr>
          <p:cNvGrpSpPr/>
          <p:nvPr/>
        </p:nvGrpSpPr>
        <p:grpSpPr>
          <a:xfrm rot="5400000">
            <a:off x="254195" y="5388488"/>
            <a:ext cx="759198" cy="828106"/>
            <a:chOff x="4939160" y="3098192"/>
            <a:chExt cx="1118145" cy="1053433"/>
          </a:xfrm>
          <a:effectLst/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C2E7663-A427-78FD-2A56-313C1D8CD2C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5F1D4BC-FC85-D54B-04C3-3CB991971037}"/>
                    </a:ext>
                  </a:extLst>
                </p:cNvPr>
                <p:cNvSpPr txBox="1"/>
                <p:nvPr/>
              </p:nvSpPr>
              <p:spPr>
                <a:xfrm rot="16200000">
                  <a:off x="4915481" y="3756265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35F1D4BC-FC85-D54B-04C3-3CB99197103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915481" y="3756265"/>
                  <a:ext cx="416689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292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E8E2AC44-05F6-B1CD-5A12-3ACC52075D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AFBDC1D-C49A-4EA6-C357-E6D08CAA3E59}"/>
                    </a:ext>
                  </a:extLst>
                </p:cNvPr>
                <p:cNvSpPr txBox="1"/>
                <p:nvPr/>
              </p:nvSpPr>
              <p:spPr>
                <a:xfrm rot="16200000">
                  <a:off x="5664294" y="3121871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FAFBDC1D-C49A-4EA6-C357-E6D08CAA3E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664294" y="3121871"/>
                  <a:ext cx="416689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292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41581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Case Study: Stage A1 </a:t>
            </a:r>
          </a:p>
          <a:p>
            <a:pPr lvl="1"/>
            <a:r>
              <a:rPr lang="en-US" sz="2000" b="1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623540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Results Part 2: Case Study - Stage A1 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0F00067-8516-1AA4-DA12-8B9986D78345}"/>
              </a:ext>
            </a:extLst>
          </p:cNvPr>
          <p:cNvSpPr txBox="1"/>
          <p:nvPr/>
        </p:nvSpPr>
        <p:spPr>
          <a:xfrm>
            <a:off x="1245848" y="1936246"/>
            <a:ext cx="2465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A529A21E-AB7D-945E-D9A3-0CA91F2B3EF4}"/>
              </a:ext>
            </a:extLst>
          </p:cNvPr>
          <p:cNvSpPr txBox="1"/>
          <p:nvPr/>
        </p:nvSpPr>
        <p:spPr>
          <a:xfrm>
            <a:off x="6678276" y="1936246"/>
            <a:ext cx="332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2F38E90-BFE7-1459-D00E-6F3CF0993E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4" b="835"/>
          <a:stretch/>
        </p:blipFill>
        <p:spPr>
          <a:xfrm rot="16200000">
            <a:off x="7006600" y="2660548"/>
            <a:ext cx="2671512" cy="3024391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903FB892-5200-A3AE-1BE6-5B91D1A53D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634" b="16071"/>
          <a:stretch/>
        </p:blipFill>
        <p:spPr>
          <a:xfrm rot="16200000">
            <a:off x="1105252" y="2658722"/>
            <a:ext cx="2671514" cy="3024395"/>
          </a:xfrm>
          <a:prstGeom prst="rect">
            <a:avLst/>
          </a:prstGeom>
        </p:spPr>
      </p:pic>
      <p:pic>
        <p:nvPicPr>
          <p:cNvPr id="4" name="Immagine 4">
            <a:extLst>
              <a:ext uri="{FF2B5EF4-FFF2-40B4-BE49-F238E27FC236}">
                <a16:creationId xmlns:a16="http://schemas.microsoft.com/office/drawing/2014/main" id="{81CDED0B-540F-21EE-B350-42BCB19C86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4" b="50547"/>
          <a:stretch/>
        </p:blipFill>
        <p:spPr>
          <a:xfrm rot="16200000">
            <a:off x="4746876" y="3425215"/>
            <a:ext cx="2671512" cy="149505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6C187A2-C38B-2EE7-F891-14D5C9C721E5}"/>
              </a:ext>
            </a:extLst>
          </p:cNvPr>
          <p:cNvSpPr/>
          <p:nvPr/>
        </p:nvSpPr>
        <p:spPr>
          <a:xfrm>
            <a:off x="4870383" y="2836985"/>
            <a:ext cx="1959776" cy="287216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4000"/>
                </a:schemeClr>
              </a:gs>
              <a:gs pos="78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magine 4">
            <a:extLst>
              <a:ext uri="{FF2B5EF4-FFF2-40B4-BE49-F238E27FC236}">
                <a16:creationId xmlns:a16="http://schemas.microsoft.com/office/drawing/2014/main" id="{A4A9C7BC-2645-34B2-CCD0-1AA6A0C88A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567" b="834"/>
          <a:stretch/>
        </p:blipFill>
        <p:spPr>
          <a:xfrm rot="16200000">
            <a:off x="9266323" y="3425217"/>
            <a:ext cx="2671512" cy="149505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626DDBB-0E9B-BAFE-4DCB-794F9502B7AE}"/>
              </a:ext>
            </a:extLst>
          </p:cNvPr>
          <p:cNvSpPr/>
          <p:nvPr/>
        </p:nvSpPr>
        <p:spPr>
          <a:xfrm rot="10800000">
            <a:off x="9854552" y="2646290"/>
            <a:ext cx="1959776" cy="2872168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44000"/>
                </a:schemeClr>
              </a:gs>
              <a:gs pos="78000">
                <a:schemeClr val="bg1"/>
              </a:gs>
            </a:gsLst>
            <a:lin ang="108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Immagine 19">
            <a:extLst>
              <a:ext uri="{FF2B5EF4-FFF2-40B4-BE49-F238E27FC236}">
                <a16:creationId xmlns:a16="http://schemas.microsoft.com/office/drawing/2014/main" id="{F5744E20-D8AF-968D-1BEE-21C911137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8578"/>
          <a:stretch/>
        </p:blipFill>
        <p:spPr>
          <a:xfrm rot="16200000">
            <a:off x="-438890" y="4138977"/>
            <a:ext cx="2671514" cy="63884"/>
          </a:xfrm>
          <a:prstGeom prst="rect">
            <a:avLst/>
          </a:prstGeom>
        </p:spPr>
      </p:pic>
      <p:pic>
        <p:nvPicPr>
          <p:cNvPr id="18" name="Immagine 19">
            <a:extLst>
              <a:ext uri="{FF2B5EF4-FFF2-40B4-BE49-F238E27FC236}">
                <a16:creationId xmlns:a16="http://schemas.microsoft.com/office/drawing/2014/main" id="{CBC02B40-14A6-B3B5-8E25-19E55171E1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8578"/>
          <a:stretch/>
        </p:blipFill>
        <p:spPr>
          <a:xfrm rot="16200000" flipV="1">
            <a:off x="2649385" y="4138977"/>
            <a:ext cx="2671514" cy="63884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21EA75A-00A2-8871-EFF2-9AD8F98BC6F5}"/>
              </a:ext>
            </a:extLst>
          </p:cNvPr>
          <p:cNvGrpSpPr/>
          <p:nvPr/>
        </p:nvGrpSpPr>
        <p:grpSpPr>
          <a:xfrm>
            <a:off x="11022678" y="5106087"/>
            <a:ext cx="1118579" cy="895131"/>
            <a:chOff x="4996170" y="3149879"/>
            <a:chExt cx="1251808" cy="1001746"/>
          </a:xfrm>
          <a:effectLst/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17F6849-621A-C69B-ACCF-FA4826A010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4E2895E-74CA-BEC6-9D7B-FE32A4505502}"/>
                    </a:ext>
                  </a:extLst>
                </p:cNvPr>
                <p:cNvSpPr txBox="1"/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5054CFA-991D-E225-3FD1-4C4BA2DE56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0CC4285-EC36-8686-D029-830201CB1A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A08FEEE-BE46-DBDA-FF6E-3A9649375F16}"/>
                    </a:ext>
                  </a:extLst>
                </p:cNvPr>
                <p:cNvSpPr txBox="1"/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46694E0-BECD-9E66-904E-1B1484B8044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1743928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it-IT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𝐢𝐧</m:t>
                    </m:r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𝐚𝐱𝐢𝐚𝐥</m:t>
                    </m:r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𝐝𝐢𝐫𝐞𝐜𝐭𝐢𝐨𝐧</m:t>
                    </m:r>
                  </m:oMath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199A35F3-D97B-13C9-34B2-E73EA9627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715" y="2917609"/>
            <a:ext cx="5712335" cy="35577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66AC6B1-D470-01A0-6212-D9213B2978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917609"/>
            <a:ext cx="5712335" cy="3557780"/>
          </a:xfrm>
          <a:prstGeom prst="rect">
            <a:avLst/>
          </a:prstGeom>
        </p:spPr>
      </p:pic>
      <p:pic>
        <p:nvPicPr>
          <p:cNvPr id="4" name="Immagine 8">
            <a:extLst>
              <a:ext uri="{FF2B5EF4-FFF2-40B4-BE49-F238E27FC236}">
                <a16:creationId xmlns:a16="http://schemas.microsoft.com/office/drawing/2014/main" id="{A9BAC9F7-C5F6-16E5-2459-5B59CAB53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734777" y="642515"/>
            <a:ext cx="1453280" cy="2785104"/>
          </a:xfrm>
          <a:prstGeom prst="rect">
            <a:avLst/>
          </a:prstGeom>
        </p:spPr>
      </p:pic>
      <p:pic>
        <p:nvPicPr>
          <p:cNvPr id="5" name="Immagine 10">
            <a:extLst>
              <a:ext uri="{FF2B5EF4-FFF2-40B4-BE49-F238E27FC236}">
                <a16:creationId xmlns:a16="http://schemas.microsoft.com/office/drawing/2014/main" id="{C947B940-5295-A25E-936D-643EF82AE7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8438903" y="662423"/>
            <a:ext cx="1413462" cy="278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0055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𝐢𝐧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𝐦𝐢𝐝𝐩𝐥𝐚𝐧𝐞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𝐨𝐟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𝐂𝐨𝐢𝐥𝐬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𝐚𝐧𝐝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45C84A07-7FDE-CE7F-DE33-104F234707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39" y="2764231"/>
            <a:ext cx="5824558" cy="37286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FA29A2E-BA6B-BF71-9B3E-BD936E1AF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797" y="2764231"/>
            <a:ext cx="5824558" cy="3728644"/>
          </a:xfrm>
          <a:prstGeom prst="rect">
            <a:avLst/>
          </a:prstGeom>
        </p:spPr>
      </p:pic>
      <p:pic>
        <p:nvPicPr>
          <p:cNvPr id="4" name="Immagine 12">
            <a:extLst>
              <a:ext uri="{FF2B5EF4-FFF2-40B4-BE49-F238E27FC236}">
                <a16:creationId xmlns:a16="http://schemas.microsoft.com/office/drawing/2014/main" id="{3CA80B29-005B-ABD9-CAA6-F755E4C2D1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695660" y="749176"/>
            <a:ext cx="1346081" cy="2684029"/>
          </a:xfrm>
          <a:prstGeom prst="rect">
            <a:avLst/>
          </a:prstGeom>
        </p:spPr>
      </p:pic>
      <p:pic>
        <p:nvPicPr>
          <p:cNvPr id="5" name="Immagine 14">
            <a:extLst>
              <a:ext uri="{FF2B5EF4-FFF2-40B4-BE49-F238E27FC236}">
                <a16:creationId xmlns:a16="http://schemas.microsoft.com/office/drawing/2014/main" id="{B10A2198-5CDC-1E92-2E5C-1301B2790E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8460016" y="748146"/>
            <a:ext cx="1348142" cy="268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6770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𝐅𝐨𝐫𝐜𝐞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𝐃𝐞𝐧𝐬𝐢𝐭𝐢𝐞𝐬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𝐚𝐧𝐝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𝐈𝐧𝐭𝐞𝐠𝐫𝐚𝐥𝐬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7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B200908-169B-87C4-87EE-A0A7B7CF4DD5}"/>
              </a:ext>
            </a:extLst>
          </p:cNvPr>
          <p:cNvSpPr txBox="1"/>
          <p:nvPr/>
        </p:nvSpPr>
        <p:spPr>
          <a:xfrm>
            <a:off x="1862159" y="1702637"/>
            <a:ext cx="2465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DF1001AB-4333-624A-F96C-954C0AFC19C9}"/>
              </a:ext>
            </a:extLst>
          </p:cNvPr>
          <p:cNvSpPr txBox="1"/>
          <p:nvPr/>
        </p:nvSpPr>
        <p:spPr>
          <a:xfrm>
            <a:off x="7410497" y="1702636"/>
            <a:ext cx="332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Tabella 36">
                <a:extLst>
                  <a:ext uri="{FF2B5EF4-FFF2-40B4-BE49-F238E27FC236}">
                    <a16:creationId xmlns:a16="http://schemas.microsoft.com/office/drawing/2014/main" id="{B32A4BC8-EF2D-D53B-8018-F07E3019B3AD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818504" y="5070310"/>
              <a:ext cx="1920287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0196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1080091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42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2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42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-3.80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Tabella 36">
                <a:extLst>
                  <a:ext uri="{FF2B5EF4-FFF2-40B4-BE49-F238E27FC236}">
                    <a16:creationId xmlns:a16="http://schemas.microsoft.com/office/drawing/2014/main" id="{B32A4BC8-EF2D-D53B-8018-F07E3019B3A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0240461"/>
                  </p:ext>
                </p:extLst>
              </p:nvPr>
            </p:nvGraphicFramePr>
            <p:xfrm>
              <a:off x="6818504" y="5070310"/>
              <a:ext cx="1920287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840196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1080091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2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725" t="-105455" r="-131884" b="-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-3.80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9" name="Tabella 38">
                <a:extLst>
                  <a:ext uri="{FF2B5EF4-FFF2-40B4-BE49-F238E27FC236}">
                    <a16:creationId xmlns:a16="http://schemas.microsoft.com/office/drawing/2014/main" id="{7728199F-B997-09B4-B3FE-2B12C2DD3CE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9525146" y="5039966"/>
              <a:ext cx="1936067" cy="6740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8375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67692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7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1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7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3.80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9" name="Tabella 38">
                <a:extLst>
                  <a:ext uri="{FF2B5EF4-FFF2-40B4-BE49-F238E27FC236}">
                    <a16:creationId xmlns:a16="http://schemas.microsoft.com/office/drawing/2014/main" id="{7728199F-B997-09B4-B3FE-2B12C2DD3CE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737688"/>
                  </p:ext>
                </p:extLst>
              </p:nvPr>
            </p:nvGraphicFramePr>
            <p:xfrm>
              <a:off x="9525146" y="5039966"/>
              <a:ext cx="1936067" cy="67402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8375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67692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70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1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701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625" t="-103571" r="-101875" b="-89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3.80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0" name="Tabella 39">
                <a:extLst>
                  <a:ext uri="{FF2B5EF4-FFF2-40B4-BE49-F238E27FC236}">
                    <a16:creationId xmlns:a16="http://schemas.microsoft.com/office/drawing/2014/main" id="{083015C2-1EBC-043C-F2C4-3CFDF81FC48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68458" y="5045329"/>
              <a:ext cx="1915339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3874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11465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42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2 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4207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-4.23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0" name="Tabella 39">
                <a:extLst>
                  <a:ext uri="{FF2B5EF4-FFF2-40B4-BE49-F238E27FC236}">
                    <a16:creationId xmlns:a16="http://schemas.microsoft.com/office/drawing/2014/main" id="{083015C2-1EBC-043C-F2C4-3CFDF81FC4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63577596"/>
                  </p:ext>
                </p:extLst>
              </p:nvPr>
            </p:nvGraphicFramePr>
            <p:xfrm>
              <a:off x="668458" y="5045329"/>
              <a:ext cx="1915339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03874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11465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2 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0"/>
                          <a:stretch>
                            <a:fillRect l="-606" t="-105455" r="-93939" b="-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-4.23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1" name="Tabella 40">
                <a:extLst>
                  <a:ext uri="{FF2B5EF4-FFF2-40B4-BE49-F238E27FC236}">
                    <a16:creationId xmlns:a16="http://schemas.microsoft.com/office/drawing/2014/main" id="{20D3A64E-1E09-25E0-BBC9-33A7C37458C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3299082" y="5028677"/>
              <a:ext cx="1920287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0482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59805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20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1 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206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𝑭</m:t>
                                    </m:r>
                                  </m:e>
                                  <m:sub>
                                    <m:r>
                                      <a:rPr lang="en-US" sz="1600" b="1" i="1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2.91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1" name="Tabella 40">
                <a:extLst>
                  <a:ext uri="{FF2B5EF4-FFF2-40B4-BE49-F238E27FC236}">
                    <a16:creationId xmlns:a16="http://schemas.microsoft.com/office/drawing/2014/main" id="{20D3A64E-1E09-25E0-BBC9-33A7C37458C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75903005"/>
                  </p:ext>
                </p:extLst>
              </p:nvPr>
            </p:nvGraphicFramePr>
            <p:xfrm>
              <a:off x="3299082" y="5028677"/>
              <a:ext cx="1920287" cy="6705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0482">
                      <a:extLst>
                        <a:ext uri="{9D8B030D-6E8A-4147-A177-3AD203B41FA5}">
                          <a16:colId xmlns:a16="http://schemas.microsoft.com/office/drawing/2014/main" val="2228312950"/>
                        </a:ext>
                      </a:extLst>
                    </a:gridCol>
                    <a:gridCol w="959805">
                      <a:extLst>
                        <a:ext uri="{9D8B030D-6E8A-4147-A177-3AD203B41FA5}">
                          <a16:colId xmlns:a16="http://schemas.microsoft.com/office/drawing/2014/main" val="2836057370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Coil 1 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latin typeface="Montserrat" pitchFamily="2" charset="0"/>
                            </a:rPr>
                            <a:t>[MN]</a:t>
                          </a:r>
                          <a:endParaRPr lang="en-GB" sz="16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4706393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11"/>
                          <a:stretch>
                            <a:fillRect l="-633" t="-105455" r="-102532" b="-9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Montserrat" pitchFamily="2" charset="0"/>
                            </a:rPr>
                            <a:t>2.91</a:t>
                          </a:r>
                          <a:endParaRPr lang="en-GB" sz="1400" dirty="0">
                            <a:latin typeface="Montserrat" pitchFamily="2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833748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40F1B8F-8DEA-CECB-7F72-27481D4A8957}"/>
              </a:ext>
            </a:extLst>
          </p:cNvPr>
          <p:cNvSpPr/>
          <p:nvPr/>
        </p:nvSpPr>
        <p:spPr>
          <a:xfrm>
            <a:off x="219858" y="2164302"/>
            <a:ext cx="5606561" cy="2529398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38C3E1A-F635-DA47-2CA6-1366BD9AF575}"/>
              </a:ext>
            </a:extLst>
          </p:cNvPr>
          <p:cNvSpPr/>
          <p:nvPr/>
        </p:nvSpPr>
        <p:spPr>
          <a:xfrm>
            <a:off x="6310806" y="2164301"/>
            <a:ext cx="5661336" cy="2529398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C4F36BA-6F03-A909-5E12-63D3E30E1608}"/>
              </a:ext>
            </a:extLst>
          </p:cNvPr>
          <p:cNvGrpSpPr/>
          <p:nvPr/>
        </p:nvGrpSpPr>
        <p:grpSpPr>
          <a:xfrm>
            <a:off x="5536710" y="4622744"/>
            <a:ext cx="1118579" cy="895131"/>
            <a:chOff x="4996170" y="3149879"/>
            <a:chExt cx="1251808" cy="1001746"/>
          </a:xfrm>
          <a:effectLst/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D76FB5F-F496-3A4E-8925-9EA41602F28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5EBF2A5-3BCF-F054-52AF-C22C04F5877C}"/>
                    </a:ext>
                  </a:extLst>
                </p:cNvPr>
                <p:cNvSpPr txBox="1"/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45EBF2A5-3BCF-F054-52AF-C22C04F587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6170" y="3721122"/>
                  <a:ext cx="416689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27412F9D-3AE8-319A-BA78-7BD1FD69A6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C8D0411-092F-1654-4AE4-17C8E7CBD34D}"/>
                    </a:ext>
                  </a:extLst>
                </p:cNvPr>
                <p:cNvSpPr txBox="1"/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C8D0411-092F-1654-4AE4-17C8E7CBD3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31289" y="3149879"/>
                  <a:ext cx="416689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4" name="pg19">
            <a:extLst>
              <a:ext uri="{FF2B5EF4-FFF2-40B4-BE49-F238E27FC236}">
                <a16:creationId xmlns:a16="http://schemas.microsoft.com/office/drawing/2014/main" id="{A9F564CC-B605-0C44-EA28-62A5F15C3CE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94" t="945" r="44251" b="9498"/>
          <a:stretch/>
        </p:blipFill>
        <p:spPr>
          <a:xfrm rot="16200000">
            <a:off x="8565732" y="388221"/>
            <a:ext cx="1176122" cy="5377565"/>
          </a:xfrm>
          <a:prstGeom prst="rect">
            <a:avLst/>
          </a:prstGeom>
        </p:spPr>
      </p:pic>
      <p:pic>
        <p:nvPicPr>
          <p:cNvPr id="17" name="pg19">
            <a:extLst>
              <a:ext uri="{FF2B5EF4-FFF2-40B4-BE49-F238E27FC236}">
                <a16:creationId xmlns:a16="http://schemas.microsoft.com/office/drawing/2014/main" id="{5E2E7E0C-A621-399A-8FDB-D06D9776679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31" t="1181" r="44456" b="9144"/>
          <a:stretch/>
        </p:blipFill>
        <p:spPr>
          <a:xfrm rot="16200000">
            <a:off x="2454739" y="413545"/>
            <a:ext cx="1136797" cy="5366243"/>
          </a:xfrm>
          <a:prstGeom prst="rect">
            <a:avLst/>
          </a:prstGeom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01839586-C6C3-CE3E-AEDF-F96F3433E646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18074" y="1295424"/>
            <a:ext cx="1642577" cy="830172"/>
          </a:xfrm>
          <a:prstGeom prst="rect">
            <a:avLst/>
          </a:prstGeom>
        </p:spPr>
      </p:pic>
      <p:pic>
        <p:nvPicPr>
          <p:cNvPr id="7" name="pg19">
            <a:extLst>
              <a:ext uri="{FF2B5EF4-FFF2-40B4-BE49-F238E27FC236}">
                <a16:creationId xmlns:a16="http://schemas.microsoft.com/office/drawing/2014/main" id="{1D643E48-01D7-4DA5-9193-76B4E478351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54" r="11423"/>
          <a:stretch/>
        </p:blipFill>
        <p:spPr>
          <a:xfrm>
            <a:off x="80729" y="3751193"/>
            <a:ext cx="5881195" cy="583275"/>
          </a:xfrm>
          <a:prstGeom prst="rect">
            <a:avLst/>
          </a:prstGeom>
        </p:spPr>
      </p:pic>
      <p:pic>
        <p:nvPicPr>
          <p:cNvPr id="15" name="pg19">
            <a:extLst>
              <a:ext uri="{FF2B5EF4-FFF2-40B4-BE49-F238E27FC236}">
                <a16:creationId xmlns:a16="http://schemas.microsoft.com/office/drawing/2014/main" id="{065E9BAA-3EB3-0F00-47DA-A46CCFE80FB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" t="89854" r="13912"/>
          <a:stretch/>
        </p:blipFill>
        <p:spPr>
          <a:xfrm>
            <a:off x="6361660" y="3759803"/>
            <a:ext cx="5559628" cy="5862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DDA2BE2C-E32A-9140-0E2F-D8E4BB42E2F0}"/>
                  </a:ext>
                </a:extLst>
              </p:cNvPr>
              <p:cNvSpPr txBox="1"/>
              <p:nvPr/>
            </p:nvSpPr>
            <p:spPr>
              <a:xfrm>
                <a:off x="3008549" y="4247728"/>
                <a:ext cx="269304" cy="3445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MN</m:t>
                          </m:r>
                        </m:num>
                        <m:den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200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DDA2BE2C-E32A-9140-0E2F-D8E4BB42E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549" y="4247728"/>
                <a:ext cx="269304" cy="344518"/>
              </a:xfrm>
              <a:prstGeom prst="rect">
                <a:avLst/>
              </a:prstGeom>
              <a:blipFill>
                <a:blip r:embed="rId20"/>
                <a:stretch>
                  <a:fillRect l="-13636" t="-3571" r="-11364"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9DD563FA-5352-5B62-29EC-200F99566CA8}"/>
                  </a:ext>
                </a:extLst>
              </p:cNvPr>
              <p:cNvSpPr txBox="1"/>
              <p:nvPr/>
            </p:nvSpPr>
            <p:spPr>
              <a:xfrm>
                <a:off x="9081326" y="4242305"/>
                <a:ext cx="269304" cy="3445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MN</m:t>
                          </m:r>
                        </m:num>
                        <m:den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p>
                              <m:r>
                                <a:rPr lang="en-US" sz="12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sz="1200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9DD563FA-5352-5B62-29EC-200F99566C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1326" y="4242305"/>
                <a:ext cx="269304" cy="344518"/>
              </a:xfrm>
              <a:prstGeom prst="rect">
                <a:avLst/>
              </a:prstGeom>
              <a:blipFill>
                <a:blip r:embed="rId20"/>
                <a:stretch>
                  <a:fillRect l="-13636" t="-3571" r="-11364"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4799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928001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/>
              <a:t>Overview</a:t>
            </a:r>
          </a:p>
          <a:p>
            <a:r>
              <a:rPr lang="en-US" sz="2400" i="1" dirty="0"/>
              <a:t>Simulation study </a:t>
            </a:r>
          </a:p>
          <a:p>
            <a:pPr lvl="1"/>
            <a:r>
              <a:rPr lang="en-US" sz="2000" dirty="0"/>
              <a:t>Approach and validation</a:t>
            </a:r>
          </a:p>
          <a:p>
            <a:pPr lvl="1"/>
            <a:r>
              <a:rPr lang="en-US" sz="2000" dirty="0"/>
              <a:t>COMSOL setup</a:t>
            </a:r>
          </a:p>
          <a:p>
            <a:pPr lvl="1"/>
            <a:r>
              <a:rPr lang="en-US" sz="2000" dirty="0"/>
              <a:t>Analytic formulas</a:t>
            </a:r>
          </a:p>
          <a:p>
            <a:r>
              <a:rPr lang="en-US" sz="2400" i="1" dirty="0"/>
              <a:t>Results</a:t>
            </a:r>
          </a:p>
          <a:p>
            <a:pPr lvl="1"/>
            <a:r>
              <a:rPr lang="en-US" sz="2000" dirty="0"/>
              <a:t>Characterization of all coil types</a:t>
            </a:r>
          </a:p>
          <a:p>
            <a:pPr lvl="1"/>
            <a:r>
              <a:rPr lang="en-US" sz="2000" dirty="0"/>
              <a:t>Case Study: Stage A1 </a:t>
            </a:r>
          </a:p>
          <a:p>
            <a:pPr lvl="1"/>
            <a:r>
              <a:rPr lang="en-US" sz="2000" dirty="0"/>
              <a:t>Characterization of all stages</a:t>
            </a:r>
          </a:p>
          <a:p>
            <a:r>
              <a:rPr lang="en-US" sz="2400" i="1" dirty="0"/>
              <a:t>Summary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973495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30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𝟐𝐃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𝐇𝐨𝐨𝐩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𝐒𝐭𝐫𝐞𝐬𝐬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8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uppo 30">
            <a:extLst>
              <a:ext uri="{FF2B5EF4-FFF2-40B4-BE49-F238E27FC236}">
                <a16:creationId xmlns:a16="http://schemas.microsoft.com/office/drawing/2014/main" id="{619CCCC6-622D-D470-16A9-626EFE3935D7}"/>
              </a:ext>
            </a:extLst>
          </p:cNvPr>
          <p:cNvGrpSpPr/>
          <p:nvPr/>
        </p:nvGrpSpPr>
        <p:grpSpPr>
          <a:xfrm>
            <a:off x="6456505" y="5838487"/>
            <a:ext cx="5379181" cy="276999"/>
            <a:chOff x="6168422" y="5978965"/>
            <a:chExt cx="5635117" cy="276999"/>
          </a:xfrm>
        </p:grpSpPr>
        <p:cxnSp>
          <p:nvCxnSpPr>
            <p:cNvPr id="32" name="Connettore diritto 31">
              <a:extLst>
                <a:ext uri="{FF2B5EF4-FFF2-40B4-BE49-F238E27FC236}">
                  <a16:creationId xmlns:a16="http://schemas.microsoft.com/office/drawing/2014/main" id="{9A22BCA0-796A-FC1A-378C-697AA75F4328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CasellaDiTesto 32">
              <a:extLst>
                <a:ext uri="{FF2B5EF4-FFF2-40B4-BE49-F238E27FC236}">
                  <a16:creationId xmlns:a16="http://schemas.microsoft.com/office/drawing/2014/main" id="{1DAD0691-0B98-958C-65F2-C00B328787E2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34" name="Connettore diritto 33">
              <a:extLst>
                <a:ext uri="{FF2B5EF4-FFF2-40B4-BE49-F238E27FC236}">
                  <a16:creationId xmlns:a16="http://schemas.microsoft.com/office/drawing/2014/main" id="{D8EB2C45-9D49-04D9-5422-E8D01B55054D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4E6D11C-784D-B368-B4E6-FA3E1BE34DEB}"/>
              </a:ext>
            </a:extLst>
          </p:cNvPr>
          <p:cNvSpPr txBox="1"/>
          <p:nvPr/>
        </p:nvSpPr>
        <p:spPr>
          <a:xfrm>
            <a:off x="2062675" y="1828213"/>
            <a:ext cx="2284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F11F4CF-C525-7CE8-9074-C450E6E634F0}"/>
              </a:ext>
            </a:extLst>
          </p:cNvPr>
          <p:cNvSpPr txBox="1"/>
          <p:nvPr/>
        </p:nvSpPr>
        <p:spPr>
          <a:xfrm>
            <a:off x="7414204" y="1827580"/>
            <a:ext cx="313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p:pic>
        <p:nvPicPr>
          <p:cNvPr id="4" name="pg16">
            <a:extLst>
              <a:ext uri="{FF2B5EF4-FFF2-40B4-BE49-F238E27FC236}">
                <a16:creationId xmlns:a16="http://schemas.microsoft.com/office/drawing/2014/main" id="{2795AE5D-AAA2-2FB5-257E-07685925C51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40" t="1703" r="43977" b="9257"/>
          <a:stretch/>
        </p:blipFill>
        <p:spPr>
          <a:xfrm rot="16200000">
            <a:off x="8583284" y="1189052"/>
            <a:ext cx="1189923" cy="5443479"/>
          </a:xfrm>
          <a:prstGeom prst="rect">
            <a:avLst/>
          </a:prstGeom>
        </p:spPr>
      </p:pic>
      <p:sp>
        <p:nvSpPr>
          <p:cNvPr id="20" name="Rectangle: Rounded Corners 17">
            <a:extLst>
              <a:ext uri="{FF2B5EF4-FFF2-40B4-BE49-F238E27FC236}">
                <a16:creationId xmlns:a16="http://schemas.microsoft.com/office/drawing/2014/main" id="{313C9D47-F36E-E3B2-B539-0D9C53A0C1D2}"/>
              </a:ext>
            </a:extLst>
          </p:cNvPr>
          <p:cNvSpPr/>
          <p:nvPr/>
        </p:nvSpPr>
        <p:spPr>
          <a:xfrm>
            <a:off x="6309039" y="2943295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7A601843-D4DD-2C25-6BFA-FA54983780C6}"/>
              </a:ext>
            </a:extLst>
          </p:cNvPr>
          <p:cNvGrpSpPr/>
          <p:nvPr/>
        </p:nvGrpSpPr>
        <p:grpSpPr>
          <a:xfrm>
            <a:off x="436504" y="5785189"/>
            <a:ext cx="5379181" cy="276999"/>
            <a:chOff x="6168422" y="5978965"/>
            <a:chExt cx="5635117" cy="276999"/>
          </a:xfrm>
        </p:grpSpPr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CB1A8120-FB6F-57ED-0DDB-CA27466D1C46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A7FF0699-1043-F848-CB14-67E408D48C93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39AE4944-B490-3345-527D-A339F099FEE9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: Rounded Corners 17">
            <a:extLst>
              <a:ext uri="{FF2B5EF4-FFF2-40B4-BE49-F238E27FC236}">
                <a16:creationId xmlns:a16="http://schemas.microsoft.com/office/drawing/2014/main" id="{A7563631-A552-32A9-795A-0DA9D97CE76C}"/>
              </a:ext>
            </a:extLst>
          </p:cNvPr>
          <p:cNvSpPr/>
          <p:nvPr/>
        </p:nvSpPr>
        <p:spPr>
          <a:xfrm>
            <a:off x="277926" y="2943295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g18">
            <a:extLst>
              <a:ext uri="{FF2B5EF4-FFF2-40B4-BE49-F238E27FC236}">
                <a16:creationId xmlns:a16="http://schemas.microsoft.com/office/drawing/2014/main" id="{55ECF47B-4F65-8AE4-7F6F-13E86C58CD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8934732" y="5344757"/>
            <a:ext cx="528035" cy="371906"/>
          </a:xfrm>
          <a:prstGeom prst="rect">
            <a:avLst/>
          </a:prstGeom>
        </p:spPr>
      </p:pic>
      <p:pic>
        <p:nvPicPr>
          <p:cNvPr id="5" name="pg16">
            <a:extLst>
              <a:ext uri="{FF2B5EF4-FFF2-40B4-BE49-F238E27FC236}">
                <a16:creationId xmlns:a16="http://schemas.microsoft.com/office/drawing/2014/main" id="{F61DA2D6-5D0B-2B89-8A01-EDB215421B8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28" t="1033" r="44478" b="8075"/>
          <a:stretch/>
        </p:blipFill>
        <p:spPr>
          <a:xfrm rot="16200000">
            <a:off x="2559348" y="1247486"/>
            <a:ext cx="1197792" cy="5443480"/>
          </a:xfrm>
          <a:prstGeom prst="rect">
            <a:avLst/>
          </a:prstGeom>
        </p:spPr>
      </p:pic>
      <p:pic>
        <p:nvPicPr>
          <p:cNvPr id="8" name="pg18">
            <a:extLst>
              <a:ext uri="{FF2B5EF4-FFF2-40B4-BE49-F238E27FC236}">
                <a16:creationId xmlns:a16="http://schemas.microsoft.com/office/drawing/2014/main" id="{9611F171-5617-B0B8-89B6-E436E5F63F5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2884680" y="5352283"/>
            <a:ext cx="528035" cy="37190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15A1130-6852-1224-64A9-DC6353ED494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7838" y="1565855"/>
            <a:ext cx="2176323" cy="1099932"/>
          </a:xfrm>
          <a:prstGeom prst="rect">
            <a:avLst/>
          </a:prstGeom>
        </p:spPr>
      </p:pic>
      <p:pic>
        <p:nvPicPr>
          <p:cNvPr id="24" name="pg16">
            <a:extLst>
              <a:ext uri="{FF2B5EF4-FFF2-40B4-BE49-F238E27FC236}">
                <a16:creationId xmlns:a16="http://schemas.microsoft.com/office/drawing/2014/main" id="{8931B480-3DDC-880C-E92D-005B02F23D5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" t="90680" r="14639" b="1693"/>
          <a:stretch/>
        </p:blipFill>
        <p:spPr>
          <a:xfrm>
            <a:off x="6408749" y="4737838"/>
            <a:ext cx="5580000" cy="451534"/>
          </a:xfrm>
          <a:prstGeom prst="rect">
            <a:avLst/>
          </a:prstGeom>
        </p:spPr>
      </p:pic>
      <p:pic>
        <p:nvPicPr>
          <p:cNvPr id="16" name="pg16">
            <a:extLst>
              <a:ext uri="{FF2B5EF4-FFF2-40B4-BE49-F238E27FC236}">
                <a16:creationId xmlns:a16="http://schemas.microsoft.com/office/drawing/2014/main" id="{C7C68EC4-80F6-5AFD-287F-15A73C9453B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9" t="90303" r="14608"/>
          <a:stretch/>
        </p:blipFill>
        <p:spPr>
          <a:xfrm>
            <a:off x="277926" y="4716422"/>
            <a:ext cx="5605974" cy="57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9097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31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𝟐𝐃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𝐑𝐚𝐝𝐢𝐚𝐥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𝐒𝐭𝐫𝐞𝐬𝐬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8"/>
                <a:stretch>
                  <a:fillRect t="-729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4E6D11C-784D-B368-B4E6-FA3E1BE34DEB}"/>
              </a:ext>
            </a:extLst>
          </p:cNvPr>
          <p:cNvSpPr txBox="1"/>
          <p:nvPr/>
        </p:nvSpPr>
        <p:spPr>
          <a:xfrm>
            <a:off x="2062675" y="1828213"/>
            <a:ext cx="2284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F11F4CF-C525-7CE8-9074-C450E6E634F0}"/>
              </a:ext>
            </a:extLst>
          </p:cNvPr>
          <p:cNvSpPr txBox="1"/>
          <p:nvPr/>
        </p:nvSpPr>
        <p:spPr>
          <a:xfrm>
            <a:off x="7414204" y="1827580"/>
            <a:ext cx="313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p:sp>
        <p:nvSpPr>
          <p:cNvPr id="20" name="Rectangle: Rounded Corners 17">
            <a:extLst>
              <a:ext uri="{FF2B5EF4-FFF2-40B4-BE49-F238E27FC236}">
                <a16:creationId xmlns:a16="http://schemas.microsoft.com/office/drawing/2014/main" id="{313C9D47-F36E-E3B2-B539-0D9C53A0C1D2}"/>
              </a:ext>
            </a:extLst>
          </p:cNvPr>
          <p:cNvSpPr/>
          <p:nvPr/>
        </p:nvSpPr>
        <p:spPr>
          <a:xfrm>
            <a:off x="6276841" y="2964300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7A601843-D4DD-2C25-6BFA-FA54983780C6}"/>
              </a:ext>
            </a:extLst>
          </p:cNvPr>
          <p:cNvGrpSpPr/>
          <p:nvPr/>
        </p:nvGrpSpPr>
        <p:grpSpPr>
          <a:xfrm>
            <a:off x="436504" y="5785189"/>
            <a:ext cx="5379181" cy="276999"/>
            <a:chOff x="6168422" y="5978965"/>
            <a:chExt cx="5635117" cy="276999"/>
          </a:xfrm>
        </p:grpSpPr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CB1A8120-FB6F-57ED-0DDB-CA27466D1C46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A7FF0699-1043-F848-CB14-67E408D48C93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39AE4944-B490-3345-527D-A339F099FEE9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: Rounded Corners 17">
            <a:extLst>
              <a:ext uri="{FF2B5EF4-FFF2-40B4-BE49-F238E27FC236}">
                <a16:creationId xmlns:a16="http://schemas.microsoft.com/office/drawing/2014/main" id="{A7563631-A552-32A9-795A-0DA9D97CE76C}"/>
              </a:ext>
            </a:extLst>
          </p:cNvPr>
          <p:cNvSpPr/>
          <p:nvPr/>
        </p:nvSpPr>
        <p:spPr>
          <a:xfrm>
            <a:off x="277926" y="2943295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CD898E92-0A4C-E041-D025-AF98A5E63CBA}"/>
              </a:ext>
            </a:extLst>
          </p:cNvPr>
          <p:cNvGrpSpPr/>
          <p:nvPr/>
        </p:nvGrpSpPr>
        <p:grpSpPr>
          <a:xfrm>
            <a:off x="6424307" y="5696820"/>
            <a:ext cx="5379181" cy="276999"/>
            <a:chOff x="6168422" y="5978965"/>
            <a:chExt cx="5635117" cy="276999"/>
          </a:xfrm>
        </p:grpSpPr>
        <p:cxnSp>
          <p:nvCxnSpPr>
            <p:cNvPr id="7" name="Connettore diritto 6">
              <a:extLst>
                <a:ext uri="{FF2B5EF4-FFF2-40B4-BE49-F238E27FC236}">
                  <a16:creationId xmlns:a16="http://schemas.microsoft.com/office/drawing/2014/main" id="{92044E71-9209-D7C1-0E05-5CE6BE42622D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44D55AD8-233F-6B88-AC86-80A08EFD8E81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25591E27-C24C-0009-421A-945FCBFCA269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g17">
            <a:extLst>
              <a:ext uri="{FF2B5EF4-FFF2-40B4-BE49-F238E27FC236}">
                <a16:creationId xmlns:a16="http://schemas.microsoft.com/office/drawing/2014/main" id="{2E23BD4B-9A33-4CB6-90AE-8020CAD0229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5" t="4682" r="46983" b="7976"/>
          <a:stretch/>
        </p:blipFill>
        <p:spPr>
          <a:xfrm rot="16200000">
            <a:off x="8581155" y="1128099"/>
            <a:ext cx="1174016" cy="5487711"/>
          </a:xfrm>
          <a:prstGeom prst="rect">
            <a:avLst/>
          </a:prstGeom>
        </p:spPr>
      </p:pic>
      <p:pic>
        <p:nvPicPr>
          <p:cNvPr id="15" name="pg18">
            <a:extLst>
              <a:ext uri="{FF2B5EF4-FFF2-40B4-BE49-F238E27FC236}">
                <a16:creationId xmlns:a16="http://schemas.microsoft.com/office/drawing/2014/main" id="{95187C9F-06E1-4ECA-5775-A4A733F4B3E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8912866" y="5241606"/>
            <a:ext cx="528035" cy="371906"/>
          </a:xfrm>
          <a:prstGeom prst="rect">
            <a:avLst/>
          </a:prstGeom>
        </p:spPr>
      </p:pic>
      <p:pic>
        <p:nvPicPr>
          <p:cNvPr id="16" name="pg17">
            <a:extLst>
              <a:ext uri="{FF2B5EF4-FFF2-40B4-BE49-F238E27FC236}">
                <a16:creationId xmlns:a16="http://schemas.microsoft.com/office/drawing/2014/main" id="{D41EE19E-794A-2ADB-C5D6-9FA3E8AD9FF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20" r="44115" b="7139"/>
          <a:stretch/>
        </p:blipFill>
        <p:spPr>
          <a:xfrm rot="16200000">
            <a:off x="2537910" y="1115432"/>
            <a:ext cx="1199348" cy="5487713"/>
          </a:xfrm>
          <a:prstGeom prst="rect">
            <a:avLst/>
          </a:prstGeom>
        </p:spPr>
      </p:pic>
      <p:pic>
        <p:nvPicPr>
          <p:cNvPr id="18" name="pg18">
            <a:extLst>
              <a:ext uri="{FF2B5EF4-FFF2-40B4-BE49-F238E27FC236}">
                <a16:creationId xmlns:a16="http://schemas.microsoft.com/office/drawing/2014/main" id="{A1F70024-6AF6-0565-FAB3-CE4B0F5A380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2873566" y="5252058"/>
            <a:ext cx="528035" cy="37190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0F2CBF79-14E7-EF1A-5F15-3EDA0FFEF52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7838" y="1550218"/>
            <a:ext cx="2176323" cy="1099932"/>
          </a:xfrm>
          <a:prstGeom prst="rect">
            <a:avLst/>
          </a:prstGeom>
        </p:spPr>
      </p:pic>
      <p:pic>
        <p:nvPicPr>
          <p:cNvPr id="21" name="pg17">
            <a:extLst>
              <a:ext uri="{FF2B5EF4-FFF2-40B4-BE49-F238E27FC236}">
                <a16:creationId xmlns:a16="http://schemas.microsoft.com/office/drawing/2014/main" id="{89CC8CD2-F9C1-A585-CD77-EF8716BD68E6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90747" r="14210"/>
          <a:stretch/>
        </p:blipFill>
        <p:spPr>
          <a:xfrm>
            <a:off x="6475706" y="4768269"/>
            <a:ext cx="5520454" cy="547273"/>
          </a:xfrm>
          <a:prstGeom prst="rect">
            <a:avLst/>
          </a:prstGeom>
        </p:spPr>
      </p:pic>
      <p:pic>
        <p:nvPicPr>
          <p:cNvPr id="19" name="pg17">
            <a:extLst>
              <a:ext uri="{FF2B5EF4-FFF2-40B4-BE49-F238E27FC236}">
                <a16:creationId xmlns:a16="http://schemas.microsoft.com/office/drawing/2014/main" id="{A8AC0C33-A2C6-19D1-16D4-D8BA04ECFFA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90303" r="13314"/>
          <a:stretch/>
        </p:blipFill>
        <p:spPr>
          <a:xfrm>
            <a:off x="393728" y="4720301"/>
            <a:ext cx="5603518" cy="575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540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𝟐𝐃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𝐋𝐨𝐧𝐠𝐢𝐭𝐮𝐝𝐢𝐧𝐚𝐥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𝐒𝐭𝐫𝐞𝐬𝐬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10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54E6D11C-784D-B368-B4E6-FA3E1BE34DEB}"/>
              </a:ext>
            </a:extLst>
          </p:cNvPr>
          <p:cNvSpPr txBox="1"/>
          <p:nvPr/>
        </p:nvSpPr>
        <p:spPr>
          <a:xfrm>
            <a:off x="2062675" y="1828213"/>
            <a:ext cx="22848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1.  Single Cell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F11F4CF-C525-7CE8-9074-C450E6E634F0}"/>
              </a:ext>
            </a:extLst>
          </p:cNvPr>
          <p:cNvSpPr txBox="1"/>
          <p:nvPr/>
        </p:nvSpPr>
        <p:spPr>
          <a:xfrm>
            <a:off x="7414204" y="1827580"/>
            <a:ext cx="31383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243B5"/>
                </a:solidFill>
                <a:latin typeface="Montserrat" panose="00000500000000000000" pitchFamily="2" charset="0"/>
              </a:rPr>
              <a:t>2.  Periodic Lattice </a:t>
            </a:r>
          </a:p>
        </p:txBody>
      </p:sp>
      <p:sp>
        <p:nvSpPr>
          <p:cNvPr id="20" name="Rectangle: Rounded Corners 17">
            <a:extLst>
              <a:ext uri="{FF2B5EF4-FFF2-40B4-BE49-F238E27FC236}">
                <a16:creationId xmlns:a16="http://schemas.microsoft.com/office/drawing/2014/main" id="{313C9D47-F36E-E3B2-B539-0D9C53A0C1D2}"/>
              </a:ext>
            </a:extLst>
          </p:cNvPr>
          <p:cNvSpPr/>
          <p:nvPr/>
        </p:nvSpPr>
        <p:spPr>
          <a:xfrm>
            <a:off x="6290918" y="2943294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uppo 37">
            <a:extLst>
              <a:ext uri="{FF2B5EF4-FFF2-40B4-BE49-F238E27FC236}">
                <a16:creationId xmlns:a16="http://schemas.microsoft.com/office/drawing/2014/main" id="{7A601843-D4DD-2C25-6BFA-FA54983780C6}"/>
              </a:ext>
            </a:extLst>
          </p:cNvPr>
          <p:cNvGrpSpPr/>
          <p:nvPr/>
        </p:nvGrpSpPr>
        <p:grpSpPr>
          <a:xfrm>
            <a:off x="436504" y="5785189"/>
            <a:ext cx="5379181" cy="276999"/>
            <a:chOff x="6168422" y="5978965"/>
            <a:chExt cx="5635117" cy="276999"/>
          </a:xfrm>
        </p:grpSpPr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CB1A8120-FB6F-57ED-0DDB-CA27466D1C46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A7FF0699-1043-F848-CB14-67E408D48C93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39AE4944-B490-3345-527D-A339F099FEE9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: Rounded Corners 17">
            <a:extLst>
              <a:ext uri="{FF2B5EF4-FFF2-40B4-BE49-F238E27FC236}">
                <a16:creationId xmlns:a16="http://schemas.microsoft.com/office/drawing/2014/main" id="{A7563631-A552-32A9-795A-0DA9D97CE76C}"/>
              </a:ext>
            </a:extLst>
          </p:cNvPr>
          <p:cNvSpPr/>
          <p:nvPr/>
        </p:nvSpPr>
        <p:spPr>
          <a:xfrm>
            <a:off x="277926" y="2943295"/>
            <a:ext cx="5719319" cy="3249655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2C944E03-CCBC-48B9-AF3F-AA35CA29B923}"/>
              </a:ext>
            </a:extLst>
          </p:cNvPr>
          <p:cNvGrpSpPr/>
          <p:nvPr/>
        </p:nvGrpSpPr>
        <p:grpSpPr>
          <a:xfrm>
            <a:off x="6403520" y="5785189"/>
            <a:ext cx="5379181" cy="276999"/>
            <a:chOff x="6168422" y="5978965"/>
            <a:chExt cx="5635117" cy="276999"/>
          </a:xfrm>
        </p:grpSpPr>
        <p:cxnSp>
          <p:nvCxnSpPr>
            <p:cNvPr id="7" name="Connettore diritto 6">
              <a:extLst>
                <a:ext uri="{FF2B5EF4-FFF2-40B4-BE49-F238E27FC236}">
                  <a16:creationId xmlns:a16="http://schemas.microsoft.com/office/drawing/2014/main" id="{34CE8F40-D599-A6E6-A032-E99E2214326E}"/>
                </a:ext>
              </a:extLst>
            </p:cNvPr>
            <p:cNvCxnSpPr>
              <a:cxnSpLocks/>
            </p:cNvCxnSpPr>
            <p:nvPr/>
          </p:nvCxnSpPr>
          <p:spPr>
            <a:xfrm>
              <a:off x="6168422" y="6117465"/>
              <a:ext cx="251580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289D1E56-FDE1-B387-0646-5F7504B38F1C}"/>
                </a:ext>
              </a:extLst>
            </p:cNvPr>
            <p:cNvSpPr txBox="1"/>
            <p:nvPr/>
          </p:nvSpPr>
          <p:spPr>
            <a:xfrm>
              <a:off x="8753318" y="5978965"/>
              <a:ext cx="5126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2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axis</a:t>
              </a:r>
              <a:endParaRPr lang="en-GB" sz="12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cxnSp>
          <p:nvCxnSpPr>
            <p:cNvPr id="9" name="Connettore diritto 8">
              <a:extLst>
                <a:ext uri="{FF2B5EF4-FFF2-40B4-BE49-F238E27FC236}">
                  <a16:creationId xmlns:a16="http://schemas.microsoft.com/office/drawing/2014/main" id="{923690BE-52BB-EEFE-1321-6101D05E22CA}"/>
                </a:ext>
              </a:extLst>
            </p:cNvPr>
            <p:cNvCxnSpPr>
              <a:cxnSpLocks/>
            </p:cNvCxnSpPr>
            <p:nvPr/>
          </p:nvCxnSpPr>
          <p:spPr>
            <a:xfrm>
              <a:off x="9328542" y="6117464"/>
              <a:ext cx="247499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g18">
            <a:extLst>
              <a:ext uri="{FF2B5EF4-FFF2-40B4-BE49-F238E27FC236}">
                <a16:creationId xmlns:a16="http://schemas.microsoft.com/office/drawing/2014/main" id="{B0DCC690-EA71-204B-4C11-31FC21760BC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5" t="1127" r="44415" b="8921"/>
          <a:stretch/>
        </p:blipFill>
        <p:spPr>
          <a:xfrm rot="16200000">
            <a:off x="8579188" y="1180171"/>
            <a:ext cx="1142782" cy="5393028"/>
          </a:xfrm>
          <a:prstGeom prst="rect">
            <a:avLst/>
          </a:prstGeom>
        </p:spPr>
      </p:pic>
      <p:pic>
        <p:nvPicPr>
          <p:cNvPr id="15" name="pg18">
            <a:extLst>
              <a:ext uri="{FF2B5EF4-FFF2-40B4-BE49-F238E27FC236}">
                <a16:creationId xmlns:a16="http://schemas.microsoft.com/office/drawing/2014/main" id="{F0223E1B-3875-36AD-E59D-185E1E9DFE6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8886561" y="5229223"/>
            <a:ext cx="528035" cy="371906"/>
          </a:xfrm>
          <a:prstGeom prst="rect">
            <a:avLst/>
          </a:prstGeom>
        </p:spPr>
      </p:pic>
      <p:pic>
        <p:nvPicPr>
          <p:cNvPr id="16" name="pg18">
            <a:extLst>
              <a:ext uri="{FF2B5EF4-FFF2-40B4-BE49-F238E27FC236}">
                <a16:creationId xmlns:a16="http://schemas.microsoft.com/office/drawing/2014/main" id="{E330447D-7876-03ED-7009-A46D2D2961F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20" r="44388" b="7256"/>
          <a:stretch/>
        </p:blipFill>
        <p:spPr>
          <a:xfrm rot="16200000">
            <a:off x="2544611" y="1167445"/>
            <a:ext cx="1155443" cy="5405819"/>
          </a:xfrm>
          <a:prstGeom prst="rect">
            <a:avLst/>
          </a:prstGeom>
        </p:spPr>
      </p:pic>
      <p:pic>
        <p:nvPicPr>
          <p:cNvPr id="18" name="pg18">
            <a:extLst>
              <a:ext uri="{FF2B5EF4-FFF2-40B4-BE49-F238E27FC236}">
                <a16:creationId xmlns:a16="http://schemas.microsoft.com/office/drawing/2014/main" id="{F4B19065-2A2C-4C2E-996A-0266E04049B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37" t="96528" r="9966" b="-453"/>
          <a:stretch/>
        </p:blipFill>
        <p:spPr>
          <a:xfrm>
            <a:off x="5763297" y="5029411"/>
            <a:ext cx="104775" cy="149020"/>
          </a:xfrm>
          <a:prstGeom prst="rect">
            <a:avLst/>
          </a:prstGeom>
        </p:spPr>
      </p:pic>
      <p:pic>
        <p:nvPicPr>
          <p:cNvPr id="19" name="pg18">
            <a:extLst>
              <a:ext uri="{FF2B5EF4-FFF2-40B4-BE49-F238E27FC236}">
                <a16:creationId xmlns:a16="http://schemas.microsoft.com/office/drawing/2014/main" id="{0C95F723-5FE1-E553-C5E2-DA82D39CC42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0" t="92488" r="1924" b="2089"/>
          <a:stretch/>
        </p:blipFill>
        <p:spPr>
          <a:xfrm>
            <a:off x="2941076" y="5225074"/>
            <a:ext cx="528035" cy="37190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A071B045-85BE-F93F-ED74-9989A9B786F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07838" y="1565855"/>
            <a:ext cx="2176323" cy="1099932"/>
          </a:xfrm>
          <a:prstGeom prst="rect">
            <a:avLst/>
          </a:prstGeom>
        </p:spPr>
      </p:pic>
      <p:pic>
        <p:nvPicPr>
          <p:cNvPr id="22" name="pg18">
            <a:extLst>
              <a:ext uri="{FF2B5EF4-FFF2-40B4-BE49-F238E27FC236}">
                <a16:creationId xmlns:a16="http://schemas.microsoft.com/office/drawing/2014/main" id="{6E9E69A2-3BFF-13ED-9515-E52ECEDD43E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08" r="14608"/>
          <a:stretch/>
        </p:blipFill>
        <p:spPr>
          <a:xfrm>
            <a:off x="6261738" y="4840786"/>
            <a:ext cx="5652336" cy="515352"/>
          </a:xfrm>
          <a:prstGeom prst="rect">
            <a:avLst/>
          </a:prstGeom>
        </p:spPr>
      </p:pic>
      <p:pic>
        <p:nvPicPr>
          <p:cNvPr id="21" name="pg18">
            <a:extLst>
              <a:ext uri="{FF2B5EF4-FFF2-40B4-BE49-F238E27FC236}">
                <a16:creationId xmlns:a16="http://schemas.microsoft.com/office/drawing/2014/main" id="{36B64CE2-8548-F5A0-AFD0-C2C11DF8CA7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0" t="90722" r="13712"/>
          <a:stretch/>
        </p:blipFill>
        <p:spPr>
          <a:xfrm>
            <a:off x="419422" y="4829215"/>
            <a:ext cx="5510841" cy="540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49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g18">
            <a:extLst>
              <a:ext uri="{FF2B5EF4-FFF2-40B4-BE49-F238E27FC236}">
                <a16:creationId xmlns:a16="http://schemas.microsoft.com/office/drawing/2014/main" id="{55338C0B-F534-4A2F-828E-4DB8345C26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" t="24156" r="17793" b="24119"/>
          <a:stretch/>
        </p:blipFill>
        <p:spPr>
          <a:xfrm>
            <a:off x="691150" y="4101558"/>
            <a:ext cx="4160196" cy="2322690"/>
          </a:xfrm>
          <a:prstGeom prst="rect">
            <a:avLst/>
          </a:prstGeom>
        </p:spPr>
      </p:pic>
      <p:pic>
        <p:nvPicPr>
          <p:cNvPr id="13" name="pg17">
            <a:extLst>
              <a:ext uri="{FF2B5EF4-FFF2-40B4-BE49-F238E27FC236}">
                <a16:creationId xmlns:a16="http://schemas.microsoft.com/office/drawing/2014/main" id="{9B2C016E-139F-A33A-C0A0-865B9D1AC96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" t="23463" r="17873" b="24368"/>
          <a:stretch/>
        </p:blipFill>
        <p:spPr>
          <a:xfrm>
            <a:off x="6891184" y="4154253"/>
            <a:ext cx="4060772" cy="2286623"/>
          </a:xfrm>
          <a:prstGeom prst="rect">
            <a:avLst/>
          </a:prstGeom>
        </p:spPr>
      </p:pic>
      <p:pic>
        <p:nvPicPr>
          <p:cNvPr id="8" name="pg16">
            <a:extLst>
              <a:ext uri="{FF2B5EF4-FFF2-40B4-BE49-F238E27FC236}">
                <a16:creationId xmlns:a16="http://schemas.microsoft.com/office/drawing/2014/main" id="{A5182B07-06F4-0D53-CBAE-419859E2578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" t="23559" r="17359" b="23626"/>
          <a:stretch/>
        </p:blipFill>
        <p:spPr>
          <a:xfrm>
            <a:off x="6919154" y="1526770"/>
            <a:ext cx="4004832" cy="2286623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Comparison to B7 – Demonstrator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𝟐𝐃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𝐒𝐭𝐫𝐞𝐬𝐬𝐞𝐬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𝐢𝐧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𝐁𝟕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𝐋𝐚𝐭𝐭𝐢𝐜𝐞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12"/>
                <a:stretch>
                  <a:fillRect l="-977" t="-7299" r="-8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: Rounded Corners 17">
            <a:extLst>
              <a:ext uri="{FF2B5EF4-FFF2-40B4-BE49-F238E27FC236}">
                <a16:creationId xmlns:a16="http://schemas.microsoft.com/office/drawing/2014/main" id="{2399F10F-8662-7C58-54A5-5EE8C1073D31}"/>
              </a:ext>
            </a:extLst>
          </p:cNvPr>
          <p:cNvSpPr/>
          <p:nvPr/>
        </p:nvSpPr>
        <p:spPr>
          <a:xfrm>
            <a:off x="639271" y="3982814"/>
            <a:ext cx="4839038" cy="2537181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09AAC6D-B529-F5D6-211D-96DD703F9705}"/>
              </a:ext>
            </a:extLst>
          </p:cNvPr>
          <p:cNvSpPr/>
          <p:nvPr/>
        </p:nvSpPr>
        <p:spPr>
          <a:xfrm>
            <a:off x="6632942" y="3982814"/>
            <a:ext cx="4839038" cy="2537181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7">
            <a:extLst>
              <a:ext uri="{FF2B5EF4-FFF2-40B4-BE49-F238E27FC236}">
                <a16:creationId xmlns:a16="http://schemas.microsoft.com/office/drawing/2014/main" id="{2AFB64D5-7F8F-DA13-A473-7155A64C507C}"/>
              </a:ext>
            </a:extLst>
          </p:cNvPr>
          <p:cNvSpPr/>
          <p:nvPr/>
        </p:nvSpPr>
        <p:spPr>
          <a:xfrm>
            <a:off x="6644367" y="1368756"/>
            <a:ext cx="4839038" cy="2537181"/>
          </a:xfrm>
          <a:prstGeom prst="roundRect">
            <a:avLst>
              <a:gd name="adj" fmla="val 5521"/>
            </a:avLst>
          </a:prstGeom>
          <a:noFill/>
          <a:ln w="19050"/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66D8C656-D6EA-D54B-4010-0128A0502F31}"/>
              </a:ext>
            </a:extLst>
          </p:cNvPr>
          <p:cNvGrpSpPr/>
          <p:nvPr/>
        </p:nvGrpSpPr>
        <p:grpSpPr>
          <a:xfrm>
            <a:off x="2302166" y="1489601"/>
            <a:ext cx="1513247" cy="2129016"/>
            <a:chOff x="2136297" y="1492991"/>
            <a:chExt cx="1513247" cy="2129016"/>
          </a:xfrm>
        </p:grpSpPr>
        <p:pic>
          <p:nvPicPr>
            <p:cNvPr id="16" name="pg15">
              <a:extLst>
                <a:ext uri="{FF2B5EF4-FFF2-40B4-BE49-F238E27FC236}">
                  <a16:creationId xmlns:a16="http://schemas.microsoft.com/office/drawing/2014/main" id="{74E1B624-86A8-6DB4-FC20-029BC6DFC52B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97" t="1771" r="27778" b="2418"/>
            <a:stretch/>
          </p:blipFill>
          <p:spPr>
            <a:xfrm>
              <a:off x="2139334" y="1499771"/>
              <a:ext cx="1510210" cy="2122236"/>
            </a:xfrm>
            <a:prstGeom prst="rect">
              <a:avLst/>
            </a:prstGeom>
          </p:spPr>
        </p:pic>
        <p:cxnSp>
          <p:nvCxnSpPr>
            <p:cNvPr id="21" name="Connettore diritto 20">
              <a:extLst>
                <a:ext uri="{FF2B5EF4-FFF2-40B4-BE49-F238E27FC236}">
                  <a16:creationId xmlns:a16="http://schemas.microsoft.com/office/drawing/2014/main" id="{D0903FD2-0FEB-0743-B374-1D0FF99473AC}"/>
                </a:ext>
              </a:extLst>
            </p:cNvPr>
            <p:cNvCxnSpPr/>
            <p:nvPr/>
          </p:nvCxnSpPr>
          <p:spPr>
            <a:xfrm>
              <a:off x="2136297" y="1492991"/>
              <a:ext cx="0" cy="21043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94A9BCF4-2020-80D4-46CA-5400BB76B575}"/>
                  </a:ext>
                </a:extLst>
              </p:cNvPr>
              <p:cNvSpPr txBox="1"/>
              <p:nvPr/>
            </p:nvSpPr>
            <p:spPr>
              <a:xfrm>
                <a:off x="6970575" y="1716563"/>
                <a:ext cx="9386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𝑴𝑷𝒂</m:t>
                    </m:r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000" b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94A9BCF4-2020-80D4-46CA-5400BB76B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0575" y="1716563"/>
                <a:ext cx="938677" cy="400110"/>
              </a:xfrm>
              <a:prstGeom prst="rect">
                <a:avLst/>
              </a:prstGeom>
              <a:blipFill>
                <a:blip r:embed="rId14"/>
                <a:stretch>
                  <a:fillRect l="-5844" t="-4615" r="-66234" b="-2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E681845F-B67F-454B-0F60-6D69E8F5639B}"/>
                  </a:ext>
                </a:extLst>
              </p:cNvPr>
              <p:cNvSpPr txBox="1"/>
              <p:nvPr/>
            </p:nvSpPr>
            <p:spPr>
              <a:xfrm>
                <a:off x="974639" y="4278750"/>
                <a:ext cx="9386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sz="2000" b="1" i="1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𝑴𝑷𝒂</m:t>
                    </m:r>
                    <m:r>
                      <a:rPr lang="en-US" sz="2000" b="1" i="1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000" b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E681845F-B67F-454B-0F60-6D69E8F56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639" y="4278750"/>
                <a:ext cx="938677" cy="400110"/>
              </a:xfrm>
              <a:prstGeom prst="rect">
                <a:avLst/>
              </a:prstGeom>
              <a:blipFill>
                <a:blip r:embed="rId15"/>
                <a:stretch>
                  <a:fillRect l="-5844" t="-4545" r="-64286" b="-212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57095ECB-C7CB-DAA1-C72F-870197BD3778}"/>
                  </a:ext>
                </a:extLst>
              </p:cNvPr>
              <p:cNvSpPr txBox="1"/>
              <p:nvPr/>
            </p:nvSpPr>
            <p:spPr>
              <a:xfrm>
                <a:off x="6957909" y="4303501"/>
                <a:ext cx="9386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𝑴𝑷𝒂</m:t>
                    </m:r>
                    <m:r>
                      <a:rPr lang="en-US" sz="2000" b="1" i="1" smtClean="0">
                        <a:solidFill>
                          <a:srgbClr val="3243B5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it-IT" sz="2000" b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57095ECB-C7CB-DAA1-C72F-870197BD37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7909" y="4303501"/>
                <a:ext cx="938677" cy="400110"/>
              </a:xfrm>
              <a:prstGeom prst="rect">
                <a:avLst/>
              </a:prstGeom>
              <a:blipFill>
                <a:blip r:embed="rId16"/>
                <a:stretch>
                  <a:fillRect l="-5844" t="-4545" r="-64935" b="-212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7A7504F0-2680-2602-3E80-A880DB96D585}"/>
              </a:ext>
            </a:extLst>
          </p:cNvPr>
          <p:cNvGrpSpPr/>
          <p:nvPr/>
        </p:nvGrpSpPr>
        <p:grpSpPr>
          <a:xfrm rot="5400000">
            <a:off x="1131005" y="2857937"/>
            <a:ext cx="759198" cy="828106"/>
            <a:chOff x="4939160" y="3098192"/>
            <a:chExt cx="1118145" cy="1053433"/>
          </a:xfrm>
          <a:effectLst/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7B7334F-EE96-38E0-2929-8B009CA1A3D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57988" y="4139486"/>
              <a:ext cx="714652" cy="1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F6688B3-A72B-208B-676C-8339C41806E9}"/>
                    </a:ext>
                  </a:extLst>
                </p:cNvPr>
                <p:cNvSpPr txBox="1"/>
                <p:nvPr/>
              </p:nvSpPr>
              <p:spPr>
                <a:xfrm rot="16200000">
                  <a:off x="4915481" y="3756265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F6688B3-A72B-208B-676C-8339C41806E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915481" y="3756265"/>
                  <a:ext cx="416689" cy="369332"/>
                </a:xfrm>
                <a:prstGeom prst="rect">
                  <a:avLst/>
                </a:prstGeom>
                <a:blipFill>
                  <a:blip r:embed="rId17"/>
                  <a:stretch>
                    <a:fillRect b="-2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B36ECDB-EB51-F96B-E371-16B81CEB714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72639" y="3504038"/>
              <a:ext cx="1" cy="647587"/>
            </a:xfrm>
            <a:prstGeom prst="straightConnector1">
              <a:avLst/>
            </a:prstGeom>
            <a:ln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8CA2BEA-97FF-7BF4-7B20-300628B677BC}"/>
                    </a:ext>
                  </a:extLst>
                </p:cNvPr>
                <p:cNvSpPr txBox="1"/>
                <p:nvPr/>
              </p:nvSpPr>
              <p:spPr>
                <a:xfrm rot="16200000">
                  <a:off x="5664294" y="3121871"/>
                  <a:ext cx="41668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oMath>
                    </m:oMathPara>
                  </a14:m>
                  <a:endParaRPr lang="en-US" b="1" dirty="0">
                    <a:solidFill>
                      <a:schemeClr val="tx1"/>
                    </a:solidFill>
                    <a:latin typeface="Montserrat" panose="00000500000000000000" pitchFamily="2" charset="0"/>
                  </a:endParaRPr>
                </a:p>
              </p:txBody>
            </p:sp>
          </mc:Choice>
          <mc:Fallback xmlns="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8CA2BEA-97FF-7BF4-7B20-300628B677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5664294" y="3121871"/>
                  <a:ext cx="416689" cy="369332"/>
                </a:xfrm>
                <a:prstGeom prst="rect">
                  <a:avLst/>
                </a:prstGeom>
                <a:blipFill>
                  <a:blip r:embed="rId18"/>
                  <a:stretch>
                    <a:fillRect b="-292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5" name="pg16">
            <a:extLst>
              <a:ext uri="{FF2B5EF4-FFF2-40B4-BE49-F238E27FC236}">
                <a16:creationId xmlns:a16="http://schemas.microsoft.com/office/drawing/2014/main" id="{90605CD4-003E-3967-0656-9E039DC9BCE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432" r="3764"/>
          <a:stretch/>
        </p:blipFill>
        <p:spPr>
          <a:xfrm>
            <a:off x="11004886" y="1345737"/>
            <a:ext cx="339003" cy="2486684"/>
          </a:xfrm>
          <a:prstGeom prst="rect">
            <a:avLst/>
          </a:prstGeom>
        </p:spPr>
      </p:pic>
      <p:pic>
        <p:nvPicPr>
          <p:cNvPr id="11" name="pg17">
            <a:extLst>
              <a:ext uri="{FF2B5EF4-FFF2-40B4-BE49-F238E27FC236}">
                <a16:creationId xmlns:a16="http://schemas.microsoft.com/office/drawing/2014/main" id="{7214EFF7-ED5D-BC11-68F8-AFBFC449AE8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54" t="7701" r="1770" b="2529"/>
          <a:stretch/>
        </p:blipFill>
        <p:spPr>
          <a:xfrm>
            <a:off x="11004886" y="4117133"/>
            <a:ext cx="390804" cy="2221248"/>
          </a:xfrm>
          <a:prstGeom prst="rect">
            <a:avLst/>
          </a:prstGeom>
        </p:spPr>
      </p:pic>
      <p:pic>
        <p:nvPicPr>
          <p:cNvPr id="23" name="pg18">
            <a:extLst>
              <a:ext uri="{FF2B5EF4-FFF2-40B4-BE49-F238E27FC236}">
                <a16:creationId xmlns:a16="http://schemas.microsoft.com/office/drawing/2014/main" id="{7A9D6FF1-D946-8DA4-FC3D-909299D92CE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99" t="5881"/>
          <a:stretch/>
        </p:blipFill>
        <p:spPr>
          <a:xfrm>
            <a:off x="4920135" y="4084293"/>
            <a:ext cx="479420" cy="242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1410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b="1" dirty="0">
                <a:solidFill>
                  <a:srgbClr val="3243B5"/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 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79359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1/4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Magnetic Properties – Cells and Lattices</a:t>
            </a:r>
            <a:endParaRPr lang="it-IT" sz="2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E8D99BA-4C02-6D77-A806-7759A5CF39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78"/>
          <a:stretch/>
        </p:blipFill>
        <p:spPr>
          <a:xfrm>
            <a:off x="462935" y="4073658"/>
            <a:ext cx="4882758" cy="24056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5CE8C8-9A05-2C5F-32EC-51F5F93C8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85" y="1480886"/>
            <a:ext cx="4902508" cy="24781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FFE9CE-61B3-1C72-78BA-32F2BFD7D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036" y="2875467"/>
            <a:ext cx="6326853" cy="312941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DB16B58-490D-9676-DEBC-256753FD0AE9}"/>
              </a:ext>
            </a:extLst>
          </p:cNvPr>
          <p:cNvCxnSpPr/>
          <p:nvPr/>
        </p:nvCxnSpPr>
        <p:spPr>
          <a:xfrm>
            <a:off x="6158931" y="3437360"/>
            <a:ext cx="565281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0BDE0C9-E1FA-CFA1-7C75-DB107F83B380}"/>
              </a:ext>
            </a:extLst>
          </p:cNvPr>
          <p:cNvSpPr txBox="1"/>
          <p:nvPr/>
        </p:nvSpPr>
        <p:spPr>
          <a:xfrm>
            <a:off x="5250241" y="1419453"/>
            <a:ext cx="6326853" cy="40862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For comparison purposes an LHC dipole stores ~7 MJ</a:t>
            </a:r>
            <a:endParaRPr lang="en-GB" dirty="0">
              <a:solidFill>
                <a:srgbClr val="C83964"/>
              </a:solidFill>
              <a:latin typeface="Montserrat" panose="00000500000000000000" pitchFamily="2" charset="0"/>
            </a:endParaRPr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A5DF9F8A-8D34-D4C1-BD2A-0112F36CEDF5}"/>
              </a:ext>
            </a:extLst>
          </p:cNvPr>
          <p:cNvCxnSpPr>
            <a:cxnSpLocks/>
          </p:cNvCxnSpPr>
          <p:nvPr/>
        </p:nvCxnSpPr>
        <p:spPr>
          <a:xfrm flipH="1">
            <a:off x="3792005" y="1686970"/>
            <a:ext cx="1458236" cy="286025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3">
                <a:extLst>
                  <a:ext uri="{FF2B5EF4-FFF2-40B4-BE49-F238E27FC236}">
                    <a16:creationId xmlns:a16="http://schemas.microsoft.com/office/drawing/2014/main" id="{355121A3-4F49-10DC-DA0F-A7BABA94BA29}"/>
                  </a:ext>
                </a:extLst>
              </p:cNvPr>
              <p:cNvSpPr txBox="1"/>
              <p:nvPr/>
            </p:nvSpPr>
            <p:spPr>
              <a:xfrm>
                <a:off x="6915150" y="2063106"/>
                <a:ext cx="5101580" cy="715089"/>
              </a:xfrm>
              <a:prstGeom prst="round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Above 17 T (B5 to B8), highest performance required &amp; difficult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Nb</m:t>
                        </m:r>
                      </m:e>
                      <m:sub>
                        <m:r>
                          <a:rPr lang="en-US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Sn</m:t>
                    </m:r>
                  </m:oMath>
                </a14:m>
                <a:endParaRPr lang="en-GB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1" name="CasellaDiTesto 3">
                <a:extLst>
                  <a:ext uri="{FF2B5EF4-FFF2-40B4-BE49-F238E27FC236}">
                    <a16:creationId xmlns:a16="http://schemas.microsoft.com/office/drawing/2014/main" id="{355121A3-4F49-10DC-DA0F-A7BABA94BA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150" y="2063106"/>
                <a:ext cx="5101580" cy="715089"/>
              </a:xfrm>
              <a:prstGeom prst="roundRect">
                <a:avLst/>
              </a:prstGeom>
              <a:blipFill>
                <a:blip r:embed="rId5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Connettore 2 8">
            <a:extLst>
              <a:ext uri="{FF2B5EF4-FFF2-40B4-BE49-F238E27FC236}">
                <a16:creationId xmlns:a16="http://schemas.microsoft.com/office/drawing/2014/main" id="{46C37703-C4FD-D48B-7E9C-8CF956462EFA}"/>
              </a:ext>
            </a:extLst>
          </p:cNvPr>
          <p:cNvCxnSpPr>
            <a:cxnSpLocks/>
          </p:cNvCxnSpPr>
          <p:nvPr/>
        </p:nvCxnSpPr>
        <p:spPr>
          <a:xfrm>
            <a:off x="7586119" y="2778195"/>
            <a:ext cx="148181" cy="578991"/>
          </a:xfrm>
          <a:prstGeom prst="straightConnector1">
            <a:avLst/>
          </a:prstGeom>
          <a:ln w="476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1530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/>
              <p:nvPr/>
            </p:nvSpPr>
            <p:spPr>
              <a:xfrm>
                <a:off x="566216" y="1608857"/>
                <a:ext cx="76633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Maximum and minimum values of </a:t>
                </a:r>
                <a:r>
                  <a:rPr lang="en-US" b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hoop stress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216" y="1608857"/>
                <a:ext cx="7663383" cy="369332"/>
              </a:xfrm>
              <a:prstGeom prst="rect">
                <a:avLst/>
              </a:prstGeom>
              <a:blipFill>
                <a:blip r:embed="rId2"/>
                <a:stretch>
                  <a:fillRect l="-716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15">
            <a:extLst>
              <a:ext uri="{FF2B5EF4-FFF2-40B4-BE49-F238E27FC236}">
                <a16:creationId xmlns:a16="http://schemas.microsoft.com/office/drawing/2014/main" id="{71327D83-8CBA-97F4-9152-C311E7DE6D46}"/>
              </a:ext>
            </a:extLst>
          </p:cNvPr>
          <p:cNvSpPr txBox="1"/>
          <p:nvPr/>
        </p:nvSpPr>
        <p:spPr>
          <a:xfrm>
            <a:off x="8872069" y="2202043"/>
            <a:ext cx="2917065" cy="3420606"/>
          </a:xfrm>
          <a:prstGeom prst="roundRect">
            <a:avLst>
              <a:gd name="adj" fmla="val 76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C83964"/>
                </a:solidFill>
                <a:latin typeface="Montserrat" panose="00000500000000000000" pitchFamily="2" charset="0"/>
              </a:rPr>
              <a:t>Coils with &gt;150MPa will probably require reinforcement</a:t>
            </a:r>
            <a:endParaRPr lang="en-US" sz="1600" dirty="0">
              <a:solidFill>
                <a:srgbClr val="C83964"/>
              </a:solidFill>
              <a:latin typeface="Montserrat" panose="00000500000000000000" pitchFamily="2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Multi-radius-coil cells (B4-1, B5-1, B6-1, B7-1, B8-1, B8-2): the hoop stress decreases monotonically radially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For all other coils (A1 to B3, B4-2, B5-2, B6-2, B7-2, B8-3): there is a local minimum in hoop stress</a:t>
            </a:r>
          </a:p>
        </p:txBody>
      </p:sp>
      <p:pic>
        <p:nvPicPr>
          <p:cNvPr id="10" name="Immagine 9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3BE15551-2C66-25D7-7DE7-1CD0084D35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16" y="2041251"/>
            <a:ext cx="7904242" cy="397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7027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37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/>
              <p:nvPr/>
            </p:nvSpPr>
            <p:spPr>
              <a:xfrm>
                <a:off x="648837" y="1585723"/>
                <a:ext cx="78623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Maximum and minimum values of </a:t>
                </a:r>
                <a:r>
                  <a:rPr lang="en-US" b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radial stress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37" y="1585723"/>
                <a:ext cx="7862331" cy="369332"/>
              </a:xfrm>
              <a:prstGeom prst="rect">
                <a:avLst/>
              </a:prstGeom>
              <a:blipFill>
                <a:blip r:embed="rId2"/>
                <a:stretch>
                  <a:fillRect l="-620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Immagine 8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E03ABD40-8D45-25A8-D586-D363D2B86C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86" y="2068001"/>
            <a:ext cx="7862332" cy="39425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F79D2101-6F93-CD76-7FA9-8AC06F5A61DC}"/>
                  </a:ext>
                </a:extLst>
              </p:cNvPr>
              <p:cNvSpPr txBox="1"/>
              <p:nvPr/>
            </p:nvSpPr>
            <p:spPr>
              <a:xfrm>
                <a:off x="8752536" y="1696861"/>
                <a:ext cx="3201339" cy="4148852"/>
              </a:xfrm>
              <a:prstGeom prst="roundRect">
                <a:avLst>
                  <a:gd name="adj" fmla="val 7676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i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Multi-radius-coil cells (B4-1, B5-1, B6-1, B7-1, B8-1, B8-2)</a:t>
                </a: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: </a:t>
                </a:r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tensile</a:t>
                </a: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saddle-like profile on inner coil. </a:t>
                </a:r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To go towards a compressive stress profile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6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these coils would need to be wound in independent layers!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i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For all other coils (A1 to B3, B4-2, B5-2, B6-2, B7-2, B8-3): </a:t>
                </a: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compressive ‘parabolic-like’ profile, with a minimum stress in the center</a:t>
                </a:r>
              </a:p>
            </p:txBody>
          </p:sp>
        </mc:Choice>
        <mc:Fallback xmlns="">
          <p:sp>
            <p:nvSpPr>
              <p:cNvPr id="10" name="TextBox 15">
                <a:extLst>
                  <a:ext uri="{FF2B5EF4-FFF2-40B4-BE49-F238E27FC236}">
                    <a16:creationId xmlns:a16="http://schemas.microsoft.com/office/drawing/2014/main" id="{F79D2101-6F93-CD76-7FA9-8AC06F5A61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2536" y="1696861"/>
                <a:ext cx="3201339" cy="4148852"/>
              </a:xfrm>
              <a:prstGeom prst="roundRect">
                <a:avLst>
                  <a:gd name="adj" fmla="val 7676"/>
                </a:avLst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272332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38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 – Longitudinal Stress</a:t>
            </a:r>
            <a:endParaRPr lang="it-IT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/>
              <p:nvPr/>
            </p:nvSpPr>
            <p:spPr>
              <a:xfrm>
                <a:off x="648838" y="1585723"/>
                <a:ext cx="762122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Maximum and minimum values of </a:t>
                </a:r>
                <a:r>
                  <a:rPr lang="en-US" b="1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longitudinal stress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3243B5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8" name="TextBox 15">
                <a:extLst>
                  <a:ext uri="{FF2B5EF4-FFF2-40B4-BE49-F238E27FC236}">
                    <a16:creationId xmlns:a16="http://schemas.microsoft.com/office/drawing/2014/main" id="{A7D0B0C7-384B-A630-5B16-28A00121D4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838" y="1585723"/>
                <a:ext cx="7621222" cy="369332"/>
              </a:xfrm>
              <a:prstGeom prst="rect">
                <a:avLst/>
              </a:prstGeom>
              <a:blipFill>
                <a:blip r:embed="rId2"/>
                <a:stretch>
                  <a:fillRect l="-639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15">
            <a:extLst>
              <a:ext uri="{FF2B5EF4-FFF2-40B4-BE49-F238E27FC236}">
                <a16:creationId xmlns:a16="http://schemas.microsoft.com/office/drawing/2014/main" id="{F79D2101-6F93-CD76-7FA9-8AC06F5A61DC}"/>
              </a:ext>
            </a:extLst>
          </p:cNvPr>
          <p:cNvSpPr txBox="1"/>
          <p:nvPr/>
        </p:nvSpPr>
        <p:spPr>
          <a:xfrm>
            <a:off x="8900634" y="3236547"/>
            <a:ext cx="2917065" cy="1118890"/>
          </a:xfrm>
          <a:prstGeom prst="roundRect">
            <a:avLst>
              <a:gd name="adj" fmla="val 76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83964"/>
                </a:solidFill>
                <a:latin typeface="Montserrat" panose="00000500000000000000" pitchFamily="2" charset="0"/>
              </a:rPr>
              <a:t>As expected, the stresses are all compressive based on the roller positioning</a:t>
            </a:r>
          </a:p>
        </p:txBody>
      </p:sp>
      <p:pic>
        <p:nvPicPr>
          <p:cNvPr id="11" name="Immagine 10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98865C52-81B7-2465-D854-47F55B7B57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38" y="2080440"/>
            <a:ext cx="7959868" cy="394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8417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39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Stages, 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Mechanical Calculations in Lattices - Forces</a:t>
            </a:r>
            <a:endParaRPr lang="it-IT" sz="2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5B3E55-7EDD-02F1-E6DA-E51D76F19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069" y="1752495"/>
            <a:ext cx="9068856" cy="457855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F595237-B7E7-D84B-0F5C-CD924AA0F352}"/>
              </a:ext>
            </a:extLst>
          </p:cNvPr>
          <p:cNvSpPr txBox="1"/>
          <p:nvPr/>
        </p:nvSpPr>
        <p:spPr>
          <a:xfrm>
            <a:off x="6315075" y="1509355"/>
            <a:ext cx="5124450" cy="715089"/>
          </a:xfrm>
          <a:prstGeom prst="roundRect">
            <a:avLst>
              <a:gd name="adj" fmla="val 1799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3243B5"/>
                </a:solidFill>
                <a:latin typeface="Montserrat" panose="00000500000000000000" pitchFamily="2" charset="0"/>
              </a:rPr>
              <a:t>A support structure for a 37 MN axial force (3700 tons) will be a design challenge</a:t>
            </a:r>
            <a:endParaRPr lang="en-GB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32A6148-F01E-24E5-B285-594706122423}"/>
              </a:ext>
            </a:extLst>
          </p:cNvPr>
          <p:cNvCxnSpPr/>
          <p:nvPr/>
        </p:nvCxnSpPr>
        <p:spPr>
          <a:xfrm flipH="1">
            <a:off x="5181600" y="1866900"/>
            <a:ext cx="1133475" cy="1238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342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4714875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b="1" i="1" dirty="0">
                <a:solidFill>
                  <a:srgbClr val="3243B5"/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75117456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40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3: Characterization of all Stages 4/4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Stray Fields </a:t>
            </a:r>
            <a:endParaRPr lang="it-IT" sz="2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F67D8BB-E82F-9A46-4452-2B9DBC63F376}"/>
              </a:ext>
            </a:extLst>
          </p:cNvPr>
          <p:cNvGrpSpPr/>
          <p:nvPr/>
        </p:nvGrpSpPr>
        <p:grpSpPr>
          <a:xfrm>
            <a:off x="474824" y="2866596"/>
            <a:ext cx="3412495" cy="2228704"/>
            <a:chOff x="643789" y="4250611"/>
            <a:chExt cx="3412495" cy="2228704"/>
          </a:xfrm>
        </p:grpSpPr>
        <p:pic>
          <p:nvPicPr>
            <p:cNvPr id="26" name="pg26">
              <a:extLst>
                <a:ext uri="{FF2B5EF4-FFF2-40B4-BE49-F238E27FC236}">
                  <a16:creationId xmlns:a16="http://schemas.microsoft.com/office/drawing/2014/main" id="{5E7414D8-B24C-0D9F-C3EF-0576585144D5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23" t="5782" r="9195" b="9971"/>
            <a:stretch/>
          </p:blipFill>
          <p:spPr>
            <a:xfrm>
              <a:off x="643789" y="4250611"/>
              <a:ext cx="3412495" cy="2228704"/>
            </a:xfrm>
            <a:prstGeom prst="rect">
              <a:avLst/>
            </a:prstGeom>
          </p:spPr>
        </p:pic>
        <p:sp>
          <p:nvSpPr>
            <p:cNvPr id="27" name="TextBox 12">
              <a:extLst>
                <a:ext uri="{FF2B5EF4-FFF2-40B4-BE49-F238E27FC236}">
                  <a16:creationId xmlns:a16="http://schemas.microsoft.com/office/drawing/2014/main" id="{6E561EC8-2CE9-DEBE-9910-DC94AADFCBEE}"/>
                </a:ext>
              </a:extLst>
            </p:cNvPr>
            <p:cNvSpPr txBox="1"/>
            <p:nvPr/>
          </p:nvSpPr>
          <p:spPr>
            <a:xfrm>
              <a:off x="1272014" y="4641407"/>
              <a:ext cx="1050603" cy="345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200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28" name="Multiplication Sign 13">
              <a:extLst>
                <a:ext uri="{FF2B5EF4-FFF2-40B4-BE49-F238E27FC236}">
                  <a16:creationId xmlns:a16="http://schemas.microsoft.com/office/drawing/2014/main" id="{83212C9E-A8E8-AEE2-41B7-F2D5B6789511}"/>
                </a:ext>
              </a:extLst>
            </p:cNvPr>
            <p:cNvSpPr/>
            <p:nvPr/>
          </p:nvSpPr>
          <p:spPr>
            <a:xfrm>
              <a:off x="1782674" y="5276628"/>
              <a:ext cx="216500" cy="176670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Multiplication Sign 13">
              <a:extLst>
                <a:ext uri="{FF2B5EF4-FFF2-40B4-BE49-F238E27FC236}">
                  <a16:creationId xmlns:a16="http://schemas.microsoft.com/office/drawing/2014/main" id="{6CC018C1-65A0-EDBD-6C31-EC547195C2B3}"/>
                </a:ext>
              </a:extLst>
            </p:cNvPr>
            <p:cNvSpPr/>
            <p:nvPr/>
          </p:nvSpPr>
          <p:spPr>
            <a:xfrm>
              <a:off x="1999174" y="5276628"/>
              <a:ext cx="216500" cy="176670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11">
              <a:extLst>
                <a:ext uri="{FF2B5EF4-FFF2-40B4-BE49-F238E27FC236}">
                  <a16:creationId xmlns:a16="http://schemas.microsoft.com/office/drawing/2014/main" id="{58D2189E-414B-5F65-9AB1-0E3C493DB498}"/>
                </a:ext>
              </a:extLst>
            </p:cNvPr>
            <p:cNvSpPr txBox="1"/>
            <p:nvPr/>
          </p:nvSpPr>
          <p:spPr>
            <a:xfrm>
              <a:off x="1522839" y="5743101"/>
              <a:ext cx="1050603" cy="345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100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31" name="Multiplication Sign 15">
              <a:extLst>
                <a:ext uri="{FF2B5EF4-FFF2-40B4-BE49-F238E27FC236}">
                  <a16:creationId xmlns:a16="http://schemas.microsoft.com/office/drawing/2014/main" id="{70C99723-2535-A807-B6AD-585A8481BDFE}"/>
                </a:ext>
              </a:extLst>
            </p:cNvPr>
            <p:cNvSpPr/>
            <p:nvPr/>
          </p:nvSpPr>
          <p:spPr>
            <a:xfrm>
              <a:off x="3520439" y="5272686"/>
              <a:ext cx="216500" cy="176670"/>
            </a:xfrm>
            <a:prstGeom prst="mathMultipl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10">
              <a:extLst>
                <a:ext uri="{FF2B5EF4-FFF2-40B4-BE49-F238E27FC236}">
                  <a16:creationId xmlns:a16="http://schemas.microsoft.com/office/drawing/2014/main" id="{B527F4D4-47ED-EDD6-D7F2-2D790405EC16}"/>
                </a:ext>
              </a:extLst>
            </p:cNvPr>
            <p:cNvSpPr txBox="1"/>
            <p:nvPr/>
          </p:nvSpPr>
          <p:spPr>
            <a:xfrm>
              <a:off x="2977880" y="4899399"/>
              <a:ext cx="868618" cy="3454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C83964"/>
                  </a:solidFill>
                  <a:latin typeface="Montserrat" panose="00000500000000000000" pitchFamily="2" charset="0"/>
                </a:rPr>
                <a:t>1 </a:t>
              </a:r>
              <a:r>
                <a:rPr lang="en-US" sz="1400" dirty="0" err="1">
                  <a:solidFill>
                    <a:srgbClr val="C83964"/>
                  </a:solidFill>
                  <a:latin typeface="Montserrat" panose="00000500000000000000" pitchFamily="2" charset="0"/>
                </a:rPr>
                <a:t>mT</a:t>
              </a:r>
              <a:endParaRPr lang="en-GB" sz="1400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DA5C1354-EC16-AB90-F97B-FAF818C5B4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8650" y="1514758"/>
            <a:ext cx="4959641" cy="249185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14B51E-BB1E-EDEB-CC05-5819EB6CE51D}"/>
              </a:ext>
            </a:extLst>
          </p:cNvPr>
          <p:cNvSpPr txBox="1"/>
          <p:nvPr/>
        </p:nvSpPr>
        <p:spPr>
          <a:xfrm>
            <a:off x="406139" y="5456767"/>
            <a:ext cx="1895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3243B5"/>
                </a:solidFill>
                <a:latin typeface="Montserrat" panose="00000500000000000000" pitchFamily="2" charset="0"/>
              </a:rPr>
              <a:t>*Turbopumps can operate at 5 to 10 </a:t>
            </a:r>
            <a:r>
              <a:rPr lang="en-US" sz="1200" dirty="0" err="1">
                <a:solidFill>
                  <a:srgbClr val="3243B5"/>
                </a:solidFill>
                <a:latin typeface="Montserrat" panose="00000500000000000000" pitchFamily="2" charset="0"/>
              </a:rPr>
              <a:t>mT</a:t>
            </a:r>
            <a:endParaRPr lang="en-US" sz="1200" dirty="0">
              <a:solidFill>
                <a:srgbClr val="3243B5"/>
              </a:solidFill>
              <a:latin typeface="Montserrat" panose="000005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C7DF77-815F-D7CF-90D2-685E636F7F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949" y="3860802"/>
            <a:ext cx="4863342" cy="24918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748F318-615C-B073-2D48-14C74B7CD8E0}"/>
              </a:ext>
            </a:extLst>
          </p:cNvPr>
          <p:cNvSpPr txBox="1"/>
          <p:nvPr/>
        </p:nvSpPr>
        <p:spPr>
          <a:xfrm>
            <a:off x="9076141" y="3936087"/>
            <a:ext cx="15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D3644"/>
                </a:solidFill>
                <a:latin typeface="Montserrat" panose="00000500000000000000" pitchFamily="2" charset="0"/>
              </a:rPr>
              <a:t>Cell</a:t>
            </a:r>
            <a:endParaRPr lang="en-GB" b="1" dirty="0">
              <a:solidFill>
                <a:srgbClr val="FD3644"/>
              </a:solidFill>
              <a:latin typeface="Montserrat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3CC7CC-ACF5-AD52-0B00-68CE775114E1}"/>
              </a:ext>
            </a:extLst>
          </p:cNvPr>
          <p:cNvSpPr txBox="1"/>
          <p:nvPr/>
        </p:nvSpPr>
        <p:spPr>
          <a:xfrm>
            <a:off x="9060180" y="1813560"/>
            <a:ext cx="15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FD3644"/>
                </a:solidFill>
                <a:latin typeface="Montserrat" panose="00000500000000000000" pitchFamily="2" charset="0"/>
              </a:rPr>
              <a:t>Lattice</a:t>
            </a:r>
            <a:endParaRPr lang="en-GB" b="1" dirty="0">
              <a:solidFill>
                <a:srgbClr val="FD3644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0596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CD8DF51-CF06-2BEF-9E58-2FD05356509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361039"/>
            <a:ext cx="11074400" cy="5111202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400" b="1" dirty="0">
                <a:solidFill>
                  <a:srgbClr val="FD3644"/>
                </a:solidFill>
                <a:latin typeface="Montserrat" panose="00000500000000000000" pitchFamily="2" charset="0"/>
              </a:rPr>
              <a:t>Goal</a:t>
            </a:r>
            <a:r>
              <a:rPr lang="en-US" sz="2400" dirty="0">
                <a:solidFill>
                  <a:srgbClr val="FD3644"/>
                </a:solidFill>
                <a:latin typeface="Montserrat" panose="00000500000000000000" pitchFamily="2" charset="0"/>
              </a:rPr>
              <a:t>: simulate and characterize the cooling solenoid magnets based on geometries and initial parameters from the US MAP study.</a:t>
            </a:r>
            <a:endParaRPr lang="en-US" sz="2000" dirty="0">
              <a:solidFill>
                <a:srgbClr val="FD3644"/>
              </a:solidFill>
              <a:latin typeface="Montserrat" panose="00000500000000000000" pitchFamily="2" charset="0"/>
            </a:endParaRP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Overview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Simulation study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Approach and Validation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COMSOL Setup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Analytic formulas</a:t>
            </a:r>
          </a:p>
          <a:p>
            <a:r>
              <a:rPr lang="en-US" sz="2400" i="1" dirty="0">
                <a:solidFill>
                  <a:schemeClr val="bg2">
                    <a:lumMod val="90000"/>
                  </a:schemeClr>
                </a:solidFill>
              </a:rPr>
              <a:t>Results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coil types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Case Study: Stage A1 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Characterization of all stages</a:t>
            </a:r>
          </a:p>
          <a:p>
            <a:r>
              <a:rPr lang="en-US" sz="2400" b="1" i="1" dirty="0">
                <a:solidFill>
                  <a:srgbClr val="3243B5"/>
                </a:solidFill>
              </a:rPr>
              <a:t>Summary</a:t>
            </a:r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41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5031410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4CD8DF51-CF06-2BEF-9E58-2FD05356509A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>
              <a:xfrm>
                <a:off x="234950" y="1306611"/>
                <a:ext cx="7975600" cy="5237064"/>
              </a:xfrm>
            </p:spPr>
            <p:txBody>
              <a:bodyPr/>
              <a:lstStyle/>
              <a:p>
                <a:pPr marL="114300" indent="0">
                  <a:buNone/>
                </a:pPr>
                <a:r>
                  <a:rPr lang="en-GB" sz="1800" dirty="0">
                    <a:solidFill>
                      <a:srgbClr val="3243B5"/>
                    </a:solidFill>
                    <a:latin typeface="Montserrat" panose="00000500000000000000" pitchFamily="2" charset="0"/>
                  </a:rPr>
                  <a:t>This study has presented a first look at the cooling stages and their solenoids based on input parameters from the US MAP study. From these results, it is obvious that the magnet parameters wil</a:t>
                </a:r>
                <a:r>
                  <a:rPr lang="en-GB" sz="1800" dirty="0">
                    <a:solidFill>
                      <a:srgbClr val="3243B5"/>
                    </a:solidFill>
                  </a:rPr>
                  <a:t>l need to be optimised from an energy/cost and engineering perspective.</a:t>
                </a:r>
                <a:endParaRPr lang="en-GB" sz="1800" dirty="0">
                  <a:solidFill>
                    <a:srgbClr val="3243B5"/>
                  </a:solidFill>
                  <a:latin typeface="Montserrat" panose="00000500000000000000" pitchFamily="2" charset="0"/>
                </a:endParaRPr>
              </a:p>
              <a:p>
                <a:pPr marL="114300" indent="0">
                  <a:buNone/>
                </a:pPr>
                <a:endParaRPr lang="en-GB" sz="700" b="1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  <a:p>
                <a:pPr marL="114300" indent="0">
                  <a:buNone/>
                </a:pPr>
                <a:r>
                  <a:rPr lang="en-GB" sz="1800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Some key notes:</a:t>
                </a:r>
              </a:p>
              <a:p>
                <a:pPr marL="800100" lvl="1"/>
                <a:r>
                  <a:rPr lang="en-GB" sz="1400" dirty="0"/>
                  <a:t>Potentially large self inductance and large stored magnetic energy</a:t>
                </a:r>
              </a:p>
              <a:p>
                <a:pPr marL="800100" lvl="1"/>
                <a:r>
                  <a:rPr lang="en-GB" sz="1400" dirty="0"/>
                  <a:t>Hoop stresses &gt; 150 MPa</a:t>
                </a:r>
              </a:p>
              <a:p>
                <a:pPr marL="800100" lvl="1"/>
                <a:r>
                  <a:rPr lang="en-GB" sz="1400" dirty="0"/>
                  <a:t>Tensile radial stresses</a:t>
                </a:r>
              </a:p>
              <a:p>
                <a:pPr marL="800100" lvl="1"/>
                <a:r>
                  <a:rPr lang="en-GB" sz="1400" dirty="0">
                    <a:latin typeface="Montserrat" panose="00000500000000000000" pitchFamily="2" charset="0"/>
                  </a:rPr>
                  <a:t>Longitudinal forces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GB" sz="1400" dirty="0">
                    <a:latin typeface="Montserrat" panose="00000500000000000000" pitchFamily="2" charset="0"/>
                  </a:rPr>
                  <a:t>) on coils up to 37 MN</a:t>
                </a:r>
              </a:p>
              <a:p>
                <a:pPr marL="800100" lvl="1"/>
                <a:r>
                  <a:rPr lang="en-GB" sz="1400" dirty="0"/>
                  <a:t>Large stray fields</a:t>
                </a:r>
                <a:endParaRPr lang="en-GB" sz="1400" dirty="0">
                  <a:latin typeface="Montserrat" panose="00000500000000000000" pitchFamily="2" charset="0"/>
                </a:endParaRPr>
              </a:p>
              <a:p>
                <a:pPr marL="914400" lvl="2" indent="0">
                  <a:buNone/>
                </a:pPr>
                <a:endParaRPr lang="en-GB" sz="1600" dirty="0"/>
              </a:p>
              <a:p>
                <a:pPr marL="11430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>
                    <a:srgbClr val="FF3645"/>
                  </a:buClr>
                  <a:buSzTx/>
                  <a:buFont typeface="Wingdings" charset="2"/>
                  <a:buNone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83964"/>
                    </a:solidFill>
                    <a:effectLst/>
                    <a:uLnTx/>
                    <a:uFillTx/>
                    <a:latin typeface="Montserrat" panose="00000500000000000000" pitchFamily="2" charset="0"/>
                    <a:ea typeface="+mn-ea"/>
                    <a:cs typeface="Calibri Light" panose="020F0302020204030204" pitchFamily="34" charset="0"/>
                  </a:rPr>
                  <a:t>Questions going forward / some next steps:</a:t>
                </a:r>
                <a:endParaRPr lang="en-GB" sz="1800" dirty="0"/>
              </a:p>
              <a:p>
                <a:pPr lvl="1"/>
                <a:r>
                  <a:rPr lang="en-GB" sz="1400" dirty="0"/>
                  <a:t>Beam dynamics vs. field quality and magnet alignment (as the magnet configurations are iterated on)</a:t>
                </a:r>
              </a:p>
              <a:p>
                <a:pPr lvl="1"/>
                <a:r>
                  <a:rPr lang="en-GB" sz="1400" dirty="0"/>
                  <a:t>Options to change towards optimized magnet configurations: higher current density (practical limits), number of magnets, magnet size (radius), etc.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6" name="Content Placeholder 15">
                <a:extLst>
                  <a:ext uri="{FF2B5EF4-FFF2-40B4-BE49-F238E27FC236}">
                    <a16:creationId xmlns:a16="http://schemas.microsoft.com/office/drawing/2014/main" id="{4CD8DF51-CF06-2BEF-9E58-2FD0535650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xfrm>
                <a:off x="234950" y="1306611"/>
                <a:ext cx="7975600" cy="5237064"/>
              </a:xfrm>
              <a:blipFill>
                <a:blip r:embed="rId2"/>
                <a:stretch>
                  <a:fillRect t="-466" r="-9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Summary</a:t>
            </a:r>
          </a:p>
        </p:txBody>
      </p:sp>
      <p:sp>
        <p:nvSpPr>
          <p:cNvPr id="6" name="Content Placeholder 15">
            <a:extLst>
              <a:ext uri="{FF2B5EF4-FFF2-40B4-BE49-F238E27FC236}">
                <a16:creationId xmlns:a16="http://schemas.microsoft.com/office/drawing/2014/main" id="{97C96329-BBA0-2EC3-C830-C590946A917E}"/>
              </a:ext>
            </a:extLst>
          </p:cNvPr>
          <p:cNvSpPr txBox="1">
            <a:spLocks/>
          </p:cNvSpPr>
          <p:nvPr/>
        </p:nvSpPr>
        <p:spPr>
          <a:xfrm>
            <a:off x="7817457" y="2819144"/>
            <a:ext cx="4229100" cy="320065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bg2">
                    <a:lumMod val="25000"/>
                  </a:schemeClr>
                </a:solidFill>
                <a:latin typeface="Montserrat" panose="00000500000000000000" pitchFamily="2" charset="0"/>
                <a:ea typeface="+mn-ea"/>
                <a:cs typeface="Calibri Light" panose="020F0302020204030204" pitchFamily="34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None/>
            </a:pPr>
            <a:r>
              <a:rPr lang="en-GB" sz="1400" b="1" dirty="0">
                <a:solidFill>
                  <a:srgbClr val="C83964"/>
                </a:solidFill>
                <a:latin typeface="Montserrat" panose="00000500000000000000" pitchFamily="2" charset="0"/>
              </a:rPr>
              <a:t>What this study did not include:</a:t>
            </a:r>
            <a:endParaRPr lang="en-GB" sz="1400" dirty="0"/>
          </a:p>
          <a:p>
            <a:pPr marL="800100" lvl="1"/>
            <a:r>
              <a:rPr lang="en-GB" sz="1400" dirty="0"/>
              <a:t>A more complete mechanical structure </a:t>
            </a:r>
          </a:p>
          <a:p>
            <a:pPr lvl="1"/>
            <a:r>
              <a:rPr lang="en-GB" sz="1400" dirty="0"/>
              <a:t>Matching sections between stages</a:t>
            </a:r>
          </a:p>
          <a:p>
            <a:pPr lvl="1"/>
            <a:r>
              <a:rPr lang="en-GB" sz="1400" dirty="0"/>
              <a:t>Deeper engineering considerations</a:t>
            </a:r>
          </a:p>
          <a:p>
            <a:pPr lvl="3"/>
            <a:r>
              <a:rPr lang="en-GB" sz="1400" dirty="0"/>
              <a:t>Iron </a:t>
            </a:r>
          </a:p>
          <a:p>
            <a:pPr lvl="3"/>
            <a:r>
              <a:rPr lang="en-GB" sz="1400" dirty="0"/>
              <a:t>Realistic space requirements (e.g. B8 is super tight)</a:t>
            </a:r>
          </a:p>
          <a:p>
            <a:pPr lvl="3"/>
            <a:r>
              <a:rPr lang="en-GB" sz="1400" dirty="0"/>
              <a:t>…</a:t>
            </a:r>
          </a:p>
          <a:p>
            <a:pPr marL="800100" lvl="1"/>
            <a:r>
              <a:rPr lang="en-US" sz="1400" dirty="0"/>
              <a:t>Dipole magnets</a:t>
            </a:r>
            <a:endParaRPr lang="en-GB" sz="1400" dirty="0"/>
          </a:p>
          <a:p>
            <a:pPr marL="914400" lvl="2" indent="0">
              <a:buFont typeface="Wingdings" charset="2"/>
              <a:buNone/>
            </a:pPr>
            <a:endParaRPr lang="en-GB" sz="1400" dirty="0"/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889229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, accessory&#10;&#10;Description automatically generated">
            <a:extLst>
              <a:ext uri="{FF2B5EF4-FFF2-40B4-BE49-F238E27FC236}">
                <a16:creationId xmlns:a16="http://schemas.microsoft.com/office/drawing/2014/main" id="{8FAC4D74-69F5-F74D-58DA-5D6DDD746D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18" y="875890"/>
            <a:ext cx="6253163" cy="4673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ADB7B43-B5BE-9903-5D72-D6E8918DCB2A}"/>
              </a:ext>
            </a:extLst>
          </p:cNvPr>
          <p:cNvSpPr txBox="1"/>
          <p:nvPr/>
        </p:nvSpPr>
        <p:spPr>
          <a:xfrm>
            <a:off x="2969418" y="4614453"/>
            <a:ext cx="6253163" cy="935038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2000" dirty="0">
                <a:solidFill>
                  <a:srgbClr val="FFFFFF"/>
                </a:solidFill>
                <a:latin typeface="Montserrat" panose="00000500000000000000" pitchFamily="2" charset="0"/>
              </a:rPr>
              <a:t>Thank you for listening!</a:t>
            </a:r>
          </a:p>
          <a:p>
            <a:pPr algn="ctr">
              <a:spcAft>
                <a:spcPts val="600"/>
              </a:spcAft>
            </a:pPr>
            <a:endParaRPr lang="en-US" sz="400" dirty="0">
              <a:solidFill>
                <a:srgbClr val="FFFFFF"/>
              </a:solidFill>
              <a:latin typeface="Montserrat" panose="00000500000000000000" pitchFamily="2" charset="0"/>
            </a:endParaRPr>
          </a:p>
          <a:p>
            <a:pPr algn="ctr">
              <a:spcAft>
                <a:spcPts val="600"/>
              </a:spcAft>
            </a:pPr>
            <a:r>
              <a:rPr lang="en-US" sz="2000" dirty="0">
                <a:solidFill>
                  <a:srgbClr val="FFFFFF"/>
                </a:solidFill>
                <a:latin typeface="Montserrat" panose="00000500000000000000" pitchFamily="2" charset="0"/>
              </a:rPr>
              <a:t> Questions?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168553-1273-63AD-C080-B451023607E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7A97FCF-13F1-41B2-8B1F-A810F966542D}" type="datetime1">
              <a:rPr lang="en-GB" smtClean="0"/>
              <a:pPr>
                <a:spcAft>
                  <a:spcPts val="600"/>
                </a:spcAft>
              </a:pPr>
              <a:t>30/03/2023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6C18A6-47BF-9792-423F-113C5148B74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lIns="0" tIns="0" rIns="0" bIns="0">
            <a:normAutofit/>
          </a:bodyPr>
          <a:lstStyle/>
          <a:p>
            <a:pPr>
              <a:spcAft>
                <a:spcPts val="600"/>
              </a:spcAft>
            </a:pPr>
            <a:r>
              <a:rPr lang="en-GB" kern="1200">
                <a:latin typeface="Arial Narrow"/>
                <a:ea typeface="+mn-ea"/>
                <a:cs typeface="Arial Narrow"/>
              </a:rPr>
              <a:t>mmWG Magnet Working Group Presentation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AA2E8-E52E-9DC7-9E0F-C376C4E010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74172A1-1CBF-0B40-9234-7D4D80EC19EA}" type="slidenum">
              <a:rPr lang="en-GB" smtClean="0"/>
              <a:pPr>
                <a:spcAft>
                  <a:spcPts val="600"/>
                </a:spcAft>
              </a:pPr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2092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168553-1273-63AD-C080-B451023607E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7A97FCF-13F1-41B2-8B1F-A810F966542D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6C18A6-47BF-9792-423F-113C5148B74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AA2E8-E52E-9DC7-9E0F-C376C4E0103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DB7B43-B5BE-9903-5D72-D6E8918DCB2A}"/>
              </a:ext>
            </a:extLst>
          </p:cNvPr>
          <p:cNvSpPr txBox="1"/>
          <p:nvPr/>
        </p:nvSpPr>
        <p:spPr>
          <a:xfrm>
            <a:off x="4412973" y="3136612"/>
            <a:ext cx="37975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200" dirty="0">
                <a:solidFill>
                  <a:srgbClr val="C83964"/>
                </a:solidFill>
                <a:latin typeface="Montserrat" panose="00000500000000000000" pitchFamily="2" charset="0"/>
              </a:rPr>
              <a:t>Additional Slides</a:t>
            </a:r>
          </a:p>
        </p:txBody>
      </p:sp>
    </p:spTree>
    <p:extLst>
      <p:ext uri="{BB962C8B-B14F-4D97-AF65-F5344CB8AC3E}">
        <p14:creationId xmlns:p14="http://schemas.microsoft.com/office/powerpoint/2010/main" val="36787951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1/4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Tape Properties</a:t>
            </a:r>
            <a:endParaRPr lang="it-IT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A07557-0A72-DEEE-2909-AE3015226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10" y="4285232"/>
            <a:ext cx="4936110" cy="24650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087248-82A2-7924-B4AC-A70051A50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995" y="4271672"/>
            <a:ext cx="4936110" cy="24650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565ECB-6596-163E-EF3B-64446EB59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809984"/>
            <a:ext cx="4876568" cy="24650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F16272-507A-A58E-501C-0D25A716D5CF}"/>
                  </a:ext>
                </a:extLst>
              </p:cNvPr>
              <p:cNvSpPr txBox="1"/>
              <p:nvPr/>
            </p:nvSpPr>
            <p:spPr>
              <a:xfrm>
                <a:off x="393348" y="2188279"/>
                <a:ext cx="5225433" cy="1374636"/>
              </a:xfrm>
              <a:prstGeom prst="roundRect">
                <a:avLst>
                  <a:gd name="adj" fmla="val 7676"/>
                </a:avLst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18 unique coil types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2 to 6 coils per cell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Inner bore diameter from 90 mm to 1540 mm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Lengths from 80 mm to 210 mm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Current densities from 63 to 220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C83964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dirty="0">
                  <a:solidFill>
                    <a:srgbClr val="C83964"/>
                  </a:solidFill>
                  <a:latin typeface="Montserrat" panose="00000500000000000000" pitchFamily="2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8F16272-507A-A58E-501C-0D25A716D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48" y="2188279"/>
                <a:ext cx="5225433" cy="1374636"/>
              </a:xfrm>
              <a:prstGeom prst="roundRect">
                <a:avLst>
                  <a:gd name="adj" fmla="val 7676"/>
                </a:avLst>
              </a:prstGeom>
              <a:blipFill>
                <a:blip r:embed="rId5"/>
                <a:stretch>
                  <a:fillRect b="-2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C6B29DE-38A0-8B81-1EDD-42C220CB3A44}"/>
                  </a:ext>
                </a:extLst>
              </p:cNvPr>
              <p:cNvSpPr txBox="1"/>
              <p:nvPr/>
            </p:nvSpPr>
            <p:spPr>
              <a:xfrm>
                <a:off x="3554990" y="1339742"/>
                <a:ext cx="49300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Assuming </a:t>
                </a:r>
                <a:r>
                  <a:rPr lang="en-US" b="1" dirty="0" err="1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ReBCO</a:t>
                </a:r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12 mm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𝟏𝟏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mm!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C6B29DE-38A0-8B81-1EDD-42C220CB3A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4990" y="1339742"/>
                <a:ext cx="4930009" cy="369332"/>
              </a:xfrm>
              <a:prstGeom prst="rect">
                <a:avLst/>
              </a:prstGeom>
              <a:blipFill>
                <a:blip r:embed="rId6"/>
                <a:stretch>
                  <a:fillRect l="-989" t="-8333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92778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Results Part 1: Characterization of all Coil Types 2/4</a:t>
            </a:r>
            <a:br>
              <a:rPr lang="it-IT" sz="2400" dirty="0"/>
            </a:br>
            <a:r>
              <a:rPr lang="it-IT" sz="24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Magnetic Properties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26C3E7-B119-EAE4-C5C5-AE1789C857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10" y="1411825"/>
            <a:ext cx="5079775" cy="24917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75B80B-B023-A79D-6205-75E760E683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777" y="3903563"/>
            <a:ext cx="4929308" cy="24917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E077DA-B3AB-8005-3D0F-DDF594AA5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0680" y="1421549"/>
            <a:ext cx="4947363" cy="24917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948FE5-F7F6-1B8D-7A21-AB5E2B8ED0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624" y="3913287"/>
            <a:ext cx="4947363" cy="2491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B7CB8E-3A8D-A391-C9B5-D12B6D47C4DE}"/>
                  </a:ext>
                </a:extLst>
              </p:cNvPr>
              <p:cNvSpPr txBox="1"/>
              <p:nvPr/>
            </p:nvSpPr>
            <p:spPr>
              <a:xfrm>
                <a:off x="2894439" y="1411825"/>
                <a:ext cx="23687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Assuming </a:t>
                </a:r>
                <a:r>
                  <a:rPr lang="en-US" b="1" dirty="0" err="1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ReBCO</a:t>
                </a:r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 12 mm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𝟏𝟏</m:t>
                    </m:r>
                    <m:r>
                      <a:rPr lang="en-US" b="1" i="1" smtClean="0">
                        <a:solidFill>
                          <a:srgbClr val="C83964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C83964"/>
                    </a:solidFill>
                    <a:latin typeface="Montserrat" panose="00000500000000000000" pitchFamily="2" charset="0"/>
                  </a:rPr>
                  <a:t>mm!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7B7CB8E-3A8D-A391-C9B5-D12B6D47C4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4439" y="1411825"/>
                <a:ext cx="2368732" cy="646331"/>
              </a:xfrm>
              <a:prstGeom prst="rect">
                <a:avLst/>
              </a:prstGeom>
              <a:blipFill>
                <a:blip r:embed="rId6"/>
                <a:stretch>
                  <a:fillRect l="-2320" t="-4717" r="-773" b="-150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806340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47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𝐢𝐧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𝐚𝐱𝐢𝐚𝐥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𝐝𝐢𝐫𝐞𝐜𝐭𝐢𝐨𝐧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3AD4FF59-38F3-F173-DAA7-AD001FEFF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961" y="2985895"/>
            <a:ext cx="5712335" cy="35577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4D6DA9D-3777-8DFF-8CA5-287943CC0E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8245" y="2985895"/>
            <a:ext cx="5712335" cy="3557780"/>
          </a:xfrm>
          <a:prstGeom prst="rect">
            <a:avLst/>
          </a:prstGeom>
        </p:spPr>
      </p:pic>
      <p:pic>
        <p:nvPicPr>
          <p:cNvPr id="4" name="Immagine 8">
            <a:extLst>
              <a:ext uri="{FF2B5EF4-FFF2-40B4-BE49-F238E27FC236}">
                <a16:creationId xmlns:a16="http://schemas.microsoft.com/office/drawing/2014/main" id="{439E73A2-71B7-311F-CBFD-3E42762E1E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734777" y="642515"/>
            <a:ext cx="1453280" cy="2785104"/>
          </a:xfrm>
          <a:prstGeom prst="rect">
            <a:avLst/>
          </a:prstGeom>
        </p:spPr>
      </p:pic>
      <p:pic>
        <p:nvPicPr>
          <p:cNvPr id="5" name="Immagine 10">
            <a:extLst>
              <a:ext uri="{FF2B5EF4-FFF2-40B4-BE49-F238E27FC236}">
                <a16:creationId xmlns:a16="http://schemas.microsoft.com/office/drawing/2014/main" id="{5BDC9360-F259-67E9-DE99-FDE6C046F3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8438903" y="662423"/>
            <a:ext cx="1413462" cy="278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61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980025-9047-0CC0-50DA-7A348F8B3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2EB56-7ED8-4C82-B313-7945744996D0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50815C2-7A2B-4968-A9AA-A8861BF09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A6C0BC-7B72-D8B5-3D81-E4FA40B4B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48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/>
                <a:r>
                  <a:rPr lang="it-IT" dirty="0"/>
                  <a:t>Results Part 2: Case Study - Stage A1</a:t>
                </a:r>
                <a:br>
                  <a:rPr lang="it-IT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3243B5"/>
                              </a:solidFill>
                              <a:latin typeface="Cambria Math" panose="02040503050406030204" pitchFamily="18" charset="0"/>
                            </a:rPr>
                            <m:t>𝒓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𝐢𝐧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𝐦𝐢𝐝𝐩𝐥𝐚𝐧𝐞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𝐨𝐟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𝐂𝐨𝐢𝐥𝐬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𝐚𝐧𝐝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3243B5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7299" b="-6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AB21EC9-AC16-239F-5C13-598E72FC6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859" y="2743494"/>
            <a:ext cx="5959996" cy="37843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62DFCA-3C0C-BA58-BB7A-2EB5AA47A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743494"/>
            <a:ext cx="5844269" cy="3784309"/>
          </a:xfrm>
          <a:prstGeom prst="rect">
            <a:avLst/>
          </a:prstGeom>
        </p:spPr>
      </p:pic>
      <p:pic>
        <p:nvPicPr>
          <p:cNvPr id="9" name="Immagine 12">
            <a:extLst>
              <a:ext uri="{FF2B5EF4-FFF2-40B4-BE49-F238E27FC236}">
                <a16:creationId xmlns:a16="http://schemas.microsoft.com/office/drawing/2014/main" id="{8840B838-C046-F165-A5B8-8A8FEAD01A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695660" y="749176"/>
            <a:ext cx="1346081" cy="2684029"/>
          </a:xfrm>
          <a:prstGeom prst="rect">
            <a:avLst/>
          </a:prstGeom>
        </p:spPr>
      </p:pic>
      <p:pic>
        <p:nvPicPr>
          <p:cNvPr id="11" name="Immagine 14">
            <a:extLst>
              <a:ext uri="{FF2B5EF4-FFF2-40B4-BE49-F238E27FC236}">
                <a16:creationId xmlns:a16="http://schemas.microsoft.com/office/drawing/2014/main" id="{D29AE65C-7986-6D3A-5CCD-E268B367F2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8460016" y="748146"/>
            <a:ext cx="1348142" cy="268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5536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EF9C14-8D3E-C049-FCB5-7C32DD6F89C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2B62330-BCFD-4E1B-8142-D2370D41EF6F}" type="datetime1">
              <a:rPr lang="en-GB" smtClean="0"/>
              <a:t>30/03/2023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C49AB7-79DB-0C5A-A722-6885C157007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AC157B-2400-3C7E-01F6-E74D19DE594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113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C4B898-9924-F299-6528-7984B233F5B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1750" y="1454945"/>
            <a:ext cx="11074400" cy="4714875"/>
          </a:xfrm>
        </p:spPr>
        <p:txBody>
          <a:bodyPr/>
          <a:lstStyle/>
          <a:p>
            <a:r>
              <a:rPr lang="en-US" dirty="0"/>
              <a:t>Rectilinear 6D cooling scheme to reduce emittance of muon beam by several orders of magnitude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12 unique stages:</a:t>
            </a:r>
          </a:p>
          <a:p>
            <a:pPr lvl="1"/>
            <a:r>
              <a:rPr lang="en-US" dirty="0"/>
              <a:t>4 cooling stages </a:t>
            </a:r>
            <a:r>
              <a:rPr lang="en-US" i="1" dirty="0"/>
              <a:t>before</a:t>
            </a:r>
            <a:r>
              <a:rPr lang="en-US" dirty="0"/>
              <a:t> bunch recombination (A1-A4)</a:t>
            </a:r>
          </a:p>
          <a:p>
            <a:pPr lvl="1"/>
            <a:r>
              <a:rPr lang="en-US" dirty="0"/>
              <a:t>8 cooling stages </a:t>
            </a:r>
            <a:r>
              <a:rPr lang="en-US" i="1" dirty="0"/>
              <a:t>after</a:t>
            </a:r>
            <a:r>
              <a:rPr lang="en-US" dirty="0"/>
              <a:t> bunch recombination (B1-B8)</a:t>
            </a:r>
          </a:p>
          <a:p>
            <a:r>
              <a:rPr lang="en-US" sz="2000" i="1" dirty="0"/>
              <a:t>Each stage has a repeating series of a cell type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Overview: Cooling for a Muon Collider 1/2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ABF9A4A-AB57-A446-CB47-618AA0ED3660}"/>
              </a:ext>
            </a:extLst>
          </p:cNvPr>
          <p:cNvGrpSpPr/>
          <p:nvPr/>
        </p:nvGrpSpPr>
        <p:grpSpPr>
          <a:xfrm>
            <a:off x="2092148" y="2485910"/>
            <a:ext cx="7340309" cy="1886180"/>
            <a:chOff x="1982596" y="2387646"/>
            <a:chExt cx="7340309" cy="188618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06A87C3-7280-F9CD-5B4B-5FD83876C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2596" y="2387646"/>
              <a:ext cx="7340309" cy="1886180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4406E50-BB28-D42F-9784-08878982CBAB}"/>
                </a:ext>
              </a:extLst>
            </p:cNvPr>
            <p:cNvSpPr/>
            <p:nvPr/>
          </p:nvSpPr>
          <p:spPr>
            <a:xfrm>
              <a:off x="4641574" y="2464904"/>
              <a:ext cx="1759226" cy="1729409"/>
            </a:xfrm>
            <a:prstGeom prst="roundRect">
              <a:avLst>
                <a:gd name="adj" fmla="val 6722"/>
              </a:avLst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22301A8-F13C-8269-1208-65F1F80FB551}"/>
              </a:ext>
            </a:extLst>
          </p:cNvPr>
          <p:cNvSpPr txBox="1"/>
          <p:nvPr/>
        </p:nvSpPr>
        <p:spPr>
          <a:xfrm>
            <a:off x="6615540" y="4263692"/>
            <a:ext cx="27374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1463" indent="-271463" algn="r"/>
            <a:r>
              <a:rPr lang="en-GB" sz="1400" b="0" i="0" dirty="0">
                <a:solidFill>
                  <a:schemeClr val="bg2">
                    <a:lumMod val="75000"/>
                  </a:schemeClr>
                </a:solidFill>
                <a:effectLst/>
                <a:latin typeface="Arial" panose="020B0604020202020204" pitchFamily="34" charset="0"/>
              </a:rPr>
              <a:t>Figure from MAP study, ref [1]</a:t>
            </a:r>
            <a:endParaRPr lang="en-GB" sz="14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47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C4B898-9924-F299-6528-7984B233F5B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91143" y="1649244"/>
            <a:ext cx="5544475" cy="4118927"/>
          </a:xfrm>
        </p:spPr>
        <p:txBody>
          <a:bodyPr/>
          <a:lstStyle/>
          <a:p>
            <a:r>
              <a:rPr lang="en-US" sz="2000" dirty="0"/>
              <a:t>High field, very compact solenoids</a:t>
            </a:r>
          </a:p>
          <a:p>
            <a:r>
              <a:rPr lang="en-US" sz="2000" dirty="0"/>
              <a:t>Each cell has symmetric solenoids of opposite polarity </a:t>
            </a:r>
          </a:p>
          <a:p>
            <a:r>
              <a:rPr lang="en-US" sz="2000" dirty="0"/>
              <a:t>Dipole component separated out!</a:t>
            </a:r>
          </a:p>
          <a:p>
            <a:r>
              <a:rPr lang="en-US" sz="2000" dirty="0"/>
              <a:t>Demonstrator – cell B7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i="1" dirty="0"/>
              <a:t>Some stats:</a:t>
            </a:r>
          </a:p>
          <a:p>
            <a:r>
              <a:rPr lang="en-US" sz="1800" dirty="0"/>
              <a:t>Fields on axis: 2 to 14 T</a:t>
            </a:r>
          </a:p>
          <a:p>
            <a:r>
              <a:rPr lang="en-US" sz="1800" dirty="0"/>
              <a:t>Cell Lengths: 0.8 to 2.7 m</a:t>
            </a:r>
          </a:p>
          <a:p>
            <a:r>
              <a:rPr lang="en-US" sz="1800" dirty="0"/>
              <a:t>Total length of all Stages: ~ </a:t>
            </a:r>
            <a:r>
              <a:rPr lang="en-US" sz="1800" b="1" dirty="0"/>
              <a:t>1 km</a:t>
            </a:r>
          </a:p>
          <a:p>
            <a:r>
              <a:rPr lang="en-US" sz="1800" dirty="0"/>
              <a:t>Total number of solenoids: 2432</a:t>
            </a:r>
          </a:p>
          <a:p>
            <a:endParaRPr lang="en-GB" sz="2400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D53EE66-2B02-6EEF-4A6B-4D881990CE5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B2CF2E6-5EB9-4495-A668-6B021AC35A42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CED1105-0E4C-6554-43DA-FB15F240792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dirty="0" err="1"/>
              <a:t>mmWG</a:t>
            </a:r>
            <a:r>
              <a:rPr lang="en-GB" dirty="0"/>
              <a:t> Magnet Working Group Presentation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6197E0D-7B15-F01C-0A7D-5924DB52877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Overview: Cooling for a Muon Collider 2/2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42B0E06-DDBA-E45F-A700-34999E509F80}"/>
              </a:ext>
            </a:extLst>
          </p:cNvPr>
          <p:cNvGrpSpPr/>
          <p:nvPr/>
        </p:nvGrpSpPr>
        <p:grpSpPr>
          <a:xfrm>
            <a:off x="6096000" y="1605130"/>
            <a:ext cx="5897744" cy="4393873"/>
            <a:chOff x="6219205" y="1551957"/>
            <a:chExt cx="5897744" cy="4393873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7D181AC5-3CFC-622F-F2E1-0AA43AB6FC29}"/>
                </a:ext>
              </a:extLst>
            </p:cNvPr>
            <p:cNvSpPr/>
            <p:nvPr/>
          </p:nvSpPr>
          <p:spPr>
            <a:xfrm>
              <a:off x="6219205" y="1551957"/>
              <a:ext cx="5897744" cy="4118927"/>
            </a:xfrm>
            <a:prstGeom prst="roundRect">
              <a:avLst>
                <a:gd name="adj" fmla="val 6197"/>
              </a:avLst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09DAE50-DDC7-A0A4-DBAC-C18A3D419F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55189" y="2280805"/>
              <a:ext cx="2480624" cy="199646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77177E7-18F8-0B62-1561-F94BAB245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1965" y="4494701"/>
              <a:ext cx="1615239" cy="93977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63DD02D-7A8E-BC69-9990-AF473A72C263}"/>
                </a:ext>
              </a:extLst>
            </p:cNvPr>
            <p:cNvSpPr txBox="1"/>
            <p:nvPr/>
          </p:nvSpPr>
          <p:spPr>
            <a:xfrm>
              <a:off x="7113082" y="5714998"/>
              <a:ext cx="4229100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900" dirty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</a:rPr>
                <a:t>Images taken from ref </a:t>
              </a:r>
              <a:r>
                <a:rPr lang="en-GB" sz="900" b="0" i="0" dirty="0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[1] </a:t>
              </a:r>
              <a:r>
                <a:rPr lang="en-GB" sz="900" b="0" i="0" dirty="0" err="1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Stratakis</a:t>
              </a:r>
              <a:r>
                <a:rPr lang="en-GB" sz="900" b="0" i="0" dirty="0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, </a:t>
              </a:r>
              <a:r>
                <a:rPr lang="en-GB" sz="900" b="0" i="0" dirty="0" err="1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Diktys</a:t>
              </a:r>
              <a:r>
                <a:rPr lang="en-GB" sz="900" b="0" i="0" dirty="0">
                  <a:solidFill>
                    <a:schemeClr val="bg2">
                      <a:lumMod val="75000"/>
                    </a:schemeClr>
                  </a:solidFill>
                  <a:effectLst/>
                  <a:latin typeface="Arial" panose="020B0604020202020204" pitchFamily="34" charset="0"/>
                </a:rPr>
                <a:t> and corresponding presentations</a:t>
              </a:r>
              <a:endParaRPr lang="en-GB" sz="9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0DF665A-1A8F-422E-3866-CB70B48E5C86}"/>
                </a:ext>
              </a:extLst>
            </p:cNvPr>
            <p:cNvSpPr txBox="1"/>
            <p:nvPr/>
          </p:nvSpPr>
          <p:spPr>
            <a:xfrm>
              <a:off x="6453797" y="1859520"/>
              <a:ext cx="2083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Cell in Stage A1</a:t>
              </a:r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A1E9CB0-D1D4-0ECF-839A-772AA54DA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489508" y="2280805"/>
              <a:ext cx="2354683" cy="2006600"/>
            </a:xfrm>
            <a:prstGeom prst="rect">
              <a:avLst/>
            </a:prstGeom>
          </p:spPr>
        </p:pic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D21EDB84-06AA-5D60-4D05-CF6764A58B3F}"/>
                </a:ext>
              </a:extLst>
            </p:cNvPr>
            <p:cNvSpPr/>
            <p:nvPr/>
          </p:nvSpPr>
          <p:spPr>
            <a:xfrm>
              <a:off x="6219205" y="1551957"/>
              <a:ext cx="5897744" cy="4118927"/>
            </a:xfrm>
            <a:prstGeom prst="roundRect">
              <a:avLst>
                <a:gd name="adj" fmla="val 6197"/>
              </a:avLst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7146D83-4C67-D047-F600-2322B211C652}"/>
                </a:ext>
              </a:extLst>
            </p:cNvPr>
            <p:cNvSpPr txBox="1"/>
            <p:nvPr/>
          </p:nvSpPr>
          <p:spPr>
            <a:xfrm>
              <a:off x="9043921" y="2817373"/>
              <a:ext cx="3618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2400" b="1" dirty="0">
                  <a:solidFill>
                    <a:srgbClr val="C83964"/>
                  </a:solidFill>
                  <a:latin typeface="Montserrat" panose="00000500000000000000" pitchFamily="2" charset="0"/>
                </a:rPr>
                <a:t>…</a:t>
              </a:r>
              <a:endParaRPr lang="en-GB" sz="2400" b="1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C269D17-946D-E1F3-9B26-48D1A54C99C9}"/>
                </a:ext>
              </a:extLst>
            </p:cNvPr>
            <p:cNvSpPr txBox="1"/>
            <p:nvPr/>
          </p:nvSpPr>
          <p:spPr>
            <a:xfrm>
              <a:off x="9405758" y="1859520"/>
              <a:ext cx="20834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>
                  <a:solidFill>
                    <a:srgbClr val="C83964"/>
                  </a:solidFill>
                  <a:latin typeface="Montserrat" panose="00000500000000000000" pitchFamily="2" charset="0"/>
                </a:rPr>
                <a:t>Cell in Stage B8</a:t>
              </a:r>
              <a:endParaRPr lang="en-GB" dirty="0">
                <a:solidFill>
                  <a:srgbClr val="C83964"/>
                </a:solidFill>
                <a:latin typeface="Montserrat" panose="00000500000000000000" pitchFamily="2" charset="0"/>
              </a:endParaRPr>
            </a:p>
          </p:txBody>
        </p:sp>
      </p:grpSp>
      <p:pic>
        <p:nvPicPr>
          <p:cNvPr id="50" name="Graphic 49">
            <a:extLst>
              <a:ext uri="{FF2B5EF4-FFF2-40B4-BE49-F238E27FC236}">
                <a16:creationId xmlns:a16="http://schemas.microsoft.com/office/drawing/2014/main" id="{BFED0554-497B-65AC-3DD4-69D2D74839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62141" y="2402681"/>
            <a:ext cx="2291804" cy="1700647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08B48D38-B151-F06E-AD78-92B3038176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27006" y="2368878"/>
            <a:ext cx="2300288" cy="168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8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Overview: Input Parameters and Geometry 1/2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77D1720B-88EF-DE8F-E57A-0EF55B0D39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2787625"/>
                  </p:ext>
                </p:extLst>
              </p:nvPr>
            </p:nvGraphicFramePr>
            <p:xfrm>
              <a:off x="6958724" y="3771195"/>
              <a:ext cx="4785601" cy="272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345185468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1354310501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92850103"/>
                        </a:ext>
                      </a:extLst>
                    </a:gridCol>
                    <a:gridCol w="496458">
                      <a:extLst>
                        <a:ext uri="{9D8B030D-6E8A-4147-A177-3AD203B41FA5}">
                          <a16:colId xmlns:a16="http://schemas.microsoft.com/office/drawing/2014/main" val="4059879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34186092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716939729"/>
                        </a:ext>
                      </a:extLst>
                    </a:gridCol>
                    <a:gridCol w="511850">
                      <a:extLst>
                        <a:ext uri="{9D8B030D-6E8A-4147-A177-3AD203B41FA5}">
                          <a16:colId xmlns:a16="http://schemas.microsoft.com/office/drawing/2014/main" val="312873552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A1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A2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A3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A4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841021"/>
                      </a:ext>
                    </a:extLst>
                  </a:tr>
                  <a:tr h="37084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010880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Bore Radius</a:t>
                          </a:r>
                          <a:endParaRPr lang="en-GB" sz="14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3987267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227624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7104316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sSup>
                                  <m:sSupPr>
                                    <m:ctrlPr>
                                      <a:rPr lang="en-GB" sz="14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63.25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126.6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5904691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1.32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0.8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8893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5">
                <a:extLst>
                  <a:ext uri="{FF2B5EF4-FFF2-40B4-BE49-F238E27FC236}">
                    <a16:creationId xmlns:a16="http://schemas.microsoft.com/office/drawing/2014/main" id="{77D1720B-88EF-DE8F-E57A-0EF55B0D392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2787625"/>
                  </p:ext>
                </p:extLst>
              </p:nvPr>
            </p:nvGraphicFramePr>
            <p:xfrm>
              <a:off x="6958724" y="3771195"/>
              <a:ext cx="4785601" cy="2721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345185468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1354310501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92850103"/>
                        </a:ext>
                      </a:extLst>
                    </a:gridCol>
                    <a:gridCol w="496458">
                      <a:extLst>
                        <a:ext uri="{9D8B030D-6E8A-4147-A177-3AD203B41FA5}">
                          <a16:colId xmlns:a16="http://schemas.microsoft.com/office/drawing/2014/main" val="4059879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34186092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716939729"/>
                        </a:ext>
                      </a:extLst>
                    </a:gridCol>
                    <a:gridCol w="511850">
                      <a:extLst>
                        <a:ext uri="{9D8B030D-6E8A-4147-A177-3AD203B41FA5}">
                          <a16:colId xmlns:a16="http://schemas.microsoft.com/office/drawing/2014/main" val="312873552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A1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A2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A3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A4</a:t>
                          </a:r>
                          <a:endParaRPr lang="en-GB" b="1" dirty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78841021"/>
                      </a:ext>
                    </a:extLst>
                  </a:tr>
                  <a:tr h="37084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2010880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Bore Radius</a:t>
                          </a:r>
                          <a:endParaRPr lang="en-GB" sz="140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  <a:endParaRPr lang="en-GB" sz="1400" b="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3987267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130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9227624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7104316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95614" t="-496923" r="-293860" b="-10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63.25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126.6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195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5904691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1.32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0.8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889332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FB93BDDB-48C2-87AC-8C99-175FA0D6D1AA}"/>
              </a:ext>
            </a:extLst>
          </p:cNvPr>
          <p:cNvGrpSpPr/>
          <p:nvPr/>
        </p:nvGrpSpPr>
        <p:grpSpPr>
          <a:xfrm>
            <a:off x="817130" y="1342320"/>
            <a:ext cx="7525225" cy="3034504"/>
            <a:chOff x="140451" y="1853226"/>
            <a:chExt cx="11745998" cy="473650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312C6E52-970D-81CC-2354-F355D79D8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451" y="1853226"/>
              <a:ext cx="5066666" cy="473650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7BEE47D-73B8-552E-E1C6-75C35BD18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007084" y="1853226"/>
              <a:ext cx="1879365" cy="473650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4D31B98-2C13-3C02-754A-7F56A0E83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58561" y="1853226"/>
              <a:ext cx="2285714" cy="473650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C115A1C-BA56-1E7A-61B8-3194A6D57F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258" r="1370"/>
            <a:stretch/>
          </p:blipFill>
          <p:spPr>
            <a:xfrm>
              <a:off x="5153810" y="1853226"/>
              <a:ext cx="2821790" cy="4736508"/>
            </a:xfrm>
            <a:prstGeom prst="rect">
              <a:avLst/>
            </a:prstGeom>
          </p:spPr>
        </p:pic>
      </p:grpSp>
      <p:sp>
        <p:nvSpPr>
          <p:cNvPr id="21" name="Multiplication Sign 20">
            <a:extLst>
              <a:ext uri="{FF2B5EF4-FFF2-40B4-BE49-F238E27FC236}">
                <a16:creationId xmlns:a16="http://schemas.microsoft.com/office/drawing/2014/main" id="{F5709002-118F-EA0B-239D-180F09475685}"/>
              </a:ext>
            </a:extLst>
          </p:cNvPr>
          <p:cNvSpPr/>
          <p:nvPr/>
        </p:nvSpPr>
        <p:spPr>
          <a:xfrm>
            <a:off x="3095925" y="212426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4F5D791-7690-C38A-FC30-6A1F57DFC0A5}"/>
              </a:ext>
            </a:extLst>
          </p:cNvPr>
          <p:cNvGrpSpPr/>
          <p:nvPr/>
        </p:nvGrpSpPr>
        <p:grpSpPr>
          <a:xfrm>
            <a:off x="1771473" y="2133521"/>
            <a:ext cx="116383" cy="113377"/>
            <a:chOff x="4439108" y="2171720"/>
            <a:chExt cx="116383" cy="113377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3F9279B-EF62-641F-FD64-6768C2AAA738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AF3E1F9-3A1D-118D-4990-24F3A3BDC821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768E87E-AEAF-3668-C708-96F50DE4796D}"/>
              </a:ext>
            </a:extLst>
          </p:cNvPr>
          <p:cNvGrpSpPr/>
          <p:nvPr/>
        </p:nvGrpSpPr>
        <p:grpSpPr>
          <a:xfrm>
            <a:off x="2154366" y="2133520"/>
            <a:ext cx="116383" cy="113377"/>
            <a:chOff x="4439108" y="2171720"/>
            <a:chExt cx="116383" cy="11337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867920E-27AD-4D61-5471-8854DDC9972D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DFB632E-4888-A005-A5B1-A0822AA038D2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Multiplication Sign 25">
            <a:extLst>
              <a:ext uri="{FF2B5EF4-FFF2-40B4-BE49-F238E27FC236}">
                <a16:creationId xmlns:a16="http://schemas.microsoft.com/office/drawing/2014/main" id="{43A96602-7C2D-89B2-AEA9-E7DFEB24F593}"/>
              </a:ext>
            </a:extLst>
          </p:cNvPr>
          <p:cNvSpPr/>
          <p:nvPr/>
        </p:nvSpPr>
        <p:spPr>
          <a:xfrm>
            <a:off x="3478818" y="212426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Multiplication Sign 26">
            <a:extLst>
              <a:ext uri="{FF2B5EF4-FFF2-40B4-BE49-F238E27FC236}">
                <a16:creationId xmlns:a16="http://schemas.microsoft.com/office/drawing/2014/main" id="{1C2375E6-BABA-A6EB-B4D6-371619AB9251}"/>
              </a:ext>
            </a:extLst>
          </p:cNvPr>
          <p:cNvSpPr/>
          <p:nvPr/>
        </p:nvSpPr>
        <p:spPr>
          <a:xfrm>
            <a:off x="1771473" y="345014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Multiplication Sign 27">
            <a:extLst>
              <a:ext uri="{FF2B5EF4-FFF2-40B4-BE49-F238E27FC236}">
                <a16:creationId xmlns:a16="http://schemas.microsoft.com/office/drawing/2014/main" id="{1E2E0713-D750-2F86-9BCB-820AFA169DEC}"/>
              </a:ext>
            </a:extLst>
          </p:cNvPr>
          <p:cNvSpPr/>
          <p:nvPr/>
        </p:nvSpPr>
        <p:spPr>
          <a:xfrm>
            <a:off x="2154366" y="345014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53A7A76-6023-A7AF-5DDA-71EBE575D820}"/>
              </a:ext>
            </a:extLst>
          </p:cNvPr>
          <p:cNvGrpSpPr/>
          <p:nvPr/>
        </p:nvGrpSpPr>
        <p:grpSpPr>
          <a:xfrm>
            <a:off x="3095925" y="3468657"/>
            <a:ext cx="116383" cy="113377"/>
            <a:chOff x="4439108" y="2171720"/>
            <a:chExt cx="116383" cy="113377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6A3AB3F-EE90-1801-534F-D3E86B48C6A6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3D99AED-FFAA-BF01-574A-164D880EB09C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309ACCF-DB07-BC2E-51E6-2AF38710D557}"/>
              </a:ext>
            </a:extLst>
          </p:cNvPr>
          <p:cNvGrpSpPr/>
          <p:nvPr/>
        </p:nvGrpSpPr>
        <p:grpSpPr>
          <a:xfrm>
            <a:off x="3478818" y="3468656"/>
            <a:ext cx="116383" cy="113377"/>
            <a:chOff x="4439108" y="2171720"/>
            <a:chExt cx="116383" cy="113377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B8A7585-2B99-B55E-3A85-6699B4F7CCA4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2746EC4-4A19-FC10-1D15-479F1FC46E86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51FA3D2-E943-18E3-1E4E-8F1DB87680CA}"/>
              </a:ext>
            </a:extLst>
          </p:cNvPr>
          <p:cNvGrpSpPr/>
          <p:nvPr/>
        </p:nvGrpSpPr>
        <p:grpSpPr>
          <a:xfrm>
            <a:off x="4438765" y="2174577"/>
            <a:ext cx="116383" cy="113377"/>
            <a:chOff x="4439108" y="2171720"/>
            <a:chExt cx="116383" cy="113377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C35389A8-C65A-E907-24D4-84CFB8D527C2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08BE092-EEE2-A72D-593C-BD6141B581CF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0CE0FA3-EC7D-734A-C297-BE5C9960688D}"/>
              </a:ext>
            </a:extLst>
          </p:cNvPr>
          <p:cNvGrpSpPr/>
          <p:nvPr/>
        </p:nvGrpSpPr>
        <p:grpSpPr>
          <a:xfrm>
            <a:off x="5306460" y="3429000"/>
            <a:ext cx="116383" cy="113377"/>
            <a:chOff x="4439108" y="2171720"/>
            <a:chExt cx="116383" cy="113377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21FC30F-9E2F-E2E7-53F0-7E6A80303FB4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C712419-BF21-0C2D-AAFD-6E257B0CF774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1278BEF-197E-B523-9A73-C7E66EDB714D}"/>
              </a:ext>
            </a:extLst>
          </p:cNvPr>
          <p:cNvGrpSpPr/>
          <p:nvPr/>
        </p:nvGrpSpPr>
        <p:grpSpPr>
          <a:xfrm>
            <a:off x="6020218" y="2373168"/>
            <a:ext cx="116383" cy="113377"/>
            <a:chOff x="4439108" y="2171720"/>
            <a:chExt cx="116383" cy="113377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78AB7D9-20BD-82CE-3E60-C14017D555AD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1DB68FD4-D231-41DA-B7B5-428C74BC6ABB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C85B03-5C45-2064-EB3F-2FFD5926CD7E}"/>
              </a:ext>
            </a:extLst>
          </p:cNvPr>
          <p:cNvGrpSpPr/>
          <p:nvPr/>
        </p:nvGrpSpPr>
        <p:grpSpPr>
          <a:xfrm>
            <a:off x="6227805" y="2377440"/>
            <a:ext cx="116383" cy="113377"/>
            <a:chOff x="4439108" y="2171720"/>
            <a:chExt cx="116383" cy="113377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9133469-431E-9F1B-85E9-6E84D7C483A5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ED69897-01D6-37A2-D66A-1D6B8AD8DA4A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52156BA-9526-9BE8-DC6E-5A6F00D7CBF8}"/>
              </a:ext>
            </a:extLst>
          </p:cNvPr>
          <p:cNvGrpSpPr/>
          <p:nvPr/>
        </p:nvGrpSpPr>
        <p:grpSpPr>
          <a:xfrm>
            <a:off x="6690451" y="3232323"/>
            <a:ext cx="116383" cy="113377"/>
            <a:chOff x="4439108" y="2171720"/>
            <a:chExt cx="116383" cy="113377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D76522F1-A7BC-AA90-07E0-64DB4DB09F4B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BCABEC5-153E-2C1B-1F4B-F7D3B1D0A9D1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1548F65-39CA-CEA8-B96C-3B194DFE1AA9}"/>
              </a:ext>
            </a:extLst>
          </p:cNvPr>
          <p:cNvGrpSpPr/>
          <p:nvPr/>
        </p:nvGrpSpPr>
        <p:grpSpPr>
          <a:xfrm>
            <a:off x="6898038" y="3236595"/>
            <a:ext cx="116383" cy="113377"/>
            <a:chOff x="4439108" y="2171720"/>
            <a:chExt cx="116383" cy="113377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6C0CE87-D162-06E1-E05D-1055D95B06E4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5BD3FE1C-F02A-9CAA-F25D-8084975E78F9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AC04BDE-1015-058B-F05D-4566226C9BEC}"/>
              </a:ext>
            </a:extLst>
          </p:cNvPr>
          <p:cNvGrpSpPr/>
          <p:nvPr/>
        </p:nvGrpSpPr>
        <p:grpSpPr>
          <a:xfrm>
            <a:off x="7351416" y="2409399"/>
            <a:ext cx="116383" cy="113377"/>
            <a:chOff x="4439108" y="2171720"/>
            <a:chExt cx="116383" cy="113377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4251B293-83B3-88D7-D911-04A651596A6E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D251D07F-4FB3-0542-88DD-616535364E45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601C775-3996-DA04-77EF-08D884777F0F}"/>
              </a:ext>
            </a:extLst>
          </p:cNvPr>
          <p:cNvGrpSpPr/>
          <p:nvPr/>
        </p:nvGrpSpPr>
        <p:grpSpPr>
          <a:xfrm>
            <a:off x="7531854" y="2409399"/>
            <a:ext cx="116383" cy="113377"/>
            <a:chOff x="4439108" y="2171720"/>
            <a:chExt cx="116383" cy="113377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0875539-BC41-E139-22A3-883FCD254C5A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2ABF895A-EF5A-1DED-E220-36AC0C304AC3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BD38612-71DC-8CE6-AAA0-1AE912B6320E}"/>
              </a:ext>
            </a:extLst>
          </p:cNvPr>
          <p:cNvGrpSpPr/>
          <p:nvPr/>
        </p:nvGrpSpPr>
        <p:grpSpPr>
          <a:xfrm>
            <a:off x="7882608" y="3175634"/>
            <a:ext cx="116383" cy="113377"/>
            <a:chOff x="4439108" y="2171720"/>
            <a:chExt cx="116383" cy="113377"/>
          </a:xfrm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FBEF1C4-76F2-4AE7-1BA7-DA730FED017A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C0234222-303D-E0FF-42F2-080B0D4FDE67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418234E-9F32-059E-DBDB-C5C969C30729}"/>
              </a:ext>
            </a:extLst>
          </p:cNvPr>
          <p:cNvGrpSpPr/>
          <p:nvPr/>
        </p:nvGrpSpPr>
        <p:grpSpPr>
          <a:xfrm>
            <a:off x="8063046" y="3175634"/>
            <a:ext cx="116383" cy="113377"/>
            <a:chOff x="4439108" y="2171720"/>
            <a:chExt cx="116383" cy="113377"/>
          </a:xfrm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8A400269-A8CC-E487-29BA-411585BF8EAA}"/>
                </a:ext>
              </a:extLst>
            </p:cNvPr>
            <p:cNvSpPr/>
            <p:nvPr/>
          </p:nvSpPr>
          <p:spPr>
            <a:xfrm>
              <a:off x="4474536" y="2203192"/>
              <a:ext cx="45719" cy="5162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1C77496-7A77-7798-CFC8-F8FFDFED1704}"/>
                </a:ext>
              </a:extLst>
            </p:cNvPr>
            <p:cNvSpPr/>
            <p:nvPr/>
          </p:nvSpPr>
          <p:spPr>
            <a:xfrm>
              <a:off x="4439108" y="2171720"/>
              <a:ext cx="116383" cy="11337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Multiplication Sign 67">
            <a:extLst>
              <a:ext uri="{FF2B5EF4-FFF2-40B4-BE49-F238E27FC236}">
                <a16:creationId xmlns:a16="http://schemas.microsoft.com/office/drawing/2014/main" id="{9067C488-76BD-5F04-4103-8F4D443637C3}"/>
              </a:ext>
            </a:extLst>
          </p:cNvPr>
          <p:cNvSpPr/>
          <p:nvPr/>
        </p:nvSpPr>
        <p:spPr>
          <a:xfrm>
            <a:off x="4431779" y="3419859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Multiplication Sign 68">
            <a:extLst>
              <a:ext uri="{FF2B5EF4-FFF2-40B4-BE49-F238E27FC236}">
                <a16:creationId xmlns:a16="http://schemas.microsoft.com/office/drawing/2014/main" id="{7D4BFDAD-23E9-0311-E91F-B0E6A94EBA9E}"/>
              </a:ext>
            </a:extLst>
          </p:cNvPr>
          <p:cNvSpPr/>
          <p:nvPr/>
        </p:nvSpPr>
        <p:spPr>
          <a:xfrm>
            <a:off x="5307897" y="2164992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Multiplication Sign 69">
            <a:extLst>
              <a:ext uri="{FF2B5EF4-FFF2-40B4-BE49-F238E27FC236}">
                <a16:creationId xmlns:a16="http://schemas.microsoft.com/office/drawing/2014/main" id="{EBA51166-09E1-B7E7-681D-BBE002934C0F}"/>
              </a:ext>
            </a:extLst>
          </p:cNvPr>
          <p:cNvSpPr/>
          <p:nvPr/>
        </p:nvSpPr>
        <p:spPr>
          <a:xfrm>
            <a:off x="6027297" y="3223065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Multiplication Sign 70">
            <a:extLst>
              <a:ext uri="{FF2B5EF4-FFF2-40B4-BE49-F238E27FC236}">
                <a16:creationId xmlns:a16="http://schemas.microsoft.com/office/drawing/2014/main" id="{637B9D01-53D3-10FD-5F54-E8939DCB379A}"/>
              </a:ext>
            </a:extLst>
          </p:cNvPr>
          <p:cNvSpPr/>
          <p:nvPr/>
        </p:nvSpPr>
        <p:spPr>
          <a:xfrm>
            <a:off x="6228084" y="3223065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Multiplication Sign 78">
            <a:extLst>
              <a:ext uri="{FF2B5EF4-FFF2-40B4-BE49-F238E27FC236}">
                <a16:creationId xmlns:a16="http://schemas.microsoft.com/office/drawing/2014/main" id="{3592921E-1391-D043-29CD-7A12455668ED}"/>
              </a:ext>
            </a:extLst>
          </p:cNvPr>
          <p:cNvSpPr/>
          <p:nvPr/>
        </p:nvSpPr>
        <p:spPr>
          <a:xfrm>
            <a:off x="6689148" y="2370628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Multiplication Sign 79">
            <a:extLst>
              <a:ext uri="{FF2B5EF4-FFF2-40B4-BE49-F238E27FC236}">
                <a16:creationId xmlns:a16="http://schemas.microsoft.com/office/drawing/2014/main" id="{AE539416-AC9F-4988-B553-D0B74C66EF40}"/>
              </a:ext>
            </a:extLst>
          </p:cNvPr>
          <p:cNvSpPr/>
          <p:nvPr/>
        </p:nvSpPr>
        <p:spPr>
          <a:xfrm>
            <a:off x="6889935" y="2370628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Multiplication Sign 80">
            <a:extLst>
              <a:ext uri="{FF2B5EF4-FFF2-40B4-BE49-F238E27FC236}">
                <a16:creationId xmlns:a16="http://schemas.microsoft.com/office/drawing/2014/main" id="{A3FE8153-387A-66CE-F6FF-A92ECE1C9999}"/>
              </a:ext>
            </a:extLst>
          </p:cNvPr>
          <p:cNvSpPr/>
          <p:nvPr/>
        </p:nvSpPr>
        <p:spPr>
          <a:xfrm>
            <a:off x="7882608" y="2408499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Multiplication Sign 81">
            <a:extLst>
              <a:ext uri="{FF2B5EF4-FFF2-40B4-BE49-F238E27FC236}">
                <a16:creationId xmlns:a16="http://schemas.microsoft.com/office/drawing/2014/main" id="{4C90BB2D-8CE7-C625-2CC5-D4DA213D5ACE}"/>
              </a:ext>
            </a:extLst>
          </p:cNvPr>
          <p:cNvSpPr/>
          <p:nvPr/>
        </p:nvSpPr>
        <p:spPr>
          <a:xfrm>
            <a:off x="8048836" y="2405999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Multiplication Sign 82">
            <a:extLst>
              <a:ext uri="{FF2B5EF4-FFF2-40B4-BE49-F238E27FC236}">
                <a16:creationId xmlns:a16="http://schemas.microsoft.com/office/drawing/2014/main" id="{BC6E4ABC-2EB7-BA1B-057F-A6E6C1F1BEB7}"/>
              </a:ext>
            </a:extLst>
          </p:cNvPr>
          <p:cNvSpPr/>
          <p:nvPr/>
        </p:nvSpPr>
        <p:spPr>
          <a:xfrm>
            <a:off x="7354911" y="3175634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Multiplication Sign 83">
            <a:extLst>
              <a:ext uri="{FF2B5EF4-FFF2-40B4-BE49-F238E27FC236}">
                <a16:creationId xmlns:a16="http://schemas.microsoft.com/office/drawing/2014/main" id="{D8A821E6-7ADB-9F13-BC01-898E164F944F}"/>
              </a:ext>
            </a:extLst>
          </p:cNvPr>
          <p:cNvSpPr/>
          <p:nvPr/>
        </p:nvSpPr>
        <p:spPr>
          <a:xfrm>
            <a:off x="7521139" y="3173134"/>
            <a:ext cx="116383" cy="131892"/>
          </a:xfrm>
          <a:prstGeom prst="mathMultiply">
            <a:avLst>
              <a:gd name="adj1" fmla="val 604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EB6B1AE-ADD4-5BDC-0341-15D02D31C425}"/>
              </a:ext>
            </a:extLst>
          </p:cNvPr>
          <p:cNvSpPr txBox="1"/>
          <p:nvPr/>
        </p:nvSpPr>
        <p:spPr>
          <a:xfrm>
            <a:off x="1557996" y="2536406"/>
            <a:ext cx="18889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>
                <a:solidFill>
                  <a:srgbClr val="C83964"/>
                </a:solidFill>
                <a:latin typeface="Montserrat" panose="00000500000000000000" pitchFamily="2" charset="0"/>
              </a:rPr>
              <a:t>Changing Polarity!</a:t>
            </a:r>
          </a:p>
        </p:txBody>
      </p:sp>
    </p:spTree>
    <p:extLst>
      <p:ext uri="{BB962C8B-B14F-4D97-AF65-F5344CB8AC3E}">
        <p14:creationId xmlns:p14="http://schemas.microsoft.com/office/powerpoint/2010/main" val="3375064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  <p:bldP spid="27" grpId="0" animBg="1"/>
      <p:bldP spid="28" grpId="0" animBg="1"/>
      <p:bldP spid="68" grpId="0" animBg="1"/>
      <p:bldP spid="69" grpId="0" animBg="1"/>
      <p:bldP spid="70" grpId="0" animBg="1"/>
      <p:bldP spid="71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5D52E34-941F-A98F-FCCB-DF51EEC13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Overview: Input Parameters and Geometry 2/2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DA8BB8-D549-943D-28A3-A54C9854AE74}"/>
              </a:ext>
            </a:extLst>
          </p:cNvPr>
          <p:cNvGrpSpPr/>
          <p:nvPr/>
        </p:nvGrpSpPr>
        <p:grpSpPr>
          <a:xfrm>
            <a:off x="133194" y="1274928"/>
            <a:ext cx="11925612" cy="2418347"/>
            <a:chOff x="1" y="1018476"/>
            <a:chExt cx="11925612" cy="2418347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EB051C4-CA26-845E-EE01-BA03867E8EDF}"/>
                </a:ext>
              </a:extLst>
            </p:cNvPr>
            <p:cNvGrpSpPr/>
            <p:nvPr/>
          </p:nvGrpSpPr>
          <p:grpSpPr>
            <a:xfrm>
              <a:off x="1" y="1018478"/>
              <a:ext cx="8461970" cy="2418345"/>
              <a:chOff x="0" y="194788"/>
              <a:chExt cx="11353475" cy="3244708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4DB49D65-A55C-EA9B-D954-4DB1BBB2DB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371879" y="194788"/>
                <a:ext cx="1981596" cy="3234210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4AF86424-8AC0-CCF8-B35C-A756992D39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981"/>
              <a:stretch/>
            </p:blipFill>
            <p:spPr>
              <a:xfrm>
                <a:off x="7364617" y="194789"/>
                <a:ext cx="2162327" cy="3234211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372B7907-DD11-796D-3C57-A86EE48475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366556" y="205286"/>
                <a:ext cx="2998061" cy="3234210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3BCDC94-4974-3916-0BB5-0F980708A9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215785"/>
                <a:ext cx="4510292" cy="3213215"/>
              </a:xfrm>
              <a:prstGeom prst="rect">
                <a:avLst/>
              </a:prstGeom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F91999E-4CE6-CC7D-08D2-CE7D69F5E773}"/>
                </a:ext>
              </a:extLst>
            </p:cNvPr>
            <p:cNvGrpSpPr/>
            <p:nvPr/>
          </p:nvGrpSpPr>
          <p:grpSpPr>
            <a:xfrm>
              <a:off x="8437895" y="1018476"/>
              <a:ext cx="3487718" cy="2410523"/>
              <a:chOff x="5926017" y="1284673"/>
              <a:chExt cx="4697183" cy="3246441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AB94E9C-D408-F70D-1885-278530C41D1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0473" r="-1"/>
              <a:stretch/>
            </p:blipFill>
            <p:spPr>
              <a:xfrm>
                <a:off x="5926017" y="1284674"/>
                <a:ext cx="1199496" cy="324644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9CDE141A-2D8C-2EE1-B3A3-A664EA2AE52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10473" r="-1"/>
              <a:stretch/>
            </p:blipFill>
            <p:spPr>
              <a:xfrm>
                <a:off x="7088749" y="1284673"/>
                <a:ext cx="1199496" cy="3246440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4E0FE2B-ED11-7DE0-7831-A6235590D67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10088" r="-1"/>
              <a:stretch/>
            </p:blipFill>
            <p:spPr>
              <a:xfrm>
                <a:off x="8246328" y="1284673"/>
                <a:ext cx="1204649" cy="324644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529B8EC-CA0A-71C9-BFBB-9225AAB4C87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10088" r="-1"/>
              <a:stretch/>
            </p:blipFill>
            <p:spPr>
              <a:xfrm>
                <a:off x="9418551" y="1284673"/>
                <a:ext cx="1204649" cy="3246440"/>
              </a:xfrm>
              <a:prstGeom prst="rect">
                <a:avLst/>
              </a:prstGeom>
            </p:spPr>
          </p:pic>
        </p:grp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5C22A72D-1C85-514C-07FF-3BC84A764D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7949939"/>
                  </p:ext>
                </p:extLst>
              </p:nvPr>
            </p:nvGraphicFramePr>
            <p:xfrm>
              <a:off x="974639" y="3769493"/>
              <a:ext cx="9981845" cy="2716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267226056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651108559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85682616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13920443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80404761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68139391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94418580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1519949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84443788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85076049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35993166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67086823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68142906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45731351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40011334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76944299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126305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B2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B3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B4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B5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B6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B7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B8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58635871"/>
                      </a:ext>
                    </a:extLst>
                  </a:tr>
                  <a:tr h="354625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03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4327298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  <a:endParaRPr lang="en-GB" sz="1600" b="1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/>
                            <a:t>Bore Radius</a:t>
                          </a:r>
                          <a:endParaRPr lang="en-GB" sz="1400" b="1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mm</a:t>
                          </a:r>
                          <a:endParaRPr lang="en-GB" sz="1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799686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92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655002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92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6711060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A</m:t>
                                </m:r>
                                <m: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400" b="0" i="0" u="none" strike="noStrike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  <m:sSup>
                                  <m:sSupPr>
                                    <m:ctrlPr>
                                      <a:rPr lang="en-GB" sz="1400" b="0" i="1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m</m:t>
                                    </m:r>
                                  </m:e>
                                  <m:sup>
                                    <m:r>
                                      <a:rPr lang="en-GB" sz="1400" b="0" i="0" u="none" strike="noStrike" smtClean="0">
                                        <a:solidFill>
                                          <a:srgbClr val="0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69.8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70.3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155.1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304913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2.75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71458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le 31">
                <a:extLst>
                  <a:ext uri="{FF2B5EF4-FFF2-40B4-BE49-F238E27FC236}">
                    <a16:creationId xmlns:a16="http://schemas.microsoft.com/office/drawing/2014/main" id="{5C22A72D-1C85-514C-07FF-3BC84A764D8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87949939"/>
                  </p:ext>
                </p:extLst>
              </p:nvPr>
            </p:nvGraphicFramePr>
            <p:xfrm>
              <a:off x="974639" y="3769493"/>
              <a:ext cx="9981845" cy="27166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96241">
                      <a:extLst>
                        <a:ext uri="{9D8B030D-6E8A-4147-A177-3AD203B41FA5}">
                          <a16:colId xmlns:a16="http://schemas.microsoft.com/office/drawing/2014/main" val="2672260565"/>
                        </a:ext>
                      </a:extLst>
                    </a:gridCol>
                    <a:gridCol w="1656080">
                      <a:extLst>
                        <a:ext uri="{9D8B030D-6E8A-4147-A177-3AD203B41FA5}">
                          <a16:colId xmlns:a16="http://schemas.microsoft.com/office/drawing/2014/main" val="651108559"/>
                        </a:ext>
                      </a:extLst>
                    </a:gridCol>
                    <a:gridCol w="690880">
                      <a:extLst>
                        <a:ext uri="{9D8B030D-6E8A-4147-A177-3AD203B41FA5}">
                          <a16:colId xmlns:a16="http://schemas.microsoft.com/office/drawing/2014/main" val="285682616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13920443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80404761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68139391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944185804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1519949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84443788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385076049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359931668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670868235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681429061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45731351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4001133447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1769442996"/>
                        </a:ext>
                      </a:extLst>
                    </a:gridCol>
                    <a:gridCol w="517046">
                      <a:extLst>
                        <a:ext uri="{9D8B030D-6E8A-4147-A177-3AD203B41FA5}">
                          <a16:colId xmlns:a16="http://schemas.microsoft.com/office/drawing/2014/main" val="21263057"/>
                        </a:ext>
                      </a:extLst>
                    </a:gridCol>
                  </a:tblGrid>
                  <a:tr h="370840">
                    <a:tc rowSpan="2" gridSpan="3">
                      <a:txBody>
                        <a:bodyPr/>
                        <a:lstStyle/>
                        <a:p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rowSpan="2"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B2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B3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B4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B5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B6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B7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B8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58635871"/>
                      </a:ext>
                    </a:extLst>
                  </a:tr>
                  <a:tr h="365760">
                    <a:tc gridSpan="3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 v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01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02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solidFill>
                                <a:schemeClr val="tx1"/>
                              </a:solidFill>
                            </a:rPr>
                            <a:t>03</a:t>
                          </a:r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4327298"/>
                      </a:ext>
                    </a:extLst>
                  </a:tr>
                  <a:tr h="396000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Input Parameters</a:t>
                          </a:r>
                          <a:endParaRPr lang="en-GB" sz="1600" b="1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tabLst/>
                          </a:pPr>
                          <a:r>
                            <a:rPr lang="en-US" sz="1400" b="1" dirty="0"/>
                            <a:t>Bore Radius</a:t>
                          </a:r>
                          <a:endParaRPr lang="en-GB" sz="1400" b="1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mm</a:t>
                          </a:r>
                          <a:endParaRPr lang="en-GB" sz="1400" dirty="0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113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210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45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6799686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marL="92075" indent="-92075"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Thickness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240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92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145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655002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Geometry</a:t>
                          </a:r>
                          <a:endParaRPr lang="en-GB" dirty="0"/>
                        </a:p>
                      </a:txBody>
                      <a:tcPr vert="vert270" anchor="ctr"/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GB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Magnet Length</a:t>
                          </a: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mm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500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360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92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320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196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170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80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100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6711060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Current Density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10"/>
                          <a:stretch>
                            <a:fillRect l="-298230" t="-493846" r="-1052212" b="-10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69.8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123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94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70.3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157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168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185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155.1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198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220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135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153</a:t>
                          </a:r>
                        </a:p>
                      </a:txBody>
                      <a:tcPr marL="0" marR="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63049138"/>
                      </a:ext>
                    </a:extLst>
                  </a:tr>
                  <a:tr h="39600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600" dirty="0"/>
                        </a:p>
                      </a:txBody>
                      <a:tcPr vert="vert27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t"/>
                          <a:r>
                            <a:rPr lang="en-US" sz="14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Cell Length</a:t>
                          </a:r>
                          <a:endParaRPr lang="en-GB" sz="14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US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m</a:t>
                          </a:r>
                          <a:endParaRPr lang="en-GB" sz="14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Calibri" panose="020F0502020204030204" pitchFamily="34" charset="0"/>
                          </a:endParaRP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2.75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2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1.5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1.27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fontAlgn="t"/>
                          <a:r>
                            <a:rPr lang="en-GB" sz="14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Calibri" panose="020F0502020204030204" pitchFamily="34" charset="0"/>
                            </a:rPr>
                            <a:t>0.806</a:t>
                          </a:r>
                        </a:p>
                      </a:txBody>
                      <a:tcPr marL="9525" marR="9525" marT="9525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714586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12B558D-1561-D4BA-392A-70679714303C}"/>
              </a:ext>
            </a:extLst>
          </p:cNvPr>
          <p:cNvSpPr txBox="1"/>
          <p:nvPr/>
        </p:nvSpPr>
        <p:spPr>
          <a:xfrm>
            <a:off x="364835" y="3693275"/>
            <a:ext cx="1632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Large bore!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8A87112-971C-5B20-40C3-F039F264646E}"/>
              </a:ext>
            </a:extLst>
          </p:cNvPr>
          <p:cNvCxnSpPr/>
          <p:nvPr/>
        </p:nvCxnSpPr>
        <p:spPr>
          <a:xfrm flipV="1">
            <a:off x="974639" y="2941983"/>
            <a:ext cx="212419" cy="7434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108ED56E-ADBA-DCF6-7604-6CD32B6F6595}"/>
              </a:ext>
            </a:extLst>
          </p:cNvPr>
          <p:cNvSpPr txBox="1"/>
          <p:nvPr/>
        </p:nvSpPr>
        <p:spPr>
          <a:xfrm>
            <a:off x="8589835" y="3159334"/>
            <a:ext cx="3089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83964"/>
                </a:solidFill>
                <a:latin typeface="Montserrat" panose="00000500000000000000" pitchFamily="2" charset="0"/>
              </a:rPr>
              <a:t>B4 to B8 tight packed coils at different radii!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0F2634-5316-77FA-4D9E-96CDAA5BFDC5}"/>
              </a:ext>
            </a:extLst>
          </p:cNvPr>
          <p:cNvCxnSpPr>
            <a:cxnSpLocks/>
          </p:cNvCxnSpPr>
          <p:nvPr/>
        </p:nvCxnSpPr>
        <p:spPr>
          <a:xfrm flipH="1" flipV="1">
            <a:off x="8093331" y="2445026"/>
            <a:ext cx="993009" cy="7143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70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584460-BB59-6132-9D5B-13F611E2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FE07F-B983-4495-B048-A4905085B2DB}" type="datetime1">
              <a:rPr lang="en-GB" smtClean="0"/>
              <a:pPr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9674A-EC2F-F34E-0CFF-6D885FA7B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mmWG Magnet Working Group Presentation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018664-5A77-94C6-6C1C-602297C2F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it-IT" sz="2400" dirty="0"/>
                  <a:t>Overview: On-Axis Magnetic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it-IT" sz="2400" dirty="0"/>
                  <a:t>) in A1 to A4</a:t>
                </a:r>
              </a:p>
            </p:txBody>
          </p:sp>
        </mc:Choice>
        <mc:Fallback xmlns="">
          <p:sp>
            <p:nvSpPr>
              <p:cNvPr id="3" name="Titolo 2">
                <a:extLst>
                  <a:ext uri="{FF2B5EF4-FFF2-40B4-BE49-F238E27FC236}">
                    <a16:creationId xmlns:a16="http://schemas.microsoft.com/office/drawing/2014/main" id="{15D52E34-941F-A98F-FCCB-DF51EEC132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5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D2380CB4-9BFD-97FD-FE2F-EF3C6A71A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57" y="2780146"/>
            <a:ext cx="3278448" cy="229329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B989DB-6379-D48E-1EC4-490F551A003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678"/>
          <a:stretch/>
        </p:blipFill>
        <p:spPr>
          <a:xfrm>
            <a:off x="3467736" y="2780146"/>
            <a:ext cx="2788594" cy="229329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C8F6BB-9E8C-AE6A-0896-F93C77D1CB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542"/>
          <a:stretch/>
        </p:blipFill>
        <p:spPr>
          <a:xfrm>
            <a:off x="6212118" y="2780145"/>
            <a:ext cx="2900063" cy="22932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1964324-5726-5082-33AE-C5424BA547C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1479"/>
          <a:stretch/>
        </p:blipFill>
        <p:spPr>
          <a:xfrm>
            <a:off x="8983059" y="2780145"/>
            <a:ext cx="2873504" cy="229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3770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0&lt;/Entity&gt;&#10;  &lt;Tag&gt;pg30&lt;/Tag&gt;&#10;  &lt;Node&gt;Results &amp;gt; Magnetic 3D &amp;gt; Magnetic Flux Density Norm, Revolved Geometry (mf) 1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93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807&quot; /&gt;&#10;    &lt;Property name=&quot;screenheightpx&quot; type=&quot;integer&quot; value=&quot;93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3D &amp;gt; ... &amp;gt; Volum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n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rev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perspective&quot; /&gt;&#10;    &lt;Property name=&quot;orthoscale&quot; type=&quot;real&quot; value=&quot;16.57244110107422&quot; /&gt;&#10;    &lt;Property name=&quot;zoomanglefull&quot; type=&quot;real&quot; value=&quot;12.783815383911133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13708.298828125, -7096.4912109375, -6607.68017578125&quot; /&gt;&#10;    &lt;Property name=&quot;target&quot; type=&quot;realarray&quot; value=&quot;152.029296875, -14.6904296875, 1034.72900390625&quot; /&gt;&#10;    &lt;Property name=&quot;up&quot; type=&quot;realarray&quot; value=&quot;0.45796361565589905, -0.8889449834823608, -0.0068296208046376705&quot; /&gt;&#10;    &lt;Property name=&quot;rotationpoint&quot; type=&quot;realarray&quot; value=&quot;-78.9063720703125, -146.44659423828125, 1000&quot; /&gt;&#10;    &lt;Property name=&quot;viewoffset&quot; type=&quot;realarray&quot; value=&quot;0.02395189367234707, 0.05817541480064392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03:18 AM&lt;/UpdateTimeStamp&gt;&#10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9&lt;/Entity&gt;&#10;  &lt;Tag&gt;pg19&lt;/Tag&gt;&#10;  &lt;Node&gt;Results &amp;gt; Mechanics 2D &amp;gt; Force Density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Force Density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57.267669677734375&quot; /&gt;&#10;    &lt;Property name=&quot;xmax&quot; type=&quot;real&quot; value=&quot;1122.9385986328125&quot; /&gt;&#10;    &lt;Property name=&quot;ymin&quot; type=&quot;real&quot; value=&quot;205.68580627441406&quot; /&gt;&#10;    &lt;Property name=&quot;ymax&quot; type=&quot;real&quot; value=&quot;817.2523193359375&quot; /&gt;&#10;    &lt;Property name=&quot;xminhidden&quot; type=&quot;real&quot; value=&quot;57.267669677734375&quot; /&gt;&#10;    &lt;Property name=&quot;xmaxhidden&quot; type=&quot;real&quot; value=&quot;1122.9385986328125&quot; /&gt;&#10;    &lt;Property name=&quot;yminhidden&quot; type=&quot;real&quot; value=&quot;205.68580627441406&quot; /&gt;&#10;    &lt;Property name=&quot;ymaxhidden&quot; type=&quot;real&quot; value=&quot;817.25231933593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3.927323341369629&quot; /&gt;&#10;    &lt;Property name=&quot;abstractviewrratio&quot; type=&quot;real&quot; value=&quot;5.729385852813721&quot; /&gt;&#10;    &lt;Property name=&quot;abstractviewbratio&quot; type=&quot;real&quot; value=&quot;-0.11158459633588791&quot; /&gt;&#10;    &lt;Property name=&quot;abstractviewtratio&quot; type=&quot;real&quot; value=&quot;0.16934362053871155&quot; /&gt;&#10;    &lt;Property name=&quot;abstractviewxscale&quot; type=&quot;real&quot; value=&quot;0.5897459387779236&quot; /&gt;&#10;    &lt;Property name=&quot;abstractviewyscale&quot; type=&quot;real&quot; value=&quot;0.589745938777923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26:18 PM&lt;/UpdateTimeStamp&gt;&#10;&lt;/Root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0.232818603515625&quot; /&gt;&#10;    &lt;Property name=&quot;xmax&quot; type=&quot;real&quot; value=&quot;989.3345947265625&quot; /&gt;&#10;    &lt;Property name=&quot;ymin&quot; type=&quot;real&quot; value=&quot;238.19732666015625&quot; /&gt;&#10;    &lt;Property name=&quot;ymax&quot; type=&quot;real&quot; value=&quot;755.6421508789062&quot; /&gt;&#10;    &lt;Property name=&quot;xminhidden&quot; type=&quot;real&quot; value=&quot;10.232818603515625&quot; /&gt;&#10;    &lt;Property name=&quot;xmaxhidden&quot; type=&quot;real&quot; value=&quot;989.3345947265625&quot; /&gt;&#10;    &lt;Property name=&quot;yminhidden&quot; type=&quot;real&quot; value=&quot;238.19732666015625&quot; /&gt;&#10;    &lt;Property name=&quot;ymaxhidden&quot; type=&quot;real&quot; value=&quot;755.642150878906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12791022891178727&quot; /&gt;&#10;    &lt;Property name=&quot;abstractviewrratio&quot; type=&quot;real&quot; value=&quot;-0.8763331770896912&quot; /&gt;&#10;    &lt;Property name=&quot;abstractviewbratio&quot; type=&quot;real&quot; value=&quot;0.11909866333007812&quot; /&gt;&#10;    &lt;Property name=&quot;abstractviewtratio&quot; type=&quot;real&quot; value=&quot;-0.6221789717674255&quot; /&gt;&#10;    &lt;Property name=&quot;abstractviewxscale&quot; type=&quot;real&quot; value=&quot;0.5118148326873779&quot; /&gt;&#10;    &lt;Property name=&quot;abstractviewyscale&quot; type=&quot;real&quot; value=&quot;0.5118148326873779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4:36:08 PM&lt;/UpdateTimeStamp&gt;&#10;&lt;/Root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 &amp;gt; Sigma t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21.093141555786133&quot; /&gt;&#10;    &lt;Property name=&quot;xmax&quot; type=&quot;real&quot; value=&quot;984.7168579101562&quot; /&gt;&#10;    &lt;Property name=&quot;ymin&quot; type=&quot;real&quot; value=&quot;243.646728515625&quot; /&gt;&#10;    &lt;Property name=&quot;ymax&quot; type=&quot;real&quot; value=&quot;752.9115600585938&quot; /&gt;&#10;    &lt;Property name=&quot;xminhidden&quot; type=&quot;real&quot; value=&quot;21.093141555786133&quot; /&gt;&#10;    &lt;Property name=&quot;xmaxhidden&quot; type=&quot;real&quot; value=&quot;984.7168579101562&quot; /&gt;&#10;    &lt;Property name=&quot;yminhidden&quot; type=&quot;real&quot; value=&quot;243.646728515625&quot; /&gt;&#10;    &lt;Property name=&quot;ymaxhidden&quot; type=&quot;real&quot; value=&quot;752.9115600585938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2636642660945654&quot; /&gt;&#10;    &lt;Property name=&quot;abstractviewrratio&quot; type=&quot;real&quot; value=&quot;-0.876910388469696&quot; /&gt;&#10;    &lt;Property name=&quot;abstractviewbratio&quot; type=&quot;real&quot; value=&quot;0.3109116852283478&quot; /&gt;&#10;    &lt;Property name=&quot;abstractviewtratio&quot; type=&quot;real&quot; value=&quot;-0.5617721080780029&quot; /&gt;&#10;    &lt;Property name=&quot;abstractviewxscale&quot; type=&quot;real&quot; value=&quot;0.5037238597869873&quot; /&gt;&#10;    &lt;Property name=&quot;abstractviewyscale&quot; type=&quot;real&quot; value=&quot;0.5037238597869873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9:13:37 AM&lt;/UpdateTimeStamp&gt;&#10;&lt;/Root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155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41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4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54.435401916503906&quot; /&gt;&#10;    &lt;Property name=&quot;xmax&quot; type=&quot;real&quot; value=&quot;1113.97607421875&quot; /&gt;&#10;    &lt;Property name=&quot;ymin&quot; type=&quot;real&quot; value=&quot;157.9163818359375&quot; /&gt;&#10;    &lt;Property name=&quot;ymax&quot; type=&quot;real&quot; value=&quot;769.4829711914062&quot; /&gt;&#10;    &lt;Property name=&quot;xminhidden&quot; type=&quot;real&quot; value=&quot;54.435401916503906&quot; /&gt;&#10;    &lt;Property name=&quot;xmaxhidden&quot; type=&quot;real&quot; value=&quot;1113.97607421875&quot; /&gt;&#10;    &lt;Property name=&quot;yminhidden&quot; type=&quot;real&quot; value=&quot;157.9163818359375&quot; /&gt;&#10;    &lt;Property name=&quot;ymaxhidden&quot; type=&quot;real&quot; value=&quot;769.482971191406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3608850538730621&quot; /&gt;&#10;    &lt;Property name=&quot;abstractviewrratio&quot; type=&quot;real&quot; value=&quot;-0.7215059995651245&quot; /&gt;&#10;    &lt;Property name=&quot;abstractviewbratio&quot; type=&quot;real&quot; value=&quot;0.0789581909775734&quot; /&gt;&#10;    &lt;Property name=&quot;abstractviewtratio&quot; type=&quot;real&quot; value=&quot;-0.6152585744857788&quot; /&gt;&#10;    &lt;Property name=&quot;abstractviewxscale&quot; type=&quot;real&quot; value=&quot;0.5863534212112427&quot; /&gt;&#10;    &lt;Property name=&quot;abstractviewyscale&quot; type=&quot;real&quot; value=&quot;0.586353421211242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2:04:22 PM&lt;/UpdateTimeStamp&gt;&#10;&lt;/Root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.816839218139648&quot; /&gt;&#10;    &lt;Property name=&quot;xmax&quot; type=&quot;real&quot; value=&quot;988.2579956054688&quot; /&gt;&#10;    &lt;Property name=&quot;ymin&quot; type=&quot;real&quot; value=&quot;218.49424743652344&quot; /&gt;&#10;    &lt;Property name=&quot;ymax&quot; type=&quot;real&quot; value=&quot;789.5471801757812&quot; /&gt;&#10;    &lt;Property name=&quot;xminhidden&quot; type=&quot;real&quot; value=&quot;-6.816839218139648&quot; /&gt;&#10;    &lt;Property name=&quot;xmaxhidden&quot; type=&quot;real&quot; value=&quot;988.2579956054688&quot; /&gt;&#10;    &lt;Property name=&quot;yminhidden&quot; type=&quot;real&quot; value=&quot;218.49424743652344&quot; /&gt;&#10;    &lt;Property name=&quot;ymaxhidden&quot; type=&quot;real&quot; value=&quot;789.547180175781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4.5681681632995605&quot; /&gt;&#10;    &lt;Property name=&quot;abstractviewrratio&quot; type=&quot;real&quot; value=&quot;4.382579803466797&quot; /&gt;&#10;    &lt;Property name=&quot;abstractviewbratio&quot; type=&quot;real&quot; value=&quot;-0.06301150470972061&quot; /&gt;&#10;    &lt;Property name=&quot;abstractviewtratio&quot; type=&quot;real&quot; value=&quot;0.07909435778856277&quot; /&gt;&#10;    &lt;Property name=&quot;abstractviewxscale&quot; type=&quot;real&quot; value=&quot;0.5506778359413147&quot; /&gt;&#10;    &lt;Property name=&quot;abstractviewyscale&quot; type=&quot;real&quot; value=&quot;0.550677835941314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19:13 PM&lt;/UpdateTimeStamp&gt;&#10;&lt;/Root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24.423606872558594&quot; /&gt;&#10;    &lt;Property name=&quot;xmax&quot; type=&quot;real&quot; value=&quot;1023.840087890625&quot; /&gt;&#10;    &lt;Property name=&quot;ymin&quot; type=&quot;real&quot; value=&quot;245.53309631347656&quot; /&gt;&#10;    &lt;Property name=&quot;ymax&quot; type=&quot;real&quot; value=&quot;773.7139892578125&quot; /&gt;&#10;    &lt;Property name=&quot;xminhidden&quot; type=&quot;real&quot; value=&quot;24.423606872558594&quot; /&gt;&#10;    &lt;Property name=&quot;xmaxhidden&quot; type=&quot;real&quot; value=&quot;1023.840087890625&quot; /&gt;&#10;    &lt;Property name=&quot;yminhidden&quot; type=&quot;real&quot; value=&quot;245.53309631347656&quot; /&gt;&#10;    &lt;Property name=&quot;ymaxhidden&quot; type=&quot;real&quot; value=&quot;773.71398925781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0827027335763&quot; /&gt;&#10;    &lt;Property name=&quot;abstractviewrratio&quot; type=&quot;real&quot; value=&quot;-0.8720578551292419&quot; /&gt;&#10;    &lt;Property name=&quot;abstractviewbratio&quot; type=&quot;real&quot; value=&quot;0.12276654690504074&quot; /&gt;&#10;    &lt;Property name=&quot;abstractviewtratio&quot; type=&quot;real&quot; value=&quot;-0.6131430268287659&quot; /&gt;&#10;    &lt;Property name=&quot;abstractviewxscale&quot; type=&quot;real&quot; value=&quot;0.5378624200820923&quot; /&gt;&#10;    &lt;Property name=&quot;abstractviewyscale&quot; type=&quot;real&quot; value=&quot;0.5378624200820923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04:56 PM&lt;/UpdateTimeStamp&gt;&#10;&lt;/Root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 &amp;gt; Sigma r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5.6644287109375&quot; /&gt;&#10;    &lt;Property name=&quot;xmax&quot; type=&quot;real&quot; value=&quot;986.51953125&quot; /&gt;&#10;    &lt;Property name=&quot;ymin&quot; type=&quot;real&quot; value=&quot;243.5489501953125&quot; /&gt;&#10;    &lt;Property name=&quot;ymax&quot; type=&quot;real&quot; value=&quot;756.635498046875&quot; /&gt;&#10;    &lt;Property name=&quot;xminhidden&quot; type=&quot;real&quot; value=&quot;15.6644287109375&quot; /&gt;&#10;    &lt;Property name=&quot;xmaxhidden&quot; type=&quot;real&quot; value=&quot;986.51953125&quot; /&gt;&#10;    &lt;Property name=&quot;yminhidden&quot; type=&quot;real&quot; value=&quot;243.5489501953125&quot; /&gt;&#10;    &lt;Property name=&quot;ymaxhidden&quot; type=&quot;real&quot; value=&quot;756.635498046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9045459106564522&quot; /&gt;&#10;    &lt;Property name=&quot;abstractviewrratio&quot; type=&quot;real&quot; value=&quot;-0.8937724828720093&quot; /&gt;&#10;    &lt;Property name=&quot;abstractviewbratio&quot; type=&quot;real&quot; value=&quot;0.31088724732398987&quot; /&gt;&#10;    &lt;Property name=&quot;abstractviewtratio&quot; type=&quot;real&quot; value=&quot;-0.5608411431312561&quot; /&gt;&#10;    &lt;Property name=&quot;abstractviewxscale&quot; type=&quot;real&quot; value=&quot;0.6561208963394165&quot; /&gt;&#10;    &lt;Property name=&quot;abstractviewyscale&quot; type=&quot;real&quot; value=&quot;0.6561208963394165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9:30:22 AM&lt;/UpdateTimeStamp&gt;&#10;&lt;/Roo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2&lt;/Entity&gt;&#10;  &lt;Tag&gt;pg2&lt;/Tag&gt;&#10;  &lt;Node&gt;Results &amp;gt; Magnetic 3D &amp;gt; Magnetic Flux Density Norm, Revolved Geometry (mf)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93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807&quot; /&gt;&#10;    &lt;Property name=&quot;screenheightpx&quot; type=&quot;integer&quot; value=&quot;93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3D &amp;gt; ... &amp;gt; Volume 1 &amp;gt; Transparency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rev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perspective&quot; /&gt;&#10;    &lt;Property name=&quot;orthoscale&quot; type=&quot;real&quot; value=&quot;17.331350326538086&quot; /&gt;&#10;    &lt;Property name=&quot;zoomanglefull&quot; type=&quot;real&quot; value=&quot;13.36405086517334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14085.990234375, -7298.31103515625, -5660.62646484375&quot; /&gt;&#10;    &lt;Property name=&quot;target&quot; type=&quot;realarray&quot; value=&quot;153.8857421875, -13.73193359375, 1034.73486328125&quot; /&gt;&#10;    &lt;Property name=&quot;up&quot; type=&quot;realarray&quot; value=&quot;0.45794394612312317, -0.8889555931091309, -0.0067807151935994625&quot; /&gt;&#10;    &lt;Property name=&quot;rotationpoint&quot; type=&quot;realarray&quot; value=&quot;145.8048095703125, -0.16046142578125, 1000&quot; /&gt;&#10;    &lt;Property name=&quot;viewoffset&quot; type=&quot;realarray&quot; value=&quot;4.133395559620112E-4, 0.04086226969957352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23:28 AM&lt;/UpdateTimeStamp&gt;&#10;&lt;/Root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155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41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4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54.435401916503906&quot; /&gt;&#10;    &lt;Property name=&quot;xmax&quot; type=&quot;real&quot; value=&quot;1113.97607421875&quot; /&gt;&#10;    &lt;Property name=&quot;ymin&quot; type=&quot;real&quot; value=&quot;157.9163818359375&quot; /&gt;&#10;    &lt;Property name=&quot;ymax&quot; type=&quot;real&quot; value=&quot;769.4829711914062&quot; /&gt;&#10;    &lt;Property name=&quot;xminhidden&quot; type=&quot;real&quot; value=&quot;54.435401916503906&quot; /&gt;&#10;    &lt;Property name=&quot;xmaxhidden&quot; type=&quot;real&quot; value=&quot;1113.97607421875&quot; /&gt;&#10;    &lt;Property name=&quot;yminhidden&quot; type=&quot;real&quot; value=&quot;157.9163818359375&quot; /&gt;&#10;    &lt;Property name=&quot;ymaxhidden&quot; type=&quot;real&quot; value=&quot;769.482971191406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3608850538730621&quot; /&gt;&#10;    &lt;Property name=&quot;abstractviewrratio&quot; type=&quot;real&quot; value=&quot;-0.7215059995651245&quot; /&gt;&#10;    &lt;Property name=&quot;abstractviewbratio&quot; type=&quot;real&quot; value=&quot;0.0789581909775734&quot; /&gt;&#10;    &lt;Property name=&quot;abstractviewtratio&quot; type=&quot;real&quot; value=&quot;-0.6152585744857788&quot; /&gt;&#10;    &lt;Property name=&quot;abstractviewxscale&quot; type=&quot;real&quot; value=&quot;0.5863534212112427&quot; /&gt;&#10;    &lt;Property name=&quot;abstractviewyscale&quot; type=&quot;real&quot; value=&quot;0.586353421211242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2:05:17 PM&lt;/UpdateTimeStamp&gt;&#10;&lt;/Root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.816839218139648&quot; /&gt;&#10;    &lt;Property name=&quot;xmax&quot; type=&quot;real&quot; value=&quot;988.2579956054688&quot; /&gt;&#10;    &lt;Property name=&quot;ymin&quot; type=&quot;real&quot; value=&quot;218.49424743652344&quot; /&gt;&#10;    &lt;Property name=&quot;ymax&quot; type=&quot;real&quot; value=&quot;789.5471801757812&quot; /&gt;&#10;    &lt;Property name=&quot;xminhidden&quot; type=&quot;real&quot; value=&quot;-6.816839218139648&quot; /&gt;&#10;    &lt;Property name=&quot;xmaxhidden&quot; type=&quot;real&quot; value=&quot;988.2579956054688&quot; /&gt;&#10;    &lt;Property name=&quot;yminhidden&quot; type=&quot;real&quot; value=&quot;218.49424743652344&quot; /&gt;&#10;    &lt;Property name=&quot;ymaxhidden&quot; type=&quot;real&quot; value=&quot;789.547180175781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4.5681681632995605&quot; /&gt;&#10;    &lt;Property name=&quot;abstractviewrratio&quot; type=&quot;real&quot; value=&quot;4.382579803466797&quot; /&gt;&#10;    &lt;Property name=&quot;abstractviewbratio&quot; type=&quot;real&quot; value=&quot;-0.06301150470972061&quot; /&gt;&#10;    &lt;Property name=&quot;abstractviewtratio&quot; type=&quot;real&quot; value=&quot;0.07909435778856277&quot; /&gt;&#10;    &lt;Property name=&quot;abstractviewxscale&quot; type=&quot;real&quot; value=&quot;0.5506778359413147&quot; /&gt;&#10;    &lt;Property name=&quot;abstractviewyscale&quot; type=&quot;real&quot; value=&quot;0.550677835941314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19:57 PM&lt;/UpdateTimeStamp&gt;&#10;&lt;/Root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 &amp;gt; Sigma t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5.6644287109375&quot; /&gt;&#10;    &lt;Property name=&quot;xmax&quot; type=&quot;real&quot; value=&quot;986.51953125&quot; /&gt;&#10;    &lt;Property name=&quot;ymin&quot; type=&quot;real&quot; value=&quot;243.5489501953125&quot; /&gt;&#10;    &lt;Property name=&quot;ymax&quot; type=&quot;real&quot; value=&quot;756.635498046875&quot; /&gt;&#10;    &lt;Property name=&quot;xminhidden&quot; type=&quot;real&quot; value=&quot;15.6644287109375&quot; /&gt;&#10;    &lt;Property name=&quot;xmaxhidden&quot; type=&quot;real&quot; value=&quot;986.51953125&quot; /&gt;&#10;    &lt;Property name=&quot;yminhidden&quot; type=&quot;real&quot; value=&quot;243.5489501953125&quot; /&gt;&#10;    &lt;Property name=&quot;ymaxhidden&quot; type=&quot;real&quot; value=&quot;756.635498046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9045459106564522&quot; /&gt;&#10;    &lt;Property name=&quot;abstractviewrratio&quot; type=&quot;real&quot; value=&quot;-0.8937724828720093&quot; /&gt;&#10;    &lt;Property name=&quot;abstractviewbratio&quot; type=&quot;real&quot; value=&quot;0.31088724732398987&quot; /&gt;&#10;    &lt;Property name=&quot;abstractviewtratio&quot; type=&quot;real&quot; value=&quot;-0.5608411431312561&quot; /&gt;&#10;    &lt;Property name=&quot;abstractviewxscale&quot; type=&quot;real&quot; value=&quot;0.6561208963394165&quot; /&gt;&#10;    &lt;Property name=&quot;abstractviewyscale&quot; type=&quot;real&quot; value=&quot;0.6561208963394165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9:43:34 AM&lt;/UpdateTimeStamp&gt;&#10;&lt;/Root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7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7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7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40.32550048828125&quot; /&gt;&#10;    &lt;Property name=&quot;ymax&quot; type=&quot;real&quot; value=&quot;754.21374511718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40.32550048828125&quot; /&gt;&#10;    &lt;Property name=&quot;ymaxhidden&quot; type=&quot;real&quot; value=&quot;754.2137451171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3, 2023, 5:13:15 PM&lt;/UpdateTimeStamp&gt;&#10;&lt;/Root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n&quot; /&gt;&#10;    &lt;Property name=&quot;aspectratio&quot; type=&quot;real&quot; value=&quot;1.155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41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41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54.435401916503906&quot; /&gt;&#10;    &lt;Property name=&quot;xmax&quot; type=&quot;real&quot; value=&quot;1113.97607421875&quot; /&gt;&#10;    &lt;Property name=&quot;ymin&quot; type=&quot;real&quot; value=&quot;157.9163818359375&quot; /&gt;&#10;    &lt;Property name=&quot;ymax&quot; type=&quot;real&quot; value=&quot;769.4829711914062&quot; /&gt;&#10;    &lt;Property name=&quot;xminhidden&quot; type=&quot;real&quot; value=&quot;54.435401916503906&quot; /&gt;&#10;    &lt;Property name=&quot;xmaxhidden&quot; type=&quot;real&quot; value=&quot;1113.97607421875&quot; /&gt;&#10;    &lt;Property name=&quot;yminhidden&quot; type=&quot;real&quot; value=&quot;157.9163818359375&quot; /&gt;&#10;    &lt;Property name=&quot;ymaxhidden&quot; type=&quot;real&quot; value=&quot;769.482971191406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13608850538730621&quot; /&gt;&#10;    &lt;Property name=&quot;abstractviewrratio&quot; type=&quot;real&quot; value=&quot;-0.7215059995651245&quot; /&gt;&#10;    &lt;Property name=&quot;abstractviewbratio&quot; type=&quot;real&quot; value=&quot;0.0789581909775734&quot; /&gt;&#10;    &lt;Property name=&quot;abstractviewtratio&quot; type=&quot;real&quot; value=&quot;-0.6152585744857788&quot; /&gt;&#10;    &lt;Property name=&quot;abstractviewxscale&quot; type=&quot;real&quot; value=&quot;0.5863534212112427&quot; /&gt;&#10;    &lt;Property name=&quot;abstractviewyscale&quot; type=&quot;real&quot; value=&quot;0.586353421211242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2:06:23 PM&lt;/UpdateTimeStamp&gt;&#10;&lt;/Root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.816839218139648&quot; /&gt;&#10;    &lt;Property name=&quot;xmax&quot; type=&quot;real&quot; value=&quot;988.2579956054688&quot; /&gt;&#10;    &lt;Property name=&quot;ymin&quot; type=&quot;real&quot; value=&quot;218.49424743652344&quot; /&gt;&#10;    &lt;Property name=&quot;ymax&quot; type=&quot;real&quot; value=&quot;789.5471801757812&quot; /&gt;&#10;    &lt;Property name=&quot;xminhidden&quot; type=&quot;real&quot; value=&quot;-6.816839218139648&quot; /&gt;&#10;    &lt;Property name=&quot;xmaxhidden&quot; type=&quot;real&quot; value=&quot;988.2579956054688&quot; /&gt;&#10;    &lt;Property name=&quot;yminhidden&quot; type=&quot;real&quot; value=&quot;218.49424743652344&quot; /&gt;&#10;    &lt;Property name=&quot;ymaxhidden&quot; type=&quot;real&quot; value=&quot;789.547180175781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4.5681681632995605&quot; /&gt;&#10;    &lt;Property name=&quot;abstractviewrratio&quot; type=&quot;real&quot; value=&quot;4.382579803466797&quot; /&gt;&#10;    &lt;Property name=&quot;abstractviewbratio&quot; type=&quot;real&quot; value=&quot;-0.06301150470972061&quot; /&gt;&#10;    &lt;Property name=&quot;abstractviewtratio&quot; type=&quot;real&quot; value=&quot;0.07909435778856277&quot; /&gt;&#10;    &lt;Property name=&quot;abstractviewxscale&quot; type=&quot;real&quot; value=&quot;0.5506778359413147&quot; /&gt;&#10;    &lt;Property name=&quot;abstractviewyscale&quot; type=&quot;real&quot; value=&quot;0.550677835941314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20:42 PM&lt;/UpdateTimeStamp&gt;&#10;&lt;/Root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2&lt;/Entity&gt;&#10;  &lt;Tag&gt;pg32&lt;/Tag&gt;&#10;  &lt;Node&gt;Results &amp;gt; Presentation 3D Images &amp;gt; 3D Plot Group 32&lt;/Node&gt;&#10;  &lt;LinkType&gt;Image&lt;/LinkType&gt;&#10;  &lt;ModelLink directoryType=&quot;none&quot;&gt;\\cernbox-smb\eos\user\s\sfabbri\Fellow Work\Cooling Solenoids Magnet Catalogue\Comsol Simulation Resources\COMSOL Definitive Periodic Cell Models\B8_Periodic.mph&lt;/ModelLink&gt;&#10;  &lt;LocalPath&gt;B8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Images &amp;gt; 3D Plot Group 32 &amp;gt; Annotation 2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4:29:31 PM&lt;/UpdateTimeStamp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n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machineshop2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arr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1891.303955078125&quot; /&gt;&#10;    &lt;Property name=&quot;zoomanglefull&quot; type=&quot;real&quot; value=&quot;3.0952212810516357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25898.712890625, -21286.56640625, 10728.205078125&quot; /&gt;&#10;    &lt;Property name=&quot;target&quot; type=&quot;realarray&quot; value=&quot;3785.681640625, -5141.4462890625, 681.6484375&quot; /&gt;&#10;    &lt;Property name=&quot;up&quot; type=&quot;realarray&quot; value=&quot;-0.4773556888103485, 0.8787080645561218, 0.0016753068193793297&quot; /&gt;&#10;    &lt;Property name=&quot;rotationpoint&quot; type=&quot;realarray&quot; value=&quot;53.94781494140625, -0.05938720703125, 806&quot; /&gt;&#10;    &lt;Property name=&quot;viewoffset&quot; type=&quot;realarray&quot; value=&quot;0.09086059778928757, -6.549953937530518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&lt;/Root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6:42 AM&lt;/UpdateTimeStamp&gt;&#10;&lt;/Root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3:53 AM&lt;/UpdateTimeStamp&gt;&#10;&lt;/Root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1:52 AM&lt;/UpdateTimeStamp&gt;&#10;&lt;/Root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6&lt;/Entity&gt;&#10;  &lt;Tag&gt;pg16&lt;/Tag&gt;&#10;  &lt;Node&gt;Results &amp;gt; Mechanics 2D &amp;gt; Sigma t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t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1:52 AM&lt;/UpdateTimeStamp&gt;&#10;&lt;/Root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7&lt;/Entity&gt;&#10;  &lt;Tag&gt;pg17&lt;/Tag&gt;&#10;  &lt;Node&gt;Results &amp;gt; Mechanics 2D &amp;gt; Sigma r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r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3:53 AM&lt;/UpdateTimeStamp&gt;&#10;&lt;/Root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8&lt;/Entity&gt;&#10;  &lt;Tag&gt;pg18&lt;/Tag&gt;&#10;  &lt;Node&gt;Results &amp;gt; Mechanics 2D &amp;gt; Sigma z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Sigma z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46.10599136352539&quot; /&gt;&#10;    &lt;Property name=&quot;xmax&quot; type=&quot;real&quot; value=&quot;356.53533935546875&quot; /&gt;&#10;    &lt;Property name=&quot;ymin&quot; type=&quot;real&quot; value=&quot;39.203216552734375&quot; /&gt;&#10;    &lt;Property name=&quot;ymax&quot; type=&quot;real&quot; value=&quot;238.5201416015625&quot; /&gt;&#10;    &lt;Property name=&quot;xminhidden&quot; type=&quot;real&quot; value=&quot;46.10599136352539&quot; /&gt;&#10;    &lt;Property name=&quot;xmaxhidden&quot; type=&quot;real&quot; value=&quot;356.53533935546875&quot; /&gt;&#10;    &lt;Property name=&quot;yminhidden&quot; type=&quot;real&quot; value=&quot;39.203216552734375&quot; /&gt;&#10;    &lt;Property name=&quot;ymaxhidden&quot; type=&quot;real&quot; value=&quot;238.520141601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2040088176727295&quot; /&gt;&#10;    &lt;Property name=&quot;abstractviewrratio&quot; type=&quot;real&quot; value=&quot;-0.8422409892082214&quot; /&gt;&#10;    &lt;Property name=&quot;abstractviewbratio&quot; type=&quot;real&quot; value=&quot;0.04863922670483589&quot; /&gt;&#10;    &lt;Property name=&quot;abstractviewtratio&quot; type=&quot;real&quot; value=&quot;-0.7040693163871765&quot; /&gt;&#10;    &lt;Property name=&quot;abstractviewxscale&quot; type=&quot;real&quot; value=&quot;0.1803773045539856&quot; /&gt;&#10;    &lt;Property name=&quot;abstractviewyscale&quot; type=&quot;real&quot; value=&quot;0.18037730455398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1:16:42 AM&lt;/UpdateTimeStamp&gt;&#10;&lt;/Root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5&lt;/Entity&gt;&#10;  &lt;Tag&gt;pg15&lt;/Tag&gt;&#10;  &lt;Node&gt;Results &amp;gt; Mechanics 2D &amp;gt; Von Mises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Von Mises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ff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410.7009582519531&quot; /&gt;&#10;    &lt;Property name=&quot;xmax&quot; type=&quot;real&quot; value=&quot;977.929931640625&quot; /&gt;&#10;    &lt;Property name=&quot;ymin&quot; type=&quot;real&quot; value=&quot;-8.912109375&quot; /&gt;&#10;    &lt;Property name=&quot;ymax&quot; type=&quot;real&quot; value=&quot;812.7135009765625&quot; /&gt;&#10;    &lt;Property name=&quot;xminhidden&quot; type=&quot;real&quot; value=&quot;-410.7009582519531&quot; /&gt;&#10;    &lt;Property name=&quot;xmaxhidden&quot; type=&quot;real&quot; value=&quot;977.929931640625&quot; /&gt;&#10;    &lt;Property name=&quot;yminhidden&quot; type=&quot;real&quot; value=&quot;-8.912109375&quot; /&gt;&#10;    &lt;Property name=&quot;ymaxhidden&quot; type=&quot;real&quot; value=&quot;812.7135009765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18172608315944672&quot; /&gt;&#10;    &lt;Property name=&quot;abstractviewrratio&quot; type=&quot;real&quot; value=&quot;-0.5672876238822937&quot; /&gt;&#10;    &lt;Property name=&quot;abstractviewbratio&quot; type=&quot;real&quot; value=&quot;-0.011057207360863686&quot; /&gt;&#10;    &lt;Property name=&quot;abstractviewtratio&quot; type=&quot;real&quot; value=&quot;0.008329405449330807&quot; /&gt;&#10;    &lt;Property name=&quot;abstractviewxscale&quot; type=&quot;real&quot; value=&quot;0.7600606679916382&quot; /&gt;&#10;    &lt;Property name=&quot;abstractviewyscale&quot; type=&quot;real&quot; value=&quot;0.7600606679916382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12:08:51 PM&lt;/UpdateTimeStamp&gt;&#10;&lt;/Root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26&lt;/Entity&gt;&#10;  &lt;Tag&gt;pg26&lt;/Tag&gt;&#10;  &lt;Node&gt;Results &amp;gt; Magnetic 2D &amp;gt; Magnetic Flux Density Norm (mf) 1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agnetic 2D &amp;gt; Magnetic Flux Density Norm (mf) 1 &amp;gt; Surfac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ff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65.5647583007812&quot; /&gt;&#10;    &lt;Property name=&quot;xmax&quot; type=&quot;real&quot; value=&quot;3464.818603515625&quot; /&gt;&#10;    &lt;Property name=&quot;ymin&quot; type=&quot;real&quot; value=&quot;-193.66661071777344&quot; /&gt;&#10;    &lt;Property name=&quot;ymax&quot; type=&quot;real&quot; value=&quot;2114.42529296875&quot; /&gt;&#10;    &lt;Property name=&quot;xminhidden&quot; type=&quot;real&quot; value=&quot;-665.5647583007812&quot; /&gt;&#10;    &lt;Property name=&quot;xmaxhidden&quot; type=&quot;real&quot; value=&quot;3464.818603515625&quot; /&gt;&#10;    &lt;Property name=&quot;yminhidden&quot; type=&quot;real&quot; value=&quot;-193.66661071777344&quot; /&gt;&#10;    &lt;Property name=&quot;ymaxhidden&quot; type=&quot;real&quot; value=&quot;2114.425292968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0.16639119386672974&quot; /&gt;&#10;    &lt;Property name=&quot;abstractviewrratio&quot; type=&quot;real&quot; value=&quot;-0.1337953507900238&quot; /&gt;&#10;    &lt;Property name=&quot;abstractviewbratio&quot; type=&quot;real&quot; value=&quot;-0.09683330357074738&quot; /&gt;&#10;    &lt;Property name=&quot;abstractviewtratio&quot; type=&quot;real&quot; value=&quot;0.057212647050619125&quot; /&gt;&#10;    &lt;Property name=&quot;abstractviewxscale&quot; type=&quot;real&quot; value=&quot;2.1591131687164307&quot; /&gt;&#10;    &lt;Property name=&quot;abstractviewyscale&quot; type=&quot;real&quot; value=&quot;2.159112930297851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11:16:32 AM&lt;/UpdateTimeStamp&gt;&#10;&lt;/Root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2&lt;/Entity&gt;&#10;  &lt;Tag&gt;pg32&lt;/Tag&gt;&#10;  &lt;Node&gt;Results &amp;gt; Presentation 3D Images &amp;gt; 3D Plot Group 32&lt;/Node&gt;&#10;  &lt;LinkType&gt;Image&lt;/LinkType&gt;&#10;  &lt;ModelLink directoryType=&quot;none&quot;&gt;\\cernbox-smb\eos\user\s\sfabbri\Fellow Work\Cooling Solenoids Magnet Catalogue\Comsol Simulation Resources\COMSOL Definitive Periodic Cell Models\B8_Periodic.mph&lt;/ModelLink&gt;&#10;  &lt;LocalPath&gt;B8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n&quot; /&gt;&#10;    &lt;Property name=&quot;antialias&quot; type=&quot;bool&quot; value=&quot;off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Images &amp;gt; 3D Plot Group 32 &amp;gt; Annotation 2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4:29:31 PM&lt;/UpdateTimeStamp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n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machineshop2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arr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1891.303955078125&quot; /&gt;&#10;    &lt;Property name=&quot;zoomanglefull&quot; type=&quot;real&quot; value=&quot;3.0952212810516357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25898.712890625, -21286.56640625, 10728.205078125&quot; /&gt;&#10;    &lt;Property name=&quot;target&quot; type=&quot;realarray&quot; value=&quot;3785.681640625, -5141.4462890625, 681.6484375&quot; /&gt;&#10;    &lt;Property name=&quot;up&quot; type=&quot;realarray&quot; value=&quot;-0.4773556888103485, 0.8787080645561218, 0.0016753068193793297&quot; /&gt;&#10;    &lt;Property name=&quot;rotationpoint&quot; type=&quot;realarray&quot; value=&quot;53.94781494140625, -0.05938720703125, 806&quot; /&gt;&#10;    &lt;Property name=&quot;viewoffset&quot; type=&quot;realarray&quot; value=&quot;0.09086059778928757, -6.549953937530518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&lt;/Root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30&lt;/Entity&gt;&#10;  &lt;Tag&gt;pg30&lt;/Tag&gt;&#10;  &lt;Node&gt;Results &amp;gt; Presentation 3D &amp;gt; Geometry 1&lt;/Node&gt;&#10;  &lt;LinkType&gt;Image&lt;/LinkType&gt;&#10;  &lt;ModelLink directoryType=&quot;none&quot;&gt;\\cernbox-smb\eos\user\s\sfabbri\Fellow Work\Cooling Solenoids Magnet Catalogue\Comsol Simulation Resources\COMSOL Definitive Periodic Cell Models\B7_Periodic.mph&lt;/ModelLink&gt;&#10;  &lt;LocalPath&gt;B7_Periodic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&amp;gt; Geometry 1 &amp;gt; Annotation 2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0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rev1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perspective&quot; /&gt;&#10;    &lt;Property name=&quot;orthoscale&quot; type=&quot;real&quot; value=&quot;19.423152923583984&quot; /&gt;&#10;    &lt;Property name=&quot;zoomanglefull&quot; type=&quot;real&quot; value=&quot;13.788244247436523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6536.1103515625, -1615.821044921875, 2653.14111328125&quot; /&gt;&#10;    &lt;Property name=&quot;target&quot; type=&quot;realarray&quot; value=&quot;-795.58154296875, -60.50146484375, 97.78662109375&quot; /&gt;&#10;    &lt;Property name=&quot;up&quot; type=&quot;realarray&quot; value=&quot;-0.2598850727081299, 0.9656277298927307, 0.003906958270817995&quot; /&gt;&#10;    &lt;Property name=&quot;rotationpoint&quot; type=&quot;realarray&quot; value=&quot;51.7607421875, -0.05694580078125, 378&quot; /&gt;&#10;    &lt;Property name=&quot;viewoffset&quot; type=&quot;realarray&quot; value=&quot;-0.349904865026474, 0.1508731842041015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11:22:56 AM&lt;/UpdateTimeStamp&gt;&#10;&lt;/Root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3&lt;/Entity&gt;&#10;  &lt;Tag&gt;pg13&lt;/Tag&gt;&#10;  &lt;Node&gt;Results &amp;gt; Presentation 3D Images &amp;gt; 3D Plot Group 13&lt;/Node&gt;&#10;  &lt;LinkType&gt;Image&lt;/LinkType&gt;&#10;  &lt;ModelLink directoryType=&quot;none&quot;&gt;\\cernbox-smb\eos\user\s\sfabbri\Fellow Work\Cooling Solenoids Magnet Catalogue\Comsol Simulation Resources\COMSOL Definitive Coil Models\A2_SingleCoil.mph&lt;/ModelLink&gt;&#10;  &lt;LocalPath&gt;A2_SingleCoil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174&quot; /&gt;&#10;    &lt;Property name=&quot;resolution&quot; type=&quot;integer&quot; value=&quot;400&quot; /&gt;&#10;    &lt;Property name=&quot;sizedesc&quot; type=&quot;string&quot; value=&quot;3638 x 274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645 x 84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645&quot; /&gt;&#10;    &lt;Property name=&quot;screenheightpx&quot; type=&quot;integer&quot; value=&quot;84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Presentation 3D Images &amp;gt; 3D Plot Group 13 &amp;gt; Lin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fontsize&quot; type=&quot;integer&quot; value=&quot;10&quot; /&gt;&#10;    &lt;Property name=&quot;colortheme&quot; type=&quot;string&quot; value=&quot;globaltheme&quot; /&gt;&#10;    &lt;Property name=&quot;background&quot; type=&quot;group&quot; value=&quot;transparent&quot; /&gt;&#10;    &lt;Property name=&quot;title3d&quot; type=&quot;bool&quot; value=&quot;off&quot; /&gt;&#10;    &lt;Property name=&quot;legend3d&quot; type=&quot;bool&quot; value=&quot;off&quot; /&gt;&#10;    &lt;Property name=&quot;logo3d&quot; type=&quot;bool&quot; value=&quot;off&quot; /&gt;&#10;    &lt;Property name=&quot;axisorientation&quot; type=&quot;bool&quot; value=&quot;off&quot; /&gt;&#10;    &lt;Property name=&quot;grid&quot; type=&quot;bool&quot; value=&quot;off&quot; /&gt;&#10;  &lt;/PropSet&gt;&#10;  &lt;PropSet id=&quot;view&quot;&gt;&#10;    &lt;Property name=&quot;renderwireframe&quot; type=&quot;bool&quot; value=&quot;off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\small mm, \small mm, \small mm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ssao&quot; type=&quot;group&quot; value=&quot;off&quot; /&gt;&#10;    &lt;Property name=&quot;ssaoradiustype&quot; type=&quot;group&quot; value=&quot;relative&quot; /&gt;&#10;    &lt;Property name=&quot;ssaoradiusrelative&quot; type=&quot;real&quot; value=&quot;0.4&quot; /&gt;&#10;    &lt;Property name=&quot;ssaoradiusexplicit&quot; type=&quot;real&quot; value=&quot;0.4&quot; /&gt;&#10;    &lt;Property name=&quot;ssaomagnitude&quot; type=&quot;real&quot; value=&quot;1.0&quot; /&gt;&#10;    &lt;Property name=&quot;ssaosqueeze&quot; type=&quot;real&quot; value=&quot;1.0&quot; /&gt;&#10;    &lt;Property name=&quot;ssaopreset&quot; type=&quot;group&quot; value=&quot;medium&quot; /&gt;&#10;    &lt;Property name=&quot;ssaonsamples&quot; type=&quot;integer&quot; value=&quot;64&quot; /&gt;&#10;    &lt;Property name=&quot;ssaoroughness&quot; type=&quot;real&quot; value=&quot;1.0&quot; /&gt;&#10;    &lt;Property name=&quot;ssaokernelrotationstexturewidth&quot; type=&quot;integer&quot; value=&quot;4&quot; /&gt;&#10;    &lt;Property name=&quot;ssaosmooth&quot; type=&quot;integer&quot; value=&quot;2&quot; /&gt;&#10;    &lt;Property name=&quot;ssaonormalawaresmoothing&quot; type=&quot;bool&quot; value=&quot;off&quot; /&gt;&#10;    &lt;Property name=&quot;ssaoresolution&quot; type=&quot;real&quot; value=&quot;1.0&quot; /&gt;&#10;    &lt;Property name=&quot;shadowmapping&quot; type=&quot;group&quot; value=&quot;off&quot; /&gt;&#10;    &lt;Property name=&quot;shadowmappingsoftness&quot; type=&quot;real&quot; value=&quot;0.5&quot; /&gt;&#10;    &lt;Property name=&quot;shadowmappingstrength&quot; type=&quot;real&quot; value=&quot;0.5&quot; /&gt;&#10;    &lt;Property name=&quot;shadowmappingpreset&quot; type=&quot;group&quot; value=&quot;low&quot; /&gt;&#10;    &lt;Property name=&quot;shadowmappingnumberofoccludersamples&quot; type=&quot;integer&quot; value=&quot;8&quot; /&gt;&#10;    &lt;Property name=&quot;shadowmappingnumberofsamples&quot; type=&quot;integer&quot; value=&quot;16&quot; /&gt;&#10;    &lt;Property name=&quot;shadowmappingresolution&quot; type=&quot;real&quot; value=&quot;0.5&quot; /&gt;&#10;    &lt;Property name=&quot;shadowmappingmultisamplingeverywhere&quot; type=&quot;bool&quot; value=&quot;on&quot; /&gt;&#10;    &lt;Property name=&quot;shadowmappinglimitlightviewfrustums&quot; type=&quot;bool&quot; value=&quot;off&quot; /&gt;&#10;    &lt;Property name=&quot;shadowmappingaccuratedepthcomparison&quot; type=&quot;group&quot; value=&quot;off&quot; /&gt;&#10;    &lt;Property name=&quot;shadowmappingnormalawaresmoothing&quot; type=&quot;bool&quot; value=&quot;off&quot; /&gt;&#10;    &lt;Property name=&quot;shadowmappingbiassettings&quot; type=&quot;group&quot; value=&quot;default&quot; /&gt;&#10;    &lt;Property name=&quot;shadowmappingconstantdepthbias&quot; type=&quot;real&quot; value=&quot;0.001&quot; /&gt;&#10;    &lt;Property name=&quot;shadowmappingslopedepthbias&quot; type=&quot;real&quot; value=&quot;0.001&quot; /&gt;&#10;    &lt;Property name=&quot;shadowmappingnormaloffsetbias&quot; type=&quot;real&quot; value=&quot;0.003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uniformblending&quot; type=&quot;group&quot; value=&quot;off&quot; /&gt;&#10;    &lt;Property name=&quot;uniformblending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primaryhovereffect&quot; type=&quot;bool&quot; value=&quot;on&quot; /&gt;&#10;    &lt;Property name=&quot;clipsecondaryhovereffect&quot; type=&quot;bool&quot; value=&quot;off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clipshowcappedfaces&quot; type=&quot;group&quot; value=&quot;off&quot; /&gt;&#10;    &lt;Property name=&quot;clipcappedfacescolorize&quot; type=&quot;group&quot; value=&quot;on&quot; /&gt;&#10;    &lt;Property name=&quot;clipcappedfacescolorizeper&quot; type=&quot;group&quot; value=&quot;domain&quot; /&gt;&#10;    &lt;Property name=&quot;clipcappedfaceshighlightoverlappingdomains&quot; type=&quot;group&quot; value=&quot;on&quot; /&gt;&#10;    &lt;Property name=&quot;clipcappedfaceshighlightoverlappingdomainscolor&quot; type=&quot;group&quot; value=&quot;fromtheme&quot; /&gt;&#10;    &lt;Property name=&quot;customclipcappedfaceshighlightoverlappingdomainscolor&quot; type=&quot;realarray&quot; value=&quot;1, 0, 0&quot; /&gt;&#10;    &lt;Property name=&quot;clipcappedfacestransparencyenabled&quot; type=&quot;group&quot; value=&quot;off&quot; /&gt;&#10;    &lt;Property name=&quot;clipcappedfacestransparency&quot; type=&quot;real&quot; value=&quot;0.2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mir2_3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orthographic&quot; /&gt;&#10;    &lt;Property name=&quot;orthoscale&quot; type=&quot;real&quot; value=&quot;2325.349365234375&quot; /&gt;&#10;    &lt;Property name=&quot;zoomanglefull&quot; type=&quot;real&quot; value=&quot;7.366982936859131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-15118.126953125, -6918.068359375, -6882.4091796875&quot; /&gt;&#10;    &lt;Property name=&quot;target&quot; type=&quot;realarray&quot; value=&quot;165.2685546875, 23.662109375, 488.7744140625&quot; /&gt;&#10;    &lt;Property name=&quot;up&quot; type=&quot;realarray&quot; value=&quot;0.4133419394493103, -0.910571813583374, 4.992172471247613E-4&quot; /&gt;&#10;    &lt;Property name=&quot;rotationpoint&quot; type=&quot;realarray&quot; value=&quot;78.73458862304688, -0.086669921875, 45&quot; /&gt;&#10;    &lt;Property name=&quot;viewoffset&quot; type=&quot;realarray&quot; value=&quot;-0.1729646921157837, -0.003093124600127339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8, 2023, 1:50:04 PM&lt;/UpdateTimeStamp&gt;&#10;&lt;/Root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9&lt;/Entity&gt;&#10;  &lt;Tag&gt;pg19&lt;/Tag&gt;&#10;  &lt;Node&gt;Results &amp;gt; Mechanics 2D &amp;gt; Force Density&lt;/Node&gt;&#10;  &lt;LinkType&gt;Image&lt;/LinkType&gt;&#10;  &lt;ModelLink directoryType=&quot;none&quot;&gt;\\cernbox-smb\eos\user\s\sfabbri\Fellow Work\Cooling Solenoids Magnet Catalogue\Comsol Simulation Resources\COMSOL Definitive Periodic Cell Models\A1_Periodic.mph&lt;/ModelLink&gt;&#10;  &lt;LocalPath&gt;A1_Periodic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Force Density &amp;gt; Arrow Surfac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2.396759033203125&quot; /&gt;&#10;    &lt;Property name=&quot;xmax&quot; type=&quot;real&quot; value=&quot;986.6962890625&quot; /&gt;&#10;    &lt;Property name=&quot;ymin&quot; type=&quot;real&quot; value=&quot;239.81619262695312&quot; /&gt;&#10;    &lt;Property name=&quot;ymax&quot; type=&quot;real&quot; value=&quot;754.7230224609375&quot; /&gt;&#10;    &lt;Property name=&quot;xminhidden&quot; type=&quot;real&quot; value=&quot;12.396759033203125&quot; /&gt;&#10;    &lt;Property name=&quot;xmaxhidden&quot; type=&quot;real&quot; value=&quot;986.6962890625&quot; /&gt;&#10;    &lt;Property name=&quot;yminhidden&quot; type=&quot;real&quot; value=&quot;239.81619262695312&quot; /&gt;&#10;    &lt;Property name=&quot;ymaxhidden&quot; type=&quot;real&quot; value=&quot;754.723022460937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30991898383945227&quot; /&gt;&#10;    &lt;Property name=&quot;abstractviewrratio&quot; type=&quot;real&quot; value=&quot;-0.7533259391784668&quot; /&gt;&#10;    &lt;Property name=&quot;abstractviewbratio&quot; type=&quot;real&quot; value=&quot;0.12016274780035019&quot; /&gt;&#10;    &lt;Property name=&quot;abstractviewtratio&quot; type=&quot;real&quot; value=&quot;-0.6228931546211243&quot; /&gt;&#10;    &lt;Property name=&quot;abstractviewxscale&quot; type=&quot;real&quot; value=&quot;0.5093045234680176&quot; /&gt;&#10;    &lt;Property name=&quot;abstractviewyscale&quot; type=&quot;real&quot; value=&quot;0.5093045234680176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10:44:25 AM&lt;/UpdateTimeStamp&gt;&#10;&lt;/Root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9&lt;/Entity&gt;&#10;  &lt;Tag&gt;pg19&lt;/Tag&gt;&#10;  &lt;Node&gt;Results &amp;gt; Mechanics 2D &amp;gt; Force Density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lockratio&quot; type=&quot;bool&quot; value=&quot;off&quot; /&gt;&#10;    &lt;Property name=&quot;size&quot; type=&quot;string&quot; value=&quot;manualweb&quot; /&gt;&#10;    &lt;Property name=&quot;unit&quot; type=&quot;group&quot; value=&quot;px&quot; /&gt;&#10;    &lt;Property name=&quot;width&quot; type=&quot;real&quot; value=&quot;1913&quot; /&gt;&#10;    &lt;Property name=&quot;height&quot; type=&quot;real&quot; value=&quot;1109&quot; /&gt;&#10;    &lt;Property name=&quot;resolution&quot; type=&quot;integer&quot; value=&quot;96&quot; /&gt;&#10;    &lt;Property name=&quot;hiddensize&quot; type=&quot;group&quot; value=&quot;current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913 x 1109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1913&quot; /&gt;&#10;    &lt;Property name=&quot;screenheightpx&quot; type=&quot;integer&quot; value=&quot;1109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Force Density &amp;gt; Arrow Surface 1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5&quot; /&gt;&#10;    &lt;Property name=&quot;colortheme&quot; type=&quot;string&quot; value=&quot;globaltheme&quot; /&gt;&#10;    &lt;Property name=&quot;background&quot; type=&quot;group&quot; value=&quot;color&quot; /&gt;&#10;    &lt;Property name=&quot;customcolor&quot; type=&quot;realarray&quot; value=&quot;{1, 1, 1}&quot; /&gt;&#10;    &lt;Property name=&quot;customcolor_vector_method&quot; type=&quot;string&quot; value=&quot;step&quot; /&gt;&#10;    &lt;Property name=&quot;customcolor_vector_start&quot; type=&quot;string&quot; value=&quot;&quot; /&gt;&#10;    &lt;Property name=&quot;customcolor_vector_stop&quot; type=&quot;string&quot; value=&quot;&quot; /&gt;&#10;    &lt;Property name=&quot;customcolor_vector_step&quot; type=&quot;string&quot; value=&quot;&quot; /&gt;&#10;    &lt;Property name=&quot;customcolor_vector_numvalues&quot; type=&quot;string&quot; value=&quot;&quot; /&gt;&#10;    &lt;Property name=&quot;customcolor_vector_function&quot; type=&quot;string&quot; value=&quot;none&quot; /&gt;&#10;    &lt;Property name=&quot;customcolor_vector_interval&quot; type=&quot;string&quot; value=&quot;octave&quot; /&gt;&#10;    &lt;Property name=&quot;customcolor_vector_freqperdec&quot; type=&quot;string&quot; value=&quot;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14.233680725097656&quot; /&gt;&#10;    &lt;Property name=&quot;xmax&quot; type=&quot;real&quot; value=&quot;985.0892333984375&quot; /&gt;&#10;    &lt;Property name=&quot;ymin&quot; type=&quot;real&quot; value=&quot;242.5953369140625&quot; /&gt;&#10;    &lt;Property name=&quot;ymax&quot; type=&quot;real&quot; value=&quot;755.68212890625&quot; /&gt;&#10;    &lt;Property name=&quot;xminhidden&quot; type=&quot;real&quot; value=&quot;14.233680725097656&quot; /&gt;&#10;    &lt;Property name=&quot;xmaxhidden&quot; type=&quot;real&quot; value=&quot;985.0892333984375&quot; /&gt;&#10;    &lt;Property name=&quot;yminhidden&quot; type=&quot;real&quot; value=&quot;242.5953369140625&quot; /&gt;&#10;    &lt;Property name=&quot;ymaxhidden&quot; type=&quot;real&quot; value=&quot;755.68212890625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0.0017792100552469492&quot; /&gt;&#10;    &lt;Property name=&quot;abstractviewrratio&quot; type=&quot;real&quot; value=&quot;-0.8768638372421265&quot; /&gt;&#10;    &lt;Property name=&quot;abstractviewbratio&quot; type=&quot;real&quot; value=&quot;0.3106488287448883&quot; /&gt;&#10;    &lt;Property name=&quot;abstractviewtratio&quot; type=&quot;real&quot; value=&quot;-0.5610794425010681&quot; /&gt;&#10;    &lt;Property name=&quot;abstractviewxscale&quot; type=&quot;real&quot; value=&quot;0.5075042247772217&quot; /&gt;&#10;    &lt;Property name=&quot;abstractviewyscale&quot; type=&quot;real&quot; value=&quot;0.507504224777221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4, 2023, 10:49:39 AM&lt;/UpdateTimeStamp&gt;&#10;&lt;/Root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6.1.0.x&quot; formatVersion=&quot;2.0.0.0&quot; version=&quot;6.1.0.252&quot;&gt;&#10;  &lt;VersionInformation&gt;&#10;    &lt;Version&gt;1&lt;/Version&gt;&#10;  &lt;/VersionInformation&gt;&#10;  &lt;Entity&gt;/result/feature/pg19&lt;/Entity&gt;&#10;  &lt;Tag&gt;pg19&lt;/Tag&gt;&#10;  &lt;Node&gt;Results &amp;gt; Mechanics 2D &amp;gt; Force Density&lt;/Node&gt;&#10;  &lt;LinkType&gt;Image&lt;/LinkType&gt;&#10;  &lt;ModelLink directoryType=&quot;none&quot;&gt;\\cernbox-smb\eos\user\s\sfabbri\Fellow Work\Cooling Solenoids Magnet Catalogue\Comsol Simulation Resources\COMSOL Definitive Cell Models\A1_SingleCell.mph&lt;/ModelLink&gt;&#10;  &lt;LocalPath&gt;A1_SingleCell.mph&lt;/LocalPath&gt;&#10;  &lt;SDim&gt;2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isforreport&quot; type=&quot;bool&quot; value=&quot;off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mm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231&quot; /&gt;&#10;    &lt;Property name=&quot;height&quot; type=&quot;real&quot; value=&quot;200&quot; /&gt;&#10;    &lt;Property name=&quot;resolution&quot; type=&quot;integer&quot; value=&quot;400&quot; /&gt;&#10;    &lt;Property name=&quot;sizedesc&quot; type=&quot;string&quot; value=&quot;3638 x 3150 px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1807 x 1135 px&quot; /&gt;&#10;    &lt;Property name=&quot;zoomextents&quot; type=&quot;bool&quot; value=&quot;on&quot; /&gt;&#10;    &lt;Property name=&quot;antialias&quot; type=&quot;bool&quot; value=&quot;on&quot; /&gt;&#10;    &lt;Property name=&quot;screenwidthpx&quot; type=&quot;integer&quot; value=&quot;1807&quot; /&gt;&#10;    &lt;Property name=&quot;screenheightpx&quot; type=&quot;integer&quot; value=&quot;113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Mechanics 2D &amp;gt; Force Density &amp;gt; Force Density&quot; /&gt;&#10;    &lt;Property name=&quot;lockview&quot; type=&quot;bool&quot; value=&quot;on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2&quot; /&gt;&#10;    &lt;Property name=&quot;options2d&quot; type=&quot;group&quot; value=&quot;on&quot; /&gt;&#10;    &lt;Property name=&quot;title2d&quot; type=&quot;bool&quot; value=&quot;off&quot; /&gt;&#10;    &lt;Property name=&quot;legend2d&quot; type=&quot;bool&quot; value=&quot;on&quot; /&gt;&#10;    &lt;Property name=&quot;axes2d&quot; type=&quot;bool&quot; value=&quot;off&quot; /&gt;&#10;    &lt;Property name=&quot;logo2d&quot; type=&quot;bool&quot; value=&quot;off&quot; /&gt;&#10;    &lt;Property name=&quot;fontsize&quot; type=&quot;integer&quot; value=&quot;20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ff&quot; /&gt;&#10;    &lt;Property name=&quot;rendermesh&quot; type=&quot;bool&quot; value=&quot;on&quot; /&gt;&#10;    &lt;Property name=&quot;showunits&quot; type=&quot;bool&quot; value=&quot;on&quot; /&gt;&#10;    &lt;Property name=&quot;plotgroupunits&quot; type=&quot;stringarray&quot; value=&quot;, &quot; /&gt;&#10;    &lt;Property name=&quot;locked&quot; type=&quot;bool&quot; value=&quot;off&quot; /&gt;&#10;    &lt;Property name=&quot;istemporary&quot; type=&quot;bool&quot; value=&quot;off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 /&gt;&#10;  &lt;PropSet id=&quot;axis&quot;&gt;&#10;    &lt;Property name=&quot;xmin&quot; type=&quot;real&quot; value=&quot;-6.816839218139648&quot; /&gt;&#10;    &lt;Property name=&quot;xmax&quot; type=&quot;real&quot; value=&quot;988.2579956054688&quot; /&gt;&#10;    &lt;Property name=&quot;ymin&quot; type=&quot;real&quot; value=&quot;218.49424743652344&quot; /&gt;&#10;    &lt;Property name=&quot;ymax&quot; type=&quot;real&quot; value=&quot;789.5471801757812&quot; /&gt;&#10;    &lt;Property name=&quot;xminhidden&quot; type=&quot;real&quot; value=&quot;-6.816839218139648&quot; /&gt;&#10;    &lt;Property name=&quot;xmaxhidden&quot; type=&quot;real&quot; value=&quot;988.2579956054688&quot; /&gt;&#10;    &lt;Property name=&quot;yminhidden&quot; type=&quot;real&quot; value=&quot;218.49424743652344&quot; /&gt;&#10;    &lt;Property name=&quot;ymaxhidden&quot; type=&quot;real&quot; value=&quot;789.5471801757812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autofit&quot; /&gt;&#10;    &lt;Property name=&quot;xweight&quot; type=&quot;real&quot; value=&quot;1&quot; /&gt;&#10;    &lt;Property name=&quot;yweight&quot; type=&quot;real&quot; value=&quot;1&quot; /&gt;&#10;    &lt;Property name=&quot;xscale&quot; type=&quot;real&quot; value=&quot;1&quot; /&gt;&#10;    &lt;Property name=&quot;yscale&quot; type=&quot;real&quot; value=&quot;1&quot; /&gt;&#10;    &lt;Property name=&quot;abstractviewsetting&quot; type=&quot;group&quot; value=&quot;on&quot; /&gt;&#10;    &lt;Property name=&quot;abstractviewlratio&quot; type=&quot;real&quot; value=&quot;-4.5681681632995605&quot; /&gt;&#10;    &lt;Property name=&quot;abstractviewrratio&quot; type=&quot;real&quot; value=&quot;4.382579803466797&quot; /&gt;&#10;    &lt;Property name=&quot;abstractviewbratio&quot; type=&quot;real&quot; value=&quot;-0.06301150470972061&quot; /&gt;&#10;    &lt;Property name=&quot;abstractviewtratio&quot; type=&quot;real&quot; value=&quot;0.07909435778856277&quot; /&gt;&#10;    &lt;Property name=&quot;abstractviewxscale&quot; type=&quot;real&quot; value=&quot;0.5506778359413147&quot; /&gt;&#10;    &lt;Property name=&quot;abstractviewyscale&quot; type=&quot;real&quot; value=&quot;0.5506778359413147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&lt;/PropSet&gt;&#10;  &lt;PropSet id=&quot;clip&quot; /&gt;&#10;  &lt;PropSet id=&quot;table&quot;&gt;&#10;    &lt;Property name=&quot;header&quot; type=&quot;bool&quot; value=&quot;on&quot; /&gt;&#10;    &lt;Property name=&quot;headers&quot; type=&quot;stringmatrix&quot; value=&quot;&quot; /&gt;&#10;    &lt;Property name=&quot;includetitle&quot; type=&quot;bool&quot; value=&quot;off&quot; /&gt;&#10;    &lt;Property name=&quot;title&quot; type=&quot;string&quot; value=&quot;&quot; /&gt;&#10;    &lt;Property name=&quot;fullprec&quot; type=&quot;bool&quot; value=&quot;on&quot; /&gt;&#10;    &lt;Property name=&quot;precision&quot; type=&quot;integer&quot; value=&quot;5&quot; /&gt;&#10;    &lt;Property name=&quot;notation&quot; type=&quot;string&quot; value=&quot;auto&quot; /&gt;&#10;    &lt;Property name=&quot;complexnotation&quot; type=&quot;string&quot; value=&quot;rectangular&quot; /&gt;&#10;  &lt;/PropSet&gt;&#10;  &lt;UpdateTimeStamp&gt;Mar 29, 2023, 1:22:26 PM&lt;/UpdateTimeStamp&gt;&#10;&lt;/Root&gt;"/>
</p:tagLst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ntserra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rgbClr val="C83964"/>
            </a:solidFill>
            <a:latin typeface="Montserrat" panose="00000500000000000000" pitchFamily="2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66570</TotalTime>
  <Words>2630</Words>
  <Application>Microsoft Office PowerPoint</Application>
  <PresentationFormat>Widescreen</PresentationFormat>
  <Paragraphs>645</Paragraphs>
  <Slides>49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49</vt:i4>
      </vt:variant>
    </vt:vector>
  </HeadingPairs>
  <TitlesOfParts>
    <vt:vector size="58" baseType="lpstr">
      <vt:lpstr>Arial</vt:lpstr>
      <vt:lpstr>Arial Narrow</vt:lpstr>
      <vt:lpstr>Calibri</vt:lpstr>
      <vt:lpstr>Calibri Light</vt:lpstr>
      <vt:lpstr>Cambria Math</vt:lpstr>
      <vt:lpstr>Montserrat</vt:lpstr>
      <vt:lpstr>Wingdings</vt:lpstr>
      <vt:lpstr>WP_HEP</vt:lpstr>
      <vt:lpstr>IMCC - 1</vt:lpstr>
      <vt:lpstr>Initial Evaluations of the Cooling Solenoids for the Rectilinear 6D Cooling Channel</vt:lpstr>
      <vt:lpstr>PowerPoint Presentation</vt:lpstr>
      <vt:lpstr>Outline</vt:lpstr>
      <vt:lpstr>Outline</vt:lpstr>
      <vt:lpstr>Overview: Cooling for a Muon Collider 1/2</vt:lpstr>
      <vt:lpstr>Overview: Cooling for a Muon Collider 2/2</vt:lpstr>
      <vt:lpstr>Overview: Input Parameters and Geometry 1/2 </vt:lpstr>
      <vt:lpstr>Overview: Input Parameters and Geometry 2/2</vt:lpstr>
      <vt:lpstr>Overview: On-Axis Magnetic Field (B_z) in A1 to A4</vt:lpstr>
      <vt:lpstr>Overview: On-Axis Magnetic Field (B_z) in B1 to B8</vt:lpstr>
      <vt:lpstr>Outline</vt:lpstr>
      <vt:lpstr>Simulation Study: Our Focus</vt:lpstr>
      <vt:lpstr>Simulation Study:  Approach </vt:lpstr>
      <vt:lpstr>Simulation Study: COMSOL Setup</vt:lpstr>
      <vt:lpstr>Simulation Study: Analytic Formulas for a Single Coil </vt:lpstr>
      <vt:lpstr>Simulation Study: Analytic Formulas → Coil Calculator</vt:lpstr>
      <vt:lpstr>Simulation Study: Geometry and Definitions</vt:lpstr>
      <vt:lpstr>Simulation Study: Example of Evaluation Locations of Magnetic Fields</vt:lpstr>
      <vt:lpstr>Simulation Study: Mechanics Calculations</vt:lpstr>
      <vt:lpstr>Outline</vt:lpstr>
      <vt:lpstr>Results Part 1: Characterization of all Coil Types 1/4 Coil Properties</vt:lpstr>
      <vt:lpstr>Results Part 1: Characterization of all Coil Types 2/4 Magnetic Properties</vt:lpstr>
      <vt:lpstr>Results Part 1: Characterization of all Coil Types 3/4 Mechanical Properties</vt:lpstr>
      <vt:lpstr>Results Part 1: Characterization of all Coil Types 4/4 Stray Fields</vt:lpstr>
      <vt:lpstr>Outline</vt:lpstr>
      <vt:lpstr>Results Part 2: Case Study - Stage A1 </vt:lpstr>
      <vt:lpstr>Results Part 2: Case Study - Stage A1 B_z in axial direction</vt:lpstr>
      <vt:lpstr>Results Part 2: Case Study - Stage A1 B_z  in midplane of Coils 1 and 2</vt:lpstr>
      <vt:lpstr>Results Part 2: Case Study - Stage A1 Force Densities and Integrals </vt:lpstr>
      <vt:lpstr>Results Part 2: Case Study - Stage A1 2D Hoop Stress</vt:lpstr>
      <vt:lpstr>Results Part 2: Case Study - Stage A1 2D Radial Stress</vt:lpstr>
      <vt:lpstr>Results Part 2: Case Study - Stage A1 2D Longitudinal Stress</vt:lpstr>
      <vt:lpstr>Results Part 2: Comparison to B7 – Demonstrator 2D Stresses in B7 Lattice</vt:lpstr>
      <vt:lpstr>Outline</vt:lpstr>
      <vt:lpstr>Results Part 3: Characterization of all Stages, 1/4 Magnetic Properties – Cells and Lattices</vt:lpstr>
      <vt:lpstr>Results Part 3: Characterization of all Stages, 2/4 Mechanical Calculations in Lattices</vt:lpstr>
      <vt:lpstr>Results Part 3: Characterization of all Stages, 2/4 Mechanical Calculations in Lattices</vt:lpstr>
      <vt:lpstr>Results Part 3: Characterization of all Stages, 2/4 Mechanical Calculations in Lattices – Longitudinal Stress</vt:lpstr>
      <vt:lpstr>Results Part 3: Characterization of all Stages,  2/4 Mechanical Calculations in Lattices - Forces</vt:lpstr>
      <vt:lpstr>Results Part 3: Characterization of all Stages 4/4 Stray Fields </vt:lpstr>
      <vt:lpstr>Outline</vt:lpstr>
      <vt:lpstr>Summary</vt:lpstr>
      <vt:lpstr>PowerPoint Presentation</vt:lpstr>
      <vt:lpstr>PowerPoint Presentation</vt:lpstr>
      <vt:lpstr>Results Part 1: Characterization of all Coil Types 1/4 Tape Properties</vt:lpstr>
      <vt:lpstr>Results Part 1: Characterization of all Coil Types 2/4 Magnetic Properties</vt:lpstr>
      <vt:lpstr>Results Part 2: Case Study - Stage A1 B_r  in axial direction</vt:lpstr>
      <vt:lpstr>Results Part 2: Case Study - Stage A1 B_r  in midplane of Coils 1 and 2</vt:lpstr>
      <vt:lpstr>PowerPoint Presentation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Siara Sandra Fabbri</cp:lastModifiedBy>
  <cp:revision>697</cp:revision>
  <dcterms:created xsi:type="dcterms:W3CDTF">2021-12-07T14:11:58Z</dcterms:created>
  <dcterms:modified xsi:type="dcterms:W3CDTF">2023-03-30T12:51:08Z</dcterms:modified>
</cp:coreProperties>
</file>