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8" r:id="rId1"/>
  </p:sldMasterIdLst>
  <p:notesMasterIdLst>
    <p:notesMasterId r:id="rId18"/>
  </p:notesMasterIdLst>
  <p:handoutMasterIdLst>
    <p:handoutMasterId r:id="rId19"/>
  </p:handoutMasterIdLst>
  <p:sldIdLst>
    <p:sldId id="260" r:id="rId2"/>
    <p:sldId id="291" r:id="rId3"/>
    <p:sldId id="289" r:id="rId4"/>
    <p:sldId id="292" r:id="rId5"/>
    <p:sldId id="263" r:id="rId6"/>
    <p:sldId id="285" r:id="rId7"/>
    <p:sldId id="286" r:id="rId8"/>
    <p:sldId id="294" r:id="rId9"/>
    <p:sldId id="295" r:id="rId10"/>
    <p:sldId id="296" r:id="rId11"/>
    <p:sldId id="273" r:id="rId12"/>
    <p:sldId id="288" r:id="rId13"/>
    <p:sldId id="287" r:id="rId14"/>
    <p:sldId id="265" r:id="rId15"/>
    <p:sldId id="275" r:id="rId16"/>
    <p:sldId id="262" r:id="rId17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8E"/>
    <a:srgbClr val="F5A5C8"/>
    <a:srgbClr val="7DCDBE"/>
    <a:srgbClr val="EFEFEF"/>
    <a:srgbClr val="C3B9D7"/>
    <a:srgbClr val="FFDCA5"/>
    <a:srgbClr val="F07387"/>
    <a:srgbClr val="82C8F0"/>
    <a:srgbClr val="270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3922" autoAdjust="0"/>
  </p:normalViewPr>
  <p:slideViewPr>
    <p:cSldViewPr snapToGrid="0" snapToObjects="1" showGuides="1">
      <p:cViewPr varScale="1">
        <p:scale>
          <a:sx n="92" d="100"/>
          <a:sy n="92" d="100"/>
        </p:scale>
        <p:origin x="138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56" d="100"/>
          <a:sy n="156" d="100"/>
        </p:scale>
        <p:origin x="541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398E1-C99F-B940-AA2A-81EFFACD4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1D06C-D5DE-814D-931E-02A0CE659BAA}" type="datetimeFigureOut">
              <a:rPr lang="fi-FI" smtClean="0"/>
              <a:t>27.4.2023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1C63F-BE00-6D49-B7F3-B253A7D51A9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71539-0194-5C43-B2F5-2C601016B9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09C7D-6C28-B047-9D84-D52122B215C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1555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9BFB5-475C-5B44-BA4D-42DE8089864D}" type="datetimeFigureOut">
              <a:rPr lang="fi-FI" smtClean="0"/>
              <a:t>27.4.2023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97949-CA96-A34A-920F-344DC55B347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8629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05192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0783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7638" y="2553066"/>
            <a:ext cx="6212793" cy="33818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pic>
        <p:nvPicPr>
          <p:cNvPr id="4" name="Kuva 3" descr="Tampere University.">
            <a:extLst>
              <a:ext uri="{FF2B5EF4-FFF2-40B4-BE49-F238E27FC236}">
                <a16:creationId xmlns:a16="http://schemas.microsoft.com/office/drawing/2014/main" id="{F4B581D9-6573-401D-B01B-EC70ACF75D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0000" y="1080000"/>
            <a:ext cx="372127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37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4401"/>
            <a:ext cx="10651813" cy="64293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7B513FB-A89D-4CD9-816A-A2426574FC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97E71BE-95D5-4A9E-89D7-C6579ACFF565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7FC877C-D72B-4FA2-A4D8-10EC144C4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BA96801F-E137-4B25-94D7-4851FADECBA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3132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DF54673-9ACE-45BB-89AE-4DF9D1200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4401"/>
            <a:ext cx="10643351" cy="642938"/>
          </a:xfrm>
          <a:prstGeom prst="rect">
            <a:avLst/>
          </a:prstGeo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0BA03E9-7771-435A-ACF2-791A64625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A061E97-8041-4B8C-84EB-4224E0AC8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8C42036-1606-4FA4-AD4C-ED9F0ED8C272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E88A044-4865-4080-A1DB-4D812EAA9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84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1F2527F-684A-4121-9363-8807B0AFD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AC4C0B7-4F69-4CF9-8DA8-FF87BE5B789C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306364A-3632-4E1B-8113-A8981F3C5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Footer Placeholder 10">
            <a:extLst>
              <a:ext uri="{FF2B5EF4-FFF2-40B4-BE49-F238E27FC236}">
                <a16:creationId xmlns:a16="http://schemas.microsoft.com/office/drawing/2014/main" id="{DFF5CBD4-0D40-46CB-83FF-1C58DD7870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2917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6A4069F-7B77-435A-A9D6-CD64E2434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737735C-1BFC-5948-A4B6-6B9D9DF1DAD9}"/>
              </a:ext>
            </a:extLst>
          </p:cNvPr>
          <p:cNvSpPr txBox="1">
            <a:spLocks/>
          </p:cNvSpPr>
          <p:nvPr userDrawn="1"/>
        </p:nvSpPr>
        <p:spPr>
          <a:xfrm>
            <a:off x="430580" y="6506631"/>
            <a:ext cx="6779559" cy="25194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86E1A08-E0B6-4CF0-9B54-F868C9DF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C7C9B07-1287-4DA9-8EE6-AAC6DE8166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B6206A6-6B92-45FC-9102-767341548308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8697E018-CB7F-48B9-B44F-8C4B55AF6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646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199A30-D9CF-F04F-AD6E-EFD6A331F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A31E617-3DD2-45F9-87A9-28710F458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D702E4F-85BE-479D-AEF1-B93719F8B71D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23AE687-7288-4989-808B-BBFE1801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C9304CA3-67E1-4FC8-9377-97D39A86970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62863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964" y="908050"/>
            <a:ext cx="7092900" cy="4960938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172614"/>
            <a:ext cx="3932237" cy="3696374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9A114AA-0FC1-4BDA-A87A-450D91C74D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5F18461-34C7-40B6-A8A5-DDCDF4D5EC67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8A440A0-2DFA-4694-8E9A-F37821D64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B3199E04-FCC9-48F1-9FFB-2F71AFADEA9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20778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FB501874-212D-43E0-A21F-C912819BDE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Muokkaa ots. peruasdasdasdasdstyyl.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1431" y="908050"/>
            <a:ext cx="7084433" cy="496093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172614"/>
            <a:ext cx="3932237" cy="3696374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B0FB749-BBFE-438A-B34D-304382F9D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D16047A-E530-4F76-BE04-5DB0A3040E2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D162111-65D0-41DC-A524-49C9B7283CB1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7B2D6AA-88A2-4EE8-91D4-604C9EE54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26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899770"/>
            <a:ext cx="10515600" cy="660103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0400" y="1707297"/>
            <a:ext cx="10515600" cy="4351338"/>
          </a:xfrm>
        </p:spPr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9A817179-6464-4F21-9B03-3D32D962BE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6018322-1645-4527-AC83-BE0983414899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353961E-5198-4EC6-84CF-7D796EA3D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0F202A3E-9DD7-4C20-B920-B130C51F616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7832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A30A482-DF25-4AC1-93FF-A21A43ED8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899770"/>
            <a:ext cx="10515600" cy="660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0400" y="1707297"/>
            <a:ext cx="10515600" cy="43513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08E8C6C-B535-4624-AE36-E7AA2DD35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D573219-6138-48B9-B6B4-28078E6649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2444150-BCA4-4418-BB72-88AAD1D27938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093FE60-FDE5-4FFB-BA0D-01896B739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94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A231356-4E89-42FF-B9D2-5276EA40A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838E75-9C0A-4266-A74F-4B590D16504B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294DD31-33A4-4715-9A6D-15C4AF304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FEC80EF1-75D1-469D-8A92-4BE196BAFDB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1610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758440"/>
            <a:ext cx="11090275" cy="144000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972"/>
            <a:ext cx="11083550" cy="1440000"/>
          </a:xfr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EEF2D1E-9D26-4178-9CD9-82D802C125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88823F5-A097-44A1-A7AB-0F2179C98F4B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AC67BEA-6EFD-4E49-843A-63C8CA4D1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43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D6C69A4-9805-44B9-86C2-D0BEF1B39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6E3F5C-87B6-4EC2-BBE3-B9D1C41B9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5EC882A-A2D2-46CB-99A6-60BC54D854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8D1CDFF-6703-4E90-A594-0D5B3E5AF0A0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5571256-36CB-4721-8D5D-45CF8D5DF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766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2800" y="914275"/>
            <a:ext cx="7018337" cy="4954712"/>
          </a:xfrm>
        </p:spPr>
        <p:txBody>
          <a:bodyPr anchor="t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223820"/>
            <a:ext cx="3932237" cy="3645167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3500BF-A2C1-4F36-A443-35E1074B6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116FFF4-40D5-4793-B40E-EE715CBE8688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03234A5-5678-4107-B6E4-4D194E2ECF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AEB90590-21DA-48A3-904A-917FC50EB7A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19989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DF7A597D-CD79-4B30-894C-1B2608609C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14333" y="914275"/>
            <a:ext cx="7021530" cy="4954712"/>
          </a:xfrm>
        </p:spPr>
        <p:txBody>
          <a:bodyPr anchor="t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223820"/>
            <a:ext cx="3932237" cy="3645167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06352D-B086-43FE-8FC5-AC6B4EA8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FC39A97-01AE-4D0D-B345-8CBA52274616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126BF8E-6EDB-41AF-8A8C-EF53D9CF809C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C76E15C-8063-441E-A2E0-1EBFFF54D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159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3679" y="1143245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4E008E"/>
                </a:solidFill>
              </a:defRPr>
            </a:lvl1pPr>
          </a:lstStyle>
          <a:p>
            <a:r>
              <a:rPr lang="en-GB" noProof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267" y="1312457"/>
            <a:ext cx="5040000" cy="48906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17F52D9-8B1E-4F7F-AA8C-39AD4EB47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9C88B86-CD3C-4BB6-8492-054598ABC1FA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B5273A0-B2DF-4C71-84F5-8A0CABCD5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D3A36DE0-5C27-4F2F-B628-D82AEFA8D89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89717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D4B79723-8A28-41DA-8158-47C40BEA1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9144" y="1129720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9804" y="1320928"/>
            <a:ext cx="5040000" cy="48906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0B3E6F3-32BA-42D1-BB7C-49EDFDFBC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62A019B-6E71-4FF6-8233-F4C9562575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CAEB53C-50E8-4012-9F0C-516CBC1ED829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7264E8-D67F-450D-B5B3-7C3FE5CFB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752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and pictur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37201" y="908050"/>
            <a:ext cx="6103938" cy="5281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0708" y="792399"/>
            <a:ext cx="4957631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This is a place for a longer text with big font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8363" y="2960016"/>
            <a:ext cx="4849977" cy="322979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84F16D1-C984-4655-8258-D6EF6AF7DF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D16BA26-2F1B-431C-8893-0B8C11E957A7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0ACAF84-7C25-4838-BB2E-3953315E6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7F734B17-F190-4E9B-912E-CA33643B1B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6329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and picture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782EC1E3-2963-4D1C-A09D-168216C669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6893" y="2960016"/>
            <a:ext cx="4857292" cy="322248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28733" y="908050"/>
            <a:ext cx="6112405" cy="52732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8665" y="775657"/>
            <a:ext cx="4955519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This is a place for a longer text with big font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35FED0F-203A-4399-B1A6-E36F6BDBF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7E17269-133F-4041-8E1C-C34F81D99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74B8022E-C711-4AD5-A4FD-9AC06C92992F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09F9ABA-0045-4D3B-9E43-6CE8DD7F6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6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and text_1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7" y="1931988"/>
            <a:ext cx="2502487" cy="152363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7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314325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2pPr>
            <a:lvl3pPr marL="671513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3pPr>
            <a:lvl4pPr marL="1027112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4pPr>
            <a:lvl5pPr marL="1336675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558BD131-E1E6-6B4A-8A43-7499BB4F44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3849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7DB071B-9088-9940-8EEF-A7349739FA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3849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D91EB564-08EC-084A-85ED-67955978534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66181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D5E66258-07E1-E642-A305-89957CDCCF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66181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DDAC2486-1BBC-E148-8A6A-A96E0924C8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528513" y="1933860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1A3268F3-BC79-314A-9049-89ABFE4885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28513" y="3457497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36BEA95B-149A-4378-99A8-4A3778EC0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C142B13-4684-46A3-B52F-F1BAE3F5922B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CEF878AF-8D06-4EF3-883F-34F2EFF16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4" name="Footer Placeholder 10">
            <a:extLst>
              <a:ext uri="{FF2B5EF4-FFF2-40B4-BE49-F238E27FC236}">
                <a16:creationId xmlns:a16="http://schemas.microsoft.com/office/drawing/2014/main" id="{5FB341E1-B4C6-4A8F-95EC-40D3CF9664A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60357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and text_2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5111911C-6CB3-AD44-A987-239427CE40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6978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4B81E064-8551-694A-8FD5-C523BEB10D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6978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E37D0D04-EE41-5F42-BA3B-67ED3166C6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1049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C7609D31-2B9E-9841-9A07-1A4FC70457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1049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A32E84F1-B479-4DA5-B79A-E1AAD01844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1A9C39D-455F-4876-BDDD-03DDC400943E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DBF1F0F-97EF-4D74-A4D0-217EA478DC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74C35F04-76D4-4B98-A67F-2CB880FD6A9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2400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895A594-3BD2-D54E-93FD-6F7FCA50C3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39" y="2835805"/>
            <a:ext cx="10660250" cy="18208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defRPr sz="5400">
                <a:solidFill>
                  <a:srgbClr val="4E008E"/>
                </a:solidFill>
              </a:defRPr>
            </a:lvl1pPr>
          </a:lstStyle>
          <a:p>
            <a:r>
              <a:rPr lang="en-GB" noProof="0"/>
              <a:t>“Insert </a:t>
            </a:r>
            <a:br>
              <a:rPr lang="en-GB" noProof="0"/>
            </a:br>
            <a:r>
              <a:rPr lang="en-GB" noProof="0"/>
              <a:t>text here.”</a:t>
            </a:r>
          </a:p>
        </p:txBody>
      </p:sp>
      <p:sp>
        <p:nvSpPr>
          <p:cNvPr id="13" name="Tekstin paikkamerkki 2"/>
          <p:cNvSpPr>
            <a:spLocks noGrp="1"/>
          </p:cNvSpPr>
          <p:nvPr>
            <p:ph type="body" sz="quarter" idx="11" hasCustomPrompt="1"/>
          </p:nvPr>
        </p:nvSpPr>
        <p:spPr>
          <a:xfrm>
            <a:off x="668338" y="4784723"/>
            <a:ext cx="10660062" cy="1440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3200">
                <a:solidFill>
                  <a:srgbClr val="4E008E"/>
                </a:solidFill>
              </a:defRPr>
            </a:lvl1pPr>
            <a:lvl2pPr marL="314325" indent="0" algn="r">
              <a:buFontTx/>
              <a:buNone/>
              <a:defRPr/>
            </a:lvl2pPr>
            <a:lvl3pPr marL="671513" indent="0" algn="r">
              <a:buFontTx/>
              <a:buNone/>
              <a:defRPr/>
            </a:lvl3pPr>
            <a:lvl4pPr marL="1027112" indent="0" algn="r">
              <a:buFontTx/>
              <a:buNone/>
              <a:defRPr/>
            </a:lvl4pPr>
            <a:lvl5pPr marL="1336675" indent="0" algn="r">
              <a:buFontTx/>
              <a:buNone/>
              <a:defRPr/>
            </a:lvl5pPr>
          </a:lstStyle>
          <a:p>
            <a:pPr lvl="0"/>
            <a:r>
              <a:rPr lang="en-GB" noProof="0"/>
              <a:t>– Firstname Lastname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D54C215-BF9C-463D-8116-5E5F873B83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3E3E5FE-1F3D-43AC-B939-766C25881A95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2651F8-67AD-4CA7-B5C5-141B94156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D38B48EA-3C26-4DE6-8A6F-BD13DFD31C4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0049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757600"/>
            <a:ext cx="11090275" cy="144000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>
                <a:solidFill>
                  <a:srgbClr val="4E008E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200"/>
            <a:ext cx="11083550" cy="1440000"/>
          </a:xfr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rgbClr val="4E008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B2D621D0-61E7-E946-BBC9-24D91EE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BB0235-0F5A-40FA-B663-F054FD106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87110FE-342C-4EA2-A4EB-B5BBDD1A4663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E0BDB65-6D51-44F4-970C-428F139C6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81463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CFF25AA6-74E4-4FDC-97D1-348B884E4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02266" y="2683405"/>
            <a:ext cx="10660250" cy="182086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“Insert </a:t>
            </a:r>
            <a:br>
              <a:rPr lang="en-GB" noProof="0"/>
            </a:br>
            <a:r>
              <a:rPr lang="en-GB" noProof="0"/>
              <a:t>text here.”</a:t>
            </a:r>
          </a:p>
        </p:txBody>
      </p:sp>
      <p:sp>
        <p:nvSpPr>
          <p:cNvPr id="12" name="Tekstin paikkamerkki 13"/>
          <p:cNvSpPr>
            <a:spLocks noGrp="1"/>
          </p:cNvSpPr>
          <p:nvPr>
            <p:ph type="body" sz="quarter" idx="12" hasCustomPrompt="1"/>
          </p:nvPr>
        </p:nvSpPr>
        <p:spPr>
          <a:xfrm>
            <a:off x="802266" y="4606387"/>
            <a:ext cx="10644349" cy="1440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3200">
                <a:solidFill>
                  <a:schemeClr val="bg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671513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7112" indent="0">
              <a:buFontTx/>
              <a:buNone/>
              <a:defRPr>
                <a:solidFill>
                  <a:schemeClr val="bg1"/>
                </a:solidFill>
              </a:defRPr>
            </a:lvl4pPr>
            <a:lvl5pPr marL="13366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algn="r"/>
            <a:r>
              <a:rPr lang="en-GB" noProof="0">
                <a:solidFill>
                  <a:schemeClr val="bg1"/>
                </a:solidFill>
              </a:rPr>
              <a:t>– Firstname Lastname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4DAC962-BCA0-4E26-A90A-EC7C6038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7B84C95F-B250-4250-A075-AEF10367F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F3880B4-3BF5-4EB5-8897-273621C4DEAC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26F114B-97C9-4F70-8E58-1AFA5B8E3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31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B2510EA-1654-E84D-A789-CFF2920E0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93510" y="1569142"/>
            <a:ext cx="9690754" cy="4060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sx="74000" sy="74000" algn="tl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3233" y="1883432"/>
            <a:ext cx="2401642" cy="3424232"/>
          </a:xfrm>
          <a:solidFill>
            <a:srgbClr val="7DCDBE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DD4BC1B-C1D1-4F41-B9B7-335D450148A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2126" y="1569143"/>
            <a:ext cx="6827907" cy="816758"/>
          </a:xfrm>
        </p:spPr>
        <p:txBody>
          <a:bodyPr anchor="b" anchorCtr="0">
            <a:noAutofit/>
          </a:bodyPr>
          <a:lstStyle>
            <a:lvl1pPr marL="0" indent="0">
              <a:buNone/>
              <a:defRPr sz="3200" b="1">
                <a:solidFill>
                  <a:srgbClr val="4E008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Firstname Lastname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2938A8D-D773-5142-92B9-89D818060D6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02130" y="2385899"/>
            <a:ext cx="6827904" cy="365134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7DCDBE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126850-0A2D-214C-8173-B9D9A2BCD6CD}"/>
              </a:ext>
            </a:extLst>
          </p:cNvPr>
          <p:cNvCxnSpPr/>
          <p:nvPr userDrawn="1"/>
        </p:nvCxnSpPr>
        <p:spPr>
          <a:xfrm>
            <a:off x="4868747" y="2984293"/>
            <a:ext cx="0" cy="2319489"/>
          </a:xfrm>
          <a:prstGeom prst="line">
            <a:avLst/>
          </a:prstGeom>
          <a:ln w="3175">
            <a:solidFill>
              <a:srgbClr val="4E0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9D0D4C-BB57-D348-99EE-61BD94E3A5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02127" y="2915308"/>
            <a:ext cx="3183740" cy="239235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  <a:lvl2pPr marL="314325" indent="0">
              <a:lnSpc>
                <a:spcPct val="100000"/>
              </a:lnSpc>
              <a:buNone/>
              <a:defRPr sz="2000"/>
            </a:lvl2pPr>
            <a:lvl3pPr marL="671513" indent="0">
              <a:lnSpc>
                <a:spcPct val="100000"/>
              </a:lnSpc>
              <a:buNone/>
              <a:defRPr sz="2000"/>
            </a:lvl3pPr>
            <a:lvl4pPr marL="1027112" indent="0">
              <a:lnSpc>
                <a:spcPct val="100000"/>
              </a:lnSpc>
              <a:buNone/>
              <a:defRPr sz="2000"/>
            </a:lvl4pPr>
            <a:lvl5pPr marL="1336675" indent="0">
              <a:lnSpc>
                <a:spcPct val="100000"/>
              </a:lnSpc>
              <a:buNone/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282D1424-0632-DE42-8831-FEFEDCC9079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46294" y="2914199"/>
            <a:ext cx="3183740" cy="239350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  <a:lvl2pPr marL="314325" indent="0">
              <a:lnSpc>
                <a:spcPct val="100000"/>
              </a:lnSpc>
              <a:buNone/>
              <a:defRPr sz="2000"/>
            </a:lvl2pPr>
            <a:lvl3pPr marL="671513" indent="0">
              <a:lnSpc>
                <a:spcPct val="100000"/>
              </a:lnSpc>
              <a:buNone/>
              <a:defRPr sz="2000"/>
            </a:lvl3pPr>
            <a:lvl4pPr marL="1027112" indent="0">
              <a:lnSpc>
                <a:spcPct val="100000"/>
              </a:lnSpc>
              <a:buNone/>
              <a:defRPr sz="2000"/>
            </a:lvl4pPr>
            <a:lvl5pPr marL="1336675" indent="0">
              <a:lnSpc>
                <a:spcPct val="1000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66ED82B-11B6-41FE-87C7-2B5722E38F87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21A1E65-9CC1-4EAA-948B-43348F6C6952}" type="datetime1">
              <a:rPr lang="en-GB" noProof="0" smtClean="0"/>
              <a:t>27/04/2023</a:t>
            </a:fld>
            <a:endParaRPr lang="en-GB" noProof="0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E69F5273-5630-41AF-BBE6-A465425B1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A05E985-5042-48F0-9519-B76D1E94048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76896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96305A-4729-C241-80A5-A3957FB9D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923" y="628650"/>
            <a:ext cx="11892077" cy="62293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2AACA4F-50A2-4213-AE5B-26622BDBF93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53B6677-351F-4800-9996-65565D03D7C5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179ABD-0CDD-4487-ADD9-0679BFCE2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0BCA9A8C-35F5-4107-B91B-A52435FB7E9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3339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EN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074A7632-0B5B-4DF2-9411-9E0ADFA061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16714" y="1879326"/>
            <a:ext cx="2225901" cy="3114035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A93BB476-CD94-4029-8F95-5AE34712627B}"/>
              </a:ext>
            </a:extLst>
          </p:cNvPr>
          <p:cNvSpPr txBox="1"/>
          <p:nvPr userDrawn="1"/>
        </p:nvSpPr>
        <p:spPr>
          <a:xfrm>
            <a:off x="5794795" y="2509714"/>
            <a:ext cx="3758780" cy="216982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ts val="5400"/>
              </a:lnSpc>
            </a:pPr>
            <a:r>
              <a:rPr lang="en-GB" sz="5600" b="1" noProof="0">
                <a:solidFill>
                  <a:schemeClr val="bg1"/>
                </a:solidFill>
              </a:rPr>
              <a:t>Human Potential Unlimited.</a:t>
            </a:r>
          </a:p>
        </p:txBody>
      </p:sp>
    </p:spTree>
    <p:extLst>
      <p:ext uri="{BB962C8B-B14F-4D97-AF65-F5344CB8AC3E}">
        <p14:creationId xmlns:p14="http://schemas.microsoft.com/office/powerpoint/2010/main" val="15685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1723"/>
            <a:ext cx="10515600" cy="645616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00" y="1707297"/>
            <a:ext cx="10515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405FCAB-7A18-034B-9743-CFD67A11D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EC2DD84-1BF6-4E3C-BCC3-08913B1A45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5A785B8-2A0A-40AE-9249-47119E9F7702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6B2755C-0223-4E55-9084-FF6941279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357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2E511953-F32B-4B5F-9EC2-2431EB03FD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1723"/>
            <a:ext cx="10515600" cy="6456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00" y="170729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E01EC75-0511-4C59-AFDC-B169D9524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4711C01-20AD-4C7D-A906-DDBC6C93E9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E45AD4E-B645-4AE8-A13B-6764797E3972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D49CC18-975B-4218-9BEB-3D804548A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2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1"/>
            <a:ext cx="10655486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04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399" y="1825625"/>
            <a:ext cx="5387465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5ECB8C9-6F71-8745-9B9D-ED3B992FA1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BCE51E9-C67C-4EF8-826E-F1A4EE041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E414DB5-7E91-499C-B5DF-562F4582D547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DAC9A-9264-4E96-A741-2D8DA1F0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4499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351703-006A-624D-9F66-D3B3015E7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1"/>
            <a:ext cx="10643348" cy="64928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0400" y="1706400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1706400"/>
            <a:ext cx="5392738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8398AE9-4026-46A2-BBA1-AAB09718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AE78F3E-1AD5-409A-90E2-A126A9F8418C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66BB003-85B0-49CD-9B64-F663BD292CD1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EFCCDBD-D833-4FF5-A833-32B63E9032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25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6517"/>
            <a:ext cx="10650635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0214"/>
            <a:ext cx="5157787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400" y="2647950"/>
            <a:ext cx="5157787" cy="35417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81687" y="1700214"/>
            <a:ext cx="5183188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1687" y="2647950"/>
            <a:ext cx="5183188" cy="354171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20D11757-AD21-8C44-BA47-2C7CCF6BD25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267BC55-B784-4D84-8769-21885DB5752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A9DF577-90B1-4BB1-8622-A47AB1A06650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1527A28-514A-4E4D-B9BB-80131B1DE74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8849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EB8D2C57-C1F3-4D95-825E-2E55BFB96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6517"/>
            <a:ext cx="10642163" cy="649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0214"/>
            <a:ext cx="5157787" cy="8048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400" y="2647950"/>
            <a:ext cx="5157787" cy="354171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73216" y="1700214"/>
            <a:ext cx="5183188" cy="8048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73216" y="2647950"/>
            <a:ext cx="5183188" cy="3541714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CA17208-6DE2-4F5B-B757-D5C3A176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83CFA40-FCD9-4A03-A580-D0EEA6494001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4D46A02-11DE-45C9-BE5E-08293658B33F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AACA649-1609-4824-AF1D-CF39DED724D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8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72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/>
              <a:t>Muokkaa tekstin perustyylejä napsauttamalla</a:t>
            </a:r>
          </a:p>
          <a:p>
            <a:pPr lvl="1"/>
            <a:r>
              <a:rPr lang="en-GB" noProof="0"/>
              <a:t>toinen taso</a:t>
            </a:r>
          </a:p>
          <a:p>
            <a:pPr lvl="2"/>
            <a:r>
              <a:rPr lang="en-GB" noProof="0"/>
              <a:t>kolmas taso</a:t>
            </a:r>
          </a:p>
          <a:p>
            <a:pPr lvl="3"/>
            <a:r>
              <a:rPr lang="en-GB" noProof="0"/>
              <a:t>neljäs taso</a:t>
            </a:r>
          </a:p>
          <a:p>
            <a:pPr lvl="4"/>
            <a:r>
              <a:rPr lang="en-GB" noProof="0"/>
              <a:t>viides taso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BB235BC-802E-4ED2-BB4B-D00EAD7392AC}" type="datetime1">
              <a:rPr lang="en-GB" noProof="0" smtClean="0"/>
              <a:t>27/04/2023</a:t>
            </a:fld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5E40AAE-D302-7647-9D31-6971CE88E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03743BE5-29C0-A94B-962C-58F604640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00" y="911553"/>
            <a:ext cx="10521733" cy="64578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noProof="0"/>
              <a:t>Muokkaa perustyyl. napsautt.</a:t>
            </a:r>
          </a:p>
        </p:txBody>
      </p:sp>
      <p:pic>
        <p:nvPicPr>
          <p:cNvPr id="5" name="Kuva 4" descr="Tampere University.">
            <a:extLst>
              <a:ext uri="{FF2B5EF4-FFF2-40B4-BE49-F238E27FC236}">
                <a16:creationId xmlns:a16="http://schemas.microsoft.com/office/drawing/2014/main" id="{37F13CCF-E858-4691-8DA5-CEDCEA21226F}"/>
              </a:ext>
            </a:extLst>
          </p:cNvPr>
          <p:cNvPicPr>
            <a:picLocks noChangeAspect="1"/>
          </p:cNvPicPr>
          <p:nvPr userDrawn="1"/>
        </p:nvPicPr>
        <p:blipFill>
          <a:blip r:embed="rId35"/>
          <a:stretch>
            <a:fillRect/>
          </a:stretch>
        </p:blipFill>
        <p:spPr>
          <a:xfrm>
            <a:off x="126000" y="115200"/>
            <a:ext cx="1741557" cy="4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2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769" r:id="rId2"/>
    <p:sldLayoutId id="2147483781" r:id="rId3"/>
    <p:sldLayoutId id="2147483770" r:id="rId4"/>
    <p:sldLayoutId id="2147483803" r:id="rId5"/>
    <p:sldLayoutId id="2147483772" r:id="rId6"/>
    <p:sldLayoutId id="2147483785" r:id="rId7"/>
    <p:sldLayoutId id="2147483773" r:id="rId8"/>
    <p:sldLayoutId id="2147483786" r:id="rId9"/>
    <p:sldLayoutId id="2147483774" r:id="rId10"/>
    <p:sldLayoutId id="2147483787" r:id="rId11"/>
    <p:sldLayoutId id="2147483775" r:id="rId12"/>
    <p:sldLayoutId id="2147483788" r:id="rId13"/>
    <p:sldLayoutId id="2147483798" r:id="rId14"/>
    <p:sldLayoutId id="2147483776" r:id="rId15"/>
    <p:sldLayoutId id="2147483789" r:id="rId16"/>
    <p:sldLayoutId id="2147483778" r:id="rId17"/>
    <p:sldLayoutId id="2147483795" r:id="rId18"/>
    <p:sldLayoutId id="2147483779" r:id="rId19"/>
    <p:sldLayoutId id="2147483796" r:id="rId20"/>
    <p:sldLayoutId id="2147483777" r:id="rId21"/>
    <p:sldLayoutId id="2147483790" r:id="rId22"/>
    <p:sldLayoutId id="2147483791" r:id="rId23"/>
    <p:sldLayoutId id="2147483780" r:id="rId24"/>
    <p:sldLayoutId id="2147483792" r:id="rId25"/>
    <p:sldLayoutId id="2147483782" r:id="rId26"/>
    <p:sldLayoutId id="2147483800" r:id="rId27"/>
    <p:sldLayoutId id="2147483804" r:id="rId28"/>
    <p:sldLayoutId id="2147483802" r:id="rId29"/>
    <p:sldLayoutId id="2147483805" r:id="rId30"/>
    <p:sldLayoutId id="2147483801" r:id="rId31"/>
    <p:sldLayoutId id="2147483783" r:id="rId32"/>
    <p:sldLayoutId id="2147483807" r:id="rId3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4E008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88950" indent="-1746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5700" indent="-1285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70025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">
          <p15:clr>
            <a:srgbClr val="F26B43"/>
          </p15:clr>
        </p15:guide>
        <p15:guide id="2" pos="7605">
          <p15:clr>
            <a:srgbClr val="F26B43"/>
          </p15:clr>
        </p15:guide>
        <p15:guide id="3" pos="75">
          <p15:clr>
            <a:srgbClr val="F26B43"/>
          </p15:clr>
        </p15:guide>
        <p15:guide id="4" orient="horz" pos="4247">
          <p15:clr>
            <a:srgbClr val="F26B43"/>
          </p15:clr>
        </p15:guide>
        <p15:guide id="5" pos="325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pos="6970">
          <p15:clr>
            <a:srgbClr val="F26B43"/>
          </p15:clr>
        </p15:guide>
        <p15:guide id="8" orient="horz" pos="346">
          <p15:clr>
            <a:srgbClr val="F26B43"/>
          </p15:clr>
        </p15:guide>
        <p15:guide id="9" orient="horz" pos="981">
          <p15:clr>
            <a:srgbClr val="F26B43"/>
          </p15:clr>
        </p15:guide>
        <p15:guide id="10" orient="horz" pos="572">
          <p15:clr>
            <a:srgbClr val="F26B43"/>
          </p15:clr>
        </p15:guide>
        <p15:guide id="11" orient="horz" pos="1071">
          <p15:clr>
            <a:srgbClr val="F26B43"/>
          </p15:clr>
        </p15:guide>
        <p15:guide id="12" pos="733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7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6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hyperlink" Target="https://doi.org/10.1109/TASC.2018.2880340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hyperlink" Target="https://arxiv.org/abs/1401.392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7.png"/><Relationship Id="rId5" Type="http://schemas.openxmlformats.org/officeDocument/2006/relationships/image" Target="../media/image120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0.png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114F5-C2D5-8F52-8D41-B711DEF64D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>
            <a:normAutofit fontScale="90000"/>
          </a:bodyPr>
          <a:lstStyle/>
          <a:p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Analytical</a:t>
            </a:r>
            <a:r>
              <a:rPr lang="fi-FI" sz="5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estimation</a:t>
            </a:r>
            <a:r>
              <a:rPr lang="fi-FI" sz="5100" dirty="0">
                <a:latin typeface="Calibri" panose="020F0502020204030204" pitchFamily="34" charset="0"/>
                <a:cs typeface="Calibri" panose="020F0502020204030204" pitchFamily="34" charset="0"/>
              </a:rPr>
              <a:t> of LTS </a:t>
            </a:r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accelerator</a:t>
            </a:r>
            <a:r>
              <a:rPr lang="fi-FI" sz="5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fi-FI" sz="5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r>
              <a:rPr lang="fi-FI" sz="5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i-FI" sz="5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quench</a:t>
            </a:r>
            <a:r>
              <a:rPr lang="fi-FI" sz="5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5100" dirty="0" err="1">
                <a:latin typeface="Calibri" panose="020F0502020204030204" pitchFamily="34" charset="0"/>
                <a:cs typeface="Calibri" panose="020F0502020204030204" pitchFamily="34" charset="0"/>
              </a:rPr>
              <a:t>protection</a:t>
            </a:r>
            <a:endParaRPr lang="fi-FI" sz="5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E40155-C240-A94C-D3A3-40EF97644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690" y="5049700"/>
            <a:ext cx="11083550" cy="1440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i-FI" sz="1800" u="sng" dirty="0"/>
              <a:t>Tiina Salmi</a:t>
            </a:r>
            <a:r>
              <a:rPr lang="fi-FI" sz="1800" dirty="0"/>
              <a:t>, </a:t>
            </a:r>
            <a:r>
              <a:rPr lang="fi-FI" sz="1800" dirty="0" err="1"/>
              <a:t>with</a:t>
            </a:r>
            <a:r>
              <a:rPr lang="fi-FI" sz="1800" dirty="0"/>
              <a:t> Samuele Mariotto, Barbara Caiffi, Daniel Novelli, Stefania Farinon, Luca Bottura</a:t>
            </a:r>
          </a:p>
          <a:p>
            <a:pPr>
              <a:lnSpc>
                <a:spcPct val="90000"/>
              </a:lnSpc>
            </a:pPr>
            <a:endParaRPr lang="fi-FI" sz="1800" dirty="0"/>
          </a:p>
          <a:p>
            <a:pPr>
              <a:lnSpc>
                <a:spcPct val="90000"/>
              </a:lnSpc>
            </a:pPr>
            <a:r>
              <a:rPr lang="fi-FI" sz="1600" i="1" dirty="0" err="1"/>
              <a:t>Muon</a:t>
            </a:r>
            <a:r>
              <a:rPr lang="fi-FI" sz="1600" i="1" dirty="0"/>
              <a:t> </a:t>
            </a:r>
            <a:r>
              <a:rPr lang="fi-FI" sz="1600" i="1" dirty="0" err="1"/>
              <a:t>magnets</a:t>
            </a:r>
            <a:r>
              <a:rPr lang="fi-FI" sz="1600" i="1" dirty="0"/>
              <a:t> WG </a:t>
            </a:r>
            <a:r>
              <a:rPr lang="fi-FI" sz="1600" i="1" dirty="0" err="1"/>
              <a:t>meeting</a:t>
            </a:r>
            <a:r>
              <a:rPr lang="fi-FI" sz="1600" i="1" dirty="0"/>
              <a:t> 27.4.2023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9A2A6F-4D1E-FD8B-14B8-C8251A327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1</a:t>
            </a:fld>
            <a:endParaRPr lang="en-GB" noProof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0980F9-2DA8-AE61-BC97-E62437DEBE20}"/>
              </a:ext>
            </a:extLst>
          </p:cNvPr>
          <p:cNvSpPr txBox="1"/>
          <p:nvPr/>
        </p:nvSpPr>
        <p:spPr>
          <a:xfrm>
            <a:off x="3485478" y="4198440"/>
            <a:ext cx="6443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bg2"/>
                </a:solidFill>
              </a:rPr>
              <a:t>(</a:t>
            </a:r>
            <a:r>
              <a:rPr lang="fi-FI" dirty="0" err="1">
                <a:solidFill>
                  <a:schemeClr val="bg2"/>
                </a:solidFill>
              </a:rPr>
              <a:t>proposal</a:t>
            </a:r>
            <a:r>
              <a:rPr lang="fi-FI" dirty="0">
                <a:solidFill>
                  <a:schemeClr val="bg2"/>
                </a:solidFill>
              </a:rPr>
              <a:t> of a </a:t>
            </a:r>
            <a:r>
              <a:rPr lang="fi-FI" dirty="0" err="1">
                <a:solidFill>
                  <a:schemeClr val="bg2"/>
                </a:solidFill>
              </a:rPr>
              <a:t>method</a:t>
            </a:r>
            <a:r>
              <a:rPr lang="fi-FI" dirty="0">
                <a:solidFill>
                  <a:schemeClr val="bg2"/>
                </a:solidFill>
              </a:rPr>
              <a:t>, and </a:t>
            </a:r>
            <a:r>
              <a:rPr lang="fi-FI" dirty="0" err="1">
                <a:solidFill>
                  <a:schemeClr val="bg2"/>
                </a:solidFill>
              </a:rPr>
              <a:t>application</a:t>
            </a:r>
            <a:r>
              <a:rPr lang="fi-FI" dirty="0">
                <a:solidFill>
                  <a:schemeClr val="bg2"/>
                </a:solidFill>
              </a:rPr>
              <a:t> to Nb</a:t>
            </a:r>
            <a:r>
              <a:rPr lang="fi-FI" baseline="-25000" dirty="0">
                <a:solidFill>
                  <a:schemeClr val="bg2"/>
                </a:solidFill>
              </a:rPr>
              <a:t>3</a:t>
            </a:r>
            <a:r>
              <a:rPr lang="fi-FI" dirty="0">
                <a:solidFill>
                  <a:schemeClr val="bg2"/>
                </a:solidFill>
              </a:rPr>
              <a:t>Sn </a:t>
            </a:r>
            <a:r>
              <a:rPr lang="fi-FI" dirty="0" err="1">
                <a:solidFill>
                  <a:schemeClr val="bg2"/>
                </a:solidFill>
              </a:rPr>
              <a:t>dipoles</a:t>
            </a:r>
            <a:r>
              <a:rPr lang="fi-FI" dirty="0">
                <a:solidFill>
                  <a:schemeClr val="bg2"/>
                </a:solidFill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262651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A570A-4FB4-51DE-1F82-2FA9FBC2C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00" y="476557"/>
            <a:ext cx="10515600" cy="645616"/>
          </a:xfrm>
        </p:spPr>
        <p:txBody>
          <a:bodyPr/>
          <a:lstStyle/>
          <a:p>
            <a:r>
              <a:rPr lang="fi-FI" dirty="0" err="1"/>
              <a:t>Strong</a:t>
            </a:r>
            <a:r>
              <a:rPr lang="fi-FI" dirty="0"/>
              <a:t> </a:t>
            </a:r>
            <a:r>
              <a:rPr lang="fi-FI" dirty="0" err="1"/>
              <a:t>increase</a:t>
            </a:r>
            <a:r>
              <a:rPr lang="fi-FI" dirty="0"/>
              <a:t> of </a:t>
            </a:r>
            <a:r>
              <a:rPr lang="fi-FI" dirty="0" err="1"/>
              <a:t>current</a:t>
            </a:r>
            <a:r>
              <a:rPr lang="fi-FI" dirty="0"/>
              <a:t> </a:t>
            </a:r>
            <a:r>
              <a:rPr lang="fi-FI" dirty="0" err="1"/>
              <a:t>density</a:t>
            </a:r>
            <a:r>
              <a:rPr lang="fi-FI" dirty="0"/>
              <a:t> and </a:t>
            </a:r>
            <a:r>
              <a:rPr lang="fi-FI" dirty="0" err="1"/>
              <a:t>stored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density</a:t>
            </a:r>
            <a:r>
              <a:rPr lang="fi-FI" dirty="0"/>
              <a:t> for </a:t>
            </a:r>
            <a:r>
              <a:rPr lang="fi-FI" dirty="0" err="1"/>
              <a:t>coil</a:t>
            </a:r>
            <a:r>
              <a:rPr lang="fi-FI" dirty="0"/>
              <a:t> w &lt; 30 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CC99A-F8D7-0159-E0A7-1F555CB85E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10</a:t>
            </a:fld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D19B39-8F20-DE89-F8F0-492C63D70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18" y="1945777"/>
            <a:ext cx="5334000" cy="4000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4DD331-3C83-0F9F-2020-3DF8C647B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128" y="1975795"/>
            <a:ext cx="5334000" cy="4000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467D234-2F22-DBAA-B70D-2CE1D34FABFF}"/>
              </a:ext>
            </a:extLst>
          </p:cNvPr>
          <p:cNvSpPr txBox="1"/>
          <p:nvPr/>
        </p:nvSpPr>
        <p:spPr>
          <a:xfrm>
            <a:off x="3537527" y="2789382"/>
            <a:ext cx="123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J 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∞ 1/w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13140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180DE-35C4-5F65-D600-EDB17C44C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equations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8B900C-C0C9-EDA9-D733-E4765317E7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11</a:t>
            </a:fld>
            <a:endParaRPr lang="en-GB" noProof="0">
              <a:solidFill>
                <a:schemeClr val="bg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EF98329-EE79-2BE2-CB43-53D2050841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2881"/>
          <a:stretch/>
        </p:blipFill>
        <p:spPr>
          <a:xfrm>
            <a:off x="863457" y="2279419"/>
            <a:ext cx="3801787" cy="18876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36CA74-53E6-D024-D58B-40BD14742B65}"/>
              </a:ext>
            </a:extLst>
          </p:cNvPr>
          <p:cNvSpPr txBox="1"/>
          <p:nvPr/>
        </p:nvSpPr>
        <p:spPr>
          <a:xfrm>
            <a:off x="256129" y="1902429"/>
            <a:ext cx="5028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>
                <a:solidFill>
                  <a:schemeClr val="tx2"/>
                </a:solidFill>
              </a:rPr>
              <a:t>Step</a:t>
            </a:r>
            <a:r>
              <a:rPr lang="fi-FI" b="1" dirty="0">
                <a:solidFill>
                  <a:schemeClr val="tx2"/>
                </a:solidFill>
              </a:rPr>
              <a:t> 1: </a:t>
            </a:r>
            <a:r>
              <a:rPr lang="fi-FI" b="1" dirty="0" err="1">
                <a:solidFill>
                  <a:schemeClr val="tx2"/>
                </a:solidFill>
              </a:rPr>
              <a:t>Current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b="1" dirty="0" err="1">
                <a:solidFill>
                  <a:schemeClr val="tx2"/>
                </a:solidFill>
              </a:rPr>
              <a:t>density</a:t>
            </a:r>
            <a:r>
              <a:rPr lang="fi-FI" b="1" dirty="0">
                <a:solidFill>
                  <a:schemeClr val="tx2"/>
                </a:solidFill>
              </a:rPr>
              <a:t> vs. </a:t>
            </a:r>
            <a:r>
              <a:rPr lang="fi-FI" b="1" dirty="0" err="1">
                <a:solidFill>
                  <a:schemeClr val="tx2"/>
                </a:solidFill>
              </a:rPr>
              <a:t>dipole</a:t>
            </a:r>
            <a:r>
              <a:rPr lang="fi-FI" b="1" dirty="0">
                <a:solidFill>
                  <a:schemeClr val="tx2"/>
                </a:solidFill>
              </a:rPr>
              <a:t>  </a:t>
            </a:r>
            <a:r>
              <a:rPr lang="fi-FI" b="1" dirty="0" err="1">
                <a:solidFill>
                  <a:schemeClr val="tx2"/>
                </a:solidFill>
              </a:rPr>
              <a:t>field</a:t>
            </a:r>
            <a:r>
              <a:rPr lang="fi-FI" b="1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3DC3BC-6BE9-50EA-E5D6-76AC8DA99A5A}"/>
              </a:ext>
            </a:extLst>
          </p:cNvPr>
          <p:cNvSpPr txBox="1"/>
          <p:nvPr/>
        </p:nvSpPr>
        <p:spPr>
          <a:xfrm>
            <a:off x="328517" y="4337673"/>
            <a:ext cx="4871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>
                <a:solidFill>
                  <a:schemeClr val="tx2"/>
                </a:solidFill>
              </a:rPr>
              <a:t>Step</a:t>
            </a:r>
            <a:r>
              <a:rPr lang="fi-FI" b="1" dirty="0">
                <a:solidFill>
                  <a:schemeClr val="tx2"/>
                </a:solidFill>
              </a:rPr>
              <a:t> 2. Maximum </a:t>
            </a:r>
            <a:r>
              <a:rPr lang="fi-FI" b="1" dirty="0" err="1">
                <a:solidFill>
                  <a:schemeClr val="tx2"/>
                </a:solidFill>
              </a:rPr>
              <a:t>energy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b="1" dirty="0" err="1">
                <a:solidFill>
                  <a:schemeClr val="tx2"/>
                </a:solidFill>
              </a:rPr>
              <a:t>density</a:t>
            </a:r>
            <a:r>
              <a:rPr lang="fi-FI" b="1" dirty="0">
                <a:solidFill>
                  <a:schemeClr val="tx2"/>
                </a:solidFill>
              </a:rPr>
              <a:t> vs. </a:t>
            </a:r>
            <a:r>
              <a:rPr lang="fi-FI" b="1" dirty="0" err="1">
                <a:solidFill>
                  <a:schemeClr val="tx2"/>
                </a:solidFill>
              </a:rPr>
              <a:t>current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b="1" dirty="0" err="1">
                <a:solidFill>
                  <a:schemeClr val="tx2"/>
                </a:solidFill>
              </a:rPr>
              <a:t>density</a:t>
            </a:r>
            <a:r>
              <a:rPr lang="fi-FI" b="1" dirty="0">
                <a:solidFill>
                  <a:schemeClr val="tx2"/>
                </a:solidFill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F222D1-E2D2-7BAB-B282-22047853B827}"/>
                  </a:ext>
                </a:extLst>
              </p:cNvPr>
              <p:cNvSpPr txBox="1"/>
              <p:nvPr/>
            </p:nvSpPr>
            <p:spPr>
              <a:xfrm>
                <a:off x="258406" y="4985189"/>
                <a:ext cx="6247644" cy="113210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sz="1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i-FI" sz="1400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d>
                        <m:dPr>
                          <m:ctrlPr>
                            <a:rPr lang="fi-FI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</m:e>
                      </m:d>
                      <m:r>
                        <a:rPr lang="fi-FI" sz="14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i-FI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eqArr>
                            <m:eqArrPr>
                              <m:ctrlPr>
                                <a:rPr lang="fi-FI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i-FI" sz="1400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f>
                                <m:fPr>
                                  <m:ctrlPr>
                                    <a:rPr lang="fi-FI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>
                                    <m:fPr>
                                      <m:ctrlPr>
                                        <a:rPr lang="fi-FI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i-FI" sz="1400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i-FI" sz="14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sz="1400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i-FI" sz="1400" i="1">
                                              <a:latin typeface="Cambria Math" panose="02040503050406030204" pitchFamily="18" charset="0"/>
                                            </a:rPr>
                                            <m:t>𝐶𝑢</m:t>
                                          </m:r>
                                        </m:sub>
                                      </m:sSub>
                                    </m:den>
                                  </m:f>
                                  <m:d>
                                    <m:dPr>
                                      <m:ctrlPr>
                                        <a:rPr lang="fi-FI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limLoc m:val="subSup"/>
                                          <m:ctrlPr>
                                            <a:rPr lang="fi-FI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fi-FI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sz="1400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sz="1400" i="1">
                                                  <a:latin typeface="Cambria Math" panose="02040503050406030204" pitchFamily="18" charset="0"/>
                                                </a:rPr>
                                                <m:t>𝑐𝑠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sSub>
                                            <m:sSubPr>
                                              <m:ctrlPr>
                                                <a:rPr lang="fi-FI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sz="1400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sz="1400" i="1">
                                                  <a:latin typeface="Cambria Math" panose="02040503050406030204" pitchFamily="18" charset="0"/>
                                                </a:rPr>
                                                <m:t>𝑚𝑎𝑥</m:t>
                                              </m:r>
                                            </m:sub>
                                          </m:sSub>
                                        </m:sup>
                                        <m:e>
                                          <m:f>
                                            <m:fPr>
                                              <m:ctrlPr>
                                                <a:rPr lang="fi-FI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𝐶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  <m:r>
                                                    <a:rPr lang="fi-FI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𝑐𝑎𝑏𝑙𝑒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</m:d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𝐶𝑢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  <m:r>
                                                    <a:rPr lang="fi-FI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fi-FI" sz="1400" i="1" smtClean="0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i-FI" sz="1400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i-FI" sz="1400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𝑝𝑒𝑎𝑘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fi-FI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𝑅𝑅𝑅</m:t>
                                                  </m:r>
                                                </m:e>
                                              </m:d>
                                            </m:den>
                                          </m:f>
                                          <m:r>
                                            <a:rPr lang="fi-FI" sz="1400" i="1">
                                              <a:latin typeface="Cambria Math" panose="02040503050406030204" pitchFamily="18" charset="0"/>
                                            </a:rPr>
                                            <m:t>𝑑𝑇</m:t>
                                          </m:r>
                                        </m:e>
                                      </m:nary>
                                      <m:r>
                                        <a:rPr lang="fi-FI" sz="14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limLoc m:val="subSup"/>
                                          <m:ctrlPr>
                                            <a:rPr lang="fi-FI" sz="1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fi-FI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sz="1400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sz="1400" i="1">
                                                  <a:latin typeface="Cambria Math" panose="02040503050406030204" pitchFamily="18" charset="0"/>
                                                </a:rPr>
                                                <m:t>𝑐𝑠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sSub>
                                            <m:sSubPr>
                                              <m:ctrlPr>
                                                <a:rPr lang="fi-FI" sz="1400" i="1">
                                                  <a:solidFill>
                                                    <a:srgbClr val="836967"/>
                                                  </a:solidFill>
                                                  <a:highlight>
                                                    <a:srgbClr val="FFFF00"/>
                                                  </a:highlight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sz="1400" i="1">
                                                  <a:highlight>
                                                    <a:srgbClr val="FFFF00"/>
                                                  </a:highlight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sz="1400" i="1">
                                                  <a:highlight>
                                                    <a:srgbClr val="FFFF00"/>
                                                  </a:highlight>
                                                  <a:latin typeface="Cambria Math" panose="02040503050406030204" pitchFamily="18" charset="0"/>
                                                </a:rPr>
                                                <m:t>𝑏𝑢𝑙𝑘</m:t>
                                              </m:r>
                                            </m:sub>
                                          </m:sSub>
                                        </m:sup>
                                        <m:e>
                                          <m:f>
                                            <m:fPr>
                                              <m:ctrlPr>
                                                <a:rPr lang="fi-FI" sz="14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𝐶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  <m:r>
                                                    <a:rPr lang="fi-FI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𝑐𝑎𝑏𝑙𝑒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</m:d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𝐶𝑢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sz="1400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  <m:r>
                                                    <a:rPr lang="fi-FI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fi-FI" sz="1400" i="1" smtClean="0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i-FI" sz="1400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i-FI" sz="1400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𝑎𝑣𝑒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fi-FI" sz="1400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sz="1400" i="1">
                                                      <a:latin typeface="Cambria Math" panose="02040503050406030204" pitchFamily="18" charset="0"/>
                                                    </a:rPr>
                                                    <m:t>𝑅𝑅𝑅</m:t>
                                                  </m:r>
                                                </m:e>
                                              </m:d>
                                            </m:den>
                                          </m:f>
                                          <m:r>
                                            <a:rPr lang="fi-FI" sz="1400" i="1">
                                              <a:latin typeface="Cambria Math" panose="02040503050406030204" pitchFamily="18" charset="0"/>
                                            </a:rPr>
                                            <m:t>𝑑𝑇</m:t>
                                          </m:r>
                                        </m:e>
                                      </m:nary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fi-FI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i-FI" sz="1400" i="1">
                                          <a:latin typeface="Cambria Math" panose="02040503050406030204" pitchFamily="18" charset="0"/>
                                        </a:rPr>
                                        <m:t>𝑝𝑟𝑜𝑡𝑑𝑒𝑙𝑎𝑦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fi-FI" sz="1400" i="0">
                                  <a:latin typeface="Cambria Math" panose="02040503050406030204" pitchFamily="18" charset="0"/>
                                </a:rPr>
                                <m:t>&amp; </m:t>
                              </m:r>
                            </m:e>
                          </m:eqArr>
                        </m:e>
                      </m:rad>
                    </m:oMath>
                  </m:oMathPara>
                </a14:m>
                <a:endParaRPr lang="fi-FI" sz="1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DF222D1-E2D2-7BAB-B282-22047853B8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06" y="4985189"/>
                <a:ext cx="6247644" cy="11321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F6E0FCB-A242-8B87-2818-18DB6F637394}"/>
                  </a:ext>
                </a:extLst>
              </p:cNvPr>
              <p:cNvSpPr txBox="1"/>
              <p:nvPr/>
            </p:nvSpPr>
            <p:spPr>
              <a:xfrm>
                <a:off x="1307204" y="6191220"/>
                <a:ext cx="2718399" cy="60330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14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sz="14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i-FI" sz="1400" i="1">
                              <a:latin typeface="Cambria Math" panose="02040503050406030204" pitchFamily="18" charset="0"/>
                            </a:rPr>
                            <m:t>𝑣𝑜𝑙</m:t>
                          </m:r>
                        </m:sub>
                      </m:sSub>
                      <m:r>
                        <a:rPr lang="fi-FI" sz="1400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fi-FI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i-FI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sz="14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i-FI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fi-FI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fi-FI" sz="14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  <m:r>
                                <a:rPr lang="fi-FI" sz="14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fi-FI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i-FI" sz="14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fi-FI" sz="1400" i="1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fi-FI" sz="1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F6E0FCB-A242-8B87-2818-18DB6F6373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204" y="6191220"/>
                <a:ext cx="2718399" cy="6033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CAB1ED2-99BF-E05C-730C-6C6B2EC48FA8}"/>
              </a:ext>
            </a:extLst>
          </p:cNvPr>
          <p:cNvSpPr txBox="1"/>
          <p:nvPr/>
        </p:nvSpPr>
        <p:spPr>
          <a:xfrm>
            <a:off x="632675" y="6308208"/>
            <a:ext cx="2947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 err="1"/>
              <a:t>with</a:t>
            </a:r>
            <a:endParaRPr lang="fi-FI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4E6232-D226-149F-26DE-989228C73583}"/>
              </a:ext>
            </a:extLst>
          </p:cNvPr>
          <p:cNvSpPr txBox="1"/>
          <p:nvPr/>
        </p:nvSpPr>
        <p:spPr>
          <a:xfrm>
            <a:off x="6342273" y="897574"/>
            <a:ext cx="5538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err="1">
                <a:solidFill>
                  <a:schemeClr val="tx2"/>
                </a:solidFill>
              </a:rPr>
              <a:t>Step</a:t>
            </a:r>
            <a:r>
              <a:rPr lang="fi-FI" b="1" dirty="0">
                <a:solidFill>
                  <a:schemeClr val="tx2"/>
                </a:solidFill>
              </a:rPr>
              <a:t> 3. </a:t>
            </a:r>
            <a:r>
              <a:rPr lang="fi-FI" b="1" dirty="0" err="1">
                <a:solidFill>
                  <a:schemeClr val="tx2"/>
                </a:solidFill>
              </a:rPr>
              <a:t>Aperture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b="1" dirty="0" err="1">
                <a:solidFill>
                  <a:schemeClr val="tx2"/>
                </a:solidFill>
              </a:rPr>
              <a:t>vs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b="1" dirty="0" err="1">
                <a:solidFill>
                  <a:schemeClr val="tx2"/>
                </a:solidFill>
              </a:rPr>
              <a:t>stored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b="1" dirty="0" err="1">
                <a:solidFill>
                  <a:schemeClr val="tx2"/>
                </a:solidFill>
              </a:rPr>
              <a:t>energy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b="1" dirty="0" err="1">
                <a:solidFill>
                  <a:schemeClr val="tx2"/>
                </a:solidFill>
              </a:rPr>
              <a:t>density</a:t>
            </a:r>
            <a:r>
              <a:rPr lang="fi-FI" b="1" dirty="0">
                <a:solidFill>
                  <a:schemeClr val="tx2"/>
                </a:solidFill>
              </a:rPr>
              <a:t>:</a:t>
            </a:r>
          </a:p>
          <a:p>
            <a:endParaRPr lang="fi-FI" b="1" dirty="0">
              <a:solidFill>
                <a:schemeClr val="tx2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AF6201B9-8666-C828-0610-AF3F615135AE}"/>
              </a:ext>
            </a:extLst>
          </p:cNvPr>
          <p:cNvSpPr/>
          <p:nvPr/>
        </p:nvSpPr>
        <p:spPr>
          <a:xfrm>
            <a:off x="6967149" y="6164068"/>
            <a:ext cx="920978" cy="651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05987C-323B-5BE6-0EBD-9D5CF7A6CDBB}"/>
              </a:ext>
            </a:extLst>
          </p:cNvPr>
          <p:cNvSpPr txBox="1"/>
          <p:nvPr/>
        </p:nvSpPr>
        <p:spPr>
          <a:xfrm>
            <a:off x="8089737" y="6305033"/>
            <a:ext cx="3607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b="1" dirty="0" err="1">
                <a:solidFill>
                  <a:schemeClr val="tx2"/>
                </a:solidFill>
                <a:sym typeface="Wingdings" panose="05000000000000000000" pitchFamily="2" charset="2"/>
              </a:rPr>
              <a:t>Aperture</a:t>
            </a:r>
            <a:r>
              <a:rPr lang="fi-FI" b="1" dirty="0">
                <a:solidFill>
                  <a:schemeClr val="tx2"/>
                </a:solidFill>
                <a:sym typeface="Wingdings" panose="05000000000000000000" pitchFamily="2" charset="2"/>
              </a:rPr>
              <a:t> vs. </a:t>
            </a:r>
            <a:r>
              <a:rPr lang="fi-FI" b="1" dirty="0" err="1">
                <a:solidFill>
                  <a:schemeClr val="tx2"/>
                </a:solidFill>
                <a:sym typeface="Wingdings" panose="05000000000000000000" pitchFamily="2" charset="2"/>
              </a:rPr>
              <a:t>dipole</a:t>
            </a:r>
            <a:r>
              <a:rPr lang="fi-FI" b="1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i-FI" b="1" dirty="0" err="1">
                <a:solidFill>
                  <a:schemeClr val="tx2"/>
                </a:solidFill>
                <a:sym typeface="Wingdings" panose="05000000000000000000" pitchFamily="2" charset="2"/>
              </a:rPr>
              <a:t>field</a:t>
            </a:r>
            <a:r>
              <a:rPr lang="fi-FI" b="1" dirty="0">
                <a:solidFill>
                  <a:schemeClr val="tx2"/>
                </a:solidFill>
                <a:sym typeface="Wingdings" panose="05000000000000000000" pitchFamily="2" charset="2"/>
              </a:rPr>
              <a:t>!</a:t>
            </a:r>
            <a:endParaRPr lang="fi-FI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BE36AF5-4192-8EC0-5170-AD232A6B02D9}"/>
                  </a:ext>
                </a:extLst>
              </p:cNvPr>
              <p:cNvSpPr txBox="1"/>
              <p:nvPr/>
            </p:nvSpPr>
            <p:spPr>
              <a:xfrm>
                <a:off x="6831650" y="3597477"/>
                <a:ext cx="2861097" cy="60170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  <m:sup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fi-FI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fi-FI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fi-FI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i-FI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−4</m:t>
                              </m:r>
                              <m:r>
                                <a:rPr lang="fi-FI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𝛼𝛾</m:t>
                              </m:r>
                            </m:e>
                          </m:rad>
                        </m:num>
                        <m:den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fi-FI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BE36AF5-4192-8EC0-5170-AD232A6B02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650" y="3597477"/>
                <a:ext cx="2861097" cy="6017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0DC473C-74AC-2028-08B1-C8AAB2059C24}"/>
                  </a:ext>
                </a:extLst>
              </p:cNvPr>
              <p:cNvSpPr txBox="1"/>
              <p:nvPr/>
            </p:nvSpPr>
            <p:spPr>
              <a:xfrm>
                <a:off x="10018347" y="3429000"/>
                <a:ext cx="1815305" cy="209583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i-FI" dirty="0">
                    <a:solidFill>
                      <a:schemeClr val="tx1"/>
                    </a:solidFill>
                  </a:rPr>
                  <a:t>With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i-FI" sz="18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sz="18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fi-FI" sz="18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sz="18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i-FI" sz="18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fi-FI" sz="18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fi-FI" sz="18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8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i-FI" sz="18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i-FI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i-FI" sz="1800" i="1">
                                  <a:latin typeface="Cambria Math" panose="02040503050406030204" pitchFamily="18" charset="0"/>
                                </a:rPr>
                                <m:t>𝑣𝑜𝑙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fi-FI" sz="18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den>
                      </m:f>
                      <m:r>
                        <a:rPr lang="fi-FI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i-FI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i-FI" sz="1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fi-FI" dirty="0"/>
              </a:p>
              <a:p>
                <a:r>
                  <a:rPr lang="fi-FI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i-FI" sz="1800" i="1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</a:rPr>
                      <m:t>𝑤</m:t>
                    </m:r>
                    <m:d>
                      <m:dPr>
                        <m:ctrlPr>
                          <a:rPr lang="fi-FI" sz="18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i-FI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i-FI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i-FI" sz="1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fi-FI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fi-FI" sz="1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i-FI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fi-FI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i-FI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fi-FI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endParaRPr lang="fi-FI" sz="18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i-FI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i-FI" sz="18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fi-FI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i-FI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fi-FI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fi-FI" sz="18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 sz="18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i-FI" sz="18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fi-FI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i-FI" sz="1800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e>
                        <m:sup>
                          <m:r>
                            <a:rPr lang="fi-FI" sz="1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fi-FI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i-FI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fi-FI" dirty="0">
                  <a:solidFill>
                    <a:schemeClr val="tx1"/>
                  </a:solidFill>
                </a:endParaRPr>
              </a:p>
              <a:p>
                <a:endParaRPr lang="fi-FI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0DC473C-74AC-2028-08B1-C8AAB2059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8347" y="3429000"/>
                <a:ext cx="1815305" cy="2095830"/>
              </a:xfrm>
              <a:prstGeom prst="rect">
                <a:avLst/>
              </a:prstGeom>
              <a:blipFill>
                <a:blip r:embed="rId6"/>
                <a:stretch>
                  <a:fillRect l="-7718" t="-379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9F97E5-A436-BF71-86D8-C619454AC023}"/>
                  </a:ext>
                </a:extLst>
              </p:cNvPr>
              <p:cNvSpPr txBox="1"/>
              <p:nvPr/>
            </p:nvSpPr>
            <p:spPr>
              <a:xfrm>
                <a:off x="6096000" y="1502606"/>
                <a:ext cx="6837113" cy="14570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i-FI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fi-FI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i-FI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fi-FI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den>
                    </m:f>
                  </m:oMath>
                </a14:m>
                <a:r>
                  <a:rPr lang="fi-FI" b="0" i="1" dirty="0">
                    <a:latin typeface="Cambria Math" panose="02040503050406030204" pitchFamily="18" charset="0"/>
                  </a:rPr>
                  <a:t>=</a:t>
                </a:r>
                <a:r>
                  <a:rPr lang="fi-FI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i-FI" i="1">
                            <a:latin typeface="Cambria Math" panose="02040503050406030204" pitchFamily="18" charset="0"/>
                          </a:rPr>
                          <m:t>𝑣𝑜𝑙</m:t>
                        </m:r>
                      </m:sub>
                    </m:sSub>
                    <m:sSub>
                      <m:sSubPr>
                        <m:ctrlPr>
                          <a:rPr lang="fi-FI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</m:oMath>
                </a14:m>
                <a:endParaRPr lang="fi-FI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i-FI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i-FI" b="0" i="1" smtClean="0">
                                      <a:latin typeface="Cambria Math" panose="02040503050406030204" pitchFamily="18" charset="0"/>
                                    </a:rPr>
                                    <m:t>𝑣𝑜𝑙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i-FI" b="0" i="0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fi-FI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i-FI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</m:e>
                        <m:sup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  <m:sup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m:rPr>
                          <m:nor/>
                        </m:rPr>
                        <a:rPr lang="fi-FI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fi-FI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i-FI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d>
                            <m:d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𝑜𝑢𝑡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𝑖𝑛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fi-FI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sSup>
                            <m:s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i-FI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𝑜𝑢𝑡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i-FI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𝑖𝑛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fi-FI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i-FI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C9F97E5-A436-BF71-86D8-C619454AC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502606"/>
                <a:ext cx="6837113" cy="1457066"/>
              </a:xfrm>
              <a:prstGeom prst="rect">
                <a:avLst/>
              </a:prstGeom>
              <a:blipFill>
                <a:blip r:embed="rId7"/>
                <a:stretch>
                  <a:fillRect l="-802" t="-833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4634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0553E-2554-52C7-2331-80F7698FD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Next </a:t>
            </a:r>
            <a:r>
              <a:rPr lang="fi-FI" dirty="0" err="1"/>
              <a:t>steps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23F30-1F25-2574-FAF5-541A1A813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Nb</a:t>
            </a:r>
            <a:r>
              <a:rPr lang="fi-FI" baseline="-25000" dirty="0"/>
              <a:t>3</a:t>
            </a:r>
            <a:r>
              <a:rPr lang="fi-FI" dirty="0"/>
              <a:t>Sn </a:t>
            </a:r>
            <a:r>
              <a:rPr lang="fi-FI" dirty="0" err="1"/>
              <a:t>quadrupole</a:t>
            </a:r>
            <a:endParaRPr lang="fi-FI" dirty="0"/>
          </a:p>
          <a:p>
            <a:r>
              <a:rPr lang="fi-FI" dirty="0"/>
              <a:t>NbTi </a:t>
            </a:r>
            <a:r>
              <a:rPr lang="fi-FI" dirty="0" err="1"/>
              <a:t>dipole</a:t>
            </a:r>
            <a:r>
              <a:rPr lang="fi-FI" dirty="0"/>
              <a:t> and </a:t>
            </a:r>
            <a:r>
              <a:rPr lang="fi-FI" dirty="0" err="1"/>
              <a:t>quadrupole</a:t>
            </a:r>
            <a:endParaRPr lang="fi-FI" dirty="0"/>
          </a:p>
          <a:p>
            <a:r>
              <a:rPr lang="fi-FI" dirty="0"/>
              <a:t>HTS </a:t>
            </a:r>
            <a:r>
              <a:rPr lang="fi-FI" dirty="0" err="1"/>
              <a:t>magnets</a:t>
            </a:r>
            <a:r>
              <a:rPr lang="fi-FI" dirty="0"/>
              <a:t>, </a:t>
            </a:r>
            <a:r>
              <a:rPr lang="fi-FI" dirty="0" err="1"/>
              <a:t>insulated</a:t>
            </a:r>
            <a:endParaRPr lang="fi-FI" dirty="0"/>
          </a:p>
          <a:p>
            <a:r>
              <a:rPr lang="fi-FI" dirty="0"/>
              <a:t>HTS </a:t>
            </a:r>
            <a:r>
              <a:rPr lang="fi-FI" dirty="0" err="1"/>
              <a:t>magnets</a:t>
            </a:r>
            <a:r>
              <a:rPr lang="fi-FI" dirty="0"/>
              <a:t>, non-</a:t>
            </a:r>
            <a:r>
              <a:rPr lang="fi-FI" dirty="0" err="1"/>
              <a:t>insulated</a:t>
            </a:r>
            <a:r>
              <a:rPr lang="fi-FI" dirty="0"/>
              <a:t>…</a:t>
            </a:r>
          </a:p>
          <a:p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AC4801-8E4F-6C64-1706-F98A9DBBA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12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69662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6DBA-7585-A8EE-9064-1B2D41150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Some </a:t>
            </a:r>
            <a:r>
              <a:rPr lang="fi-FI" dirty="0" err="1"/>
              <a:t>more</a:t>
            </a:r>
            <a:r>
              <a:rPr lang="fi-FI" dirty="0"/>
              <a:t> </a:t>
            </a:r>
            <a:r>
              <a:rPr lang="fi-FI" dirty="0" err="1"/>
              <a:t>analysis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F1BC5-9BE2-2139-FCD3-18E3B0CC7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DED231-7D18-5D2E-FA76-5C7CE62DAD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13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95684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180DE-35C4-5F65-D600-EDB17C44C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Examples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Jcu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Estored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magnets</a:t>
            </a:r>
            <a:endParaRPr lang="fi-F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5373EA3-5822-7A3D-C284-F57BE3A211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33" b="30692"/>
          <a:stretch/>
        </p:blipFill>
        <p:spPr bwMode="auto">
          <a:xfrm>
            <a:off x="6096000" y="1940355"/>
            <a:ext cx="5696311" cy="45867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2" name="Table 32">
            <a:extLst>
              <a:ext uri="{FF2B5EF4-FFF2-40B4-BE49-F238E27FC236}">
                <a16:creationId xmlns:a16="http://schemas.microsoft.com/office/drawing/2014/main" id="{1FBD130E-32CD-9137-D2C4-D56BDB525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262942"/>
              </p:ext>
            </p:extLst>
          </p:nvPr>
        </p:nvGraphicFramePr>
        <p:xfrm>
          <a:off x="362078" y="2899470"/>
          <a:ext cx="5325250" cy="26685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430">
                  <a:extLst>
                    <a:ext uri="{9D8B030D-6E8A-4147-A177-3AD203B41FA5}">
                      <a16:colId xmlns:a16="http://schemas.microsoft.com/office/drawing/2014/main" val="2982022126"/>
                    </a:ext>
                  </a:extLst>
                </a:gridCol>
                <a:gridCol w="1314834">
                  <a:extLst>
                    <a:ext uri="{9D8B030D-6E8A-4147-A177-3AD203B41FA5}">
                      <a16:colId xmlns:a16="http://schemas.microsoft.com/office/drawing/2014/main" val="3284608363"/>
                    </a:ext>
                  </a:extLst>
                </a:gridCol>
                <a:gridCol w="2786986">
                  <a:extLst>
                    <a:ext uri="{9D8B030D-6E8A-4147-A177-3AD203B41FA5}">
                      <a16:colId xmlns:a16="http://schemas.microsoft.com/office/drawing/2014/main" val="4117012270"/>
                    </a:ext>
                  </a:extLst>
                </a:gridCol>
              </a:tblGrid>
              <a:tr h="169616">
                <a:tc>
                  <a:txBody>
                    <a:bodyPr/>
                    <a:lstStyle/>
                    <a:p>
                      <a:r>
                        <a:rPr lang="fi-FI" sz="1200" dirty="0"/>
                        <a:t>Input </a:t>
                      </a:r>
                      <a:r>
                        <a:rPr lang="fi-FI" sz="1200" dirty="0" err="1"/>
                        <a:t>parameter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/>
                        <a:t>Value &amp; </a:t>
                      </a:r>
                      <a:r>
                        <a:rPr lang="fi-FI" sz="1200" dirty="0" err="1"/>
                        <a:t>Unit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/>
                        <a:t>Justification</a:t>
                      </a:r>
                      <a:r>
                        <a:rPr lang="fi-FI" sz="1200" dirty="0"/>
                        <a:t> / </a:t>
                      </a:r>
                      <a:r>
                        <a:rPr lang="fi-FI" sz="1200" dirty="0" err="1"/>
                        <a:t>reference</a:t>
                      </a:r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239649"/>
                  </a:ext>
                </a:extLst>
              </a:tr>
              <a:tr h="282693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0.4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i-FI" sz="1200" dirty="0" err="1"/>
                        <a:t>Cable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material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fractions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based</a:t>
                      </a:r>
                      <a:r>
                        <a:rPr lang="fi-FI" sz="1200" dirty="0"/>
                        <a:t> on </a:t>
                      </a:r>
                      <a:r>
                        <a:rPr lang="fi-FI" sz="1200" dirty="0" err="1"/>
                        <a:t>average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values</a:t>
                      </a:r>
                      <a:r>
                        <a:rPr lang="fi-FI" sz="1200" dirty="0"/>
                        <a:t> of some </a:t>
                      </a:r>
                      <a:r>
                        <a:rPr lang="fi-FI" sz="1200" dirty="0" err="1"/>
                        <a:t>recent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cables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designed</a:t>
                      </a:r>
                      <a:r>
                        <a:rPr lang="fi-FI" sz="1200" dirty="0"/>
                        <a:t> for Nb3Sn </a:t>
                      </a:r>
                      <a:r>
                        <a:rPr lang="fi-FI" sz="1200" dirty="0" err="1"/>
                        <a:t>accelerator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magnets</a:t>
                      </a:r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977424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0.3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126627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0.3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522485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copper RRR 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764724"/>
                  </a:ext>
                </a:extLst>
              </a:tr>
              <a:tr h="282693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 K</a:t>
                      </a:r>
                      <a:endParaRPr lang="fi-FI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Ambrosio, WAMSDO 2013</a:t>
                      </a:r>
                      <a:endParaRPr lang="fi-FI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877747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r>
                        <a:rPr lang="fr-FR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fr-FR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protdelay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40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Salmi et al. 2017</a:t>
                      </a:r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184290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10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7455532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r>
                        <a:rPr lang="en-US" sz="12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Bave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 2</a:t>
                      </a:r>
                      <a:endParaRPr lang="fi-FI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98810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CF2941-3948-C2BE-57F6-CF3BDBC8CD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14</a:t>
            </a:fld>
            <a:endParaRPr lang="en-GB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06D7C4-09FF-39FF-CB86-6F46C9815AFA}"/>
              </a:ext>
            </a:extLst>
          </p:cNvPr>
          <p:cNvSpPr/>
          <p:nvPr/>
        </p:nvSpPr>
        <p:spPr>
          <a:xfrm>
            <a:off x="306896" y="4460680"/>
            <a:ext cx="5584768" cy="583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2049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90B366-3AC8-341D-EAD1-0EE092428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33" y="2524908"/>
            <a:ext cx="5451867" cy="4088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D551A8-50BC-D107-AAA0-67804845A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Additional</a:t>
            </a:r>
            <a:r>
              <a:rPr lang="fi-FI" dirty="0"/>
              <a:t> </a:t>
            </a:r>
            <a:r>
              <a:rPr lang="fi-FI" dirty="0" err="1"/>
              <a:t>analyses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63981-4DAD-84E9-070C-730111FBC5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fi-FI" dirty="0" err="1"/>
              <a:t>Taking</a:t>
            </a:r>
            <a:r>
              <a:rPr lang="fi-FI" dirty="0"/>
              <a:t> into </a:t>
            </a:r>
            <a:r>
              <a:rPr lang="fi-FI" dirty="0" err="1"/>
              <a:t>account</a:t>
            </a:r>
            <a:r>
              <a:rPr lang="fi-FI" dirty="0"/>
              <a:t> Nb3Sn </a:t>
            </a:r>
            <a:r>
              <a:rPr lang="fi-FI" dirty="0" err="1"/>
              <a:t>critical</a:t>
            </a:r>
            <a:r>
              <a:rPr lang="fi-FI" dirty="0"/>
              <a:t> </a:t>
            </a:r>
            <a:r>
              <a:rPr lang="fi-FI" dirty="0" err="1"/>
              <a:t>current</a:t>
            </a:r>
            <a:endParaRPr lang="fi-FI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1BBB6-EAAC-F356-4043-E8C4275290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15</a:t>
            </a:fld>
            <a:endParaRPr lang="en-GB" noProof="0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5A56D7FA-9E1A-4C91-C5A7-A9710A7C3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609" y="5108858"/>
            <a:ext cx="351155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2B045A4-D8F7-012E-2D1E-AE5575D0B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591026"/>
              </p:ext>
            </p:extLst>
          </p:nvPr>
        </p:nvGraphicFramePr>
        <p:xfrm>
          <a:off x="6969934" y="3418636"/>
          <a:ext cx="3440803" cy="1668780"/>
        </p:xfrm>
        <a:graphic>
          <a:graphicData uri="http://schemas.openxmlformats.org/drawingml/2006/table">
            <a:tbl>
              <a:tblPr firstRow="1" firstCol="1" bandRow="1"/>
              <a:tblGrid>
                <a:gridCol w="2243193">
                  <a:extLst>
                    <a:ext uri="{9D8B030D-6E8A-4147-A177-3AD203B41FA5}">
                      <a16:colId xmlns:a16="http://schemas.microsoft.com/office/drawing/2014/main" val="2230869283"/>
                    </a:ext>
                  </a:extLst>
                </a:gridCol>
                <a:gridCol w="1197610">
                  <a:extLst>
                    <a:ext uri="{9D8B030D-6E8A-4147-A177-3AD203B41FA5}">
                      <a16:colId xmlns:a16="http://schemas.microsoft.com/office/drawing/2014/main" val="3309745484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r>
                        <a:rPr lang="fi-FI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Jc</a:t>
                      </a:r>
                      <a:r>
                        <a:rPr lang="fi-FI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fi-FI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fit</a:t>
                      </a:r>
                      <a:r>
                        <a:rPr lang="fi-FI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fi-FI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by</a:t>
                      </a:r>
                      <a:r>
                        <a:rPr lang="fi-FI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Bernardo </a:t>
                      </a:r>
                      <a:r>
                        <a:rPr lang="fi-FI" sz="1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Bordini</a:t>
                      </a:r>
                      <a:r>
                        <a:rPr lang="fi-FI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, CERN</a:t>
                      </a:r>
                      <a:endParaRPr lang="fi-FI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5887000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"Agressive parameters", based on Davide's email Oct 29, 2015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01360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fi-FI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i-FI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5098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Tc0 (K)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16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30621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Bc20 (T)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29.38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3909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alpha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0.96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4116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C0 (A/mm^2T)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i-FI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267845</a:t>
                      </a:r>
                      <a:endParaRPr lang="fi-FI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02619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fi-FI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fi-FI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851708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E2368C-4451-97C1-5EBC-DAF30C9BA4C4}"/>
              </a:ext>
            </a:extLst>
          </p:cNvPr>
          <p:cNvCxnSpPr>
            <a:cxnSpLocks/>
          </p:cNvCxnSpPr>
          <p:nvPr/>
        </p:nvCxnSpPr>
        <p:spPr>
          <a:xfrm flipH="1">
            <a:off x="4834944" y="2660562"/>
            <a:ext cx="695359" cy="911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A8454E5-E16E-F56E-C012-EA2BA4863277}"/>
              </a:ext>
            </a:extLst>
          </p:cNvPr>
          <p:cNvSpPr txBox="1"/>
          <p:nvPr/>
        </p:nvSpPr>
        <p:spPr>
          <a:xfrm>
            <a:off x="5539739" y="2300621"/>
            <a:ext cx="5264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>
                <a:solidFill>
                  <a:schemeClr val="tx2"/>
                </a:solidFill>
              </a:rPr>
              <a:t>Limit</a:t>
            </a:r>
            <a:r>
              <a:rPr lang="fi-FI" dirty="0">
                <a:solidFill>
                  <a:schemeClr val="tx2"/>
                </a:solidFill>
              </a:rPr>
              <a:t> at 16 T for non-</a:t>
            </a:r>
            <a:r>
              <a:rPr lang="fi-FI" dirty="0" err="1">
                <a:solidFill>
                  <a:schemeClr val="tx2"/>
                </a:solidFill>
              </a:rPr>
              <a:t>graded</a:t>
            </a:r>
            <a:r>
              <a:rPr lang="fi-FI" dirty="0">
                <a:solidFill>
                  <a:schemeClr val="tx2"/>
                </a:solidFill>
              </a:rPr>
              <a:t> </a:t>
            </a:r>
            <a:r>
              <a:rPr lang="fi-FI" dirty="0" err="1">
                <a:solidFill>
                  <a:schemeClr val="tx2"/>
                </a:solidFill>
              </a:rPr>
              <a:t>coil</a:t>
            </a:r>
            <a:r>
              <a:rPr lang="fi-FI" dirty="0">
                <a:solidFill>
                  <a:schemeClr val="tx2"/>
                </a:solidFill>
              </a:rPr>
              <a:t> </a:t>
            </a:r>
            <a:r>
              <a:rPr lang="fi-FI" dirty="0" err="1">
                <a:solidFill>
                  <a:schemeClr val="tx2"/>
                </a:solidFill>
              </a:rPr>
              <a:t>if</a:t>
            </a:r>
            <a:r>
              <a:rPr lang="fi-FI" dirty="0">
                <a:solidFill>
                  <a:schemeClr val="tx2"/>
                </a:solidFill>
              </a:rPr>
              <a:t> SC </a:t>
            </a:r>
            <a:r>
              <a:rPr lang="fi-FI" dirty="0" err="1">
                <a:solidFill>
                  <a:schemeClr val="tx2"/>
                </a:solidFill>
              </a:rPr>
              <a:t>fraction</a:t>
            </a:r>
            <a:r>
              <a:rPr lang="fi-FI" dirty="0">
                <a:solidFill>
                  <a:schemeClr val="tx2"/>
                </a:solidFill>
              </a:rPr>
              <a:t> of </a:t>
            </a:r>
            <a:r>
              <a:rPr lang="fi-FI" dirty="0" err="1">
                <a:solidFill>
                  <a:schemeClr val="tx2"/>
                </a:solidFill>
              </a:rPr>
              <a:t>cable</a:t>
            </a:r>
            <a:r>
              <a:rPr lang="fi-FI" dirty="0">
                <a:solidFill>
                  <a:schemeClr val="tx2"/>
                </a:solidFill>
              </a:rPr>
              <a:t> is 0.3 and w = 45 mm</a:t>
            </a:r>
          </a:p>
        </p:txBody>
      </p:sp>
    </p:spTree>
    <p:extLst>
      <p:ext uri="{BB962C8B-B14F-4D97-AF65-F5344CB8AC3E}">
        <p14:creationId xmlns:p14="http://schemas.microsoft.com/office/powerpoint/2010/main" val="4073897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180DE-35C4-5F65-D600-EDB17C44C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Assumed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profile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fi-FI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dirty="0" err="1">
                <a:latin typeface="Calibri" panose="020F0502020204030204" pitchFamily="34" charset="0"/>
                <a:cs typeface="Calibri" panose="020F0502020204030204" pitchFamily="34" charset="0"/>
              </a:rPr>
              <a:t>quench</a:t>
            </a:r>
            <a:endParaRPr lang="fi-FI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7F8DF0-F121-29F2-BCCA-346CF2B08B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0400" y="1707297"/>
                <a:ext cx="6123477" cy="4351338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Quench protection system detects a quench, considers needed  validation delay times, and activates a protection system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protection system is based on quench heaters (or CLIQ) that heats the coil, and brings the entire coil to resistive state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stored magnetic energy is dissipated in the windin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gs via resistive heating, there is no external energy extraction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 reality, the coil transition to resistive is 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gradual. 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first calculations, we can consider only the average quench delay time in coil (entire coil becomes resistive instantaneously and uniformly), </a:t>
                </a:r>
                <a:r>
                  <a:rPr lang="en-US" sz="1200" u="sng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time between original quench and all coils becoming resistive is “protection delay”</a:t>
                </a: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The current decay is divided to parts: </a:t>
                </a:r>
              </a:p>
              <a:p>
                <a:pPr lvl="1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Plateau (t &lt; protection delay): Constant current before coils become resistive (neglect original normal one resistance)</a:t>
                </a:r>
              </a:p>
              <a:p>
                <a:pPr lvl="1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Decay (t 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≥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protection delay): Current  decay after </a:t>
                </a:r>
                <a:r>
                  <a:rPr lang="en-US" sz="1200" dirty="0" err="1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switchin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off the power supply, and bringing all coils resistive, current decay governed by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fi-FI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fi-FI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  <m:sub>
                        <m:r>
                          <a:rPr lang="fi-FI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𝑚𝑎𝑔</m:t>
                        </m:r>
                      </m:sub>
                    </m:sSub>
                    <m:r>
                      <a:rPr lang="fi-FI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sSub>
                      <m:sSubPr>
                        <m:ctrlPr>
                          <a:rPr lang="fi-FI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  <m:sub>
                        <m:r>
                          <a:rPr lang="fi-FI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𝑚𝑎𝑔</m:t>
                        </m:r>
                      </m:sub>
                    </m:sSub>
                    <m:r>
                      <a:rPr lang="fi-FI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fi-FI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fi-FI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fi-FI" sz="1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C7F8DF0-F121-29F2-BCCA-346CF2B08B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0400" y="1707297"/>
                <a:ext cx="6123477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613CCB2-517F-7373-B942-32DC89353132}"/>
              </a:ext>
            </a:extLst>
          </p:cNvPr>
          <p:cNvCxnSpPr>
            <a:cxnSpLocks/>
          </p:cNvCxnSpPr>
          <p:nvPr/>
        </p:nvCxnSpPr>
        <p:spPr>
          <a:xfrm flipV="1">
            <a:off x="7132752" y="2309830"/>
            <a:ext cx="0" cy="2899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B25E473-91AE-30A7-0BE7-D3A9BD9316F4}"/>
              </a:ext>
            </a:extLst>
          </p:cNvPr>
          <p:cNvSpPr txBox="1"/>
          <p:nvPr/>
        </p:nvSpPr>
        <p:spPr>
          <a:xfrm>
            <a:off x="6568229" y="1997406"/>
            <a:ext cx="1378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endParaRPr lang="fi-FI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73251-C462-6DBD-D379-1E6D432A0244}"/>
              </a:ext>
            </a:extLst>
          </p:cNvPr>
          <p:cNvSpPr txBox="1"/>
          <p:nvPr/>
        </p:nvSpPr>
        <p:spPr>
          <a:xfrm>
            <a:off x="10906248" y="5106473"/>
            <a:ext cx="13780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spontaneous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quench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E3E4B6-B675-13AA-8C18-6C4AFC42AE24}"/>
              </a:ext>
            </a:extLst>
          </p:cNvPr>
          <p:cNvSpPr txBox="1"/>
          <p:nvPr/>
        </p:nvSpPr>
        <p:spPr>
          <a:xfrm>
            <a:off x="7003958" y="5152328"/>
            <a:ext cx="3767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latin typeface="Calibri" panose="020F0502020204030204" pitchFamily="34" charset="0"/>
                <a:cs typeface="Calibri" panose="020F0502020204030204" pitchFamily="34" charset="0"/>
              </a:rPr>
              <a:t>0     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i-FI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det</a:t>
            </a:r>
            <a:r>
              <a:rPr lang="fi-FI" sz="1400" dirty="0"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i-FI" sz="1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prot</a:t>
            </a:r>
            <a:r>
              <a:rPr lang="fi-FI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delay</a:t>
            </a:r>
            <a:r>
              <a:rPr lang="fi-FI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4FDAECF-51F4-BBC8-AFCF-EAEB0F538CFE}"/>
              </a:ext>
            </a:extLst>
          </p:cNvPr>
          <p:cNvCxnSpPr/>
          <p:nvPr/>
        </p:nvCxnSpPr>
        <p:spPr>
          <a:xfrm>
            <a:off x="7081234" y="3114312"/>
            <a:ext cx="113334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B4D7EED-7317-78F5-2D24-42E9F9F5B8BC}"/>
              </a:ext>
            </a:extLst>
          </p:cNvPr>
          <p:cNvSpPr/>
          <p:nvPr/>
        </p:nvSpPr>
        <p:spPr>
          <a:xfrm>
            <a:off x="8126576" y="3114312"/>
            <a:ext cx="3074644" cy="1964916"/>
          </a:xfrm>
          <a:custGeom>
            <a:avLst/>
            <a:gdLst>
              <a:gd name="connsiteX0" fmla="*/ 0 w 3061772"/>
              <a:gd name="connsiteY0" fmla="*/ 0 h 1971356"/>
              <a:gd name="connsiteX1" fmla="*/ 341290 w 3061772"/>
              <a:gd name="connsiteY1" fmla="*/ 109470 h 1971356"/>
              <a:gd name="connsiteX2" fmla="*/ 708338 w 3061772"/>
              <a:gd name="connsiteY2" fmla="*/ 605307 h 1971356"/>
              <a:gd name="connsiteX3" fmla="*/ 1487510 w 3061772"/>
              <a:gd name="connsiteY3" fmla="*/ 1642056 h 1971356"/>
              <a:gd name="connsiteX4" fmla="*/ 2324636 w 3061772"/>
              <a:gd name="connsiteY4" fmla="*/ 1944710 h 1971356"/>
              <a:gd name="connsiteX5" fmla="*/ 3000777 w 3061772"/>
              <a:gd name="connsiteY5" fmla="*/ 1957588 h 1971356"/>
              <a:gd name="connsiteX6" fmla="*/ 2987898 w 3061772"/>
              <a:gd name="connsiteY6" fmla="*/ 1957588 h 1971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61772" h="1971356">
                <a:moveTo>
                  <a:pt x="0" y="0"/>
                </a:moveTo>
                <a:cubicBezTo>
                  <a:pt x="111617" y="4293"/>
                  <a:pt x="223234" y="8586"/>
                  <a:pt x="341290" y="109470"/>
                </a:cubicBezTo>
                <a:cubicBezTo>
                  <a:pt x="459346" y="210354"/>
                  <a:pt x="708338" y="605307"/>
                  <a:pt x="708338" y="605307"/>
                </a:cubicBezTo>
                <a:cubicBezTo>
                  <a:pt x="899375" y="860738"/>
                  <a:pt x="1218127" y="1418822"/>
                  <a:pt x="1487510" y="1642056"/>
                </a:cubicBezTo>
                <a:cubicBezTo>
                  <a:pt x="1756893" y="1865290"/>
                  <a:pt x="2072425" y="1892121"/>
                  <a:pt x="2324636" y="1944710"/>
                </a:cubicBezTo>
                <a:cubicBezTo>
                  <a:pt x="2576847" y="1997299"/>
                  <a:pt x="2890233" y="1955442"/>
                  <a:pt x="3000777" y="1957588"/>
                </a:cubicBezTo>
                <a:cubicBezTo>
                  <a:pt x="3111321" y="1959734"/>
                  <a:pt x="3049609" y="1958661"/>
                  <a:pt x="2987898" y="1957588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AD8AB08-4667-2698-6968-EBE15F31AAA1}"/>
              </a:ext>
            </a:extLst>
          </p:cNvPr>
          <p:cNvCxnSpPr/>
          <p:nvPr/>
        </p:nvCxnSpPr>
        <p:spPr>
          <a:xfrm>
            <a:off x="8182387" y="2807594"/>
            <a:ext cx="0" cy="241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805BC6B-1FB8-9BAE-FA3C-B2FB0BB732EC}"/>
              </a:ext>
            </a:extLst>
          </p:cNvPr>
          <p:cNvSpPr/>
          <p:nvPr/>
        </p:nvSpPr>
        <p:spPr>
          <a:xfrm>
            <a:off x="8295021" y="3187412"/>
            <a:ext cx="2221606" cy="1964916"/>
          </a:xfrm>
          <a:custGeom>
            <a:avLst/>
            <a:gdLst>
              <a:gd name="connsiteX0" fmla="*/ 12879 w 2687585"/>
              <a:gd name="connsiteY0" fmla="*/ 22942 h 1999849"/>
              <a:gd name="connsiteX1" fmla="*/ 180304 w 2687585"/>
              <a:gd name="connsiteY1" fmla="*/ 35821 h 1999849"/>
              <a:gd name="connsiteX2" fmla="*/ 476518 w 2687585"/>
              <a:gd name="connsiteY2" fmla="*/ 338474 h 1999849"/>
              <a:gd name="connsiteX3" fmla="*/ 1275008 w 2687585"/>
              <a:gd name="connsiteY3" fmla="*/ 1510452 h 1999849"/>
              <a:gd name="connsiteX4" fmla="*/ 1886755 w 2687585"/>
              <a:gd name="connsiteY4" fmla="*/ 1871060 h 1999849"/>
              <a:gd name="connsiteX5" fmla="*/ 2614411 w 2687585"/>
              <a:gd name="connsiteY5" fmla="*/ 1954773 h 1999849"/>
              <a:gd name="connsiteX6" fmla="*/ 2582214 w 2687585"/>
              <a:gd name="connsiteY6" fmla="*/ 1967652 h 1999849"/>
              <a:gd name="connsiteX7" fmla="*/ 1906073 w 2687585"/>
              <a:gd name="connsiteY7" fmla="*/ 1999849 h 1999849"/>
              <a:gd name="connsiteX8" fmla="*/ 850006 w 2687585"/>
              <a:gd name="connsiteY8" fmla="*/ 1986970 h 1999849"/>
              <a:gd name="connsiteX9" fmla="*/ 83713 w 2687585"/>
              <a:gd name="connsiteY9" fmla="*/ 1986970 h 1999849"/>
              <a:gd name="connsiteX10" fmla="*/ 38637 w 2687585"/>
              <a:gd name="connsiteY10" fmla="*/ 1986970 h 1999849"/>
              <a:gd name="connsiteX11" fmla="*/ 19318 w 2687585"/>
              <a:gd name="connsiteY11" fmla="*/ 1948334 h 1999849"/>
              <a:gd name="connsiteX12" fmla="*/ 12879 w 2687585"/>
              <a:gd name="connsiteY12" fmla="*/ 1916136 h 1999849"/>
              <a:gd name="connsiteX13" fmla="*/ 12879 w 2687585"/>
              <a:gd name="connsiteY13" fmla="*/ 1684317 h 1999849"/>
              <a:gd name="connsiteX14" fmla="*/ 0 w 2687585"/>
              <a:gd name="connsiteY14" fmla="*/ 769917 h 1999849"/>
              <a:gd name="connsiteX15" fmla="*/ 12879 w 2687585"/>
              <a:gd name="connsiteY15" fmla="*/ 190367 h 1999849"/>
              <a:gd name="connsiteX16" fmla="*/ 12879 w 2687585"/>
              <a:gd name="connsiteY16" fmla="*/ 22942 h 1999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87585" h="1999849">
                <a:moveTo>
                  <a:pt x="12879" y="22942"/>
                </a:moveTo>
                <a:cubicBezTo>
                  <a:pt x="40783" y="-2816"/>
                  <a:pt x="103031" y="-16768"/>
                  <a:pt x="180304" y="35821"/>
                </a:cubicBezTo>
                <a:cubicBezTo>
                  <a:pt x="257577" y="88410"/>
                  <a:pt x="294067" y="92702"/>
                  <a:pt x="476518" y="338474"/>
                </a:cubicBezTo>
                <a:cubicBezTo>
                  <a:pt x="658969" y="584246"/>
                  <a:pt x="1039969" y="1255021"/>
                  <a:pt x="1275008" y="1510452"/>
                </a:cubicBezTo>
                <a:cubicBezTo>
                  <a:pt x="1510047" y="1765883"/>
                  <a:pt x="1663521" y="1797007"/>
                  <a:pt x="1886755" y="1871060"/>
                </a:cubicBezTo>
                <a:cubicBezTo>
                  <a:pt x="2109989" y="1945113"/>
                  <a:pt x="2498501" y="1938674"/>
                  <a:pt x="2614411" y="1954773"/>
                </a:cubicBezTo>
                <a:cubicBezTo>
                  <a:pt x="2730321" y="1970872"/>
                  <a:pt x="2700270" y="1960139"/>
                  <a:pt x="2582214" y="1967652"/>
                </a:cubicBezTo>
                <a:cubicBezTo>
                  <a:pt x="2464158" y="1975165"/>
                  <a:pt x="2194774" y="1996629"/>
                  <a:pt x="1906073" y="1999849"/>
                </a:cubicBezTo>
                <a:lnTo>
                  <a:pt x="850006" y="1986970"/>
                </a:lnTo>
                <a:lnTo>
                  <a:pt x="83713" y="1986970"/>
                </a:lnTo>
                <a:cubicBezTo>
                  <a:pt x="-51515" y="1986970"/>
                  <a:pt x="49370" y="1993409"/>
                  <a:pt x="38637" y="1986970"/>
                </a:cubicBezTo>
                <a:cubicBezTo>
                  <a:pt x="27905" y="1980531"/>
                  <a:pt x="23611" y="1960140"/>
                  <a:pt x="19318" y="1948334"/>
                </a:cubicBezTo>
                <a:cubicBezTo>
                  <a:pt x="15025" y="1936528"/>
                  <a:pt x="13952" y="1960139"/>
                  <a:pt x="12879" y="1916136"/>
                </a:cubicBezTo>
                <a:cubicBezTo>
                  <a:pt x="11806" y="1872133"/>
                  <a:pt x="15025" y="1875353"/>
                  <a:pt x="12879" y="1684317"/>
                </a:cubicBezTo>
                <a:cubicBezTo>
                  <a:pt x="10733" y="1493281"/>
                  <a:pt x="0" y="1018909"/>
                  <a:pt x="0" y="769917"/>
                </a:cubicBezTo>
                <a:cubicBezTo>
                  <a:pt x="0" y="520925"/>
                  <a:pt x="11806" y="309497"/>
                  <a:pt x="12879" y="190367"/>
                </a:cubicBezTo>
                <a:cubicBezTo>
                  <a:pt x="13952" y="71237"/>
                  <a:pt x="-15025" y="48700"/>
                  <a:pt x="12879" y="22942"/>
                </a:cubicBezTo>
                <a:close/>
              </a:path>
            </a:pathLst>
          </a:custGeom>
          <a:pattFill prst="ltDn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1BEF2F4-FE78-D73C-50A6-6976E3386A1F}"/>
              </a:ext>
            </a:extLst>
          </p:cNvPr>
          <p:cNvSpPr/>
          <p:nvPr/>
        </p:nvSpPr>
        <p:spPr>
          <a:xfrm>
            <a:off x="7147611" y="3140814"/>
            <a:ext cx="1012187" cy="1952036"/>
          </a:xfrm>
          <a:prstGeom prst="rect">
            <a:avLst/>
          </a:prstGeom>
          <a:pattFill prst="dkDnDiag">
            <a:fgClr>
              <a:srgbClr val="F5A5C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1B630D8-9E62-87E8-CD3C-200FAC2A1949}"/>
              </a:ext>
            </a:extLst>
          </p:cNvPr>
          <p:cNvCxnSpPr/>
          <p:nvPr/>
        </p:nvCxnSpPr>
        <p:spPr>
          <a:xfrm>
            <a:off x="7424670" y="2807594"/>
            <a:ext cx="0" cy="241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1BAD4A-D9FA-862E-204A-2278ABD61319}"/>
              </a:ext>
            </a:extLst>
          </p:cNvPr>
          <p:cNvCxnSpPr/>
          <p:nvPr/>
        </p:nvCxnSpPr>
        <p:spPr>
          <a:xfrm>
            <a:off x="7731619" y="2807594"/>
            <a:ext cx="0" cy="241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9B7ED7D-0E97-C078-5291-51B7A351887E}"/>
              </a:ext>
            </a:extLst>
          </p:cNvPr>
          <p:cNvSpPr txBox="1"/>
          <p:nvPr/>
        </p:nvSpPr>
        <p:spPr>
          <a:xfrm>
            <a:off x="7136011" y="3811163"/>
            <a:ext cx="107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Plateau</a:t>
            </a:r>
            <a:endParaRPr lang="fi-FI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BD83F27-C169-B75B-4A56-A224B25393BD}"/>
              </a:ext>
            </a:extLst>
          </p:cNvPr>
          <p:cNvSpPr txBox="1"/>
          <p:nvPr/>
        </p:nvSpPr>
        <p:spPr>
          <a:xfrm>
            <a:off x="8342425" y="4272518"/>
            <a:ext cx="99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Decay</a:t>
            </a:r>
            <a:endParaRPr lang="fi-FI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9D05E2-DF71-C197-EE30-76DA726A77DA}"/>
              </a:ext>
            </a:extLst>
          </p:cNvPr>
          <p:cNvCxnSpPr>
            <a:cxnSpLocks/>
          </p:cNvCxnSpPr>
          <p:nvPr/>
        </p:nvCxnSpPr>
        <p:spPr>
          <a:xfrm>
            <a:off x="6928834" y="5106473"/>
            <a:ext cx="4765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81A2A-841F-6CCC-F17D-8516C4267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16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54133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8D2240-5303-6B62-4300-C35916D7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Calculation</a:t>
            </a:r>
            <a:r>
              <a:rPr lang="fi-FI" dirty="0"/>
              <a:t> </a:t>
            </a:r>
            <a:r>
              <a:rPr lang="fi-FI" dirty="0" err="1"/>
              <a:t>process</a:t>
            </a:r>
            <a:r>
              <a:rPr lang="fi-FI" dirty="0"/>
              <a:t> and input </a:t>
            </a:r>
            <a:r>
              <a:rPr lang="fi-FI" dirty="0" err="1"/>
              <a:t>parameters</a:t>
            </a:r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C5A3D-D750-4D61-3BF7-ED8725E99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2</a:t>
            </a:fld>
            <a:endParaRPr lang="en-GB" noProof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D7495-7D03-C544-A9C7-FBC0A24295B1}"/>
              </a:ext>
            </a:extLst>
          </p:cNvPr>
          <p:cNvSpPr txBox="1"/>
          <p:nvPr/>
        </p:nvSpPr>
        <p:spPr>
          <a:xfrm>
            <a:off x="1090962" y="2275936"/>
            <a:ext cx="147099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b="1" dirty="0" err="1">
                <a:solidFill>
                  <a:schemeClr val="tx1"/>
                </a:solidFill>
              </a:rPr>
              <a:t>Dipole</a:t>
            </a:r>
            <a:r>
              <a:rPr lang="fi-FI" b="1" dirty="0">
                <a:solidFill>
                  <a:schemeClr val="tx1"/>
                </a:solidFill>
              </a:rPr>
              <a:t> </a:t>
            </a:r>
            <a:r>
              <a:rPr lang="fi-FI" b="1" dirty="0" err="1">
                <a:solidFill>
                  <a:schemeClr val="tx1"/>
                </a:solidFill>
              </a:rPr>
              <a:t>field</a:t>
            </a:r>
            <a:endParaRPr lang="fi-FI" b="1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4AE64B-64B3-2263-93F4-AAA77A764C3A}"/>
              </a:ext>
            </a:extLst>
          </p:cNvPr>
          <p:cNvSpPr txBox="1"/>
          <p:nvPr/>
        </p:nvSpPr>
        <p:spPr>
          <a:xfrm>
            <a:off x="6143521" y="2137437"/>
            <a:ext cx="297872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tx1"/>
                </a:solidFill>
              </a:rPr>
              <a:t>Energy </a:t>
            </a:r>
            <a:r>
              <a:rPr lang="fi-FI" dirty="0" err="1">
                <a:solidFill>
                  <a:schemeClr val="tx1"/>
                </a:solidFill>
              </a:rPr>
              <a:t>density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limit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from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quench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protection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030DF57-200E-1928-1092-B94470F100A9}"/>
              </a:ext>
            </a:extLst>
          </p:cNvPr>
          <p:cNvSpPr txBox="1"/>
          <p:nvPr/>
        </p:nvSpPr>
        <p:spPr>
          <a:xfrm>
            <a:off x="3405954" y="2275936"/>
            <a:ext cx="189356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dirty="0" err="1">
                <a:solidFill>
                  <a:schemeClr val="tx1"/>
                </a:solidFill>
              </a:rPr>
              <a:t>Current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density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87B3EA-1121-2D18-BA7B-25EDB1BB450C}"/>
              </a:ext>
            </a:extLst>
          </p:cNvPr>
          <p:cNvSpPr txBox="1"/>
          <p:nvPr/>
        </p:nvSpPr>
        <p:spPr>
          <a:xfrm>
            <a:off x="9966246" y="2275936"/>
            <a:ext cx="147099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b="1" dirty="0" err="1">
                <a:solidFill>
                  <a:schemeClr val="tx1"/>
                </a:solidFill>
              </a:rPr>
              <a:t>Aperture</a:t>
            </a:r>
            <a:endParaRPr lang="fi-FI" b="1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AFFBC25-9610-E07D-0D43-5A1BEEC5BFC6}"/>
              </a:ext>
            </a:extLst>
          </p:cNvPr>
          <p:cNvCxnSpPr>
            <a:cxnSpLocks/>
            <a:stCxn id="8" idx="3"/>
            <a:endCxn id="18" idx="1"/>
          </p:cNvCxnSpPr>
          <p:nvPr/>
        </p:nvCxnSpPr>
        <p:spPr>
          <a:xfrm>
            <a:off x="2561953" y="2460602"/>
            <a:ext cx="8440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46C03D2-A314-340C-F88E-D5B7520290A1}"/>
              </a:ext>
            </a:extLst>
          </p:cNvPr>
          <p:cNvCxnSpPr>
            <a:cxnSpLocks/>
            <a:stCxn id="9" idx="3"/>
            <a:endCxn id="22" idx="1"/>
          </p:cNvCxnSpPr>
          <p:nvPr/>
        </p:nvCxnSpPr>
        <p:spPr>
          <a:xfrm flipV="1">
            <a:off x="9122245" y="2460602"/>
            <a:ext cx="84400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F6AC9F2-9532-99DE-94E8-A1FBA2CE09AA}"/>
              </a:ext>
            </a:extLst>
          </p:cNvPr>
          <p:cNvCxnSpPr>
            <a:cxnSpLocks/>
            <a:stCxn id="18" idx="3"/>
            <a:endCxn id="9" idx="1"/>
          </p:cNvCxnSpPr>
          <p:nvPr/>
        </p:nvCxnSpPr>
        <p:spPr>
          <a:xfrm>
            <a:off x="5299520" y="2460602"/>
            <a:ext cx="84400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3" name="Table 32">
            <a:extLst>
              <a:ext uri="{FF2B5EF4-FFF2-40B4-BE49-F238E27FC236}">
                <a16:creationId xmlns:a16="http://schemas.microsoft.com/office/drawing/2014/main" id="{656E4275-9FE1-EAA0-2504-30D0BD8C51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708063"/>
              </p:ext>
            </p:extLst>
          </p:nvPr>
        </p:nvGraphicFramePr>
        <p:xfrm>
          <a:off x="5170316" y="3314923"/>
          <a:ext cx="2990683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0111">
                  <a:extLst>
                    <a:ext uri="{9D8B030D-6E8A-4147-A177-3AD203B41FA5}">
                      <a16:colId xmlns:a16="http://schemas.microsoft.com/office/drawing/2014/main" val="2982022126"/>
                    </a:ext>
                  </a:extLst>
                </a:gridCol>
                <a:gridCol w="1650572">
                  <a:extLst>
                    <a:ext uri="{9D8B030D-6E8A-4147-A177-3AD203B41FA5}">
                      <a16:colId xmlns:a16="http://schemas.microsoft.com/office/drawing/2014/main" val="3284608363"/>
                    </a:ext>
                  </a:extLst>
                </a:gridCol>
              </a:tblGrid>
              <a:tr h="169616"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Input </a:t>
                      </a:r>
                      <a:r>
                        <a:rPr lang="fi-FI" sz="1600" b="0" dirty="0" err="1"/>
                        <a:t>parameter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Value &amp; </a:t>
                      </a:r>
                      <a:r>
                        <a:rPr lang="fi-FI" sz="1600" b="0" dirty="0" err="1"/>
                        <a:t>Unit</a:t>
                      </a:r>
                      <a:endParaRPr lang="fi-FI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239649"/>
                  </a:ext>
                </a:extLst>
              </a:tr>
              <a:tr h="332745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6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 K</a:t>
                      </a:r>
                      <a:endParaRPr lang="fi-FI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143938"/>
                  </a:ext>
                </a:extLst>
              </a:tr>
              <a:tr h="282693">
                <a:tc>
                  <a:txBody>
                    <a:bodyPr/>
                    <a:lstStyle/>
                    <a:p>
                      <a:pPr algn="ctr"/>
                      <a:r>
                        <a:rPr lang="fr-FR" sz="16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fr-FR" sz="16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protdelay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40 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7361681"/>
                  </a:ext>
                </a:extLst>
              </a:tr>
              <a:tr h="282693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6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977424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6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126627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6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522485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copper RRR 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764724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600" b="0" dirty="0"/>
                        <a:t>10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7455532"/>
                  </a:ext>
                </a:extLst>
              </a:tr>
              <a:tr h="169616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Bave</a:t>
                      </a:r>
                      <a:endParaRPr lang="fi-FI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r>
                        <a:rPr lang="en-US" sz="16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 2</a:t>
                      </a:r>
                      <a:endParaRPr lang="fi-FI" sz="16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988100"/>
                  </a:ext>
                </a:extLst>
              </a:tr>
            </a:tbl>
          </a:graphicData>
        </a:graphic>
      </p:graphicFrame>
      <p:pic>
        <p:nvPicPr>
          <p:cNvPr id="85" name="Picture 84">
            <a:extLst>
              <a:ext uri="{FF2B5EF4-FFF2-40B4-BE49-F238E27FC236}">
                <a16:creationId xmlns:a16="http://schemas.microsoft.com/office/drawing/2014/main" id="{B7662D3E-7710-A96D-CECE-C1FEFE25D9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457" b="63692"/>
          <a:stretch/>
        </p:blipFill>
        <p:spPr>
          <a:xfrm>
            <a:off x="1152413" y="4420600"/>
            <a:ext cx="2990684" cy="19544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6" name="Table 32">
                <a:extLst>
                  <a:ext uri="{FF2B5EF4-FFF2-40B4-BE49-F238E27FC236}">
                    <a16:creationId xmlns:a16="http://schemas.microsoft.com/office/drawing/2014/main" id="{270D30EF-F9C8-E71E-2AA1-0C82708A123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219594" y="3314923"/>
              <a:ext cx="3528720" cy="1005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78095">
                      <a:extLst>
                        <a:ext uri="{9D8B030D-6E8A-4147-A177-3AD203B41FA5}">
                          <a16:colId xmlns:a16="http://schemas.microsoft.com/office/drawing/2014/main" val="2982022126"/>
                        </a:ext>
                      </a:extLst>
                    </a:gridCol>
                    <a:gridCol w="1750625">
                      <a:extLst>
                        <a:ext uri="{9D8B030D-6E8A-4147-A177-3AD203B41FA5}">
                          <a16:colId xmlns:a16="http://schemas.microsoft.com/office/drawing/2014/main" val="3284608363"/>
                        </a:ext>
                      </a:extLst>
                    </a:gridCol>
                  </a:tblGrid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Input </a:t>
                          </a:r>
                          <a:r>
                            <a:rPr lang="fi-FI" sz="1600" b="0" dirty="0" err="1"/>
                            <a:t>parameter</a:t>
                          </a:r>
                          <a:endParaRPr lang="fi-FI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Value &amp; </a:t>
                          </a:r>
                          <a:r>
                            <a:rPr lang="fi-FI" sz="1600" b="0" dirty="0" err="1"/>
                            <a:t>Unit</a:t>
                          </a:r>
                          <a:endParaRPr lang="fi-FI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7239649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 = </a:t>
                          </a:r>
                          <a:r>
                            <a:rPr lang="fr-FR" sz="16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6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</a:t>
                          </a:r>
                          <a:r>
                            <a:rPr lang="fr-FR" sz="1600" b="0" baseline="-25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fr-FR" sz="16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6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</a:t>
                          </a:r>
                          <a:endParaRPr lang="fi-FI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45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745785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i-FI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oMath>
                            </m:oMathPara>
                          </a14:m>
                          <a:endParaRPr lang="fi-FI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60</a:t>
                          </a:r>
                          <a:r>
                            <a:rPr lang="fi-FI" sz="16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°</a:t>
                          </a:r>
                          <a:endParaRPr lang="fi-FI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7165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6" name="Table 32">
                <a:extLst>
                  <a:ext uri="{FF2B5EF4-FFF2-40B4-BE49-F238E27FC236}">
                    <a16:creationId xmlns:a16="http://schemas.microsoft.com/office/drawing/2014/main" id="{270D30EF-F9C8-E71E-2AA1-0C82708A12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4531135"/>
                  </p:ext>
                </p:extLst>
              </p:nvPr>
            </p:nvGraphicFramePr>
            <p:xfrm>
              <a:off x="1219594" y="3314923"/>
              <a:ext cx="3528720" cy="1005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78095">
                      <a:extLst>
                        <a:ext uri="{9D8B030D-6E8A-4147-A177-3AD203B41FA5}">
                          <a16:colId xmlns:a16="http://schemas.microsoft.com/office/drawing/2014/main" val="2982022126"/>
                        </a:ext>
                      </a:extLst>
                    </a:gridCol>
                    <a:gridCol w="1750625">
                      <a:extLst>
                        <a:ext uri="{9D8B030D-6E8A-4147-A177-3AD203B41FA5}">
                          <a16:colId xmlns:a16="http://schemas.microsoft.com/office/drawing/2014/main" val="3284608363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Input </a:t>
                          </a:r>
                          <a:r>
                            <a:rPr lang="fi-FI" sz="1600" b="0" dirty="0" err="1"/>
                            <a:t>parameter</a:t>
                          </a:r>
                          <a:endParaRPr lang="fi-FI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Value &amp; </a:t>
                          </a:r>
                          <a:r>
                            <a:rPr lang="fi-FI" sz="1600" b="0" dirty="0" err="1"/>
                            <a:t>Unit</a:t>
                          </a:r>
                          <a:endParaRPr lang="fi-FI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723964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6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 = </a:t>
                          </a:r>
                          <a:r>
                            <a:rPr lang="fr-FR" sz="16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6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</a:t>
                          </a:r>
                          <a:r>
                            <a:rPr lang="fr-FR" sz="1600" b="0" baseline="-25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6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fr-FR" sz="16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6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</a:t>
                          </a:r>
                          <a:endParaRPr lang="fi-FI" sz="16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45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74578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4"/>
                          <a:stretch>
                            <a:fillRect l="-342" t="-205455" r="-100000" b="-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600" b="0" dirty="0"/>
                            <a:t>60</a:t>
                          </a:r>
                          <a:r>
                            <a:rPr lang="fi-FI" sz="16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°</a:t>
                          </a:r>
                          <a:endParaRPr lang="fi-FI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71659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5" name="TextBox 114">
            <a:extLst>
              <a:ext uri="{FF2B5EF4-FFF2-40B4-BE49-F238E27FC236}">
                <a16:creationId xmlns:a16="http://schemas.microsoft.com/office/drawing/2014/main" id="{BAA9025F-18C4-094D-7CED-72A4F33696C2}"/>
              </a:ext>
            </a:extLst>
          </p:cNvPr>
          <p:cNvSpPr txBox="1"/>
          <p:nvPr/>
        </p:nvSpPr>
        <p:spPr>
          <a:xfrm>
            <a:off x="2688001" y="2205543"/>
            <a:ext cx="1109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 err="1">
                <a:solidFill>
                  <a:srgbClr val="4E008E"/>
                </a:solidFill>
              </a:rPr>
              <a:t>Step</a:t>
            </a:r>
            <a:r>
              <a:rPr lang="fi-FI" sz="1200" i="1" dirty="0">
                <a:solidFill>
                  <a:srgbClr val="4E008E"/>
                </a:solidFill>
              </a:rPr>
              <a:t> 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5B59562-C1EF-6E68-7817-28583CE33D15}"/>
              </a:ext>
            </a:extLst>
          </p:cNvPr>
          <p:cNvSpPr txBox="1"/>
          <p:nvPr/>
        </p:nvSpPr>
        <p:spPr>
          <a:xfrm>
            <a:off x="5408637" y="2205543"/>
            <a:ext cx="1109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 err="1">
                <a:solidFill>
                  <a:srgbClr val="4E008E"/>
                </a:solidFill>
              </a:rPr>
              <a:t>Step</a:t>
            </a:r>
            <a:r>
              <a:rPr lang="fi-FI" sz="1200" i="1" dirty="0">
                <a:solidFill>
                  <a:srgbClr val="4E008E"/>
                </a:solidFill>
              </a:rPr>
              <a:t>  2 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F2FA447-1AC6-068B-E782-1EE019743710}"/>
              </a:ext>
            </a:extLst>
          </p:cNvPr>
          <p:cNvSpPr txBox="1"/>
          <p:nvPr/>
        </p:nvSpPr>
        <p:spPr>
          <a:xfrm>
            <a:off x="9267181" y="2183897"/>
            <a:ext cx="1109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i="1" dirty="0" err="1">
                <a:solidFill>
                  <a:srgbClr val="4E008E"/>
                </a:solidFill>
              </a:rPr>
              <a:t>Step</a:t>
            </a:r>
            <a:r>
              <a:rPr lang="fi-FI" sz="1200" i="1" dirty="0">
                <a:solidFill>
                  <a:srgbClr val="4E008E"/>
                </a:solidFill>
              </a:rPr>
              <a:t> 3</a:t>
            </a:r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D2DF5AC8-29E1-B68F-99BB-29ED17B84C99}"/>
              </a:ext>
            </a:extLst>
          </p:cNvPr>
          <p:cNvCxnSpPr>
            <a:cxnSpLocks/>
            <a:stCxn id="86" idx="0"/>
          </p:cNvCxnSpPr>
          <p:nvPr/>
        </p:nvCxnSpPr>
        <p:spPr>
          <a:xfrm flipV="1">
            <a:off x="2983954" y="2545737"/>
            <a:ext cx="12655" cy="7691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67B122F0-DC0F-CA77-EE8F-FFE0336003DC}"/>
              </a:ext>
            </a:extLst>
          </p:cNvPr>
          <p:cNvCxnSpPr>
            <a:cxnSpLocks/>
          </p:cNvCxnSpPr>
          <p:nvPr/>
        </p:nvCxnSpPr>
        <p:spPr>
          <a:xfrm flipV="1">
            <a:off x="5721520" y="2511832"/>
            <a:ext cx="0" cy="803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9C272EF3-B16E-2287-3E10-0DB152FFF3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1454" y="3548531"/>
            <a:ext cx="3768718" cy="28265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DAC1AD-63B4-2BF3-E1DD-478655EF94CD}"/>
              </a:ext>
            </a:extLst>
          </p:cNvPr>
          <p:cNvSpPr txBox="1"/>
          <p:nvPr/>
        </p:nvSpPr>
        <p:spPr>
          <a:xfrm>
            <a:off x="9316759" y="3291561"/>
            <a:ext cx="2056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 err="1"/>
              <a:t>Result</a:t>
            </a:r>
            <a:r>
              <a:rPr lang="fi-FI" sz="1600" i="1" dirty="0"/>
              <a:t> </a:t>
            </a:r>
            <a:r>
              <a:rPr lang="fi-FI" sz="1600" i="1" dirty="0" err="1"/>
              <a:t>plot</a:t>
            </a:r>
            <a:r>
              <a:rPr lang="fi-FI" sz="1600" i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01766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8D2240-5303-6B62-4300-C35916D7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Equations</a:t>
            </a:r>
            <a:r>
              <a:rPr lang="fi-FI" dirty="0"/>
              <a:t> for </a:t>
            </a:r>
            <a:r>
              <a:rPr lang="fi-FI" dirty="0" err="1"/>
              <a:t>step</a:t>
            </a:r>
            <a:r>
              <a:rPr lang="fi-FI" dirty="0"/>
              <a:t>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C5A3D-D750-4D61-3BF7-ED8725E99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3</a:t>
            </a:fld>
            <a:endParaRPr lang="en-GB" noProof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B71603-E1E6-3CDE-421E-753BEBA414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519"/>
          <a:stretch/>
        </p:blipFill>
        <p:spPr>
          <a:xfrm>
            <a:off x="239484" y="2969191"/>
            <a:ext cx="5680899" cy="27824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051A4B-CF75-6A79-507D-EECD3111510D}"/>
              </a:ext>
            </a:extLst>
          </p:cNvPr>
          <p:cNvSpPr txBox="1"/>
          <p:nvPr/>
        </p:nvSpPr>
        <p:spPr>
          <a:xfrm>
            <a:off x="691415" y="2219376"/>
            <a:ext cx="477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Equations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Barbara &amp; Samuele </a:t>
            </a:r>
            <a:r>
              <a:rPr lang="fi-FI" dirty="0" err="1"/>
              <a:t>presentation</a:t>
            </a:r>
            <a:r>
              <a:rPr lang="fi-FI" dirty="0"/>
              <a:t>, </a:t>
            </a:r>
            <a:r>
              <a:rPr lang="fi-FI" dirty="0" err="1"/>
              <a:t>citing</a:t>
            </a:r>
            <a:r>
              <a:rPr lang="fi-FI" dirty="0"/>
              <a:t> E. Todesco </a:t>
            </a:r>
            <a:r>
              <a:rPr lang="fi-FI" dirty="0" err="1"/>
              <a:t>Masterclass</a:t>
            </a:r>
            <a:r>
              <a:rPr lang="fi-FI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32">
                <a:extLst>
                  <a:ext uri="{FF2B5EF4-FFF2-40B4-BE49-F238E27FC236}">
                    <a16:creationId xmlns:a16="http://schemas.microsoft.com/office/drawing/2014/main" id="{BB25E132-3993-CC6E-DF08-147329D8A7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7514130"/>
                  </p:ext>
                </p:extLst>
              </p:nvPr>
            </p:nvGraphicFramePr>
            <p:xfrm>
              <a:off x="7418877" y="2639186"/>
              <a:ext cx="2990684" cy="8397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0112">
                      <a:extLst>
                        <a:ext uri="{9D8B030D-6E8A-4147-A177-3AD203B41FA5}">
                          <a16:colId xmlns:a16="http://schemas.microsoft.com/office/drawing/2014/main" val="2982022126"/>
                        </a:ext>
                      </a:extLst>
                    </a:gridCol>
                    <a:gridCol w="1650572">
                      <a:extLst>
                        <a:ext uri="{9D8B030D-6E8A-4147-A177-3AD203B41FA5}">
                          <a16:colId xmlns:a16="http://schemas.microsoft.com/office/drawing/2014/main" val="3284608363"/>
                        </a:ext>
                      </a:extLst>
                    </a:gridCol>
                  </a:tblGrid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Input </a:t>
                          </a:r>
                          <a:r>
                            <a:rPr lang="fi-FI" sz="1200" b="0" dirty="0" err="1"/>
                            <a:t>parameter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Value &amp; </a:t>
                          </a:r>
                          <a:r>
                            <a:rPr lang="fi-FI" sz="1200" b="0" dirty="0" err="1"/>
                            <a:t>Unit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7239649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</a:t>
                          </a:r>
                          <a:r>
                            <a:rPr lang="fr-FR" sz="1200" b="0" baseline="-25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2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45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745785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i-FI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oMath>
                            </m:oMathPara>
                          </a14:m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60</a:t>
                          </a:r>
                          <a:r>
                            <a:rPr lang="fi-FI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°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7165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32">
                <a:extLst>
                  <a:ext uri="{FF2B5EF4-FFF2-40B4-BE49-F238E27FC236}">
                    <a16:creationId xmlns:a16="http://schemas.microsoft.com/office/drawing/2014/main" id="{BB25E132-3993-CC6E-DF08-147329D8A7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7514130"/>
                  </p:ext>
                </p:extLst>
              </p:nvPr>
            </p:nvGraphicFramePr>
            <p:xfrm>
              <a:off x="7418877" y="2639186"/>
              <a:ext cx="2990684" cy="8397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0112">
                      <a:extLst>
                        <a:ext uri="{9D8B030D-6E8A-4147-A177-3AD203B41FA5}">
                          <a16:colId xmlns:a16="http://schemas.microsoft.com/office/drawing/2014/main" val="2982022126"/>
                        </a:ext>
                      </a:extLst>
                    </a:gridCol>
                    <a:gridCol w="1650572">
                      <a:extLst>
                        <a:ext uri="{9D8B030D-6E8A-4147-A177-3AD203B41FA5}">
                          <a16:colId xmlns:a16="http://schemas.microsoft.com/office/drawing/2014/main" val="3284608363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Input </a:t>
                          </a:r>
                          <a:r>
                            <a:rPr lang="fi-FI" sz="1200" b="0" dirty="0" err="1"/>
                            <a:t>parameter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Value &amp; </a:t>
                          </a:r>
                          <a:r>
                            <a:rPr lang="fi-FI" sz="1200" b="0" dirty="0" err="1"/>
                            <a:t>Unit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7239649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</a:t>
                          </a:r>
                          <a:r>
                            <a:rPr lang="fr-FR" sz="1200" b="0" baseline="-25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2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45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745785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909" t="-197872" r="-125000" b="-148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60</a:t>
                          </a:r>
                          <a:r>
                            <a:rPr lang="fi-FI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°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71659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F98519D-F411-AC7F-E9C2-B0F2FCDC2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176" y="3238500"/>
            <a:ext cx="4826000" cy="36195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411FC16-AD91-2EBE-E6FA-132BAF3DDC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24880" r="57768" b="1"/>
          <a:stretch/>
        </p:blipFill>
        <p:spPr>
          <a:xfrm>
            <a:off x="6096000" y="754889"/>
            <a:ext cx="4395024" cy="959283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98B233F1-9B11-7570-9075-3BD071926EAA}"/>
              </a:ext>
            </a:extLst>
          </p:cNvPr>
          <p:cNvSpPr txBox="1">
            <a:spLocks/>
          </p:cNvSpPr>
          <p:nvPr/>
        </p:nvSpPr>
        <p:spPr>
          <a:xfrm>
            <a:off x="7305675" y="2088344"/>
            <a:ext cx="5382450" cy="37142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>
                <a:solidFill>
                  <a:srgbClr val="4E008E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i-FI" sz="3200" i="1" dirty="0" err="1"/>
              <a:t>Result</a:t>
            </a:r>
            <a:r>
              <a:rPr lang="fi-FI" sz="3200" i="1" dirty="0"/>
              <a:t> of </a:t>
            </a:r>
            <a:r>
              <a:rPr lang="fi-FI" sz="3200" i="1" dirty="0" err="1"/>
              <a:t>step</a:t>
            </a:r>
            <a:r>
              <a:rPr lang="fi-FI" sz="3200" i="1" dirty="0"/>
              <a:t> 1 </a:t>
            </a:r>
          </a:p>
        </p:txBody>
      </p:sp>
    </p:spTree>
    <p:extLst>
      <p:ext uri="{BB962C8B-B14F-4D97-AF65-F5344CB8AC3E}">
        <p14:creationId xmlns:p14="http://schemas.microsoft.com/office/powerpoint/2010/main" val="2414791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C7E28-6E8F-61DB-2677-2C97A07AB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Equations</a:t>
            </a:r>
            <a:r>
              <a:rPr lang="fi-FI" dirty="0"/>
              <a:t> for </a:t>
            </a:r>
            <a:r>
              <a:rPr lang="fi-FI" dirty="0" err="1"/>
              <a:t>step</a:t>
            </a:r>
            <a:r>
              <a:rPr lang="fi-FI" dirty="0"/>
              <a:t>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DE39D-C1F2-8FAC-9699-3E67077FB3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4</a:t>
            </a:fld>
            <a:endParaRPr lang="en-GB" noProof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86B71CA-EAC2-6679-8F8D-CC0BD01ECACE}"/>
              </a:ext>
            </a:extLst>
          </p:cNvPr>
          <p:cNvCxnSpPr>
            <a:cxnSpLocks/>
          </p:cNvCxnSpPr>
          <p:nvPr/>
        </p:nvCxnSpPr>
        <p:spPr>
          <a:xfrm flipV="1">
            <a:off x="658972" y="2490996"/>
            <a:ext cx="3259" cy="2818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1E8FD6F-95EF-166A-38D4-B856DE2F9D7D}"/>
              </a:ext>
            </a:extLst>
          </p:cNvPr>
          <p:cNvSpPr txBox="1"/>
          <p:nvPr/>
        </p:nvSpPr>
        <p:spPr>
          <a:xfrm rot="16200000">
            <a:off x="-258508" y="3115899"/>
            <a:ext cx="1460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current</a:t>
            </a:r>
            <a:endParaRPr lang="fi-FI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77C79-8320-3B2C-E1B5-27CF6A1C2B53}"/>
              </a:ext>
            </a:extLst>
          </p:cNvPr>
          <p:cNvSpPr txBox="1"/>
          <p:nvPr/>
        </p:nvSpPr>
        <p:spPr>
          <a:xfrm>
            <a:off x="530178" y="5251924"/>
            <a:ext cx="3767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>
                <a:latin typeface="Calibri" panose="020F0502020204030204" pitchFamily="34" charset="0"/>
                <a:cs typeface="Calibri" panose="020F0502020204030204" pitchFamily="34" charset="0"/>
              </a:rPr>
              <a:t>0     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i-FI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det</a:t>
            </a:r>
            <a:r>
              <a:rPr lang="fi-FI" sz="1400" dirty="0"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i-FI" sz="1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prot</a:t>
            </a:r>
            <a:r>
              <a:rPr lang="fi-FI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i-FI" sz="14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delay</a:t>
            </a:r>
            <a:r>
              <a:rPr lang="fi-FI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926EBF-E9E9-FAE0-D8D6-F410F9F6DF6E}"/>
              </a:ext>
            </a:extLst>
          </p:cNvPr>
          <p:cNvCxnSpPr/>
          <p:nvPr/>
        </p:nvCxnSpPr>
        <p:spPr>
          <a:xfrm>
            <a:off x="607454" y="3213908"/>
            <a:ext cx="1133341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8D8210F-5941-46FB-3F55-D185C63779B9}"/>
              </a:ext>
            </a:extLst>
          </p:cNvPr>
          <p:cNvSpPr/>
          <p:nvPr/>
        </p:nvSpPr>
        <p:spPr>
          <a:xfrm>
            <a:off x="1652796" y="3213908"/>
            <a:ext cx="3074644" cy="1964916"/>
          </a:xfrm>
          <a:custGeom>
            <a:avLst/>
            <a:gdLst>
              <a:gd name="connsiteX0" fmla="*/ 0 w 3061772"/>
              <a:gd name="connsiteY0" fmla="*/ 0 h 1971356"/>
              <a:gd name="connsiteX1" fmla="*/ 341290 w 3061772"/>
              <a:gd name="connsiteY1" fmla="*/ 109470 h 1971356"/>
              <a:gd name="connsiteX2" fmla="*/ 708338 w 3061772"/>
              <a:gd name="connsiteY2" fmla="*/ 605307 h 1971356"/>
              <a:gd name="connsiteX3" fmla="*/ 1487510 w 3061772"/>
              <a:gd name="connsiteY3" fmla="*/ 1642056 h 1971356"/>
              <a:gd name="connsiteX4" fmla="*/ 2324636 w 3061772"/>
              <a:gd name="connsiteY4" fmla="*/ 1944710 h 1971356"/>
              <a:gd name="connsiteX5" fmla="*/ 3000777 w 3061772"/>
              <a:gd name="connsiteY5" fmla="*/ 1957588 h 1971356"/>
              <a:gd name="connsiteX6" fmla="*/ 2987898 w 3061772"/>
              <a:gd name="connsiteY6" fmla="*/ 1957588 h 1971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61772" h="1971356">
                <a:moveTo>
                  <a:pt x="0" y="0"/>
                </a:moveTo>
                <a:cubicBezTo>
                  <a:pt x="111617" y="4293"/>
                  <a:pt x="223234" y="8586"/>
                  <a:pt x="341290" y="109470"/>
                </a:cubicBezTo>
                <a:cubicBezTo>
                  <a:pt x="459346" y="210354"/>
                  <a:pt x="708338" y="605307"/>
                  <a:pt x="708338" y="605307"/>
                </a:cubicBezTo>
                <a:cubicBezTo>
                  <a:pt x="899375" y="860738"/>
                  <a:pt x="1218127" y="1418822"/>
                  <a:pt x="1487510" y="1642056"/>
                </a:cubicBezTo>
                <a:cubicBezTo>
                  <a:pt x="1756893" y="1865290"/>
                  <a:pt x="2072425" y="1892121"/>
                  <a:pt x="2324636" y="1944710"/>
                </a:cubicBezTo>
                <a:cubicBezTo>
                  <a:pt x="2576847" y="1997299"/>
                  <a:pt x="2890233" y="1955442"/>
                  <a:pt x="3000777" y="1957588"/>
                </a:cubicBezTo>
                <a:cubicBezTo>
                  <a:pt x="3111321" y="1959734"/>
                  <a:pt x="3049609" y="1958661"/>
                  <a:pt x="2987898" y="1957588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8FB1DE-3122-54E3-22F2-E3418E5FCD5F}"/>
              </a:ext>
            </a:extLst>
          </p:cNvPr>
          <p:cNvCxnSpPr/>
          <p:nvPr/>
        </p:nvCxnSpPr>
        <p:spPr>
          <a:xfrm>
            <a:off x="1708607" y="2907190"/>
            <a:ext cx="0" cy="241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AF6FFB5-569C-15EE-3CCD-34DA835D1168}"/>
              </a:ext>
            </a:extLst>
          </p:cNvPr>
          <p:cNvSpPr/>
          <p:nvPr/>
        </p:nvSpPr>
        <p:spPr>
          <a:xfrm>
            <a:off x="1821241" y="3287008"/>
            <a:ext cx="2221606" cy="1964916"/>
          </a:xfrm>
          <a:custGeom>
            <a:avLst/>
            <a:gdLst>
              <a:gd name="connsiteX0" fmla="*/ 12879 w 2687585"/>
              <a:gd name="connsiteY0" fmla="*/ 22942 h 1999849"/>
              <a:gd name="connsiteX1" fmla="*/ 180304 w 2687585"/>
              <a:gd name="connsiteY1" fmla="*/ 35821 h 1999849"/>
              <a:gd name="connsiteX2" fmla="*/ 476518 w 2687585"/>
              <a:gd name="connsiteY2" fmla="*/ 338474 h 1999849"/>
              <a:gd name="connsiteX3" fmla="*/ 1275008 w 2687585"/>
              <a:gd name="connsiteY3" fmla="*/ 1510452 h 1999849"/>
              <a:gd name="connsiteX4" fmla="*/ 1886755 w 2687585"/>
              <a:gd name="connsiteY4" fmla="*/ 1871060 h 1999849"/>
              <a:gd name="connsiteX5" fmla="*/ 2614411 w 2687585"/>
              <a:gd name="connsiteY5" fmla="*/ 1954773 h 1999849"/>
              <a:gd name="connsiteX6" fmla="*/ 2582214 w 2687585"/>
              <a:gd name="connsiteY6" fmla="*/ 1967652 h 1999849"/>
              <a:gd name="connsiteX7" fmla="*/ 1906073 w 2687585"/>
              <a:gd name="connsiteY7" fmla="*/ 1999849 h 1999849"/>
              <a:gd name="connsiteX8" fmla="*/ 850006 w 2687585"/>
              <a:gd name="connsiteY8" fmla="*/ 1986970 h 1999849"/>
              <a:gd name="connsiteX9" fmla="*/ 83713 w 2687585"/>
              <a:gd name="connsiteY9" fmla="*/ 1986970 h 1999849"/>
              <a:gd name="connsiteX10" fmla="*/ 38637 w 2687585"/>
              <a:gd name="connsiteY10" fmla="*/ 1986970 h 1999849"/>
              <a:gd name="connsiteX11" fmla="*/ 19318 w 2687585"/>
              <a:gd name="connsiteY11" fmla="*/ 1948334 h 1999849"/>
              <a:gd name="connsiteX12" fmla="*/ 12879 w 2687585"/>
              <a:gd name="connsiteY12" fmla="*/ 1916136 h 1999849"/>
              <a:gd name="connsiteX13" fmla="*/ 12879 w 2687585"/>
              <a:gd name="connsiteY13" fmla="*/ 1684317 h 1999849"/>
              <a:gd name="connsiteX14" fmla="*/ 0 w 2687585"/>
              <a:gd name="connsiteY14" fmla="*/ 769917 h 1999849"/>
              <a:gd name="connsiteX15" fmla="*/ 12879 w 2687585"/>
              <a:gd name="connsiteY15" fmla="*/ 190367 h 1999849"/>
              <a:gd name="connsiteX16" fmla="*/ 12879 w 2687585"/>
              <a:gd name="connsiteY16" fmla="*/ 22942 h 1999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87585" h="1999849">
                <a:moveTo>
                  <a:pt x="12879" y="22942"/>
                </a:moveTo>
                <a:cubicBezTo>
                  <a:pt x="40783" y="-2816"/>
                  <a:pt x="103031" y="-16768"/>
                  <a:pt x="180304" y="35821"/>
                </a:cubicBezTo>
                <a:cubicBezTo>
                  <a:pt x="257577" y="88410"/>
                  <a:pt x="294067" y="92702"/>
                  <a:pt x="476518" y="338474"/>
                </a:cubicBezTo>
                <a:cubicBezTo>
                  <a:pt x="658969" y="584246"/>
                  <a:pt x="1039969" y="1255021"/>
                  <a:pt x="1275008" y="1510452"/>
                </a:cubicBezTo>
                <a:cubicBezTo>
                  <a:pt x="1510047" y="1765883"/>
                  <a:pt x="1663521" y="1797007"/>
                  <a:pt x="1886755" y="1871060"/>
                </a:cubicBezTo>
                <a:cubicBezTo>
                  <a:pt x="2109989" y="1945113"/>
                  <a:pt x="2498501" y="1938674"/>
                  <a:pt x="2614411" y="1954773"/>
                </a:cubicBezTo>
                <a:cubicBezTo>
                  <a:pt x="2730321" y="1970872"/>
                  <a:pt x="2700270" y="1960139"/>
                  <a:pt x="2582214" y="1967652"/>
                </a:cubicBezTo>
                <a:cubicBezTo>
                  <a:pt x="2464158" y="1975165"/>
                  <a:pt x="2194774" y="1996629"/>
                  <a:pt x="1906073" y="1999849"/>
                </a:cubicBezTo>
                <a:lnTo>
                  <a:pt x="850006" y="1986970"/>
                </a:lnTo>
                <a:lnTo>
                  <a:pt x="83713" y="1986970"/>
                </a:lnTo>
                <a:cubicBezTo>
                  <a:pt x="-51515" y="1986970"/>
                  <a:pt x="49370" y="1993409"/>
                  <a:pt x="38637" y="1986970"/>
                </a:cubicBezTo>
                <a:cubicBezTo>
                  <a:pt x="27905" y="1980531"/>
                  <a:pt x="23611" y="1960140"/>
                  <a:pt x="19318" y="1948334"/>
                </a:cubicBezTo>
                <a:cubicBezTo>
                  <a:pt x="15025" y="1936528"/>
                  <a:pt x="13952" y="1960139"/>
                  <a:pt x="12879" y="1916136"/>
                </a:cubicBezTo>
                <a:cubicBezTo>
                  <a:pt x="11806" y="1872133"/>
                  <a:pt x="15025" y="1875353"/>
                  <a:pt x="12879" y="1684317"/>
                </a:cubicBezTo>
                <a:cubicBezTo>
                  <a:pt x="10733" y="1493281"/>
                  <a:pt x="0" y="1018909"/>
                  <a:pt x="0" y="769917"/>
                </a:cubicBezTo>
                <a:cubicBezTo>
                  <a:pt x="0" y="520925"/>
                  <a:pt x="11806" y="309497"/>
                  <a:pt x="12879" y="190367"/>
                </a:cubicBezTo>
                <a:cubicBezTo>
                  <a:pt x="13952" y="71237"/>
                  <a:pt x="-15025" y="48700"/>
                  <a:pt x="12879" y="22942"/>
                </a:cubicBezTo>
                <a:close/>
              </a:path>
            </a:pathLst>
          </a:custGeom>
          <a:pattFill prst="ltDn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E61570-628E-A1F2-B6FD-96D1DF9FA1EB}"/>
              </a:ext>
            </a:extLst>
          </p:cNvPr>
          <p:cNvSpPr/>
          <p:nvPr/>
        </p:nvSpPr>
        <p:spPr>
          <a:xfrm>
            <a:off x="673831" y="3240410"/>
            <a:ext cx="1012187" cy="1952036"/>
          </a:xfrm>
          <a:prstGeom prst="rect">
            <a:avLst/>
          </a:prstGeom>
          <a:pattFill prst="dkDnDiag">
            <a:fgClr>
              <a:srgbClr val="F5A5C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0BF6C8-D2B2-4DFC-904A-371227E2A0EA}"/>
              </a:ext>
            </a:extLst>
          </p:cNvPr>
          <p:cNvCxnSpPr/>
          <p:nvPr/>
        </p:nvCxnSpPr>
        <p:spPr>
          <a:xfrm>
            <a:off x="950890" y="2907190"/>
            <a:ext cx="0" cy="241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1AE4DC-C890-677C-7A37-2DD69B4A365E}"/>
              </a:ext>
            </a:extLst>
          </p:cNvPr>
          <p:cNvCxnSpPr/>
          <p:nvPr/>
        </p:nvCxnSpPr>
        <p:spPr>
          <a:xfrm>
            <a:off x="1257839" y="2907190"/>
            <a:ext cx="0" cy="2412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D6BFED3-282F-D5F8-D4BB-A90C2F9421C9}"/>
              </a:ext>
            </a:extLst>
          </p:cNvPr>
          <p:cNvSpPr txBox="1"/>
          <p:nvPr/>
        </p:nvSpPr>
        <p:spPr>
          <a:xfrm>
            <a:off x="673831" y="3968203"/>
            <a:ext cx="1078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Plateau</a:t>
            </a:r>
            <a:endParaRPr lang="fi-FI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254DF0-D43D-637A-E190-CAC74BB70AA7}"/>
              </a:ext>
            </a:extLst>
          </p:cNvPr>
          <p:cNvSpPr txBox="1"/>
          <p:nvPr/>
        </p:nvSpPr>
        <p:spPr>
          <a:xfrm>
            <a:off x="1868645" y="4372114"/>
            <a:ext cx="99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Decay</a:t>
            </a:r>
            <a:endParaRPr lang="fi-FI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14225C-D672-0078-796A-9131CADC5241}"/>
              </a:ext>
            </a:extLst>
          </p:cNvPr>
          <p:cNvCxnSpPr>
            <a:cxnSpLocks/>
          </p:cNvCxnSpPr>
          <p:nvPr/>
        </p:nvCxnSpPr>
        <p:spPr>
          <a:xfrm>
            <a:off x="455054" y="5206069"/>
            <a:ext cx="4765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1497D22-7D09-2E5E-F4C1-4C00FEBD209F}"/>
              </a:ext>
            </a:extLst>
          </p:cNvPr>
          <p:cNvSpPr txBox="1"/>
          <p:nvPr/>
        </p:nvSpPr>
        <p:spPr>
          <a:xfrm>
            <a:off x="530178" y="1952618"/>
            <a:ext cx="1039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/>
              <a:t>Quench</a:t>
            </a:r>
            <a:endParaRPr lang="fi-FI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A6D3E9-72DA-821C-FB64-1C44BC0EC299}"/>
              </a:ext>
            </a:extLst>
          </p:cNvPr>
          <p:cNvSpPr txBox="1"/>
          <p:nvPr/>
        </p:nvSpPr>
        <p:spPr>
          <a:xfrm>
            <a:off x="4042847" y="5184714"/>
            <a:ext cx="2053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Time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after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spontaneous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i-FI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quench</a:t>
            </a:r>
            <a:r>
              <a:rPr lang="fi-FI" sz="140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3498F94-D74E-B27B-FC97-5A8258184A34}"/>
              </a:ext>
            </a:extLst>
          </p:cNvPr>
          <p:cNvSpPr txBox="1"/>
          <p:nvPr/>
        </p:nvSpPr>
        <p:spPr>
          <a:xfrm>
            <a:off x="1094401" y="2436378"/>
            <a:ext cx="45441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Plateau (t &lt; protection delay): Constant current during quench detection and protection activation </a:t>
            </a:r>
            <a:endParaRPr lang="fi-FI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87C2E09-860C-C943-B71F-D0ED56164954}"/>
              </a:ext>
            </a:extLst>
          </p:cNvPr>
          <p:cNvSpPr txBox="1"/>
          <p:nvPr/>
        </p:nvSpPr>
        <p:spPr>
          <a:xfrm>
            <a:off x="2461984" y="3191146"/>
            <a:ext cx="367052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Decay (t 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≥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protection delay): Current  decay after </a:t>
            </a:r>
            <a:r>
              <a:rPr lang="en-US" sz="1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switchin</a:t>
            </a:r>
            <a:r>
              <a:rPr lang="en-US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off the power supply, and bringing all coils resistive</a:t>
            </a:r>
          </a:p>
          <a:p>
            <a:endParaRPr lang="en-US" sz="1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Times New Roman" panose="02020603050405020304" pitchFamily="18" charset="0"/>
              </a:rPr>
              <a:t>     Coil absorbs stored energy</a:t>
            </a:r>
            <a:endParaRPr lang="fi-FI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41B4F31-18B3-F3CB-2F13-9F6EF0539225}"/>
              </a:ext>
            </a:extLst>
          </p:cNvPr>
          <p:cNvSpPr txBox="1"/>
          <p:nvPr/>
        </p:nvSpPr>
        <p:spPr>
          <a:xfrm>
            <a:off x="6501135" y="2327098"/>
            <a:ext cx="52768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Adiabatic heating at the quenched cable cross-section:</a:t>
            </a:r>
            <a:endParaRPr lang="fi-FI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7D71E5D-F365-8CE1-DC32-5A25A7B55016}"/>
                  </a:ext>
                </a:extLst>
              </p:cNvPr>
              <p:cNvSpPr txBox="1"/>
              <p:nvPr/>
            </p:nvSpPr>
            <p:spPr>
              <a:xfrm>
                <a:off x="6532296" y="4556780"/>
                <a:ext cx="4921623" cy="77745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fi-FI" sz="180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𝑞𝑢𝑒𝑛𝑐h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libri" panose="020F0502020204030204" pitchFamily="34" charset="0"/>
                                </a:rPr>
                                <m:t>∞</m:t>
                              </m:r>
                            </m:sub>
                          </m:sSub>
                        </m:sup>
                        <m:e>
                          <m:sSubSup>
                            <m:sSubSupPr>
                              <m:ctrlP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𝐶𝑢</m:t>
                              </m:r>
                            </m:sub>
                            <m:sup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i-FI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fi-FI" sz="18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trlPr>
                            <a:rPr lang="fi-FI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𝑐𝑠</m:t>
                              </m:r>
                            </m:sub>
                          </m:sSub>
                        </m:sub>
                        <m:sup>
                          <m:r>
                            <a:rPr lang="fi-FI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𝑇𝑚𝑎𝑥</m:t>
                          </m:r>
                        </m:sup>
                        <m:e>
                          <m:f>
                            <m:fPr>
                              <m:ctrlPr>
                                <a:rPr lang="fi-FI" sz="18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fi-FI" sz="1800" b="0" i="1" smtClea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sz="1800" b="0" i="1" smtClea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fi-FI" sz="1800" b="0" i="1" smtClean="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𝐶𝑢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𝐶𝑢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𝑇</m:t>
                                  </m:r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a:rPr lang="fi-FI" sz="1800" i="1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𝑅𝑅𝑅</m:t>
                                  </m:r>
                                </m:e>
                              </m:d>
                            </m:den>
                          </m:f>
                          <m:r>
                            <a:rPr lang="fi-FI" sz="18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7D71E5D-F365-8CE1-DC32-5A25A7B55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2296" y="4556780"/>
                <a:ext cx="4921623" cy="77745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2AEDA62-64B1-655C-095C-F3BAF84A022A}"/>
                  </a:ext>
                </a:extLst>
              </p:cNvPr>
              <p:cNvSpPr txBox="1"/>
              <p:nvPr/>
            </p:nvSpPr>
            <p:spPr>
              <a:xfrm>
                <a:off x="6495715" y="2822549"/>
                <a:ext cx="4719310" cy="39222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𝐶𝑢</m:t>
                          </m:r>
                        </m:sub>
                        <m:sup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𝐶𝑢</m:t>
                          </m:r>
                        </m:sub>
                      </m:sSub>
                      <m:d>
                        <m:dPr>
                          <m:ctrlP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𝐵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𝑅𝑅𝑅</m:t>
                          </m:r>
                        </m:e>
                      </m:d>
                      <m:sSub>
                        <m:sSubPr>
                          <m:ctrlP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fi-FI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fi-FI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𝑡</m:t>
                      </m:r>
                      <m:r>
                        <a:rPr lang="fi-FI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𝑣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𝑐𝑎𝑏𝑙𝑒</m:t>
                          </m:r>
                        </m:sub>
                      </m:sSub>
                      <m:d>
                        <m:dPr>
                          <m:ctrlP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i-FI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  <m:r>
                        <a:rPr lang="fi-FI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∆</m:t>
                      </m:r>
                      <m:r>
                        <a:rPr lang="fi-FI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𝑇</m:t>
                      </m:r>
                    </m:oMath>
                  </m:oMathPara>
                </a14:m>
                <a:endParaRPr lang="fi-FI" dirty="0"/>
              </a:p>
            </p:txBody>
          </p:sp>
        </mc:Choice>
        <mc:Fallback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2AEDA62-64B1-655C-095C-F3BAF84A0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5715" y="2822549"/>
                <a:ext cx="4719310" cy="392223"/>
              </a:xfrm>
              <a:prstGeom prst="rect">
                <a:avLst/>
              </a:prstGeom>
              <a:blipFill>
                <a:blip r:embed="rId3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0DADBC9D-2BF2-B907-F485-3F7A054BBB20}"/>
              </a:ext>
            </a:extLst>
          </p:cNvPr>
          <p:cNvSpPr txBox="1"/>
          <p:nvPr/>
        </p:nvSpPr>
        <p:spPr>
          <a:xfrm>
            <a:off x="6476156" y="3407866"/>
            <a:ext cx="52768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re-arranging and integrating we get the commonly used quench load equation for hotspot temperature:</a:t>
            </a:r>
            <a:endParaRPr lang="fi-FI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9AB4FC16-C616-DF8A-05C7-1CD0146B5A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401" t="-5805" r="20847" b="4597"/>
          <a:stretch/>
        </p:blipFill>
        <p:spPr>
          <a:xfrm>
            <a:off x="5935335" y="849195"/>
            <a:ext cx="6010275" cy="7774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28775C0-8574-7F12-516B-EFE766F01943}"/>
                  </a:ext>
                </a:extLst>
              </p:cNvPr>
              <p:cNvSpPr txBox="1"/>
              <p:nvPr/>
            </p:nvSpPr>
            <p:spPr>
              <a:xfrm>
                <a:off x="662438" y="5965961"/>
                <a:ext cx="10810554" cy="89203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200" i="1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sz="1200" baseline="-250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Copper c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urrent density (A/m</a:t>
                </a:r>
                <a:r>
                  <a:rPr lang="en-US" sz="1200" baseline="30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), 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ρ</a:t>
                </a:r>
                <a:r>
                  <a:rPr lang="en-US" sz="1200" baseline="-25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Copper electrical resistivity of copper (</a:t>
                </a:r>
                <a:r>
                  <a:rPr lang="en-US" sz="12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Ω</a:t>
                </a:r>
                <a:r>
                  <a:rPr lang="en-US" sz="12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), which is a function of temperature,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magnetic field,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and its residual resistivity ratio,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RRR, </a:t>
                </a:r>
                <a:r>
                  <a:rPr lang="en-US" sz="1200" i="1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200" baseline="-250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F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raction of copper area in cable cross-section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200" i="1" baseline="-25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</a:t>
                </a:r>
                <a:r>
                  <a:rPr lang="en-US" sz="1200" baseline="-25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,cable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Volumetric heat capacity of the cable </a:t>
                </a:r>
                <a:r>
                  <a:rPr lang="en-US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J/m</a:t>
                </a:r>
                <a:r>
                  <a:rPr lang="en-US" sz="1200" baseline="30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200" baseline="300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), which is computed based on its material fractions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copper, Nb3Sn and G10: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𝑣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𝑐𝑎𝑏𝑙𝑒</m:t>
                        </m:r>
                      </m:sub>
                    </m:sSub>
                    <m:d>
                      <m:d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</m:d>
                    <m:r>
                      <a:rPr lang="fi-FI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𝐶𝑢</m:t>
                        </m:r>
                      </m:sub>
                    </m:sSub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𝐶𝑢</m:t>
                        </m:r>
                      </m:sub>
                    </m:sSub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𝑐𝑢</m:t>
                        </m:r>
                      </m:sub>
                    </m:sSub>
                    <m:d>
                      <m:d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</m:d>
                    <m:r>
                      <a:rPr lang="fi-FI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 </m:t>
                    </m:r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  <m:sSub>
                          <m:sSubPr>
                            <m:ctrlP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𝑆𝑛</m:t>
                        </m:r>
                      </m:sub>
                    </m:sSub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  <m:sSub>
                          <m:sSubPr>
                            <m:ctrlP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𝑆𝑛</m:t>
                        </m:r>
                      </m:sub>
                    </m:sSub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  <m:sSub>
                          <m:sSubPr>
                            <m:ctrlP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i-FI" sz="12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b>
                        </m:s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𝑆𝑛</m:t>
                        </m:r>
                      </m:sub>
                    </m:sSub>
                    <m:d>
                      <m:d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</m:d>
                    <m:r>
                      <a:rPr lang="fi-FI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sub>
                    </m:sSub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sub>
                    </m:sSub>
                    <m:sSub>
                      <m:sSub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</m:e>
                      <m:sub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sub>
                    </m:sSub>
                    <m:d>
                      <m:dPr>
                        <m:ctrlP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i-FI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e>
                    </m:d>
                    <m:r>
                      <a:rPr lang="fi-FI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</m:oMath>
                </a14:m>
                <a:r>
                  <a:rPr lang="fi-FI" sz="12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with the </a:t>
                </a:r>
                <a:r>
                  <a:rPr lang="en-US" sz="1200" i="1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γ</a:t>
                </a:r>
                <a:r>
                  <a:rPr lang="en-US" sz="1200" baseline="-25000" dirty="0" err="1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γ</a:t>
                </a:r>
                <a:r>
                  <a:rPr lang="en-US" sz="1200" baseline="-25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Nb3Sn 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γ</a:t>
                </a:r>
                <a:r>
                  <a:rPr lang="en-US" sz="1200" baseline="-25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G10 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are the material-specific mass densities in m</a:t>
                </a:r>
                <a:r>
                  <a:rPr lang="en-US" sz="1200" baseline="30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/kg and </a:t>
                </a:r>
                <a:r>
                  <a:rPr lang="en-US" sz="1200" i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US" sz="1200" baseline="-250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2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’s the specific heat capacity in J/K/kg.</a:t>
                </a:r>
                <a:endParaRPr lang="fi-FI" sz="12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28775C0-8574-7F12-516B-EFE766F019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438" y="5965961"/>
                <a:ext cx="10810554" cy="892039"/>
              </a:xfrm>
              <a:prstGeom prst="rect">
                <a:avLst/>
              </a:prstGeom>
              <a:blipFill>
                <a:blip r:embed="rId5"/>
                <a:stretch>
                  <a:fillRect l="-56" r="-56" b="-4795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57EAEF-6CE3-6F4B-3D42-55800779422F}"/>
              </a:ext>
            </a:extLst>
          </p:cNvPr>
          <p:cNvCxnSpPr/>
          <p:nvPr/>
        </p:nvCxnSpPr>
        <p:spPr>
          <a:xfrm flipH="1">
            <a:off x="658972" y="2290641"/>
            <a:ext cx="198278" cy="9497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28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  <p:bldP spid="38" grpId="0" animBg="1"/>
      <p:bldP spid="39" grpId="0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130F18-D17A-5117-A220-8323492F5AB9}"/>
                  </a:ext>
                </a:extLst>
              </p:cNvPr>
              <p:cNvSpPr txBox="1"/>
              <p:nvPr/>
            </p:nvSpPr>
            <p:spPr>
              <a:xfrm>
                <a:off x="420241" y="5226467"/>
                <a:ext cx="11528242" cy="142917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d>
                        <m:dPr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</m:e>
                      </m:d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eqArr>
                            <m:eqArr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f>
                                <m:f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𝑝𝑙𝑎𝑡𝑒𝑎𝑢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𝑝𝑟𝑜𝑡𝑑𝑒𝑙𝑎𝑦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&amp; </m:t>
                              </m:r>
                            </m:e>
                          </m:eqArr>
                        </m:e>
                      </m:rad>
                      <m:r>
                        <a:rPr lang="fi-FI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eqArr>
                            <m:eqArr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f>
                                <m:f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𝑇𝑚𝑎𝑥</m:t>
                                      </m:r>
                                    </m:sub>
                                  </m:sSub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Γ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𝑑𝑒𝑐𝑎𝑦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𝑝𝑟𝑜𝑡𝑑𝑒𝑙𝑎𝑦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&amp; </m:t>
                              </m:r>
                            </m:e>
                          </m:eqArr>
                        </m:e>
                      </m:rad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i-FI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eqArr>
                            <m:eqArr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f>
                                <m:f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>
                                    <m:f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i-FI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i-FI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𝐶𝑢</m:t>
                                          </m:r>
                                        </m:sub>
                                      </m:sSub>
                                    </m:den>
                                  </m:f>
                                  <m:d>
                                    <m:d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limLoc m:val="subSup"/>
                                          <m:ctrlP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fi-FI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i="1">
                                                  <a:latin typeface="Cambria Math" panose="02040503050406030204" pitchFamily="18" charset="0"/>
                                                </a:rPr>
                                                <m:t>𝑐𝑠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sSub>
                                            <m:sSubPr>
                                              <m:ctrlPr>
                                                <a:rPr lang="fi-FI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i="1">
                                                  <a:latin typeface="Cambria Math" panose="02040503050406030204" pitchFamily="18" charset="0"/>
                                                </a:rPr>
                                                <m:t>𝑚𝑎𝑥</m:t>
                                              </m:r>
                                            </m:sub>
                                          </m:sSub>
                                        </m:sup>
                                        <m:e>
                                          <m:f>
                                            <m:fPr>
                                              <m:ctrlPr>
                                                <a:rPr lang="fi-FI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𝐶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  <m:r>
                                                    <a:rPr lang="fi-FI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𝑐𝑎𝑏𝑙𝑒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</m:d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𝐶𝑢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  <m:r>
                                                    <a:rPr lang="fi-FI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fi-FI" i="1" smtClean="0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i-FI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i-FI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𝑝𝑒𝑎𝑘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fi-FI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𝑅𝑅𝑅</m:t>
                                                  </m:r>
                                                </m:e>
                                              </m:d>
                                            </m:den>
                                          </m:f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𝑑𝑇</m:t>
                                          </m:r>
                                        </m:e>
                                      </m:nary>
                                      <m:r>
                                        <a:rPr lang="fi-FI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limLoc m:val="subSup"/>
                                          <m:ctrlP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naryPr>
                                        <m:sub>
                                          <m:sSub>
                                            <m:sSubPr>
                                              <m:ctrlPr>
                                                <a:rPr lang="fi-FI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i="1"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i="1">
                                                  <a:latin typeface="Cambria Math" panose="02040503050406030204" pitchFamily="18" charset="0"/>
                                                </a:rPr>
                                                <m:t>𝑐𝑠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sSub>
                                            <m:sSubPr>
                                              <m:ctrlPr>
                                                <a:rPr lang="fi-FI" i="1">
                                                  <a:solidFill>
                                                    <a:srgbClr val="836967"/>
                                                  </a:solidFill>
                                                  <a:highlight>
                                                    <a:srgbClr val="FFFF00"/>
                                                  </a:highlight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i-FI" i="1">
                                                  <a:highlight>
                                                    <a:srgbClr val="FFFF00"/>
                                                  </a:highlight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fi-FI" i="1">
                                                  <a:highlight>
                                                    <a:srgbClr val="FFFF00"/>
                                                  </a:highlight>
                                                  <a:latin typeface="Cambria Math" panose="02040503050406030204" pitchFamily="18" charset="0"/>
                                                </a:rPr>
                                                <m:t>𝑏𝑢𝑙𝑘</m:t>
                                              </m:r>
                                            </m:sub>
                                          </m:sSub>
                                        </m:sup>
                                        <m:e>
                                          <m:f>
                                            <m:fPr>
                                              <m:ctrlPr>
                                                <a:rPr lang="fi-FI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𝐶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𝑣</m:t>
                                                  </m:r>
                                                  <m:r>
                                                    <a:rPr lang="fi-FI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𝑐𝑎𝑏𝑙𝑒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</m:d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𝐶𝑢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ctrlPr>
                                                    <a:rPr lang="fi-FI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  <m:r>
                                                    <a:rPr lang="fi-FI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fi-FI" i="1" smtClean="0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fi-FI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𝐵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fi-FI" i="1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𝑎𝑣𝑒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fi-FI" i="0"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fi-FI" i="1">
                                                      <a:latin typeface="Cambria Math" panose="02040503050406030204" pitchFamily="18" charset="0"/>
                                                    </a:rPr>
                                                    <m:t>𝑅𝑅𝑅</m:t>
                                                  </m:r>
                                                </m:e>
                                              </m:d>
                                            </m:den>
                                          </m:f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𝑑𝑇</m:t>
                                          </m:r>
                                        </m:e>
                                      </m:nary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𝑝𝑟𝑜𝑡𝑑𝑒𝑙𝑎𝑦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  <m:e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&amp; </m:t>
                              </m:r>
                            </m:e>
                          </m:eqArr>
                        </m:e>
                      </m:rad>
                    </m:oMath>
                  </m:oMathPara>
                </a14:m>
                <a:endParaRPr lang="fi-FI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130F18-D17A-5117-A220-8323492F5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41" y="5226467"/>
                <a:ext cx="11528242" cy="14291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D63F80-F12D-482A-1CA2-3A523A91B5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0400" y="946592"/>
                <a:ext cx="10515600" cy="4948439"/>
              </a:xfrm>
            </p:spPr>
            <p:txBody>
              <a:bodyPr>
                <a:noAutofit/>
              </a:bodyPr>
              <a:lstStyle/>
              <a:p>
                <a:r>
                  <a:rPr lang="en-US" sz="1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If we fix the </a:t>
                </a:r>
                <a:r>
                  <a:rPr lang="en-US" sz="1600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maximum allowed hotspot temperature, we can compute the allowed </a:t>
                </a:r>
                <a:r>
                  <a:rPr lang="en-US" sz="1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“quench load”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i-FI" sz="105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1050" b="0" i="0" smtClean="0">
                            <a:latin typeface="Cambria Math" panose="02040503050406030204" pitchFamily="18" charset="0"/>
                          </a:rPr>
                          <m:t>Tmax</m:t>
                        </m:r>
                      </m:sub>
                    </m:sSub>
                    <m:r>
                      <a:rPr lang="fi-FI" sz="105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:</a:t>
                </a:r>
              </a:p>
              <a:p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It can be divided to two parts, reflecting the current decay profile: </a:t>
                </a:r>
              </a:p>
              <a:p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If we fix the protection delay,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105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i-FI" sz="105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fi-FI" sz="1050" i="1">
                            <a:latin typeface="Cambria Math" panose="02040503050406030204" pitchFamily="18" charset="0"/>
                          </a:rPr>
                          <m:t>𝑝𝑙𝑎𝑡𝑒𝑎𝑢</m:t>
                        </m:r>
                      </m:sub>
                    </m:sSub>
                    <m:r>
                      <a:rPr lang="fi-FI" sz="105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becomes trivial:</a:t>
                </a:r>
              </a:p>
              <a:p>
                <a:endParaRPr lang="en-US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i-FI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i-FI" sz="105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fi-FI" sz="1050" b="0" i="1" smtClean="0">
                            <a:latin typeface="Cambria Math" panose="02040503050406030204" pitchFamily="18" charset="0"/>
                          </a:rPr>
                          <m:t>𝑑𝑒𝑐𝑎𝑦</m:t>
                        </m:r>
                      </m:sub>
                    </m:sSub>
                    <m:r>
                      <a:rPr lang="fi-FI" sz="105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is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related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to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average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temperature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rise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in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coil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that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was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not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heated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during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plateau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endParaRPr lang="fi-FI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fi-FI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average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temperature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can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be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obtained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from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the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stored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energy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density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(J/m^3): </a:t>
                </a:r>
              </a:p>
              <a:p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We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can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solve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for </a:t>
                </a:r>
                <a:r>
                  <a:rPr lang="fi-FI" sz="16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Jcu</a:t>
                </a:r>
                <a:r>
                  <a:rPr lang="fi-FI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8D63F80-F12D-482A-1CA2-3A523A91B5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0400" y="946592"/>
                <a:ext cx="10515600" cy="4948439"/>
              </a:xfrm>
              <a:blipFill>
                <a:blip r:embed="rId4"/>
                <a:stretch>
                  <a:fillRect l="-232" t="-862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B18F6BA-75CD-B546-0C34-CFB6D55DC48C}"/>
                  </a:ext>
                </a:extLst>
              </p:cNvPr>
              <p:cNvSpPr txBox="1"/>
              <p:nvPr/>
            </p:nvSpPr>
            <p:spPr>
              <a:xfrm>
                <a:off x="643528" y="2696374"/>
                <a:ext cx="2760459" cy="394019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i-FI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i-FI" b="0" i="0" smtClean="0">
                              <a:latin typeface="Cambria Math" panose="02040503050406030204" pitchFamily="18" charset="0"/>
                            </a:rPr>
                            <m:t>Tmax</m:t>
                          </m:r>
                        </m:sub>
                      </m:sSub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i-FI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i-FI" b="0" i="0" smtClean="0">
                              <a:latin typeface="Cambria Math" panose="02040503050406030204" pitchFamily="18" charset="0"/>
                            </a:rPr>
                            <m:t>plateau</m:t>
                          </m:r>
                        </m:sub>
                      </m:sSub>
                      <m:r>
                        <a:rPr lang="fi-FI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i-FI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𝑑𝑒𝑐𝑎𝑦</m:t>
                          </m:r>
                        </m:sub>
                      </m:sSub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B18F6BA-75CD-B546-0C34-CFB6D55DC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528" y="2696374"/>
                <a:ext cx="2760459" cy="394019"/>
              </a:xfrm>
              <a:prstGeom prst="rect">
                <a:avLst/>
              </a:prstGeom>
              <a:blipFill>
                <a:blip r:embed="rId5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E4E708-2B73-7907-668C-A06A0B31EDC2}"/>
                  </a:ext>
                </a:extLst>
              </p:cNvPr>
              <p:cNvSpPr txBox="1"/>
              <p:nvPr/>
            </p:nvSpPr>
            <p:spPr>
              <a:xfrm>
                <a:off x="540660" y="1280855"/>
                <a:ext cx="6582103" cy="77745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fi-FI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𝑞𝑢𝑒𝑛𝑐h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sup>
                        <m:e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  <m:sup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𝑇𝑐𝑠</m:t>
                          </m:r>
                        </m:sub>
                        <m:sup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𝑇𝑚𝑎𝑥</m:t>
                          </m:r>
                        </m:sup>
                        <m:e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fi-FI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𝐶𝑢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fi-FI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𝑝𝑒𝑎𝑘</m:t>
                                      </m:r>
                                    </m:sub>
                                  </m:sSub>
                                  <m:r>
                                    <a:rPr lang="fi-FI" i="0"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𝑅𝑅𝑅</m:t>
                                  </m:r>
                                </m:e>
                              </m:d>
                            </m:den>
                          </m:f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i-FI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𝑇𝑚𝑎𝑥</m:t>
                          </m:r>
                        </m:sub>
                      </m:sSub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3E4E708-2B73-7907-668C-A06A0B31ED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60" y="1280855"/>
                <a:ext cx="6582103" cy="7774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66EA9C6-9336-298C-DB1A-AB33D7FF5018}"/>
                  </a:ext>
                </a:extLst>
              </p:cNvPr>
              <p:cNvSpPr txBox="1"/>
              <p:nvPr/>
            </p:nvSpPr>
            <p:spPr>
              <a:xfrm>
                <a:off x="571450" y="3356010"/>
                <a:ext cx="2904616" cy="40197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i-FI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𝑝𝑙𝑎𝑡𝑒𝑎𝑢</m:t>
                          </m:r>
                        </m:sub>
                      </m:sSub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𝑝𝑟𝑜𝑡𝑑𝑒𝑙𝑎𝑦</m:t>
                          </m:r>
                        </m:sub>
                      </m:sSub>
                      <m:sSubSup>
                        <m:sSubSup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  <m:sup>
                          <m:r>
                            <a:rPr lang="fi-FI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66EA9C6-9336-298C-DB1A-AB33D7FF5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450" y="3356010"/>
                <a:ext cx="2904616" cy="401970"/>
              </a:xfrm>
              <a:prstGeom prst="rect">
                <a:avLst/>
              </a:prstGeom>
              <a:blipFill>
                <a:blip r:embed="rId7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1EC9574-035B-BF65-7806-CD49324FC8B1}"/>
                  </a:ext>
                </a:extLst>
              </p:cNvPr>
              <p:cNvSpPr txBox="1"/>
              <p:nvPr/>
            </p:nvSpPr>
            <p:spPr>
              <a:xfrm>
                <a:off x="462373" y="3982616"/>
                <a:ext cx="6986103" cy="78361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i-FI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𝑑𝑒𝑐𝑎𝑦</m:t>
                          </m:r>
                        </m:sub>
                      </m:sSub>
                      <m:d>
                        <m:d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</m:e>
                      </m:d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𝑝𝑟𝑜𝑡𝑑𝑒𝑙𝑎𝑦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</m:sup>
                        <m:e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  <m:sup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𝑇𝑐</m:t>
                          </m:r>
                          <m:d>
                            <m:d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sub>
                        <m:sup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𝑇𝑏𝑢𝑙𝑘</m:t>
                          </m:r>
                        </m:sup>
                        <m:e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  <m:r>
                                    <a:rPr lang="fi-FI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𝑐𝑎𝑏𝑙𝑒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𝐶𝑢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r>
                                    <a:rPr lang="fi-FI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𝑎𝑣𝑒</m:t>
                                      </m:r>
                                    </m:sub>
                                  </m:sSub>
                                  <m:r>
                                    <a:rPr lang="fi-FI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𝑅𝑅𝑅</m:t>
                                  </m:r>
                                </m:e>
                              </m:d>
                            </m:den>
                          </m:f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1EC9574-035B-BF65-7806-CD49324FC8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373" y="3982616"/>
                <a:ext cx="6986103" cy="78361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A5A3362-2A6A-669E-BC29-2A0E08A99A35}"/>
                  </a:ext>
                </a:extLst>
              </p:cNvPr>
              <p:cNvSpPr txBox="1"/>
              <p:nvPr/>
            </p:nvSpPr>
            <p:spPr>
              <a:xfrm>
                <a:off x="7644830" y="4472163"/>
                <a:ext cx="3333143" cy="74937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𝑣𝑜𝑙</m:t>
                          </m:r>
                        </m:sub>
                      </m:sSub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𝑏𝑢𝑙𝑘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d>
                            <m:d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𝑑𝑇</m:t>
                          </m:r>
                        </m:e>
                      </m:nary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A5A3362-2A6A-669E-BC29-2A0E08A99A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830" y="4472163"/>
                <a:ext cx="3333143" cy="74937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2361E0-7776-B46F-73D8-CE1145A68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5</a:t>
            </a:fld>
            <a:endParaRPr lang="en-GB" noProof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F6C093C-D712-AAC6-81E8-F84B0C3E5C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27685" y="1375463"/>
            <a:ext cx="4096216" cy="2794655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E6EF3CD-D16D-5311-31EF-7FB1BECA8B94}"/>
              </a:ext>
            </a:extLst>
          </p:cNvPr>
          <p:cNvCxnSpPr/>
          <p:nvPr/>
        </p:nvCxnSpPr>
        <p:spPr>
          <a:xfrm flipH="1">
            <a:off x="8454172" y="1755202"/>
            <a:ext cx="351182" cy="384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6F710F6-7AF4-5571-0770-C29C4DA4AD1A}"/>
              </a:ext>
            </a:extLst>
          </p:cNvPr>
          <p:cNvSpPr txBox="1"/>
          <p:nvPr/>
        </p:nvSpPr>
        <p:spPr>
          <a:xfrm>
            <a:off x="8765047" y="1578331"/>
            <a:ext cx="3828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>
                <a:solidFill>
                  <a:srgbClr val="FF0000"/>
                </a:solidFill>
              </a:rPr>
              <a:t>Only</a:t>
            </a:r>
            <a:r>
              <a:rPr lang="fi-FI" sz="1200" dirty="0">
                <a:solidFill>
                  <a:srgbClr val="FF0000"/>
                </a:solidFill>
              </a:rPr>
              <a:t> hotspot </a:t>
            </a:r>
            <a:r>
              <a:rPr lang="fi-FI" sz="1200" dirty="0" err="1">
                <a:solidFill>
                  <a:srgbClr val="FF0000"/>
                </a:solidFill>
              </a:rPr>
              <a:t>heats</a:t>
            </a:r>
            <a:r>
              <a:rPr lang="fi-FI" sz="1200" dirty="0">
                <a:solidFill>
                  <a:srgbClr val="FF0000"/>
                </a:solidFill>
              </a:rPr>
              <a:t> </a:t>
            </a:r>
            <a:r>
              <a:rPr lang="fi-FI" sz="1200" dirty="0" err="1">
                <a:solidFill>
                  <a:srgbClr val="FF0000"/>
                </a:solidFill>
              </a:rPr>
              <a:t>up</a:t>
            </a:r>
            <a:r>
              <a:rPr lang="fi-FI" sz="1200" dirty="0">
                <a:solidFill>
                  <a:srgbClr val="FF0000"/>
                </a:solidFill>
              </a:rPr>
              <a:t> (</a:t>
            </a:r>
            <a:r>
              <a:rPr lang="fi-FI" sz="1200" dirty="0" err="1">
                <a:solidFill>
                  <a:srgbClr val="FF0000"/>
                </a:solidFill>
              </a:rPr>
              <a:t>original</a:t>
            </a:r>
            <a:r>
              <a:rPr lang="fi-FI" sz="1200" dirty="0">
                <a:solidFill>
                  <a:srgbClr val="FF0000"/>
                </a:solidFill>
              </a:rPr>
              <a:t> </a:t>
            </a:r>
            <a:r>
              <a:rPr lang="fi-FI" sz="1200" dirty="0" err="1">
                <a:solidFill>
                  <a:srgbClr val="FF0000"/>
                </a:solidFill>
              </a:rPr>
              <a:t>quench</a:t>
            </a:r>
            <a:r>
              <a:rPr lang="fi-FI" sz="1200" dirty="0">
                <a:solidFill>
                  <a:srgbClr val="FF0000"/>
                </a:solidFill>
              </a:rPr>
              <a:t> </a:t>
            </a:r>
            <a:r>
              <a:rPr lang="fi-FI" sz="1200" dirty="0" err="1">
                <a:solidFill>
                  <a:srgbClr val="FF0000"/>
                </a:solidFill>
              </a:rPr>
              <a:t>location</a:t>
            </a:r>
            <a:r>
              <a:rPr lang="fi-FI" sz="12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184349-F47F-F84B-5ED1-597B8EFF629A}"/>
              </a:ext>
            </a:extLst>
          </p:cNvPr>
          <p:cNvSpPr txBox="1"/>
          <p:nvPr/>
        </p:nvSpPr>
        <p:spPr>
          <a:xfrm>
            <a:off x="9779478" y="1919698"/>
            <a:ext cx="2479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>
                <a:solidFill>
                  <a:srgbClr val="FF0000"/>
                </a:solidFill>
              </a:rPr>
              <a:t>All</a:t>
            </a:r>
            <a:r>
              <a:rPr lang="fi-FI" sz="1200" dirty="0">
                <a:solidFill>
                  <a:srgbClr val="FF0000"/>
                </a:solidFill>
              </a:rPr>
              <a:t> </a:t>
            </a:r>
            <a:r>
              <a:rPr lang="fi-FI" sz="1200" dirty="0" err="1">
                <a:solidFill>
                  <a:srgbClr val="FF0000"/>
                </a:solidFill>
              </a:rPr>
              <a:t>coil</a:t>
            </a:r>
            <a:r>
              <a:rPr lang="fi-FI" sz="1200" dirty="0">
                <a:solidFill>
                  <a:srgbClr val="FF0000"/>
                </a:solidFill>
              </a:rPr>
              <a:t> </a:t>
            </a:r>
            <a:r>
              <a:rPr lang="fi-FI" sz="1200" dirty="0" err="1">
                <a:solidFill>
                  <a:srgbClr val="FF0000"/>
                </a:solidFill>
              </a:rPr>
              <a:t>starts</a:t>
            </a:r>
            <a:r>
              <a:rPr lang="fi-FI" sz="1200" dirty="0">
                <a:solidFill>
                  <a:srgbClr val="FF0000"/>
                </a:solidFill>
              </a:rPr>
              <a:t> to </a:t>
            </a:r>
            <a:r>
              <a:rPr lang="fi-FI" sz="1200" dirty="0" err="1">
                <a:solidFill>
                  <a:srgbClr val="FF0000"/>
                </a:solidFill>
              </a:rPr>
              <a:t>heat</a:t>
            </a:r>
            <a:r>
              <a:rPr lang="fi-FI" sz="1200" dirty="0">
                <a:solidFill>
                  <a:srgbClr val="FF0000"/>
                </a:solidFill>
              </a:rPr>
              <a:t> </a:t>
            </a:r>
            <a:r>
              <a:rPr lang="fi-FI" sz="1200" dirty="0" err="1">
                <a:solidFill>
                  <a:srgbClr val="FF0000"/>
                </a:solidFill>
              </a:rPr>
              <a:t>up</a:t>
            </a:r>
            <a:endParaRPr lang="fi-FI" sz="1200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1026554-691B-C778-80CC-58C6E937DD63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9181342" y="2058198"/>
            <a:ext cx="598136" cy="136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20A0CA5-F3FE-E505-0EF3-DB15DAB534C3}"/>
              </a:ext>
            </a:extLst>
          </p:cNvPr>
          <p:cNvSpPr/>
          <p:nvPr/>
        </p:nvSpPr>
        <p:spPr>
          <a:xfrm>
            <a:off x="2645009" y="1234832"/>
            <a:ext cx="3278327" cy="893850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46C176-5813-2A1C-DCAE-0E939935C76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1401" t="-5805" r="20847" b="4597"/>
          <a:stretch/>
        </p:blipFill>
        <p:spPr>
          <a:xfrm>
            <a:off x="6062662" y="0"/>
            <a:ext cx="6010275" cy="77745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1F42510-9E86-7046-392A-7C927665D26F}"/>
              </a:ext>
            </a:extLst>
          </p:cNvPr>
          <p:cNvSpPr/>
          <p:nvPr/>
        </p:nvSpPr>
        <p:spPr>
          <a:xfrm>
            <a:off x="462373" y="5814830"/>
            <a:ext cx="1249469" cy="56953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A287B5-F82F-4096-A64D-768F90A95413}"/>
              </a:ext>
            </a:extLst>
          </p:cNvPr>
          <p:cNvSpPr/>
          <p:nvPr/>
        </p:nvSpPr>
        <p:spPr>
          <a:xfrm>
            <a:off x="7867772" y="4562081"/>
            <a:ext cx="619241" cy="569536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2F1EEC-9EAA-1046-16A1-CBA27E6AB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3387" y="175889"/>
            <a:ext cx="10515600" cy="645616"/>
          </a:xfrm>
        </p:spPr>
        <p:txBody>
          <a:bodyPr/>
          <a:lstStyle/>
          <a:p>
            <a:r>
              <a:rPr lang="fi-FI" sz="2400" dirty="0"/>
              <a:t>… </a:t>
            </a:r>
            <a:r>
              <a:rPr lang="fi-FI" sz="2400" dirty="0" err="1"/>
              <a:t>Equations</a:t>
            </a:r>
            <a:r>
              <a:rPr lang="fi-FI" sz="2400" dirty="0"/>
              <a:t> for </a:t>
            </a:r>
            <a:r>
              <a:rPr lang="fi-FI" sz="2400" dirty="0" err="1"/>
              <a:t>step</a:t>
            </a:r>
            <a:r>
              <a:rPr lang="fi-FI" sz="2400" dirty="0"/>
              <a:t> 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B40D41-F584-2BE8-AFEA-354E3C2AE072}"/>
              </a:ext>
            </a:extLst>
          </p:cNvPr>
          <p:cNvSpPr/>
          <p:nvPr/>
        </p:nvSpPr>
        <p:spPr>
          <a:xfrm>
            <a:off x="9067799" y="5481255"/>
            <a:ext cx="438151" cy="38873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EA501D-73DD-AFCD-A344-7FCB46022C64}"/>
              </a:ext>
            </a:extLst>
          </p:cNvPr>
          <p:cNvSpPr txBox="1"/>
          <p:nvPr/>
        </p:nvSpPr>
        <p:spPr>
          <a:xfrm>
            <a:off x="0" y="6470750"/>
            <a:ext cx="6062662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1200" i="1" dirty="0"/>
              <a:t>L. Bottura, </a:t>
            </a:r>
            <a:r>
              <a:rPr lang="en-US" sz="1200" dirty="0"/>
              <a:t>Contribution to: WAMSDO 2013, 1-9, e-Print: </a:t>
            </a:r>
            <a:r>
              <a:rPr lang="en-US" sz="1200" dirty="0">
                <a:hlinkClick r:id="rId12"/>
              </a:rPr>
              <a:t>1401.3927</a:t>
            </a:r>
            <a:r>
              <a:rPr lang="en-US" sz="1200" dirty="0"/>
              <a:t> [</a:t>
            </a:r>
            <a:r>
              <a:rPr lang="en-US" sz="1200" dirty="0" err="1"/>
              <a:t>physics.acc-ph</a:t>
            </a:r>
            <a:r>
              <a:rPr lang="en-US" sz="1200" dirty="0"/>
              <a:t>], </a:t>
            </a:r>
          </a:p>
          <a:p>
            <a:r>
              <a:rPr lang="fi-FI" sz="1200" i="1" dirty="0"/>
              <a:t>T. Salmi and D. Schoerling, IEEE TAS 29(4), 2019, doi: </a:t>
            </a:r>
            <a:r>
              <a:rPr lang="fi-FI" sz="1200" dirty="0">
                <a:hlinkClick r:id="rId13"/>
              </a:rPr>
              <a:t>10.1109/TASC.2018.2880340</a:t>
            </a:r>
            <a:endParaRPr lang="fi-FI" sz="1200" i="1" dirty="0"/>
          </a:p>
        </p:txBody>
      </p:sp>
    </p:spTree>
    <p:extLst>
      <p:ext uri="{BB962C8B-B14F-4D97-AF65-F5344CB8AC3E}">
        <p14:creationId xmlns:p14="http://schemas.microsoft.com/office/powerpoint/2010/main" val="111201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37" grpId="0" animBg="1"/>
      <p:bldP spid="39" grpId="0" animBg="1"/>
      <p:bldP spid="41" grpId="0" animBg="1"/>
      <p:bldP spid="9" grpId="0" animBg="1"/>
      <p:bldP spid="10" grpId="0" animBg="1"/>
      <p:bldP spid="5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0DB9E-CFA9-2E81-E0AE-147E68B0F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i="1" dirty="0" err="1"/>
              <a:t>Result</a:t>
            </a:r>
            <a:r>
              <a:rPr lang="fi-FI" sz="3200" i="1" dirty="0"/>
              <a:t> of </a:t>
            </a:r>
            <a:r>
              <a:rPr lang="fi-FI" sz="3200" i="1" dirty="0" err="1"/>
              <a:t>step</a:t>
            </a:r>
            <a:r>
              <a:rPr lang="fi-FI" sz="3200" i="1" dirty="0"/>
              <a:t>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485C24-9003-7B7B-B949-0CB662DCA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6</a:t>
            </a:fld>
            <a:endParaRPr lang="en-GB" noProof="0"/>
          </a:p>
        </p:txBody>
      </p:sp>
      <p:graphicFrame>
        <p:nvGraphicFramePr>
          <p:cNvPr id="6" name="Table 32">
            <a:extLst>
              <a:ext uri="{FF2B5EF4-FFF2-40B4-BE49-F238E27FC236}">
                <a16:creationId xmlns:a16="http://schemas.microsoft.com/office/drawing/2014/main" id="{FDC9B9E1-2197-EB30-186A-782E382355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206353"/>
              </p:ext>
            </p:extLst>
          </p:nvPr>
        </p:nvGraphicFramePr>
        <p:xfrm>
          <a:off x="5093037" y="87260"/>
          <a:ext cx="533876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534">
                  <a:extLst>
                    <a:ext uri="{9D8B030D-6E8A-4147-A177-3AD203B41FA5}">
                      <a16:colId xmlns:a16="http://schemas.microsoft.com/office/drawing/2014/main" val="2982022126"/>
                    </a:ext>
                  </a:extLst>
                </a:gridCol>
                <a:gridCol w="1318170">
                  <a:extLst>
                    <a:ext uri="{9D8B030D-6E8A-4147-A177-3AD203B41FA5}">
                      <a16:colId xmlns:a16="http://schemas.microsoft.com/office/drawing/2014/main" val="3284608363"/>
                    </a:ext>
                  </a:extLst>
                </a:gridCol>
                <a:gridCol w="2794058">
                  <a:extLst>
                    <a:ext uri="{9D8B030D-6E8A-4147-A177-3AD203B41FA5}">
                      <a16:colId xmlns:a16="http://schemas.microsoft.com/office/drawing/2014/main" val="4117012270"/>
                    </a:ext>
                  </a:extLst>
                </a:gridCol>
              </a:tblGrid>
              <a:tr h="421907">
                <a:tc>
                  <a:txBody>
                    <a:bodyPr/>
                    <a:lstStyle/>
                    <a:p>
                      <a:r>
                        <a:rPr lang="fi-FI" sz="1200" dirty="0"/>
                        <a:t>Input </a:t>
                      </a:r>
                      <a:r>
                        <a:rPr lang="fi-FI" sz="1200" dirty="0" err="1"/>
                        <a:t>parameter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/>
                        <a:t>Value &amp; </a:t>
                      </a:r>
                      <a:r>
                        <a:rPr lang="fi-FI" sz="1200" dirty="0" err="1"/>
                        <a:t>Unit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/>
                        <a:t>Justification</a:t>
                      </a:r>
                      <a:r>
                        <a:rPr lang="fi-FI" sz="1200" dirty="0"/>
                        <a:t> / </a:t>
                      </a:r>
                      <a:r>
                        <a:rPr lang="fi-FI" sz="1200" dirty="0" err="1"/>
                        <a:t>reference</a:t>
                      </a:r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239649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Cu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0.4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fi-FI" sz="1200" dirty="0" err="1"/>
                        <a:t>Cable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material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fractions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based</a:t>
                      </a:r>
                      <a:r>
                        <a:rPr lang="fi-FI" sz="1200" dirty="0"/>
                        <a:t> on </a:t>
                      </a:r>
                      <a:r>
                        <a:rPr lang="fi-FI" sz="1200" dirty="0" err="1"/>
                        <a:t>average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values</a:t>
                      </a:r>
                      <a:r>
                        <a:rPr lang="fi-FI" sz="1200" dirty="0"/>
                        <a:t> of some </a:t>
                      </a:r>
                      <a:r>
                        <a:rPr lang="fi-FI" sz="1200" dirty="0" err="1"/>
                        <a:t>recent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cables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designed</a:t>
                      </a:r>
                      <a:r>
                        <a:rPr lang="fi-FI" sz="1200" dirty="0"/>
                        <a:t> for Nb3Sn </a:t>
                      </a:r>
                      <a:r>
                        <a:rPr lang="fi-FI" sz="1200" dirty="0" err="1"/>
                        <a:t>accelerator</a:t>
                      </a:r>
                      <a:r>
                        <a:rPr lang="fi-FI" sz="1200" dirty="0"/>
                        <a:t> </a:t>
                      </a:r>
                      <a:r>
                        <a:rPr lang="fi-FI" sz="1200" dirty="0" err="1"/>
                        <a:t>magnets</a:t>
                      </a:r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977424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0.3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126627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0.3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522485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copper RRR 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764724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en-US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 K</a:t>
                      </a:r>
                      <a:endParaRPr lang="fi-FI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Ambrosio, WAMSDO 2013</a:t>
                      </a:r>
                      <a:endParaRPr lang="fi-FI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9877747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fr-FR" sz="1200" b="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fr-FR" sz="1200" b="0" baseline="-250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protdelay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40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Salmi et al. 2017</a:t>
                      </a:r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4184290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en-US" sz="1200" b="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cs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b="0" dirty="0"/>
                        <a:t>10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7455532"/>
                  </a:ext>
                </a:extLst>
              </a:tr>
              <a:tr h="259635">
                <a:tc>
                  <a:txBody>
                    <a:bodyPr/>
                    <a:lstStyle/>
                    <a:p>
                      <a:r>
                        <a:rPr lang="en-US" sz="12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Bave</a:t>
                      </a:r>
                      <a:endParaRPr lang="fi-FI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Bpeak</a:t>
                      </a:r>
                      <a:r>
                        <a:rPr lang="en-US" sz="120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/ 2</a:t>
                      </a:r>
                      <a:endParaRPr lang="fi-FI" sz="12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98810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F8833C02-6522-C01D-7464-6B536D5F4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51" y="3171530"/>
            <a:ext cx="4525009" cy="34451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D59E08-279F-431E-7EDE-02F43B55B91B}"/>
              </a:ext>
            </a:extLst>
          </p:cNvPr>
          <p:cNvSpPr txBox="1"/>
          <p:nvPr/>
        </p:nvSpPr>
        <p:spPr>
          <a:xfrm>
            <a:off x="467939" y="2775748"/>
            <a:ext cx="3640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err="1">
                <a:solidFill>
                  <a:srgbClr val="FF0000"/>
                </a:solidFill>
              </a:rPr>
              <a:t>Copper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current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density</a:t>
            </a:r>
            <a:r>
              <a:rPr lang="fi-FI" sz="1600" dirty="0">
                <a:solidFill>
                  <a:srgbClr val="FF0000"/>
                </a:solidFill>
              </a:rPr>
              <a:t> vs. </a:t>
            </a:r>
            <a:r>
              <a:rPr lang="fi-FI" sz="1600" dirty="0" err="1">
                <a:solidFill>
                  <a:srgbClr val="FF0000"/>
                </a:solidFill>
              </a:rPr>
              <a:t>dipole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field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from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step</a:t>
            </a:r>
            <a:r>
              <a:rPr lang="fi-FI" sz="1600" dirty="0">
                <a:solidFill>
                  <a:srgbClr val="FF0000"/>
                </a:solidFill>
              </a:rPr>
              <a:t>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22AAB9-45EA-2FE0-9E79-AC924B62B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8061" y="3360523"/>
            <a:ext cx="4466964" cy="3350223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FC85BFCF-D033-5F0C-FEA1-50487C489D6F}"/>
              </a:ext>
            </a:extLst>
          </p:cNvPr>
          <p:cNvSpPr/>
          <p:nvPr/>
        </p:nvSpPr>
        <p:spPr>
          <a:xfrm>
            <a:off x="8120369" y="4624477"/>
            <a:ext cx="504656" cy="71360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AA4DF6-A70A-174F-C178-818163402D29}"/>
              </a:ext>
            </a:extLst>
          </p:cNvPr>
          <p:cNvSpPr txBox="1"/>
          <p:nvPr/>
        </p:nvSpPr>
        <p:spPr>
          <a:xfrm>
            <a:off x="4533554" y="2866123"/>
            <a:ext cx="38014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solidFill>
                  <a:srgbClr val="FF0000"/>
                </a:solidFill>
              </a:rPr>
              <a:t>Max </a:t>
            </a:r>
            <a:r>
              <a:rPr lang="fi-FI" sz="1600" dirty="0" err="1">
                <a:solidFill>
                  <a:srgbClr val="FF0000"/>
                </a:solidFill>
              </a:rPr>
              <a:t>volumetric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energy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density</a:t>
            </a:r>
            <a:r>
              <a:rPr lang="fi-FI" sz="1600" dirty="0">
                <a:solidFill>
                  <a:srgbClr val="FF0000"/>
                </a:solidFill>
              </a:rPr>
              <a:t> vs. </a:t>
            </a:r>
            <a:r>
              <a:rPr lang="fi-FI" sz="1600" dirty="0" err="1">
                <a:solidFill>
                  <a:srgbClr val="FF0000"/>
                </a:solidFill>
              </a:rPr>
              <a:t>copper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current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density</a:t>
            </a:r>
            <a:r>
              <a:rPr lang="fi-FI" sz="1600" dirty="0">
                <a:solidFill>
                  <a:srgbClr val="FF0000"/>
                </a:solidFill>
              </a:rPr>
              <a:t> (</a:t>
            </a:r>
            <a:r>
              <a:rPr lang="fi-FI" sz="1600" dirty="0" err="1">
                <a:solidFill>
                  <a:srgbClr val="FF0000"/>
                </a:solidFill>
              </a:rPr>
              <a:t>Tmax</a:t>
            </a:r>
            <a:r>
              <a:rPr lang="fi-FI" sz="1600" dirty="0">
                <a:solidFill>
                  <a:srgbClr val="FF0000"/>
                </a:solidFill>
              </a:rPr>
              <a:t> = 350 K)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85AB6F-1BCF-D5F3-483B-74761CD332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1196" y="3472858"/>
            <a:ext cx="4022456" cy="30168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5C6C12-0C43-EB9A-941E-3B57020D722C}"/>
              </a:ext>
            </a:extLst>
          </p:cNvPr>
          <p:cNvSpPr txBox="1"/>
          <p:nvPr/>
        </p:nvSpPr>
        <p:spPr>
          <a:xfrm>
            <a:off x="9015852" y="2959424"/>
            <a:ext cx="2980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>
                <a:solidFill>
                  <a:srgbClr val="FF0000"/>
                </a:solidFill>
              </a:rPr>
              <a:t>Max </a:t>
            </a:r>
            <a:r>
              <a:rPr lang="fi-FI" sz="1600" dirty="0" err="1">
                <a:solidFill>
                  <a:srgbClr val="FF0000"/>
                </a:solidFill>
              </a:rPr>
              <a:t>volumetric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energy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density</a:t>
            </a:r>
            <a:r>
              <a:rPr lang="fi-FI" sz="1600" dirty="0">
                <a:solidFill>
                  <a:srgbClr val="FF0000"/>
                </a:solidFill>
              </a:rPr>
              <a:t> vs. </a:t>
            </a:r>
            <a:r>
              <a:rPr lang="fi-FI" sz="1600" dirty="0" err="1">
                <a:solidFill>
                  <a:srgbClr val="FF0000"/>
                </a:solidFill>
              </a:rPr>
              <a:t>dipole</a:t>
            </a:r>
            <a:r>
              <a:rPr lang="fi-FI" sz="1600" dirty="0">
                <a:solidFill>
                  <a:srgbClr val="FF0000"/>
                </a:solidFill>
              </a:rPr>
              <a:t> </a:t>
            </a:r>
            <a:r>
              <a:rPr lang="fi-FI" sz="1600" dirty="0" err="1">
                <a:solidFill>
                  <a:srgbClr val="FF0000"/>
                </a:solidFill>
              </a:rPr>
              <a:t>field</a:t>
            </a:r>
            <a:r>
              <a:rPr lang="fi-FI" sz="1600" dirty="0">
                <a:solidFill>
                  <a:srgbClr val="FF0000"/>
                </a:solidFill>
              </a:rPr>
              <a:t> (</a:t>
            </a:r>
            <a:r>
              <a:rPr lang="fi-FI" sz="1600" dirty="0" err="1">
                <a:solidFill>
                  <a:srgbClr val="FF0000"/>
                </a:solidFill>
              </a:rPr>
              <a:t>Tmax</a:t>
            </a:r>
            <a:r>
              <a:rPr lang="fi-FI" sz="1600" dirty="0">
                <a:solidFill>
                  <a:srgbClr val="FF0000"/>
                </a:solidFill>
              </a:rPr>
              <a:t> = 350 K)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9E97C8-3319-A381-2CFF-14653B94F73B}"/>
              </a:ext>
            </a:extLst>
          </p:cNvPr>
          <p:cNvSpPr txBox="1"/>
          <p:nvPr/>
        </p:nvSpPr>
        <p:spPr>
          <a:xfrm>
            <a:off x="1599519" y="3880885"/>
            <a:ext cx="1659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err="1">
                <a:solidFill>
                  <a:srgbClr val="FF0000"/>
                </a:solidFill>
              </a:rPr>
              <a:t>ACu</a:t>
            </a:r>
            <a:r>
              <a:rPr lang="fi-FI" sz="1200" dirty="0">
                <a:solidFill>
                  <a:srgbClr val="FF0000"/>
                </a:solidFill>
              </a:rPr>
              <a:t> = 0.4 * </a:t>
            </a:r>
            <a:r>
              <a:rPr lang="fi-FI" sz="1200" dirty="0" err="1">
                <a:solidFill>
                  <a:srgbClr val="FF0000"/>
                </a:solidFill>
              </a:rPr>
              <a:t>Acoil</a:t>
            </a:r>
            <a:endParaRPr lang="fi-FI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16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993D8-FDF1-3C49-4486-C5D53004A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99" y="574189"/>
            <a:ext cx="11467835" cy="645616"/>
          </a:xfrm>
        </p:spPr>
        <p:txBody>
          <a:bodyPr/>
          <a:lstStyle/>
          <a:p>
            <a:r>
              <a:rPr lang="fi-FI" dirty="0" err="1"/>
              <a:t>Equations</a:t>
            </a:r>
            <a:r>
              <a:rPr lang="fi-FI" dirty="0"/>
              <a:t> for </a:t>
            </a:r>
            <a:r>
              <a:rPr lang="fi-FI" dirty="0" err="1"/>
              <a:t>step</a:t>
            </a:r>
            <a:r>
              <a:rPr lang="fi-FI" dirty="0"/>
              <a:t> 3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855B3CA3-B23A-EF47-C35D-323186E94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</p:spPr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7</a:t>
            </a:fld>
            <a:endParaRPr lang="en-GB" noProof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0BE6FA5-EFC3-FF9D-20CD-7947358F1773}"/>
                  </a:ext>
                </a:extLst>
              </p:cNvPr>
              <p:cNvSpPr txBox="1"/>
              <p:nvPr/>
            </p:nvSpPr>
            <p:spPr>
              <a:xfrm>
                <a:off x="432244" y="3812580"/>
                <a:ext cx="5663756" cy="113819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fi-FI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d>
                          <m:dPr>
                            <m:ctrlPr>
                              <a:rPr lang="fi-FI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i-FI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fi-FI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den>
                    </m:f>
                  </m:oMath>
                </a14:m>
                <a:r>
                  <a:rPr lang="fi-FI" b="0" i="1" dirty="0">
                    <a:latin typeface="Cambria Math" panose="02040503050406030204" pitchFamily="18" charset="0"/>
                  </a:rPr>
                  <a:t>=</a:t>
                </a:r>
                <a:r>
                  <a:rPr lang="fi-FI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i-FI" i="1">
                            <a:latin typeface="Cambria Math" panose="02040503050406030204" pitchFamily="18" charset="0"/>
                          </a:rPr>
                          <m:t>𝑣𝑜𝑙</m:t>
                        </m:r>
                      </m:sub>
                    </m:sSub>
                    <m:sSub>
                      <m:sSubPr>
                        <m:ctrlPr>
                          <a:rPr lang="fi-FI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  <m:r>
                      <a:rPr lang="fi-FI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fi-FI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fi-FI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𝑣𝑜𝑙</m:t>
                                </m:r>
                              </m:sub>
                            </m:sSub>
                          </m:e>
                          <m:sub>
                            <m:r>
                              <a:rPr lang="fi-FI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d>
                          <m:dPr>
                            <m:ctrlPr>
                              <a:rPr lang="fi-FI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i-FI" b="0" i="0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fi-FI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</m:sub>
                            </m:sSub>
                            <m:r>
                              <a:rPr lang="fi-FI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i-FI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</m:e>
                      <m:sup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fi-FI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fi-FI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  <m:sup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fi-FI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fi-FI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</m:oMath>
                </a14:m>
                <a:endParaRPr lang="fi-FI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i-FI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d>
                            <m:d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𝑜𝑢𝑡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𝑖𝑛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fi-FI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sSup>
                            <m:s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i-FI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𝑜𝑢𝑡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i-FI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𝑖𝑛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fi-FI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fi-FI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i-FI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0BE6FA5-EFC3-FF9D-20CD-7947358F17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244" y="3812580"/>
                <a:ext cx="5663756" cy="1138197"/>
              </a:xfrm>
              <a:prstGeom prst="rect">
                <a:avLst/>
              </a:prstGeom>
              <a:blipFill>
                <a:blip r:embed="rId2"/>
                <a:stretch>
                  <a:fillRect l="-1076" t="-1070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F390152D-1AE3-81C7-BD03-C343146AF0C8}"/>
              </a:ext>
            </a:extLst>
          </p:cNvPr>
          <p:cNvSpPr txBox="1"/>
          <p:nvPr/>
        </p:nvSpPr>
        <p:spPr>
          <a:xfrm>
            <a:off x="302287" y="1631655"/>
            <a:ext cx="6203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Stored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per </a:t>
            </a:r>
            <a:r>
              <a:rPr lang="fi-FI" dirty="0" err="1"/>
              <a:t>unit</a:t>
            </a:r>
            <a:r>
              <a:rPr lang="fi-FI" dirty="0"/>
              <a:t> </a:t>
            </a:r>
            <a:r>
              <a:rPr lang="fi-FI" dirty="0" err="1"/>
              <a:t>length</a:t>
            </a:r>
            <a:r>
              <a:rPr lang="fi-FI" dirty="0"/>
              <a:t>, </a:t>
            </a:r>
            <a:r>
              <a:rPr lang="fi-FI" dirty="0" err="1"/>
              <a:t>equation</a:t>
            </a:r>
            <a:r>
              <a:rPr lang="fi-FI" dirty="0"/>
              <a:t> </a:t>
            </a:r>
            <a:r>
              <a:rPr lang="fi-FI" dirty="0" err="1"/>
              <a:t>from</a:t>
            </a:r>
            <a:r>
              <a:rPr lang="fi-FI" dirty="0"/>
              <a:t> Luca Bottura: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F0DF8360-BB3A-544A-6A37-FD1485E2F74F}"/>
              </a:ext>
            </a:extLst>
          </p:cNvPr>
          <p:cNvSpPr/>
          <p:nvPr/>
        </p:nvSpPr>
        <p:spPr>
          <a:xfrm>
            <a:off x="682324" y="5759983"/>
            <a:ext cx="310101" cy="19793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59D0F5-47C1-7DF7-B3F2-492FB947CE8E}"/>
              </a:ext>
            </a:extLst>
          </p:cNvPr>
          <p:cNvSpPr txBox="1"/>
          <p:nvPr/>
        </p:nvSpPr>
        <p:spPr>
          <a:xfrm>
            <a:off x="444663" y="3095423"/>
            <a:ext cx="6017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Stored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(E) </a:t>
            </a:r>
            <a:r>
              <a:rPr lang="fi-FI" dirty="0" err="1"/>
              <a:t>has</a:t>
            </a:r>
            <a:r>
              <a:rPr lang="fi-FI" dirty="0"/>
              <a:t> to </a:t>
            </a:r>
            <a:r>
              <a:rPr lang="fi-FI" dirty="0" err="1"/>
              <a:t>match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volumetric</a:t>
            </a:r>
            <a:r>
              <a:rPr lang="fi-FI" dirty="0"/>
              <a:t> </a:t>
            </a:r>
            <a:r>
              <a:rPr lang="fi-FI" dirty="0" err="1"/>
              <a:t>energy</a:t>
            </a:r>
            <a:r>
              <a:rPr lang="fi-FI" dirty="0"/>
              <a:t> </a:t>
            </a:r>
            <a:r>
              <a:rPr lang="fi-FI" dirty="0" err="1"/>
              <a:t>density</a:t>
            </a:r>
            <a:r>
              <a:rPr lang="fi-FI" dirty="0"/>
              <a:t> (</a:t>
            </a:r>
            <a:r>
              <a:rPr lang="fi-FI" dirty="0" err="1"/>
              <a:t>Evol</a:t>
            </a:r>
            <a:r>
              <a:rPr lang="fi-FI" dirty="0"/>
              <a:t>) </a:t>
            </a:r>
            <a:r>
              <a:rPr lang="fi-FI" dirty="0" err="1"/>
              <a:t>given</a:t>
            </a:r>
            <a:r>
              <a:rPr lang="fi-FI" dirty="0"/>
              <a:t> </a:t>
            </a:r>
            <a:r>
              <a:rPr lang="fi-FI" dirty="0" err="1"/>
              <a:t>by</a:t>
            </a:r>
            <a:r>
              <a:rPr lang="fi-FI" dirty="0"/>
              <a:t> </a:t>
            </a:r>
            <a:r>
              <a:rPr lang="fi-FI" dirty="0" err="1"/>
              <a:t>quench</a:t>
            </a:r>
            <a:r>
              <a:rPr lang="fi-FI" dirty="0"/>
              <a:t> </a:t>
            </a:r>
            <a:r>
              <a:rPr lang="fi-FI" dirty="0" err="1"/>
              <a:t>protection</a:t>
            </a:r>
            <a:r>
              <a:rPr lang="fi-FI" dirty="0"/>
              <a:t> </a:t>
            </a:r>
            <a:r>
              <a:rPr lang="fi-FI" dirty="0" err="1"/>
              <a:t>requirement</a:t>
            </a:r>
            <a:r>
              <a:rPr lang="fi-FI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F5ABD4-46A0-7D7F-BEF3-E4C59493E9E9}"/>
                  </a:ext>
                </a:extLst>
              </p:cNvPr>
              <p:cNvSpPr txBox="1"/>
              <p:nvPr/>
            </p:nvSpPr>
            <p:spPr>
              <a:xfrm>
                <a:off x="9353550" y="2275353"/>
                <a:ext cx="2754028" cy="79778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𝑐𝑜𝑖𝑙</m:t>
                          </m:r>
                        </m:sub>
                      </m:sSub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  <m:sup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f>
                        <m:f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i-FI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num>
                        <m:den>
                          <m:r>
                            <a:rPr lang="fi-FI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fi-FI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  <m:sup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fi-FI" i="1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  <m:sup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F5ABD4-46A0-7D7F-BEF3-E4C59493E9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3550" y="2275353"/>
                <a:ext cx="2754028" cy="797782"/>
              </a:xfrm>
              <a:prstGeom prst="rect">
                <a:avLst/>
              </a:prstGeom>
              <a:blipFill>
                <a:blip r:embed="rId3"/>
                <a:stretch>
                  <a:fillRect b="-7634"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0F3624D8-158F-4616-DE34-79D6E4EDCF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15" r="41457" b="63692"/>
          <a:stretch/>
        </p:blipFill>
        <p:spPr>
          <a:xfrm>
            <a:off x="6427685" y="1527971"/>
            <a:ext cx="2754029" cy="21667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FD21994-318A-2737-5B0B-7ACA81E182B2}"/>
                  </a:ext>
                </a:extLst>
              </p:cNvPr>
              <p:cNvSpPr txBox="1"/>
              <p:nvPr/>
            </p:nvSpPr>
            <p:spPr>
              <a:xfrm>
                <a:off x="378448" y="2088867"/>
                <a:ext cx="5717552" cy="817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i-FI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r>
                        <a:rPr lang="fi-FI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fi-FI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i-FI" i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d>
                            <m:d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𝑜𝑢𝑡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i-FI" i="1">
                                          <a:latin typeface="Cambria Math" panose="02040503050406030204" pitchFamily="18" charset="0"/>
                                        </a:rPr>
                                        <m:t>𝑖𝑛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fi-FI" i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sSup>
                            <m:sSupPr>
                              <m:ctrlPr>
                                <a:rPr lang="fi-FI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i-FI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i-FI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fi-FI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𝑜𝑢𝑡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i-FI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i-FI" i="1">
                                              <a:latin typeface="Cambria Math" panose="02040503050406030204" pitchFamily="18" charset="0"/>
                                            </a:rPr>
                                            <m:t>𝑖𝑛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fi-FI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fi-FI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i-FI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FD21994-318A-2737-5B0B-7ACA81E182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448" y="2088867"/>
                <a:ext cx="5717552" cy="817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6327524-4291-370A-D975-665AFA126694}"/>
                  </a:ext>
                </a:extLst>
              </p:cNvPr>
              <p:cNvSpPr txBox="1"/>
              <p:nvPr/>
            </p:nvSpPr>
            <p:spPr>
              <a:xfrm>
                <a:off x="1075405" y="5581357"/>
                <a:ext cx="2861097" cy="878702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  <m:sup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i-FI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fi-FI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fi-FI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fi-FI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i-FI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fi-FI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i-FI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−4</m:t>
                              </m:r>
                              <m:r>
                                <a:rPr lang="fi-FI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𝛼𝛾</m:t>
                              </m:r>
                            </m:e>
                          </m:rad>
                        </m:num>
                        <m:den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i-FI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fi-FI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fi-FI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6327524-4291-370A-D975-665AFA1266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405" y="5581357"/>
                <a:ext cx="2861097" cy="8787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5CA9699-753F-0F40-E178-07D813A4A2F3}"/>
                  </a:ext>
                </a:extLst>
              </p:cNvPr>
              <p:cNvSpPr txBox="1"/>
              <p:nvPr/>
            </p:nvSpPr>
            <p:spPr>
              <a:xfrm>
                <a:off x="3888076" y="5080059"/>
                <a:ext cx="2530126" cy="189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i-FI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sz="16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fi-FI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i-FI" sz="16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i-FI" sz="1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fi-FI" sz="1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fi-FI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6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i-FI" sz="16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fi-FI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sz="1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i-FI" sz="1600" i="1">
                                  <a:latin typeface="Cambria Math" panose="02040503050406030204" pitchFamily="18" charset="0"/>
                                </a:rPr>
                                <m:t>𝑣𝑜𝑙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fi-FI" sz="16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den>
                      </m:f>
                      <m:r>
                        <a:rPr lang="fi-FI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i-FI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i-FI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fi-FI" sz="16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i-FI" sz="1600" b="0" i="1" smtClean="0">
                          <a:solidFill>
                            <a:srgbClr val="836967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i-FI" sz="1600" i="1">
                          <a:solidFill>
                            <a:srgbClr val="836967"/>
                          </a:solidFill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fi-FI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i-FI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i-FI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fi-FI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i-FI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i-FI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i-FI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i-FI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fi-FI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fi-FI" sz="1600" b="0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i-FI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i-FI" sz="1600" i="1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fi-FI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i-FI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fi-FI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fi-FI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i-FI" sz="1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i-FI" sz="160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den>
                          </m:f>
                          <m:r>
                            <a:rPr lang="fi-FI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fi-FI" sz="1600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e>
                        <m:sup>
                          <m:r>
                            <a:rPr lang="fi-FI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lang="fi-FI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i-FI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fi-FI" sz="1600" b="0" dirty="0">
                  <a:ea typeface="Cambria Math" panose="02040503050406030204" pitchFamily="18" charset="0"/>
                </a:endParaRPr>
              </a:p>
              <a:p>
                <a:endParaRPr lang="fi-FI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5CA9699-753F-0F40-E178-07D813A4A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8076" y="5080059"/>
                <a:ext cx="2530126" cy="18939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i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5E051995-0BE1-503D-BDFB-060FB5A3656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8052" t="-34483" r="-1078" b="1"/>
          <a:stretch/>
        </p:blipFill>
        <p:spPr>
          <a:xfrm>
            <a:off x="6461855" y="315586"/>
            <a:ext cx="5518297" cy="10330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19D79F2-BCC0-6C48-A342-0AFAF288AC5F}"/>
              </a:ext>
            </a:extLst>
          </p:cNvPr>
          <p:cNvSpPr txBox="1"/>
          <p:nvPr/>
        </p:nvSpPr>
        <p:spPr>
          <a:xfrm rot="5400000">
            <a:off x="1057642" y="5428793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55156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FA6D3-8AB6-4AFC-A8AA-BD8BB9AEE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i="1" dirty="0" err="1"/>
              <a:t>Result</a:t>
            </a:r>
            <a:r>
              <a:rPr lang="fi-FI" sz="3200" i="1" dirty="0"/>
              <a:t> of </a:t>
            </a:r>
            <a:r>
              <a:rPr lang="fi-FI" sz="3200" i="1" dirty="0" err="1"/>
              <a:t>step</a:t>
            </a:r>
            <a:r>
              <a:rPr lang="fi-FI" sz="3200" i="1" dirty="0"/>
              <a:t> 3: </a:t>
            </a:r>
            <a:r>
              <a:rPr lang="fi-FI" sz="3200" i="1" dirty="0" err="1"/>
              <a:t>Aperture</a:t>
            </a:r>
            <a:r>
              <a:rPr lang="fi-FI" sz="3200" i="1" dirty="0"/>
              <a:t> vs. </a:t>
            </a:r>
            <a:r>
              <a:rPr lang="fi-FI" sz="3200" i="1" dirty="0" err="1"/>
              <a:t>dipole</a:t>
            </a:r>
            <a:r>
              <a:rPr lang="fi-FI" sz="3200" i="1" dirty="0"/>
              <a:t> </a:t>
            </a:r>
            <a:r>
              <a:rPr lang="fi-FI" sz="3200" i="1" dirty="0" err="1"/>
              <a:t>field</a:t>
            </a:r>
            <a:endParaRPr lang="fi-FI" sz="32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E737B-2FB9-DF7E-7552-3F8A6208BA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8</a:t>
            </a:fld>
            <a:endParaRPr lang="en-GB" noProof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C91955-8910-950A-746A-F380FBB78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40" y="1703259"/>
            <a:ext cx="6520491" cy="48903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32">
                <a:extLst>
                  <a:ext uri="{FF2B5EF4-FFF2-40B4-BE49-F238E27FC236}">
                    <a16:creationId xmlns:a16="http://schemas.microsoft.com/office/drawing/2014/main" id="{FC8F2038-3E3B-1DB6-2999-CBAC4FE7CD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3110198"/>
                  </p:ext>
                </p:extLst>
              </p:nvPr>
            </p:nvGraphicFramePr>
            <p:xfrm>
              <a:off x="8164667" y="2731295"/>
              <a:ext cx="2990684" cy="31094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0112">
                      <a:extLst>
                        <a:ext uri="{9D8B030D-6E8A-4147-A177-3AD203B41FA5}">
                          <a16:colId xmlns:a16="http://schemas.microsoft.com/office/drawing/2014/main" val="2982022126"/>
                        </a:ext>
                      </a:extLst>
                    </a:gridCol>
                    <a:gridCol w="1650572">
                      <a:extLst>
                        <a:ext uri="{9D8B030D-6E8A-4147-A177-3AD203B41FA5}">
                          <a16:colId xmlns:a16="http://schemas.microsoft.com/office/drawing/2014/main" val="3284608363"/>
                        </a:ext>
                      </a:extLst>
                    </a:gridCol>
                  </a:tblGrid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 err="1"/>
                            <a:t>Parameter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Value &amp; </a:t>
                          </a:r>
                          <a:r>
                            <a:rPr lang="fi-FI" sz="1200" b="0" dirty="0" err="1"/>
                            <a:t>Unit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7239649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</a:t>
                          </a:r>
                          <a:r>
                            <a:rPr lang="fr-FR" sz="1200" b="0" baseline="-25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2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45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745785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i-FI" sz="1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oMath>
                            </m:oMathPara>
                          </a14:m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60</a:t>
                          </a:r>
                          <a:r>
                            <a:rPr lang="fi-FI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°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716595"/>
                      </a:ext>
                    </a:extLst>
                  </a:tr>
                  <a:tr h="3327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350 K</a:t>
                          </a:r>
                          <a:endParaRPr lang="fi-FI" sz="1200" b="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9143938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protdelay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40 ms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7361681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Cu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0.4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8977424"/>
                      </a:ext>
                    </a:extLst>
                  </a:tr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SC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0.3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2126627"/>
                      </a:ext>
                    </a:extLst>
                  </a:tr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0.3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522485"/>
                      </a:ext>
                    </a:extLst>
                  </a:tr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copper RRR 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150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764724"/>
                      </a:ext>
                    </a:extLst>
                  </a:tr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cs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10 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455532"/>
                      </a:ext>
                    </a:extLst>
                  </a:tr>
                  <a:tr h="1696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Bave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Bpeak</a:t>
                          </a:r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/ 2</a:t>
                          </a:r>
                          <a:endParaRPr lang="fi-FI" sz="1200" b="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39881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32">
                <a:extLst>
                  <a:ext uri="{FF2B5EF4-FFF2-40B4-BE49-F238E27FC236}">
                    <a16:creationId xmlns:a16="http://schemas.microsoft.com/office/drawing/2014/main" id="{FC8F2038-3E3B-1DB6-2999-CBAC4FE7CD2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3110198"/>
                  </p:ext>
                </p:extLst>
              </p:nvPr>
            </p:nvGraphicFramePr>
            <p:xfrm>
              <a:off x="8164667" y="2731295"/>
              <a:ext cx="2990684" cy="31094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0112">
                      <a:extLst>
                        <a:ext uri="{9D8B030D-6E8A-4147-A177-3AD203B41FA5}">
                          <a16:colId xmlns:a16="http://schemas.microsoft.com/office/drawing/2014/main" val="2982022126"/>
                        </a:ext>
                      </a:extLst>
                    </a:gridCol>
                    <a:gridCol w="1650572">
                      <a:extLst>
                        <a:ext uri="{9D8B030D-6E8A-4147-A177-3AD203B41FA5}">
                          <a16:colId xmlns:a16="http://schemas.microsoft.com/office/drawing/2014/main" val="3284608363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 err="1"/>
                            <a:t>Parameter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Value &amp; </a:t>
                          </a:r>
                          <a:r>
                            <a:rPr lang="fi-FI" sz="1200" b="0" dirty="0" err="1"/>
                            <a:t>Unit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7239649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out</a:t>
                          </a:r>
                          <a:r>
                            <a:rPr lang="fr-FR" sz="1200" b="0" baseline="-2500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fr-FR" sz="12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45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9745785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455" t="-202174" r="-125455" b="-82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60</a:t>
                          </a:r>
                          <a:r>
                            <a:rPr lang="fi-FI" sz="12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°</a:t>
                          </a:r>
                          <a:endParaRPr lang="fi-FI" sz="12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716595"/>
                      </a:ext>
                    </a:extLst>
                  </a:tr>
                  <a:tr h="3327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350 K</a:t>
                          </a:r>
                          <a:endParaRPr lang="fi-FI" sz="1200" b="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79143938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fr-FR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protdelay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40 ms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57361681"/>
                      </a:ext>
                    </a:extLst>
                  </a:tr>
                  <a:tr h="2826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Cu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0.4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897742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SC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0.3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212662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</a:t>
                          </a:r>
                          <a:r>
                            <a:rPr lang="en-US" sz="1200" b="0" baseline="-2500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Ins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0.3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052248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copper RRR 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150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76472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i="1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</a:t>
                          </a:r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cs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i-FI" sz="1200" b="0" dirty="0"/>
                            <a:t>10 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745553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Bave</a:t>
                          </a:r>
                          <a:endParaRPr lang="fi-FI" sz="12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 err="1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Bpeak</a:t>
                          </a:r>
                          <a:r>
                            <a:rPr lang="en-US" sz="1200" b="0" dirty="0">
                              <a:effectLst/>
                              <a:latin typeface="Calibri" panose="020F0502020204030204" pitchFamily="34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/ 2</a:t>
                          </a:r>
                          <a:endParaRPr lang="fi-FI" sz="1200" b="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398810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E6C652D-8B4C-576B-617A-9438C6F68658}"/>
              </a:ext>
            </a:extLst>
          </p:cNvPr>
          <p:cNvSpPr txBox="1"/>
          <p:nvPr/>
        </p:nvSpPr>
        <p:spPr>
          <a:xfrm>
            <a:off x="7735607" y="2282351"/>
            <a:ext cx="419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Reminder</a:t>
            </a:r>
            <a:r>
              <a:rPr lang="fi-FI" dirty="0"/>
              <a:t> of </a:t>
            </a:r>
            <a:r>
              <a:rPr lang="fi-FI" dirty="0" err="1"/>
              <a:t>used</a:t>
            </a:r>
            <a:r>
              <a:rPr lang="fi-FI" dirty="0"/>
              <a:t> input  </a:t>
            </a:r>
            <a:r>
              <a:rPr lang="fi-FI" dirty="0" err="1"/>
              <a:t>parameters</a:t>
            </a:r>
            <a:r>
              <a:rPr lang="fi-FI" dirty="0"/>
              <a:t>:</a:t>
            </a:r>
          </a:p>
        </p:txBody>
      </p:sp>
      <p:pic>
        <p:nvPicPr>
          <p:cNvPr id="8" name="Picture 7" descr="Screen shot 2010-11-11 at 3">
            <a:extLst>
              <a:ext uri="{FF2B5EF4-FFF2-40B4-BE49-F238E27FC236}">
                <a16:creationId xmlns:a16="http://schemas.microsoft.com/office/drawing/2014/main" id="{8C1C92CD-B7A9-44C0-EEB7-606A3AE3A9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468" t="9326" r="55754" b="5181"/>
          <a:stretch/>
        </p:blipFill>
        <p:spPr bwMode="auto">
          <a:xfrm>
            <a:off x="4992044" y="2709557"/>
            <a:ext cx="2207912" cy="187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D0E9C26-9383-B54F-D091-C2860F9812E6}"/>
              </a:ext>
            </a:extLst>
          </p:cNvPr>
          <p:cNvSpPr txBox="1"/>
          <p:nvPr/>
        </p:nvSpPr>
        <p:spPr>
          <a:xfrm>
            <a:off x="4970134" y="2340225"/>
            <a:ext cx="419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Aperture</a:t>
            </a:r>
            <a:r>
              <a:rPr lang="fi-FI" dirty="0"/>
              <a:t> = 2*Rin</a:t>
            </a:r>
          </a:p>
        </p:txBody>
      </p:sp>
    </p:spTree>
    <p:extLst>
      <p:ext uri="{BB962C8B-B14F-4D97-AF65-F5344CB8AC3E}">
        <p14:creationId xmlns:p14="http://schemas.microsoft.com/office/powerpoint/2010/main" val="149217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>
            <a:extLst>
              <a:ext uri="{FF2B5EF4-FFF2-40B4-BE49-F238E27FC236}">
                <a16:creationId xmlns:a16="http://schemas.microsoft.com/office/drawing/2014/main" id="{DDA30B18-76CE-668E-A561-15F580F1E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9" y="2390647"/>
            <a:ext cx="5334000" cy="4000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42A222-20F9-9751-DA73-9516E0FA9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Impact</a:t>
            </a:r>
            <a:r>
              <a:rPr lang="fi-FI" dirty="0"/>
              <a:t> of </a:t>
            </a:r>
            <a:r>
              <a:rPr lang="fi-FI" dirty="0" err="1"/>
              <a:t>coil</a:t>
            </a:r>
            <a:r>
              <a:rPr lang="fi-FI" dirty="0"/>
              <a:t> </a:t>
            </a:r>
            <a:r>
              <a:rPr lang="fi-FI" dirty="0" err="1"/>
              <a:t>width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18B1F-A827-78FF-8D4D-4478D252D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567" y="1993679"/>
            <a:ext cx="5838000" cy="429845"/>
          </a:xfrm>
        </p:spPr>
        <p:txBody>
          <a:bodyPr/>
          <a:lstStyle/>
          <a:p>
            <a:pPr marL="0" indent="0">
              <a:buNone/>
            </a:pPr>
            <a:r>
              <a:rPr lang="fi-FI" sz="1800" dirty="0"/>
              <a:t>Max </a:t>
            </a:r>
            <a:r>
              <a:rPr lang="fi-FI" sz="1800" dirty="0" err="1"/>
              <a:t>aperture</a:t>
            </a:r>
            <a:r>
              <a:rPr lang="fi-FI" sz="1800" dirty="0"/>
              <a:t> </a:t>
            </a:r>
            <a:r>
              <a:rPr lang="fi-FI" sz="1800" dirty="0" err="1"/>
              <a:t>vs</a:t>
            </a:r>
            <a:r>
              <a:rPr lang="fi-FI" sz="1800" dirty="0"/>
              <a:t> </a:t>
            </a:r>
            <a:r>
              <a:rPr lang="fi-FI" sz="1800" dirty="0" err="1"/>
              <a:t>field</a:t>
            </a:r>
            <a:r>
              <a:rPr lang="fi-FI" sz="1800" dirty="0"/>
              <a:t> for </a:t>
            </a:r>
            <a:r>
              <a:rPr lang="fi-FI" sz="1800" i="1" dirty="0"/>
              <a:t>w</a:t>
            </a:r>
            <a:r>
              <a:rPr lang="fi-FI" sz="1800" dirty="0"/>
              <a:t> = 30, 45, and 60 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4A6F6C-5741-4A57-DCBB-9618FCBAF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9</a:t>
            </a:fld>
            <a:endParaRPr lang="en-GB" noProof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6A68ED-991E-3665-A82C-A01EFFB66997}"/>
              </a:ext>
            </a:extLst>
          </p:cNvPr>
          <p:cNvCxnSpPr>
            <a:cxnSpLocks/>
          </p:cNvCxnSpPr>
          <p:nvPr/>
        </p:nvCxnSpPr>
        <p:spPr>
          <a:xfrm>
            <a:off x="1014343" y="4322133"/>
            <a:ext cx="95707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17C1E1-4F6A-1F2E-F98B-11C74E3EAA84}"/>
              </a:ext>
            </a:extLst>
          </p:cNvPr>
          <p:cNvCxnSpPr/>
          <p:nvPr/>
        </p:nvCxnSpPr>
        <p:spPr>
          <a:xfrm>
            <a:off x="1014343" y="417952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69C49C-6324-D8AE-E966-FABCE3A33EA7}"/>
              </a:ext>
            </a:extLst>
          </p:cNvPr>
          <p:cNvCxnSpPr>
            <a:cxnSpLocks/>
          </p:cNvCxnSpPr>
          <p:nvPr/>
        </p:nvCxnSpPr>
        <p:spPr>
          <a:xfrm>
            <a:off x="1954635" y="4322133"/>
            <a:ext cx="0" cy="1624144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3CD73F5-B6AB-CD9D-BBDC-298D1544AB79}"/>
              </a:ext>
            </a:extLst>
          </p:cNvPr>
          <p:cNvCxnSpPr>
            <a:cxnSpLocks/>
          </p:cNvCxnSpPr>
          <p:nvPr/>
        </p:nvCxnSpPr>
        <p:spPr>
          <a:xfrm>
            <a:off x="3329400" y="4322133"/>
            <a:ext cx="0" cy="16508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16FA6C3-3B85-F252-DFD6-CA04FE1F25AA}"/>
              </a:ext>
            </a:extLst>
          </p:cNvPr>
          <p:cNvCxnSpPr>
            <a:cxnSpLocks/>
          </p:cNvCxnSpPr>
          <p:nvPr/>
        </p:nvCxnSpPr>
        <p:spPr>
          <a:xfrm>
            <a:off x="4462943" y="4322133"/>
            <a:ext cx="0" cy="1624144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27C3BAE-29D2-E7DE-F5E0-18F39FA9DC39}"/>
              </a:ext>
            </a:extLst>
          </p:cNvPr>
          <p:cNvCxnSpPr>
            <a:cxnSpLocks/>
          </p:cNvCxnSpPr>
          <p:nvPr/>
        </p:nvCxnSpPr>
        <p:spPr>
          <a:xfrm>
            <a:off x="1879134" y="4322133"/>
            <a:ext cx="145026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8D8D1AE-DFFC-4179-4DC6-9FF4A6766F46}"/>
              </a:ext>
            </a:extLst>
          </p:cNvPr>
          <p:cNvCxnSpPr>
            <a:cxnSpLocks/>
          </p:cNvCxnSpPr>
          <p:nvPr/>
        </p:nvCxnSpPr>
        <p:spPr>
          <a:xfrm>
            <a:off x="3354567" y="4322133"/>
            <a:ext cx="111676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22F7690-0C52-F677-F484-93209F7DDE6A}"/>
              </a:ext>
            </a:extLst>
          </p:cNvPr>
          <p:cNvSpPr txBox="1"/>
          <p:nvPr/>
        </p:nvSpPr>
        <p:spPr>
          <a:xfrm>
            <a:off x="989177" y="4313465"/>
            <a:ext cx="1399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/>
              <a:t>R</a:t>
            </a:r>
            <a:r>
              <a:rPr lang="fi-FI" sz="1400" baseline="-25000" dirty="0"/>
              <a:t>in</a:t>
            </a:r>
            <a:r>
              <a:rPr lang="fi-FI" sz="1400" dirty="0"/>
              <a:t> = 75 mm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BFDD277-C76F-FCE8-C4B1-B9A74322C7F1}"/>
              </a:ext>
            </a:extLst>
          </p:cNvPr>
          <p:cNvSpPr txBox="1"/>
          <p:nvPr/>
        </p:nvSpPr>
        <p:spPr>
          <a:xfrm>
            <a:off x="1822402" y="3852070"/>
            <a:ext cx="11157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i="1" dirty="0">
                <a:solidFill>
                  <a:srgbClr val="0070C0"/>
                </a:solidFill>
              </a:rPr>
              <a:t>w</a:t>
            </a:r>
            <a:r>
              <a:rPr lang="fi-FI" sz="1200" dirty="0">
                <a:solidFill>
                  <a:srgbClr val="0070C0"/>
                </a:solidFill>
              </a:rPr>
              <a:t> = 30 mm </a:t>
            </a:r>
            <a:r>
              <a:rPr lang="fi-FI" sz="12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fi-FI" sz="1200" i="1" dirty="0">
                <a:solidFill>
                  <a:srgbClr val="0070C0"/>
                </a:solidFill>
                <a:sym typeface="Wingdings" panose="05000000000000000000" pitchFamily="2" charset="2"/>
              </a:rPr>
              <a:t>B1</a:t>
            </a:r>
            <a:r>
              <a:rPr lang="fi-FI" sz="1200" dirty="0">
                <a:solidFill>
                  <a:srgbClr val="0070C0"/>
                </a:solidFill>
                <a:sym typeface="Wingdings" panose="05000000000000000000" pitchFamily="2" charset="2"/>
              </a:rPr>
              <a:t> = 10 T</a:t>
            </a:r>
            <a:endParaRPr lang="fi-FI" sz="1200" dirty="0">
              <a:solidFill>
                <a:srgbClr val="0070C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8DB2E89-1F61-9140-5495-C387F18531CF}"/>
              </a:ext>
            </a:extLst>
          </p:cNvPr>
          <p:cNvSpPr txBox="1"/>
          <p:nvPr/>
        </p:nvSpPr>
        <p:spPr>
          <a:xfrm>
            <a:off x="3161249" y="3785402"/>
            <a:ext cx="12751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i="1" dirty="0"/>
              <a:t>w</a:t>
            </a:r>
            <a:r>
              <a:rPr lang="fi-FI" sz="1200" dirty="0"/>
              <a:t> = 45 mm </a:t>
            </a:r>
          </a:p>
          <a:p>
            <a:r>
              <a:rPr lang="fi-FI" sz="1200" dirty="0">
                <a:sym typeface="Wingdings" panose="05000000000000000000" pitchFamily="2" charset="2"/>
              </a:rPr>
              <a:t> </a:t>
            </a:r>
            <a:r>
              <a:rPr lang="fi-FI" sz="1200" i="1" dirty="0">
                <a:sym typeface="Wingdings" panose="05000000000000000000" pitchFamily="2" charset="2"/>
              </a:rPr>
              <a:t>B1</a:t>
            </a:r>
            <a:r>
              <a:rPr lang="fi-FI" sz="1200" dirty="0">
                <a:sym typeface="Wingdings" panose="05000000000000000000" pitchFamily="2" charset="2"/>
              </a:rPr>
              <a:t> = 13.5 T</a:t>
            </a:r>
            <a:endParaRPr lang="fi-FI" sz="12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65972E1-A793-1AAC-9C7C-32091A85F5DC}"/>
              </a:ext>
            </a:extLst>
          </p:cNvPr>
          <p:cNvSpPr txBox="1"/>
          <p:nvPr/>
        </p:nvSpPr>
        <p:spPr>
          <a:xfrm>
            <a:off x="4320889" y="3901545"/>
            <a:ext cx="12751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200" i="1" dirty="0">
                <a:solidFill>
                  <a:srgbClr val="FF0000"/>
                </a:solidFill>
              </a:rPr>
              <a:t>w</a:t>
            </a:r>
            <a:r>
              <a:rPr lang="fi-FI" sz="1200" dirty="0">
                <a:solidFill>
                  <a:srgbClr val="FF0000"/>
                </a:solidFill>
              </a:rPr>
              <a:t> = 60 mm </a:t>
            </a:r>
          </a:p>
          <a:p>
            <a:r>
              <a:rPr lang="fi-FI" sz="12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i-FI" sz="1200" i="1" dirty="0">
                <a:solidFill>
                  <a:srgbClr val="FF0000"/>
                </a:solidFill>
                <a:sym typeface="Wingdings" panose="05000000000000000000" pitchFamily="2" charset="2"/>
              </a:rPr>
              <a:t>B1</a:t>
            </a:r>
            <a:r>
              <a:rPr lang="fi-FI" sz="1200" dirty="0">
                <a:solidFill>
                  <a:srgbClr val="FF0000"/>
                </a:solidFill>
                <a:sym typeface="Wingdings" panose="05000000000000000000" pitchFamily="2" charset="2"/>
              </a:rPr>
              <a:t> = 16 T</a:t>
            </a:r>
            <a:endParaRPr lang="fi-FI" sz="1200" dirty="0">
              <a:solidFill>
                <a:srgbClr val="FF0000"/>
              </a:solidFill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27101E8-5247-103D-C1D8-F1D68BFFAC29}"/>
              </a:ext>
            </a:extLst>
          </p:cNvPr>
          <p:cNvGrpSpPr/>
          <p:nvPr/>
        </p:nvGrpSpPr>
        <p:grpSpPr>
          <a:xfrm>
            <a:off x="6184948" y="661388"/>
            <a:ext cx="5136325" cy="5064106"/>
            <a:chOff x="6353577" y="1361278"/>
            <a:chExt cx="5136325" cy="5064106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8E9C70D1-E6BA-2D77-A027-F049475D1DDF}"/>
                </a:ext>
              </a:extLst>
            </p:cNvPr>
            <p:cNvGrpSpPr/>
            <p:nvPr/>
          </p:nvGrpSpPr>
          <p:grpSpPr>
            <a:xfrm>
              <a:off x="6353577" y="1361278"/>
              <a:ext cx="5136325" cy="5064106"/>
              <a:chOff x="6353577" y="1361278"/>
              <a:chExt cx="5136325" cy="5064106"/>
            </a:xfrm>
          </p:grpSpPr>
          <p:grpSp>
            <p:nvGrpSpPr>
              <p:cNvPr id="58" name="Gruppo 45">
                <a:extLst>
                  <a:ext uri="{FF2B5EF4-FFF2-40B4-BE49-F238E27FC236}">
                    <a16:creationId xmlns:a16="http://schemas.microsoft.com/office/drawing/2014/main" id="{835A22F5-41BF-CCF5-6A4F-026EB7BADD6F}"/>
                  </a:ext>
                </a:extLst>
              </p:cNvPr>
              <p:cNvGrpSpPr/>
              <p:nvPr/>
            </p:nvGrpSpPr>
            <p:grpSpPr>
              <a:xfrm>
                <a:off x="6353577" y="2184672"/>
                <a:ext cx="5136325" cy="4240712"/>
                <a:chOff x="6353577" y="2184672"/>
                <a:chExt cx="5136325" cy="4240712"/>
              </a:xfrm>
            </p:grpSpPr>
            <p:pic>
              <p:nvPicPr>
                <p:cNvPr id="59" name="Immagine 37">
                  <a:extLst>
                    <a:ext uri="{FF2B5EF4-FFF2-40B4-BE49-F238E27FC236}">
                      <a16:creationId xmlns:a16="http://schemas.microsoft.com/office/drawing/2014/main" id="{1FE4B424-57E0-F936-D221-515532DE41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353577" y="2184672"/>
                  <a:ext cx="5136325" cy="3886537"/>
                </a:xfrm>
                <a:prstGeom prst="rect">
                  <a:avLst/>
                </a:prstGeom>
              </p:spPr>
            </p:pic>
            <p:cxnSp>
              <p:nvCxnSpPr>
                <p:cNvPr id="60" name="Connettore diritto 40">
                  <a:extLst>
                    <a:ext uri="{FF2B5EF4-FFF2-40B4-BE49-F238E27FC236}">
                      <a16:creationId xmlns:a16="http://schemas.microsoft.com/office/drawing/2014/main" id="{0E1A9690-7FEE-0EF4-779D-8B9ECB990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239308" y="3161047"/>
                  <a:ext cx="18218" cy="2988000"/>
                </a:xfrm>
                <a:prstGeom prst="line">
                  <a:avLst/>
                </a:prstGeom>
                <a:ln>
                  <a:solidFill>
                    <a:srgbClr val="58D10D"/>
                  </a:solidFill>
                  <a:prstDash val="sysDash"/>
                </a:ln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61" name="Ovale 42">
                  <a:extLst>
                    <a:ext uri="{FF2B5EF4-FFF2-40B4-BE49-F238E27FC236}">
                      <a16:creationId xmlns:a16="http://schemas.microsoft.com/office/drawing/2014/main" id="{C84FAF0F-9794-BCBC-F6FF-C93BB43B6ACC}"/>
                    </a:ext>
                  </a:extLst>
                </p:cNvPr>
                <p:cNvSpPr/>
                <p:nvPr/>
              </p:nvSpPr>
              <p:spPr>
                <a:xfrm flipV="1">
                  <a:off x="8173278" y="3325584"/>
                  <a:ext cx="144000" cy="144000"/>
                </a:xfrm>
                <a:prstGeom prst="ellipse">
                  <a:avLst/>
                </a:prstGeom>
                <a:solidFill>
                  <a:srgbClr val="FC3647"/>
                </a:solidFill>
                <a:ln>
                  <a:solidFill>
                    <a:srgbClr val="F05AF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2" name="CasellaDiTesto 43">
                  <a:extLst>
                    <a:ext uri="{FF2B5EF4-FFF2-40B4-BE49-F238E27FC236}">
                      <a16:creationId xmlns:a16="http://schemas.microsoft.com/office/drawing/2014/main" id="{BC83ED0C-2985-C4F2-3FAA-BD42EC0A6602}"/>
                    </a:ext>
                  </a:extLst>
                </p:cNvPr>
                <p:cNvSpPr txBox="1"/>
                <p:nvPr/>
              </p:nvSpPr>
              <p:spPr>
                <a:xfrm>
                  <a:off x="7783993" y="6117607"/>
                  <a:ext cx="100219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400" b="1" dirty="0">
                      <a:solidFill>
                        <a:srgbClr val="58D10D"/>
                      </a:solidFill>
                    </a:rPr>
                    <a:t>w = 30 mm</a:t>
                  </a:r>
                  <a:endParaRPr lang="en-GB" sz="1400" b="1" dirty="0">
                    <a:solidFill>
                      <a:srgbClr val="58D10D"/>
                    </a:solidFill>
                  </a:endParaRPr>
                </a:p>
              </p:txBody>
            </p:sp>
            <p:sp>
              <p:nvSpPr>
                <p:cNvPr id="63" name="Ovale 44">
                  <a:extLst>
                    <a:ext uri="{FF2B5EF4-FFF2-40B4-BE49-F238E27FC236}">
                      <a16:creationId xmlns:a16="http://schemas.microsoft.com/office/drawing/2014/main" id="{97C4AA28-216D-9C4B-4A7C-8B3CEDE11352}"/>
                    </a:ext>
                  </a:extLst>
                </p:cNvPr>
                <p:cNvSpPr/>
                <p:nvPr/>
              </p:nvSpPr>
              <p:spPr>
                <a:xfrm flipV="1">
                  <a:off x="8173160" y="3854455"/>
                  <a:ext cx="144000" cy="144000"/>
                </a:xfrm>
                <a:prstGeom prst="ellipse">
                  <a:avLst/>
                </a:prstGeom>
                <a:solidFill>
                  <a:srgbClr val="C812C8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C2BF464-1A9A-6706-1656-1EE0D66BBB3E}"/>
                  </a:ext>
                </a:extLst>
              </p:cNvPr>
              <p:cNvSpPr txBox="1"/>
              <p:nvPr/>
            </p:nvSpPr>
            <p:spPr>
              <a:xfrm>
                <a:off x="6598107" y="1361278"/>
                <a:ext cx="489179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dirty="0" err="1"/>
                  <a:t>Inserting</a:t>
                </a:r>
                <a:r>
                  <a:rPr lang="fi-FI" dirty="0"/>
                  <a:t> QP </a:t>
                </a:r>
                <a:r>
                  <a:rPr lang="fi-FI" dirty="0" err="1"/>
                  <a:t>induced</a:t>
                </a:r>
                <a:r>
                  <a:rPr lang="fi-FI" dirty="0"/>
                  <a:t> </a:t>
                </a:r>
                <a:r>
                  <a:rPr lang="fi-FI" dirty="0" err="1"/>
                  <a:t>limit</a:t>
                </a:r>
                <a:r>
                  <a:rPr lang="fi-FI" dirty="0"/>
                  <a:t> to </a:t>
                </a:r>
                <a:r>
                  <a:rPr lang="fi-FI" dirty="0" err="1"/>
                  <a:t>the</a:t>
                </a:r>
                <a:r>
                  <a:rPr lang="fi-FI" dirty="0"/>
                  <a:t> </a:t>
                </a:r>
                <a:r>
                  <a:rPr lang="fi-FI" dirty="0" err="1"/>
                  <a:t>picture</a:t>
                </a:r>
                <a:r>
                  <a:rPr lang="fi-FI" dirty="0"/>
                  <a:t> </a:t>
                </a:r>
                <a:r>
                  <a:rPr lang="fi-FI" dirty="0" err="1"/>
                  <a:t>from</a:t>
                </a:r>
                <a:r>
                  <a:rPr lang="fi-FI" dirty="0"/>
                  <a:t> Daniel Novelli :</a:t>
                </a:r>
              </a:p>
            </p:txBody>
          </p:sp>
          <p:sp>
            <p:nvSpPr>
              <p:cNvPr id="65" name="Star: 5 Points 64">
                <a:extLst>
                  <a:ext uri="{FF2B5EF4-FFF2-40B4-BE49-F238E27FC236}">
                    <a16:creationId xmlns:a16="http://schemas.microsoft.com/office/drawing/2014/main" id="{8E2435E1-0998-1940-4806-7AAFE6A247DD}"/>
                  </a:ext>
                </a:extLst>
              </p:cNvPr>
              <p:cNvSpPr/>
              <p:nvPr/>
            </p:nvSpPr>
            <p:spPr>
              <a:xfrm>
                <a:off x="8165240" y="3845217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66" name="Star: 5 Points 65">
                <a:extLst>
                  <a:ext uri="{FF2B5EF4-FFF2-40B4-BE49-F238E27FC236}">
                    <a16:creationId xmlns:a16="http://schemas.microsoft.com/office/drawing/2014/main" id="{2C188722-06FE-E373-1934-9AB37327DB8F}"/>
                  </a:ext>
                </a:extLst>
              </p:cNvPr>
              <p:cNvSpPr/>
              <p:nvPr/>
            </p:nvSpPr>
            <p:spPr>
              <a:xfrm>
                <a:off x="8800639" y="3238702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67" name="Star: 5 Points 66">
                <a:extLst>
                  <a:ext uri="{FF2B5EF4-FFF2-40B4-BE49-F238E27FC236}">
                    <a16:creationId xmlns:a16="http://schemas.microsoft.com/office/drawing/2014/main" id="{85BF4A4B-799A-E7B4-35D4-99A975C61044}"/>
                  </a:ext>
                </a:extLst>
              </p:cNvPr>
              <p:cNvSpPr/>
              <p:nvPr/>
            </p:nvSpPr>
            <p:spPr>
              <a:xfrm>
                <a:off x="9430212" y="2649329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68" name="Star: 5 Points 67">
                <a:extLst>
                  <a:ext uri="{FF2B5EF4-FFF2-40B4-BE49-F238E27FC236}">
                    <a16:creationId xmlns:a16="http://schemas.microsoft.com/office/drawing/2014/main" id="{2E880534-2DC1-1252-FD2E-066913F653B6}"/>
                  </a:ext>
                </a:extLst>
              </p:cNvPr>
              <p:cNvSpPr/>
              <p:nvPr/>
            </p:nvSpPr>
            <p:spPr>
              <a:xfrm>
                <a:off x="7710644" y="4467353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69" name="Star: 5 Points 68">
                <a:extLst>
                  <a:ext uri="{FF2B5EF4-FFF2-40B4-BE49-F238E27FC236}">
                    <a16:creationId xmlns:a16="http://schemas.microsoft.com/office/drawing/2014/main" id="{04DED565-E6CF-2A3B-6B0C-7FC7874DF91D}"/>
                  </a:ext>
                </a:extLst>
              </p:cNvPr>
              <p:cNvSpPr/>
              <p:nvPr/>
            </p:nvSpPr>
            <p:spPr>
              <a:xfrm>
                <a:off x="8580311" y="3429000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70" name="Star: 5 Points 69">
                <a:extLst>
                  <a:ext uri="{FF2B5EF4-FFF2-40B4-BE49-F238E27FC236}">
                    <a16:creationId xmlns:a16="http://schemas.microsoft.com/office/drawing/2014/main" id="{935D1674-7F17-A8A5-233C-F11224DBC9FE}"/>
                  </a:ext>
                </a:extLst>
              </p:cNvPr>
              <p:cNvSpPr/>
              <p:nvPr/>
            </p:nvSpPr>
            <p:spPr>
              <a:xfrm>
                <a:off x="9645988" y="2496118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71" name="Star: 5 Points 70">
                <a:extLst>
                  <a:ext uri="{FF2B5EF4-FFF2-40B4-BE49-F238E27FC236}">
                    <a16:creationId xmlns:a16="http://schemas.microsoft.com/office/drawing/2014/main" id="{8CCC27E3-4079-8F98-400C-927B4F49BE02}"/>
                  </a:ext>
                </a:extLst>
              </p:cNvPr>
              <p:cNvSpPr/>
              <p:nvPr/>
            </p:nvSpPr>
            <p:spPr>
              <a:xfrm>
                <a:off x="9023057" y="3017046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76" name="Star: 5 Points 75">
                <a:extLst>
                  <a:ext uri="{FF2B5EF4-FFF2-40B4-BE49-F238E27FC236}">
                    <a16:creationId xmlns:a16="http://schemas.microsoft.com/office/drawing/2014/main" id="{5B7B5733-3C39-90CA-5DA6-824C7E16E295}"/>
                  </a:ext>
                </a:extLst>
              </p:cNvPr>
              <p:cNvSpPr/>
              <p:nvPr/>
            </p:nvSpPr>
            <p:spPr>
              <a:xfrm>
                <a:off x="8378057" y="3642032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77" name="Star: 5 Points 76">
                <a:extLst>
                  <a:ext uri="{FF2B5EF4-FFF2-40B4-BE49-F238E27FC236}">
                    <a16:creationId xmlns:a16="http://schemas.microsoft.com/office/drawing/2014/main" id="{0A83E0B7-D53A-1743-CA12-29F6E6D21A12}"/>
                  </a:ext>
                </a:extLst>
              </p:cNvPr>
              <p:cNvSpPr/>
              <p:nvPr/>
            </p:nvSpPr>
            <p:spPr>
              <a:xfrm>
                <a:off x="7982791" y="4102465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78" name="Star: 5 Points 77">
                <a:extLst>
                  <a:ext uri="{FF2B5EF4-FFF2-40B4-BE49-F238E27FC236}">
                    <a16:creationId xmlns:a16="http://schemas.microsoft.com/office/drawing/2014/main" id="{7B0F46D2-C9C9-8428-6A6B-10BE241E77EC}"/>
                  </a:ext>
                </a:extLst>
              </p:cNvPr>
              <p:cNvSpPr/>
              <p:nvPr/>
            </p:nvSpPr>
            <p:spPr>
              <a:xfrm>
                <a:off x="9202637" y="2826647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79" name="Star: 5 Points 78">
                <a:extLst>
                  <a:ext uri="{FF2B5EF4-FFF2-40B4-BE49-F238E27FC236}">
                    <a16:creationId xmlns:a16="http://schemas.microsoft.com/office/drawing/2014/main" id="{D0FE14C4-88F6-064F-23DC-C5F655DD5B7F}"/>
                  </a:ext>
                </a:extLst>
              </p:cNvPr>
              <p:cNvSpPr/>
              <p:nvPr/>
            </p:nvSpPr>
            <p:spPr>
              <a:xfrm>
                <a:off x="7548697" y="4691753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84" name="Star: 5 Points 83">
                <a:extLst>
                  <a:ext uri="{FF2B5EF4-FFF2-40B4-BE49-F238E27FC236}">
                    <a16:creationId xmlns:a16="http://schemas.microsoft.com/office/drawing/2014/main" id="{77726138-52D6-1D82-B0E3-88905D6D9A46}"/>
                  </a:ext>
                </a:extLst>
              </p:cNvPr>
              <p:cNvSpPr/>
              <p:nvPr/>
            </p:nvSpPr>
            <p:spPr>
              <a:xfrm>
                <a:off x="7304505" y="5054389"/>
                <a:ext cx="177087" cy="144001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</p:grp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797E21C-6464-1882-3FB8-07C7ADE2C780}"/>
                </a:ext>
              </a:extLst>
            </p:cNvPr>
            <p:cNvSpPr/>
            <p:nvPr/>
          </p:nvSpPr>
          <p:spPr>
            <a:xfrm>
              <a:off x="7088784" y="2580668"/>
              <a:ext cx="2671665" cy="2954901"/>
            </a:xfrm>
            <a:custGeom>
              <a:avLst/>
              <a:gdLst>
                <a:gd name="connsiteX0" fmla="*/ 0 w 2383604"/>
                <a:gd name="connsiteY0" fmla="*/ 2589088 h 2589088"/>
                <a:gd name="connsiteX1" fmla="*/ 256854 w 2383604"/>
                <a:gd name="connsiteY1" fmla="*/ 2198670 h 2589088"/>
                <a:gd name="connsiteX2" fmla="*/ 708917 w 2383604"/>
                <a:gd name="connsiteY2" fmla="*/ 1582221 h 2589088"/>
                <a:gd name="connsiteX3" fmla="*/ 1756881 w 2383604"/>
                <a:gd name="connsiteY3" fmla="*/ 482886 h 2589088"/>
                <a:gd name="connsiteX4" fmla="*/ 2383604 w 2383604"/>
                <a:gd name="connsiteY4" fmla="*/ 0 h 258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3604" h="2589088">
                  <a:moveTo>
                    <a:pt x="0" y="2589088"/>
                  </a:moveTo>
                  <a:cubicBezTo>
                    <a:pt x="69350" y="2477784"/>
                    <a:pt x="138701" y="2366481"/>
                    <a:pt x="256854" y="2198670"/>
                  </a:cubicBezTo>
                  <a:cubicBezTo>
                    <a:pt x="375007" y="2030859"/>
                    <a:pt x="458913" y="1868185"/>
                    <a:pt x="708917" y="1582221"/>
                  </a:cubicBezTo>
                  <a:cubicBezTo>
                    <a:pt x="958921" y="1296257"/>
                    <a:pt x="1477767" y="746589"/>
                    <a:pt x="1756881" y="482886"/>
                  </a:cubicBezTo>
                  <a:cubicBezTo>
                    <a:pt x="2035995" y="219183"/>
                    <a:pt x="2209799" y="109591"/>
                    <a:pt x="2383604" y="0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82CD0B8-6FD8-000A-F38D-24CE27E6FEA0}"/>
              </a:ext>
            </a:extLst>
          </p:cNvPr>
          <p:cNvSpPr txBox="1"/>
          <p:nvPr/>
        </p:nvSpPr>
        <p:spPr>
          <a:xfrm>
            <a:off x="5684977" y="5655464"/>
            <a:ext cx="6012135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1400" dirty="0" err="1"/>
              <a:t>Quench</a:t>
            </a:r>
            <a:r>
              <a:rPr lang="fi-FI" sz="1400" dirty="0"/>
              <a:t> </a:t>
            </a:r>
            <a:r>
              <a:rPr lang="fi-FI" sz="1400" dirty="0" err="1"/>
              <a:t>protection</a:t>
            </a:r>
            <a:r>
              <a:rPr lang="fi-FI" sz="1400" dirty="0"/>
              <a:t> </a:t>
            </a:r>
            <a:r>
              <a:rPr lang="fi-FI" sz="1400" dirty="0" err="1"/>
              <a:t>seems</a:t>
            </a:r>
            <a:r>
              <a:rPr lang="fi-FI" sz="1400" dirty="0"/>
              <a:t> to </a:t>
            </a:r>
            <a:r>
              <a:rPr lang="fi-FI" sz="1400" dirty="0" err="1"/>
              <a:t>be</a:t>
            </a:r>
            <a:r>
              <a:rPr lang="fi-FI" sz="1400" dirty="0"/>
              <a:t> a </a:t>
            </a:r>
            <a:r>
              <a:rPr lang="fi-FI" sz="1400" dirty="0" err="1"/>
              <a:t>limiting</a:t>
            </a:r>
            <a:r>
              <a:rPr lang="fi-FI" sz="1400" dirty="0"/>
              <a:t> </a:t>
            </a:r>
            <a:r>
              <a:rPr lang="fi-FI" sz="1400" dirty="0" err="1"/>
              <a:t>factor</a:t>
            </a:r>
            <a:r>
              <a:rPr lang="fi-FI" sz="1400" dirty="0"/>
              <a:t> for </a:t>
            </a:r>
            <a:r>
              <a:rPr lang="fi-FI" sz="1400" dirty="0" err="1"/>
              <a:t>coils</a:t>
            </a:r>
            <a:r>
              <a:rPr lang="fi-FI" sz="1400" dirty="0"/>
              <a:t> </a:t>
            </a:r>
            <a:r>
              <a:rPr lang="fi-FI" sz="1400" dirty="0" err="1"/>
              <a:t>with</a:t>
            </a:r>
            <a:r>
              <a:rPr lang="fi-FI" sz="1400" dirty="0"/>
              <a:t> w &lt; 30 mm, for </a:t>
            </a:r>
            <a:r>
              <a:rPr lang="fi-FI" sz="1400" dirty="0" err="1"/>
              <a:t>thicker</a:t>
            </a:r>
            <a:r>
              <a:rPr lang="fi-FI" sz="1400" dirty="0"/>
              <a:t> </a:t>
            </a:r>
            <a:r>
              <a:rPr lang="fi-FI" sz="1400" dirty="0" err="1"/>
              <a:t>coils</a:t>
            </a:r>
            <a:r>
              <a:rPr lang="fi-FI" sz="1400" dirty="0"/>
              <a:t>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limit</a:t>
            </a:r>
            <a:r>
              <a:rPr lang="fi-FI" sz="1400" dirty="0"/>
              <a:t> </a:t>
            </a:r>
            <a:r>
              <a:rPr lang="fi-FI" sz="1400" dirty="0" err="1"/>
              <a:t>comes</a:t>
            </a:r>
            <a:r>
              <a:rPr lang="fi-FI" sz="1400" dirty="0"/>
              <a:t> </a:t>
            </a:r>
            <a:r>
              <a:rPr lang="fi-FI" sz="1400" dirty="0" err="1"/>
              <a:t>from</a:t>
            </a:r>
            <a:r>
              <a:rPr lang="fi-FI" sz="1400" dirty="0"/>
              <a:t> </a:t>
            </a:r>
            <a:r>
              <a:rPr lang="fi-FI" sz="1400" dirty="0" err="1"/>
              <a:t>critical</a:t>
            </a:r>
            <a:r>
              <a:rPr lang="fi-FI" sz="1400" dirty="0"/>
              <a:t> </a:t>
            </a:r>
            <a:r>
              <a:rPr lang="fi-FI" sz="1400" dirty="0" err="1"/>
              <a:t>current</a:t>
            </a:r>
            <a:r>
              <a:rPr lang="fi-FI" sz="1400" dirty="0"/>
              <a:t> </a:t>
            </a:r>
            <a:r>
              <a:rPr lang="fi-FI" sz="1400" dirty="0" err="1"/>
              <a:t>density</a:t>
            </a:r>
            <a:r>
              <a:rPr lang="fi-FI" sz="1400" dirty="0"/>
              <a:t> </a:t>
            </a:r>
          </a:p>
          <a:p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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When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designing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compact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high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current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density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/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high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energy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density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magnets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,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estimating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the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limits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from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QP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very</a:t>
            </a:r>
            <a:r>
              <a:rPr lang="fi-FI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i-FI" sz="1400" dirty="0" err="1">
                <a:solidFill>
                  <a:schemeClr val="accent4"/>
                </a:solidFill>
                <a:sym typeface="Wingdings" panose="05000000000000000000" pitchFamily="2" charset="2"/>
              </a:rPr>
              <a:t>important</a:t>
            </a:r>
            <a:endParaRPr lang="fi-FI" sz="1400" dirty="0">
              <a:solidFill>
                <a:schemeClr val="accent4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E017804-4208-6396-CD4C-A61C2F52FC12}"/>
              </a:ext>
            </a:extLst>
          </p:cNvPr>
          <p:cNvSpPr txBox="1"/>
          <p:nvPr/>
        </p:nvSpPr>
        <p:spPr>
          <a:xfrm>
            <a:off x="8680407" y="3211179"/>
            <a:ext cx="2777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>
                <a:solidFill>
                  <a:schemeClr val="accent1"/>
                </a:solidFill>
              </a:rPr>
              <a:t>Limit</a:t>
            </a:r>
            <a:r>
              <a:rPr lang="fi-FI" sz="2000" dirty="0">
                <a:solidFill>
                  <a:schemeClr val="accent1"/>
                </a:solidFill>
              </a:rPr>
              <a:t> </a:t>
            </a:r>
            <a:r>
              <a:rPr lang="fi-FI" sz="2000" dirty="0" err="1">
                <a:solidFill>
                  <a:schemeClr val="accent1"/>
                </a:solidFill>
              </a:rPr>
              <a:t>from</a:t>
            </a:r>
            <a:r>
              <a:rPr lang="fi-FI" sz="2000" dirty="0">
                <a:solidFill>
                  <a:schemeClr val="accent1"/>
                </a:solidFill>
              </a:rPr>
              <a:t> QP for </a:t>
            </a:r>
            <a:r>
              <a:rPr lang="fi-FI" sz="2000" dirty="0" err="1">
                <a:solidFill>
                  <a:schemeClr val="accent1"/>
                </a:solidFill>
              </a:rPr>
              <a:t>aperture</a:t>
            </a:r>
            <a:r>
              <a:rPr lang="fi-FI" sz="2000" dirty="0">
                <a:solidFill>
                  <a:schemeClr val="accent1"/>
                </a:solidFill>
              </a:rPr>
              <a:t> = 150 mm 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20F8C86-635C-403B-EF42-142E8C6B163B}"/>
              </a:ext>
            </a:extLst>
          </p:cNvPr>
          <p:cNvCxnSpPr/>
          <p:nvPr/>
        </p:nvCxnSpPr>
        <p:spPr>
          <a:xfrm flipH="1" flipV="1">
            <a:off x="8325048" y="3131320"/>
            <a:ext cx="292513" cy="343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Star: 5 Points 92">
            <a:extLst>
              <a:ext uri="{FF2B5EF4-FFF2-40B4-BE49-F238E27FC236}">
                <a16:creationId xmlns:a16="http://schemas.microsoft.com/office/drawing/2014/main" id="{D2385D0F-AB23-7EEB-4996-A5731F8A7969}"/>
              </a:ext>
            </a:extLst>
          </p:cNvPr>
          <p:cNvSpPr/>
          <p:nvPr/>
        </p:nvSpPr>
        <p:spPr>
          <a:xfrm>
            <a:off x="6911974" y="4719610"/>
            <a:ext cx="177087" cy="14400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85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57" grpId="0"/>
      <p:bldP spid="89" grpId="0" animBg="1"/>
      <p:bldP spid="90" grpId="0"/>
      <p:bldP spid="93" grpId="0" animBg="1"/>
    </p:bldLst>
  </p:timing>
</p:sld>
</file>

<file path=ppt/theme/theme1.xml><?xml version="1.0" encoding="utf-8"?>
<a:theme xmlns:a="http://schemas.openxmlformats.org/drawingml/2006/main" name="TUNI Theme">
  <a:themeElements>
    <a:clrScheme name="TUNI-teema-pp">
      <a:dk1>
        <a:srgbClr val="000000"/>
      </a:dk1>
      <a:lt1>
        <a:srgbClr val="FFFFFF"/>
      </a:lt1>
      <a:dk2>
        <a:srgbClr val="4E008E"/>
      </a:dk2>
      <a:lt2>
        <a:srgbClr val="FFFFFF"/>
      </a:lt2>
      <a:accent1>
        <a:srgbClr val="4E008E"/>
      </a:accent1>
      <a:accent2>
        <a:srgbClr val="38B399"/>
      </a:accent2>
      <a:accent3>
        <a:srgbClr val="FFE349"/>
      </a:accent3>
      <a:accent4>
        <a:srgbClr val="CF286F"/>
      </a:accent4>
      <a:accent5>
        <a:srgbClr val="000000"/>
      </a:accent5>
      <a:accent6>
        <a:srgbClr val="79C0EB"/>
      </a:accent6>
      <a:hlink>
        <a:srgbClr val="0041BE"/>
      </a:hlink>
      <a:folHlink>
        <a:srgbClr val="CF286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U template EN.pptx" id="{B1C3DC4B-F950-4622-BA06-D51317C440AB}" vid="{6C22DEC0-38D3-4753-B7A5-3C914CF483A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TAU template EN</Template>
  <TotalTime>0</TotalTime>
  <Words>1389</Words>
  <Application>Microsoft Office PowerPoint</Application>
  <PresentationFormat>Widescreen</PresentationFormat>
  <Paragraphs>256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TUNI Theme</vt:lpstr>
      <vt:lpstr>Analytical estimation of LTS accelerator magnet limits from quench protection</vt:lpstr>
      <vt:lpstr>Calculation process and input parameters</vt:lpstr>
      <vt:lpstr>Equations for step 1</vt:lpstr>
      <vt:lpstr>Equations for step 2</vt:lpstr>
      <vt:lpstr>… Equations for step 2</vt:lpstr>
      <vt:lpstr>Result of step 2</vt:lpstr>
      <vt:lpstr>Equations for step 3</vt:lpstr>
      <vt:lpstr>Result of step 3: Aperture vs. dipole field</vt:lpstr>
      <vt:lpstr>Impact of coil width</vt:lpstr>
      <vt:lpstr>Strong increase of current density and stored energy density for coil w &lt; 30 mm</vt:lpstr>
      <vt:lpstr>Summary of equations…</vt:lpstr>
      <vt:lpstr>Next steps</vt:lpstr>
      <vt:lpstr>Some more analysis</vt:lpstr>
      <vt:lpstr>Examples of Jcu vs Estored in other magnets</vt:lpstr>
      <vt:lpstr>Additional analyses</vt:lpstr>
      <vt:lpstr>Assumed current decay profile after quench</vt:lpstr>
    </vt:vector>
  </TitlesOfParts>
  <Company>Tampere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Analytical estimation of LTS accelerator magnet limits from quench protection</dc:title>
  <dc:creator>Tiina Salmi (TAU)</dc:creator>
  <cp:lastModifiedBy>Tiina Salmi (TAU)</cp:lastModifiedBy>
  <cp:revision>43</cp:revision>
  <dcterms:created xsi:type="dcterms:W3CDTF">2023-03-01T12:49:39Z</dcterms:created>
  <dcterms:modified xsi:type="dcterms:W3CDTF">2023-04-27T14:39:55Z</dcterms:modified>
</cp:coreProperties>
</file>