
<file path=[Content_Types].xml><?xml version="1.0" encoding="utf-8"?>
<Types xmlns="http://schemas.openxmlformats.org/package/2006/content-types">
  <Default Extension="emf" ContentType="image/x-emf"/>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23"/>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70" r:id="rId15"/>
    <p:sldId id="271" r:id="rId16"/>
    <p:sldId id="272" r:id="rId17"/>
    <p:sldId id="273" r:id="rId18"/>
    <p:sldId id="274" r:id="rId19"/>
    <p:sldId id="275" r:id="rId20"/>
    <p:sldId id="276" r:id="rId21"/>
    <p:sldId id="269" r:id="rId22"/>
  </p:sldIdLst>
  <p:sldSz cx="12192000" cy="6858000"/>
  <p:notesSz cx="6858000" cy="9144000"/>
  <p:embeddedFontLst>
    <p:embeddedFont>
      <p:font typeface="Calibri" panose="020F0502020204030204" pitchFamily="34" charset="0"/>
      <p:regular r:id="rId24"/>
      <p:bold r:id="rId25"/>
      <p:italic r:id="rId26"/>
      <p:boldItalic r:id="rId27"/>
    </p:embeddedFont>
    <p:embeddedFont>
      <p:font typeface="Calibri Light" panose="020F0302020204030204" pitchFamily="34" charset="0"/>
      <p:regular r:id="rId28"/>
      <p:italic r:id="rId29"/>
    </p:embeddedFont>
    <p:embeddedFont>
      <p:font typeface="Tahoma" panose="020B0604030504040204" pitchFamily="34" charset="0"/>
      <p:regular r:id="rId30"/>
      <p:bold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5B9099F-C6CD-4257-9C0D-F1273FF06644}">
  <a:tblStyle styleId="{05B9099F-C6CD-4257-9C0D-F1273FF06644}"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4" d="100"/>
          <a:sy n="104" d="100"/>
        </p:scale>
        <p:origin x="75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3.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2.fntdata"/><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6.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1.fntdata"/><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4.fntdata"/><Relationship Id="rId30" Type="http://schemas.openxmlformats.org/officeDocument/2006/relationships/font" Target="fonts/font7.fntdata"/><Relationship Id="rId35"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2" name="Google Shape;8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6" name="Google Shape;19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4"/>
        <p:cNvGrpSpPr/>
        <p:nvPr/>
      </p:nvGrpSpPr>
      <p:grpSpPr>
        <a:xfrm>
          <a:off x="0" y="0"/>
          <a:ext cx="0" cy="0"/>
          <a:chOff x="0" y="0"/>
          <a:chExt cx="0" cy="0"/>
        </a:xfrm>
      </p:grpSpPr>
      <p:sp>
        <p:nvSpPr>
          <p:cNvPr id="205" name="Google Shape;205;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6" name="Google Shape;20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828347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8" name="Google Shape;8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319863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7889139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1554796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42148994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85265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88" name="Google Shape;8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9" name="Google Shape;17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97077384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4"/>
        <p:cNvGrpSpPr/>
        <p:nvPr/>
      </p:nvGrpSpPr>
      <p:grpSpPr>
        <a:xfrm>
          <a:off x="0" y="0"/>
          <a:ext cx="0" cy="0"/>
          <a:chOff x="0" y="0"/>
          <a:chExt cx="0" cy="0"/>
        </a:xfrm>
      </p:grpSpPr>
      <p:sp>
        <p:nvSpPr>
          <p:cNvPr id="215" name="Google Shape;215;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6" name="Google Shape;216;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4" name="Google Shape;9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4" name="Google Shape;10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9"/>
        <p:cNvGrpSpPr/>
        <p:nvPr/>
      </p:nvGrpSpPr>
      <p:grpSpPr>
        <a:xfrm>
          <a:off x="0" y="0"/>
          <a:ext cx="0" cy="0"/>
          <a:chOff x="0" y="0"/>
          <a:chExt cx="0" cy="0"/>
        </a:xfrm>
      </p:grpSpPr>
      <p:sp>
        <p:nvSpPr>
          <p:cNvPr id="140" name="Google Shape;140;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1" name="Google Shape;141;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g21b91de0a28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1" name="Google Shape;161;g21b91de0a28_0_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3" name="Google Shape;173;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1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11"/>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1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1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1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12"/>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12"/>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1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1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1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3"/>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4"/>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5"/>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5"/>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6"/>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6"/>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6"/>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6"/>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6"/>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9"/>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9"/>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9"/>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10"/>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10"/>
          <p:cNvSpPr>
            <a:spLocks noGrp="1"/>
          </p:cNvSpPr>
          <p:nvPr>
            <p:ph type="pic" idx="2"/>
          </p:nvPr>
        </p:nvSpPr>
        <p:spPr>
          <a:xfrm>
            <a:off x="5183188" y="987425"/>
            <a:ext cx="6172200" cy="4873625"/>
          </a:xfrm>
          <a:prstGeom prst="rect">
            <a:avLst/>
          </a:prstGeom>
          <a:noFill/>
          <a:ln>
            <a:noFill/>
          </a:ln>
        </p:spPr>
      </p:sp>
      <p:sp>
        <p:nvSpPr>
          <p:cNvPr id="64" name="Google Shape;64;p10"/>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1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1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1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IE"/>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IE"/>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16.png"/></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4.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image" Target="../media/image11.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3"/>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chemeClr val="dk1"/>
              </a:buClr>
              <a:buSzPts val="6000"/>
              <a:buFont typeface="Calibri"/>
              <a:buNone/>
            </a:pPr>
            <a:r>
              <a:rPr lang="en-IE" dirty="0"/>
              <a:t>Benchmark on MUC magnetic field calculation</a:t>
            </a:r>
            <a:br>
              <a:rPr lang="en-IE" dirty="0"/>
            </a:br>
            <a:r>
              <a:rPr lang="en-IE" dirty="0">
                <a:solidFill>
                  <a:srgbClr val="FF0000"/>
                </a:solidFill>
              </a:rPr>
              <a:t>Update</a:t>
            </a:r>
            <a:endParaRPr dirty="0">
              <a:solidFill>
                <a:srgbClr val="FF0000"/>
              </a:solidFill>
            </a:endParaRPr>
          </a:p>
        </p:txBody>
      </p:sp>
      <p:sp>
        <p:nvSpPr>
          <p:cNvPr id="85" name="Google Shape;85;p13"/>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p>
            <a:pPr marL="0" lvl="0" indent="0" algn="ctr" rtl="0">
              <a:lnSpc>
                <a:spcPct val="90000"/>
              </a:lnSpc>
              <a:spcBef>
                <a:spcPts val="0"/>
              </a:spcBef>
              <a:spcAft>
                <a:spcPts val="0"/>
              </a:spcAft>
              <a:buClr>
                <a:schemeClr val="dk1"/>
              </a:buClr>
              <a:buSzPts val="2400"/>
              <a:buNone/>
            </a:pPr>
            <a:r>
              <a:rPr lang="en-IE" dirty="0"/>
              <a:t>27/04/2023</a:t>
            </a:r>
            <a:endParaRPr dirty="0"/>
          </a:p>
          <a:p>
            <a:pPr marL="0" lvl="0" indent="0" algn="ctr" rtl="0">
              <a:lnSpc>
                <a:spcPct val="90000"/>
              </a:lnSpc>
              <a:spcBef>
                <a:spcPts val="1000"/>
              </a:spcBef>
              <a:spcAft>
                <a:spcPts val="0"/>
              </a:spcAft>
              <a:buClr>
                <a:schemeClr val="dk1"/>
              </a:buClr>
              <a:buSzPts val="2400"/>
              <a:buNone/>
            </a:pPr>
            <a:r>
              <a:rPr lang="en-IE" dirty="0"/>
              <a:t>Daniele Calzolari, Jose Lorenzo and Pietro Testoni</a:t>
            </a:r>
            <a:endParaRPr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200416" y="365125"/>
            <a:ext cx="11887200" cy="146367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100000"/>
              <a:buFont typeface="Calibri"/>
              <a:buNone/>
            </a:pPr>
            <a:r>
              <a:rPr lang="en-IE" dirty="0">
                <a:latin typeface="Calibri Light" panose="020F0302020204030204" pitchFamily="34" charset="0"/>
                <a:cs typeface="Calibri Light" panose="020F0302020204030204" pitchFamily="34" charset="0"/>
              </a:rPr>
              <a:t>Results: in axis point with tapering and chicane coils ON</a:t>
            </a:r>
            <a:br>
              <a:rPr lang="en-IE" dirty="0">
                <a:latin typeface="Calibri Light" panose="020F0302020204030204" pitchFamily="34" charset="0"/>
                <a:cs typeface="Calibri Light" panose="020F0302020204030204" pitchFamily="34" charset="0"/>
              </a:rPr>
            </a:br>
            <a:endParaRPr dirty="0">
              <a:latin typeface="Calibri Light" panose="020F0302020204030204" pitchFamily="34" charset="0"/>
              <a:cs typeface="Calibri Light" panose="020F0302020204030204" pitchFamily="34" charset="0"/>
            </a:endParaRPr>
          </a:p>
        </p:txBody>
      </p:sp>
      <p:pic>
        <p:nvPicPr>
          <p:cNvPr id="182" name="Google Shape;182;p22"/>
          <p:cNvPicPr preferRelativeResize="0"/>
          <p:nvPr/>
        </p:nvPicPr>
        <p:blipFill rotWithShape="1">
          <a:blip r:embed="rId3">
            <a:alphaModFix/>
          </a:blip>
          <a:srcRect/>
          <a:stretch/>
        </p:blipFill>
        <p:spPr>
          <a:xfrm>
            <a:off x="1465542" y="2179527"/>
            <a:ext cx="4271376" cy="3147330"/>
          </a:xfrm>
          <a:prstGeom prst="rect">
            <a:avLst/>
          </a:prstGeom>
          <a:noFill/>
          <a:ln>
            <a:noFill/>
          </a:ln>
        </p:spPr>
      </p:pic>
      <p:pic>
        <p:nvPicPr>
          <p:cNvPr id="183" name="Google Shape;183;p22"/>
          <p:cNvPicPr preferRelativeResize="0"/>
          <p:nvPr/>
        </p:nvPicPr>
        <p:blipFill rotWithShape="1">
          <a:blip r:embed="rId4">
            <a:alphaModFix/>
          </a:blip>
          <a:srcRect/>
          <a:stretch/>
        </p:blipFill>
        <p:spPr>
          <a:xfrm>
            <a:off x="6075120" y="2179527"/>
            <a:ext cx="4271376" cy="3147330"/>
          </a:xfrm>
          <a:prstGeom prst="rect">
            <a:avLst/>
          </a:prstGeom>
          <a:noFill/>
          <a:ln>
            <a:noFill/>
          </a:ln>
        </p:spPr>
      </p:pic>
      <p:pic>
        <p:nvPicPr>
          <p:cNvPr id="184" name="Google Shape;184;p22"/>
          <p:cNvPicPr preferRelativeResize="0"/>
          <p:nvPr/>
        </p:nvPicPr>
        <p:blipFill rotWithShape="1">
          <a:blip r:embed="rId5">
            <a:alphaModFix/>
          </a:blip>
          <a:srcRect l="5753" t="38552" r="18413" b="40565"/>
          <a:stretch/>
        </p:blipFill>
        <p:spPr>
          <a:xfrm>
            <a:off x="4229100" y="1096962"/>
            <a:ext cx="3733800" cy="65722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23"/>
          <p:cNvSpPr txBox="1">
            <a:spLocks noGrp="1"/>
          </p:cNvSpPr>
          <p:nvPr>
            <p:ph type="title"/>
          </p:nvPr>
        </p:nvSpPr>
        <p:spPr>
          <a:xfrm>
            <a:off x="200416" y="36512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Results: in axis point with only chicane coils ON</a:t>
            </a:r>
            <a:br>
              <a:rPr lang="en-IE" dirty="0">
                <a:latin typeface="Calibri Light" panose="020F0302020204030204" pitchFamily="34" charset="0"/>
                <a:cs typeface="Calibri Light" panose="020F0302020204030204" pitchFamily="34" charset="0"/>
              </a:rPr>
            </a:br>
            <a:endParaRPr dirty="0">
              <a:latin typeface="Calibri Light" panose="020F0302020204030204" pitchFamily="34" charset="0"/>
              <a:cs typeface="Calibri Light" panose="020F0302020204030204" pitchFamily="34" charset="0"/>
            </a:endParaRPr>
          </a:p>
        </p:txBody>
      </p:sp>
      <p:pic>
        <p:nvPicPr>
          <p:cNvPr id="190" name="Google Shape;190;p23"/>
          <p:cNvPicPr preferRelativeResize="0"/>
          <p:nvPr/>
        </p:nvPicPr>
        <p:blipFill rotWithShape="1">
          <a:blip r:embed="rId3">
            <a:alphaModFix/>
          </a:blip>
          <a:srcRect/>
          <a:stretch/>
        </p:blipFill>
        <p:spPr>
          <a:xfrm>
            <a:off x="1590805" y="2546177"/>
            <a:ext cx="4362450" cy="2495550"/>
          </a:xfrm>
          <a:prstGeom prst="rect">
            <a:avLst/>
          </a:prstGeom>
          <a:noFill/>
          <a:ln>
            <a:noFill/>
          </a:ln>
        </p:spPr>
      </p:pic>
      <p:pic>
        <p:nvPicPr>
          <p:cNvPr id="191" name="Google Shape;191;p23"/>
          <p:cNvPicPr preferRelativeResize="0"/>
          <p:nvPr/>
        </p:nvPicPr>
        <p:blipFill rotWithShape="1">
          <a:blip r:embed="rId4">
            <a:alphaModFix/>
          </a:blip>
          <a:srcRect/>
          <a:stretch/>
        </p:blipFill>
        <p:spPr>
          <a:xfrm>
            <a:off x="6096000" y="2546177"/>
            <a:ext cx="4362450" cy="2476500"/>
          </a:xfrm>
          <a:prstGeom prst="rect">
            <a:avLst/>
          </a:prstGeom>
          <a:noFill/>
          <a:ln>
            <a:noFill/>
          </a:ln>
        </p:spPr>
      </p:pic>
      <p:pic>
        <p:nvPicPr>
          <p:cNvPr id="192" name="Google Shape;192;p23"/>
          <p:cNvPicPr preferRelativeResize="0"/>
          <p:nvPr/>
        </p:nvPicPr>
        <p:blipFill rotWithShape="1">
          <a:blip r:embed="rId5">
            <a:alphaModFix/>
          </a:blip>
          <a:srcRect l="5753" t="38552" r="18413" b="40565"/>
          <a:stretch/>
        </p:blipFill>
        <p:spPr>
          <a:xfrm>
            <a:off x="4229100" y="1096962"/>
            <a:ext cx="3733800" cy="657226"/>
          </a:xfrm>
          <a:prstGeom prst="rect">
            <a:avLst/>
          </a:prstGeom>
          <a:noFill/>
          <a:ln>
            <a:noFill/>
          </a:ln>
        </p:spPr>
      </p:pic>
      <p:sp>
        <p:nvSpPr>
          <p:cNvPr id="193" name="Google Shape;193;p23"/>
          <p:cNvSpPr/>
          <p:nvPr/>
        </p:nvSpPr>
        <p:spPr>
          <a:xfrm>
            <a:off x="6362701" y="1257523"/>
            <a:ext cx="1466849" cy="571277"/>
          </a:xfrm>
          <a:prstGeom prst="ellipse">
            <a:avLst/>
          </a:prstGeom>
          <a:noFill/>
          <a:ln w="2222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4"/>
          <p:cNvSpPr txBox="1">
            <a:spLocks noGrp="1"/>
          </p:cNvSpPr>
          <p:nvPr>
            <p:ph type="title"/>
          </p:nvPr>
        </p:nvSpPr>
        <p:spPr>
          <a:xfrm>
            <a:off x="216595" y="9477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Results: off axis point in the tapering region</a:t>
            </a:r>
            <a:endParaRPr dirty="0">
              <a:latin typeface="Calibri Light" panose="020F0302020204030204" pitchFamily="34" charset="0"/>
              <a:cs typeface="Calibri Light" panose="020F0302020204030204" pitchFamily="34" charset="0"/>
            </a:endParaRPr>
          </a:p>
        </p:txBody>
      </p:sp>
      <p:pic>
        <p:nvPicPr>
          <p:cNvPr id="199" name="Google Shape;199;p24"/>
          <p:cNvPicPr preferRelativeResize="0"/>
          <p:nvPr/>
        </p:nvPicPr>
        <p:blipFill rotWithShape="1">
          <a:blip r:embed="rId3">
            <a:alphaModFix/>
          </a:blip>
          <a:srcRect/>
          <a:stretch/>
        </p:blipFill>
        <p:spPr>
          <a:xfrm>
            <a:off x="128195" y="2033527"/>
            <a:ext cx="3951744" cy="2743020"/>
          </a:xfrm>
          <a:prstGeom prst="rect">
            <a:avLst/>
          </a:prstGeom>
          <a:noFill/>
          <a:ln>
            <a:noFill/>
          </a:ln>
        </p:spPr>
      </p:pic>
      <p:pic>
        <p:nvPicPr>
          <p:cNvPr id="200" name="Google Shape;200;p24"/>
          <p:cNvPicPr preferRelativeResize="0"/>
          <p:nvPr/>
        </p:nvPicPr>
        <p:blipFill rotWithShape="1">
          <a:blip r:embed="rId4">
            <a:alphaModFix/>
          </a:blip>
          <a:srcRect/>
          <a:stretch/>
        </p:blipFill>
        <p:spPr>
          <a:xfrm>
            <a:off x="4168144" y="2033587"/>
            <a:ext cx="3951744" cy="2742960"/>
          </a:xfrm>
          <a:prstGeom prst="rect">
            <a:avLst/>
          </a:prstGeom>
          <a:noFill/>
          <a:ln>
            <a:noFill/>
          </a:ln>
        </p:spPr>
      </p:pic>
      <p:pic>
        <p:nvPicPr>
          <p:cNvPr id="201" name="Google Shape;201;p24"/>
          <p:cNvPicPr preferRelativeResize="0"/>
          <p:nvPr/>
        </p:nvPicPr>
        <p:blipFill rotWithShape="1">
          <a:blip r:embed="rId5">
            <a:alphaModFix/>
          </a:blip>
          <a:srcRect/>
          <a:stretch/>
        </p:blipFill>
        <p:spPr>
          <a:xfrm>
            <a:off x="8208093" y="2033587"/>
            <a:ext cx="3895702" cy="2742960"/>
          </a:xfrm>
          <a:prstGeom prst="rect">
            <a:avLst/>
          </a:prstGeom>
          <a:noFill/>
          <a:ln>
            <a:noFill/>
          </a:ln>
        </p:spPr>
      </p:pic>
      <p:pic>
        <p:nvPicPr>
          <p:cNvPr id="202" name="Google Shape;202;p24"/>
          <p:cNvPicPr preferRelativeResize="0"/>
          <p:nvPr/>
        </p:nvPicPr>
        <p:blipFill rotWithShape="1">
          <a:blip r:embed="rId6">
            <a:alphaModFix/>
          </a:blip>
          <a:srcRect l="5723" t="42280" r="19964" b="42440"/>
          <a:stretch/>
        </p:blipFill>
        <p:spPr>
          <a:xfrm>
            <a:off x="4705350" y="1272812"/>
            <a:ext cx="3143250" cy="413113"/>
          </a:xfrm>
          <a:prstGeom prst="rect">
            <a:avLst/>
          </a:prstGeom>
          <a:noFill/>
          <a:ln>
            <a:noFill/>
          </a:ln>
        </p:spPr>
      </p:pic>
      <p:sp>
        <p:nvSpPr>
          <p:cNvPr id="203" name="Google Shape;203;p24"/>
          <p:cNvSpPr/>
          <p:nvPr/>
        </p:nvSpPr>
        <p:spPr>
          <a:xfrm>
            <a:off x="4863193" y="1272812"/>
            <a:ext cx="733696" cy="571277"/>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25"/>
          <p:cNvSpPr txBox="1">
            <a:spLocks noGrp="1"/>
          </p:cNvSpPr>
          <p:nvPr>
            <p:ph type="title"/>
          </p:nvPr>
        </p:nvSpPr>
        <p:spPr>
          <a:xfrm>
            <a:off x="200416" y="9477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Results: off axis point in the chicane region</a:t>
            </a:r>
            <a:endParaRPr dirty="0">
              <a:latin typeface="Calibri Light" panose="020F0302020204030204" pitchFamily="34" charset="0"/>
              <a:cs typeface="Calibri Light" panose="020F0302020204030204" pitchFamily="34" charset="0"/>
            </a:endParaRPr>
          </a:p>
        </p:txBody>
      </p:sp>
      <p:pic>
        <p:nvPicPr>
          <p:cNvPr id="210" name="Google Shape;210;p25"/>
          <p:cNvPicPr preferRelativeResize="0"/>
          <p:nvPr/>
        </p:nvPicPr>
        <p:blipFill rotWithShape="1">
          <a:blip r:embed="rId3">
            <a:alphaModFix/>
          </a:blip>
          <a:srcRect/>
          <a:stretch/>
        </p:blipFill>
        <p:spPr>
          <a:xfrm>
            <a:off x="4083563" y="2071986"/>
            <a:ext cx="3979178" cy="2733285"/>
          </a:xfrm>
          <a:prstGeom prst="rect">
            <a:avLst/>
          </a:prstGeom>
          <a:noFill/>
          <a:ln>
            <a:noFill/>
          </a:ln>
        </p:spPr>
      </p:pic>
      <p:pic>
        <p:nvPicPr>
          <p:cNvPr id="211" name="Google Shape;211;p25"/>
          <p:cNvPicPr preferRelativeResize="0"/>
          <p:nvPr/>
        </p:nvPicPr>
        <p:blipFill rotWithShape="1">
          <a:blip r:embed="rId4">
            <a:alphaModFix/>
          </a:blip>
          <a:srcRect/>
          <a:stretch/>
        </p:blipFill>
        <p:spPr>
          <a:xfrm>
            <a:off x="8108438" y="2062311"/>
            <a:ext cx="3979178" cy="2733285"/>
          </a:xfrm>
          <a:prstGeom prst="rect">
            <a:avLst/>
          </a:prstGeom>
          <a:noFill/>
          <a:ln>
            <a:noFill/>
          </a:ln>
        </p:spPr>
      </p:pic>
      <p:pic>
        <p:nvPicPr>
          <p:cNvPr id="212" name="Google Shape;212;p25"/>
          <p:cNvPicPr preferRelativeResize="0"/>
          <p:nvPr/>
        </p:nvPicPr>
        <p:blipFill rotWithShape="1">
          <a:blip r:embed="rId5">
            <a:alphaModFix/>
          </a:blip>
          <a:srcRect l="5723" t="42280" r="19964" b="42440"/>
          <a:stretch/>
        </p:blipFill>
        <p:spPr>
          <a:xfrm>
            <a:off x="4705350" y="1272812"/>
            <a:ext cx="3143250" cy="413113"/>
          </a:xfrm>
          <a:prstGeom prst="rect">
            <a:avLst/>
          </a:prstGeom>
          <a:noFill/>
          <a:ln>
            <a:noFill/>
          </a:ln>
        </p:spPr>
      </p:pic>
      <p:sp>
        <p:nvSpPr>
          <p:cNvPr id="213" name="Google Shape;213;p25"/>
          <p:cNvSpPr/>
          <p:nvPr/>
        </p:nvSpPr>
        <p:spPr>
          <a:xfrm>
            <a:off x="7181850" y="1272812"/>
            <a:ext cx="600075" cy="571277"/>
          </a:xfrm>
          <a:prstGeom prst="ellipse">
            <a:avLst/>
          </a:prstGeom>
          <a:noFill/>
          <a:ln w="2222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 name="Picture 1">
            <a:extLst>
              <a:ext uri="{FF2B5EF4-FFF2-40B4-BE49-F238E27FC236}">
                <a16:creationId xmlns:a16="http://schemas.microsoft.com/office/drawing/2014/main" id="{5E163590-17A0-4856-B45D-C19ED867E56F}"/>
              </a:ext>
            </a:extLst>
          </p:cNvPr>
          <p:cNvPicPr>
            <a:picLocks noChangeAspect="1"/>
          </p:cNvPicPr>
          <p:nvPr/>
        </p:nvPicPr>
        <p:blipFill>
          <a:blip r:embed="rId6"/>
          <a:stretch>
            <a:fillRect/>
          </a:stretch>
        </p:blipFill>
        <p:spPr>
          <a:xfrm>
            <a:off x="140622" y="2075027"/>
            <a:ext cx="3897244" cy="273024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5"/>
          <p:cNvSpPr txBox="1">
            <a:spLocks noGrp="1"/>
          </p:cNvSpPr>
          <p:nvPr>
            <p:ph type="title"/>
          </p:nvPr>
        </p:nvSpPr>
        <p:spPr>
          <a:xfrm>
            <a:off x="414453" y="-32251"/>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Geometry</a:t>
            </a:r>
            <a:endParaRPr dirty="0">
              <a:latin typeface="Calibri Light" panose="020F0302020204030204" pitchFamily="34" charset="0"/>
              <a:cs typeface="Calibri Light" panose="020F0302020204030204" pitchFamily="34" charset="0"/>
            </a:endParaRPr>
          </a:p>
        </p:txBody>
      </p:sp>
      <p:graphicFrame>
        <p:nvGraphicFramePr>
          <p:cNvPr id="98" name="Google Shape;98;p15"/>
          <p:cNvGraphicFramePr/>
          <p:nvPr>
            <p:extLst>
              <p:ext uri="{D42A27DB-BD31-4B8C-83A1-F6EECF244321}">
                <p14:modId xmlns:p14="http://schemas.microsoft.com/office/powerpoint/2010/main" val="2066814760"/>
              </p:ext>
            </p:extLst>
          </p:nvPr>
        </p:nvGraphicFramePr>
        <p:xfrm>
          <a:off x="5888611" y="747373"/>
          <a:ext cx="6180725" cy="4817315"/>
        </p:xfrm>
        <a:graphic>
          <a:graphicData uri="http://schemas.openxmlformats.org/drawingml/2006/table">
            <a:tbl>
              <a:tblPr>
                <a:noFill/>
                <a:tableStyleId>{05B9099F-C6CD-4257-9C0D-F1273FF06644}</a:tableStyleId>
              </a:tblPr>
              <a:tblGrid>
                <a:gridCol w="1127950">
                  <a:extLst>
                    <a:ext uri="{9D8B030D-6E8A-4147-A177-3AD203B41FA5}">
                      <a16:colId xmlns:a16="http://schemas.microsoft.com/office/drawing/2014/main" val="20000"/>
                    </a:ext>
                  </a:extLst>
                </a:gridCol>
                <a:gridCol w="721825">
                  <a:extLst>
                    <a:ext uri="{9D8B030D-6E8A-4147-A177-3AD203B41FA5}">
                      <a16:colId xmlns:a16="http://schemas.microsoft.com/office/drawing/2014/main" val="20001"/>
                    </a:ext>
                  </a:extLst>
                </a:gridCol>
                <a:gridCol w="721825">
                  <a:extLst>
                    <a:ext uri="{9D8B030D-6E8A-4147-A177-3AD203B41FA5}">
                      <a16:colId xmlns:a16="http://schemas.microsoft.com/office/drawing/2014/main" val="20002"/>
                    </a:ext>
                  </a:extLst>
                </a:gridCol>
                <a:gridCol w="721825">
                  <a:extLst>
                    <a:ext uri="{9D8B030D-6E8A-4147-A177-3AD203B41FA5}">
                      <a16:colId xmlns:a16="http://schemas.microsoft.com/office/drawing/2014/main" val="20003"/>
                    </a:ext>
                  </a:extLst>
                </a:gridCol>
                <a:gridCol w="721825">
                  <a:extLst>
                    <a:ext uri="{9D8B030D-6E8A-4147-A177-3AD203B41FA5}">
                      <a16:colId xmlns:a16="http://schemas.microsoft.com/office/drawing/2014/main" val="20004"/>
                    </a:ext>
                  </a:extLst>
                </a:gridCol>
                <a:gridCol w="721825">
                  <a:extLst>
                    <a:ext uri="{9D8B030D-6E8A-4147-A177-3AD203B41FA5}">
                      <a16:colId xmlns:a16="http://schemas.microsoft.com/office/drawing/2014/main" val="20005"/>
                    </a:ext>
                  </a:extLst>
                </a:gridCol>
                <a:gridCol w="721825">
                  <a:extLst>
                    <a:ext uri="{9D8B030D-6E8A-4147-A177-3AD203B41FA5}">
                      <a16:colId xmlns:a16="http://schemas.microsoft.com/office/drawing/2014/main" val="20006"/>
                    </a:ext>
                  </a:extLst>
                </a:gridCol>
                <a:gridCol w="721825">
                  <a:extLst>
                    <a:ext uri="{9D8B030D-6E8A-4147-A177-3AD203B41FA5}">
                      <a16:colId xmlns:a16="http://schemas.microsoft.com/office/drawing/2014/main" val="20007"/>
                    </a:ext>
                  </a:extLst>
                </a:gridCol>
              </a:tblGrid>
              <a:tr h="430450">
                <a:tc>
                  <a:txBody>
                    <a:bodyPr/>
                    <a:lstStyle/>
                    <a:p>
                      <a:pPr marL="0" marR="0" lvl="0" indent="0" algn="ctr" rtl="0">
                        <a:spcBef>
                          <a:spcPts val="0"/>
                        </a:spcBef>
                        <a:spcAft>
                          <a:spcPts val="0"/>
                        </a:spcAft>
                        <a:buNone/>
                      </a:pPr>
                      <a:r>
                        <a:rPr lang="en-IE" sz="1400" b="1" u="none" strike="noStrike" cap="none"/>
                        <a:t>Tapering Coil #</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Rc(m)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Zc(m)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DR(m)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DZ(m)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NR</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NZ</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I(A)</a:t>
                      </a:r>
                      <a:endParaRPr sz="1400" b="1" i="0" u="none" strike="noStrike" cap="none">
                        <a:solidFill>
                          <a:srgbClr val="000000"/>
                        </a:solidFill>
                        <a:latin typeface="Calibri"/>
                        <a:ea typeface="Calibri"/>
                        <a:cs typeface="Calibri"/>
                        <a:sym typeface="Calibri"/>
                      </a:endParaRPr>
                    </a:p>
                  </a:txBody>
                  <a:tcPr marL="4775" marR="4775" marT="4775" marB="0" anchor="ctr"/>
                </a:tc>
                <a:extLst>
                  <a:ext uri="{0D108BD9-81ED-4DB2-BD59-A6C34878D82A}">
                    <a16:rowId xmlns:a16="http://schemas.microsoft.com/office/drawing/2014/main" val="10000"/>
                  </a:ext>
                </a:extLst>
              </a:tr>
              <a:tr h="242300">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60563</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1"/>
                  </a:ext>
                </a:extLst>
              </a:tr>
              <a:tr h="217600">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60706</a:t>
                      </a:r>
                      <a:endParaRPr sz="1400" b="1" i="0" u="none" strike="noStrike" cap="none" dirty="0">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2"/>
                  </a:ext>
                </a:extLst>
              </a:tr>
              <a:tr h="217600">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solidFill>
                            <a:schemeClr val="dk1"/>
                          </a:solidFill>
                        </a:rPr>
                        <a:t>62848</a:t>
                      </a:r>
                      <a:endParaRPr sz="1400" b="1" i="0" u="none" strike="noStrike" cap="none">
                        <a:solidFill>
                          <a:schemeClr val="dk1"/>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3"/>
                  </a:ext>
                </a:extLst>
              </a:tr>
              <a:tr h="217600">
                <a:tc>
                  <a:txBody>
                    <a:bodyPr/>
                    <a:lstStyle/>
                    <a:p>
                      <a:pPr marL="0" marR="0" lvl="0" indent="0" algn="ctr" rtl="0">
                        <a:spcBef>
                          <a:spcPts val="0"/>
                        </a:spcBef>
                        <a:spcAft>
                          <a:spcPts val="0"/>
                        </a:spcAft>
                        <a:buNone/>
                      </a:pPr>
                      <a:r>
                        <a:rPr lang="en-IE" sz="1400" b="1" u="none" strike="noStrike" cap="none"/>
                        <a:t>4</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0.780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0.360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9</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58407</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4"/>
                  </a:ext>
                </a:extLst>
              </a:tr>
              <a:tr h="217600">
                <a:tc>
                  <a:txBody>
                    <a:bodyPr/>
                    <a:lstStyle/>
                    <a:p>
                      <a:pPr marL="0" marR="0" lvl="0" indent="0" algn="ctr" rtl="0">
                        <a:spcBef>
                          <a:spcPts val="0"/>
                        </a:spcBef>
                        <a:spcAft>
                          <a:spcPts val="0"/>
                        </a:spcAft>
                        <a:buNone/>
                      </a:pPr>
                      <a:r>
                        <a:rPr lang="en-IE" sz="1400" b="1" u="none" strike="noStrike" cap="none"/>
                        <a:t>5</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0.740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3.000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0.280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7</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54433</a:t>
                      </a:r>
                      <a:endParaRPr sz="1400" b="1" i="0" u="none" strike="noStrike" cap="none" dirty="0">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5"/>
                  </a:ext>
                </a:extLst>
              </a:tr>
              <a:tr h="217600">
                <a:tc>
                  <a:txBody>
                    <a:bodyPr/>
                    <a:lstStyle/>
                    <a:p>
                      <a:pPr marL="0" marR="0" lvl="0" indent="0" algn="ctr" rtl="0">
                        <a:spcBef>
                          <a:spcPts val="0"/>
                        </a:spcBef>
                        <a:spcAft>
                          <a:spcPts val="0"/>
                        </a:spcAft>
                        <a:buNone/>
                      </a:pPr>
                      <a:r>
                        <a:rPr lang="en-IE" sz="1400" b="1" u="none" strike="noStrike" cap="none"/>
                        <a:t>6</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0.700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54360</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6"/>
                  </a:ext>
                </a:extLst>
              </a:tr>
              <a:tr h="217600">
                <a:tc>
                  <a:txBody>
                    <a:bodyPr/>
                    <a:lstStyle/>
                    <a:p>
                      <a:pPr marL="0" marR="0" lvl="0" indent="0" algn="ctr" rtl="0">
                        <a:spcBef>
                          <a:spcPts val="0"/>
                        </a:spcBef>
                        <a:spcAft>
                          <a:spcPts val="0"/>
                        </a:spcAft>
                        <a:buNone/>
                      </a:pPr>
                      <a:r>
                        <a:rPr lang="en-IE" sz="1400" b="1" u="none" strike="noStrike" cap="none"/>
                        <a:t>7</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52688</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7"/>
                  </a:ext>
                </a:extLst>
              </a:tr>
              <a:tr h="217600">
                <a:tc>
                  <a:txBody>
                    <a:bodyPr/>
                    <a:lstStyle/>
                    <a:p>
                      <a:pPr marL="0" marR="0" lvl="0" indent="0" algn="ctr" rtl="0">
                        <a:spcBef>
                          <a:spcPts val="0"/>
                        </a:spcBef>
                        <a:spcAft>
                          <a:spcPts val="0"/>
                        </a:spcAft>
                        <a:buNone/>
                      </a:pPr>
                      <a:r>
                        <a:rPr lang="en-IE" sz="1400" b="1" u="none" strike="noStrike" cap="none"/>
                        <a:t>8</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54305</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8"/>
                  </a:ext>
                </a:extLst>
              </a:tr>
              <a:tr h="217600">
                <a:tc>
                  <a:txBody>
                    <a:bodyPr/>
                    <a:lstStyle/>
                    <a:p>
                      <a:pPr marL="0" marR="0" lvl="0" indent="0" algn="ctr" rtl="0">
                        <a:spcBef>
                          <a:spcPts val="0"/>
                        </a:spcBef>
                        <a:spcAft>
                          <a:spcPts val="0"/>
                        </a:spcAft>
                        <a:buNone/>
                      </a:pPr>
                      <a:r>
                        <a:rPr lang="en-IE" sz="1400" b="1" u="none" strike="noStrike" cap="none"/>
                        <a:t>9</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6.200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45720</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9"/>
                  </a:ext>
                </a:extLst>
              </a:tr>
              <a:tr h="217600">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0.640</a:t>
                      </a:r>
                      <a:endParaRPr sz="1400" b="1" i="0" u="none" strike="noStrike" cap="none" dirty="0">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7.000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54713</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0"/>
                  </a:ext>
                </a:extLst>
              </a:tr>
              <a:tr h="217600">
                <a:tc>
                  <a:txBody>
                    <a:bodyPr/>
                    <a:lstStyle/>
                    <a:p>
                      <a:pPr marL="0" marR="0" lvl="0" indent="0" algn="ctr" rtl="0">
                        <a:spcBef>
                          <a:spcPts val="0"/>
                        </a:spcBef>
                        <a:spcAft>
                          <a:spcPts val="0"/>
                        </a:spcAft>
                        <a:buNone/>
                      </a:pPr>
                      <a:r>
                        <a:rPr lang="en-IE" sz="1400" b="1" u="none" strike="noStrike" cap="none"/>
                        <a:t>11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7.800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49427</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1"/>
                  </a:ext>
                </a:extLst>
              </a:tr>
              <a:tr h="217600">
                <a:tc>
                  <a:txBody>
                    <a:bodyPr/>
                    <a:lstStyle/>
                    <a:p>
                      <a:pPr marL="0" marR="0" lvl="0" indent="0" algn="ctr" rtl="0">
                        <a:spcBef>
                          <a:spcPts val="0"/>
                        </a:spcBef>
                        <a:spcAft>
                          <a:spcPts val="0"/>
                        </a:spcAft>
                        <a:buNone/>
                      </a:pPr>
                      <a:r>
                        <a:rPr lang="en-IE" sz="1400" b="1" u="none" strike="noStrike" cap="none"/>
                        <a:t>12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8.400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30671</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2"/>
                  </a:ext>
                </a:extLst>
              </a:tr>
              <a:tr h="217600">
                <a:tc>
                  <a:txBody>
                    <a:bodyPr/>
                    <a:lstStyle/>
                    <a:p>
                      <a:pPr marL="0" marR="0" lvl="0" indent="0" algn="ctr" rtl="0">
                        <a:spcBef>
                          <a:spcPts val="0"/>
                        </a:spcBef>
                        <a:spcAft>
                          <a:spcPts val="0"/>
                        </a:spcAft>
                        <a:buNone/>
                      </a:pPr>
                      <a:r>
                        <a:rPr lang="en-IE" sz="1400" b="1" u="none" strike="noStrike" cap="none"/>
                        <a:t>13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8.800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44273</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3"/>
                  </a:ext>
                </a:extLst>
              </a:tr>
              <a:tr h="217600">
                <a:tc>
                  <a:txBody>
                    <a:bodyPr/>
                    <a:lstStyle/>
                    <a:p>
                      <a:pPr marL="0" marR="0" lvl="0" indent="0" algn="ctr" rtl="0">
                        <a:spcBef>
                          <a:spcPts val="0"/>
                        </a:spcBef>
                        <a:spcAft>
                          <a:spcPts val="0"/>
                        </a:spcAft>
                        <a:buNone/>
                      </a:pPr>
                      <a:r>
                        <a:rPr lang="en-IE" sz="1400" b="1" u="none" strike="noStrike" cap="none"/>
                        <a:t>14</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9.500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57945</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4"/>
                  </a:ext>
                </a:extLst>
              </a:tr>
              <a:tr h="217600">
                <a:tc>
                  <a:txBody>
                    <a:bodyPr/>
                    <a:lstStyle/>
                    <a:p>
                      <a:pPr marL="0" marR="0" lvl="0" indent="0" algn="ctr" rtl="0">
                        <a:spcBef>
                          <a:spcPts val="0"/>
                        </a:spcBef>
                        <a:spcAft>
                          <a:spcPts val="0"/>
                        </a:spcAft>
                        <a:buNone/>
                      </a:pPr>
                      <a:r>
                        <a:rPr lang="en-IE" sz="1400" b="1" u="none" strike="noStrike" cap="none"/>
                        <a:t>15</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9.900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47690</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5"/>
                  </a:ext>
                </a:extLst>
              </a:tr>
              <a:tr h="217600">
                <a:tc>
                  <a:txBody>
                    <a:bodyPr/>
                    <a:lstStyle/>
                    <a:p>
                      <a:pPr marL="0" marR="0" lvl="0" indent="0" algn="ctr" rtl="0">
                        <a:spcBef>
                          <a:spcPts val="0"/>
                        </a:spcBef>
                        <a:spcAft>
                          <a:spcPts val="0"/>
                        </a:spcAft>
                        <a:buNone/>
                      </a:pPr>
                      <a:r>
                        <a:rPr lang="en-IE" sz="1400" b="1" u="none" strike="noStrike" cap="none"/>
                        <a:t>16</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10.500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34741</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6"/>
                  </a:ext>
                </a:extLst>
              </a:tr>
              <a:tr h="217600">
                <a:tc>
                  <a:txBody>
                    <a:bodyPr/>
                    <a:lstStyle/>
                    <a:p>
                      <a:pPr marL="0" marR="0" lvl="0" indent="0" algn="ctr" rtl="0">
                        <a:spcBef>
                          <a:spcPts val="0"/>
                        </a:spcBef>
                        <a:spcAft>
                          <a:spcPts val="0"/>
                        </a:spcAft>
                        <a:buNone/>
                      </a:pPr>
                      <a:r>
                        <a:rPr lang="en-IE" sz="1400" b="1" u="none" strike="noStrike" cap="none"/>
                        <a:t>17</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11.700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56598</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7"/>
                  </a:ext>
                </a:extLst>
              </a:tr>
              <a:tr h="217600">
                <a:tc>
                  <a:txBody>
                    <a:bodyPr/>
                    <a:lstStyle/>
                    <a:p>
                      <a:pPr marL="0" marR="0" lvl="0" indent="0" algn="ctr" rtl="0">
                        <a:spcBef>
                          <a:spcPts val="0"/>
                        </a:spcBef>
                        <a:spcAft>
                          <a:spcPts val="0"/>
                        </a:spcAft>
                        <a:buNone/>
                      </a:pPr>
                      <a:r>
                        <a:rPr lang="en-IE" sz="1400" b="1" u="none" strike="noStrike" cap="none"/>
                        <a:t>18</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13.300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50989</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8"/>
                  </a:ext>
                </a:extLst>
              </a:tr>
              <a:tr h="217600">
                <a:tc>
                  <a:txBody>
                    <a:bodyPr/>
                    <a:lstStyle/>
                    <a:p>
                      <a:pPr marL="0" marR="0" lvl="0" indent="0" algn="ctr" rtl="0">
                        <a:spcBef>
                          <a:spcPts val="0"/>
                        </a:spcBef>
                        <a:spcAft>
                          <a:spcPts val="0"/>
                        </a:spcAft>
                        <a:buNone/>
                      </a:pPr>
                      <a:r>
                        <a:rPr lang="en-IE" sz="1400" b="1" u="none" strike="noStrike" cap="none"/>
                        <a:t>19</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14.900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48182</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9"/>
                  </a:ext>
                </a:extLst>
              </a:tr>
              <a:tr h="217600">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16.500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1.600</a:t>
                      </a:r>
                      <a:endParaRPr sz="1400" b="1" i="0" u="none" strike="noStrike" cap="none" dirty="0">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50161</a:t>
                      </a:r>
                      <a:endParaRPr sz="1400" b="1" i="0" u="none" strike="noStrike" cap="none" dirty="0">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20"/>
                  </a:ext>
                </a:extLst>
              </a:tr>
            </a:tbl>
          </a:graphicData>
        </a:graphic>
      </p:graphicFrame>
      <p:pic>
        <p:nvPicPr>
          <p:cNvPr id="3" name="Picture 2">
            <a:extLst>
              <a:ext uri="{FF2B5EF4-FFF2-40B4-BE49-F238E27FC236}">
                <a16:creationId xmlns:a16="http://schemas.microsoft.com/office/drawing/2014/main" id="{0204E5D6-8D40-2B0B-1D25-8022FBFB7746}"/>
              </a:ext>
            </a:extLst>
          </p:cNvPr>
          <p:cNvPicPr>
            <a:picLocks noChangeAspect="1"/>
          </p:cNvPicPr>
          <p:nvPr/>
        </p:nvPicPr>
        <p:blipFill rotWithShape="1">
          <a:blip r:embed="rId3"/>
          <a:srcRect r="16228"/>
          <a:stretch/>
        </p:blipFill>
        <p:spPr>
          <a:xfrm>
            <a:off x="0" y="1327225"/>
            <a:ext cx="5553307" cy="4237463"/>
          </a:xfrm>
          <a:prstGeom prst="rect">
            <a:avLst/>
          </a:prstGeom>
        </p:spPr>
      </p:pic>
      <p:sp>
        <p:nvSpPr>
          <p:cNvPr id="4" name="TextBox 3">
            <a:extLst>
              <a:ext uri="{FF2B5EF4-FFF2-40B4-BE49-F238E27FC236}">
                <a16:creationId xmlns:a16="http://schemas.microsoft.com/office/drawing/2014/main" id="{B8EC5F43-3633-CBF1-6ECC-2717834E7D11}"/>
              </a:ext>
            </a:extLst>
          </p:cNvPr>
          <p:cNvSpPr txBox="1"/>
          <p:nvPr/>
        </p:nvSpPr>
        <p:spPr>
          <a:xfrm>
            <a:off x="0" y="5641221"/>
            <a:ext cx="12192000" cy="987450"/>
          </a:xfrm>
          <a:prstGeom prst="rect">
            <a:avLst/>
          </a:prstGeom>
          <a:noFill/>
        </p:spPr>
        <p:txBody>
          <a:bodyPr wrap="square">
            <a:spAutoFit/>
          </a:bodyPr>
          <a:lstStyle/>
          <a:p>
            <a:pPr marL="457200" lvl="1" algn="l" rtl="0">
              <a:lnSpc>
                <a:spcPct val="90000"/>
              </a:lnSpc>
              <a:spcBef>
                <a:spcPts val="500"/>
              </a:spcBef>
              <a:spcAft>
                <a:spcPts val="0"/>
              </a:spcAft>
              <a:buClr>
                <a:schemeClr val="dk1"/>
              </a:buClr>
              <a:buSzPts val="2400"/>
            </a:pPr>
            <a:r>
              <a:rPr lang="en-US" sz="2000" dirty="0"/>
              <a:t>We have computed the two components of the magnetic field along the perimeter of coil #2 which is divided in four paths. </a:t>
            </a:r>
            <a:r>
              <a:rPr lang="en-US" sz="2000"/>
              <a:t>In these </a:t>
            </a:r>
            <a:r>
              <a:rPr lang="en-US" sz="2000" dirty="0"/>
              <a:t>simulations the chicane coils are not considered.</a:t>
            </a:r>
          </a:p>
          <a:p>
            <a:pPr marL="457200" lvl="1" algn="l" rtl="0">
              <a:lnSpc>
                <a:spcPct val="90000"/>
              </a:lnSpc>
              <a:spcBef>
                <a:spcPts val="500"/>
              </a:spcBef>
              <a:spcAft>
                <a:spcPts val="0"/>
              </a:spcAft>
              <a:buClr>
                <a:schemeClr val="dk1"/>
              </a:buClr>
              <a:buSzPts val="2400"/>
            </a:pPr>
            <a:r>
              <a:rPr lang="en-US" sz="2000" dirty="0"/>
              <a:t>Each path has 20 subdivisions, therefore the field is computed in 80 points in total</a:t>
            </a:r>
          </a:p>
        </p:txBody>
      </p:sp>
      <p:sp>
        <p:nvSpPr>
          <p:cNvPr id="6" name="TextBox 5">
            <a:extLst>
              <a:ext uri="{FF2B5EF4-FFF2-40B4-BE49-F238E27FC236}">
                <a16:creationId xmlns:a16="http://schemas.microsoft.com/office/drawing/2014/main" id="{C379AF41-20B2-1236-D793-C7E5D6697C2A}"/>
              </a:ext>
            </a:extLst>
          </p:cNvPr>
          <p:cNvSpPr txBox="1"/>
          <p:nvPr/>
        </p:nvSpPr>
        <p:spPr>
          <a:xfrm>
            <a:off x="2316665" y="2221322"/>
            <a:ext cx="6133170" cy="307777"/>
          </a:xfrm>
          <a:prstGeom prst="rect">
            <a:avLst/>
          </a:prstGeom>
          <a:noFill/>
        </p:spPr>
        <p:txBody>
          <a:bodyPr wrap="square">
            <a:spAutoFit/>
          </a:bodyPr>
          <a:lstStyle/>
          <a:p>
            <a:r>
              <a:rPr lang="es-ES" sz="1400" dirty="0"/>
              <a:t>path1</a:t>
            </a:r>
            <a:endParaRPr lang="en-US" dirty="0"/>
          </a:p>
        </p:txBody>
      </p:sp>
      <p:sp>
        <p:nvSpPr>
          <p:cNvPr id="7" name="TextBox 6">
            <a:extLst>
              <a:ext uri="{FF2B5EF4-FFF2-40B4-BE49-F238E27FC236}">
                <a16:creationId xmlns:a16="http://schemas.microsoft.com/office/drawing/2014/main" id="{A87C85B8-FAD3-5B13-0B84-E49E7F4B48EA}"/>
              </a:ext>
            </a:extLst>
          </p:cNvPr>
          <p:cNvSpPr txBox="1"/>
          <p:nvPr/>
        </p:nvSpPr>
        <p:spPr>
          <a:xfrm>
            <a:off x="3896421" y="2221322"/>
            <a:ext cx="6133170" cy="307777"/>
          </a:xfrm>
          <a:prstGeom prst="rect">
            <a:avLst/>
          </a:prstGeom>
          <a:noFill/>
        </p:spPr>
        <p:txBody>
          <a:bodyPr wrap="square">
            <a:spAutoFit/>
          </a:bodyPr>
          <a:lstStyle/>
          <a:p>
            <a:r>
              <a:rPr lang="es-ES" sz="1400" dirty="0"/>
              <a:t>path3</a:t>
            </a:r>
            <a:endParaRPr lang="en-US" dirty="0"/>
          </a:p>
        </p:txBody>
      </p:sp>
      <p:sp>
        <p:nvSpPr>
          <p:cNvPr id="8" name="TextBox 7">
            <a:extLst>
              <a:ext uri="{FF2B5EF4-FFF2-40B4-BE49-F238E27FC236}">
                <a16:creationId xmlns:a16="http://schemas.microsoft.com/office/drawing/2014/main" id="{86899538-8E90-B5EB-0787-C8C5C24615E3}"/>
              </a:ext>
            </a:extLst>
          </p:cNvPr>
          <p:cNvSpPr txBox="1"/>
          <p:nvPr/>
        </p:nvSpPr>
        <p:spPr>
          <a:xfrm>
            <a:off x="3029415" y="3156030"/>
            <a:ext cx="6133170" cy="307777"/>
          </a:xfrm>
          <a:prstGeom prst="rect">
            <a:avLst/>
          </a:prstGeom>
          <a:noFill/>
        </p:spPr>
        <p:txBody>
          <a:bodyPr wrap="square">
            <a:spAutoFit/>
          </a:bodyPr>
          <a:lstStyle/>
          <a:p>
            <a:r>
              <a:rPr lang="es-ES" sz="1400" dirty="0"/>
              <a:t>path4</a:t>
            </a:r>
            <a:endParaRPr lang="en-US" dirty="0"/>
          </a:p>
        </p:txBody>
      </p:sp>
      <p:sp>
        <p:nvSpPr>
          <p:cNvPr id="9" name="TextBox 8">
            <a:extLst>
              <a:ext uri="{FF2B5EF4-FFF2-40B4-BE49-F238E27FC236}">
                <a16:creationId xmlns:a16="http://schemas.microsoft.com/office/drawing/2014/main" id="{E2067884-6698-A37E-C6AF-EEBF5AE76379}"/>
              </a:ext>
            </a:extLst>
          </p:cNvPr>
          <p:cNvSpPr txBox="1"/>
          <p:nvPr/>
        </p:nvSpPr>
        <p:spPr>
          <a:xfrm>
            <a:off x="3029415" y="1369845"/>
            <a:ext cx="6133170" cy="307777"/>
          </a:xfrm>
          <a:prstGeom prst="rect">
            <a:avLst/>
          </a:prstGeom>
          <a:noFill/>
        </p:spPr>
        <p:txBody>
          <a:bodyPr wrap="square">
            <a:spAutoFit/>
          </a:bodyPr>
          <a:lstStyle/>
          <a:p>
            <a:r>
              <a:rPr lang="es-ES" sz="1400" dirty="0"/>
              <a:t>path2</a:t>
            </a:r>
            <a:endParaRPr lang="en-US" dirty="0"/>
          </a:p>
        </p:txBody>
      </p:sp>
    </p:spTree>
    <p:extLst>
      <p:ext uri="{BB962C8B-B14F-4D97-AF65-F5344CB8AC3E}">
        <p14:creationId xmlns:p14="http://schemas.microsoft.com/office/powerpoint/2010/main" val="375267346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Numerical codes</a:t>
            </a:r>
            <a:endParaRPr dirty="0">
              <a:latin typeface="Calibri Light" panose="020F0302020204030204" pitchFamily="34" charset="0"/>
              <a:cs typeface="Calibri Light" panose="020F0302020204030204" pitchFamily="34" charset="0"/>
            </a:endParaRPr>
          </a:p>
        </p:txBody>
      </p:sp>
      <p:sp>
        <p:nvSpPr>
          <p:cNvPr id="91" name="Google Shape;91;p14"/>
          <p:cNvSpPr txBox="1">
            <a:spLocks noGrp="1"/>
          </p:cNvSpPr>
          <p:nvPr>
            <p:ph type="body" idx="1"/>
          </p:nvPr>
        </p:nvSpPr>
        <p:spPr>
          <a:xfrm>
            <a:off x="838200" y="1390728"/>
            <a:ext cx="11049000" cy="4351338"/>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90000"/>
              </a:lnSpc>
              <a:spcBef>
                <a:spcPts val="1000"/>
              </a:spcBef>
              <a:spcAft>
                <a:spcPts val="0"/>
              </a:spcAft>
              <a:buClr>
                <a:schemeClr val="dk1"/>
              </a:buClr>
              <a:buSzPts val="2800"/>
              <a:buChar char="•"/>
            </a:pPr>
            <a:r>
              <a:rPr lang="en-IE" dirty="0"/>
              <a:t>Three different numerical codes (ANSYS, Current-loop approximation, </a:t>
            </a:r>
            <a:r>
              <a:rPr lang="en-IE" dirty="0">
                <a:highlight>
                  <a:srgbClr val="FFFFFF"/>
                </a:highlight>
              </a:rPr>
              <a:t>Daniele C++ code</a:t>
            </a:r>
            <a:r>
              <a:rPr lang="en-IE" dirty="0"/>
              <a:t>) used to run the simulations</a:t>
            </a:r>
            <a:endParaRPr dirty="0"/>
          </a:p>
          <a:p>
            <a:pPr marL="228600" lvl="0" indent="-228600" algn="l" rtl="0">
              <a:lnSpc>
                <a:spcPct val="90000"/>
              </a:lnSpc>
              <a:spcBef>
                <a:spcPts val="1000"/>
              </a:spcBef>
              <a:spcAft>
                <a:spcPts val="0"/>
              </a:spcAft>
              <a:buClr>
                <a:schemeClr val="dk1"/>
              </a:buClr>
              <a:buSzPts val="2800"/>
              <a:buChar char="•"/>
            </a:pPr>
            <a:r>
              <a:rPr lang="es-ES" dirty="0" err="1"/>
              <a:t>On</a:t>
            </a:r>
            <a:r>
              <a:rPr lang="es-ES" dirty="0"/>
              <a:t> top </a:t>
            </a:r>
            <a:r>
              <a:rPr lang="es-ES" dirty="0" err="1"/>
              <a:t>of</a:t>
            </a:r>
            <a:r>
              <a:rPr lang="es-ES" dirty="0"/>
              <a:t> </a:t>
            </a:r>
            <a:r>
              <a:rPr lang="es-ES" dirty="0" err="1"/>
              <a:t>that</a:t>
            </a:r>
            <a:r>
              <a:rPr lang="es-ES" dirty="0"/>
              <a:t> </a:t>
            </a:r>
            <a:r>
              <a:rPr lang="es-ES" dirty="0" err="1"/>
              <a:t>also</a:t>
            </a:r>
            <a:r>
              <a:rPr lang="es-ES" dirty="0"/>
              <a:t> </a:t>
            </a:r>
            <a:r>
              <a:rPr lang="es-ES" dirty="0" err="1"/>
              <a:t>the</a:t>
            </a:r>
            <a:r>
              <a:rPr lang="es-ES" dirty="0"/>
              <a:t> 2D ANSYS </a:t>
            </a:r>
            <a:r>
              <a:rPr lang="es-ES" dirty="0" err="1"/>
              <a:t>magnetic</a:t>
            </a:r>
            <a:r>
              <a:rPr lang="es-ES" dirty="0"/>
              <a:t> vector </a:t>
            </a:r>
            <a:r>
              <a:rPr lang="es-ES" dirty="0" err="1"/>
              <a:t>potential</a:t>
            </a:r>
            <a:r>
              <a:rPr lang="es-ES" dirty="0"/>
              <a:t> </a:t>
            </a:r>
            <a:r>
              <a:rPr lang="es-ES" dirty="0" err="1"/>
              <a:t>formulation</a:t>
            </a:r>
            <a:r>
              <a:rPr lang="es-ES" dirty="0"/>
              <a:t> </a:t>
            </a:r>
            <a:r>
              <a:rPr lang="es-ES" dirty="0" err="1"/>
              <a:t>implemented</a:t>
            </a:r>
            <a:r>
              <a:rPr lang="es-ES" dirty="0"/>
              <a:t> </a:t>
            </a:r>
            <a:r>
              <a:rPr lang="es-ES" dirty="0" err="1"/>
              <a:t>by</a:t>
            </a:r>
            <a:r>
              <a:rPr lang="es-ES" dirty="0"/>
              <a:t> </a:t>
            </a:r>
            <a:r>
              <a:rPr lang="es-ES" dirty="0" err="1"/>
              <a:t>the</a:t>
            </a:r>
            <a:r>
              <a:rPr lang="es-ES" dirty="0"/>
              <a:t> PLANE 13 </a:t>
            </a:r>
            <a:r>
              <a:rPr lang="es-ES" dirty="0" err="1"/>
              <a:t>element</a:t>
            </a:r>
            <a:r>
              <a:rPr lang="es-ES" dirty="0"/>
              <a:t> has </a:t>
            </a:r>
            <a:r>
              <a:rPr lang="es-ES" dirty="0" err="1"/>
              <a:t>been</a:t>
            </a:r>
            <a:r>
              <a:rPr lang="es-ES" dirty="0"/>
              <a:t> </a:t>
            </a:r>
            <a:r>
              <a:rPr lang="es-ES" dirty="0" err="1"/>
              <a:t>used</a:t>
            </a:r>
            <a:endParaRPr lang="es-ES" dirty="0"/>
          </a:p>
          <a:p>
            <a:pPr marL="228600" lvl="0" indent="-228600" algn="l" rtl="0">
              <a:lnSpc>
                <a:spcPct val="90000"/>
              </a:lnSpc>
              <a:spcBef>
                <a:spcPts val="1000"/>
              </a:spcBef>
              <a:spcAft>
                <a:spcPts val="0"/>
              </a:spcAft>
              <a:buClr>
                <a:schemeClr val="dk1"/>
              </a:buClr>
              <a:buSzPts val="2800"/>
              <a:buChar char="•"/>
            </a:pPr>
            <a:r>
              <a:rPr lang="es-ES" dirty="0" err="1"/>
              <a:t>The</a:t>
            </a:r>
            <a:r>
              <a:rPr lang="es-ES" dirty="0"/>
              <a:t> </a:t>
            </a:r>
            <a:r>
              <a:rPr lang="es-ES" dirty="0" err="1"/>
              <a:t>current</a:t>
            </a:r>
            <a:r>
              <a:rPr lang="es-ES" dirty="0"/>
              <a:t> </a:t>
            </a:r>
            <a:r>
              <a:rPr lang="es-ES" dirty="0" err="1"/>
              <a:t>loop</a:t>
            </a:r>
            <a:r>
              <a:rPr lang="es-ES" dirty="0"/>
              <a:t> </a:t>
            </a:r>
            <a:r>
              <a:rPr lang="es-ES" dirty="0" err="1"/>
              <a:t>approximation</a:t>
            </a:r>
            <a:r>
              <a:rPr lang="es-ES" dirty="0"/>
              <a:t> has </a:t>
            </a:r>
            <a:r>
              <a:rPr lang="es-ES" dirty="0" err="1"/>
              <a:t>been</a:t>
            </a:r>
            <a:r>
              <a:rPr lang="es-ES" dirty="0"/>
              <a:t> run </a:t>
            </a:r>
            <a:r>
              <a:rPr lang="es-ES" dirty="0" err="1"/>
              <a:t>with</a:t>
            </a:r>
            <a:r>
              <a:rPr lang="es-ES" dirty="0"/>
              <a:t> </a:t>
            </a:r>
            <a:r>
              <a:rPr lang="es-ES" dirty="0" err="1"/>
              <a:t>two</a:t>
            </a:r>
            <a:r>
              <a:rPr lang="es-ES" dirty="0"/>
              <a:t> </a:t>
            </a:r>
            <a:r>
              <a:rPr lang="es-ES" dirty="0" err="1"/>
              <a:t>different</a:t>
            </a:r>
            <a:r>
              <a:rPr lang="es-ES" dirty="0"/>
              <a:t> </a:t>
            </a:r>
            <a:r>
              <a:rPr lang="es-ES" dirty="0" err="1"/>
              <a:t>settings</a:t>
            </a:r>
            <a:r>
              <a:rPr lang="es-ES" dirty="0"/>
              <a:t>:</a:t>
            </a:r>
          </a:p>
          <a:p>
            <a:pPr lvl="1" indent="-457200">
              <a:spcBef>
                <a:spcPts val="1000"/>
              </a:spcBef>
              <a:buSzPts val="2800"/>
              <a:buFont typeface="+mj-lt"/>
              <a:buAutoNum type="arabicPeriod"/>
            </a:pPr>
            <a:r>
              <a:rPr lang="es-ES" sz="2000" dirty="0"/>
              <a:t>NR*NZ </a:t>
            </a:r>
            <a:r>
              <a:rPr lang="en-US" sz="2000" dirty="0"/>
              <a:t>turns</a:t>
            </a:r>
            <a:r>
              <a:rPr lang="es-ES" sz="2000" dirty="0"/>
              <a:t> in </a:t>
            </a:r>
            <a:r>
              <a:rPr lang="en-US" sz="2000" dirty="0"/>
              <a:t>each</a:t>
            </a:r>
            <a:r>
              <a:rPr lang="es-ES" sz="2000" dirty="0"/>
              <a:t> </a:t>
            </a:r>
            <a:r>
              <a:rPr lang="es-ES" sz="2000" dirty="0" err="1"/>
              <a:t>coil</a:t>
            </a:r>
            <a:r>
              <a:rPr lang="es-ES" sz="2000" dirty="0"/>
              <a:t>.</a:t>
            </a:r>
          </a:p>
          <a:p>
            <a:pPr lvl="1" indent="-457200">
              <a:spcBef>
                <a:spcPts val="1000"/>
              </a:spcBef>
              <a:buSzPts val="2800"/>
              <a:buFont typeface="+mj-lt"/>
              <a:buAutoNum type="arabicPeriod"/>
            </a:pPr>
            <a:r>
              <a:rPr lang="en-US" sz="2000" dirty="0"/>
              <a:t>(4*NR)*(4*NZ) turns in each coil.</a:t>
            </a:r>
          </a:p>
          <a:p>
            <a:pPr lvl="1" indent="-457200">
              <a:spcBef>
                <a:spcPts val="1000"/>
              </a:spcBef>
              <a:buSzPts val="2800"/>
              <a:buFont typeface="+mj-lt"/>
              <a:buAutoNum type="arabicPeriod"/>
            </a:pPr>
            <a:r>
              <a:rPr lang="en-US" sz="2000" dirty="0"/>
              <a:t>Singularity at source point is overcome by skipping the contribution of that source point </a:t>
            </a:r>
          </a:p>
          <a:p>
            <a:pPr marL="228600" lvl="0" indent="-228600" algn="l" rtl="0">
              <a:lnSpc>
                <a:spcPct val="90000"/>
              </a:lnSpc>
              <a:spcBef>
                <a:spcPts val="1000"/>
              </a:spcBef>
              <a:spcAft>
                <a:spcPts val="0"/>
              </a:spcAft>
              <a:buClr>
                <a:schemeClr val="dk1"/>
              </a:buClr>
              <a:buSzPts val="2800"/>
              <a:buChar char="•"/>
            </a:pPr>
            <a:r>
              <a:rPr lang="es-ES" dirty="0"/>
              <a:t>Daniele C++ </a:t>
            </a:r>
            <a:r>
              <a:rPr lang="es-ES" dirty="0" err="1"/>
              <a:t>code</a:t>
            </a:r>
            <a:r>
              <a:rPr lang="es-ES" dirty="0"/>
              <a:t> has </a:t>
            </a:r>
            <a:r>
              <a:rPr lang="es-ES" dirty="0" err="1"/>
              <a:t>been</a:t>
            </a:r>
            <a:r>
              <a:rPr lang="es-ES" dirty="0"/>
              <a:t> run </a:t>
            </a:r>
            <a:r>
              <a:rPr lang="es-ES" dirty="0" err="1"/>
              <a:t>with</a:t>
            </a:r>
            <a:endParaRPr lang="es-ES" dirty="0"/>
          </a:p>
          <a:p>
            <a:pPr lvl="1" indent="-457200">
              <a:spcBef>
                <a:spcPts val="1000"/>
              </a:spcBef>
              <a:buSzPts val="2800"/>
              <a:buFont typeface="+mj-lt"/>
              <a:buAutoNum type="arabicPeriod"/>
            </a:pPr>
            <a:r>
              <a:rPr lang="en-US" sz="2100" dirty="0"/>
              <a:t>600 layers per magnet</a:t>
            </a:r>
          </a:p>
          <a:p>
            <a:pPr lvl="1" indent="-457200">
              <a:spcBef>
                <a:spcPts val="1000"/>
              </a:spcBef>
              <a:buSzPts val="2800"/>
              <a:buFont typeface="+mj-lt"/>
              <a:buAutoNum type="arabicPeriod"/>
            </a:pPr>
            <a:r>
              <a:rPr lang="en-US" sz="2100" dirty="0"/>
              <a:t>Singularity is overcome by </a:t>
            </a:r>
            <a:r>
              <a:rPr lang="en-US" sz="2100" dirty="0">
                <a:solidFill>
                  <a:srgbClr val="000000"/>
                </a:solidFill>
                <a:effectLst/>
                <a:latin typeface="Calibri" panose="020F0502020204030204" pitchFamily="34" charset="0"/>
                <a:ea typeface="Times New Roman" panose="02020603050405020304" pitchFamily="18" charset="0"/>
              </a:rPr>
              <a:t>zero contribution from the radial element located in the point (i.e. the magnetic field inside the infinitesimal element is given by all the others).</a:t>
            </a:r>
            <a:endParaRPr lang="en-US" sz="2100" dirty="0"/>
          </a:p>
          <a:p>
            <a:pPr lvl="1" indent="-457200">
              <a:spcBef>
                <a:spcPts val="1000"/>
              </a:spcBef>
              <a:buSzPts val="2800"/>
              <a:buFont typeface="+mj-lt"/>
              <a:buAutoNum type="arabicPeriod"/>
            </a:pPr>
            <a:endParaRPr lang="en-US" dirty="0">
              <a:highlight>
                <a:srgbClr val="FFFF00"/>
              </a:highlight>
            </a:endParaRPr>
          </a:p>
        </p:txBody>
      </p:sp>
    </p:spTree>
    <p:extLst>
      <p:ext uri="{BB962C8B-B14F-4D97-AF65-F5344CB8AC3E}">
        <p14:creationId xmlns:p14="http://schemas.microsoft.com/office/powerpoint/2010/main" val="36131239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200416" y="36512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IE" dirty="0">
                <a:latin typeface="Calibri Light" panose="020F0302020204030204" pitchFamily="34" charset="0"/>
                <a:cs typeface="Calibri Light" panose="020F0302020204030204" pitchFamily="34" charset="0"/>
              </a:rPr>
              <a:t>Results comparison along path 1</a:t>
            </a:r>
            <a:br>
              <a:rPr lang="en-IE" dirty="0">
                <a:latin typeface="Calibri Light" panose="020F0302020204030204" pitchFamily="34" charset="0"/>
                <a:cs typeface="Calibri Light" panose="020F0302020204030204" pitchFamily="34" charset="0"/>
              </a:rPr>
            </a:br>
            <a:endParaRPr dirty="0">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6299B850-99C7-FBFD-4566-240F25988CB5}"/>
              </a:ext>
            </a:extLst>
          </p:cNvPr>
          <p:cNvPicPr>
            <a:picLocks noChangeAspect="1"/>
          </p:cNvPicPr>
          <p:nvPr/>
        </p:nvPicPr>
        <p:blipFill rotWithShape="1">
          <a:blip r:embed="rId3"/>
          <a:srcRect r="16228"/>
          <a:stretch/>
        </p:blipFill>
        <p:spPr>
          <a:xfrm>
            <a:off x="0" y="2539165"/>
            <a:ext cx="2754432" cy="2101775"/>
          </a:xfrm>
          <a:prstGeom prst="rect">
            <a:avLst/>
          </a:prstGeom>
        </p:spPr>
      </p:pic>
      <p:sp>
        <p:nvSpPr>
          <p:cNvPr id="5" name="TextBox 4">
            <a:extLst>
              <a:ext uri="{FF2B5EF4-FFF2-40B4-BE49-F238E27FC236}">
                <a16:creationId xmlns:a16="http://schemas.microsoft.com/office/drawing/2014/main" id="{67D8F6E1-2673-4EAA-2F19-C82187CBC636}"/>
              </a:ext>
            </a:extLst>
          </p:cNvPr>
          <p:cNvSpPr txBox="1"/>
          <p:nvPr/>
        </p:nvSpPr>
        <p:spPr>
          <a:xfrm>
            <a:off x="889309" y="3001908"/>
            <a:ext cx="6133170" cy="307777"/>
          </a:xfrm>
          <a:prstGeom prst="rect">
            <a:avLst/>
          </a:prstGeom>
          <a:noFill/>
        </p:spPr>
        <p:txBody>
          <a:bodyPr wrap="square">
            <a:spAutoFit/>
          </a:bodyPr>
          <a:lstStyle/>
          <a:p>
            <a:r>
              <a:rPr lang="es-ES" sz="1400" dirty="0"/>
              <a:t>path1</a:t>
            </a:r>
            <a:endParaRPr lang="en-US" dirty="0"/>
          </a:p>
        </p:txBody>
      </p:sp>
      <p:pic>
        <p:nvPicPr>
          <p:cNvPr id="2" name="Picture 1">
            <a:extLst>
              <a:ext uri="{FF2B5EF4-FFF2-40B4-BE49-F238E27FC236}">
                <a16:creationId xmlns:a16="http://schemas.microsoft.com/office/drawing/2014/main" id="{6E254ACC-C50D-C2D8-C5CE-2D7E0F91F5CC}"/>
              </a:ext>
            </a:extLst>
          </p:cNvPr>
          <p:cNvPicPr>
            <a:picLocks noChangeAspect="1"/>
          </p:cNvPicPr>
          <p:nvPr/>
        </p:nvPicPr>
        <p:blipFill>
          <a:blip r:embed="rId4"/>
          <a:stretch>
            <a:fillRect/>
          </a:stretch>
        </p:blipFill>
        <p:spPr>
          <a:xfrm>
            <a:off x="2874703" y="2038991"/>
            <a:ext cx="9047248" cy="2780017"/>
          </a:xfrm>
          <a:prstGeom prst="rect">
            <a:avLst/>
          </a:prstGeom>
        </p:spPr>
      </p:pic>
    </p:spTree>
    <p:extLst>
      <p:ext uri="{BB962C8B-B14F-4D97-AF65-F5344CB8AC3E}">
        <p14:creationId xmlns:p14="http://schemas.microsoft.com/office/powerpoint/2010/main" val="5767042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200416" y="36512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IE" dirty="0">
                <a:latin typeface="Calibri Light" panose="020F0302020204030204" pitchFamily="34" charset="0"/>
                <a:cs typeface="Calibri Light" panose="020F0302020204030204" pitchFamily="34" charset="0"/>
              </a:rPr>
              <a:t>Results comparison along path 2</a:t>
            </a:r>
            <a:br>
              <a:rPr lang="en-IE" dirty="0">
                <a:latin typeface="Calibri Light" panose="020F0302020204030204" pitchFamily="34" charset="0"/>
                <a:cs typeface="Calibri Light" panose="020F0302020204030204" pitchFamily="34" charset="0"/>
              </a:rPr>
            </a:br>
            <a:endParaRPr dirty="0">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6299B850-99C7-FBFD-4566-240F25988CB5}"/>
              </a:ext>
            </a:extLst>
          </p:cNvPr>
          <p:cNvPicPr>
            <a:picLocks noChangeAspect="1"/>
          </p:cNvPicPr>
          <p:nvPr/>
        </p:nvPicPr>
        <p:blipFill rotWithShape="1">
          <a:blip r:embed="rId3"/>
          <a:srcRect r="16228"/>
          <a:stretch/>
        </p:blipFill>
        <p:spPr>
          <a:xfrm>
            <a:off x="0" y="2539165"/>
            <a:ext cx="2754432" cy="2101775"/>
          </a:xfrm>
          <a:prstGeom prst="rect">
            <a:avLst/>
          </a:prstGeom>
        </p:spPr>
      </p:pic>
      <p:sp>
        <p:nvSpPr>
          <p:cNvPr id="6" name="TextBox 5">
            <a:extLst>
              <a:ext uri="{FF2B5EF4-FFF2-40B4-BE49-F238E27FC236}">
                <a16:creationId xmlns:a16="http://schemas.microsoft.com/office/drawing/2014/main" id="{8937AC21-8468-8389-FA15-305D3417B6BE}"/>
              </a:ext>
            </a:extLst>
          </p:cNvPr>
          <p:cNvSpPr txBox="1"/>
          <p:nvPr/>
        </p:nvSpPr>
        <p:spPr>
          <a:xfrm>
            <a:off x="1377216" y="2385276"/>
            <a:ext cx="6133170" cy="307777"/>
          </a:xfrm>
          <a:prstGeom prst="rect">
            <a:avLst/>
          </a:prstGeom>
          <a:noFill/>
        </p:spPr>
        <p:txBody>
          <a:bodyPr wrap="square">
            <a:spAutoFit/>
          </a:bodyPr>
          <a:lstStyle/>
          <a:p>
            <a:r>
              <a:rPr lang="es-ES" sz="1400" dirty="0"/>
              <a:t>path2</a:t>
            </a:r>
            <a:endParaRPr lang="en-US" dirty="0"/>
          </a:p>
        </p:txBody>
      </p:sp>
      <p:pic>
        <p:nvPicPr>
          <p:cNvPr id="2" name="Picture 1">
            <a:extLst>
              <a:ext uri="{FF2B5EF4-FFF2-40B4-BE49-F238E27FC236}">
                <a16:creationId xmlns:a16="http://schemas.microsoft.com/office/drawing/2014/main" id="{960CFBA0-28B4-0C64-DAFC-8B0B56EA09FB}"/>
              </a:ext>
            </a:extLst>
          </p:cNvPr>
          <p:cNvPicPr>
            <a:picLocks noChangeAspect="1"/>
          </p:cNvPicPr>
          <p:nvPr/>
        </p:nvPicPr>
        <p:blipFill>
          <a:blip r:embed="rId4"/>
          <a:stretch>
            <a:fillRect/>
          </a:stretch>
        </p:blipFill>
        <p:spPr>
          <a:xfrm>
            <a:off x="2983713" y="2128215"/>
            <a:ext cx="9053345" cy="2767824"/>
          </a:xfrm>
          <a:prstGeom prst="rect">
            <a:avLst/>
          </a:prstGeom>
        </p:spPr>
      </p:pic>
    </p:spTree>
    <p:extLst>
      <p:ext uri="{BB962C8B-B14F-4D97-AF65-F5344CB8AC3E}">
        <p14:creationId xmlns:p14="http://schemas.microsoft.com/office/powerpoint/2010/main" val="24374279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200416" y="36512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IE" dirty="0">
                <a:latin typeface="Calibri Light" panose="020F0302020204030204" pitchFamily="34" charset="0"/>
                <a:cs typeface="Calibri Light" panose="020F0302020204030204" pitchFamily="34" charset="0"/>
              </a:rPr>
              <a:t>Results comparison along path 3</a:t>
            </a:r>
            <a:br>
              <a:rPr lang="en-IE" dirty="0">
                <a:latin typeface="Calibri Light" panose="020F0302020204030204" pitchFamily="34" charset="0"/>
                <a:cs typeface="Calibri Light" panose="020F0302020204030204" pitchFamily="34" charset="0"/>
              </a:rPr>
            </a:br>
            <a:endParaRPr dirty="0">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6299B850-99C7-FBFD-4566-240F25988CB5}"/>
              </a:ext>
            </a:extLst>
          </p:cNvPr>
          <p:cNvPicPr>
            <a:picLocks noChangeAspect="1"/>
          </p:cNvPicPr>
          <p:nvPr/>
        </p:nvPicPr>
        <p:blipFill rotWithShape="1">
          <a:blip r:embed="rId3"/>
          <a:srcRect r="16228"/>
          <a:stretch/>
        </p:blipFill>
        <p:spPr>
          <a:xfrm>
            <a:off x="0" y="2539165"/>
            <a:ext cx="2754432" cy="2101775"/>
          </a:xfrm>
          <a:prstGeom prst="rect">
            <a:avLst/>
          </a:prstGeom>
        </p:spPr>
      </p:pic>
      <p:sp>
        <p:nvSpPr>
          <p:cNvPr id="8" name="TextBox 7">
            <a:extLst>
              <a:ext uri="{FF2B5EF4-FFF2-40B4-BE49-F238E27FC236}">
                <a16:creationId xmlns:a16="http://schemas.microsoft.com/office/drawing/2014/main" id="{7968BEA6-4F15-3BE9-4E46-DDF3BA6CFB42}"/>
              </a:ext>
            </a:extLst>
          </p:cNvPr>
          <p:cNvSpPr txBox="1"/>
          <p:nvPr/>
        </p:nvSpPr>
        <p:spPr>
          <a:xfrm>
            <a:off x="1837163" y="2968454"/>
            <a:ext cx="6133170" cy="307777"/>
          </a:xfrm>
          <a:prstGeom prst="rect">
            <a:avLst/>
          </a:prstGeom>
          <a:noFill/>
        </p:spPr>
        <p:txBody>
          <a:bodyPr wrap="square">
            <a:spAutoFit/>
          </a:bodyPr>
          <a:lstStyle/>
          <a:p>
            <a:r>
              <a:rPr lang="es-ES" sz="1400" dirty="0"/>
              <a:t>path3</a:t>
            </a:r>
            <a:endParaRPr lang="en-US" dirty="0"/>
          </a:p>
        </p:txBody>
      </p:sp>
      <p:pic>
        <p:nvPicPr>
          <p:cNvPr id="5" name="Picture 4">
            <a:extLst>
              <a:ext uri="{FF2B5EF4-FFF2-40B4-BE49-F238E27FC236}">
                <a16:creationId xmlns:a16="http://schemas.microsoft.com/office/drawing/2014/main" id="{B658BD96-0769-B1FE-3F61-C2DDD400FAB4}"/>
              </a:ext>
            </a:extLst>
          </p:cNvPr>
          <p:cNvPicPr>
            <a:picLocks noChangeAspect="1"/>
          </p:cNvPicPr>
          <p:nvPr/>
        </p:nvPicPr>
        <p:blipFill>
          <a:blip r:embed="rId4"/>
          <a:stretch>
            <a:fillRect/>
          </a:stretch>
        </p:blipFill>
        <p:spPr>
          <a:xfrm>
            <a:off x="2850042" y="2051184"/>
            <a:ext cx="9041152" cy="2755631"/>
          </a:xfrm>
          <a:prstGeom prst="rect">
            <a:avLst/>
          </a:prstGeom>
        </p:spPr>
      </p:pic>
    </p:spTree>
    <p:extLst>
      <p:ext uri="{BB962C8B-B14F-4D97-AF65-F5344CB8AC3E}">
        <p14:creationId xmlns:p14="http://schemas.microsoft.com/office/powerpoint/2010/main" val="30517839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200416" y="36512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IE" dirty="0">
                <a:latin typeface="Calibri Light" panose="020F0302020204030204" pitchFamily="34" charset="0"/>
                <a:cs typeface="Calibri Light" panose="020F0302020204030204" pitchFamily="34" charset="0"/>
              </a:rPr>
              <a:t>Results comparison along path 4</a:t>
            </a:r>
            <a:br>
              <a:rPr lang="en-IE" dirty="0">
                <a:latin typeface="Calibri Light" panose="020F0302020204030204" pitchFamily="34" charset="0"/>
                <a:cs typeface="Calibri Light" panose="020F0302020204030204" pitchFamily="34" charset="0"/>
              </a:rPr>
            </a:br>
            <a:endParaRPr dirty="0">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6299B850-99C7-FBFD-4566-240F25988CB5}"/>
              </a:ext>
            </a:extLst>
          </p:cNvPr>
          <p:cNvPicPr>
            <a:picLocks noChangeAspect="1"/>
          </p:cNvPicPr>
          <p:nvPr/>
        </p:nvPicPr>
        <p:blipFill rotWithShape="1">
          <a:blip r:embed="rId3"/>
          <a:srcRect r="16228"/>
          <a:stretch/>
        </p:blipFill>
        <p:spPr>
          <a:xfrm>
            <a:off x="0" y="2539165"/>
            <a:ext cx="2754432" cy="2101775"/>
          </a:xfrm>
          <a:prstGeom prst="rect">
            <a:avLst/>
          </a:prstGeom>
        </p:spPr>
      </p:pic>
      <p:sp>
        <p:nvSpPr>
          <p:cNvPr id="6" name="TextBox 5">
            <a:extLst>
              <a:ext uri="{FF2B5EF4-FFF2-40B4-BE49-F238E27FC236}">
                <a16:creationId xmlns:a16="http://schemas.microsoft.com/office/drawing/2014/main" id="{8E187FB8-D6CB-CF1E-D6DB-53F3C5976D6F}"/>
              </a:ext>
            </a:extLst>
          </p:cNvPr>
          <p:cNvSpPr txBox="1"/>
          <p:nvPr/>
        </p:nvSpPr>
        <p:spPr>
          <a:xfrm>
            <a:off x="1377216" y="3436163"/>
            <a:ext cx="6133170" cy="307777"/>
          </a:xfrm>
          <a:prstGeom prst="rect">
            <a:avLst/>
          </a:prstGeom>
          <a:noFill/>
        </p:spPr>
        <p:txBody>
          <a:bodyPr wrap="square">
            <a:spAutoFit/>
          </a:bodyPr>
          <a:lstStyle/>
          <a:p>
            <a:r>
              <a:rPr lang="es-ES" sz="1400" dirty="0"/>
              <a:t>path4</a:t>
            </a:r>
            <a:endParaRPr lang="en-US" dirty="0"/>
          </a:p>
        </p:txBody>
      </p:sp>
      <p:pic>
        <p:nvPicPr>
          <p:cNvPr id="2" name="Picture 1">
            <a:extLst>
              <a:ext uri="{FF2B5EF4-FFF2-40B4-BE49-F238E27FC236}">
                <a16:creationId xmlns:a16="http://schemas.microsoft.com/office/drawing/2014/main" id="{64FF2C09-A357-472B-71B2-F2A84BCA65B1}"/>
              </a:ext>
            </a:extLst>
          </p:cNvPr>
          <p:cNvPicPr>
            <a:picLocks noChangeAspect="1"/>
          </p:cNvPicPr>
          <p:nvPr/>
        </p:nvPicPr>
        <p:blipFill>
          <a:blip r:embed="rId4"/>
          <a:stretch>
            <a:fillRect/>
          </a:stretch>
        </p:blipFill>
        <p:spPr>
          <a:xfrm>
            <a:off x="3064754" y="1718924"/>
            <a:ext cx="9022862" cy="3420152"/>
          </a:xfrm>
          <a:prstGeom prst="rect">
            <a:avLst/>
          </a:prstGeom>
        </p:spPr>
      </p:pic>
    </p:spTree>
    <p:extLst>
      <p:ext uri="{BB962C8B-B14F-4D97-AF65-F5344CB8AC3E}">
        <p14:creationId xmlns:p14="http://schemas.microsoft.com/office/powerpoint/2010/main" val="1001390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sp>
        <p:nvSpPr>
          <p:cNvPr id="90" name="Google Shape;90;p14"/>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Outline</a:t>
            </a:r>
            <a:endParaRPr dirty="0">
              <a:latin typeface="Calibri Light" panose="020F0302020204030204" pitchFamily="34" charset="0"/>
              <a:cs typeface="Calibri Light" panose="020F0302020204030204" pitchFamily="34" charset="0"/>
            </a:endParaRPr>
          </a:p>
        </p:txBody>
      </p:sp>
      <p:sp>
        <p:nvSpPr>
          <p:cNvPr id="91" name="Google Shape;91;p14"/>
          <p:cNvSpPr txBox="1">
            <a:spLocks noGrp="1"/>
          </p:cNvSpPr>
          <p:nvPr>
            <p:ph type="body" idx="1"/>
          </p:nvPr>
        </p:nvSpPr>
        <p:spPr>
          <a:xfrm>
            <a:off x="838199" y="1825625"/>
            <a:ext cx="10970941"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IE" dirty="0"/>
              <a:t>Geometry of the tapering and chicane coils implemented</a:t>
            </a:r>
            <a:endParaRPr dirty="0"/>
          </a:p>
          <a:p>
            <a:pPr marL="228600" lvl="0" indent="-228600" algn="l" rtl="0">
              <a:lnSpc>
                <a:spcPct val="90000"/>
              </a:lnSpc>
              <a:spcBef>
                <a:spcPts val="1000"/>
              </a:spcBef>
              <a:spcAft>
                <a:spcPts val="0"/>
              </a:spcAft>
              <a:buClr>
                <a:schemeClr val="dk1"/>
              </a:buClr>
              <a:buSzPts val="2800"/>
              <a:buChar char="•"/>
            </a:pPr>
            <a:r>
              <a:rPr lang="en-IE" dirty="0"/>
              <a:t>Spatial components of the magnetic field computed along three paths of points (one path along the coils axis and two oblique off axis paths)</a:t>
            </a:r>
            <a:endParaRPr dirty="0"/>
          </a:p>
          <a:p>
            <a:pPr marL="228600" lvl="0" indent="-228600" algn="l" rtl="0">
              <a:lnSpc>
                <a:spcPct val="90000"/>
              </a:lnSpc>
              <a:spcBef>
                <a:spcPts val="1000"/>
              </a:spcBef>
              <a:spcAft>
                <a:spcPts val="0"/>
              </a:spcAft>
              <a:buClr>
                <a:schemeClr val="dk1"/>
              </a:buClr>
              <a:buSzPts val="2800"/>
              <a:buChar char="•"/>
            </a:pPr>
            <a:r>
              <a:rPr lang="en-IE" dirty="0"/>
              <a:t>Three different numerical codes (ANSYS, Current-loop approximation, </a:t>
            </a:r>
            <a:r>
              <a:rPr lang="en-IE" dirty="0">
                <a:highlight>
                  <a:srgbClr val="FFFFFF"/>
                </a:highlight>
              </a:rPr>
              <a:t>Daniele C++ code</a:t>
            </a:r>
            <a:r>
              <a:rPr lang="en-IE" dirty="0"/>
              <a:t>) used to run the simulations</a:t>
            </a:r>
            <a:endParaRPr dirty="0"/>
          </a:p>
          <a:p>
            <a:pPr marL="228600" lvl="0" indent="-228600" algn="l" rtl="0">
              <a:lnSpc>
                <a:spcPct val="90000"/>
              </a:lnSpc>
              <a:spcBef>
                <a:spcPts val="1000"/>
              </a:spcBef>
              <a:spcAft>
                <a:spcPts val="0"/>
              </a:spcAft>
              <a:buClr>
                <a:schemeClr val="dk1"/>
              </a:buClr>
              <a:buSzPts val="2800"/>
              <a:buChar char="•"/>
            </a:pPr>
            <a:r>
              <a:rPr lang="en-IE" dirty="0"/>
              <a:t>Four sets of data computed among the three codes and compared</a:t>
            </a:r>
            <a:endParaRPr dirty="0"/>
          </a:p>
          <a:p>
            <a:pPr marL="0" lvl="0" indent="0" algn="l" rtl="0">
              <a:lnSpc>
                <a:spcPct val="90000"/>
              </a:lnSpc>
              <a:spcBef>
                <a:spcPts val="1000"/>
              </a:spcBef>
              <a:spcAft>
                <a:spcPts val="0"/>
              </a:spcAft>
              <a:buClr>
                <a:schemeClr val="dk1"/>
              </a:buClr>
              <a:buSzPts val="2800"/>
              <a:buNone/>
            </a:pPr>
            <a:r>
              <a:rPr lang="en-IE" sz="1600" dirty="0">
                <a:solidFill>
                  <a:srgbClr val="FF0000"/>
                </a:solidFill>
              </a:rPr>
              <a:t>Today we update (from slide 14) the presentation with:</a:t>
            </a:r>
          </a:p>
          <a:p>
            <a:pPr marL="285750" indent="-285750">
              <a:buSzPts val="2800"/>
              <a:buFont typeface="Arial" panose="020B0604020202020204" pitchFamily="34" charset="0"/>
              <a:buChar char="•"/>
            </a:pPr>
            <a:r>
              <a:rPr lang="en-US" dirty="0">
                <a:solidFill>
                  <a:srgbClr val="FF0000"/>
                </a:solidFill>
              </a:rPr>
              <a:t>Comparison of magnetic field computed along the perimeter of coil # 2</a:t>
            </a:r>
          </a:p>
          <a:p>
            <a:pPr marL="285750" indent="-285750">
              <a:buSzPts val="2800"/>
              <a:buFont typeface="Arial" panose="020B0604020202020204" pitchFamily="34" charset="0"/>
              <a:buChar char="•"/>
            </a:pPr>
            <a:r>
              <a:rPr lang="en-US" dirty="0"/>
              <a:t>Conclusions</a:t>
            </a:r>
          </a:p>
          <a:p>
            <a:pPr marL="228600" lvl="0" indent="-50800" algn="l" rtl="0">
              <a:lnSpc>
                <a:spcPct val="90000"/>
              </a:lnSpc>
              <a:spcBef>
                <a:spcPts val="1000"/>
              </a:spcBef>
              <a:spcAft>
                <a:spcPts val="0"/>
              </a:spcAft>
              <a:buClr>
                <a:schemeClr val="dk1"/>
              </a:buClr>
              <a:buSzPts val="2800"/>
              <a:buNone/>
            </a:pPr>
            <a:endParaRPr dirty="0"/>
          </a:p>
        </p:txBody>
      </p:sp>
      <p:sp>
        <p:nvSpPr>
          <p:cNvPr id="2" name="TextBox 1">
            <a:extLst>
              <a:ext uri="{FF2B5EF4-FFF2-40B4-BE49-F238E27FC236}">
                <a16:creationId xmlns:a16="http://schemas.microsoft.com/office/drawing/2014/main" id="{231759E9-4700-CF21-7534-36273508BF0E}"/>
              </a:ext>
            </a:extLst>
          </p:cNvPr>
          <p:cNvSpPr txBox="1"/>
          <p:nvPr/>
        </p:nvSpPr>
        <p:spPr>
          <a:xfrm>
            <a:off x="981307" y="1360449"/>
            <a:ext cx="5114693" cy="553998"/>
          </a:xfrm>
          <a:prstGeom prst="rect">
            <a:avLst/>
          </a:prstGeom>
          <a:noFill/>
        </p:spPr>
        <p:txBody>
          <a:bodyPr wrap="square" rtlCol="0">
            <a:spAutoFit/>
          </a:bodyPr>
          <a:lstStyle/>
          <a:p>
            <a:r>
              <a:rPr lang="en-IE" sz="1600" dirty="0">
                <a:solidFill>
                  <a:srgbClr val="FF0000"/>
                </a:solidFill>
                <a:latin typeface="Calibri" panose="020F0502020204030204" pitchFamily="34" charset="0"/>
                <a:cs typeface="Calibri" panose="020F0502020204030204" pitchFamily="34" charset="0"/>
              </a:rPr>
              <a:t>On 16</a:t>
            </a:r>
            <a:r>
              <a:rPr lang="en-IE" sz="1600" baseline="30000" dirty="0">
                <a:solidFill>
                  <a:srgbClr val="FF0000"/>
                </a:solidFill>
                <a:latin typeface="Calibri" panose="020F0502020204030204" pitchFamily="34" charset="0"/>
                <a:cs typeface="Calibri" panose="020F0502020204030204" pitchFamily="34" charset="0"/>
              </a:rPr>
              <a:t>th</a:t>
            </a:r>
            <a:r>
              <a:rPr lang="en-IE" sz="1600" dirty="0">
                <a:solidFill>
                  <a:srgbClr val="FF0000"/>
                </a:solidFill>
                <a:latin typeface="Calibri" panose="020F0502020204030204" pitchFamily="34" charset="0"/>
                <a:cs typeface="Calibri" panose="020F0502020204030204" pitchFamily="34" charset="0"/>
              </a:rPr>
              <a:t> of March we made a first presentation on:</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2"/>
          <p:cNvSpPr txBox="1">
            <a:spLocks noGrp="1"/>
          </p:cNvSpPr>
          <p:nvPr>
            <p:ph type="title"/>
          </p:nvPr>
        </p:nvSpPr>
        <p:spPr>
          <a:xfrm>
            <a:off x="200416" y="365125"/>
            <a:ext cx="11887200" cy="146367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ct val="100000"/>
              <a:buFont typeface="Calibri"/>
              <a:buNone/>
            </a:pPr>
            <a:r>
              <a:rPr lang="en-IE" dirty="0">
                <a:latin typeface="Calibri Light" panose="020F0302020204030204" pitchFamily="34" charset="0"/>
                <a:cs typeface="Calibri Light" panose="020F0302020204030204" pitchFamily="34" charset="0"/>
              </a:rPr>
              <a:t>Results comparison along all paths</a:t>
            </a:r>
            <a:br>
              <a:rPr lang="en-IE" dirty="0">
                <a:latin typeface="Calibri Light" panose="020F0302020204030204" pitchFamily="34" charset="0"/>
                <a:cs typeface="Calibri Light" panose="020F0302020204030204" pitchFamily="34" charset="0"/>
              </a:rPr>
            </a:br>
            <a:endParaRPr dirty="0">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6299B850-99C7-FBFD-4566-240F25988CB5}"/>
              </a:ext>
            </a:extLst>
          </p:cNvPr>
          <p:cNvPicPr>
            <a:picLocks noChangeAspect="1"/>
          </p:cNvPicPr>
          <p:nvPr/>
        </p:nvPicPr>
        <p:blipFill rotWithShape="1">
          <a:blip r:embed="rId3"/>
          <a:srcRect r="16228"/>
          <a:stretch/>
        </p:blipFill>
        <p:spPr>
          <a:xfrm>
            <a:off x="0" y="2539165"/>
            <a:ext cx="2754432" cy="2101775"/>
          </a:xfrm>
          <a:prstGeom prst="rect">
            <a:avLst/>
          </a:prstGeom>
        </p:spPr>
      </p:pic>
      <p:pic>
        <p:nvPicPr>
          <p:cNvPr id="8" name="Picture 7">
            <a:extLst>
              <a:ext uri="{FF2B5EF4-FFF2-40B4-BE49-F238E27FC236}">
                <a16:creationId xmlns:a16="http://schemas.microsoft.com/office/drawing/2014/main" id="{91A6A9C5-A20A-A9EC-8F62-634C8CDCC396}"/>
              </a:ext>
            </a:extLst>
          </p:cNvPr>
          <p:cNvPicPr>
            <a:picLocks noChangeAspect="1"/>
          </p:cNvPicPr>
          <p:nvPr/>
        </p:nvPicPr>
        <p:blipFill>
          <a:blip r:embed="rId4"/>
          <a:stretch>
            <a:fillRect/>
          </a:stretch>
        </p:blipFill>
        <p:spPr>
          <a:xfrm>
            <a:off x="3179376" y="1096962"/>
            <a:ext cx="5099442" cy="5731164"/>
          </a:xfrm>
          <a:prstGeom prst="rect">
            <a:avLst/>
          </a:prstGeom>
        </p:spPr>
      </p:pic>
      <p:pic>
        <p:nvPicPr>
          <p:cNvPr id="2" name="Picture 1">
            <a:extLst>
              <a:ext uri="{FF2B5EF4-FFF2-40B4-BE49-F238E27FC236}">
                <a16:creationId xmlns:a16="http://schemas.microsoft.com/office/drawing/2014/main" id="{06F05312-2AF8-1194-9407-4D3307C924AF}"/>
              </a:ext>
            </a:extLst>
          </p:cNvPr>
          <p:cNvPicPr>
            <a:picLocks noChangeAspect="1"/>
          </p:cNvPicPr>
          <p:nvPr/>
        </p:nvPicPr>
        <p:blipFill>
          <a:blip r:embed="rId5"/>
          <a:stretch>
            <a:fillRect/>
          </a:stretch>
        </p:blipFill>
        <p:spPr>
          <a:xfrm>
            <a:off x="8703762" y="3010477"/>
            <a:ext cx="2743200" cy="1409700"/>
          </a:xfrm>
          <a:prstGeom prst="rect">
            <a:avLst/>
          </a:prstGeom>
        </p:spPr>
      </p:pic>
    </p:spTree>
    <p:extLst>
      <p:ext uri="{BB962C8B-B14F-4D97-AF65-F5344CB8AC3E}">
        <p14:creationId xmlns:p14="http://schemas.microsoft.com/office/powerpoint/2010/main" val="36007831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7"/>
        <p:cNvGrpSpPr/>
        <p:nvPr/>
      </p:nvGrpSpPr>
      <p:grpSpPr>
        <a:xfrm>
          <a:off x="0" y="0"/>
          <a:ext cx="0" cy="0"/>
          <a:chOff x="0" y="0"/>
          <a:chExt cx="0" cy="0"/>
        </a:xfrm>
      </p:grpSpPr>
      <p:sp>
        <p:nvSpPr>
          <p:cNvPr id="218" name="Google Shape;218;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Conclusions</a:t>
            </a:r>
            <a:endParaRPr dirty="0">
              <a:latin typeface="Calibri Light" panose="020F0302020204030204" pitchFamily="34" charset="0"/>
              <a:cs typeface="Calibri Light" panose="020F0302020204030204" pitchFamily="34" charset="0"/>
            </a:endParaRPr>
          </a:p>
        </p:txBody>
      </p:sp>
      <p:sp>
        <p:nvSpPr>
          <p:cNvPr id="219" name="Google Shape;219;p26"/>
          <p:cNvSpPr txBox="1">
            <a:spLocks noGrp="1"/>
          </p:cNvSpPr>
          <p:nvPr>
            <p:ph type="body" idx="1"/>
          </p:nvPr>
        </p:nvSpPr>
        <p:spPr>
          <a:xfrm>
            <a:off x="838200" y="1520825"/>
            <a:ext cx="10515600" cy="4351338"/>
          </a:xfrm>
          <a:prstGeom prst="rect">
            <a:avLst/>
          </a:prstGeom>
          <a:noFill/>
          <a:ln>
            <a:noFill/>
          </a:ln>
        </p:spPr>
        <p:txBody>
          <a:bodyPr spcFirstLastPara="1" wrap="square" lIns="91425" tIns="45700" rIns="91425" bIns="45700" anchor="t" anchorCtr="0">
            <a:normAutofit fontScale="92500" lnSpcReduction="20000"/>
          </a:bodyPr>
          <a:lstStyle/>
          <a:p>
            <a:pPr marL="228600" lvl="0" indent="-228600" algn="l" rtl="0">
              <a:lnSpc>
                <a:spcPct val="90000"/>
              </a:lnSpc>
              <a:spcBef>
                <a:spcPts val="0"/>
              </a:spcBef>
              <a:spcAft>
                <a:spcPts val="0"/>
              </a:spcAft>
              <a:buClr>
                <a:schemeClr val="dk1"/>
              </a:buClr>
              <a:buSzPts val="2800"/>
              <a:buChar char="•"/>
            </a:pPr>
            <a:r>
              <a:rPr lang="en-US" dirty="0"/>
              <a:t>A benchmark exercise has been implemented to validate three different numerical codes used for the design of the MUC</a:t>
            </a:r>
          </a:p>
          <a:p>
            <a:pPr marL="228600" lvl="0" indent="-228600" algn="l" rtl="0">
              <a:lnSpc>
                <a:spcPct val="90000"/>
              </a:lnSpc>
              <a:spcBef>
                <a:spcPts val="1000"/>
              </a:spcBef>
              <a:spcAft>
                <a:spcPts val="0"/>
              </a:spcAft>
              <a:buClr>
                <a:schemeClr val="dk1"/>
              </a:buClr>
              <a:buSzPts val="2800"/>
              <a:buChar char="•"/>
            </a:pPr>
            <a:r>
              <a:rPr lang="en-IE" dirty="0"/>
              <a:t>The three components of the magnetic field have been compared along four different paths </a:t>
            </a:r>
            <a:endParaRPr dirty="0"/>
          </a:p>
          <a:p>
            <a:pPr marL="228600" lvl="0" indent="-228600" algn="l" rtl="0">
              <a:lnSpc>
                <a:spcPct val="90000"/>
              </a:lnSpc>
              <a:spcBef>
                <a:spcPts val="1000"/>
              </a:spcBef>
              <a:spcAft>
                <a:spcPts val="0"/>
              </a:spcAft>
              <a:buClr>
                <a:schemeClr val="dk1"/>
              </a:buClr>
              <a:buSzPts val="2800"/>
              <a:buChar char="•"/>
            </a:pPr>
            <a:r>
              <a:rPr lang="en-IE" dirty="0"/>
              <a:t>The benchmark outcome shows that the three codes provide results in a good agreement</a:t>
            </a:r>
            <a:endParaRPr dirty="0"/>
          </a:p>
          <a:p>
            <a:pPr marL="228600" lvl="0" indent="-228600" algn="l" rtl="0">
              <a:lnSpc>
                <a:spcPct val="90000"/>
              </a:lnSpc>
              <a:spcBef>
                <a:spcPts val="1000"/>
              </a:spcBef>
              <a:spcAft>
                <a:spcPts val="0"/>
              </a:spcAft>
              <a:buSzPts val="2800"/>
              <a:buChar char="•"/>
            </a:pPr>
            <a:r>
              <a:rPr lang="en-IE" dirty="0"/>
              <a:t>Final remark: the current assumption of the tapering field follows the inverse cubic field from past MAP studies. Deviation from this function are fine as long as the magnetic field decrease is adiabatic.</a:t>
            </a:r>
          </a:p>
          <a:p>
            <a:pPr marL="228600" lvl="0" indent="-228600" algn="l" rtl="0">
              <a:lnSpc>
                <a:spcPct val="90000"/>
              </a:lnSpc>
              <a:spcBef>
                <a:spcPts val="1000"/>
              </a:spcBef>
              <a:spcAft>
                <a:spcPts val="0"/>
              </a:spcAft>
              <a:buSzPts val="2800"/>
              <a:buChar char="•"/>
            </a:pPr>
            <a:r>
              <a:rPr lang="en-IE" dirty="0">
                <a:solidFill>
                  <a:srgbClr val="FF0000"/>
                </a:solidFill>
              </a:rPr>
              <a:t>A further benchmark exercise has been studied, comparing the magnetic field along the perimeter of coil #2. Also in this case we can state that the codes used show a good agreement with the computed results</a:t>
            </a:r>
            <a:endParaRPr dirty="0">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p1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Geometry</a:t>
            </a:r>
            <a:endParaRPr dirty="0">
              <a:latin typeface="Calibri Light" panose="020F0302020204030204" pitchFamily="34" charset="0"/>
              <a:cs typeface="Calibri Light" panose="020F0302020204030204" pitchFamily="34" charset="0"/>
            </a:endParaRPr>
          </a:p>
        </p:txBody>
      </p:sp>
      <p:pic>
        <p:nvPicPr>
          <p:cNvPr id="97" name="Google Shape;97;p15"/>
          <p:cNvPicPr preferRelativeResize="0"/>
          <p:nvPr/>
        </p:nvPicPr>
        <p:blipFill rotWithShape="1">
          <a:blip r:embed="rId3">
            <a:alphaModFix/>
          </a:blip>
          <a:srcRect l="16248" t="3188" r="30483" b="3188"/>
          <a:stretch/>
        </p:blipFill>
        <p:spPr>
          <a:xfrm>
            <a:off x="89451" y="1690688"/>
            <a:ext cx="4494148" cy="5049078"/>
          </a:xfrm>
          <a:prstGeom prst="rect">
            <a:avLst/>
          </a:prstGeom>
          <a:noFill/>
          <a:ln>
            <a:noFill/>
          </a:ln>
        </p:spPr>
      </p:pic>
      <p:graphicFrame>
        <p:nvGraphicFramePr>
          <p:cNvPr id="98" name="Google Shape;98;p15"/>
          <p:cNvGraphicFramePr/>
          <p:nvPr>
            <p:extLst>
              <p:ext uri="{D42A27DB-BD31-4B8C-83A1-F6EECF244321}">
                <p14:modId xmlns:p14="http://schemas.microsoft.com/office/powerpoint/2010/main" val="2520807293"/>
              </p:ext>
            </p:extLst>
          </p:nvPr>
        </p:nvGraphicFramePr>
        <p:xfrm>
          <a:off x="4949687" y="546651"/>
          <a:ext cx="6180725" cy="4817315"/>
        </p:xfrm>
        <a:graphic>
          <a:graphicData uri="http://schemas.openxmlformats.org/drawingml/2006/table">
            <a:tbl>
              <a:tblPr>
                <a:noFill/>
                <a:tableStyleId>{05B9099F-C6CD-4257-9C0D-F1273FF06644}</a:tableStyleId>
              </a:tblPr>
              <a:tblGrid>
                <a:gridCol w="1127950">
                  <a:extLst>
                    <a:ext uri="{9D8B030D-6E8A-4147-A177-3AD203B41FA5}">
                      <a16:colId xmlns:a16="http://schemas.microsoft.com/office/drawing/2014/main" val="20000"/>
                    </a:ext>
                  </a:extLst>
                </a:gridCol>
                <a:gridCol w="721825">
                  <a:extLst>
                    <a:ext uri="{9D8B030D-6E8A-4147-A177-3AD203B41FA5}">
                      <a16:colId xmlns:a16="http://schemas.microsoft.com/office/drawing/2014/main" val="20001"/>
                    </a:ext>
                  </a:extLst>
                </a:gridCol>
                <a:gridCol w="721825">
                  <a:extLst>
                    <a:ext uri="{9D8B030D-6E8A-4147-A177-3AD203B41FA5}">
                      <a16:colId xmlns:a16="http://schemas.microsoft.com/office/drawing/2014/main" val="20002"/>
                    </a:ext>
                  </a:extLst>
                </a:gridCol>
                <a:gridCol w="721825">
                  <a:extLst>
                    <a:ext uri="{9D8B030D-6E8A-4147-A177-3AD203B41FA5}">
                      <a16:colId xmlns:a16="http://schemas.microsoft.com/office/drawing/2014/main" val="20003"/>
                    </a:ext>
                  </a:extLst>
                </a:gridCol>
                <a:gridCol w="721825">
                  <a:extLst>
                    <a:ext uri="{9D8B030D-6E8A-4147-A177-3AD203B41FA5}">
                      <a16:colId xmlns:a16="http://schemas.microsoft.com/office/drawing/2014/main" val="20004"/>
                    </a:ext>
                  </a:extLst>
                </a:gridCol>
                <a:gridCol w="721825">
                  <a:extLst>
                    <a:ext uri="{9D8B030D-6E8A-4147-A177-3AD203B41FA5}">
                      <a16:colId xmlns:a16="http://schemas.microsoft.com/office/drawing/2014/main" val="20005"/>
                    </a:ext>
                  </a:extLst>
                </a:gridCol>
                <a:gridCol w="721825">
                  <a:extLst>
                    <a:ext uri="{9D8B030D-6E8A-4147-A177-3AD203B41FA5}">
                      <a16:colId xmlns:a16="http://schemas.microsoft.com/office/drawing/2014/main" val="20006"/>
                    </a:ext>
                  </a:extLst>
                </a:gridCol>
                <a:gridCol w="721825">
                  <a:extLst>
                    <a:ext uri="{9D8B030D-6E8A-4147-A177-3AD203B41FA5}">
                      <a16:colId xmlns:a16="http://schemas.microsoft.com/office/drawing/2014/main" val="20007"/>
                    </a:ext>
                  </a:extLst>
                </a:gridCol>
              </a:tblGrid>
              <a:tr h="430450">
                <a:tc>
                  <a:txBody>
                    <a:bodyPr/>
                    <a:lstStyle/>
                    <a:p>
                      <a:pPr marL="0" marR="0" lvl="0" indent="0" algn="ctr" rtl="0">
                        <a:spcBef>
                          <a:spcPts val="0"/>
                        </a:spcBef>
                        <a:spcAft>
                          <a:spcPts val="0"/>
                        </a:spcAft>
                        <a:buNone/>
                      </a:pPr>
                      <a:r>
                        <a:rPr lang="en-IE" sz="1400" b="1" u="none" strike="noStrike" cap="none" dirty="0"/>
                        <a:t>Tapering Coil #</a:t>
                      </a:r>
                      <a:endParaRPr sz="1400" b="1" i="0" u="none" strike="noStrike" cap="none" dirty="0">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dirty="0" err="1"/>
                        <a:t>Rc</a:t>
                      </a:r>
                      <a:r>
                        <a:rPr lang="en-IE" sz="1400" b="1" u="none" strike="noStrike" cap="none"/>
                        <a:t>(m)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Zc(m)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DR(m)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DZ(m)</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NR</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NZ</a:t>
                      </a:r>
                      <a:endParaRPr sz="1400" b="1" i="0" u="none" strike="noStrike" cap="none">
                        <a:solidFill>
                          <a:srgbClr val="000000"/>
                        </a:solidFill>
                        <a:latin typeface="Calibri"/>
                        <a:ea typeface="Calibri"/>
                        <a:cs typeface="Calibri"/>
                        <a:sym typeface="Calibri"/>
                      </a:endParaRPr>
                    </a:p>
                  </a:txBody>
                  <a:tcPr marL="4775" marR="4775" marT="4775" marB="0" anchor="ctr"/>
                </a:tc>
                <a:tc>
                  <a:txBody>
                    <a:bodyPr/>
                    <a:lstStyle/>
                    <a:p>
                      <a:pPr marL="0" marR="0" lvl="0" indent="0" algn="ctr" rtl="0">
                        <a:spcBef>
                          <a:spcPts val="0"/>
                        </a:spcBef>
                        <a:spcAft>
                          <a:spcPts val="0"/>
                        </a:spcAft>
                        <a:buNone/>
                      </a:pPr>
                      <a:r>
                        <a:rPr lang="en-IE" sz="1400" b="1" u="none" strike="noStrike" cap="none"/>
                        <a:t>I(A)</a:t>
                      </a:r>
                      <a:endParaRPr sz="1400" b="1" i="0" u="none" strike="noStrike" cap="none">
                        <a:solidFill>
                          <a:srgbClr val="000000"/>
                        </a:solidFill>
                        <a:latin typeface="Calibri"/>
                        <a:ea typeface="Calibri"/>
                        <a:cs typeface="Calibri"/>
                        <a:sym typeface="Calibri"/>
                      </a:endParaRPr>
                    </a:p>
                  </a:txBody>
                  <a:tcPr marL="4775" marR="4775" marT="4775" marB="0" anchor="ctr"/>
                </a:tc>
                <a:extLst>
                  <a:ext uri="{0D108BD9-81ED-4DB2-BD59-A6C34878D82A}">
                    <a16:rowId xmlns:a16="http://schemas.microsoft.com/office/drawing/2014/main" val="10000"/>
                  </a:ext>
                </a:extLst>
              </a:tr>
              <a:tr h="242300">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60563</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1"/>
                  </a:ext>
                </a:extLst>
              </a:tr>
              <a:tr h="217600">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60706</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2"/>
                  </a:ext>
                </a:extLst>
              </a:tr>
              <a:tr h="217600">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solidFill>
                            <a:schemeClr val="dk1"/>
                          </a:solidFill>
                        </a:rPr>
                        <a:t>62848</a:t>
                      </a:r>
                      <a:endParaRPr sz="1400" b="1" i="0" u="none" strike="noStrike" cap="none">
                        <a:solidFill>
                          <a:schemeClr val="dk1"/>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3"/>
                  </a:ext>
                </a:extLst>
              </a:tr>
              <a:tr h="217600">
                <a:tc>
                  <a:txBody>
                    <a:bodyPr/>
                    <a:lstStyle/>
                    <a:p>
                      <a:pPr marL="0" marR="0" lvl="0" indent="0" algn="ctr" rtl="0">
                        <a:spcBef>
                          <a:spcPts val="0"/>
                        </a:spcBef>
                        <a:spcAft>
                          <a:spcPts val="0"/>
                        </a:spcAft>
                        <a:buNone/>
                      </a:pPr>
                      <a:r>
                        <a:rPr lang="en-IE" sz="1400" b="1" u="none" strike="noStrike" cap="none"/>
                        <a:t>4</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0.780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0.360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9</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58407</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4"/>
                  </a:ext>
                </a:extLst>
              </a:tr>
              <a:tr h="217600">
                <a:tc>
                  <a:txBody>
                    <a:bodyPr/>
                    <a:lstStyle/>
                    <a:p>
                      <a:pPr marL="0" marR="0" lvl="0" indent="0" algn="ctr" rtl="0">
                        <a:spcBef>
                          <a:spcPts val="0"/>
                        </a:spcBef>
                        <a:spcAft>
                          <a:spcPts val="0"/>
                        </a:spcAft>
                        <a:buNone/>
                      </a:pPr>
                      <a:r>
                        <a:rPr lang="en-IE" sz="1400" b="1" u="none" strike="noStrike" cap="none"/>
                        <a:t>5</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0.740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3.000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0.280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7</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54433</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5"/>
                  </a:ext>
                </a:extLst>
              </a:tr>
              <a:tr h="217600">
                <a:tc>
                  <a:txBody>
                    <a:bodyPr/>
                    <a:lstStyle/>
                    <a:p>
                      <a:pPr marL="0" marR="0" lvl="0" indent="0" algn="ctr" rtl="0">
                        <a:spcBef>
                          <a:spcPts val="0"/>
                        </a:spcBef>
                        <a:spcAft>
                          <a:spcPts val="0"/>
                        </a:spcAft>
                        <a:buNone/>
                      </a:pPr>
                      <a:r>
                        <a:rPr lang="en-IE" sz="1400" b="1" u="none" strike="noStrike" cap="none"/>
                        <a:t>6</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0.700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54360</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6"/>
                  </a:ext>
                </a:extLst>
              </a:tr>
              <a:tr h="217600">
                <a:tc>
                  <a:txBody>
                    <a:bodyPr/>
                    <a:lstStyle/>
                    <a:p>
                      <a:pPr marL="0" marR="0" lvl="0" indent="0" algn="ctr" rtl="0">
                        <a:spcBef>
                          <a:spcPts val="0"/>
                        </a:spcBef>
                        <a:spcAft>
                          <a:spcPts val="0"/>
                        </a:spcAft>
                        <a:buNone/>
                      </a:pPr>
                      <a:r>
                        <a:rPr lang="en-IE" sz="1400" b="1" u="none" strike="noStrike" cap="none"/>
                        <a:t>7</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52688</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7"/>
                  </a:ext>
                </a:extLst>
              </a:tr>
              <a:tr h="217600">
                <a:tc>
                  <a:txBody>
                    <a:bodyPr/>
                    <a:lstStyle/>
                    <a:p>
                      <a:pPr marL="0" marR="0" lvl="0" indent="0" algn="ctr" rtl="0">
                        <a:spcBef>
                          <a:spcPts val="0"/>
                        </a:spcBef>
                        <a:spcAft>
                          <a:spcPts val="0"/>
                        </a:spcAft>
                        <a:buNone/>
                      </a:pPr>
                      <a:r>
                        <a:rPr lang="en-IE" sz="1400" b="1" u="none" strike="noStrike" cap="none"/>
                        <a:t>8</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54305</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8"/>
                  </a:ext>
                </a:extLst>
              </a:tr>
              <a:tr h="217600">
                <a:tc>
                  <a:txBody>
                    <a:bodyPr/>
                    <a:lstStyle/>
                    <a:p>
                      <a:pPr marL="0" marR="0" lvl="0" indent="0" algn="ctr" rtl="0">
                        <a:spcBef>
                          <a:spcPts val="0"/>
                        </a:spcBef>
                        <a:spcAft>
                          <a:spcPts val="0"/>
                        </a:spcAft>
                        <a:buNone/>
                      </a:pPr>
                      <a:r>
                        <a:rPr lang="en-IE" sz="1400" b="1" u="none" strike="noStrike" cap="none"/>
                        <a:t>9</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6.200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45720</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09"/>
                  </a:ext>
                </a:extLst>
              </a:tr>
              <a:tr h="217600">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0.640</a:t>
                      </a:r>
                      <a:endParaRPr sz="1400" b="1" i="0" u="none" strike="noStrike" cap="none" dirty="0">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7.000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54713</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0"/>
                  </a:ext>
                </a:extLst>
              </a:tr>
              <a:tr h="217600">
                <a:tc>
                  <a:txBody>
                    <a:bodyPr/>
                    <a:lstStyle/>
                    <a:p>
                      <a:pPr marL="0" marR="0" lvl="0" indent="0" algn="ctr" rtl="0">
                        <a:spcBef>
                          <a:spcPts val="0"/>
                        </a:spcBef>
                        <a:spcAft>
                          <a:spcPts val="0"/>
                        </a:spcAft>
                        <a:buNone/>
                      </a:pPr>
                      <a:r>
                        <a:rPr lang="en-IE" sz="1400" b="1" u="none" strike="noStrike" cap="none"/>
                        <a:t>11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7.800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49427</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1"/>
                  </a:ext>
                </a:extLst>
              </a:tr>
              <a:tr h="217600">
                <a:tc>
                  <a:txBody>
                    <a:bodyPr/>
                    <a:lstStyle/>
                    <a:p>
                      <a:pPr marL="0" marR="0" lvl="0" indent="0" algn="ctr" rtl="0">
                        <a:spcBef>
                          <a:spcPts val="0"/>
                        </a:spcBef>
                        <a:spcAft>
                          <a:spcPts val="0"/>
                        </a:spcAft>
                        <a:buNone/>
                      </a:pPr>
                      <a:r>
                        <a:rPr lang="en-IE" sz="1400" b="1" u="none" strike="noStrike" cap="none"/>
                        <a:t>12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8.400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30671</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2"/>
                  </a:ext>
                </a:extLst>
              </a:tr>
              <a:tr h="217600">
                <a:tc>
                  <a:txBody>
                    <a:bodyPr/>
                    <a:lstStyle/>
                    <a:p>
                      <a:pPr marL="0" marR="0" lvl="0" indent="0" algn="ctr" rtl="0">
                        <a:spcBef>
                          <a:spcPts val="0"/>
                        </a:spcBef>
                        <a:spcAft>
                          <a:spcPts val="0"/>
                        </a:spcAft>
                        <a:buNone/>
                      </a:pPr>
                      <a:r>
                        <a:rPr lang="en-IE" sz="1400" b="1" u="none" strike="noStrike" cap="none"/>
                        <a:t>13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0.660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8.800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0.120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44273</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3"/>
                  </a:ext>
                </a:extLst>
              </a:tr>
              <a:tr h="217600">
                <a:tc>
                  <a:txBody>
                    <a:bodyPr/>
                    <a:lstStyle/>
                    <a:p>
                      <a:pPr marL="0" marR="0" lvl="0" indent="0" algn="ctr" rtl="0">
                        <a:spcBef>
                          <a:spcPts val="0"/>
                        </a:spcBef>
                        <a:spcAft>
                          <a:spcPts val="0"/>
                        </a:spcAft>
                        <a:buNone/>
                      </a:pPr>
                      <a:r>
                        <a:rPr lang="en-IE" sz="1400" b="1" u="none" strike="noStrike" cap="none"/>
                        <a:t>14</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9.500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57945</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4"/>
                  </a:ext>
                </a:extLst>
              </a:tr>
              <a:tr h="217600">
                <a:tc>
                  <a:txBody>
                    <a:bodyPr/>
                    <a:lstStyle/>
                    <a:p>
                      <a:pPr marL="0" marR="0" lvl="0" indent="0" algn="ctr" rtl="0">
                        <a:spcBef>
                          <a:spcPts val="0"/>
                        </a:spcBef>
                        <a:spcAft>
                          <a:spcPts val="0"/>
                        </a:spcAft>
                        <a:buNone/>
                      </a:pPr>
                      <a:r>
                        <a:rPr lang="en-IE" sz="1400" b="1" u="none" strike="noStrike" cap="none"/>
                        <a:t>15</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9.900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0.400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47690</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5"/>
                  </a:ext>
                </a:extLst>
              </a:tr>
              <a:tr h="217600">
                <a:tc>
                  <a:txBody>
                    <a:bodyPr/>
                    <a:lstStyle/>
                    <a:p>
                      <a:pPr marL="0" marR="0" lvl="0" indent="0" algn="ctr" rtl="0">
                        <a:spcBef>
                          <a:spcPts val="0"/>
                        </a:spcBef>
                        <a:spcAft>
                          <a:spcPts val="0"/>
                        </a:spcAft>
                        <a:buNone/>
                      </a:pPr>
                      <a:r>
                        <a:rPr lang="en-IE" sz="1400" b="1" u="none" strike="noStrike" cap="none"/>
                        <a:t>16</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10.500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0.080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0.800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34741</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6"/>
                  </a:ext>
                </a:extLst>
              </a:tr>
              <a:tr h="217600">
                <a:tc>
                  <a:txBody>
                    <a:bodyPr/>
                    <a:lstStyle/>
                    <a:p>
                      <a:pPr marL="0" marR="0" lvl="0" indent="0" algn="ctr" rtl="0">
                        <a:spcBef>
                          <a:spcPts val="0"/>
                        </a:spcBef>
                        <a:spcAft>
                          <a:spcPts val="0"/>
                        </a:spcAft>
                        <a:buNone/>
                      </a:pPr>
                      <a:r>
                        <a:rPr lang="en-IE" sz="1400" b="1" u="none" strike="noStrike" cap="none"/>
                        <a:t>17</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11.700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56598</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7"/>
                  </a:ext>
                </a:extLst>
              </a:tr>
              <a:tr h="217600">
                <a:tc>
                  <a:txBody>
                    <a:bodyPr/>
                    <a:lstStyle/>
                    <a:p>
                      <a:pPr marL="0" marR="0" lvl="0" indent="0" algn="ctr" rtl="0">
                        <a:spcBef>
                          <a:spcPts val="0"/>
                        </a:spcBef>
                        <a:spcAft>
                          <a:spcPts val="0"/>
                        </a:spcAft>
                        <a:buNone/>
                      </a:pPr>
                      <a:r>
                        <a:rPr lang="en-IE" sz="1400" b="1" u="none" strike="noStrike" cap="none"/>
                        <a:t>18</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13.300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50989</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8"/>
                  </a:ext>
                </a:extLst>
              </a:tr>
              <a:tr h="217600">
                <a:tc>
                  <a:txBody>
                    <a:bodyPr/>
                    <a:lstStyle/>
                    <a:p>
                      <a:pPr marL="0" marR="0" lvl="0" indent="0" algn="ctr" rtl="0">
                        <a:spcBef>
                          <a:spcPts val="0"/>
                        </a:spcBef>
                        <a:spcAft>
                          <a:spcPts val="0"/>
                        </a:spcAft>
                        <a:buNone/>
                      </a:pPr>
                      <a:r>
                        <a:rPr lang="en-IE" sz="1400" b="1" u="none" strike="noStrike" cap="none"/>
                        <a:t>19</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14.900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48182</a:t>
                      </a:r>
                      <a:endParaRPr sz="1400" b="1" i="0" u="none" strike="noStrike" cap="none">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19"/>
                  </a:ext>
                </a:extLst>
              </a:tr>
              <a:tr h="217600">
                <a:tc>
                  <a:txBody>
                    <a:bodyPr/>
                    <a:lstStyle/>
                    <a:p>
                      <a:pPr marL="0" marR="0" lvl="0" indent="0" algn="ctr" rtl="0">
                        <a:spcBef>
                          <a:spcPts val="0"/>
                        </a:spcBef>
                        <a:spcAft>
                          <a:spcPts val="0"/>
                        </a:spcAft>
                        <a:buNone/>
                      </a:pPr>
                      <a:r>
                        <a:rPr lang="en-IE" sz="1400" b="1" u="none" strike="noStrike" cap="none"/>
                        <a:t>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0.620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16.500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0.040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1.600</a:t>
                      </a:r>
                      <a:endParaRPr sz="1400" b="1" i="0" u="none" strike="noStrike" cap="none" dirty="0">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1</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a:t>40</a:t>
                      </a:r>
                      <a:endParaRPr sz="1400" b="1" i="0" u="none" strike="noStrike" cap="none">
                        <a:solidFill>
                          <a:srgbClr val="000000"/>
                        </a:solidFill>
                        <a:latin typeface="Calibri"/>
                        <a:ea typeface="Calibri"/>
                        <a:cs typeface="Calibri"/>
                        <a:sym typeface="Calibri"/>
                      </a:endParaRPr>
                    </a:p>
                  </a:txBody>
                  <a:tcPr marL="4775" marR="4775" marT="4775" marB="0" anchor="b"/>
                </a:tc>
                <a:tc>
                  <a:txBody>
                    <a:bodyPr/>
                    <a:lstStyle/>
                    <a:p>
                      <a:pPr marL="0" marR="0" lvl="0" indent="0" algn="ctr" rtl="0">
                        <a:spcBef>
                          <a:spcPts val="0"/>
                        </a:spcBef>
                        <a:spcAft>
                          <a:spcPts val="0"/>
                        </a:spcAft>
                        <a:buNone/>
                      </a:pPr>
                      <a:r>
                        <a:rPr lang="en-IE" sz="1400" b="1" u="none" strike="noStrike" cap="none" dirty="0"/>
                        <a:t>50161</a:t>
                      </a:r>
                      <a:endParaRPr sz="1400" b="1" i="0" u="none" strike="noStrike" cap="none" dirty="0">
                        <a:solidFill>
                          <a:srgbClr val="000000"/>
                        </a:solidFill>
                        <a:latin typeface="Calibri"/>
                        <a:ea typeface="Calibri"/>
                        <a:cs typeface="Calibri"/>
                        <a:sym typeface="Calibri"/>
                      </a:endParaRPr>
                    </a:p>
                  </a:txBody>
                  <a:tcPr marL="4775" marR="4775" marT="4775" marB="0" anchor="b"/>
                </a:tc>
                <a:extLst>
                  <a:ext uri="{0D108BD9-81ED-4DB2-BD59-A6C34878D82A}">
                    <a16:rowId xmlns:a16="http://schemas.microsoft.com/office/drawing/2014/main" val="10020"/>
                  </a:ext>
                </a:extLst>
              </a:tr>
            </a:tbl>
          </a:graphicData>
        </a:graphic>
      </p:graphicFrame>
      <p:sp>
        <p:nvSpPr>
          <p:cNvPr id="99" name="Google Shape;99;p15"/>
          <p:cNvSpPr txBox="1"/>
          <p:nvPr/>
        </p:nvSpPr>
        <p:spPr>
          <a:xfrm>
            <a:off x="4949687" y="5464100"/>
            <a:ext cx="6097656" cy="138499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E" sz="1400" b="1" i="0" u="none" strike="noStrike" cap="none" dirty="0">
                <a:solidFill>
                  <a:srgbClr val="000000"/>
                </a:solidFill>
                <a:latin typeface="Tahoma"/>
                <a:ea typeface="Tahoma"/>
                <a:cs typeface="Tahoma"/>
                <a:sym typeface="Tahoma"/>
              </a:rPr>
              <a:t>41 Chicane coils:</a:t>
            </a:r>
            <a:br>
              <a:rPr lang="en-IE" sz="1400" b="0" i="0" u="none" strike="noStrike" cap="none" dirty="0">
                <a:solidFill>
                  <a:srgbClr val="000000"/>
                </a:solidFill>
                <a:latin typeface="Tahoma"/>
                <a:ea typeface="Tahoma"/>
                <a:cs typeface="Tahoma"/>
                <a:sym typeface="Tahoma"/>
              </a:rPr>
            </a:br>
            <a:r>
              <a:rPr lang="en-IE" sz="1400" b="0" i="0" u="none" strike="noStrike" cap="none" dirty="0">
                <a:solidFill>
                  <a:srgbClr val="000000"/>
                </a:solidFill>
                <a:latin typeface="Tahoma"/>
                <a:ea typeface="Tahoma"/>
                <a:cs typeface="Tahoma"/>
                <a:sym typeface="Tahoma"/>
              </a:rPr>
              <a:t>Inner radius: 430 mm</a:t>
            </a:r>
            <a:br>
              <a:rPr lang="en-IE" sz="1400" b="0" i="0" u="none" strike="noStrike" cap="none" dirty="0">
                <a:solidFill>
                  <a:srgbClr val="000000"/>
                </a:solidFill>
                <a:latin typeface="Tahoma"/>
                <a:ea typeface="Tahoma"/>
                <a:cs typeface="Tahoma"/>
                <a:sym typeface="Tahoma"/>
              </a:rPr>
            </a:br>
            <a:r>
              <a:rPr lang="en-IE" sz="1400" b="0" i="0" u="none" strike="noStrike" cap="none" dirty="0">
                <a:solidFill>
                  <a:srgbClr val="000000"/>
                </a:solidFill>
                <a:latin typeface="Tahoma"/>
                <a:ea typeface="Tahoma"/>
                <a:cs typeface="Tahoma"/>
                <a:sym typeface="Tahoma"/>
              </a:rPr>
              <a:t>Outer radius: 530 mm</a:t>
            </a:r>
            <a:br>
              <a:rPr lang="en-IE" sz="1400" b="0" i="0" u="none" strike="noStrike" cap="none" dirty="0">
                <a:solidFill>
                  <a:srgbClr val="000000"/>
                </a:solidFill>
                <a:latin typeface="Tahoma"/>
                <a:ea typeface="Tahoma"/>
                <a:cs typeface="Tahoma"/>
                <a:sym typeface="Tahoma"/>
              </a:rPr>
            </a:br>
            <a:r>
              <a:rPr lang="en-IE" sz="1400" b="0" i="0" u="none" strike="noStrike" cap="none" dirty="0">
                <a:solidFill>
                  <a:srgbClr val="000000"/>
                </a:solidFill>
                <a:latin typeface="Tahoma"/>
                <a:ea typeface="Tahoma"/>
                <a:cs typeface="Tahoma"/>
                <a:sym typeface="Tahoma"/>
              </a:rPr>
              <a:t>Length: 180 mm</a:t>
            </a:r>
            <a:br>
              <a:rPr lang="en-IE" sz="1400" b="0" i="0" u="none" strike="noStrike" cap="none" dirty="0">
                <a:solidFill>
                  <a:srgbClr val="000000"/>
                </a:solidFill>
                <a:latin typeface="Tahoma"/>
                <a:ea typeface="Tahoma"/>
                <a:cs typeface="Tahoma"/>
                <a:sym typeface="Tahoma"/>
              </a:rPr>
            </a:br>
            <a:r>
              <a:rPr lang="en-IE" sz="1400" b="0" i="0" u="none" strike="noStrike" cap="none" dirty="0">
                <a:solidFill>
                  <a:srgbClr val="000000"/>
                </a:solidFill>
                <a:latin typeface="Tahoma"/>
                <a:ea typeface="Tahoma"/>
                <a:cs typeface="Tahoma"/>
                <a:sym typeface="Tahoma"/>
              </a:rPr>
              <a:t>Current Density: 16.57 A/mm2</a:t>
            </a:r>
            <a:br>
              <a:rPr lang="en-IE" sz="1400" b="0" i="0" u="none" strike="noStrike" cap="none" dirty="0">
                <a:solidFill>
                  <a:srgbClr val="000000"/>
                </a:solidFill>
                <a:latin typeface="Tahoma"/>
                <a:ea typeface="Tahoma"/>
                <a:cs typeface="Tahoma"/>
                <a:sym typeface="Tahoma"/>
              </a:rPr>
            </a:br>
            <a:r>
              <a:rPr lang="en-IE" sz="1400" b="0" i="0" u="none" strike="noStrike" cap="none" dirty="0">
                <a:solidFill>
                  <a:srgbClr val="000000"/>
                </a:solidFill>
                <a:latin typeface="Tahoma"/>
                <a:ea typeface="Tahoma"/>
                <a:cs typeface="Tahoma"/>
                <a:sym typeface="Tahoma"/>
              </a:rPr>
              <a:t>Placed at 0.625 </a:t>
            </a:r>
            <a:r>
              <a:rPr lang="en-IE" sz="1400" b="0" i="0" u="none" strike="noStrike" cap="none" dirty="0" err="1">
                <a:solidFill>
                  <a:srgbClr val="000000"/>
                </a:solidFill>
                <a:latin typeface="Tahoma"/>
                <a:ea typeface="Tahoma"/>
                <a:cs typeface="Tahoma"/>
                <a:sym typeface="Tahoma"/>
              </a:rPr>
              <a:t>deg</a:t>
            </a:r>
            <a:r>
              <a:rPr lang="en-IE" sz="1400" b="0" i="0" u="none" strike="noStrike" cap="none" dirty="0">
                <a:solidFill>
                  <a:srgbClr val="000000"/>
                </a:solidFill>
                <a:latin typeface="Tahoma"/>
                <a:ea typeface="Tahoma"/>
                <a:cs typeface="Tahoma"/>
                <a:sym typeface="Tahoma"/>
              </a:rPr>
              <a:t> intervals (250 mm in s)</a:t>
            </a:r>
            <a:endParaRPr sz="1400" b="0" i="0" u="none" strike="noStrike" cap="none" dirty="0">
              <a:solidFill>
                <a:schemeClr val="dk1"/>
              </a:solidFill>
              <a:latin typeface="Calibri"/>
              <a:ea typeface="Calibri"/>
              <a:cs typeface="Calibri"/>
              <a:sym typeface="Calibri"/>
            </a:endParaRPr>
          </a:p>
        </p:txBody>
      </p:sp>
      <p:sp>
        <p:nvSpPr>
          <p:cNvPr id="100" name="Google Shape;100;p15"/>
          <p:cNvSpPr/>
          <p:nvPr/>
        </p:nvSpPr>
        <p:spPr>
          <a:xfrm>
            <a:off x="8536075" y="5464100"/>
            <a:ext cx="200100" cy="1275900"/>
          </a:xfrm>
          <a:prstGeom prst="rightBrace">
            <a:avLst>
              <a:gd name="adj1" fmla="val 50000"/>
              <a:gd name="adj2" fmla="val 50000"/>
            </a:avLst>
          </a:prstGeom>
          <a:noFill/>
          <a:ln w="2857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01" name="Google Shape;101;p15"/>
          <p:cNvSpPr txBox="1"/>
          <p:nvPr/>
        </p:nvSpPr>
        <p:spPr>
          <a:xfrm>
            <a:off x="8964925" y="5686400"/>
            <a:ext cx="17136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IE" dirty="0">
                <a:latin typeface="Calibri"/>
                <a:ea typeface="Calibri"/>
                <a:cs typeface="Calibri"/>
                <a:sym typeface="Calibri"/>
              </a:rPr>
              <a:t>Parameters assumed in C. Rogers past simulations</a:t>
            </a:r>
            <a:endParaRPr dirty="0">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p16"/>
          <p:cNvSpPr txBox="1">
            <a:spLocks noGrp="1"/>
          </p:cNvSpPr>
          <p:nvPr>
            <p:ph type="title"/>
          </p:nvPr>
        </p:nvSpPr>
        <p:spPr>
          <a:xfrm>
            <a:off x="838200" y="365125"/>
            <a:ext cx="10978908"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Paths of points to compute the magnetic field</a:t>
            </a:r>
            <a:endParaRPr dirty="0">
              <a:latin typeface="Calibri Light" panose="020F0302020204030204" pitchFamily="34" charset="0"/>
              <a:cs typeface="Calibri Light" panose="020F0302020204030204" pitchFamily="34" charset="0"/>
            </a:endParaRPr>
          </a:p>
        </p:txBody>
      </p:sp>
      <p:pic>
        <p:nvPicPr>
          <p:cNvPr id="107" name="Google Shape;107;p16"/>
          <p:cNvPicPr preferRelativeResize="0"/>
          <p:nvPr/>
        </p:nvPicPr>
        <p:blipFill rotWithShape="1">
          <a:blip r:embed="rId3">
            <a:alphaModFix/>
          </a:blip>
          <a:srcRect/>
          <a:stretch/>
        </p:blipFill>
        <p:spPr>
          <a:xfrm>
            <a:off x="516835" y="4138338"/>
            <a:ext cx="4229745" cy="2703744"/>
          </a:xfrm>
          <a:prstGeom prst="rect">
            <a:avLst/>
          </a:prstGeom>
          <a:noFill/>
          <a:ln>
            <a:noFill/>
          </a:ln>
        </p:spPr>
      </p:pic>
      <p:pic>
        <p:nvPicPr>
          <p:cNvPr id="108" name="Google Shape;108;p16"/>
          <p:cNvPicPr preferRelativeResize="0"/>
          <p:nvPr/>
        </p:nvPicPr>
        <p:blipFill rotWithShape="1">
          <a:blip r:embed="rId4">
            <a:alphaModFix/>
          </a:blip>
          <a:srcRect/>
          <a:stretch/>
        </p:blipFill>
        <p:spPr>
          <a:xfrm>
            <a:off x="516834" y="1434593"/>
            <a:ext cx="4229746" cy="2703745"/>
          </a:xfrm>
          <a:prstGeom prst="rect">
            <a:avLst/>
          </a:prstGeom>
          <a:noFill/>
          <a:ln>
            <a:noFill/>
          </a:ln>
        </p:spPr>
      </p:pic>
      <p:pic>
        <p:nvPicPr>
          <p:cNvPr id="109" name="Google Shape;109;p16"/>
          <p:cNvPicPr preferRelativeResize="0"/>
          <p:nvPr/>
        </p:nvPicPr>
        <p:blipFill rotWithShape="1">
          <a:blip r:embed="rId5">
            <a:alphaModFix/>
          </a:blip>
          <a:srcRect/>
          <a:stretch/>
        </p:blipFill>
        <p:spPr>
          <a:xfrm>
            <a:off x="6349261" y="1434594"/>
            <a:ext cx="4229745" cy="2703744"/>
          </a:xfrm>
          <a:prstGeom prst="rect">
            <a:avLst/>
          </a:prstGeom>
          <a:noFill/>
          <a:ln>
            <a:noFill/>
          </a:ln>
        </p:spPr>
      </p:pic>
      <p:pic>
        <p:nvPicPr>
          <p:cNvPr id="110" name="Google Shape;110;p16"/>
          <p:cNvPicPr preferRelativeResize="0"/>
          <p:nvPr/>
        </p:nvPicPr>
        <p:blipFill rotWithShape="1">
          <a:blip r:embed="rId6">
            <a:alphaModFix/>
          </a:blip>
          <a:srcRect/>
          <a:stretch/>
        </p:blipFill>
        <p:spPr>
          <a:xfrm>
            <a:off x="6349261" y="4138338"/>
            <a:ext cx="4229746" cy="2703745"/>
          </a:xfrm>
          <a:prstGeom prst="rect">
            <a:avLst/>
          </a:prstGeom>
          <a:noFill/>
          <a:ln>
            <a:noFill/>
          </a:ln>
        </p:spPr>
      </p:pic>
      <p:sp>
        <p:nvSpPr>
          <p:cNvPr id="111" name="Google Shape;111;p16"/>
          <p:cNvSpPr txBox="1"/>
          <p:nvPr/>
        </p:nvSpPr>
        <p:spPr>
          <a:xfrm>
            <a:off x="1472308" y="1126533"/>
            <a:ext cx="2736669" cy="98932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In axis path</a:t>
            </a:r>
            <a:endParaRPr sz="2400" b="0" i="0" u="none" strike="noStrike" cap="none">
              <a:solidFill>
                <a:srgbClr val="FF0000"/>
              </a:solidFill>
              <a:latin typeface="Calibri"/>
              <a:ea typeface="Calibri"/>
              <a:cs typeface="Calibri"/>
              <a:sym typeface="Calibri"/>
            </a:endParaRPr>
          </a:p>
        </p:txBody>
      </p:sp>
      <p:sp>
        <p:nvSpPr>
          <p:cNvPr id="112" name="Google Shape;112;p16"/>
          <p:cNvSpPr txBox="1"/>
          <p:nvPr/>
        </p:nvSpPr>
        <p:spPr>
          <a:xfrm>
            <a:off x="7183583" y="1144889"/>
            <a:ext cx="2736669" cy="989324"/>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Two off axis paths</a:t>
            </a:r>
            <a:endParaRPr sz="2400" b="0" i="0" u="none" strike="noStrike" cap="none">
              <a:solidFill>
                <a:srgbClr val="FF0000"/>
              </a:solidFill>
              <a:latin typeface="Calibri"/>
              <a:ea typeface="Calibri"/>
              <a:cs typeface="Calibri"/>
              <a:sym typeface="Calibri"/>
            </a:endParaRPr>
          </a:p>
        </p:txBody>
      </p:sp>
      <p:sp>
        <p:nvSpPr>
          <p:cNvPr id="113" name="Google Shape;113;p16"/>
          <p:cNvSpPr/>
          <p:nvPr/>
        </p:nvSpPr>
        <p:spPr>
          <a:xfrm>
            <a:off x="6749143" y="2577737"/>
            <a:ext cx="733696" cy="571277"/>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4" name="Google Shape;114;p16"/>
          <p:cNvSpPr/>
          <p:nvPr/>
        </p:nvSpPr>
        <p:spPr>
          <a:xfrm>
            <a:off x="7736151" y="4138338"/>
            <a:ext cx="733696" cy="571277"/>
          </a:xfrm>
          <a:prstGeom prst="roundRect">
            <a:avLst>
              <a:gd name="adj" fmla="val 16667"/>
            </a:avLst>
          </a:prstGeom>
          <a:noFill/>
          <a:ln w="2857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5" name="Google Shape;115;p16"/>
          <p:cNvSpPr/>
          <p:nvPr/>
        </p:nvSpPr>
        <p:spPr>
          <a:xfrm>
            <a:off x="9067800" y="2577737"/>
            <a:ext cx="600075" cy="571277"/>
          </a:xfrm>
          <a:prstGeom prst="ellipse">
            <a:avLst/>
          </a:prstGeom>
          <a:noFill/>
          <a:ln w="2222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116" name="Google Shape;116;p16"/>
          <p:cNvSpPr/>
          <p:nvPr/>
        </p:nvSpPr>
        <p:spPr>
          <a:xfrm>
            <a:off x="7820025" y="6225812"/>
            <a:ext cx="600075" cy="571277"/>
          </a:xfrm>
          <a:prstGeom prst="ellipse">
            <a:avLst/>
          </a:prstGeom>
          <a:noFill/>
          <a:ln w="22225" cap="flat" cmpd="sng">
            <a:solidFill>
              <a:srgbClr val="FF000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cxnSp>
        <p:nvCxnSpPr>
          <p:cNvPr id="117" name="Google Shape;117;p16"/>
          <p:cNvCxnSpPr/>
          <p:nvPr/>
        </p:nvCxnSpPr>
        <p:spPr>
          <a:xfrm rot="10800000">
            <a:off x="767321" y="1822016"/>
            <a:ext cx="7948" cy="587682"/>
          </a:xfrm>
          <a:prstGeom prst="straightConnector1">
            <a:avLst/>
          </a:prstGeom>
          <a:noFill/>
          <a:ln w="9525" cap="flat" cmpd="sng">
            <a:solidFill>
              <a:schemeClr val="accent1"/>
            </a:solidFill>
            <a:prstDash val="solid"/>
            <a:miter lim="800000"/>
            <a:headEnd type="none" w="sm" len="sm"/>
            <a:tailEnd type="triangle" w="med" len="med"/>
          </a:ln>
        </p:spPr>
      </p:cxnSp>
      <p:cxnSp>
        <p:nvCxnSpPr>
          <p:cNvPr id="118" name="Google Shape;118;p16"/>
          <p:cNvCxnSpPr/>
          <p:nvPr/>
        </p:nvCxnSpPr>
        <p:spPr>
          <a:xfrm>
            <a:off x="677251" y="2319402"/>
            <a:ext cx="473766" cy="0"/>
          </a:xfrm>
          <a:prstGeom prst="straightConnector1">
            <a:avLst/>
          </a:prstGeom>
          <a:noFill/>
          <a:ln w="9525" cap="flat" cmpd="sng">
            <a:solidFill>
              <a:schemeClr val="accent1"/>
            </a:solidFill>
            <a:prstDash val="solid"/>
            <a:miter lim="800000"/>
            <a:headEnd type="none" w="sm" len="sm"/>
            <a:tailEnd type="triangle" w="med" len="med"/>
          </a:ln>
        </p:spPr>
      </p:cxnSp>
      <p:cxnSp>
        <p:nvCxnSpPr>
          <p:cNvPr id="119" name="Google Shape;119;p16"/>
          <p:cNvCxnSpPr/>
          <p:nvPr/>
        </p:nvCxnSpPr>
        <p:spPr>
          <a:xfrm>
            <a:off x="890392" y="4486400"/>
            <a:ext cx="0" cy="588723"/>
          </a:xfrm>
          <a:prstGeom prst="straightConnector1">
            <a:avLst/>
          </a:prstGeom>
          <a:noFill/>
          <a:ln w="9525" cap="flat" cmpd="sng">
            <a:solidFill>
              <a:schemeClr val="accent1"/>
            </a:solidFill>
            <a:prstDash val="solid"/>
            <a:miter lim="800000"/>
            <a:headEnd type="none" w="sm" len="sm"/>
            <a:tailEnd type="triangle" w="med" len="med"/>
          </a:ln>
        </p:spPr>
      </p:cxnSp>
      <p:cxnSp>
        <p:nvCxnSpPr>
          <p:cNvPr id="120" name="Google Shape;120;p16"/>
          <p:cNvCxnSpPr/>
          <p:nvPr/>
        </p:nvCxnSpPr>
        <p:spPr>
          <a:xfrm>
            <a:off x="780925" y="4588695"/>
            <a:ext cx="473766" cy="0"/>
          </a:xfrm>
          <a:prstGeom prst="straightConnector1">
            <a:avLst/>
          </a:prstGeom>
          <a:noFill/>
          <a:ln w="9525" cap="flat" cmpd="sng">
            <a:solidFill>
              <a:schemeClr val="accent1"/>
            </a:solidFill>
            <a:prstDash val="solid"/>
            <a:miter lim="800000"/>
            <a:headEnd type="none" w="sm" len="sm"/>
            <a:tailEnd type="triangle" w="med" len="med"/>
          </a:ln>
        </p:spPr>
      </p:cxnSp>
      <p:sp>
        <p:nvSpPr>
          <p:cNvPr id="121" name="Google Shape;121;p16"/>
          <p:cNvSpPr txBox="1"/>
          <p:nvPr/>
        </p:nvSpPr>
        <p:spPr>
          <a:xfrm>
            <a:off x="861875" y="4915045"/>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Z</a:t>
            </a:r>
            <a:endParaRPr sz="2400" b="0" i="0" u="none" strike="noStrike" cap="none">
              <a:solidFill>
                <a:srgbClr val="FF0000"/>
              </a:solidFill>
              <a:latin typeface="Calibri"/>
              <a:ea typeface="Calibri"/>
              <a:cs typeface="Calibri"/>
              <a:sym typeface="Calibri"/>
            </a:endParaRPr>
          </a:p>
        </p:txBody>
      </p:sp>
      <p:sp>
        <p:nvSpPr>
          <p:cNvPr id="122" name="Google Shape;122;p16"/>
          <p:cNvSpPr txBox="1"/>
          <p:nvPr/>
        </p:nvSpPr>
        <p:spPr>
          <a:xfrm>
            <a:off x="1088035" y="4161603"/>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X</a:t>
            </a:r>
            <a:endParaRPr sz="2400" b="0" i="0" u="none" strike="noStrike" cap="none">
              <a:solidFill>
                <a:srgbClr val="FF0000"/>
              </a:solidFill>
              <a:latin typeface="Calibri"/>
              <a:ea typeface="Calibri"/>
              <a:cs typeface="Calibri"/>
              <a:sym typeface="Calibri"/>
            </a:endParaRPr>
          </a:p>
        </p:txBody>
      </p:sp>
      <p:sp>
        <p:nvSpPr>
          <p:cNvPr id="123" name="Google Shape;123;p16"/>
          <p:cNvSpPr txBox="1"/>
          <p:nvPr/>
        </p:nvSpPr>
        <p:spPr>
          <a:xfrm>
            <a:off x="752816" y="1634212"/>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Y</a:t>
            </a:r>
            <a:endParaRPr sz="2400" b="0" i="0" u="none" strike="noStrike" cap="none">
              <a:solidFill>
                <a:srgbClr val="FF0000"/>
              </a:solidFill>
              <a:latin typeface="Calibri"/>
              <a:ea typeface="Calibri"/>
              <a:cs typeface="Calibri"/>
              <a:sym typeface="Calibri"/>
            </a:endParaRPr>
          </a:p>
        </p:txBody>
      </p:sp>
      <p:sp>
        <p:nvSpPr>
          <p:cNvPr id="124" name="Google Shape;124;p16"/>
          <p:cNvSpPr txBox="1"/>
          <p:nvPr/>
        </p:nvSpPr>
        <p:spPr>
          <a:xfrm>
            <a:off x="1128564" y="2072936"/>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Z</a:t>
            </a:r>
            <a:endParaRPr sz="2400" b="0" i="0" u="none" strike="noStrike" cap="none">
              <a:solidFill>
                <a:srgbClr val="FF0000"/>
              </a:solidFill>
              <a:latin typeface="Calibri"/>
              <a:ea typeface="Calibri"/>
              <a:cs typeface="Calibri"/>
              <a:sym typeface="Calibri"/>
            </a:endParaRPr>
          </a:p>
        </p:txBody>
      </p:sp>
      <p:cxnSp>
        <p:nvCxnSpPr>
          <p:cNvPr id="125" name="Google Shape;125;p16"/>
          <p:cNvCxnSpPr/>
          <p:nvPr/>
        </p:nvCxnSpPr>
        <p:spPr>
          <a:xfrm rot="10800000">
            <a:off x="6556421" y="1824104"/>
            <a:ext cx="7948" cy="587682"/>
          </a:xfrm>
          <a:prstGeom prst="straightConnector1">
            <a:avLst/>
          </a:prstGeom>
          <a:noFill/>
          <a:ln w="9525" cap="flat" cmpd="sng">
            <a:solidFill>
              <a:schemeClr val="accent1"/>
            </a:solidFill>
            <a:prstDash val="solid"/>
            <a:miter lim="800000"/>
            <a:headEnd type="none" w="sm" len="sm"/>
            <a:tailEnd type="triangle" w="med" len="med"/>
          </a:ln>
        </p:spPr>
      </p:cxnSp>
      <p:cxnSp>
        <p:nvCxnSpPr>
          <p:cNvPr id="126" name="Google Shape;126;p16"/>
          <p:cNvCxnSpPr/>
          <p:nvPr/>
        </p:nvCxnSpPr>
        <p:spPr>
          <a:xfrm>
            <a:off x="6466351" y="2321490"/>
            <a:ext cx="473766" cy="0"/>
          </a:xfrm>
          <a:prstGeom prst="straightConnector1">
            <a:avLst/>
          </a:prstGeom>
          <a:noFill/>
          <a:ln w="9525" cap="flat" cmpd="sng">
            <a:solidFill>
              <a:schemeClr val="accent1"/>
            </a:solidFill>
            <a:prstDash val="solid"/>
            <a:miter lim="800000"/>
            <a:headEnd type="none" w="sm" len="sm"/>
            <a:tailEnd type="triangle" w="med" len="med"/>
          </a:ln>
        </p:spPr>
      </p:cxnSp>
      <p:sp>
        <p:nvSpPr>
          <p:cNvPr id="127" name="Google Shape;127;p16"/>
          <p:cNvSpPr txBox="1"/>
          <p:nvPr/>
        </p:nvSpPr>
        <p:spPr>
          <a:xfrm>
            <a:off x="6541916" y="1636300"/>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Y</a:t>
            </a:r>
            <a:endParaRPr sz="2400" b="0" i="0" u="none" strike="noStrike" cap="none">
              <a:solidFill>
                <a:srgbClr val="FF0000"/>
              </a:solidFill>
              <a:latin typeface="Calibri"/>
              <a:ea typeface="Calibri"/>
              <a:cs typeface="Calibri"/>
              <a:sym typeface="Calibri"/>
            </a:endParaRPr>
          </a:p>
        </p:txBody>
      </p:sp>
      <p:sp>
        <p:nvSpPr>
          <p:cNvPr id="128" name="Google Shape;128;p16"/>
          <p:cNvSpPr txBox="1"/>
          <p:nvPr/>
        </p:nvSpPr>
        <p:spPr>
          <a:xfrm>
            <a:off x="6869175" y="2057029"/>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Z</a:t>
            </a:r>
            <a:endParaRPr sz="2400" b="0" i="0" u="none" strike="noStrike" cap="none">
              <a:solidFill>
                <a:srgbClr val="FF0000"/>
              </a:solidFill>
              <a:latin typeface="Calibri"/>
              <a:ea typeface="Calibri"/>
              <a:cs typeface="Calibri"/>
              <a:sym typeface="Calibri"/>
            </a:endParaRPr>
          </a:p>
        </p:txBody>
      </p:sp>
      <p:cxnSp>
        <p:nvCxnSpPr>
          <p:cNvPr id="129" name="Google Shape;129;p16"/>
          <p:cNvCxnSpPr/>
          <p:nvPr/>
        </p:nvCxnSpPr>
        <p:spPr>
          <a:xfrm>
            <a:off x="6616862" y="4513540"/>
            <a:ext cx="0" cy="588723"/>
          </a:xfrm>
          <a:prstGeom prst="straightConnector1">
            <a:avLst/>
          </a:prstGeom>
          <a:noFill/>
          <a:ln w="9525" cap="flat" cmpd="sng">
            <a:solidFill>
              <a:schemeClr val="accent1"/>
            </a:solidFill>
            <a:prstDash val="solid"/>
            <a:miter lim="800000"/>
            <a:headEnd type="none" w="sm" len="sm"/>
            <a:tailEnd type="triangle" w="med" len="med"/>
          </a:ln>
        </p:spPr>
      </p:cxnSp>
      <p:cxnSp>
        <p:nvCxnSpPr>
          <p:cNvPr id="130" name="Google Shape;130;p16"/>
          <p:cNvCxnSpPr/>
          <p:nvPr/>
        </p:nvCxnSpPr>
        <p:spPr>
          <a:xfrm>
            <a:off x="6507395" y="4615835"/>
            <a:ext cx="473766" cy="0"/>
          </a:xfrm>
          <a:prstGeom prst="straightConnector1">
            <a:avLst/>
          </a:prstGeom>
          <a:noFill/>
          <a:ln w="9525" cap="flat" cmpd="sng">
            <a:solidFill>
              <a:schemeClr val="accent1"/>
            </a:solidFill>
            <a:prstDash val="solid"/>
            <a:miter lim="800000"/>
            <a:headEnd type="none" w="sm" len="sm"/>
            <a:tailEnd type="triangle" w="med" len="med"/>
          </a:ln>
        </p:spPr>
      </p:cxnSp>
      <p:sp>
        <p:nvSpPr>
          <p:cNvPr id="131" name="Google Shape;131;p16"/>
          <p:cNvSpPr txBox="1"/>
          <p:nvPr/>
        </p:nvSpPr>
        <p:spPr>
          <a:xfrm>
            <a:off x="6588345" y="4942185"/>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Z</a:t>
            </a:r>
            <a:endParaRPr sz="2400" b="0" i="0" u="none" strike="noStrike" cap="none">
              <a:solidFill>
                <a:srgbClr val="FF0000"/>
              </a:solidFill>
              <a:latin typeface="Calibri"/>
              <a:ea typeface="Calibri"/>
              <a:cs typeface="Calibri"/>
              <a:sym typeface="Calibri"/>
            </a:endParaRPr>
          </a:p>
        </p:txBody>
      </p:sp>
      <p:sp>
        <p:nvSpPr>
          <p:cNvPr id="132" name="Google Shape;132;p16"/>
          <p:cNvSpPr txBox="1"/>
          <p:nvPr/>
        </p:nvSpPr>
        <p:spPr>
          <a:xfrm>
            <a:off x="6814505" y="4188743"/>
            <a:ext cx="351829" cy="524746"/>
          </a:xfrm>
          <a:prstGeom prst="rect">
            <a:avLst/>
          </a:prstGeom>
          <a:noFill/>
          <a:ln>
            <a:noFill/>
          </a:ln>
        </p:spPr>
        <p:txBody>
          <a:bodyPr spcFirstLastPara="1" wrap="square" lIns="91425" tIns="45700" rIns="91425" bIns="45700" anchor="ctr" anchorCtr="0">
            <a:normAutofit/>
          </a:bodyPr>
          <a:lstStyle/>
          <a:p>
            <a:pPr marL="0" marR="0" lvl="0" indent="0" algn="l" rtl="0">
              <a:lnSpc>
                <a:spcPct val="90000"/>
              </a:lnSpc>
              <a:spcBef>
                <a:spcPts val="0"/>
              </a:spcBef>
              <a:spcAft>
                <a:spcPts val="0"/>
              </a:spcAft>
              <a:buClr>
                <a:srgbClr val="FF0000"/>
              </a:buClr>
              <a:buSzPts val="2400"/>
              <a:buFont typeface="Calibri"/>
              <a:buNone/>
            </a:pPr>
            <a:r>
              <a:rPr lang="en-IE" sz="2400" b="0" i="0" u="none" strike="noStrike" cap="none">
                <a:solidFill>
                  <a:srgbClr val="FF0000"/>
                </a:solidFill>
                <a:latin typeface="Calibri"/>
                <a:ea typeface="Calibri"/>
                <a:cs typeface="Calibri"/>
                <a:sym typeface="Calibri"/>
              </a:rPr>
              <a:t>X</a:t>
            </a:r>
            <a:endParaRPr sz="2400" b="0" i="0" u="none" strike="noStrike" cap="none">
              <a:solidFill>
                <a:srgbClr val="FF0000"/>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1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Numerical codes: ANSYS </a:t>
            </a:r>
            <a:endParaRPr dirty="0">
              <a:latin typeface="Calibri Light" panose="020F0302020204030204" pitchFamily="34" charset="0"/>
              <a:cs typeface="Calibri Light" panose="020F0302020204030204" pitchFamily="34" charset="0"/>
            </a:endParaRPr>
          </a:p>
        </p:txBody>
      </p:sp>
      <p:sp>
        <p:nvSpPr>
          <p:cNvPr id="138" name="Google Shape;138;p17"/>
          <p:cNvSpPr txBox="1">
            <a:spLocks noGrp="1"/>
          </p:cNvSpPr>
          <p:nvPr>
            <p:ph type="body" idx="1"/>
          </p:nvPr>
        </p:nvSpPr>
        <p:spPr>
          <a:xfrm>
            <a:off x="838200" y="1825625"/>
            <a:ext cx="10948792" cy="4888326"/>
          </a:xfrm>
          <a:prstGeom prst="rect">
            <a:avLst/>
          </a:prstGeom>
          <a:noFill/>
          <a:ln>
            <a:noFill/>
          </a:ln>
        </p:spPr>
        <p:txBody>
          <a:bodyPr spcFirstLastPara="1" wrap="square" lIns="91425" tIns="45700" rIns="91425" bIns="45700" anchor="t" anchorCtr="0">
            <a:normAutofit lnSpcReduction="10000"/>
          </a:bodyPr>
          <a:lstStyle/>
          <a:p>
            <a:pPr marL="228600" lvl="0" indent="-228600" algn="l" rtl="0">
              <a:lnSpc>
                <a:spcPct val="90000"/>
              </a:lnSpc>
              <a:spcBef>
                <a:spcPts val="0"/>
              </a:spcBef>
              <a:spcAft>
                <a:spcPts val="0"/>
              </a:spcAft>
              <a:buClr>
                <a:schemeClr val="dk1"/>
              </a:buClr>
              <a:buSzPts val="2800"/>
              <a:buChar char="•"/>
            </a:pPr>
            <a:r>
              <a:rPr lang="en-IE" dirty="0"/>
              <a:t>ANSYS in the case of magnetostatic and linear problems implements a formulation based on the integration of the </a:t>
            </a:r>
            <a:r>
              <a:rPr lang="en-IE" dirty="0" err="1"/>
              <a:t>Biot</a:t>
            </a:r>
            <a:r>
              <a:rPr lang="en-IE" dirty="0"/>
              <a:t> Savart law * </a:t>
            </a:r>
            <a:endParaRPr dirty="0"/>
          </a:p>
          <a:p>
            <a:pPr marL="228600" lvl="0" indent="-228600" algn="l" rtl="0">
              <a:lnSpc>
                <a:spcPct val="90000"/>
              </a:lnSpc>
              <a:spcBef>
                <a:spcPts val="1000"/>
              </a:spcBef>
              <a:spcAft>
                <a:spcPts val="0"/>
              </a:spcAft>
              <a:buClr>
                <a:schemeClr val="dk1"/>
              </a:buClr>
              <a:buSzPts val="2800"/>
              <a:buChar char="•"/>
            </a:pPr>
            <a:r>
              <a:rPr lang="en-IE" dirty="0"/>
              <a:t>It uses a primitive (meshless) current carrying elements (SOURC36)</a:t>
            </a:r>
            <a:endParaRPr dirty="0"/>
          </a:p>
          <a:p>
            <a:pPr marL="228600" lvl="0" indent="-228600" algn="l" rtl="0">
              <a:lnSpc>
                <a:spcPct val="90000"/>
              </a:lnSpc>
              <a:spcBef>
                <a:spcPts val="1000"/>
              </a:spcBef>
              <a:spcAft>
                <a:spcPts val="0"/>
              </a:spcAft>
              <a:buClr>
                <a:schemeClr val="dk1"/>
              </a:buClr>
              <a:buSzPts val="2800"/>
              <a:buChar char="•"/>
            </a:pPr>
            <a:r>
              <a:rPr lang="en-IE" dirty="0"/>
              <a:t>Magnetic field can be computed either directly at specific locations or by a finite element mesh made of SOLID96 elements</a:t>
            </a:r>
            <a:endParaRPr dirty="0"/>
          </a:p>
          <a:p>
            <a:pPr marL="228600" lvl="0" indent="-5080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chemeClr val="dk1"/>
              </a:buClr>
              <a:buSzPts val="2800"/>
              <a:buNone/>
            </a:pPr>
            <a:endParaRPr dirty="0"/>
          </a:p>
          <a:p>
            <a:pPr marL="0" lvl="0" indent="0" algn="l" rtl="0">
              <a:lnSpc>
                <a:spcPct val="90000"/>
              </a:lnSpc>
              <a:spcBef>
                <a:spcPts val="1000"/>
              </a:spcBef>
              <a:spcAft>
                <a:spcPts val="0"/>
              </a:spcAft>
              <a:buClr>
                <a:schemeClr val="dk1"/>
              </a:buClr>
              <a:buSzPts val="2800"/>
              <a:buNone/>
            </a:pPr>
            <a:r>
              <a:rPr lang="en-IE" dirty="0"/>
              <a:t>*</a:t>
            </a:r>
            <a:r>
              <a:rPr lang="en-IE" sz="1800" b="1" i="0" u="none" strike="noStrike" dirty="0" err="1">
                <a:latin typeface="Times New Roman"/>
                <a:ea typeface="Times New Roman"/>
                <a:cs typeface="Times New Roman"/>
                <a:sym typeface="Times New Roman"/>
              </a:rPr>
              <a:t>Biot</a:t>
            </a:r>
            <a:r>
              <a:rPr lang="en-IE" sz="1800" b="1" i="0" u="none" strike="noStrike" dirty="0">
                <a:latin typeface="Times New Roman"/>
                <a:ea typeface="Times New Roman"/>
                <a:cs typeface="Times New Roman"/>
                <a:sym typeface="Times New Roman"/>
              </a:rPr>
              <a:t>-Savart Integration for Bars and Arcs, Miklos </a:t>
            </a:r>
            <a:r>
              <a:rPr lang="en-IE" sz="1800" b="1" i="0" u="none" strike="noStrike" dirty="0" err="1">
                <a:latin typeface="Times New Roman"/>
                <a:ea typeface="Times New Roman"/>
                <a:cs typeface="Times New Roman"/>
                <a:sym typeface="Times New Roman"/>
              </a:rPr>
              <a:t>Gyimesi</a:t>
            </a:r>
            <a:r>
              <a:rPr lang="en-IE" sz="1800" b="1" i="0" u="none" strike="noStrike" dirty="0">
                <a:latin typeface="Times New Roman"/>
                <a:ea typeface="Times New Roman"/>
                <a:cs typeface="Times New Roman"/>
                <a:sym typeface="Times New Roman"/>
              </a:rPr>
              <a:t> et al. </a:t>
            </a:r>
            <a:r>
              <a:rPr lang="en-IE" sz="1800" b="0" i="0" u="none" strike="noStrike" dirty="0">
                <a:latin typeface="Times New Roman"/>
                <a:ea typeface="Times New Roman"/>
                <a:cs typeface="Times New Roman"/>
                <a:sym typeface="Times New Roman"/>
              </a:rPr>
              <a:t>IEEE TRANSACTIONS ON </a:t>
            </a:r>
            <a:r>
              <a:rPr lang="en-IE" sz="1800" b="1" i="0" u="none" strike="noStrike" dirty="0">
                <a:latin typeface="Courier New"/>
                <a:ea typeface="Courier New"/>
                <a:cs typeface="Courier New"/>
                <a:sym typeface="Courier New"/>
              </a:rPr>
              <a:t>MAGNETICS,</a:t>
            </a:r>
            <a:r>
              <a:rPr lang="en-IE" sz="1800" b="0" i="0" u="none" strike="noStrike" dirty="0">
                <a:latin typeface="Times New Roman"/>
                <a:ea typeface="Times New Roman"/>
                <a:cs typeface="Times New Roman"/>
                <a:sym typeface="Times New Roman"/>
              </a:rPr>
              <a:t>V OL. 29. NO. 6. NOVEMBER </a:t>
            </a:r>
            <a:r>
              <a:rPr lang="en-IE" sz="1800" b="1" i="0" u="none" strike="noStrike" dirty="0">
                <a:latin typeface="Courier New"/>
                <a:ea typeface="Courier New"/>
                <a:cs typeface="Courier New"/>
                <a:sym typeface="Courier New"/>
              </a:rPr>
              <a:t>1993</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Numerical codes: Current-loop approximation</a:t>
            </a:r>
            <a:endParaRPr dirty="0">
              <a:latin typeface="Calibri Light" panose="020F0302020204030204" pitchFamily="34" charset="0"/>
              <a:cs typeface="Calibri Light" panose="020F0302020204030204" pitchFamily="34" charset="0"/>
            </a:endParaRPr>
          </a:p>
        </p:txBody>
      </p:sp>
      <p:pic>
        <p:nvPicPr>
          <p:cNvPr id="4" name="Picture 3">
            <a:extLst>
              <a:ext uri="{FF2B5EF4-FFF2-40B4-BE49-F238E27FC236}">
                <a16:creationId xmlns:a16="http://schemas.microsoft.com/office/drawing/2014/main" id="{525AC2EF-93D1-46C7-BCC7-06507D6DD85A}"/>
              </a:ext>
            </a:extLst>
          </p:cNvPr>
          <p:cNvPicPr>
            <a:picLocks noChangeAspect="1"/>
          </p:cNvPicPr>
          <p:nvPr/>
        </p:nvPicPr>
        <p:blipFill>
          <a:blip r:embed="rId3"/>
          <a:srcRect/>
          <a:stretch/>
        </p:blipFill>
        <p:spPr>
          <a:xfrm>
            <a:off x="7520326" y="3640916"/>
            <a:ext cx="4266666" cy="3199999"/>
          </a:xfrm>
          <a:prstGeom prst="rect">
            <a:avLst/>
          </a:prstGeom>
        </p:spPr>
      </p:pic>
      <p:sp>
        <p:nvSpPr>
          <p:cNvPr id="6" name="TextBox 5">
            <a:extLst>
              <a:ext uri="{FF2B5EF4-FFF2-40B4-BE49-F238E27FC236}">
                <a16:creationId xmlns:a16="http://schemas.microsoft.com/office/drawing/2014/main" id="{6C532C25-9D1A-45E7-93EC-93609F5316F3}"/>
              </a:ext>
            </a:extLst>
          </p:cNvPr>
          <p:cNvSpPr txBox="1"/>
          <p:nvPr/>
        </p:nvSpPr>
        <p:spPr>
          <a:xfrm>
            <a:off x="838200" y="3961569"/>
            <a:ext cx="6682126" cy="1723549"/>
          </a:xfrm>
          <a:prstGeom prst="rect">
            <a:avLst/>
          </a:prstGeom>
          <a:noFill/>
        </p:spPr>
        <p:txBody>
          <a:bodyPr wrap="square" rtlCol="0">
            <a:spAutoFit/>
          </a:bodyPr>
          <a:lstStyle/>
          <a:p>
            <a:pPr marL="342900" indent="-342900">
              <a:spcAft>
                <a:spcPts val="12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Each loop is characterized by its radius, center position, direction cosines of axis, and current.</a:t>
            </a:r>
          </a:p>
          <a:p>
            <a:pPr marL="342900" indent="-342900">
              <a:spcAft>
                <a:spcPts val="12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Straightforward computation of net vertical forces if concentric non-tilted coils.</a:t>
            </a:r>
            <a:endParaRPr lang="en-IE" sz="2400" dirty="0">
              <a:latin typeface="Calibri" panose="020F0502020204030204" pitchFamily="34" charset="0"/>
              <a:cs typeface="Calibri" panose="020F0502020204030204" pitchFamily="34" charset="0"/>
            </a:endParaRPr>
          </a:p>
        </p:txBody>
      </p:sp>
      <p:sp>
        <p:nvSpPr>
          <p:cNvPr id="2" name="TextBox 1">
            <a:extLst>
              <a:ext uri="{FF2B5EF4-FFF2-40B4-BE49-F238E27FC236}">
                <a16:creationId xmlns:a16="http://schemas.microsoft.com/office/drawing/2014/main" id="{2FB93B72-280C-4AE6-9DF7-DFA489EA33C4}"/>
              </a:ext>
            </a:extLst>
          </p:cNvPr>
          <p:cNvSpPr txBox="1"/>
          <p:nvPr/>
        </p:nvSpPr>
        <p:spPr>
          <a:xfrm>
            <a:off x="838200" y="1528558"/>
            <a:ext cx="10948792" cy="2092881"/>
          </a:xfrm>
          <a:prstGeom prst="rect">
            <a:avLst/>
          </a:prstGeom>
          <a:noFill/>
        </p:spPr>
        <p:txBody>
          <a:bodyPr wrap="square" rtlCol="0">
            <a:spAutoFit/>
          </a:bodyPr>
          <a:lstStyle/>
          <a:p>
            <a:pPr marL="285750" indent="-285750">
              <a:spcAft>
                <a:spcPts val="6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Based on the well-known analytical solution of the magnetic field produced by a current-carrying ring with infinitely small cross section.</a:t>
            </a:r>
          </a:p>
          <a:p>
            <a:pPr marL="285750" indent="-285750">
              <a:spcAft>
                <a:spcPts val="6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The solution diverges at the source points (fine as long as we are not interested in the field inside the coil).</a:t>
            </a:r>
          </a:p>
          <a:p>
            <a:pPr marL="285750" indent="-285750">
              <a:spcAft>
                <a:spcPts val="600"/>
              </a:spcAft>
              <a:buFont typeface="Arial" panose="020B0604020202020204" pitchFamily="34" charset="0"/>
              <a:buChar char="•"/>
            </a:pPr>
            <a:r>
              <a:rPr lang="en-US" sz="2400" dirty="0">
                <a:latin typeface="Calibri" panose="020F0502020204030204" pitchFamily="34" charset="0"/>
                <a:cs typeface="Calibri" panose="020F0502020204030204" pitchFamily="34" charset="0"/>
              </a:rPr>
              <a:t>Each coil is sub-divided in several loops in radial and vertical directions.</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
        <p:nvSpPr>
          <p:cNvPr id="149" name="Google Shape;149;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Numerical codes: </a:t>
            </a:r>
            <a:r>
              <a:rPr lang="en-IE" dirty="0">
                <a:highlight>
                  <a:schemeClr val="lt1"/>
                </a:highlight>
                <a:latin typeface="Calibri Light" panose="020F0302020204030204" pitchFamily="34" charset="0"/>
                <a:cs typeface="Calibri Light" panose="020F0302020204030204" pitchFamily="34" charset="0"/>
              </a:rPr>
              <a:t>Daniele</a:t>
            </a:r>
            <a:endParaRPr dirty="0">
              <a:highlight>
                <a:srgbClr val="FFFF00"/>
              </a:highlight>
              <a:latin typeface="Calibri Light" panose="020F0302020204030204" pitchFamily="34" charset="0"/>
              <a:cs typeface="Calibri Light" panose="020F0302020204030204" pitchFamily="34" charset="0"/>
            </a:endParaRPr>
          </a:p>
        </p:txBody>
      </p:sp>
      <p:sp>
        <p:nvSpPr>
          <p:cNvPr id="150" name="Google Shape;150;p19"/>
          <p:cNvSpPr txBox="1">
            <a:spLocks noGrp="1"/>
          </p:cNvSpPr>
          <p:nvPr>
            <p:ph type="body" idx="1"/>
          </p:nvPr>
        </p:nvSpPr>
        <p:spPr>
          <a:xfrm>
            <a:off x="838200" y="1674557"/>
            <a:ext cx="10948800" cy="1476600"/>
          </a:xfrm>
          <a:prstGeom prst="rect">
            <a:avLst/>
          </a:prstGeom>
          <a:noFill/>
          <a:ln>
            <a:noFill/>
          </a:ln>
        </p:spPr>
        <p:txBody>
          <a:bodyPr spcFirstLastPara="1" wrap="square" lIns="91425" tIns="45700" rIns="91425" bIns="45700" anchor="t" anchorCtr="0">
            <a:noAutofit/>
          </a:bodyPr>
          <a:lstStyle/>
          <a:p>
            <a:pPr marL="228600" lvl="0" indent="-202882" algn="l" rtl="0">
              <a:lnSpc>
                <a:spcPct val="80000"/>
              </a:lnSpc>
              <a:spcBef>
                <a:spcPts val="1000"/>
              </a:spcBef>
              <a:spcAft>
                <a:spcPts val="0"/>
              </a:spcAft>
              <a:buSzPts val="1395"/>
              <a:buChar char="•"/>
            </a:pPr>
            <a:r>
              <a:rPr lang="en-IE" sz="2170" dirty="0"/>
              <a:t>The C++ code provides a numerical integration of the </a:t>
            </a:r>
            <a:r>
              <a:rPr lang="en-IE" sz="2170" dirty="0" err="1"/>
              <a:t>Biot</a:t>
            </a:r>
            <a:r>
              <a:rPr lang="en-IE" sz="2170" dirty="0"/>
              <a:t> Savart law.</a:t>
            </a:r>
            <a:endParaRPr sz="2170" dirty="0"/>
          </a:p>
          <a:p>
            <a:pPr marL="228600" lvl="0" indent="-202882" algn="l" rtl="0">
              <a:lnSpc>
                <a:spcPct val="80000"/>
              </a:lnSpc>
              <a:spcBef>
                <a:spcPts val="1000"/>
              </a:spcBef>
              <a:spcAft>
                <a:spcPts val="0"/>
              </a:spcAft>
              <a:buSzPts val="1395"/>
              <a:buChar char="•"/>
            </a:pPr>
            <a:r>
              <a:rPr lang="en-IE" sz="2170" dirty="0"/>
              <a:t>The code has been written ~1 year ago. It was a quick attempt to have a realistic magnetic field to set up simulation.</a:t>
            </a:r>
            <a:endParaRPr sz="2170" dirty="0"/>
          </a:p>
          <a:p>
            <a:pPr marL="228600" lvl="0" indent="-202882" algn="l" rtl="0">
              <a:lnSpc>
                <a:spcPct val="80000"/>
              </a:lnSpc>
              <a:spcBef>
                <a:spcPts val="1000"/>
              </a:spcBef>
              <a:spcAft>
                <a:spcPts val="0"/>
              </a:spcAft>
              <a:buSzPts val="1395"/>
              <a:buChar char="•"/>
            </a:pPr>
            <a:r>
              <a:rPr lang="en-IE" sz="2170" dirty="0"/>
              <a:t>Magnetic field can be computed either directly at specific locations or on a cartesian mesh.</a:t>
            </a:r>
            <a:endParaRPr sz="2170" dirty="0"/>
          </a:p>
        </p:txBody>
      </p:sp>
      <p:pic>
        <p:nvPicPr>
          <p:cNvPr id="151" name="Google Shape;151;p19"/>
          <p:cNvPicPr preferRelativeResize="0"/>
          <p:nvPr/>
        </p:nvPicPr>
        <p:blipFill>
          <a:blip r:embed="rId3">
            <a:alphaModFix/>
          </a:blip>
          <a:stretch>
            <a:fillRect/>
          </a:stretch>
        </p:blipFill>
        <p:spPr>
          <a:xfrm>
            <a:off x="7301375" y="3190875"/>
            <a:ext cx="4052416" cy="3401875"/>
          </a:xfrm>
          <a:prstGeom prst="rect">
            <a:avLst/>
          </a:prstGeom>
          <a:noFill/>
          <a:ln>
            <a:noFill/>
          </a:ln>
        </p:spPr>
      </p:pic>
      <p:pic>
        <p:nvPicPr>
          <p:cNvPr id="152" name="Google Shape;152;p19"/>
          <p:cNvPicPr preferRelativeResize="0"/>
          <p:nvPr/>
        </p:nvPicPr>
        <p:blipFill>
          <a:blip r:embed="rId4">
            <a:alphaModFix/>
          </a:blip>
          <a:stretch>
            <a:fillRect/>
          </a:stretch>
        </p:blipFill>
        <p:spPr>
          <a:xfrm>
            <a:off x="1315175" y="5138825"/>
            <a:ext cx="3914775" cy="1381125"/>
          </a:xfrm>
          <a:prstGeom prst="rect">
            <a:avLst/>
          </a:prstGeom>
          <a:noFill/>
          <a:ln>
            <a:noFill/>
          </a:ln>
        </p:spPr>
      </p:pic>
      <p:pic>
        <p:nvPicPr>
          <p:cNvPr id="153" name="Google Shape;153;p19"/>
          <p:cNvPicPr preferRelativeResize="0"/>
          <p:nvPr/>
        </p:nvPicPr>
        <p:blipFill>
          <a:blip r:embed="rId5">
            <a:alphaModFix/>
          </a:blip>
          <a:stretch>
            <a:fillRect/>
          </a:stretch>
        </p:blipFill>
        <p:spPr>
          <a:xfrm>
            <a:off x="1425900" y="3714025"/>
            <a:ext cx="1495425" cy="1209675"/>
          </a:xfrm>
          <a:prstGeom prst="rect">
            <a:avLst/>
          </a:prstGeom>
          <a:noFill/>
          <a:ln>
            <a:noFill/>
          </a:ln>
        </p:spPr>
      </p:pic>
      <p:sp>
        <p:nvSpPr>
          <p:cNvPr id="154" name="Google Shape;154;p19"/>
          <p:cNvSpPr txBox="1"/>
          <p:nvPr/>
        </p:nvSpPr>
        <p:spPr>
          <a:xfrm>
            <a:off x="4255600" y="3903213"/>
            <a:ext cx="1581900" cy="8313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IE">
                <a:latin typeface="Calibri"/>
                <a:ea typeface="Calibri"/>
                <a:cs typeface="Calibri"/>
                <a:sym typeface="Calibri"/>
              </a:rPr>
              <a:t>Requires the evaluation of elliptic integrals</a:t>
            </a:r>
            <a:endParaRPr>
              <a:latin typeface="Calibri"/>
              <a:ea typeface="Calibri"/>
              <a:cs typeface="Calibri"/>
              <a:sym typeface="Calibri"/>
            </a:endParaRPr>
          </a:p>
        </p:txBody>
      </p:sp>
      <p:cxnSp>
        <p:nvCxnSpPr>
          <p:cNvPr id="155" name="Google Shape;155;p19"/>
          <p:cNvCxnSpPr/>
          <p:nvPr/>
        </p:nvCxnSpPr>
        <p:spPr>
          <a:xfrm rot="10800000" flipH="1">
            <a:off x="3512050" y="4674800"/>
            <a:ext cx="688200" cy="601200"/>
          </a:xfrm>
          <a:prstGeom prst="straightConnector1">
            <a:avLst/>
          </a:prstGeom>
          <a:noFill/>
          <a:ln w="9525" cap="flat" cmpd="sng">
            <a:solidFill>
              <a:schemeClr val="dk2"/>
            </a:solidFill>
            <a:prstDash val="solid"/>
            <a:round/>
            <a:headEnd type="none" w="med" len="med"/>
            <a:tailEnd type="none" w="med" len="med"/>
          </a:ln>
        </p:spPr>
      </p:cxnSp>
      <p:cxnSp>
        <p:nvCxnSpPr>
          <p:cNvPr id="156" name="Google Shape;156;p19"/>
          <p:cNvCxnSpPr/>
          <p:nvPr/>
        </p:nvCxnSpPr>
        <p:spPr>
          <a:xfrm rot="10800000" flipH="1">
            <a:off x="4113225" y="4737975"/>
            <a:ext cx="435000" cy="593400"/>
          </a:xfrm>
          <a:prstGeom prst="straightConnector1">
            <a:avLst/>
          </a:prstGeom>
          <a:noFill/>
          <a:ln w="9525" cap="flat" cmpd="sng">
            <a:solidFill>
              <a:schemeClr val="dk2"/>
            </a:solidFill>
            <a:prstDash val="solid"/>
            <a:round/>
            <a:headEnd type="none" w="med" len="med"/>
            <a:tailEnd type="none" w="med" len="med"/>
          </a:ln>
        </p:spPr>
      </p:cxnSp>
      <p:cxnSp>
        <p:nvCxnSpPr>
          <p:cNvPr id="157" name="Google Shape;157;p19"/>
          <p:cNvCxnSpPr/>
          <p:nvPr/>
        </p:nvCxnSpPr>
        <p:spPr>
          <a:xfrm rot="10800000" flipH="1">
            <a:off x="4643200" y="4833025"/>
            <a:ext cx="174000" cy="1099500"/>
          </a:xfrm>
          <a:prstGeom prst="straightConnector1">
            <a:avLst/>
          </a:prstGeom>
          <a:noFill/>
          <a:ln w="9525" cap="flat" cmpd="sng">
            <a:solidFill>
              <a:schemeClr val="dk2"/>
            </a:solidFill>
            <a:prstDash val="solid"/>
            <a:round/>
            <a:headEnd type="none" w="med" len="med"/>
            <a:tailEnd type="none" w="med" len="med"/>
          </a:ln>
        </p:spPr>
      </p:cxnSp>
      <p:sp>
        <p:nvSpPr>
          <p:cNvPr id="158" name="Google Shape;158;p19"/>
          <p:cNvSpPr txBox="1"/>
          <p:nvPr/>
        </p:nvSpPr>
        <p:spPr>
          <a:xfrm>
            <a:off x="5381975" y="3368200"/>
            <a:ext cx="2293800" cy="615600"/>
          </a:xfrm>
          <a:prstGeom prst="rect">
            <a:avLst/>
          </a:prstGeom>
          <a:solidFill>
            <a:schemeClr val="lt1"/>
          </a:solidFill>
          <a:ln w="28575" cap="flat" cmpd="sng">
            <a:solidFill>
              <a:schemeClr val="accen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ctr" rtl="0">
              <a:spcBef>
                <a:spcPts val="0"/>
              </a:spcBef>
              <a:spcAft>
                <a:spcPts val="0"/>
              </a:spcAft>
              <a:buNone/>
            </a:pPr>
            <a:r>
              <a:rPr lang="en-IE">
                <a:latin typeface="Calibri"/>
                <a:ea typeface="Calibri"/>
                <a:cs typeface="Calibri"/>
                <a:sym typeface="Calibri"/>
              </a:rPr>
              <a:t>Evaluation of the magnetic field of a single coil</a:t>
            </a:r>
            <a:endParaRPr>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Results to FLUKA</a:t>
            </a:r>
            <a:endParaRPr dirty="0">
              <a:highlight>
                <a:srgbClr val="FFFF00"/>
              </a:highlight>
              <a:latin typeface="Calibri Light" panose="020F0302020204030204" pitchFamily="34" charset="0"/>
              <a:cs typeface="Calibri Light" panose="020F0302020204030204" pitchFamily="34" charset="0"/>
            </a:endParaRPr>
          </a:p>
        </p:txBody>
      </p:sp>
      <p:sp>
        <p:nvSpPr>
          <p:cNvPr id="164" name="Google Shape;164;p20"/>
          <p:cNvSpPr txBox="1">
            <a:spLocks noGrp="1"/>
          </p:cNvSpPr>
          <p:nvPr>
            <p:ph type="body" idx="1"/>
          </p:nvPr>
        </p:nvSpPr>
        <p:spPr>
          <a:xfrm>
            <a:off x="900344" y="1585325"/>
            <a:ext cx="10948800" cy="1740000"/>
          </a:xfrm>
          <a:prstGeom prst="rect">
            <a:avLst/>
          </a:prstGeom>
          <a:noFill/>
          <a:ln>
            <a:noFill/>
          </a:ln>
        </p:spPr>
        <p:txBody>
          <a:bodyPr spcFirstLastPara="1" wrap="square" lIns="91425" tIns="45700" rIns="91425" bIns="45700" anchor="t" anchorCtr="0">
            <a:normAutofit fontScale="92500"/>
          </a:bodyPr>
          <a:lstStyle/>
          <a:p>
            <a:pPr marL="228600" lvl="0" indent="-211455" algn="l" rtl="0">
              <a:spcBef>
                <a:spcPts val="0"/>
              </a:spcBef>
              <a:spcAft>
                <a:spcPts val="600"/>
              </a:spcAft>
              <a:buSzPct val="64285"/>
              <a:buChar char="●"/>
            </a:pPr>
            <a:r>
              <a:rPr lang="en-IE" sz="2400" dirty="0"/>
              <a:t>Magnetic fields can be implemented in FLUKA via dedicated user routines or magnetic cards.</a:t>
            </a:r>
            <a:endParaRPr sz="2400" dirty="0"/>
          </a:p>
          <a:p>
            <a:pPr marL="228600" lvl="0" indent="-211455" algn="l" rtl="0">
              <a:spcBef>
                <a:spcPts val="0"/>
              </a:spcBef>
              <a:spcAft>
                <a:spcPts val="600"/>
              </a:spcAft>
              <a:buSzPct val="64285"/>
              <a:buChar char="●"/>
            </a:pPr>
            <a:r>
              <a:rPr lang="en-IE" sz="2400" dirty="0"/>
              <a:t>Using the magnetic cards is less error prone and (in general) the preferred approach.</a:t>
            </a:r>
            <a:endParaRPr sz="2400" dirty="0"/>
          </a:p>
          <a:p>
            <a:pPr marL="228600" lvl="0" indent="-211455" algn="l" rtl="0">
              <a:spcBef>
                <a:spcPts val="0"/>
              </a:spcBef>
              <a:spcAft>
                <a:spcPts val="600"/>
              </a:spcAft>
              <a:buSzPct val="64285"/>
              <a:buChar char="●"/>
            </a:pPr>
            <a:r>
              <a:rPr lang="en-IE" sz="2400" dirty="0"/>
              <a:t>It is possible to have 3D cartesian meshes or 2D when dealing with cylindrical symmetry.</a:t>
            </a:r>
            <a:endParaRPr sz="2400" dirty="0"/>
          </a:p>
        </p:txBody>
      </p:sp>
      <p:pic>
        <p:nvPicPr>
          <p:cNvPr id="165" name="Google Shape;165;p20"/>
          <p:cNvPicPr preferRelativeResize="0"/>
          <p:nvPr/>
        </p:nvPicPr>
        <p:blipFill>
          <a:blip r:embed="rId3">
            <a:alphaModFix/>
          </a:blip>
          <a:stretch>
            <a:fillRect/>
          </a:stretch>
        </p:blipFill>
        <p:spPr>
          <a:xfrm>
            <a:off x="6726250" y="3565625"/>
            <a:ext cx="4973764" cy="2987574"/>
          </a:xfrm>
          <a:prstGeom prst="rect">
            <a:avLst/>
          </a:prstGeom>
          <a:noFill/>
          <a:ln>
            <a:noFill/>
          </a:ln>
        </p:spPr>
      </p:pic>
      <p:pic>
        <p:nvPicPr>
          <p:cNvPr id="166" name="Google Shape;166;p20"/>
          <p:cNvPicPr preferRelativeResize="0"/>
          <p:nvPr/>
        </p:nvPicPr>
        <p:blipFill>
          <a:blip r:embed="rId4">
            <a:alphaModFix/>
          </a:blip>
          <a:stretch>
            <a:fillRect/>
          </a:stretch>
        </p:blipFill>
        <p:spPr>
          <a:xfrm>
            <a:off x="304824" y="3650575"/>
            <a:ext cx="6295800" cy="1387450"/>
          </a:xfrm>
          <a:prstGeom prst="rect">
            <a:avLst/>
          </a:prstGeom>
          <a:noFill/>
          <a:ln>
            <a:noFill/>
          </a:ln>
        </p:spPr>
      </p:pic>
      <p:sp>
        <p:nvSpPr>
          <p:cNvPr id="167" name="Google Shape;167;p20"/>
          <p:cNvSpPr txBox="1"/>
          <p:nvPr/>
        </p:nvSpPr>
        <p:spPr>
          <a:xfrm>
            <a:off x="3096325" y="4923425"/>
            <a:ext cx="10176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IE">
                <a:latin typeface="Calibri"/>
                <a:ea typeface="Calibri"/>
                <a:cs typeface="Calibri"/>
                <a:sym typeface="Calibri"/>
              </a:rPr>
              <a:t>…</a:t>
            </a:r>
            <a:endParaRPr>
              <a:latin typeface="Calibri"/>
              <a:ea typeface="Calibri"/>
              <a:cs typeface="Calibri"/>
              <a:sym typeface="Calibri"/>
            </a:endParaRPr>
          </a:p>
        </p:txBody>
      </p:sp>
      <p:pic>
        <p:nvPicPr>
          <p:cNvPr id="168" name="Google Shape;168;p20"/>
          <p:cNvPicPr preferRelativeResize="0"/>
          <p:nvPr/>
        </p:nvPicPr>
        <p:blipFill>
          <a:blip r:embed="rId5">
            <a:alphaModFix/>
          </a:blip>
          <a:stretch>
            <a:fillRect/>
          </a:stretch>
        </p:blipFill>
        <p:spPr>
          <a:xfrm>
            <a:off x="304825" y="5278325"/>
            <a:ext cx="6295801" cy="1290902"/>
          </a:xfrm>
          <a:prstGeom prst="rect">
            <a:avLst/>
          </a:prstGeom>
          <a:noFill/>
          <a:ln>
            <a:noFill/>
          </a:ln>
        </p:spPr>
      </p:pic>
      <p:sp>
        <p:nvSpPr>
          <p:cNvPr id="169" name="Google Shape;169;p20"/>
          <p:cNvSpPr txBox="1"/>
          <p:nvPr/>
        </p:nvSpPr>
        <p:spPr>
          <a:xfrm>
            <a:off x="4168125" y="4751613"/>
            <a:ext cx="2079600" cy="615600"/>
          </a:xfrm>
          <a:prstGeom prst="rect">
            <a:avLst/>
          </a:prstGeom>
          <a:solidFill>
            <a:schemeClr val="lt1"/>
          </a:solidFill>
          <a:ln w="28575" cap="flat" cmpd="sng">
            <a:solidFill>
              <a:schemeClr val="accen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IE">
                <a:latin typeface="Calibri"/>
                <a:ea typeface="Calibri"/>
                <a:cs typeface="Calibri"/>
                <a:sym typeface="Calibri"/>
              </a:rPr>
              <a:t>Actual snapshot from the FLUKA inputfile.</a:t>
            </a:r>
            <a:endParaRPr>
              <a:latin typeface="Calibri"/>
              <a:ea typeface="Calibri"/>
              <a:cs typeface="Calibri"/>
              <a:sym typeface="Calibri"/>
            </a:endParaRPr>
          </a:p>
        </p:txBody>
      </p:sp>
      <p:sp>
        <p:nvSpPr>
          <p:cNvPr id="170" name="Google Shape;170;p20"/>
          <p:cNvSpPr txBox="1"/>
          <p:nvPr/>
        </p:nvSpPr>
        <p:spPr>
          <a:xfrm>
            <a:off x="7707350" y="5571275"/>
            <a:ext cx="2534700" cy="400200"/>
          </a:xfrm>
          <a:prstGeom prst="rect">
            <a:avLst/>
          </a:prstGeom>
          <a:solidFill>
            <a:schemeClr val="lt1"/>
          </a:solidFill>
          <a:ln w="28575" cap="flat" cmpd="sng">
            <a:solidFill>
              <a:schemeClr val="accent1"/>
            </a:solidFill>
            <a:prstDash val="solid"/>
            <a:round/>
            <a:headEnd type="none" w="sm" len="sm"/>
            <a:tailEnd type="none" w="sm" len="sm"/>
          </a:ln>
          <a:effectLst>
            <a:outerShdw blurRad="57150" dist="19050" dir="5400000" algn="bl" rotWithShape="0">
              <a:srgbClr val="000000">
                <a:alpha val="50000"/>
              </a:srgbClr>
            </a:outerShdw>
          </a:effectLst>
        </p:spPr>
        <p:txBody>
          <a:bodyPr spcFirstLastPara="1" wrap="square" lIns="91425" tIns="91425" rIns="91425" bIns="91425" anchor="t" anchorCtr="0">
            <a:spAutoFit/>
          </a:bodyPr>
          <a:lstStyle/>
          <a:p>
            <a:pPr marL="0" lvl="0" indent="0" algn="l" rtl="0">
              <a:spcBef>
                <a:spcPts val="0"/>
              </a:spcBef>
              <a:spcAft>
                <a:spcPts val="0"/>
              </a:spcAft>
              <a:buNone/>
            </a:pPr>
            <a:r>
              <a:rPr lang="en-IE">
                <a:latin typeface="Calibri"/>
                <a:ea typeface="Calibri"/>
                <a:cs typeface="Calibri"/>
                <a:sym typeface="Calibri"/>
              </a:rPr>
              <a:t>Magnetic field as read by FLUKA</a:t>
            </a:r>
            <a:endParaRPr>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en-IE" dirty="0">
                <a:latin typeface="Calibri Light" panose="020F0302020204030204" pitchFamily="34" charset="0"/>
                <a:cs typeface="Calibri Light" panose="020F0302020204030204" pitchFamily="34" charset="0"/>
              </a:rPr>
              <a:t>Sets of data</a:t>
            </a:r>
            <a:endParaRPr dirty="0">
              <a:latin typeface="Calibri Light" panose="020F0302020204030204" pitchFamily="34" charset="0"/>
              <a:cs typeface="Calibri Light" panose="020F0302020204030204" pitchFamily="34" charset="0"/>
            </a:endParaRPr>
          </a:p>
        </p:txBody>
      </p:sp>
      <p:sp>
        <p:nvSpPr>
          <p:cNvPr id="176" name="Google Shape;176;p2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p>
            <a:pPr marL="914400" lvl="1" indent="-457200" algn="l" rtl="0">
              <a:lnSpc>
                <a:spcPct val="90000"/>
              </a:lnSpc>
              <a:spcBef>
                <a:spcPts val="0"/>
              </a:spcBef>
              <a:spcAft>
                <a:spcPts val="0"/>
              </a:spcAft>
              <a:buClr>
                <a:schemeClr val="dk1"/>
              </a:buClr>
              <a:buSzPts val="2400"/>
              <a:buFont typeface="Calibri"/>
              <a:buAutoNum type="arabicPeriod"/>
            </a:pPr>
            <a:r>
              <a:rPr lang="en-IE" dirty="0"/>
              <a:t>in axis points with tapering and chicane coils ON</a:t>
            </a:r>
            <a:endParaRPr dirty="0"/>
          </a:p>
          <a:p>
            <a:pPr marL="914400" lvl="1" indent="-457200" algn="l" rtl="0">
              <a:lnSpc>
                <a:spcPct val="90000"/>
              </a:lnSpc>
              <a:spcBef>
                <a:spcPts val="500"/>
              </a:spcBef>
              <a:spcAft>
                <a:spcPts val="0"/>
              </a:spcAft>
              <a:buClr>
                <a:schemeClr val="dk1"/>
              </a:buClr>
              <a:buSzPts val="2400"/>
              <a:buFont typeface="Calibri"/>
              <a:buAutoNum type="arabicPeriod"/>
            </a:pPr>
            <a:r>
              <a:rPr lang="en-IE" dirty="0"/>
              <a:t>in axis points with only chicane coils ON</a:t>
            </a:r>
            <a:endParaRPr dirty="0"/>
          </a:p>
          <a:p>
            <a:pPr marL="914400" lvl="1" indent="-457200" algn="l" rtl="0">
              <a:lnSpc>
                <a:spcPct val="90000"/>
              </a:lnSpc>
              <a:spcBef>
                <a:spcPts val="500"/>
              </a:spcBef>
              <a:spcAft>
                <a:spcPts val="0"/>
              </a:spcAft>
              <a:buClr>
                <a:schemeClr val="dk1"/>
              </a:buClr>
              <a:buSzPts val="2400"/>
              <a:buFont typeface="Calibri"/>
              <a:buAutoNum type="arabicPeriod"/>
            </a:pPr>
            <a:r>
              <a:rPr lang="en-IE" dirty="0"/>
              <a:t>off axis points in the tapering region with tapering and chicane coils ON</a:t>
            </a:r>
            <a:endParaRPr dirty="0"/>
          </a:p>
          <a:p>
            <a:pPr marL="914400" lvl="1" indent="-457200" algn="l" rtl="0">
              <a:lnSpc>
                <a:spcPct val="90000"/>
              </a:lnSpc>
              <a:spcBef>
                <a:spcPts val="500"/>
              </a:spcBef>
              <a:spcAft>
                <a:spcPts val="0"/>
              </a:spcAft>
              <a:buClr>
                <a:schemeClr val="dk1"/>
              </a:buClr>
              <a:buSzPts val="2400"/>
              <a:buFont typeface="Calibri"/>
              <a:buAutoNum type="arabicPeriod"/>
            </a:pPr>
            <a:r>
              <a:rPr lang="en-IE" dirty="0"/>
              <a:t>off axis points in the chicane region with tapering and chicane coils ON</a:t>
            </a:r>
            <a:endParaRPr dirty="0"/>
          </a:p>
          <a:p>
            <a:pPr marL="228600" lvl="0" indent="-50800" algn="l" rtl="0">
              <a:lnSpc>
                <a:spcPct val="90000"/>
              </a:lnSpc>
              <a:spcBef>
                <a:spcPts val="1000"/>
              </a:spcBef>
              <a:spcAft>
                <a:spcPts val="0"/>
              </a:spcAft>
              <a:buClr>
                <a:schemeClr val="dk1"/>
              </a:buClr>
              <a:buSzPts val="2800"/>
              <a:buNone/>
            </a:pPr>
            <a:endParaRPr dirty="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1786</TotalTime>
  <Words>1319</Words>
  <Application>Microsoft Office PowerPoint</Application>
  <PresentationFormat>Widescreen</PresentationFormat>
  <Paragraphs>431</Paragraphs>
  <Slides>21</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Calibri</vt:lpstr>
      <vt:lpstr>Calibri Light</vt:lpstr>
      <vt:lpstr>Courier New</vt:lpstr>
      <vt:lpstr>Tahoma</vt:lpstr>
      <vt:lpstr>Arial</vt:lpstr>
      <vt:lpstr>Times New Roman</vt:lpstr>
      <vt:lpstr>Office Theme</vt:lpstr>
      <vt:lpstr>Benchmark on MUC magnetic field calculation Update</vt:lpstr>
      <vt:lpstr>Outline</vt:lpstr>
      <vt:lpstr>Geometry</vt:lpstr>
      <vt:lpstr>Paths of points to compute the magnetic field</vt:lpstr>
      <vt:lpstr>Numerical codes: ANSYS </vt:lpstr>
      <vt:lpstr>Numerical codes: Current-loop approximation</vt:lpstr>
      <vt:lpstr>Numerical codes: Daniele</vt:lpstr>
      <vt:lpstr>Results to FLUKA</vt:lpstr>
      <vt:lpstr>Sets of data</vt:lpstr>
      <vt:lpstr>Results: in axis point with tapering and chicane coils ON </vt:lpstr>
      <vt:lpstr>Results: in axis point with only chicane coils ON </vt:lpstr>
      <vt:lpstr>Results: off axis point in the tapering region</vt:lpstr>
      <vt:lpstr>Results: off axis point in the chicane region</vt:lpstr>
      <vt:lpstr>Geometry</vt:lpstr>
      <vt:lpstr>Numerical codes</vt:lpstr>
      <vt:lpstr>Results comparison along path 1 </vt:lpstr>
      <vt:lpstr>Results comparison along path 2 </vt:lpstr>
      <vt:lpstr>Results comparison along path 3 </vt:lpstr>
      <vt:lpstr>Results comparison along path 4 </vt:lpstr>
      <vt:lpstr>Results comparison along all paths </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Benchmark on MUC magnetic field calculation</dc:title>
  <dc:creator>Testoni Pietro (F4E)</dc:creator>
  <cp:lastModifiedBy>Testoni Pietro (F4E)</cp:lastModifiedBy>
  <cp:revision>25</cp:revision>
  <dcterms:modified xsi:type="dcterms:W3CDTF">2023-04-27T13:08:52Z</dcterms:modified>
</cp:coreProperties>
</file>