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8" r:id="rId3"/>
    <p:sldId id="257" r:id="rId4"/>
    <p:sldId id="266" r:id="rId5"/>
    <p:sldId id="275" r:id="rId6"/>
    <p:sldId id="274" r:id="rId7"/>
    <p:sldId id="270" r:id="rId8"/>
    <p:sldId id="261" r:id="rId9"/>
    <p:sldId id="263" r:id="rId10"/>
    <p:sldId id="268" r:id="rId11"/>
    <p:sldId id="293" r:id="rId12"/>
    <p:sldId id="269" r:id="rId13"/>
    <p:sldId id="276" r:id="rId14"/>
    <p:sldId id="277" r:id="rId15"/>
    <p:sldId id="278" r:id="rId16"/>
    <p:sldId id="279" r:id="rId17"/>
    <p:sldId id="281" r:id="rId18"/>
    <p:sldId id="284" r:id="rId19"/>
    <p:sldId id="282" r:id="rId20"/>
    <p:sldId id="280" r:id="rId21"/>
    <p:sldId id="294" r:id="rId22"/>
    <p:sldId id="295" r:id="rId23"/>
    <p:sldId id="272" r:id="rId24"/>
    <p:sldId id="262" r:id="rId25"/>
    <p:sldId id="273" r:id="rId26"/>
    <p:sldId id="290" r:id="rId27"/>
    <p:sldId id="283" r:id="rId28"/>
    <p:sldId id="271" r:id="rId29"/>
    <p:sldId id="260" r:id="rId30"/>
    <p:sldId id="265" r:id="rId31"/>
    <p:sldId id="259" r:id="rId32"/>
    <p:sldId id="264" r:id="rId33"/>
    <p:sldId id="285" r:id="rId34"/>
    <p:sldId id="291" r:id="rId35"/>
    <p:sldId id="267" r:id="rId36"/>
    <p:sldId id="286" r:id="rId37"/>
    <p:sldId id="287" r:id="rId38"/>
    <p:sldId id="288" r:id="rId39"/>
    <p:sldId id="28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83" autoAdjust="0"/>
    <p:restoredTop sz="94660"/>
  </p:normalViewPr>
  <p:slideViewPr>
    <p:cSldViewPr snapToGrid="0">
      <p:cViewPr varScale="1">
        <p:scale>
          <a:sx n="103" d="100"/>
          <a:sy n="103" d="100"/>
        </p:scale>
        <p:origin x="132" y="3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f4eda.local\Home\Home2\lorenjo\Archive\MUC\CERN23_Fz.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w/ chicane</c:v>
          </c:tx>
          <c:spPr>
            <a:solidFill>
              <a:schemeClr val="accent1"/>
            </a:solidFill>
            <a:ln>
              <a:noFill/>
            </a:ln>
            <a:effectLst/>
          </c:spPr>
          <c:invertIfNegative val="0"/>
          <c:cat>
            <c:strRef>
              <c:f>Sheet1!$F$2:$F$24</c:f>
              <c:strCache>
                <c:ptCount val="23"/>
                <c:pt idx="0">
                  <c:v>C1</c:v>
                </c:pt>
                <c:pt idx="1">
                  <c:v>C2</c:v>
                </c:pt>
                <c:pt idx="2">
                  <c:v>C3</c:v>
                </c:pt>
                <c:pt idx="3">
                  <c:v>C4</c:v>
                </c:pt>
                <c:pt idx="4">
                  <c:v>C5</c:v>
                </c:pt>
                <c:pt idx="5">
                  <c:v>C6</c:v>
                </c:pt>
                <c:pt idx="6">
                  <c:v>C7</c:v>
                </c:pt>
                <c:pt idx="7">
                  <c:v>C8</c:v>
                </c:pt>
                <c:pt idx="8">
                  <c:v>C9</c:v>
                </c:pt>
                <c:pt idx="9">
                  <c:v>C10</c:v>
                </c:pt>
                <c:pt idx="10">
                  <c:v>C11</c:v>
                </c:pt>
                <c:pt idx="11">
                  <c:v>C12</c:v>
                </c:pt>
                <c:pt idx="12">
                  <c:v>C13</c:v>
                </c:pt>
                <c:pt idx="13">
                  <c:v>C14</c:v>
                </c:pt>
                <c:pt idx="14">
                  <c:v>C15</c:v>
                </c:pt>
                <c:pt idx="15">
                  <c:v>C16</c:v>
                </c:pt>
                <c:pt idx="16">
                  <c:v>C17</c:v>
                </c:pt>
                <c:pt idx="17">
                  <c:v>C18</c:v>
                </c:pt>
                <c:pt idx="18">
                  <c:v>C19</c:v>
                </c:pt>
                <c:pt idx="19">
                  <c:v>C20</c:v>
                </c:pt>
                <c:pt idx="20">
                  <c:v>C21</c:v>
                </c:pt>
                <c:pt idx="21">
                  <c:v>C22</c:v>
                </c:pt>
                <c:pt idx="22">
                  <c:v>C23</c:v>
                </c:pt>
              </c:strCache>
            </c:strRef>
          </c:cat>
          <c:val>
            <c:numRef>
              <c:f>Sheet1!$C$2:$C$24</c:f>
              <c:numCache>
                <c:formatCode>General</c:formatCode>
                <c:ptCount val="23"/>
                <c:pt idx="0">
                  <c:v>251.2</c:v>
                </c:pt>
                <c:pt idx="1">
                  <c:v>59.51</c:v>
                </c:pt>
                <c:pt idx="2">
                  <c:v>-101</c:v>
                </c:pt>
                <c:pt idx="3">
                  <c:v>-101.39999999999999</c:v>
                </c:pt>
                <c:pt idx="4">
                  <c:v>-58.48</c:v>
                </c:pt>
                <c:pt idx="5">
                  <c:v>-17.099999999999998</c:v>
                </c:pt>
                <c:pt idx="6">
                  <c:v>-16.599999999999998</c:v>
                </c:pt>
                <c:pt idx="7">
                  <c:v>-2.177</c:v>
                </c:pt>
                <c:pt idx="8">
                  <c:v>-5.6899999999999995</c:v>
                </c:pt>
                <c:pt idx="9">
                  <c:v>-2.6080000000000001</c:v>
                </c:pt>
                <c:pt idx="10">
                  <c:v>-1.6859999999999999</c:v>
                </c:pt>
                <c:pt idx="11">
                  <c:v>-0.91469999999999996</c:v>
                </c:pt>
                <c:pt idx="12">
                  <c:v>-0.74280000000000002</c:v>
                </c:pt>
                <c:pt idx="13">
                  <c:v>-0.1603</c:v>
                </c:pt>
                <c:pt idx="14">
                  <c:v>-0.89579999999999993</c:v>
                </c:pt>
                <c:pt idx="15">
                  <c:v>0.37539999999999996</c:v>
                </c:pt>
                <c:pt idx="16">
                  <c:v>-0.39410000000000001</c:v>
                </c:pt>
                <c:pt idx="17">
                  <c:v>-8.1689999999999999E-2</c:v>
                </c:pt>
                <c:pt idx="18">
                  <c:v>-9.3539999999999998E-2</c:v>
                </c:pt>
                <c:pt idx="19">
                  <c:v>-3.4810000000000001E-2</c:v>
                </c:pt>
                <c:pt idx="20">
                  <c:v>1.137E-2</c:v>
                </c:pt>
                <c:pt idx="21">
                  <c:v>6.4180000000000001E-2</c:v>
                </c:pt>
                <c:pt idx="22">
                  <c:v>-0.31379999999999997</c:v>
                </c:pt>
              </c:numCache>
            </c:numRef>
          </c:val>
          <c:extLst>
            <c:ext xmlns:c16="http://schemas.microsoft.com/office/drawing/2014/chart" uri="{C3380CC4-5D6E-409C-BE32-E72D297353CC}">
              <c16:uniqueId val="{00000000-68C8-48CA-B728-14BF9F9495A0}"/>
            </c:ext>
          </c:extLst>
        </c:ser>
        <c:ser>
          <c:idx val="1"/>
          <c:order val="1"/>
          <c:tx>
            <c:v>w/o chicane</c:v>
          </c:tx>
          <c:spPr>
            <a:solidFill>
              <a:schemeClr val="accent2"/>
            </a:solidFill>
            <a:ln>
              <a:noFill/>
            </a:ln>
            <a:effectLst/>
          </c:spPr>
          <c:invertIfNegative val="0"/>
          <c:cat>
            <c:strRef>
              <c:f>Sheet1!$F$2:$F$24</c:f>
              <c:strCache>
                <c:ptCount val="23"/>
                <c:pt idx="0">
                  <c:v>C1</c:v>
                </c:pt>
                <c:pt idx="1">
                  <c:v>C2</c:v>
                </c:pt>
                <c:pt idx="2">
                  <c:v>C3</c:v>
                </c:pt>
                <c:pt idx="3">
                  <c:v>C4</c:v>
                </c:pt>
                <c:pt idx="4">
                  <c:v>C5</c:v>
                </c:pt>
                <c:pt idx="5">
                  <c:v>C6</c:v>
                </c:pt>
                <c:pt idx="6">
                  <c:v>C7</c:v>
                </c:pt>
                <c:pt idx="7">
                  <c:v>C8</c:v>
                </c:pt>
                <c:pt idx="8">
                  <c:v>C9</c:v>
                </c:pt>
                <c:pt idx="9">
                  <c:v>C10</c:v>
                </c:pt>
                <c:pt idx="10">
                  <c:v>C11</c:v>
                </c:pt>
                <c:pt idx="11">
                  <c:v>C12</c:v>
                </c:pt>
                <c:pt idx="12">
                  <c:v>C13</c:v>
                </c:pt>
                <c:pt idx="13">
                  <c:v>C14</c:v>
                </c:pt>
                <c:pt idx="14">
                  <c:v>C15</c:v>
                </c:pt>
                <c:pt idx="15">
                  <c:v>C16</c:v>
                </c:pt>
                <c:pt idx="16">
                  <c:v>C17</c:v>
                </c:pt>
                <c:pt idx="17">
                  <c:v>C18</c:v>
                </c:pt>
                <c:pt idx="18">
                  <c:v>C19</c:v>
                </c:pt>
                <c:pt idx="19">
                  <c:v>C20</c:v>
                </c:pt>
                <c:pt idx="20">
                  <c:v>C21</c:v>
                </c:pt>
                <c:pt idx="21">
                  <c:v>C22</c:v>
                </c:pt>
                <c:pt idx="22">
                  <c:v>C23</c:v>
                </c:pt>
              </c:strCache>
            </c:strRef>
          </c:cat>
          <c:val>
            <c:numRef>
              <c:f>Sheet1!$E$2:$E$24</c:f>
              <c:numCache>
                <c:formatCode>General</c:formatCode>
                <c:ptCount val="23"/>
                <c:pt idx="0">
                  <c:v>251.2</c:v>
                </c:pt>
                <c:pt idx="1">
                  <c:v>59.51</c:v>
                </c:pt>
                <c:pt idx="2">
                  <c:v>-101</c:v>
                </c:pt>
                <c:pt idx="3">
                  <c:v>-101.39999999999999</c:v>
                </c:pt>
                <c:pt idx="4">
                  <c:v>-58.48</c:v>
                </c:pt>
                <c:pt idx="5">
                  <c:v>-17.099999999999998</c:v>
                </c:pt>
                <c:pt idx="6">
                  <c:v>-16.599999999999998</c:v>
                </c:pt>
                <c:pt idx="7">
                  <c:v>-2.1779999999999999</c:v>
                </c:pt>
                <c:pt idx="8">
                  <c:v>-5.6909999999999998</c:v>
                </c:pt>
                <c:pt idx="9">
                  <c:v>-2.6080000000000001</c:v>
                </c:pt>
                <c:pt idx="10">
                  <c:v>-1.6869999999999998</c:v>
                </c:pt>
                <c:pt idx="11">
                  <c:v>-0.91520000000000001</c:v>
                </c:pt>
                <c:pt idx="12">
                  <c:v>-0.74339999999999995</c:v>
                </c:pt>
                <c:pt idx="13">
                  <c:v>-0.16089999999999999</c:v>
                </c:pt>
                <c:pt idx="14">
                  <c:v>-0.89639999999999997</c:v>
                </c:pt>
                <c:pt idx="15">
                  <c:v>0.37459999999999999</c:v>
                </c:pt>
                <c:pt idx="16">
                  <c:v>-0.39539999999999997</c:v>
                </c:pt>
                <c:pt idx="17">
                  <c:v>-8.3919999999999995E-2</c:v>
                </c:pt>
                <c:pt idx="18">
                  <c:v>-9.7309999999999994E-2</c:v>
                </c:pt>
                <c:pt idx="19">
                  <c:v>-4.2720000000000001E-2</c:v>
                </c:pt>
                <c:pt idx="20">
                  <c:v>-9.0799999999999995E-3</c:v>
                </c:pt>
                <c:pt idx="21">
                  <c:v>-1.8769999999999998E-2</c:v>
                </c:pt>
                <c:pt idx="22">
                  <c:v>-0.98719999999999997</c:v>
                </c:pt>
              </c:numCache>
            </c:numRef>
          </c:val>
          <c:extLst>
            <c:ext xmlns:c16="http://schemas.microsoft.com/office/drawing/2014/chart" uri="{C3380CC4-5D6E-409C-BE32-E72D297353CC}">
              <c16:uniqueId val="{00000001-68C8-48CA-B728-14BF9F9495A0}"/>
            </c:ext>
          </c:extLst>
        </c:ser>
        <c:dLbls>
          <c:showLegendKey val="0"/>
          <c:showVal val="0"/>
          <c:showCatName val="0"/>
          <c:showSerName val="0"/>
          <c:showPercent val="0"/>
          <c:showBubbleSize val="0"/>
        </c:dLbls>
        <c:gapWidth val="219"/>
        <c:overlap val="-27"/>
        <c:axId val="1021574416"/>
        <c:axId val="1021576080"/>
      </c:barChart>
      <c:catAx>
        <c:axId val="102157441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IE"/>
                  <a:t>Coil</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21576080"/>
        <c:crosses val="autoZero"/>
        <c:auto val="1"/>
        <c:lblAlgn val="ctr"/>
        <c:lblOffset val="100"/>
        <c:noMultiLvlLbl val="0"/>
      </c:catAx>
      <c:valAx>
        <c:axId val="10215760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IE"/>
                  <a:t>Fz</a:t>
                </a:r>
                <a:r>
                  <a:rPr lang="en-IE" baseline="0"/>
                  <a:t> [MN]</a:t>
                </a:r>
                <a:endParaRPr lang="en-IE"/>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2157441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C3B338-79E4-4563-8A73-A884B050231A}" type="datetimeFigureOut">
              <a:rPr lang="en-IE" smtClean="0"/>
              <a:t>01/06/2023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24EA99-A9F4-42FF-863E-83ED14B40153}" type="slidenum">
              <a:rPr lang="en-IE" smtClean="0"/>
              <a:t>‹#›</a:t>
            </a:fld>
            <a:endParaRPr lang="en-IE"/>
          </a:p>
        </p:txBody>
      </p:sp>
    </p:spTree>
    <p:extLst>
      <p:ext uri="{BB962C8B-B14F-4D97-AF65-F5344CB8AC3E}">
        <p14:creationId xmlns:p14="http://schemas.microsoft.com/office/powerpoint/2010/main" val="24417792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3902A-F40E-985B-E27E-ACE293AF0E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a:extLst>
              <a:ext uri="{FF2B5EF4-FFF2-40B4-BE49-F238E27FC236}">
                <a16:creationId xmlns:a16="http://schemas.microsoft.com/office/drawing/2014/main" id="{288AD815-5FEF-DF16-A6DC-607D9CD997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a:extLst>
              <a:ext uri="{FF2B5EF4-FFF2-40B4-BE49-F238E27FC236}">
                <a16:creationId xmlns:a16="http://schemas.microsoft.com/office/drawing/2014/main" id="{8E516D05-C953-AC95-4A7D-853F843FDD39}"/>
              </a:ext>
            </a:extLst>
          </p:cNvPr>
          <p:cNvSpPr>
            <a:spLocks noGrp="1"/>
          </p:cNvSpPr>
          <p:nvPr>
            <p:ph type="dt" sz="half" idx="10"/>
          </p:nvPr>
        </p:nvSpPr>
        <p:spPr/>
        <p:txBody>
          <a:bodyPr/>
          <a:lstStyle/>
          <a:p>
            <a:fld id="{A29969B9-BDDD-4525-ACF7-118293924356}" type="datetime1">
              <a:rPr lang="en-IE" smtClean="0"/>
              <a:t>01/06/2023</a:t>
            </a:fld>
            <a:endParaRPr lang="en-IE"/>
          </a:p>
        </p:txBody>
      </p:sp>
      <p:sp>
        <p:nvSpPr>
          <p:cNvPr id="5" name="Footer Placeholder 4">
            <a:extLst>
              <a:ext uri="{FF2B5EF4-FFF2-40B4-BE49-F238E27FC236}">
                <a16:creationId xmlns:a16="http://schemas.microsoft.com/office/drawing/2014/main" id="{EB85738F-160F-84E0-B56D-78F31AAA1008}"/>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33F49CD3-008D-145C-897A-B3A60F5201BB}"/>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3482790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6C935E-5071-1E51-B6E8-B5B14FB1488F}"/>
              </a:ext>
            </a:extLst>
          </p:cNvPr>
          <p:cNvSpPr>
            <a:spLocks noGrp="1"/>
          </p:cNvSpPr>
          <p:nvPr>
            <p:ph type="title"/>
          </p:nvPr>
        </p:nvSpPr>
        <p:spPr/>
        <p:txBody>
          <a:bodyPr/>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53BD7124-FA82-D7F1-3989-968BFE574B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0A5A6A0A-412C-3831-0490-8C5590EC985C}"/>
              </a:ext>
            </a:extLst>
          </p:cNvPr>
          <p:cNvSpPr>
            <a:spLocks noGrp="1"/>
          </p:cNvSpPr>
          <p:nvPr>
            <p:ph type="dt" sz="half" idx="10"/>
          </p:nvPr>
        </p:nvSpPr>
        <p:spPr/>
        <p:txBody>
          <a:bodyPr/>
          <a:lstStyle/>
          <a:p>
            <a:fld id="{FAAF0018-DE44-4A6F-9B34-C9B71FB163E3}" type="datetime1">
              <a:rPr lang="en-IE" smtClean="0"/>
              <a:t>01/06/2023</a:t>
            </a:fld>
            <a:endParaRPr lang="en-IE"/>
          </a:p>
        </p:txBody>
      </p:sp>
      <p:sp>
        <p:nvSpPr>
          <p:cNvPr id="5" name="Footer Placeholder 4">
            <a:extLst>
              <a:ext uri="{FF2B5EF4-FFF2-40B4-BE49-F238E27FC236}">
                <a16:creationId xmlns:a16="http://schemas.microsoft.com/office/drawing/2014/main" id="{77F29AD0-2978-ECFB-783A-655C3BEEA698}"/>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39E37F5A-B105-D347-EE44-60B5AE0B0545}"/>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4292050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CF10143-6576-772C-DF79-C97299BB54B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3DF42CDF-D75B-4169-3216-B8D9B6FF9A5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A8DB3858-6543-15A7-7FFD-B2F9541DA453}"/>
              </a:ext>
            </a:extLst>
          </p:cNvPr>
          <p:cNvSpPr>
            <a:spLocks noGrp="1"/>
          </p:cNvSpPr>
          <p:nvPr>
            <p:ph type="dt" sz="half" idx="10"/>
          </p:nvPr>
        </p:nvSpPr>
        <p:spPr/>
        <p:txBody>
          <a:bodyPr/>
          <a:lstStyle/>
          <a:p>
            <a:fld id="{4465CF8D-041E-4206-BBC1-C610B34475B9}" type="datetime1">
              <a:rPr lang="en-IE" smtClean="0"/>
              <a:t>01/06/2023</a:t>
            </a:fld>
            <a:endParaRPr lang="en-IE"/>
          </a:p>
        </p:txBody>
      </p:sp>
      <p:sp>
        <p:nvSpPr>
          <p:cNvPr id="5" name="Footer Placeholder 4">
            <a:extLst>
              <a:ext uri="{FF2B5EF4-FFF2-40B4-BE49-F238E27FC236}">
                <a16:creationId xmlns:a16="http://schemas.microsoft.com/office/drawing/2014/main" id="{CE19B9CB-3F5D-2E34-A0E2-7F7466FA63B5}"/>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54D7458D-34B4-1D25-7A3A-2B0FA54AF45A}"/>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638880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B98B4-5781-3929-5FBD-3347B5338ECD}"/>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79F87D53-74F8-8E8C-02A5-4B5B297F6F5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AA69F6FE-7D92-829C-C940-EC58F8AF14BD}"/>
              </a:ext>
            </a:extLst>
          </p:cNvPr>
          <p:cNvSpPr>
            <a:spLocks noGrp="1"/>
          </p:cNvSpPr>
          <p:nvPr>
            <p:ph type="dt" sz="half" idx="10"/>
          </p:nvPr>
        </p:nvSpPr>
        <p:spPr/>
        <p:txBody>
          <a:bodyPr/>
          <a:lstStyle/>
          <a:p>
            <a:fld id="{FFAEFC20-EB55-4D70-9069-C7DDC1B55B70}" type="datetime1">
              <a:rPr lang="en-IE" smtClean="0"/>
              <a:t>01/06/2023</a:t>
            </a:fld>
            <a:endParaRPr lang="en-IE"/>
          </a:p>
        </p:txBody>
      </p:sp>
      <p:sp>
        <p:nvSpPr>
          <p:cNvPr id="5" name="Footer Placeholder 4">
            <a:extLst>
              <a:ext uri="{FF2B5EF4-FFF2-40B4-BE49-F238E27FC236}">
                <a16:creationId xmlns:a16="http://schemas.microsoft.com/office/drawing/2014/main" id="{4D00386C-6B1B-B68D-AA91-1B58BECC3C50}"/>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7D2C119A-D646-27B3-9F03-254A6A88998D}"/>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2427804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C5DBFF-F24B-0DF9-9706-DB504A7BFCF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a:extLst>
              <a:ext uri="{FF2B5EF4-FFF2-40B4-BE49-F238E27FC236}">
                <a16:creationId xmlns:a16="http://schemas.microsoft.com/office/drawing/2014/main" id="{B6B6DC4F-288F-16B9-0396-EFE793E75E1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6B60B4C-51EC-B7AE-57BD-5D36ADFECE75}"/>
              </a:ext>
            </a:extLst>
          </p:cNvPr>
          <p:cNvSpPr>
            <a:spLocks noGrp="1"/>
          </p:cNvSpPr>
          <p:nvPr>
            <p:ph type="dt" sz="half" idx="10"/>
          </p:nvPr>
        </p:nvSpPr>
        <p:spPr/>
        <p:txBody>
          <a:bodyPr/>
          <a:lstStyle/>
          <a:p>
            <a:fld id="{99541003-6815-423C-963C-E3728ECB8150}" type="datetime1">
              <a:rPr lang="en-IE" smtClean="0"/>
              <a:t>01/06/2023</a:t>
            </a:fld>
            <a:endParaRPr lang="en-IE"/>
          </a:p>
        </p:txBody>
      </p:sp>
      <p:sp>
        <p:nvSpPr>
          <p:cNvPr id="5" name="Footer Placeholder 4">
            <a:extLst>
              <a:ext uri="{FF2B5EF4-FFF2-40B4-BE49-F238E27FC236}">
                <a16:creationId xmlns:a16="http://schemas.microsoft.com/office/drawing/2014/main" id="{D0FA1308-84E6-9012-286C-C791173D4F51}"/>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B7536897-7B73-7DCF-9751-71AFA4A03B2A}"/>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454927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1DC22-B8D4-96FF-4D96-D53CF0160393}"/>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224AE450-459D-F35D-51BF-EAC04B5254E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a:extLst>
              <a:ext uri="{FF2B5EF4-FFF2-40B4-BE49-F238E27FC236}">
                <a16:creationId xmlns:a16="http://schemas.microsoft.com/office/drawing/2014/main" id="{CC74292D-61EB-A1BE-970E-CCA485E71D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a:extLst>
              <a:ext uri="{FF2B5EF4-FFF2-40B4-BE49-F238E27FC236}">
                <a16:creationId xmlns:a16="http://schemas.microsoft.com/office/drawing/2014/main" id="{A2225B11-F104-66EF-52B3-FC5C13F09073}"/>
              </a:ext>
            </a:extLst>
          </p:cNvPr>
          <p:cNvSpPr>
            <a:spLocks noGrp="1"/>
          </p:cNvSpPr>
          <p:nvPr>
            <p:ph type="dt" sz="half" idx="10"/>
          </p:nvPr>
        </p:nvSpPr>
        <p:spPr/>
        <p:txBody>
          <a:bodyPr/>
          <a:lstStyle/>
          <a:p>
            <a:fld id="{82418385-0A75-49F6-A494-628DFF5F359B}" type="datetime1">
              <a:rPr lang="en-IE" smtClean="0"/>
              <a:t>01/06/2023</a:t>
            </a:fld>
            <a:endParaRPr lang="en-IE"/>
          </a:p>
        </p:txBody>
      </p:sp>
      <p:sp>
        <p:nvSpPr>
          <p:cNvPr id="6" name="Footer Placeholder 5">
            <a:extLst>
              <a:ext uri="{FF2B5EF4-FFF2-40B4-BE49-F238E27FC236}">
                <a16:creationId xmlns:a16="http://schemas.microsoft.com/office/drawing/2014/main" id="{377ABB69-E8D8-FAE0-0176-A0FBDAA0F843}"/>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5AF18A22-CE93-42EF-CC39-6635A1C2F82D}"/>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3791899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20BD6-01C5-7D89-CFB6-9F85FA4F91C9}"/>
              </a:ext>
            </a:extLst>
          </p:cNvPr>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a:extLst>
              <a:ext uri="{FF2B5EF4-FFF2-40B4-BE49-F238E27FC236}">
                <a16:creationId xmlns:a16="http://schemas.microsoft.com/office/drawing/2014/main" id="{9A48B08C-DE6F-545B-AB99-D375D8AEE9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2068FB1-6A3C-FA51-8871-98B9388C09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a:extLst>
              <a:ext uri="{FF2B5EF4-FFF2-40B4-BE49-F238E27FC236}">
                <a16:creationId xmlns:a16="http://schemas.microsoft.com/office/drawing/2014/main" id="{15F97668-2443-5D36-7D2B-143031E04C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14FDC03-6AF9-07DD-133E-C67DD1F039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a:extLst>
              <a:ext uri="{FF2B5EF4-FFF2-40B4-BE49-F238E27FC236}">
                <a16:creationId xmlns:a16="http://schemas.microsoft.com/office/drawing/2014/main" id="{DCB9479A-5C72-113F-959F-D75557F97A79}"/>
              </a:ext>
            </a:extLst>
          </p:cNvPr>
          <p:cNvSpPr>
            <a:spLocks noGrp="1"/>
          </p:cNvSpPr>
          <p:nvPr>
            <p:ph type="dt" sz="half" idx="10"/>
          </p:nvPr>
        </p:nvSpPr>
        <p:spPr/>
        <p:txBody>
          <a:bodyPr/>
          <a:lstStyle/>
          <a:p>
            <a:fld id="{A474E511-56D0-4F5C-A263-B681EF85BFED}" type="datetime1">
              <a:rPr lang="en-IE" smtClean="0"/>
              <a:t>01/06/2023</a:t>
            </a:fld>
            <a:endParaRPr lang="en-IE"/>
          </a:p>
        </p:txBody>
      </p:sp>
      <p:sp>
        <p:nvSpPr>
          <p:cNvPr id="8" name="Footer Placeholder 7">
            <a:extLst>
              <a:ext uri="{FF2B5EF4-FFF2-40B4-BE49-F238E27FC236}">
                <a16:creationId xmlns:a16="http://schemas.microsoft.com/office/drawing/2014/main" id="{A891D4CC-C4D2-087D-857E-8A18BA69005F}"/>
              </a:ext>
            </a:extLst>
          </p:cNvPr>
          <p:cNvSpPr>
            <a:spLocks noGrp="1"/>
          </p:cNvSpPr>
          <p:nvPr>
            <p:ph type="ftr" sz="quarter" idx="11"/>
          </p:nvPr>
        </p:nvSpPr>
        <p:spPr/>
        <p:txBody>
          <a:bodyPr/>
          <a:lstStyle/>
          <a:p>
            <a:endParaRPr lang="en-IE"/>
          </a:p>
        </p:txBody>
      </p:sp>
      <p:sp>
        <p:nvSpPr>
          <p:cNvPr id="9" name="Slide Number Placeholder 8">
            <a:extLst>
              <a:ext uri="{FF2B5EF4-FFF2-40B4-BE49-F238E27FC236}">
                <a16:creationId xmlns:a16="http://schemas.microsoft.com/office/drawing/2014/main" id="{DA54BB20-B499-D6FA-CF03-05E59369B804}"/>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3087305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26228-F17B-7FAA-0B48-F09B6FFCCB87}"/>
              </a:ext>
            </a:extLst>
          </p:cNvPr>
          <p:cNvSpPr>
            <a:spLocks noGrp="1"/>
          </p:cNvSpPr>
          <p:nvPr>
            <p:ph type="title"/>
          </p:nvPr>
        </p:nvSpPr>
        <p:spPr/>
        <p:txBody>
          <a:bodyPr/>
          <a:lstStyle/>
          <a:p>
            <a:r>
              <a:rPr lang="en-US"/>
              <a:t>Click to edit Master title style</a:t>
            </a:r>
            <a:endParaRPr lang="en-IE"/>
          </a:p>
        </p:txBody>
      </p:sp>
      <p:sp>
        <p:nvSpPr>
          <p:cNvPr id="3" name="Date Placeholder 2">
            <a:extLst>
              <a:ext uri="{FF2B5EF4-FFF2-40B4-BE49-F238E27FC236}">
                <a16:creationId xmlns:a16="http://schemas.microsoft.com/office/drawing/2014/main" id="{683BD28C-0898-89DA-CB53-D1AC6C20B115}"/>
              </a:ext>
            </a:extLst>
          </p:cNvPr>
          <p:cNvSpPr>
            <a:spLocks noGrp="1"/>
          </p:cNvSpPr>
          <p:nvPr>
            <p:ph type="dt" sz="half" idx="10"/>
          </p:nvPr>
        </p:nvSpPr>
        <p:spPr/>
        <p:txBody>
          <a:bodyPr/>
          <a:lstStyle/>
          <a:p>
            <a:fld id="{20D599AD-2A49-489E-B5E1-95AD40841180}" type="datetime1">
              <a:rPr lang="en-IE" smtClean="0"/>
              <a:t>01/06/2023</a:t>
            </a:fld>
            <a:endParaRPr lang="en-IE"/>
          </a:p>
        </p:txBody>
      </p:sp>
      <p:sp>
        <p:nvSpPr>
          <p:cNvPr id="4" name="Footer Placeholder 3">
            <a:extLst>
              <a:ext uri="{FF2B5EF4-FFF2-40B4-BE49-F238E27FC236}">
                <a16:creationId xmlns:a16="http://schemas.microsoft.com/office/drawing/2014/main" id="{09C51490-7F89-35C1-F1F0-6CA4CC70C0B9}"/>
              </a:ext>
            </a:extLst>
          </p:cNvPr>
          <p:cNvSpPr>
            <a:spLocks noGrp="1"/>
          </p:cNvSpPr>
          <p:nvPr>
            <p:ph type="ftr" sz="quarter" idx="11"/>
          </p:nvPr>
        </p:nvSpPr>
        <p:spPr/>
        <p:txBody>
          <a:bodyPr/>
          <a:lstStyle/>
          <a:p>
            <a:endParaRPr lang="en-IE"/>
          </a:p>
        </p:txBody>
      </p:sp>
      <p:sp>
        <p:nvSpPr>
          <p:cNvPr id="5" name="Slide Number Placeholder 4">
            <a:extLst>
              <a:ext uri="{FF2B5EF4-FFF2-40B4-BE49-F238E27FC236}">
                <a16:creationId xmlns:a16="http://schemas.microsoft.com/office/drawing/2014/main" id="{3031E7F6-6015-40D9-E153-3EE050281506}"/>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3621507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DA019FF-B76C-4CF6-0D31-2800A9506CD9}"/>
              </a:ext>
            </a:extLst>
          </p:cNvPr>
          <p:cNvSpPr>
            <a:spLocks noGrp="1"/>
          </p:cNvSpPr>
          <p:nvPr>
            <p:ph type="dt" sz="half" idx="10"/>
          </p:nvPr>
        </p:nvSpPr>
        <p:spPr/>
        <p:txBody>
          <a:bodyPr/>
          <a:lstStyle/>
          <a:p>
            <a:fld id="{9B622977-CE71-4795-932C-E7E30D96C9A2}" type="datetime1">
              <a:rPr lang="en-IE" smtClean="0"/>
              <a:t>01/06/2023</a:t>
            </a:fld>
            <a:endParaRPr lang="en-IE"/>
          </a:p>
        </p:txBody>
      </p:sp>
      <p:sp>
        <p:nvSpPr>
          <p:cNvPr id="3" name="Footer Placeholder 2">
            <a:extLst>
              <a:ext uri="{FF2B5EF4-FFF2-40B4-BE49-F238E27FC236}">
                <a16:creationId xmlns:a16="http://schemas.microsoft.com/office/drawing/2014/main" id="{D6504386-3DDB-5B16-7634-36F00C44F5E0}"/>
              </a:ext>
            </a:extLst>
          </p:cNvPr>
          <p:cNvSpPr>
            <a:spLocks noGrp="1"/>
          </p:cNvSpPr>
          <p:nvPr>
            <p:ph type="ftr" sz="quarter" idx="11"/>
          </p:nvPr>
        </p:nvSpPr>
        <p:spPr/>
        <p:txBody>
          <a:bodyPr/>
          <a:lstStyle/>
          <a:p>
            <a:endParaRPr lang="en-IE"/>
          </a:p>
        </p:txBody>
      </p:sp>
      <p:sp>
        <p:nvSpPr>
          <p:cNvPr id="4" name="Slide Number Placeholder 3">
            <a:extLst>
              <a:ext uri="{FF2B5EF4-FFF2-40B4-BE49-F238E27FC236}">
                <a16:creationId xmlns:a16="http://schemas.microsoft.com/office/drawing/2014/main" id="{27D42217-4EB4-10BD-58FC-0629479640C1}"/>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3709138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EEE46-8015-4FD4-BCDE-1741662934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a:extLst>
              <a:ext uri="{FF2B5EF4-FFF2-40B4-BE49-F238E27FC236}">
                <a16:creationId xmlns:a16="http://schemas.microsoft.com/office/drawing/2014/main" id="{CF97D607-6D11-6048-3D7C-35A6547113E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a:extLst>
              <a:ext uri="{FF2B5EF4-FFF2-40B4-BE49-F238E27FC236}">
                <a16:creationId xmlns:a16="http://schemas.microsoft.com/office/drawing/2014/main" id="{1D94A80C-E91D-F233-5C67-459A386A85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A4FC73-B8B6-084E-8969-C39D1F63195C}"/>
              </a:ext>
            </a:extLst>
          </p:cNvPr>
          <p:cNvSpPr>
            <a:spLocks noGrp="1"/>
          </p:cNvSpPr>
          <p:nvPr>
            <p:ph type="dt" sz="half" idx="10"/>
          </p:nvPr>
        </p:nvSpPr>
        <p:spPr/>
        <p:txBody>
          <a:bodyPr/>
          <a:lstStyle/>
          <a:p>
            <a:fld id="{406EDD23-6B55-47FB-84F0-5488197F6DA8}" type="datetime1">
              <a:rPr lang="en-IE" smtClean="0"/>
              <a:t>01/06/2023</a:t>
            </a:fld>
            <a:endParaRPr lang="en-IE"/>
          </a:p>
        </p:txBody>
      </p:sp>
      <p:sp>
        <p:nvSpPr>
          <p:cNvPr id="6" name="Footer Placeholder 5">
            <a:extLst>
              <a:ext uri="{FF2B5EF4-FFF2-40B4-BE49-F238E27FC236}">
                <a16:creationId xmlns:a16="http://schemas.microsoft.com/office/drawing/2014/main" id="{BBA1DD37-09A0-CE23-3359-643E846BCD05}"/>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62FC0475-FDA9-A25B-789E-A9682CADCD16}"/>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92633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8238D-4381-2D31-E993-1EE26AAC0B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a:extLst>
              <a:ext uri="{FF2B5EF4-FFF2-40B4-BE49-F238E27FC236}">
                <a16:creationId xmlns:a16="http://schemas.microsoft.com/office/drawing/2014/main" id="{A19EFD28-0D99-54C2-A132-ADE8D8C3B0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a:extLst>
              <a:ext uri="{FF2B5EF4-FFF2-40B4-BE49-F238E27FC236}">
                <a16:creationId xmlns:a16="http://schemas.microsoft.com/office/drawing/2014/main" id="{527734B9-72B0-E4CD-57E3-EE739DCD33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9CCA2E-A24C-75D4-900A-7B5B1FFFF19E}"/>
              </a:ext>
            </a:extLst>
          </p:cNvPr>
          <p:cNvSpPr>
            <a:spLocks noGrp="1"/>
          </p:cNvSpPr>
          <p:nvPr>
            <p:ph type="dt" sz="half" idx="10"/>
          </p:nvPr>
        </p:nvSpPr>
        <p:spPr/>
        <p:txBody>
          <a:bodyPr/>
          <a:lstStyle/>
          <a:p>
            <a:fld id="{F707BE95-7602-4252-BD5D-1E3C02D36404}" type="datetime1">
              <a:rPr lang="en-IE" smtClean="0"/>
              <a:t>01/06/2023</a:t>
            </a:fld>
            <a:endParaRPr lang="en-IE"/>
          </a:p>
        </p:txBody>
      </p:sp>
      <p:sp>
        <p:nvSpPr>
          <p:cNvPr id="6" name="Footer Placeholder 5">
            <a:extLst>
              <a:ext uri="{FF2B5EF4-FFF2-40B4-BE49-F238E27FC236}">
                <a16:creationId xmlns:a16="http://schemas.microsoft.com/office/drawing/2014/main" id="{590B7A05-F275-9E82-F85D-8BDE2680A70C}"/>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9A64B7EA-E998-EF2D-BEA4-3DCB278B8E96}"/>
              </a:ext>
            </a:extLst>
          </p:cNvPr>
          <p:cNvSpPr>
            <a:spLocks noGrp="1"/>
          </p:cNvSpPr>
          <p:nvPr>
            <p:ph type="sldNum" sz="quarter" idx="12"/>
          </p:nvPr>
        </p:nvSpPr>
        <p:spPr/>
        <p:txBody>
          <a:bodyPr/>
          <a:lstStyle/>
          <a:p>
            <a:fld id="{78B18F8E-E442-4454-B110-A7545E23EB4C}" type="slidenum">
              <a:rPr lang="en-IE" smtClean="0"/>
              <a:t>‹#›</a:t>
            </a:fld>
            <a:endParaRPr lang="en-IE"/>
          </a:p>
        </p:txBody>
      </p:sp>
    </p:spTree>
    <p:extLst>
      <p:ext uri="{BB962C8B-B14F-4D97-AF65-F5344CB8AC3E}">
        <p14:creationId xmlns:p14="http://schemas.microsoft.com/office/powerpoint/2010/main" val="464847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9E9135-EEC9-4A15-6FA9-BF664C567C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a:extLst>
              <a:ext uri="{FF2B5EF4-FFF2-40B4-BE49-F238E27FC236}">
                <a16:creationId xmlns:a16="http://schemas.microsoft.com/office/drawing/2014/main" id="{850FC6E9-F309-712F-2DE0-8915B8F3E69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6AA29ECE-E857-B308-6497-4B54E623F2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72A35B-02B9-430C-8026-D98762794866}" type="datetime1">
              <a:rPr lang="en-IE" smtClean="0"/>
              <a:t>01/06/2023</a:t>
            </a:fld>
            <a:endParaRPr lang="en-IE"/>
          </a:p>
        </p:txBody>
      </p:sp>
      <p:sp>
        <p:nvSpPr>
          <p:cNvPr id="5" name="Footer Placeholder 4">
            <a:extLst>
              <a:ext uri="{FF2B5EF4-FFF2-40B4-BE49-F238E27FC236}">
                <a16:creationId xmlns:a16="http://schemas.microsoft.com/office/drawing/2014/main" id="{9A5D79A8-B936-2F27-1507-9BC4519CE6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a:extLst>
              <a:ext uri="{FF2B5EF4-FFF2-40B4-BE49-F238E27FC236}">
                <a16:creationId xmlns:a16="http://schemas.microsoft.com/office/drawing/2014/main" id="{B55475D2-E4A9-645F-8B63-8E4F47D9094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B18F8E-E442-4454-B110-A7545E23EB4C}" type="slidenum">
              <a:rPr lang="en-IE" smtClean="0"/>
              <a:t>‹#›</a:t>
            </a:fld>
            <a:endParaRPr lang="en-IE"/>
          </a:p>
        </p:txBody>
      </p:sp>
    </p:spTree>
    <p:extLst>
      <p:ext uri="{BB962C8B-B14F-4D97-AF65-F5344CB8AC3E}">
        <p14:creationId xmlns:p14="http://schemas.microsoft.com/office/powerpoint/2010/main" val="4240993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1.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26.png"/><Relationship Id="rId2" Type="http://schemas.openxmlformats.org/officeDocument/2006/relationships/image" Target="../media/image38.png"/><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9.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41.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43.png"/><Relationship Id="rId2"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33.png"/><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xml"/><Relationship Id="rId5" Type="http://schemas.openxmlformats.org/officeDocument/2006/relationships/image" Target="../media/image26.png"/><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20.png"/><Relationship Id="rId7" Type="http://schemas.openxmlformats.org/officeDocument/2006/relationships/image" Target="../media/image51.png"/><Relationship Id="rId2" Type="http://schemas.openxmlformats.org/officeDocument/2006/relationships/image" Target="../media/image410.png"/><Relationship Id="rId1" Type="http://schemas.openxmlformats.org/officeDocument/2006/relationships/slideLayout" Target="../slideLayouts/slideLayout1.xml"/><Relationship Id="rId6" Type="http://schemas.openxmlformats.org/officeDocument/2006/relationships/image" Target="../media/image450.png"/><Relationship Id="rId5" Type="http://schemas.openxmlformats.org/officeDocument/2006/relationships/image" Target="../media/image440.png"/><Relationship Id="rId4" Type="http://schemas.openxmlformats.org/officeDocument/2006/relationships/image" Target="../media/image430.png"/></Relationships>
</file>

<file path=ppt/slides/_rels/slide3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0.png"/><Relationship Id="rId1" Type="http://schemas.openxmlformats.org/officeDocument/2006/relationships/slideLayout" Target="../slideLayouts/slideLayout1.xml"/><Relationship Id="rId5" Type="http://schemas.openxmlformats.org/officeDocument/2006/relationships/image" Target="../media/image120.png"/><Relationship Id="rId4" Type="http://schemas.openxmlformats.org/officeDocument/2006/relationships/image" Target="../media/image110.pn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8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10.png"/><Relationship Id="rId7" Type="http://schemas.openxmlformats.org/officeDocument/2006/relationships/image" Target="../media/image56.png"/><Relationship Id="rId2" Type="http://schemas.openxmlformats.org/officeDocument/2006/relationships/image" Target="../media/image54.png"/><Relationship Id="rId1" Type="http://schemas.openxmlformats.org/officeDocument/2006/relationships/slideLayout" Target="../slideLayouts/slideLayout1.xml"/><Relationship Id="rId6" Type="http://schemas.openxmlformats.org/officeDocument/2006/relationships/image" Target="../media/image540.png"/><Relationship Id="rId5" Type="http://schemas.openxmlformats.org/officeDocument/2006/relationships/image" Target="../media/image530.png"/><Relationship Id="rId4" Type="http://schemas.openxmlformats.org/officeDocument/2006/relationships/image" Target="../media/image55.png"/></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590.png"/><Relationship Id="rId1" Type="http://schemas.openxmlformats.org/officeDocument/2006/relationships/slideLayout" Target="../slideLayouts/slideLayout1.xml"/><Relationship Id="rId4" Type="http://schemas.openxmlformats.org/officeDocument/2006/relationships/image" Target="../media/image63.png"/></Relationships>
</file>

<file path=ppt/slides/_rels/slide36.xml.rels><?xml version="1.0" encoding="UTF-8" standalone="yes"?>
<Relationships xmlns="http://schemas.openxmlformats.org/package/2006/relationships"><Relationship Id="rId3" Type="http://schemas.openxmlformats.org/officeDocument/2006/relationships/image" Target="../media/image630.png"/><Relationship Id="rId2" Type="http://schemas.openxmlformats.org/officeDocument/2006/relationships/image" Target="../media/image64.png"/><Relationship Id="rId1" Type="http://schemas.openxmlformats.org/officeDocument/2006/relationships/slideLayout" Target="../slideLayouts/slideLayout1.xml"/><Relationship Id="rId4" Type="http://schemas.openxmlformats.org/officeDocument/2006/relationships/image" Target="../media/image640.png"/></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xml"/><Relationship Id="rId5" Type="http://schemas.openxmlformats.org/officeDocument/2006/relationships/image" Target="../media/image72.png"/><Relationship Id="rId4" Type="http://schemas.openxmlformats.org/officeDocument/2006/relationships/image" Target="../media/image71.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C6A3A-8638-4185-3004-7634A776111A}"/>
              </a:ext>
            </a:extLst>
          </p:cNvPr>
          <p:cNvSpPr txBox="1"/>
          <p:nvPr/>
        </p:nvSpPr>
        <p:spPr>
          <a:xfrm>
            <a:off x="1669409" y="2136338"/>
            <a:ext cx="8766496" cy="3046988"/>
          </a:xfrm>
          <a:prstGeom prst="rect">
            <a:avLst/>
          </a:prstGeom>
          <a:noFill/>
        </p:spPr>
        <p:txBody>
          <a:bodyPr wrap="square" rtlCol="0">
            <a:spAutoFit/>
          </a:bodyPr>
          <a:lstStyle/>
          <a:p>
            <a:pPr algn="ctr">
              <a:spcAft>
                <a:spcPts val="2400"/>
              </a:spcAft>
            </a:pPr>
            <a:r>
              <a:rPr lang="en-US" sz="4000" dirty="0"/>
              <a:t>Mechanical Analysis of HTS Forced-Flow Cooled Cable for the Target Solenoid</a:t>
            </a:r>
          </a:p>
          <a:p>
            <a:pPr algn="ctr">
              <a:spcAft>
                <a:spcPts val="2400"/>
              </a:spcAft>
            </a:pPr>
            <a:r>
              <a:rPr lang="en-US" dirty="0"/>
              <a:t>J. Lorenzo, A. Portone, P. Testoni (F4E Barcelona)</a:t>
            </a:r>
          </a:p>
          <a:p>
            <a:pPr algn="ctr">
              <a:spcAft>
                <a:spcPts val="2400"/>
              </a:spcAft>
            </a:pPr>
            <a:r>
              <a:rPr lang="en-US" dirty="0"/>
              <a:t>In collaboration with C. Accettura, L. Bottura, A. Kolehmainen (CERN)</a:t>
            </a:r>
          </a:p>
          <a:p>
            <a:pPr algn="ctr">
              <a:spcAft>
                <a:spcPts val="2400"/>
              </a:spcAft>
            </a:pPr>
            <a:r>
              <a:rPr lang="en-US" sz="1600" dirty="0"/>
              <a:t>01/06/2023</a:t>
            </a:r>
          </a:p>
        </p:txBody>
      </p:sp>
    </p:spTree>
    <p:extLst>
      <p:ext uri="{BB962C8B-B14F-4D97-AF65-F5344CB8AC3E}">
        <p14:creationId xmlns:p14="http://schemas.microsoft.com/office/powerpoint/2010/main" val="4098227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6A55643-AA2E-E9DB-EF6A-B6895F1978E4}"/>
              </a:ext>
            </a:extLst>
          </p:cNvPr>
          <p:cNvPicPr>
            <a:picLocks noChangeAspect="1"/>
          </p:cNvPicPr>
          <p:nvPr/>
        </p:nvPicPr>
        <p:blipFill>
          <a:blip r:embed="rId2"/>
          <a:stretch>
            <a:fillRect/>
          </a:stretch>
        </p:blipFill>
        <p:spPr>
          <a:xfrm>
            <a:off x="110255" y="1651347"/>
            <a:ext cx="4924425" cy="4175284"/>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Analysis Strategy: Local Models I</a:t>
            </a:r>
          </a:p>
        </p:txBody>
      </p:sp>
      <p:sp>
        <p:nvSpPr>
          <p:cNvPr id="5" name="TextBox 4">
            <a:extLst>
              <a:ext uri="{FF2B5EF4-FFF2-40B4-BE49-F238E27FC236}">
                <a16:creationId xmlns:a16="http://schemas.microsoft.com/office/drawing/2014/main" id="{5818BBCA-54AD-4FDC-93FD-15FF7F944D2E}"/>
              </a:ext>
            </a:extLst>
          </p:cNvPr>
          <p:cNvSpPr txBox="1"/>
          <p:nvPr/>
        </p:nvSpPr>
        <p:spPr>
          <a:xfrm>
            <a:off x="915571" y="959693"/>
            <a:ext cx="3366884" cy="369332"/>
          </a:xfrm>
          <a:prstGeom prst="rect">
            <a:avLst/>
          </a:prstGeom>
          <a:noFill/>
        </p:spPr>
        <p:txBody>
          <a:bodyPr wrap="none" rtlCol="0">
            <a:spAutoFit/>
          </a:bodyPr>
          <a:lstStyle/>
          <a:p>
            <a:r>
              <a:rPr lang="en-US" b="1" dirty="0"/>
              <a:t>Magnetic Field [T] in Coil 2 cables</a:t>
            </a:r>
            <a:endParaRPr lang="en-IE" b="1" dirty="0"/>
          </a:p>
        </p:txBody>
      </p:sp>
      <p:sp>
        <p:nvSpPr>
          <p:cNvPr id="8" name="TextBox 7">
            <a:extLst>
              <a:ext uri="{FF2B5EF4-FFF2-40B4-BE49-F238E27FC236}">
                <a16:creationId xmlns:a16="http://schemas.microsoft.com/office/drawing/2014/main" id="{CCCE9252-D289-A43E-C907-43FF010F5EC3}"/>
              </a:ext>
            </a:extLst>
          </p:cNvPr>
          <p:cNvSpPr txBox="1"/>
          <p:nvPr/>
        </p:nvSpPr>
        <p:spPr>
          <a:xfrm>
            <a:off x="6015263" y="959693"/>
            <a:ext cx="3361561" cy="369332"/>
          </a:xfrm>
          <a:prstGeom prst="rect">
            <a:avLst/>
          </a:prstGeom>
          <a:noFill/>
        </p:spPr>
        <p:txBody>
          <a:bodyPr wrap="none" rtlCol="0">
            <a:spAutoFit/>
          </a:bodyPr>
          <a:lstStyle/>
          <a:p>
            <a:r>
              <a:rPr lang="en-US" b="1" dirty="0" err="1"/>
              <a:t>Tresca</a:t>
            </a:r>
            <a:r>
              <a:rPr lang="en-US" b="1" dirty="0"/>
              <a:t> Stress [Pa] in Coil 2 jackets</a:t>
            </a:r>
            <a:endParaRPr lang="en-IE" b="1" dirty="0"/>
          </a:p>
        </p:txBody>
      </p:sp>
      <p:sp>
        <p:nvSpPr>
          <p:cNvPr id="28" name="Arrow: Right 27">
            <a:extLst>
              <a:ext uri="{FF2B5EF4-FFF2-40B4-BE49-F238E27FC236}">
                <a16:creationId xmlns:a16="http://schemas.microsoft.com/office/drawing/2014/main" id="{A8866363-18F4-E9BC-7F76-12480DB65044}"/>
              </a:ext>
            </a:extLst>
          </p:cNvPr>
          <p:cNvSpPr/>
          <p:nvPr/>
        </p:nvSpPr>
        <p:spPr>
          <a:xfrm>
            <a:off x="3873734" y="5218002"/>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9" name="TextBox 28">
            <a:extLst>
              <a:ext uri="{FF2B5EF4-FFF2-40B4-BE49-F238E27FC236}">
                <a16:creationId xmlns:a16="http://schemas.microsoft.com/office/drawing/2014/main" id="{0409F8B1-B7EB-D88C-3AC6-860B545A2963}"/>
              </a:ext>
            </a:extLst>
          </p:cNvPr>
          <p:cNvSpPr txBox="1"/>
          <p:nvPr/>
        </p:nvSpPr>
        <p:spPr>
          <a:xfrm>
            <a:off x="3823130" y="5871954"/>
            <a:ext cx="1211550" cy="276999"/>
          </a:xfrm>
          <a:prstGeom prst="rect">
            <a:avLst/>
          </a:prstGeom>
          <a:noFill/>
        </p:spPr>
        <p:txBody>
          <a:bodyPr wrap="none" rtlCol="0">
            <a:spAutoFit/>
          </a:bodyPr>
          <a:lstStyle/>
          <a:p>
            <a:r>
              <a:rPr lang="en-US" sz="1200" dirty="0"/>
              <a:t>Nodal EM forces</a:t>
            </a:r>
            <a:endParaRPr lang="en-IE" sz="1200" dirty="0"/>
          </a:p>
        </p:txBody>
      </p:sp>
      <p:pic>
        <p:nvPicPr>
          <p:cNvPr id="11" name="Picture 10">
            <a:extLst>
              <a:ext uri="{FF2B5EF4-FFF2-40B4-BE49-F238E27FC236}">
                <a16:creationId xmlns:a16="http://schemas.microsoft.com/office/drawing/2014/main" id="{FEC24D62-B563-CEBC-9714-07A48038D0F2}"/>
              </a:ext>
            </a:extLst>
          </p:cNvPr>
          <p:cNvPicPr>
            <a:picLocks noChangeAspect="1"/>
          </p:cNvPicPr>
          <p:nvPr/>
        </p:nvPicPr>
        <p:blipFill>
          <a:blip r:embed="rId3"/>
          <a:stretch>
            <a:fillRect/>
          </a:stretch>
        </p:blipFill>
        <p:spPr>
          <a:xfrm>
            <a:off x="5180871" y="1651347"/>
            <a:ext cx="4961096" cy="4101941"/>
          </a:xfrm>
          <a:prstGeom prst="rect">
            <a:avLst/>
          </a:prstGeom>
        </p:spPr>
      </p:pic>
      <p:pic>
        <p:nvPicPr>
          <p:cNvPr id="14" name="Picture 13">
            <a:extLst>
              <a:ext uri="{FF2B5EF4-FFF2-40B4-BE49-F238E27FC236}">
                <a16:creationId xmlns:a16="http://schemas.microsoft.com/office/drawing/2014/main" id="{903483FC-7126-A246-59BD-077F58E76B7C}"/>
              </a:ext>
            </a:extLst>
          </p:cNvPr>
          <p:cNvPicPr>
            <a:picLocks noChangeAspect="1"/>
          </p:cNvPicPr>
          <p:nvPr/>
        </p:nvPicPr>
        <p:blipFill>
          <a:blip r:embed="rId4"/>
          <a:stretch>
            <a:fillRect/>
          </a:stretch>
        </p:blipFill>
        <p:spPr>
          <a:xfrm>
            <a:off x="8758432" y="4622425"/>
            <a:ext cx="3020378" cy="2151698"/>
          </a:xfrm>
          <a:prstGeom prst="rect">
            <a:avLst/>
          </a:prstGeom>
        </p:spPr>
      </p:pic>
      <p:sp>
        <p:nvSpPr>
          <p:cNvPr id="15" name="TextBox 14">
            <a:extLst>
              <a:ext uri="{FF2B5EF4-FFF2-40B4-BE49-F238E27FC236}">
                <a16:creationId xmlns:a16="http://schemas.microsoft.com/office/drawing/2014/main" id="{65FB8AC7-0E43-3226-53F8-6BAE28976428}"/>
              </a:ext>
            </a:extLst>
          </p:cNvPr>
          <p:cNvSpPr txBox="1"/>
          <p:nvPr/>
        </p:nvSpPr>
        <p:spPr>
          <a:xfrm>
            <a:off x="9782710" y="4079403"/>
            <a:ext cx="2409290" cy="523220"/>
          </a:xfrm>
          <a:prstGeom prst="rect">
            <a:avLst/>
          </a:prstGeom>
          <a:noFill/>
        </p:spPr>
        <p:txBody>
          <a:bodyPr wrap="square" rtlCol="0">
            <a:spAutoFit/>
          </a:bodyPr>
          <a:lstStyle/>
          <a:p>
            <a:pPr algn="ctr"/>
            <a:r>
              <a:rPr lang="en-US" sz="1400" dirty="0"/>
              <a:t>Frictional contact between cable and jacket</a:t>
            </a:r>
            <a:endParaRPr lang="en-IE" sz="1400" dirty="0"/>
          </a:p>
        </p:txBody>
      </p:sp>
      <p:sp>
        <p:nvSpPr>
          <p:cNvPr id="17" name="TextBox 16">
            <a:extLst>
              <a:ext uri="{FF2B5EF4-FFF2-40B4-BE49-F238E27FC236}">
                <a16:creationId xmlns:a16="http://schemas.microsoft.com/office/drawing/2014/main" id="{91FADED4-5005-15E2-0E01-DA9C0C96CC5F}"/>
              </a:ext>
            </a:extLst>
          </p:cNvPr>
          <p:cNvSpPr txBox="1"/>
          <p:nvPr/>
        </p:nvSpPr>
        <p:spPr>
          <a:xfrm>
            <a:off x="288562" y="6010453"/>
            <a:ext cx="3354829" cy="369332"/>
          </a:xfrm>
          <a:prstGeom prst="rect">
            <a:avLst/>
          </a:prstGeom>
          <a:noFill/>
        </p:spPr>
        <p:txBody>
          <a:bodyPr wrap="none" rtlCol="0">
            <a:spAutoFit/>
          </a:bodyPr>
          <a:lstStyle/>
          <a:p>
            <a:r>
              <a:rPr lang="en-US" dirty="0"/>
              <a:t>Fine distribution of magnetic field</a:t>
            </a:r>
            <a:endParaRPr lang="en-IE" dirty="0"/>
          </a:p>
        </p:txBody>
      </p:sp>
      <p:sp>
        <p:nvSpPr>
          <p:cNvPr id="18" name="TextBox 17">
            <a:extLst>
              <a:ext uri="{FF2B5EF4-FFF2-40B4-BE49-F238E27FC236}">
                <a16:creationId xmlns:a16="http://schemas.microsoft.com/office/drawing/2014/main" id="{0AB235FE-256E-9336-3755-EFB95DE89FD3}"/>
              </a:ext>
            </a:extLst>
          </p:cNvPr>
          <p:cNvSpPr txBox="1"/>
          <p:nvPr/>
        </p:nvSpPr>
        <p:spPr>
          <a:xfrm>
            <a:off x="5511389" y="6010453"/>
            <a:ext cx="3247043" cy="369332"/>
          </a:xfrm>
          <a:prstGeom prst="rect">
            <a:avLst/>
          </a:prstGeom>
          <a:noFill/>
        </p:spPr>
        <p:txBody>
          <a:bodyPr wrap="none" rtlCol="0">
            <a:spAutoFit/>
          </a:bodyPr>
          <a:lstStyle/>
          <a:p>
            <a:r>
              <a:rPr lang="en-US" dirty="0"/>
              <a:t>Stresses in jackets and insulation</a:t>
            </a:r>
            <a:endParaRPr lang="en-IE" dirty="0"/>
          </a:p>
        </p:txBody>
      </p:sp>
      <p:sp>
        <p:nvSpPr>
          <p:cNvPr id="4" name="Slide Number Placeholder 3">
            <a:extLst>
              <a:ext uri="{FF2B5EF4-FFF2-40B4-BE49-F238E27FC236}">
                <a16:creationId xmlns:a16="http://schemas.microsoft.com/office/drawing/2014/main" id="{475B9FF4-F8F0-CD1B-34C7-B823B4E25496}"/>
              </a:ext>
            </a:extLst>
          </p:cNvPr>
          <p:cNvSpPr>
            <a:spLocks noGrp="1"/>
          </p:cNvSpPr>
          <p:nvPr>
            <p:ph type="sldNum" sz="quarter" idx="12"/>
          </p:nvPr>
        </p:nvSpPr>
        <p:spPr/>
        <p:txBody>
          <a:bodyPr/>
          <a:lstStyle/>
          <a:p>
            <a:fld id="{78B18F8E-E442-4454-B110-A7545E23EB4C}" type="slidenum">
              <a:rPr lang="en-IE" smtClean="0"/>
              <a:t>10</a:t>
            </a:fld>
            <a:endParaRPr lang="en-IE"/>
          </a:p>
        </p:txBody>
      </p:sp>
    </p:spTree>
    <p:extLst>
      <p:ext uri="{BB962C8B-B14F-4D97-AF65-F5344CB8AC3E}">
        <p14:creationId xmlns:p14="http://schemas.microsoft.com/office/powerpoint/2010/main" val="28506956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F11C327-DAA5-DAA1-B308-67CF2A14459F}"/>
              </a:ext>
            </a:extLst>
          </p:cNvPr>
          <p:cNvPicPr>
            <a:picLocks noChangeAspect="1"/>
          </p:cNvPicPr>
          <p:nvPr/>
        </p:nvPicPr>
        <p:blipFill>
          <a:blip r:embed="rId2"/>
          <a:stretch>
            <a:fillRect/>
          </a:stretch>
        </p:blipFill>
        <p:spPr>
          <a:xfrm>
            <a:off x="0" y="891307"/>
            <a:ext cx="6194108" cy="5280660"/>
          </a:xfrm>
          <a:prstGeom prst="rect">
            <a:avLst/>
          </a:prstGeom>
        </p:spPr>
      </p:pic>
      <p:pic>
        <p:nvPicPr>
          <p:cNvPr id="15" name="Picture 14">
            <a:extLst>
              <a:ext uri="{FF2B5EF4-FFF2-40B4-BE49-F238E27FC236}">
                <a16:creationId xmlns:a16="http://schemas.microsoft.com/office/drawing/2014/main" id="{2FC2EBAD-1DE4-27A3-D177-20E83FDB2E53}"/>
              </a:ext>
            </a:extLst>
          </p:cNvPr>
          <p:cNvPicPr>
            <a:picLocks noChangeAspect="1"/>
          </p:cNvPicPr>
          <p:nvPr/>
        </p:nvPicPr>
        <p:blipFill>
          <a:blip r:embed="rId3"/>
          <a:stretch>
            <a:fillRect/>
          </a:stretch>
        </p:blipFill>
        <p:spPr>
          <a:xfrm>
            <a:off x="6004560" y="914643"/>
            <a:ext cx="6187440" cy="5233988"/>
          </a:xfrm>
          <a:prstGeom prst="rect">
            <a:avLst/>
          </a:prstGeom>
        </p:spPr>
      </p:pic>
      <p:sp>
        <p:nvSpPr>
          <p:cNvPr id="16" name="TextBox 15">
            <a:extLst>
              <a:ext uri="{FF2B5EF4-FFF2-40B4-BE49-F238E27FC236}">
                <a16:creationId xmlns:a16="http://schemas.microsoft.com/office/drawing/2014/main" id="{CFAA23A5-271A-BDAF-3673-35337B4628E7}"/>
              </a:ext>
            </a:extLst>
          </p:cNvPr>
          <p:cNvSpPr txBox="1"/>
          <p:nvPr/>
        </p:nvSpPr>
        <p:spPr>
          <a:xfrm>
            <a:off x="2328959" y="6210027"/>
            <a:ext cx="1536190" cy="369332"/>
          </a:xfrm>
          <a:prstGeom prst="rect">
            <a:avLst/>
          </a:prstGeom>
          <a:noFill/>
        </p:spPr>
        <p:txBody>
          <a:bodyPr wrap="none" rtlCol="0">
            <a:spAutoFit/>
          </a:bodyPr>
          <a:lstStyle/>
          <a:p>
            <a:r>
              <a:rPr lang="en-US" dirty="0"/>
              <a:t>a) Hoop Stress</a:t>
            </a:r>
            <a:endParaRPr lang="en-IE" dirty="0"/>
          </a:p>
        </p:txBody>
      </p:sp>
      <p:sp>
        <p:nvSpPr>
          <p:cNvPr id="18" name="TextBox 17">
            <a:extLst>
              <a:ext uri="{FF2B5EF4-FFF2-40B4-BE49-F238E27FC236}">
                <a16:creationId xmlns:a16="http://schemas.microsoft.com/office/drawing/2014/main" id="{471FFC7E-FBD9-A1DD-7C7D-945179FFB4D9}"/>
              </a:ext>
            </a:extLst>
          </p:cNvPr>
          <p:cNvSpPr txBox="1"/>
          <p:nvPr/>
        </p:nvSpPr>
        <p:spPr>
          <a:xfrm>
            <a:off x="8145904" y="6210027"/>
            <a:ext cx="1904752" cy="369332"/>
          </a:xfrm>
          <a:prstGeom prst="rect">
            <a:avLst/>
          </a:prstGeom>
          <a:noFill/>
        </p:spPr>
        <p:txBody>
          <a:bodyPr wrap="none" rtlCol="0">
            <a:spAutoFit/>
          </a:bodyPr>
          <a:lstStyle/>
          <a:p>
            <a:r>
              <a:rPr lang="en-US" dirty="0"/>
              <a:t>b) Axial Stress [Pa]</a:t>
            </a:r>
            <a:endParaRPr lang="en-IE" dirty="0"/>
          </a:p>
        </p:txBody>
      </p:sp>
      <p:sp>
        <p:nvSpPr>
          <p:cNvPr id="3" name="Slide Number Placeholder 2">
            <a:extLst>
              <a:ext uri="{FF2B5EF4-FFF2-40B4-BE49-F238E27FC236}">
                <a16:creationId xmlns:a16="http://schemas.microsoft.com/office/drawing/2014/main" id="{C7D91468-BE89-D3E1-FA6A-0E52DE25781C}"/>
              </a:ext>
            </a:extLst>
          </p:cNvPr>
          <p:cNvSpPr>
            <a:spLocks noGrp="1"/>
          </p:cNvSpPr>
          <p:nvPr>
            <p:ph type="sldNum" sz="quarter" idx="12"/>
          </p:nvPr>
        </p:nvSpPr>
        <p:spPr/>
        <p:txBody>
          <a:bodyPr/>
          <a:lstStyle/>
          <a:p>
            <a:fld id="{78B18F8E-E442-4454-B110-A7545E23EB4C}" type="slidenum">
              <a:rPr lang="en-IE" smtClean="0"/>
              <a:t>11</a:t>
            </a:fld>
            <a:endParaRPr lang="en-IE" dirty="0"/>
          </a:p>
        </p:txBody>
      </p:sp>
      <p:sp>
        <p:nvSpPr>
          <p:cNvPr id="2" name="TextBox 1">
            <a:extLst>
              <a:ext uri="{FF2B5EF4-FFF2-40B4-BE49-F238E27FC236}">
                <a16:creationId xmlns:a16="http://schemas.microsoft.com/office/drawing/2014/main" id="{5A5F6E39-A5A2-76BB-2520-65B592BE9783}"/>
              </a:ext>
            </a:extLst>
          </p:cNvPr>
          <p:cNvSpPr txBox="1"/>
          <p:nvPr/>
        </p:nvSpPr>
        <p:spPr>
          <a:xfrm>
            <a:off x="0" y="201228"/>
            <a:ext cx="12192000" cy="584775"/>
          </a:xfrm>
          <a:prstGeom prst="rect">
            <a:avLst/>
          </a:prstGeom>
          <a:noFill/>
        </p:spPr>
        <p:txBody>
          <a:bodyPr wrap="square">
            <a:spAutoFit/>
          </a:bodyPr>
          <a:lstStyle/>
          <a:p>
            <a:pPr algn="ctr"/>
            <a:r>
              <a:rPr lang="en-US" sz="3200" dirty="0"/>
              <a:t>Analysis Strategy: Local Models I</a:t>
            </a:r>
          </a:p>
        </p:txBody>
      </p:sp>
    </p:spTree>
    <p:extLst>
      <p:ext uri="{BB962C8B-B14F-4D97-AF65-F5344CB8AC3E}">
        <p14:creationId xmlns:p14="http://schemas.microsoft.com/office/powerpoint/2010/main" val="1040256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0BB6EEE-CEDF-EB9B-A79E-1E9BF0BCB548}"/>
              </a:ext>
            </a:extLst>
          </p:cNvPr>
          <p:cNvPicPr>
            <a:picLocks noChangeAspect="1"/>
          </p:cNvPicPr>
          <p:nvPr/>
        </p:nvPicPr>
        <p:blipFill>
          <a:blip r:embed="rId2"/>
          <a:stretch>
            <a:fillRect/>
          </a:stretch>
        </p:blipFill>
        <p:spPr>
          <a:xfrm>
            <a:off x="892817" y="1502715"/>
            <a:ext cx="6012180" cy="4480560"/>
          </a:xfrm>
          <a:prstGeom prst="rect">
            <a:avLst/>
          </a:prstGeom>
        </p:spPr>
      </p:pic>
      <p:pic>
        <p:nvPicPr>
          <p:cNvPr id="10" name="Picture 9">
            <a:extLst>
              <a:ext uri="{FF2B5EF4-FFF2-40B4-BE49-F238E27FC236}">
                <a16:creationId xmlns:a16="http://schemas.microsoft.com/office/drawing/2014/main" id="{590C8AC5-0347-056A-3C2D-9CF0C1BF8211}"/>
              </a:ext>
            </a:extLst>
          </p:cNvPr>
          <p:cNvPicPr>
            <a:picLocks noChangeAspect="1"/>
          </p:cNvPicPr>
          <p:nvPr/>
        </p:nvPicPr>
        <p:blipFill>
          <a:blip r:embed="rId3"/>
          <a:stretch>
            <a:fillRect/>
          </a:stretch>
        </p:blipFill>
        <p:spPr>
          <a:xfrm>
            <a:off x="7193269" y="4113380"/>
            <a:ext cx="3510439" cy="2620328"/>
          </a:xfrm>
          <a:prstGeom prst="rect">
            <a:avLst/>
          </a:prstGeom>
        </p:spPr>
      </p:pic>
      <p:pic>
        <p:nvPicPr>
          <p:cNvPr id="4" name="Picture 3">
            <a:extLst>
              <a:ext uri="{FF2B5EF4-FFF2-40B4-BE49-F238E27FC236}">
                <a16:creationId xmlns:a16="http://schemas.microsoft.com/office/drawing/2014/main" id="{1C3AE4F9-A66A-C93E-BC3B-5ECDF9E21DB9}"/>
              </a:ext>
            </a:extLst>
          </p:cNvPr>
          <p:cNvPicPr>
            <a:picLocks noChangeAspect="1"/>
          </p:cNvPicPr>
          <p:nvPr/>
        </p:nvPicPr>
        <p:blipFill>
          <a:blip r:embed="rId4"/>
          <a:stretch>
            <a:fillRect/>
          </a:stretch>
        </p:blipFill>
        <p:spPr>
          <a:xfrm>
            <a:off x="7214765" y="1155335"/>
            <a:ext cx="3513773" cy="2606993"/>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Analysis Strategy: Local Models II</a:t>
            </a:r>
          </a:p>
        </p:txBody>
      </p:sp>
      <p:sp>
        <p:nvSpPr>
          <p:cNvPr id="5" name="TextBox 4">
            <a:extLst>
              <a:ext uri="{FF2B5EF4-FFF2-40B4-BE49-F238E27FC236}">
                <a16:creationId xmlns:a16="http://schemas.microsoft.com/office/drawing/2014/main" id="{5818BBCA-54AD-4FDC-93FD-15FF7F944D2E}"/>
              </a:ext>
            </a:extLst>
          </p:cNvPr>
          <p:cNvSpPr txBox="1"/>
          <p:nvPr/>
        </p:nvSpPr>
        <p:spPr>
          <a:xfrm>
            <a:off x="2083014" y="964419"/>
            <a:ext cx="2713563" cy="369332"/>
          </a:xfrm>
          <a:prstGeom prst="rect">
            <a:avLst/>
          </a:prstGeom>
          <a:noFill/>
        </p:spPr>
        <p:txBody>
          <a:bodyPr wrap="none" rtlCol="0">
            <a:spAutoFit/>
          </a:bodyPr>
          <a:lstStyle/>
          <a:p>
            <a:r>
              <a:rPr lang="en-US" b="1" dirty="0"/>
              <a:t>Magnetic Field [T] in tapes</a:t>
            </a:r>
            <a:endParaRPr lang="en-IE" b="1" dirty="0"/>
          </a:p>
        </p:txBody>
      </p:sp>
      <p:sp>
        <p:nvSpPr>
          <p:cNvPr id="8" name="TextBox 7">
            <a:extLst>
              <a:ext uri="{FF2B5EF4-FFF2-40B4-BE49-F238E27FC236}">
                <a16:creationId xmlns:a16="http://schemas.microsoft.com/office/drawing/2014/main" id="{CCCE9252-D289-A43E-C907-43FF010F5EC3}"/>
              </a:ext>
            </a:extLst>
          </p:cNvPr>
          <p:cNvSpPr txBox="1"/>
          <p:nvPr/>
        </p:nvSpPr>
        <p:spPr>
          <a:xfrm>
            <a:off x="6989793" y="790729"/>
            <a:ext cx="4010778" cy="369332"/>
          </a:xfrm>
          <a:prstGeom prst="rect">
            <a:avLst/>
          </a:prstGeom>
          <a:noFill/>
        </p:spPr>
        <p:txBody>
          <a:bodyPr wrap="none" rtlCol="0">
            <a:spAutoFit/>
          </a:bodyPr>
          <a:lstStyle/>
          <a:p>
            <a:r>
              <a:rPr lang="en-US" b="1" dirty="0"/>
              <a:t>Compressive/Tensile Stress [Pa] in tapes</a:t>
            </a:r>
            <a:endParaRPr lang="en-IE" b="1" dirty="0"/>
          </a:p>
        </p:txBody>
      </p:sp>
      <p:sp>
        <p:nvSpPr>
          <p:cNvPr id="28" name="Arrow: Right 27">
            <a:extLst>
              <a:ext uri="{FF2B5EF4-FFF2-40B4-BE49-F238E27FC236}">
                <a16:creationId xmlns:a16="http://schemas.microsoft.com/office/drawing/2014/main" id="{A8866363-18F4-E9BC-7F76-12480DB65044}"/>
              </a:ext>
            </a:extLst>
          </p:cNvPr>
          <p:cNvSpPr/>
          <p:nvPr/>
        </p:nvSpPr>
        <p:spPr>
          <a:xfrm>
            <a:off x="5796903" y="5005185"/>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9" name="TextBox 28">
            <a:extLst>
              <a:ext uri="{FF2B5EF4-FFF2-40B4-BE49-F238E27FC236}">
                <a16:creationId xmlns:a16="http://schemas.microsoft.com/office/drawing/2014/main" id="{0409F8B1-B7EB-D88C-3AC6-860B545A2963}"/>
              </a:ext>
            </a:extLst>
          </p:cNvPr>
          <p:cNvSpPr txBox="1"/>
          <p:nvPr/>
        </p:nvSpPr>
        <p:spPr>
          <a:xfrm>
            <a:off x="5746299" y="5659137"/>
            <a:ext cx="1211550" cy="276999"/>
          </a:xfrm>
          <a:prstGeom prst="rect">
            <a:avLst/>
          </a:prstGeom>
          <a:noFill/>
        </p:spPr>
        <p:txBody>
          <a:bodyPr wrap="none" rtlCol="0">
            <a:spAutoFit/>
          </a:bodyPr>
          <a:lstStyle/>
          <a:p>
            <a:r>
              <a:rPr lang="en-US" sz="1200" dirty="0"/>
              <a:t>Nodal EM forces</a:t>
            </a:r>
            <a:endParaRPr lang="en-IE" sz="1200" dirty="0"/>
          </a:p>
        </p:txBody>
      </p:sp>
      <p:sp>
        <p:nvSpPr>
          <p:cNvPr id="7" name="TextBox 6">
            <a:extLst>
              <a:ext uri="{FF2B5EF4-FFF2-40B4-BE49-F238E27FC236}">
                <a16:creationId xmlns:a16="http://schemas.microsoft.com/office/drawing/2014/main" id="{FBA911D2-21DC-1C21-D6B4-B04EEF3B70EE}"/>
              </a:ext>
            </a:extLst>
          </p:cNvPr>
          <p:cNvSpPr txBox="1"/>
          <p:nvPr/>
        </p:nvSpPr>
        <p:spPr>
          <a:xfrm>
            <a:off x="7661467" y="3767054"/>
            <a:ext cx="2591094" cy="369332"/>
          </a:xfrm>
          <a:prstGeom prst="rect">
            <a:avLst/>
          </a:prstGeom>
          <a:noFill/>
        </p:spPr>
        <p:txBody>
          <a:bodyPr wrap="none" rtlCol="0">
            <a:spAutoFit/>
          </a:bodyPr>
          <a:lstStyle/>
          <a:p>
            <a:r>
              <a:rPr lang="en-US" b="1" dirty="0"/>
              <a:t>Shear Stress [Pa] in tapes</a:t>
            </a:r>
            <a:endParaRPr lang="en-IE" b="1" dirty="0"/>
          </a:p>
        </p:txBody>
      </p:sp>
      <p:sp>
        <p:nvSpPr>
          <p:cNvPr id="6" name="Slide Number Placeholder 5">
            <a:extLst>
              <a:ext uri="{FF2B5EF4-FFF2-40B4-BE49-F238E27FC236}">
                <a16:creationId xmlns:a16="http://schemas.microsoft.com/office/drawing/2014/main" id="{90333282-05E8-DEA3-C637-EFA7F801B18E}"/>
              </a:ext>
            </a:extLst>
          </p:cNvPr>
          <p:cNvSpPr>
            <a:spLocks noGrp="1"/>
          </p:cNvSpPr>
          <p:nvPr>
            <p:ph type="sldNum" sz="quarter" idx="12"/>
          </p:nvPr>
        </p:nvSpPr>
        <p:spPr/>
        <p:txBody>
          <a:bodyPr/>
          <a:lstStyle/>
          <a:p>
            <a:fld id="{78B18F8E-E442-4454-B110-A7545E23EB4C}" type="slidenum">
              <a:rPr lang="en-IE" smtClean="0"/>
              <a:t>12</a:t>
            </a:fld>
            <a:endParaRPr lang="en-IE"/>
          </a:p>
        </p:txBody>
      </p:sp>
    </p:spTree>
    <p:extLst>
      <p:ext uri="{BB962C8B-B14F-4D97-AF65-F5344CB8AC3E}">
        <p14:creationId xmlns:p14="http://schemas.microsoft.com/office/powerpoint/2010/main" val="2475071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C6A3A-8638-4185-3004-7634A776111A}"/>
              </a:ext>
            </a:extLst>
          </p:cNvPr>
          <p:cNvSpPr txBox="1"/>
          <p:nvPr/>
        </p:nvSpPr>
        <p:spPr>
          <a:xfrm>
            <a:off x="1056757" y="1678484"/>
            <a:ext cx="7656391" cy="3170099"/>
          </a:xfrm>
          <a:prstGeom prst="rect">
            <a:avLst/>
          </a:prstGeom>
          <a:noFill/>
        </p:spPr>
        <p:txBody>
          <a:bodyPr wrap="none" rtlCol="0">
            <a:spAutoFit/>
          </a:bodyPr>
          <a:lstStyle/>
          <a:p>
            <a:pPr marL="342900" indent="-342900">
              <a:spcAft>
                <a:spcPts val="1800"/>
              </a:spcAft>
              <a:buFont typeface="+mj-lt"/>
              <a:buAutoNum type="arabicPeriod"/>
            </a:pPr>
            <a:r>
              <a:rPr lang="en-US" sz="2800" dirty="0"/>
              <a:t>Introduction</a:t>
            </a:r>
          </a:p>
          <a:p>
            <a:pPr marL="342900" indent="-342900">
              <a:spcAft>
                <a:spcPts val="1800"/>
              </a:spcAft>
              <a:buFont typeface="+mj-lt"/>
              <a:buAutoNum type="arabicPeriod"/>
            </a:pPr>
            <a:r>
              <a:rPr lang="en-US" sz="2800" dirty="0"/>
              <a:t>Analysis Strategy</a:t>
            </a:r>
          </a:p>
          <a:p>
            <a:pPr marL="342900" indent="-342900">
              <a:spcAft>
                <a:spcPts val="1800"/>
              </a:spcAft>
              <a:buFont typeface="+mj-lt"/>
              <a:buAutoNum type="arabicPeriod"/>
            </a:pPr>
            <a:r>
              <a:rPr lang="en-US" sz="2800" b="1" dirty="0"/>
              <a:t>Stresses in HTS Tapes</a:t>
            </a:r>
          </a:p>
          <a:p>
            <a:pPr marL="342900" indent="-342900">
              <a:spcAft>
                <a:spcPts val="1800"/>
              </a:spcAft>
              <a:buFont typeface="+mj-lt"/>
              <a:buAutoNum type="arabicPeriod"/>
            </a:pPr>
            <a:r>
              <a:rPr lang="en-US" sz="2800" dirty="0"/>
              <a:t>Conclusions</a:t>
            </a:r>
          </a:p>
          <a:p>
            <a:pPr marL="342900" indent="-342900">
              <a:spcAft>
                <a:spcPts val="1800"/>
              </a:spcAft>
              <a:buFont typeface="+mj-lt"/>
              <a:buAutoNum type="arabicPeriod"/>
            </a:pPr>
            <a:r>
              <a:rPr lang="en-US" sz="2800" dirty="0"/>
              <a:t>Structural Design Criteria &amp; Assessment (backup)</a:t>
            </a:r>
          </a:p>
        </p:txBody>
      </p:sp>
      <p:sp>
        <p:nvSpPr>
          <p:cNvPr id="2" name="TextBox 1">
            <a:extLst>
              <a:ext uri="{FF2B5EF4-FFF2-40B4-BE49-F238E27FC236}">
                <a16:creationId xmlns:a16="http://schemas.microsoft.com/office/drawing/2014/main" id="{3B407F81-47E1-6896-0F24-90B2AC04F116}"/>
              </a:ext>
            </a:extLst>
          </p:cNvPr>
          <p:cNvSpPr txBox="1"/>
          <p:nvPr/>
        </p:nvSpPr>
        <p:spPr>
          <a:xfrm>
            <a:off x="0" y="201228"/>
            <a:ext cx="12192000" cy="584775"/>
          </a:xfrm>
          <a:prstGeom prst="rect">
            <a:avLst/>
          </a:prstGeom>
          <a:noFill/>
        </p:spPr>
        <p:txBody>
          <a:bodyPr wrap="square">
            <a:spAutoFit/>
          </a:bodyPr>
          <a:lstStyle/>
          <a:p>
            <a:pPr algn="ctr"/>
            <a:r>
              <a:rPr lang="en-US" sz="3200" dirty="0"/>
              <a:t>Outline</a:t>
            </a:r>
          </a:p>
        </p:txBody>
      </p:sp>
      <p:sp>
        <p:nvSpPr>
          <p:cNvPr id="5" name="Slide Number Placeholder 4">
            <a:extLst>
              <a:ext uri="{FF2B5EF4-FFF2-40B4-BE49-F238E27FC236}">
                <a16:creationId xmlns:a16="http://schemas.microsoft.com/office/drawing/2014/main" id="{7A6F381B-ABFE-979A-2752-BC43277C8E5B}"/>
              </a:ext>
            </a:extLst>
          </p:cNvPr>
          <p:cNvSpPr>
            <a:spLocks noGrp="1"/>
          </p:cNvSpPr>
          <p:nvPr>
            <p:ph type="sldNum" sz="quarter" idx="12"/>
          </p:nvPr>
        </p:nvSpPr>
        <p:spPr/>
        <p:txBody>
          <a:bodyPr/>
          <a:lstStyle/>
          <a:p>
            <a:fld id="{78B18F8E-E442-4454-B110-A7545E23EB4C}" type="slidenum">
              <a:rPr lang="en-IE" smtClean="0"/>
              <a:t>13</a:t>
            </a:fld>
            <a:endParaRPr lang="en-IE"/>
          </a:p>
        </p:txBody>
      </p:sp>
    </p:spTree>
    <p:extLst>
      <p:ext uri="{BB962C8B-B14F-4D97-AF65-F5344CB8AC3E}">
        <p14:creationId xmlns:p14="http://schemas.microsoft.com/office/powerpoint/2010/main" val="3120944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9362" y="1212980"/>
            <a:ext cx="4572638" cy="2057687"/>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Stresses in HTS Tapes</a:t>
            </a:r>
          </a:p>
        </p:txBody>
      </p:sp>
      <p:sp>
        <p:nvSpPr>
          <p:cNvPr id="4" name="TextBox 3">
            <a:extLst>
              <a:ext uri="{FF2B5EF4-FFF2-40B4-BE49-F238E27FC236}">
                <a16:creationId xmlns:a16="http://schemas.microsoft.com/office/drawing/2014/main" id="{E070665E-5DAC-6829-6F90-D5E3C47C3E9C}"/>
              </a:ext>
            </a:extLst>
          </p:cNvPr>
          <p:cNvSpPr txBox="1"/>
          <p:nvPr/>
        </p:nvSpPr>
        <p:spPr>
          <a:xfrm>
            <a:off x="502352" y="1227781"/>
            <a:ext cx="10895419" cy="5324535"/>
          </a:xfrm>
          <a:prstGeom prst="rect">
            <a:avLst/>
          </a:prstGeom>
          <a:noFill/>
        </p:spPr>
        <p:txBody>
          <a:bodyPr wrap="none" rtlCol="0">
            <a:spAutoFit/>
          </a:bodyPr>
          <a:lstStyle/>
          <a:p>
            <a:pPr>
              <a:spcAft>
                <a:spcPts val="600"/>
              </a:spcAft>
            </a:pPr>
            <a:r>
              <a:rPr lang="en-US" dirty="0"/>
              <a:t>Stress components of interest in the HTS tapes (de-bonding, degradation):</a:t>
            </a:r>
          </a:p>
          <a:p>
            <a:pPr marL="742950" lvl="1" indent="-285750">
              <a:spcAft>
                <a:spcPts val="600"/>
              </a:spcAft>
              <a:buFont typeface="Wingdings" panose="05000000000000000000" pitchFamily="2" charset="2"/>
              <a:buChar char="§"/>
            </a:pPr>
            <a:r>
              <a:rPr lang="en-US" dirty="0"/>
              <a:t>Tensile stress across HTS tapes.</a:t>
            </a:r>
          </a:p>
          <a:p>
            <a:pPr marL="742950" lvl="1" indent="-285750">
              <a:spcAft>
                <a:spcPts val="600"/>
              </a:spcAft>
              <a:buFont typeface="Wingdings" panose="05000000000000000000" pitchFamily="2" charset="2"/>
              <a:buChar char="§"/>
            </a:pPr>
            <a:r>
              <a:rPr lang="en-US" dirty="0"/>
              <a:t>Shear stress in HTS tapes.</a:t>
            </a:r>
          </a:p>
          <a:p>
            <a:pPr>
              <a:spcAft>
                <a:spcPts val="600"/>
              </a:spcAft>
            </a:pPr>
            <a:endParaRPr lang="en-US" dirty="0"/>
          </a:p>
          <a:p>
            <a:pPr>
              <a:spcAft>
                <a:spcPts val="600"/>
              </a:spcAft>
            </a:pPr>
            <a:endParaRPr lang="en-US" dirty="0"/>
          </a:p>
          <a:p>
            <a:pPr>
              <a:spcAft>
                <a:spcPts val="600"/>
              </a:spcAft>
            </a:pPr>
            <a:endParaRPr lang="en-US" dirty="0"/>
          </a:p>
          <a:p>
            <a:pPr>
              <a:spcAft>
                <a:spcPts val="600"/>
              </a:spcAft>
            </a:pPr>
            <a:endParaRPr lang="en-US" dirty="0"/>
          </a:p>
          <a:p>
            <a:pPr>
              <a:spcAft>
                <a:spcPts val="600"/>
              </a:spcAft>
            </a:pPr>
            <a:r>
              <a:rPr lang="en-US" dirty="0"/>
              <a:t>The tapes are modelled as relatively stiff components (~100 </a:t>
            </a:r>
            <a:r>
              <a:rPr lang="en-US" dirty="0" err="1"/>
              <a:t>GPa</a:t>
            </a:r>
            <a:r>
              <a:rPr lang="en-US" dirty="0"/>
              <a:t>) due to the large amount of </a:t>
            </a:r>
            <a:r>
              <a:rPr lang="en-US" dirty="0" err="1"/>
              <a:t>hastelloy</a:t>
            </a:r>
            <a:r>
              <a:rPr lang="en-US" dirty="0"/>
              <a:t> and copper.</a:t>
            </a:r>
          </a:p>
          <a:p>
            <a:pPr>
              <a:spcAft>
                <a:spcPts val="600"/>
              </a:spcAft>
            </a:pPr>
            <a:endParaRPr lang="en-US" dirty="0"/>
          </a:p>
          <a:p>
            <a:pPr>
              <a:spcAft>
                <a:spcPts val="600"/>
              </a:spcAft>
            </a:pPr>
            <a:r>
              <a:rPr lang="en-US" dirty="0"/>
              <a:t>The surrounding solder is modelled as a rather soft material (~10 </a:t>
            </a:r>
            <a:r>
              <a:rPr lang="en-US" dirty="0" err="1"/>
              <a:t>GPa</a:t>
            </a:r>
            <a:r>
              <a:rPr lang="en-US" dirty="0"/>
              <a:t>) due to the mix of Sn and </a:t>
            </a:r>
            <a:r>
              <a:rPr lang="en-US" dirty="0" err="1"/>
              <a:t>Pb</a:t>
            </a:r>
            <a:r>
              <a:rPr lang="en-US" dirty="0"/>
              <a:t>.</a:t>
            </a:r>
          </a:p>
          <a:p>
            <a:pPr>
              <a:spcAft>
                <a:spcPts val="600"/>
              </a:spcAft>
            </a:pPr>
            <a:endParaRPr lang="en-US" dirty="0"/>
          </a:p>
          <a:p>
            <a:pPr>
              <a:spcAft>
                <a:spcPts val="600"/>
              </a:spcAft>
            </a:pPr>
            <a:r>
              <a:rPr lang="en-US" dirty="0"/>
              <a:t>Parametric Analyses:</a:t>
            </a:r>
          </a:p>
          <a:p>
            <a:pPr marL="742950" lvl="1" indent="-285750">
              <a:spcAft>
                <a:spcPts val="600"/>
              </a:spcAft>
              <a:buFont typeface="Wingdings" panose="05000000000000000000" pitchFamily="2" charset="2"/>
              <a:buChar char="§"/>
            </a:pPr>
            <a:r>
              <a:rPr lang="en-US" dirty="0"/>
              <a:t>Bonded/frictional stack.</a:t>
            </a:r>
          </a:p>
          <a:p>
            <a:pPr marL="742950" lvl="1" indent="-285750">
              <a:spcAft>
                <a:spcPts val="600"/>
              </a:spcAft>
              <a:buFont typeface="Wingdings" panose="05000000000000000000" pitchFamily="2" charset="2"/>
              <a:buChar char="§"/>
            </a:pPr>
            <a:r>
              <a:rPr lang="en-US" dirty="0"/>
              <a:t>Number of stacks (3, 4, 6, 8).</a:t>
            </a:r>
          </a:p>
          <a:p>
            <a:pPr marL="742950" lvl="1" indent="-285750">
              <a:spcAft>
                <a:spcPts val="600"/>
              </a:spcAft>
              <a:buFont typeface="Wingdings" panose="05000000000000000000" pitchFamily="2" charset="2"/>
              <a:buChar char="§"/>
            </a:pPr>
            <a:r>
              <a:rPr lang="en-US" dirty="0"/>
              <a:t>Width of stacks (3 mm, 4 mm, 6 mm).</a:t>
            </a:r>
            <a:endParaRPr lang="en-IE" dirty="0"/>
          </a:p>
        </p:txBody>
      </p:sp>
      <p:sp>
        <p:nvSpPr>
          <p:cNvPr id="5" name="TextBox 4"/>
          <p:cNvSpPr txBox="1"/>
          <p:nvPr/>
        </p:nvSpPr>
        <p:spPr>
          <a:xfrm>
            <a:off x="7945821" y="2977691"/>
            <a:ext cx="1052211" cy="307777"/>
          </a:xfrm>
          <a:prstGeom prst="rect">
            <a:avLst/>
          </a:prstGeom>
          <a:noFill/>
        </p:spPr>
        <p:txBody>
          <a:bodyPr wrap="none" rtlCol="0">
            <a:spAutoFit/>
          </a:bodyPr>
          <a:lstStyle/>
          <a:p>
            <a:r>
              <a:rPr lang="en-US" sz="1400" i="1" dirty="0" err="1"/>
              <a:t>SuperPower</a:t>
            </a:r>
            <a:endParaRPr lang="en-IE" sz="1400" i="1" dirty="0"/>
          </a:p>
        </p:txBody>
      </p:sp>
      <p:sp>
        <p:nvSpPr>
          <p:cNvPr id="7" name="Slide Number Placeholder 6">
            <a:extLst>
              <a:ext uri="{FF2B5EF4-FFF2-40B4-BE49-F238E27FC236}">
                <a16:creationId xmlns:a16="http://schemas.microsoft.com/office/drawing/2014/main" id="{118BC5EA-468A-8D49-ED06-EE8374245C4D}"/>
              </a:ext>
            </a:extLst>
          </p:cNvPr>
          <p:cNvSpPr>
            <a:spLocks noGrp="1"/>
          </p:cNvSpPr>
          <p:nvPr>
            <p:ph type="sldNum" sz="quarter" idx="12"/>
          </p:nvPr>
        </p:nvSpPr>
        <p:spPr/>
        <p:txBody>
          <a:bodyPr/>
          <a:lstStyle/>
          <a:p>
            <a:fld id="{78B18F8E-E442-4454-B110-A7545E23EB4C}" type="slidenum">
              <a:rPr lang="en-IE" smtClean="0"/>
              <a:t>14</a:t>
            </a:fld>
            <a:endParaRPr lang="en-IE"/>
          </a:p>
        </p:txBody>
      </p:sp>
    </p:spTree>
    <p:extLst>
      <p:ext uri="{BB962C8B-B14F-4D97-AF65-F5344CB8AC3E}">
        <p14:creationId xmlns:p14="http://schemas.microsoft.com/office/powerpoint/2010/main" val="8353296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Bonded/Frictional Stack</a:t>
            </a:r>
          </a:p>
        </p:txBody>
      </p:sp>
      <p:sp>
        <p:nvSpPr>
          <p:cNvPr id="4" name="TextBox 3">
            <a:extLst>
              <a:ext uri="{FF2B5EF4-FFF2-40B4-BE49-F238E27FC236}">
                <a16:creationId xmlns:a16="http://schemas.microsoft.com/office/drawing/2014/main" id="{E070665E-5DAC-6829-6F90-D5E3C47C3E9C}"/>
              </a:ext>
            </a:extLst>
          </p:cNvPr>
          <p:cNvSpPr txBox="1"/>
          <p:nvPr/>
        </p:nvSpPr>
        <p:spPr>
          <a:xfrm>
            <a:off x="215867" y="1441473"/>
            <a:ext cx="3874440" cy="1000274"/>
          </a:xfrm>
          <a:prstGeom prst="rect">
            <a:avLst/>
          </a:prstGeom>
          <a:noFill/>
        </p:spPr>
        <p:txBody>
          <a:bodyPr wrap="square" rtlCol="0">
            <a:spAutoFit/>
          </a:bodyPr>
          <a:lstStyle/>
          <a:p>
            <a:pPr marL="342900" indent="-342900">
              <a:spcAft>
                <a:spcPts val="600"/>
              </a:spcAft>
              <a:buFont typeface="+mj-lt"/>
              <a:buAutoNum type="arabicPeriod"/>
            </a:pPr>
            <a:r>
              <a:rPr lang="en-US" dirty="0"/>
              <a:t>Stack bonded to copper former.</a:t>
            </a:r>
          </a:p>
          <a:p>
            <a:pPr marL="342900" indent="-342900">
              <a:spcAft>
                <a:spcPts val="600"/>
              </a:spcAft>
              <a:buFont typeface="+mj-lt"/>
              <a:buAutoNum type="arabicPeriod"/>
            </a:pPr>
            <a:r>
              <a:rPr lang="en-US" dirty="0"/>
              <a:t>Stack allowed to separate and slide in the copper former (</a:t>
            </a:r>
            <a:r>
              <a:rPr lang="el-GR" dirty="0">
                <a:cs typeface="Arial" panose="020B0604020202020204" pitchFamily="34" charset="0"/>
              </a:rPr>
              <a:t>μ</a:t>
            </a:r>
            <a:r>
              <a:rPr lang="en-US" dirty="0">
                <a:cs typeface="Arial" panose="020B0604020202020204" pitchFamily="34" charset="0"/>
              </a:rPr>
              <a:t> = 0.2</a:t>
            </a:r>
            <a:r>
              <a:rPr lang="en-US" dirty="0"/>
              <a:t>).</a:t>
            </a:r>
            <a:endParaRPr lang="en-IE" dirty="0"/>
          </a:p>
        </p:txBody>
      </p:sp>
      <p:pic>
        <p:nvPicPr>
          <p:cNvPr id="2" name="Picture 1"/>
          <p:cNvPicPr>
            <a:picLocks noChangeAspect="1"/>
          </p:cNvPicPr>
          <p:nvPr/>
        </p:nvPicPr>
        <p:blipFill>
          <a:blip r:embed="rId2"/>
          <a:stretch>
            <a:fillRect/>
          </a:stretch>
        </p:blipFill>
        <p:spPr>
          <a:xfrm>
            <a:off x="4195476" y="1171195"/>
            <a:ext cx="3854768" cy="2779776"/>
          </a:xfrm>
          <a:prstGeom prst="rect">
            <a:avLst/>
          </a:prstGeom>
        </p:spPr>
      </p:pic>
      <p:pic>
        <p:nvPicPr>
          <p:cNvPr id="5" name="Picture 4"/>
          <p:cNvPicPr>
            <a:picLocks noChangeAspect="1"/>
          </p:cNvPicPr>
          <p:nvPr/>
        </p:nvPicPr>
        <p:blipFill>
          <a:blip r:embed="rId3"/>
          <a:stretch>
            <a:fillRect/>
          </a:stretch>
        </p:blipFill>
        <p:spPr>
          <a:xfrm>
            <a:off x="4180998" y="4089082"/>
            <a:ext cx="3869246" cy="2761679"/>
          </a:xfrm>
          <a:prstGeom prst="rect">
            <a:avLst/>
          </a:prstGeom>
        </p:spPr>
      </p:pic>
      <p:pic>
        <p:nvPicPr>
          <p:cNvPr id="6" name="Picture 5"/>
          <p:cNvPicPr>
            <a:picLocks noChangeAspect="1"/>
          </p:cNvPicPr>
          <p:nvPr/>
        </p:nvPicPr>
        <p:blipFill>
          <a:blip r:embed="rId4"/>
          <a:stretch>
            <a:fillRect/>
          </a:stretch>
        </p:blipFill>
        <p:spPr>
          <a:xfrm>
            <a:off x="8050244" y="1171195"/>
            <a:ext cx="3717227" cy="2747201"/>
          </a:xfrm>
          <a:prstGeom prst="rect">
            <a:avLst/>
          </a:prstGeom>
        </p:spPr>
      </p:pic>
      <p:pic>
        <p:nvPicPr>
          <p:cNvPr id="7" name="Picture 6"/>
          <p:cNvPicPr>
            <a:picLocks noChangeAspect="1"/>
          </p:cNvPicPr>
          <p:nvPr/>
        </p:nvPicPr>
        <p:blipFill>
          <a:blip r:embed="rId5"/>
          <a:stretch>
            <a:fillRect/>
          </a:stretch>
        </p:blipFill>
        <p:spPr>
          <a:xfrm>
            <a:off x="8021288" y="4056507"/>
            <a:ext cx="3746183" cy="2801493"/>
          </a:xfrm>
          <a:prstGeom prst="rect">
            <a:avLst/>
          </a:prstGeom>
        </p:spPr>
      </p:pic>
      <p:sp>
        <p:nvSpPr>
          <p:cNvPr id="8" name="TextBox 7"/>
          <p:cNvSpPr txBox="1"/>
          <p:nvPr/>
        </p:nvSpPr>
        <p:spPr>
          <a:xfrm>
            <a:off x="4180998" y="1012091"/>
            <a:ext cx="1850571" cy="369332"/>
          </a:xfrm>
          <a:prstGeom prst="rect">
            <a:avLst/>
          </a:prstGeom>
          <a:noFill/>
        </p:spPr>
        <p:txBody>
          <a:bodyPr wrap="none" rtlCol="0">
            <a:spAutoFit/>
          </a:bodyPr>
          <a:lstStyle/>
          <a:p>
            <a:r>
              <a:rPr lang="en-US" dirty="0"/>
              <a:t>Tensile Stress [Pa]</a:t>
            </a:r>
            <a:endParaRPr lang="en-IE" dirty="0"/>
          </a:p>
        </p:txBody>
      </p:sp>
      <p:sp>
        <p:nvSpPr>
          <p:cNvPr id="9" name="TextBox 8"/>
          <p:cNvSpPr txBox="1"/>
          <p:nvPr/>
        </p:nvSpPr>
        <p:spPr>
          <a:xfrm>
            <a:off x="8064722" y="1014898"/>
            <a:ext cx="1850571" cy="369332"/>
          </a:xfrm>
          <a:prstGeom prst="rect">
            <a:avLst/>
          </a:prstGeom>
          <a:noFill/>
        </p:spPr>
        <p:txBody>
          <a:bodyPr wrap="none" rtlCol="0">
            <a:spAutoFit/>
          </a:bodyPr>
          <a:lstStyle/>
          <a:p>
            <a:r>
              <a:rPr lang="en-US" dirty="0"/>
              <a:t>Tensile Stress [Pa]</a:t>
            </a:r>
            <a:endParaRPr lang="en-IE" dirty="0"/>
          </a:p>
        </p:txBody>
      </p:sp>
      <p:sp>
        <p:nvSpPr>
          <p:cNvPr id="10" name="TextBox 9"/>
          <p:cNvSpPr txBox="1"/>
          <p:nvPr/>
        </p:nvSpPr>
        <p:spPr>
          <a:xfrm>
            <a:off x="4180998" y="3918396"/>
            <a:ext cx="1744452" cy="369332"/>
          </a:xfrm>
          <a:prstGeom prst="rect">
            <a:avLst/>
          </a:prstGeom>
          <a:noFill/>
        </p:spPr>
        <p:txBody>
          <a:bodyPr wrap="none" rtlCol="0">
            <a:spAutoFit/>
          </a:bodyPr>
          <a:lstStyle/>
          <a:p>
            <a:r>
              <a:rPr lang="en-US" dirty="0"/>
              <a:t>Shear Stress [Pa]</a:t>
            </a:r>
            <a:endParaRPr lang="en-IE" dirty="0"/>
          </a:p>
        </p:txBody>
      </p:sp>
      <p:sp>
        <p:nvSpPr>
          <p:cNvPr id="11" name="TextBox 10"/>
          <p:cNvSpPr txBox="1"/>
          <p:nvPr/>
        </p:nvSpPr>
        <p:spPr>
          <a:xfrm>
            <a:off x="8064722" y="3904416"/>
            <a:ext cx="1744452" cy="369332"/>
          </a:xfrm>
          <a:prstGeom prst="rect">
            <a:avLst/>
          </a:prstGeom>
          <a:noFill/>
        </p:spPr>
        <p:txBody>
          <a:bodyPr wrap="none" rtlCol="0">
            <a:spAutoFit/>
          </a:bodyPr>
          <a:lstStyle/>
          <a:p>
            <a:r>
              <a:rPr lang="en-US" dirty="0"/>
              <a:t>Shear Stress [Pa]</a:t>
            </a:r>
            <a:endParaRPr lang="en-IE" dirty="0"/>
          </a:p>
        </p:txBody>
      </p:sp>
      <p:sp>
        <p:nvSpPr>
          <p:cNvPr id="12" name="TextBox 11"/>
          <p:cNvSpPr txBox="1"/>
          <p:nvPr/>
        </p:nvSpPr>
        <p:spPr>
          <a:xfrm>
            <a:off x="5053783" y="2283015"/>
            <a:ext cx="909223" cy="646331"/>
          </a:xfrm>
          <a:prstGeom prst="rect">
            <a:avLst/>
          </a:prstGeom>
          <a:noFill/>
        </p:spPr>
        <p:txBody>
          <a:bodyPr wrap="square" rtlCol="0">
            <a:spAutoFit/>
          </a:bodyPr>
          <a:lstStyle/>
          <a:p>
            <a:pPr algn="ctr"/>
            <a:r>
              <a:rPr lang="en-US" dirty="0"/>
              <a:t>bonded stack</a:t>
            </a:r>
            <a:endParaRPr lang="en-IE" dirty="0"/>
          </a:p>
        </p:txBody>
      </p:sp>
      <p:sp>
        <p:nvSpPr>
          <p:cNvPr id="13" name="TextBox 12"/>
          <p:cNvSpPr txBox="1"/>
          <p:nvPr/>
        </p:nvSpPr>
        <p:spPr>
          <a:xfrm>
            <a:off x="5053783" y="5216243"/>
            <a:ext cx="909223" cy="646331"/>
          </a:xfrm>
          <a:prstGeom prst="rect">
            <a:avLst/>
          </a:prstGeom>
          <a:noFill/>
        </p:spPr>
        <p:txBody>
          <a:bodyPr wrap="square" rtlCol="0">
            <a:spAutoFit/>
          </a:bodyPr>
          <a:lstStyle/>
          <a:p>
            <a:pPr algn="ctr"/>
            <a:r>
              <a:rPr lang="en-US" dirty="0"/>
              <a:t>bonded stack</a:t>
            </a:r>
            <a:endParaRPr lang="en-IE" dirty="0"/>
          </a:p>
        </p:txBody>
      </p:sp>
      <p:pic>
        <p:nvPicPr>
          <p:cNvPr id="14" name="Picture 13"/>
          <p:cNvPicPr>
            <a:picLocks noChangeAspect="1"/>
          </p:cNvPicPr>
          <p:nvPr/>
        </p:nvPicPr>
        <p:blipFill>
          <a:blip r:embed="rId6"/>
          <a:stretch>
            <a:fillRect/>
          </a:stretch>
        </p:blipFill>
        <p:spPr>
          <a:xfrm>
            <a:off x="271720" y="3575909"/>
            <a:ext cx="3886200" cy="2903220"/>
          </a:xfrm>
          <a:prstGeom prst="rect">
            <a:avLst/>
          </a:prstGeom>
        </p:spPr>
      </p:pic>
      <p:sp>
        <p:nvSpPr>
          <p:cNvPr id="15" name="TextBox 14"/>
          <p:cNvSpPr txBox="1"/>
          <p:nvPr/>
        </p:nvSpPr>
        <p:spPr>
          <a:xfrm>
            <a:off x="8756531" y="2283014"/>
            <a:ext cx="1152326" cy="646331"/>
          </a:xfrm>
          <a:prstGeom prst="rect">
            <a:avLst/>
          </a:prstGeom>
          <a:noFill/>
        </p:spPr>
        <p:txBody>
          <a:bodyPr wrap="square" rtlCol="0">
            <a:spAutoFit/>
          </a:bodyPr>
          <a:lstStyle/>
          <a:p>
            <a:pPr algn="ctr"/>
            <a:r>
              <a:rPr lang="en-US" dirty="0"/>
              <a:t>frictional contact</a:t>
            </a:r>
            <a:endParaRPr lang="en-IE" dirty="0"/>
          </a:p>
        </p:txBody>
      </p:sp>
      <p:sp>
        <p:nvSpPr>
          <p:cNvPr id="16" name="TextBox 15"/>
          <p:cNvSpPr txBox="1"/>
          <p:nvPr/>
        </p:nvSpPr>
        <p:spPr>
          <a:xfrm>
            <a:off x="8756531" y="5216242"/>
            <a:ext cx="1152326" cy="646331"/>
          </a:xfrm>
          <a:prstGeom prst="rect">
            <a:avLst/>
          </a:prstGeom>
          <a:noFill/>
        </p:spPr>
        <p:txBody>
          <a:bodyPr wrap="square" rtlCol="0">
            <a:spAutoFit/>
          </a:bodyPr>
          <a:lstStyle/>
          <a:p>
            <a:pPr algn="ctr"/>
            <a:r>
              <a:rPr lang="en-US" dirty="0"/>
              <a:t>frictional contact</a:t>
            </a:r>
            <a:endParaRPr lang="en-IE" dirty="0"/>
          </a:p>
        </p:txBody>
      </p:sp>
      <p:sp>
        <p:nvSpPr>
          <p:cNvPr id="17" name="TextBox 16"/>
          <p:cNvSpPr txBox="1"/>
          <p:nvPr/>
        </p:nvSpPr>
        <p:spPr>
          <a:xfrm>
            <a:off x="215867" y="3206577"/>
            <a:ext cx="2185342" cy="369332"/>
          </a:xfrm>
          <a:prstGeom prst="rect">
            <a:avLst/>
          </a:prstGeom>
          <a:noFill/>
        </p:spPr>
        <p:txBody>
          <a:bodyPr wrap="none" rtlCol="0">
            <a:spAutoFit/>
          </a:bodyPr>
          <a:lstStyle/>
          <a:p>
            <a:r>
              <a:rPr lang="en-US" dirty="0"/>
              <a:t>Contact Pressure [Pa]</a:t>
            </a:r>
            <a:endParaRPr lang="en-IE" dirty="0"/>
          </a:p>
        </p:txBody>
      </p:sp>
      <p:sp>
        <p:nvSpPr>
          <p:cNvPr id="19" name="Slide Number Placeholder 18">
            <a:extLst>
              <a:ext uri="{FF2B5EF4-FFF2-40B4-BE49-F238E27FC236}">
                <a16:creationId xmlns:a16="http://schemas.microsoft.com/office/drawing/2014/main" id="{B8EDDCEF-6F74-7EBC-13C9-426AB4845EC5}"/>
              </a:ext>
            </a:extLst>
          </p:cNvPr>
          <p:cNvSpPr>
            <a:spLocks noGrp="1"/>
          </p:cNvSpPr>
          <p:nvPr>
            <p:ph type="sldNum" sz="quarter" idx="12"/>
          </p:nvPr>
        </p:nvSpPr>
        <p:spPr/>
        <p:txBody>
          <a:bodyPr/>
          <a:lstStyle/>
          <a:p>
            <a:fld id="{78B18F8E-E442-4454-B110-A7545E23EB4C}" type="slidenum">
              <a:rPr lang="en-IE" smtClean="0"/>
              <a:t>15</a:t>
            </a:fld>
            <a:endParaRPr lang="en-IE"/>
          </a:p>
        </p:txBody>
      </p:sp>
      <p:sp>
        <p:nvSpPr>
          <p:cNvPr id="20" name="TextBox 19">
            <a:extLst>
              <a:ext uri="{FF2B5EF4-FFF2-40B4-BE49-F238E27FC236}">
                <a16:creationId xmlns:a16="http://schemas.microsoft.com/office/drawing/2014/main" id="{B0605309-FBC8-B74B-2A35-A46DF272A421}"/>
              </a:ext>
            </a:extLst>
          </p:cNvPr>
          <p:cNvSpPr txBox="1"/>
          <p:nvPr/>
        </p:nvSpPr>
        <p:spPr>
          <a:xfrm>
            <a:off x="3691235" y="6373748"/>
            <a:ext cx="1008481" cy="369332"/>
          </a:xfrm>
          <a:prstGeom prst="rect">
            <a:avLst/>
          </a:prstGeom>
          <a:noFill/>
        </p:spPr>
        <p:txBody>
          <a:bodyPr wrap="none" rtlCol="0">
            <a:spAutoFit/>
          </a:bodyPr>
          <a:lstStyle/>
          <a:p>
            <a:r>
              <a:rPr lang="en-US" dirty="0"/>
              <a:t>~40 MPa</a:t>
            </a:r>
            <a:endParaRPr lang="en-IE" dirty="0"/>
          </a:p>
        </p:txBody>
      </p:sp>
      <p:sp>
        <p:nvSpPr>
          <p:cNvPr id="21" name="TextBox 20">
            <a:extLst>
              <a:ext uri="{FF2B5EF4-FFF2-40B4-BE49-F238E27FC236}">
                <a16:creationId xmlns:a16="http://schemas.microsoft.com/office/drawing/2014/main" id="{76EE244F-5C66-EC68-C38F-C4A81BAFD795}"/>
              </a:ext>
            </a:extLst>
          </p:cNvPr>
          <p:cNvSpPr txBox="1"/>
          <p:nvPr/>
        </p:nvSpPr>
        <p:spPr>
          <a:xfrm>
            <a:off x="7577435" y="6373748"/>
            <a:ext cx="1008481" cy="369332"/>
          </a:xfrm>
          <a:prstGeom prst="rect">
            <a:avLst/>
          </a:prstGeom>
          <a:noFill/>
        </p:spPr>
        <p:txBody>
          <a:bodyPr wrap="none" rtlCol="0">
            <a:spAutoFit/>
          </a:bodyPr>
          <a:lstStyle/>
          <a:p>
            <a:r>
              <a:rPr lang="en-US" dirty="0"/>
              <a:t>~30 MPa</a:t>
            </a:r>
            <a:endParaRPr lang="en-IE" dirty="0"/>
          </a:p>
        </p:txBody>
      </p:sp>
      <p:sp>
        <p:nvSpPr>
          <p:cNvPr id="22" name="Arrow: Right 21">
            <a:extLst>
              <a:ext uri="{FF2B5EF4-FFF2-40B4-BE49-F238E27FC236}">
                <a16:creationId xmlns:a16="http://schemas.microsoft.com/office/drawing/2014/main" id="{3F1CA161-BC0E-4485-7F4C-36232BE3FE0F}"/>
              </a:ext>
            </a:extLst>
          </p:cNvPr>
          <p:cNvSpPr/>
          <p:nvPr/>
        </p:nvSpPr>
        <p:spPr>
          <a:xfrm>
            <a:off x="6392389" y="3166360"/>
            <a:ext cx="4403129" cy="1070222"/>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
            </a:pPr>
            <a:r>
              <a:rPr lang="en-US" sz="1600" dirty="0">
                <a:solidFill>
                  <a:schemeClr val="tx1">
                    <a:alpha val="50000"/>
                  </a:schemeClr>
                </a:solidFill>
              </a:rPr>
              <a:t>Smaller tensile stress area with lower peak.</a:t>
            </a:r>
          </a:p>
          <a:p>
            <a:pPr marL="285750" indent="-285750" algn="ctr">
              <a:buFont typeface="Wingdings" panose="05000000000000000000" pitchFamily="2" charset="2"/>
              <a:buChar char="§"/>
            </a:pPr>
            <a:r>
              <a:rPr lang="en-US" sz="1600" dirty="0">
                <a:solidFill>
                  <a:schemeClr val="tx1">
                    <a:alpha val="50000"/>
                  </a:schemeClr>
                </a:solidFill>
              </a:rPr>
              <a:t>Lower shear stress in general.</a:t>
            </a:r>
            <a:endParaRPr lang="en-IE" sz="1600" dirty="0">
              <a:solidFill>
                <a:schemeClr val="tx1">
                  <a:alpha val="50000"/>
                </a:schemeClr>
              </a:solidFill>
            </a:endParaRPr>
          </a:p>
        </p:txBody>
      </p:sp>
    </p:spTree>
    <p:extLst>
      <p:ext uri="{BB962C8B-B14F-4D97-AF65-F5344CB8AC3E}">
        <p14:creationId xmlns:p14="http://schemas.microsoft.com/office/powerpoint/2010/main" val="10988553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Stack Number (6 mm wide tape, frictional contact) </a:t>
            </a:r>
          </a:p>
        </p:txBody>
      </p:sp>
      <p:pic>
        <p:nvPicPr>
          <p:cNvPr id="6" name="Picture 5"/>
          <p:cNvPicPr>
            <a:picLocks noChangeAspect="1"/>
          </p:cNvPicPr>
          <p:nvPr/>
        </p:nvPicPr>
        <p:blipFill>
          <a:blip r:embed="rId2"/>
          <a:stretch>
            <a:fillRect/>
          </a:stretch>
        </p:blipFill>
        <p:spPr>
          <a:xfrm>
            <a:off x="4297394" y="1171195"/>
            <a:ext cx="3717227" cy="2747201"/>
          </a:xfrm>
          <a:prstGeom prst="rect">
            <a:avLst/>
          </a:prstGeom>
        </p:spPr>
      </p:pic>
      <p:pic>
        <p:nvPicPr>
          <p:cNvPr id="7" name="Picture 6"/>
          <p:cNvPicPr>
            <a:picLocks noChangeAspect="1"/>
          </p:cNvPicPr>
          <p:nvPr/>
        </p:nvPicPr>
        <p:blipFill>
          <a:blip r:embed="rId3"/>
          <a:stretch>
            <a:fillRect/>
          </a:stretch>
        </p:blipFill>
        <p:spPr>
          <a:xfrm>
            <a:off x="4268438" y="4056507"/>
            <a:ext cx="3746183" cy="2801493"/>
          </a:xfrm>
          <a:prstGeom prst="rect">
            <a:avLst/>
          </a:prstGeom>
        </p:spPr>
      </p:pic>
      <p:sp>
        <p:nvSpPr>
          <p:cNvPr id="9" name="TextBox 8"/>
          <p:cNvSpPr txBox="1"/>
          <p:nvPr/>
        </p:nvSpPr>
        <p:spPr>
          <a:xfrm>
            <a:off x="4311872" y="1014898"/>
            <a:ext cx="1850571" cy="369332"/>
          </a:xfrm>
          <a:prstGeom prst="rect">
            <a:avLst/>
          </a:prstGeom>
          <a:noFill/>
        </p:spPr>
        <p:txBody>
          <a:bodyPr wrap="none" rtlCol="0">
            <a:spAutoFit/>
          </a:bodyPr>
          <a:lstStyle/>
          <a:p>
            <a:r>
              <a:rPr lang="en-US" dirty="0"/>
              <a:t>Tensile Stress [Pa]</a:t>
            </a:r>
            <a:endParaRPr lang="en-IE" dirty="0"/>
          </a:p>
        </p:txBody>
      </p:sp>
      <p:sp>
        <p:nvSpPr>
          <p:cNvPr id="11" name="TextBox 10"/>
          <p:cNvSpPr txBox="1"/>
          <p:nvPr/>
        </p:nvSpPr>
        <p:spPr>
          <a:xfrm>
            <a:off x="4311872" y="3904416"/>
            <a:ext cx="1744452" cy="369332"/>
          </a:xfrm>
          <a:prstGeom prst="rect">
            <a:avLst/>
          </a:prstGeom>
          <a:noFill/>
        </p:spPr>
        <p:txBody>
          <a:bodyPr wrap="none" rtlCol="0">
            <a:spAutoFit/>
          </a:bodyPr>
          <a:lstStyle/>
          <a:p>
            <a:r>
              <a:rPr lang="en-US" dirty="0"/>
              <a:t>Shear Stress [Pa]</a:t>
            </a:r>
            <a:endParaRPr lang="en-IE" dirty="0"/>
          </a:p>
        </p:txBody>
      </p:sp>
      <p:pic>
        <p:nvPicPr>
          <p:cNvPr id="17" name="Picture 16"/>
          <p:cNvPicPr>
            <a:picLocks noChangeAspect="1"/>
          </p:cNvPicPr>
          <p:nvPr/>
        </p:nvPicPr>
        <p:blipFill>
          <a:blip r:embed="rId4"/>
          <a:stretch>
            <a:fillRect/>
          </a:stretch>
        </p:blipFill>
        <p:spPr>
          <a:xfrm>
            <a:off x="8243221" y="1171195"/>
            <a:ext cx="3709988" cy="2812352"/>
          </a:xfrm>
          <a:prstGeom prst="rect">
            <a:avLst/>
          </a:prstGeom>
        </p:spPr>
      </p:pic>
      <p:pic>
        <p:nvPicPr>
          <p:cNvPr id="18" name="Picture 17"/>
          <p:cNvPicPr>
            <a:picLocks noChangeAspect="1"/>
          </p:cNvPicPr>
          <p:nvPr/>
        </p:nvPicPr>
        <p:blipFill>
          <a:blip r:embed="rId5"/>
          <a:stretch>
            <a:fillRect/>
          </a:stretch>
        </p:blipFill>
        <p:spPr>
          <a:xfrm>
            <a:off x="8167212" y="4056507"/>
            <a:ext cx="3785997" cy="2812352"/>
          </a:xfrm>
          <a:prstGeom prst="rect">
            <a:avLst/>
          </a:prstGeom>
        </p:spPr>
      </p:pic>
      <p:sp>
        <p:nvSpPr>
          <p:cNvPr id="19" name="TextBox 18"/>
          <p:cNvSpPr txBox="1"/>
          <p:nvPr/>
        </p:nvSpPr>
        <p:spPr>
          <a:xfrm>
            <a:off x="8158852" y="1014898"/>
            <a:ext cx="1850571" cy="369332"/>
          </a:xfrm>
          <a:prstGeom prst="rect">
            <a:avLst/>
          </a:prstGeom>
          <a:noFill/>
        </p:spPr>
        <p:txBody>
          <a:bodyPr wrap="none" rtlCol="0">
            <a:spAutoFit/>
          </a:bodyPr>
          <a:lstStyle/>
          <a:p>
            <a:r>
              <a:rPr lang="en-US" dirty="0"/>
              <a:t>Tensile Stress [Pa]</a:t>
            </a:r>
            <a:endParaRPr lang="en-IE" dirty="0"/>
          </a:p>
        </p:txBody>
      </p:sp>
      <p:sp>
        <p:nvSpPr>
          <p:cNvPr id="20" name="TextBox 19"/>
          <p:cNvSpPr txBox="1"/>
          <p:nvPr/>
        </p:nvSpPr>
        <p:spPr>
          <a:xfrm>
            <a:off x="8158852" y="3904416"/>
            <a:ext cx="1744452" cy="369332"/>
          </a:xfrm>
          <a:prstGeom prst="rect">
            <a:avLst/>
          </a:prstGeom>
          <a:noFill/>
        </p:spPr>
        <p:txBody>
          <a:bodyPr wrap="none" rtlCol="0">
            <a:spAutoFit/>
          </a:bodyPr>
          <a:lstStyle/>
          <a:p>
            <a:r>
              <a:rPr lang="en-US" dirty="0"/>
              <a:t>Shear Stress [Pa]</a:t>
            </a:r>
            <a:endParaRPr lang="en-IE" dirty="0"/>
          </a:p>
        </p:txBody>
      </p:sp>
      <p:pic>
        <p:nvPicPr>
          <p:cNvPr id="12" name="Picture 11"/>
          <p:cNvPicPr>
            <a:picLocks noChangeAspect="1"/>
          </p:cNvPicPr>
          <p:nvPr/>
        </p:nvPicPr>
        <p:blipFill>
          <a:blip r:embed="rId6"/>
          <a:stretch>
            <a:fillRect/>
          </a:stretch>
        </p:blipFill>
        <p:spPr>
          <a:xfrm>
            <a:off x="347111" y="1171195"/>
            <a:ext cx="3724466" cy="2768918"/>
          </a:xfrm>
          <a:prstGeom prst="rect">
            <a:avLst/>
          </a:prstGeom>
        </p:spPr>
      </p:pic>
      <p:pic>
        <p:nvPicPr>
          <p:cNvPr id="2" name="Picture 1"/>
          <p:cNvPicPr>
            <a:picLocks noChangeAspect="1"/>
          </p:cNvPicPr>
          <p:nvPr/>
        </p:nvPicPr>
        <p:blipFill>
          <a:blip r:embed="rId7"/>
          <a:stretch>
            <a:fillRect/>
          </a:stretch>
        </p:blipFill>
        <p:spPr>
          <a:xfrm>
            <a:off x="341682" y="4037527"/>
            <a:ext cx="3735324" cy="2772537"/>
          </a:xfrm>
          <a:prstGeom prst="rect">
            <a:avLst/>
          </a:prstGeom>
        </p:spPr>
      </p:pic>
      <p:sp>
        <p:nvSpPr>
          <p:cNvPr id="14" name="TextBox 13"/>
          <p:cNvSpPr txBox="1"/>
          <p:nvPr/>
        </p:nvSpPr>
        <p:spPr>
          <a:xfrm>
            <a:off x="344295" y="1014898"/>
            <a:ext cx="1850571" cy="369332"/>
          </a:xfrm>
          <a:prstGeom prst="rect">
            <a:avLst/>
          </a:prstGeom>
          <a:noFill/>
        </p:spPr>
        <p:txBody>
          <a:bodyPr wrap="none" rtlCol="0">
            <a:spAutoFit/>
          </a:bodyPr>
          <a:lstStyle/>
          <a:p>
            <a:r>
              <a:rPr lang="en-US" dirty="0"/>
              <a:t>Tensile Stress [Pa]</a:t>
            </a:r>
            <a:endParaRPr lang="en-IE" dirty="0"/>
          </a:p>
        </p:txBody>
      </p:sp>
      <p:sp>
        <p:nvSpPr>
          <p:cNvPr id="15" name="TextBox 14"/>
          <p:cNvSpPr txBox="1"/>
          <p:nvPr/>
        </p:nvSpPr>
        <p:spPr>
          <a:xfrm>
            <a:off x="344295" y="3904416"/>
            <a:ext cx="1744452" cy="369332"/>
          </a:xfrm>
          <a:prstGeom prst="rect">
            <a:avLst/>
          </a:prstGeom>
          <a:noFill/>
        </p:spPr>
        <p:txBody>
          <a:bodyPr wrap="none" rtlCol="0">
            <a:spAutoFit/>
          </a:bodyPr>
          <a:lstStyle/>
          <a:p>
            <a:r>
              <a:rPr lang="en-US" dirty="0"/>
              <a:t>Shear Stress [Pa]</a:t>
            </a:r>
            <a:endParaRPr lang="en-IE" dirty="0"/>
          </a:p>
        </p:txBody>
      </p:sp>
      <p:sp>
        <p:nvSpPr>
          <p:cNvPr id="5" name="Slide Number Placeholder 4">
            <a:extLst>
              <a:ext uri="{FF2B5EF4-FFF2-40B4-BE49-F238E27FC236}">
                <a16:creationId xmlns:a16="http://schemas.microsoft.com/office/drawing/2014/main" id="{CC6CD0A2-2E38-5BDD-3EFB-F84FD2F4010D}"/>
              </a:ext>
            </a:extLst>
          </p:cNvPr>
          <p:cNvSpPr>
            <a:spLocks noGrp="1"/>
          </p:cNvSpPr>
          <p:nvPr>
            <p:ph type="sldNum" sz="quarter" idx="12"/>
          </p:nvPr>
        </p:nvSpPr>
        <p:spPr/>
        <p:txBody>
          <a:bodyPr/>
          <a:lstStyle/>
          <a:p>
            <a:fld id="{78B18F8E-E442-4454-B110-A7545E23EB4C}" type="slidenum">
              <a:rPr lang="en-IE" smtClean="0"/>
              <a:t>16</a:t>
            </a:fld>
            <a:endParaRPr lang="en-IE"/>
          </a:p>
        </p:txBody>
      </p:sp>
      <p:sp>
        <p:nvSpPr>
          <p:cNvPr id="4" name="TextBox 3">
            <a:extLst>
              <a:ext uri="{FF2B5EF4-FFF2-40B4-BE49-F238E27FC236}">
                <a16:creationId xmlns:a16="http://schemas.microsoft.com/office/drawing/2014/main" id="{0F8C60BA-0765-EF57-98E5-C38D46463A54}"/>
              </a:ext>
            </a:extLst>
          </p:cNvPr>
          <p:cNvSpPr txBox="1"/>
          <p:nvPr/>
        </p:nvSpPr>
        <p:spPr>
          <a:xfrm>
            <a:off x="2497527" y="6098724"/>
            <a:ext cx="1008481" cy="369332"/>
          </a:xfrm>
          <a:prstGeom prst="rect">
            <a:avLst/>
          </a:prstGeom>
          <a:noFill/>
        </p:spPr>
        <p:txBody>
          <a:bodyPr wrap="none" rtlCol="0">
            <a:spAutoFit/>
          </a:bodyPr>
          <a:lstStyle/>
          <a:p>
            <a:r>
              <a:rPr lang="en-US" dirty="0"/>
              <a:t>~30 MPa</a:t>
            </a:r>
            <a:endParaRPr lang="en-IE" dirty="0"/>
          </a:p>
        </p:txBody>
      </p:sp>
      <p:sp>
        <p:nvSpPr>
          <p:cNvPr id="8" name="TextBox 7">
            <a:extLst>
              <a:ext uri="{FF2B5EF4-FFF2-40B4-BE49-F238E27FC236}">
                <a16:creationId xmlns:a16="http://schemas.microsoft.com/office/drawing/2014/main" id="{4B696535-31D5-CE7B-B80D-B05E63FE04BB}"/>
              </a:ext>
            </a:extLst>
          </p:cNvPr>
          <p:cNvSpPr txBox="1"/>
          <p:nvPr/>
        </p:nvSpPr>
        <p:spPr>
          <a:xfrm>
            <a:off x="6559322" y="6098724"/>
            <a:ext cx="1008481" cy="369332"/>
          </a:xfrm>
          <a:prstGeom prst="rect">
            <a:avLst/>
          </a:prstGeom>
          <a:noFill/>
        </p:spPr>
        <p:txBody>
          <a:bodyPr wrap="none" rtlCol="0">
            <a:spAutoFit/>
          </a:bodyPr>
          <a:lstStyle/>
          <a:p>
            <a:r>
              <a:rPr lang="en-US" dirty="0"/>
              <a:t>~30 MPa</a:t>
            </a:r>
            <a:endParaRPr lang="en-IE" dirty="0"/>
          </a:p>
        </p:txBody>
      </p:sp>
      <p:sp>
        <p:nvSpPr>
          <p:cNvPr id="10" name="TextBox 9">
            <a:extLst>
              <a:ext uri="{FF2B5EF4-FFF2-40B4-BE49-F238E27FC236}">
                <a16:creationId xmlns:a16="http://schemas.microsoft.com/office/drawing/2014/main" id="{D889AA64-57B4-D536-8D2F-477E2E7E1CFB}"/>
              </a:ext>
            </a:extLst>
          </p:cNvPr>
          <p:cNvSpPr txBox="1"/>
          <p:nvPr/>
        </p:nvSpPr>
        <p:spPr>
          <a:xfrm>
            <a:off x="10345319" y="6098724"/>
            <a:ext cx="1008481" cy="369332"/>
          </a:xfrm>
          <a:prstGeom prst="rect">
            <a:avLst/>
          </a:prstGeom>
          <a:noFill/>
        </p:spPr>
        <p:txBody>
          <a:bodyPr wrap="none" rtlCol="0">
            <a:spAutoFit/>
          </a:bodyPr>
          <a:lstStyle/>
          <a:p>
            <a:r>
              <a:rPr lang="en-US" dirty="0"/>
              <a:t>~30 MPa</a:t>
            </a:r>
            <a:endParaRPr lang="en-IE" dirty="0"/>
          </a:p>
        </p:txBody>
      </p:sp>
      <p:sp>
        <p:nvSpPr>
          <p:cNvPr id="13" name="Arrow: Right 12">
            <a:extLst>
              <a:ext uri="{FF2B5EF4-FFF2-40B4-BE49-F238E27FC236}">
                <a16:creationId xmlns:a16="http://schemas.microsoft.com/office/drawing/2014/main" id="{8C2D7479-E7E6-436E-3A3D-543CC795B193}"/>
              </a:ext>
            </a:extLst>
          </p:cNvPr>
          <p:cNvSpPr/>
          <p:nvPr/>
        </p:nvSpPr>
        <p:spPr>
          <a:xfrm>
            <a:off x="5038531" y="3108297"/>
            <a:ext cx="3572070" cy="1070222"/>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
            </a:pPr>
            <a:r>
              <a:rPr lang="en-US" sz="1600" dirty="0">
                <a:solidFill>
                  <a:schemeClr val="tx1">
                    <a:alpha val="50000"/>
                  </a:schemeClr>
                </a:solidFill>
              </a:rPr>
              <a:t>Larger tensile stress area.</a:t>
            </a:r>
          </a:p>
        </p:txBody>
      </p:sp>
      <p:cxnSp>
        <p:nvCxnSpPr>
          <p:cNvPr id="16" name="Straight Arrow Connector 15">
            <a:extLst>
              <a:ext uri="{FF2B5EF4-FFF2-40B4-BE49-F238E27FC236}">
                <a16:creationId xmlns:a16="http://schemas.microsoft.com/office/drawing/2014/main" id="{5A82FF0D-AE4D-D92A-A25D-03DAE4BC0E9B}"/>
              </a:ext>
            </a:extLst>
          </p:cNvPr>
          <p:cNvCxnSpPr>
            <a:cxnSpLocks/>
            <a:endCxn id="4" idx="0"/>
          </p:cNvCxnSpPr>
          <p:nvPr/>
        </p:nvCxnSpPr>
        <p:spPr>
          <a:xfrm>
            <a:off x="2194866" y="4823927"/>
            <a:ext cx="806902" cy="127479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603BC49B-84E2-2BC2-92AD-B7FCF0B08360}"/>
              </a:ext>
            </a:extLst>
          </p:cNvPr>
          <p:cNvCxnSpPr>
            <a:cxnSpLocks/>
            <a:endCxn id="8" idx="0"/>
          </p:cNvCxnSpPr>
          <p:nvPr/>
        </p:nvCxnSpPr>
        <p:spPr>
          <a:xfrm>
            <a:off x="5197151" y="4730620"/>
            <a:ext cx="1866412" cy="136810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B61814C0-70E8-83BA-7806-682677CE8797}"/>
              </a:ext>
            </a:extLst>
          </p:cNvPr>
          <p:cNvCxnSpPr>
            <a:cxnSpLocks/>
            <a:endCxn id="10" idx="0"/>
          </p:cNvCxnSpPr>
          <p:nvPr/>
        </p:nvCxnSpPr>
        <p:spPr>
          <a:xfrm>
            <a:off x="9106678" y="4730620"/>
            <a:ext cx="1742882" cy="136810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99957AC-4C8E-08B2-3C6A-BCC70E3D156B}"/>
              </a:ext>
            </a:extLst>
          </p:cNvPr>
          <p:cNvSpPr txBox="1"/>
          <p:nvPr/>
        </p:nvSpPr>
        <p:spPr>
          <a:xfrm>
            <a:off x="1455612" y="2490434"/>
            <a:ext cx="753732" cy="307777"/>
          </a:xfrm>
          <a:prstGeom prst="rect">
            <a:avLst/>
          </a:prstGeom>
          <a:noFill/>
        </p:spPr>
        <p:txBody>
          <a:bodyPr wrap="none" rtlCol="0">
            <a:spAutoFit/>
          </a:bodyPr>
          <a:lstStyle/>
          <a:p>
            <a:r>
              <a:rPr lang="en-US" sz="1400" dirty="0"/>
              <a:t>81 mm</a:t>
            </a:r>
            <a:r>
              <a:rPr lang="en-US" sz="1400" baseline="30000" dirty="0"/>
              <a:t>2</a:t>
            </a:r>
            <a:endParaRPr lang="en-IE" sz="1400" baseline="30000" dirty="0"/>
          </a:p>
        </p:txBody>
      </p:sp>
      <p:sp>
        <p:nvSpPr>
          <p:cNvPr id="32" name="TextBox 31">
            <a:extLst>
              <a:ext uri="{FF2B5EF4-FFF2-40B4-BE49-F238E27FC236}">
                <a16:creationId xmlns:a16="http://schemas.microsoft.com/office/drawing/2014/main" id="{C8362A20-2F2B-1258-67B4-2290E75FE17E}"/>
              </a:ext>
            </a:extLst>
          </p:cNvPr>
          <p:cNvSpPr txBox="1"/>
          <p:nvPr/>
        </p:nvSpPr>
        <p:spPr>
          <a:xfrm>
            <a:off x="5237157" y="2490433"/>
            <a:ext cx="845103" cy="307777"/>
          </a:xfrm>
          <a:prstGeom prst="rect">
            <a:avLst/>
          </a:prstGeom>
          <a:noFill/>
        </p:spPr>
        <p:txBody>
          <a:bodyPr wrap="none" rtlCol="0">
            <a:spAutoFit/>
          </a:bodyPr>
          <a:lstStyle/>
          <a:p>
            <a:r>
              <a:rPr lang="en-US" sz="1400" dirty="0"/>
              <a:t>108 mm</a:t>
            </a:r>
            <a:r>
              <a:rPr lang="en-US" sz="1400" baseline="30000" dirty="0"/>
              <a:t>2</a:t>
            </a:r>
            <a:endParaRPr lang="en-IE" sz="1400" baseline="30000" dirty="0"/>
          </a:p>
        </p:txBody>
      </p:sp>
      <p:sp>
        <p:nvSpPr>
          <p:cNvPr id="33" name="TextBox 32">
            <a:extLst>
              <a:ext uri="{FF2B5EF4-FFF2-40B4-BE49-F238E27FC236}">
                <a16:creationId xmlns:a16="http://schemas.microsoft.com/office/drawing/2014/main" id="{5B669938-6C96-519F-BDFE-637EBB7C7350}"/>
              </a:ext>
            </a:extLst>
          </p:cNvPr>
          <p:cNvSpPr txBox="1"/>
          <p:nvPr/>
        </p:nvSpPr>
        <p:spPr>
          <a:xfrm>
            <a:off x="9215107" y="2490433"/>
            <a:ext cx="845103" cy="307777"/>
          </a:xfrm>
          <a:prstGeom prst="rect">
            <a:avLst/>
          </a:prstGeom>
          <a:noFill/>
        </p:spPr>
        <p:txBody>
          <a:bodyPr wrap="none" rtlCol="0">
            <a:spAutoFit/>
          </a:bodyPr>
          <a:lstStyle/>
          <a:p>
            <a:r>
              <a:rPr lang="en-US" sz="1400" dirty="0"/>
              <a:t>162 mm</a:t>
            </a:r>
            <a:r>
              <a:rPr lang="en-US" sz="1400" baseline="30000" dirty="0"/>
              <a:t>2</a:t>
            </a:r>
            <a:endParaRPr lang="en-IE" sz="1400" baseline="30000" dirty="0"/>
          </a:p>
        </p:txBody>
      </p:sp>
    </p:spTree>
    <p:extLst>
      <p:ext uri="{BB962C8B-B14F-4D97-AF65-F5344CB8AC3E}">
        <p14:creationId xmlns:p14="http://schemas.microsoft.com/office/powerpoint/2010/main" val="41880329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Stack Number (4 mm wide tape, frictional contact) </a:t>
            </a:r>
          </a:p>
        </p:txBody>
      </p:sp>
      <p:pic>
        <p:nvPicPr>
          <p:cNvPr id="2" name="Picture 1"/>
          <p:cNvPicPr>
            <a:picLocks noChangeAspect="1"/>
          </p:cNvPicPr>
          <p:nvPr/>
        </p:nvPicPr>
        <p:blipFill>
          <a:blip r:embed="rId2"/>
          <a:stretch>
            <a:fillRect/>
          </a:stretch>
        </p:blipFill>
        <p:spPr>
          <a:xfrm>
            <a:off x="4303278" y="1233535"/>
            <a:ext cx="3695510" cy="2732723"/>
          </a:xfrm>
          <a:prstGeom prst="rect">
            <a:avLst/>
          </a:prstGeom>
        </p:spPr>
      </p:pic>
      <p:pic>
        <p:nvPicPr>
          <p:cNvPr id="5" name="Picture 4"/>
          <p:cNvPicPr>
            <a:picLocks noChangeAspect="1"/>
          </p:cNvPicPr>
          <p:nvPr/>
        </p:nvPicPr>
        <p:blipFill>
          <a:blip r:embed="rId3"/>
          <a:stretch>
            <a:fillRect/>
          </a:stretch>
        </p:blipFill>
        <p:spPr>
          <a:xfrm>
            <a:off x="4353951" y="4118038"/>
            <a:ext cx="3644837" cy="2739962"/>
          </a:xfrm>
          <a:prstGeom prst="rect">
            <a:avLst/>
          </a:prstGeom>
        </p:spPr>
      </p:pic>
      <p:sp>
        <p:nvSpPr>
          <p:cNvPr id="21" name="TextBox 20"/>
          <p:cNvSpPr txBox="1"/>
          <p:nvPr/>
        </p:nvSpPr>
        <p:spPr>
          <a:xfrm>
            <a:off x="4353951" y="1076740"/>
            <a:ext cx="1850571" cy="369332"/>
          </a:xfrm>
          <a:prstGeom prst="rect">
            <a:avLst/>
          </a:prstGeom>
          <a:noFill/>
        </p:spPr>
        <p:txBody>
          <a:bodyPr wrap="none" rtlCol="0">
            <a:spAutoFit/>
          </a:bodyPr>
          <a:lstStyle/>
          <a:p>
            <a:r>
              <a:rPr lang="en-US" dirty="0"/>
              <a:t>Tensile Stress [Pa]</a:t>
            </a:r>
            <a:endParaRPr lang="en-IE" dirty="0"/>
          </a:p>
        </p:txBody>
      </p:sp>
      <p:sp>
        <p:nvSpPr>
          <p:cNvPr id="22" name="TextBox 21"/>
          <p:cNvSpPr txBox="1"/>
          <p:nvPr/>
        </p:nvSpPr>
        <p:spPr>
          <a:xfrm>
            <a:off x="4353951" y="3966258"/>
            <a:ext cx="1744452" cy="369332"/>
          </a:xfrm>
          <a:prstGeom prst="rect">
            <a:avLst/>
          </a:prstGeom>
          <a:noFill/>
        </p:spPr>
        <p:txBody>
          <a:bodyPr wrap="none" rtlCol="0">
            <a:spAutoFit/>
          </a:bodyPr>
          <a:lstStyle/>
          <a:p>
            <a:r>
              <a:rPr lang="en-US" dirty="0"/>
              <a:t>Shear Stress [Pa]</a:t>
            </a:r>
            <a:endParaRPr lang="en-IE" dirty="0"/>
          </a:p>
        </p:txBody>
      </p:sp>
      <p:pic>
        <p:nvPicPr>
          <p:cNvPr id="6" name="Picture 5"/>
          <p:cNvPicPr>
            <a:picLocks noChangeAspect="1"/>
          </p:cNvPicPr>
          <p:nvPr/>
        </p:nvPicPr>
        <p:blipFill>
          <a:blip r:embed="rId4"/>
          <a:stretch>
            <a:fillRect/>
          </a:stretch>
        </p:blipFill>
        <p:spPr>
          <a:xfrm>
            <a:off x="8164331" y="1233535"/>
            <a:ext cx="3793236" cy="2805113"/>
          </a:xfrm>
          <a:prstGeom prst="rect">
            <a:avLst/>
          </a:prstGeom>
        </p:spPr>
      </p:pic>
      <p:pic>
        <p:nvPicPr>
          <p:cNvPr id="7" name="Picture 6"/>
          <p:cNvPicPr>
            <a:picLocks noChangeAspect="1"/>
          </p:cNvPicPr>
          <p:nvPr/>
        </p:nvPicPr>
        <p:blipFill>
          <a:blip r:embed="rId5"/>
          <a:stretch>
            <a:fillRect/>
          </a:stretch>
        </p:blipFill>
        <p:spPr>
          <a:xfrm>
            <a:off x="8164331" y="4114419"/>
            <a:ext cx="3753422" cy="2743581"/>
          </a:xfrm>
          <a:prstGeom prst="rect">
            <a:avLst/>
          </a:prstGeom>
        </p:spPr>
      </p:pic>
      <p:sp>
        <p:nvSpPr>
          <p:cNvPr id="15" name="TextBox 14"/>
          <p:cNvSpPr txBox="1"/>
          <p:nvPr/>
        </p:nvSpPr>
        <p:spPr>
          <a:xfrm>
            <a:off x="8049461" y="1072141"/>
            <a:ext cx="1850571" cy="369332"/>
          </a:xfrm>
          <a:prstGeom prst="rect">
            <a:avLst/>
          </a:prstGeom>
          <a:noFill/>
        </p:spPr>
        <p:txBody>
          <a:bodyPr wrap="none" rtlCol="0">
            <a:spAutoFit/>
          </a:bodyPr>
          <a:lstStyle/>
          <a:p>
            <a:r>
              <a:rPr lang="en-US" dirty="0"/>
              <a:t>Tensile Stress [Pa]</a:t>
            </a:r>
            <a:endParaRPr lang="en-IE" dirty="0"/>
          </a:p>
        </p:txBody>
      </p:sp>
      <p:sp>
        <p:nvSpPr>
          <p:cNvPr id="16" name="TextBox 15"/>
          <p:cNvSpPr txBox="1"/>
          <p:nvPr/>
        </p:nvSpPr>
        <p:spPr>
          <a:xfrm>
            <a:off x="8049461" y="3961659"/>
            <a:ext cx="1744452" cy="369332"/>
          </a:xfrm>
          <a:prstGeom prst="rect">
            <a:avLst/>
          </a:prstGeom>
          <a:noFill/>
        </p:spPr>
        <p:txBody>
          <a:bodyPr wrap="none" rtlCol="0">
            <a:spAutoFit/>
          </a:bodyPr>
          <a:lstStyle/>
          <a:p>
            <a:r>
              <a:rPr lang="en-US" dirty="0"/>
              <a:t>Shear Stress [Pa]</a:t>
            </a:r>
            <a:endParaRPr lang="en-IE" dirty="0"/>
          </a:p>
        </p:txBody>
      </p:sp>
      <p:pic>
        <p:nvPicPr>
          <p:cNvPr id="11" name="Picture 10"/>
          <p:cNvPicPr>
            <a:picLocks noChangeAspect="1"/>
          </p:cNvPicPr>
          <p:nvPr/>
        </p:nvPicPr>
        <p:blipFill>
          <a:blip r:embed="rId6"/>
          <a:stretch>
            <a:fillRect/>
          </a:stretch>
        </p:blipFill>
        <p:spPr>
          <a:xfrm>
            <a:off x="377074" y="1233535"/>
            <a:ext cx="3760661" cy="2758059"/>
          </a:xfrm>
          <a:prstGeom prst="rect">
            <a:avLst/>
          </a:prstGeom>
        </p:spPr>
      </p:pic>
      <p:pic>
        <p:nvPicPr>
          <p:cNvPr id="12" name="Picture 11"/>
          <p:cNvPicPr>
            <a:picLocks noChangeAspect="1"/>
          </p:cNvPicPr>
          <p:nvPr/>
        </p:nvPicPr>
        <p:blipFill>
          <a:blip r:embed="rId7"/>
          <a:stretch>
            <a:fillRect/>
          </a:stretch>
        </p:blipFill>
        <p:spPr>
          <a:xfrm>
            <a:off x="377074" y="4118847"/>
            <a:ext cx="3760661" cy="2725484"/>
          </a:xfrm>
          <a:prstGeom prst="rect">
            <a:avLst/>
          </a:prstGeom>
        </p:spPr>
      </p:pic>
      <p:sp>
        <p:nvSpPr>
          <p:cNvPr id="20" name="TextBox 19"/>
          <p:cNvSpPr txBox="1"/>
          <p:nvPr/>
        </p:nvSpPr>
        <p:spPr>
          <a:xfrm>
            <a:off x="377074" y="1072141"/>
            <a:ext cx="1850571" cy="369332"/>
          </a:xfrm>
          <a:prstGeom prst="rect">
            <a:avLst/>
          </a:prstGeom>
          <a:noFill/>
        </p:spPr>
        <p:txBody>
          <a:bodyPr wrap="none" rtlCol="0">
            <a:spAutoFit/>
          </a:bodyPr>
          <a:lstStyle/>
          <a:p>
            <a:r>
              <a:rPr lang="en-US" dirty="0"/>
              <a:t>Tensile Stress [Pa]</a:t>
            </a:r>
            <a:endParaRPr lang="en-IE" dirty="0"/>
          </a:p>
        </p:txBody>
      </p:sp>
      <p:sp>
        <p:nvSpPr>
          <p:cNvPr id="23" name="TextBox 22"/>
          <p:cNvSpPr txBox="1"/>
          <p:nvPr/>
        </p:nvSpPr>
        <p:spPr>
          <a:xfrm>
            <a:off x="377074" y="3961659"/>
            <a:ext cx="1744452" cy="369332"/>
          </a:xfrm>
          <a:prstGeom prst="rect">
            <a:avLst/>
          </a:prstGeom>
          <a:noFill/>
        </p:spPr>
        <p:txBody>
          <a:bodyPr wrap="none" rtlCol="0">
            <a:spAutoFit/>
          </a:bodyPr>
          <a:lstStyle/>
          <a:p>
            <a:r>
              <a:rPr lang="en-US" dirty="0"/>
              <a:t>Shear Stress [Pa]</a:t>
            </a:r>
            <a:endParaRPr lang="en-IE" dirty="0"/>
          </a:p>
        </p:txBody>
      </p:sp>
      <p:sp>
        <p:nvSpPr>
          <p:cNvPr id="8" name="Slide Number Placeholder 7">
            <a:extLst>
              <a:ext uri="{FF2B5EF4-FFF2-40B4-BE49-F238E27FC236}">
                <a16:creationId xmlns:a16="http://schemas.microsoft.com/office/drawing/2014/main" id="{D9C4BE5D-C997-D052-20B0-9552DCA6D5EA}"/>
              </a:ext>
            </a:extLst>
          </p:cNvPr>
          <p:cNvSpPr>
            <a:spLocks noGrp="1"/>
          </p:cNvSpPr>
          <p:nvPr>
            <p:ph type="sldNum" sz="quarter" idx="12"/>
          </p:nvPr>
        </p:nvSpPr>
        <p:spPr/>
        <p:txBody>
          <a:bodyPr/>
          <a:lstStyle/>
          <a:p>
            <a:fld id="{78B18F8E-E442-4454-B110-A7545E23EB4C}" type="slidenum">
              <a:rPr lang="en-IE" smtClean="0"/>
              <a:t>17</a:t>
            </a:fld>
            <a:endParaRPr lang="en-IE"/>
          </a:p>
        </p:txBody>
      </p:sp>
      <p:sp>
        <p:nvSpPr>
          <p:cNvPr id="9" name="TextBox 8">
            <a:extLst>
              <a:ext uri="{FF2B5EF4-FFF2-40B4-BE49-F238E27FC236}">
                <a16:creationId xmlns:a16="http://schemas.microsoft.com/office/drawing/2014/main" id="{97ABF43C-AD78-F405-15C7-A16A455F4619}"/>
              </a:ext>
            </a:extLst>
          </p:cNvPr>
          <p:cNvSpPr txBox="1"/>
          <p:nvPr/>
        </p:nvSpPr>
        <p:spPr>
          <a:xfrm>
            <a:off x="10123055" y="6283390"/>
            <a:ext cx="1008481" cy="369332"/>
          </a:xfrm>
          <a:prstGeom prst="rect">
            <a:avLst/>
          </a:prstGeom>
          <a:noFill/>
        </p:spPr>
        <p:txBody>
          <a:bodyPr wrap="none" rtlCol="0">
            <a:spAutoFit/>
          </a:bodyPr>
          <a:lstStyle/>
          <a:p>
            <a:r>
              <a:rPr lang="en-US" dirty="0"/>
              <a:t>~30 MPa</a:t>
            </a:r>
            <a:endParaRPr lang="en-IE" dirty="0"/>
          </a:p>
        </p:txBody>
      </p:sp>
      <p:sp>
        <p:nvSpPr>
          <p:cNvPr id="10" name="TextBox 9">
            <a:extLst>
              <a:ext uri="{FF2B5EF4-FFF2-40B4-BE49-F238E27FC236}">
                <a16:creationId xmlns:a16="http://schemas.microsoft.com/office/drawing/2014/main" id="{E73BCCB5-6054-7589-C38E-26C0D1260756}"/>
              </a:ext>
            </a:extLst>
          </p:cNvPr>
          <p:cNvSpPr txBox="1"/>
          <p:nvPr/>
        </p:nvSpPr>
        <p:spPr>
          <a:xfrm>
            <a:off x="6204522" y="6283390"/>
            <a:ext cx="1008481" cy="369332"/>
          </a:xfrm>
          <a:prstGeom prst="rect">
            <a:avLst/>
          </a:prstGeom>
          <a:noFill/>
        </p:spPr>
        <p:txBody>
          <a:bodyPr wrap="none" rtlCol="0">
            <a:spAutoFit/>
          </a:bodyPr>
          <a:lstStyle/>
          <a:p>
            <a:r>
              <a:rPr lang="en-US" dirty="0"/>
              <a:t>~30 MPa</a:t>
            </a:r>
            <a:endParaRPr lang="en-IE" dirty="0"/>
          </a:p>
        </p:txBody>
      </p:sp>
      <p:sp>
        <p:nvSpPr>
          <p:cNvPr id="13" name="TextBox 12">
            <a:extLst>
              <a:ext uri="{FF2B5EF4-FFF2-40B4-BE49-F238E27FC236}">
                <a16:creationId xmlns:a16="http://schemas.microsoft.com/office/drawing/2014/main" id="{49D79195-E3B8-B481-4B8F-8E425735E6AE}"/>
              </a:ext>
            </a:extLst>
          </p:cNvPr>
          <p:cNvSpPr txBox="1"/>
          <p:nvPr/>
        </p:nvSpPr>
        <p:spPr>
          <a:xfrm>
            <a:off x="2426650" y="6283390"/>
            <a:ext cx="1008481" cy="369332"/>
          </a:xfrm>
          <a:prstGeom prst="rect">
            <a:avLst/>
          </a:prstGeom>
          <a:noFill/>
        </p:spPr>
        <p:txBody>
          <a:bodyPr wrap="none" rtlCol="0">
            <a:spAutoFit/>
          </a:bodyPr>
          <a:lstStyle/>
          <a:p>
            <a:r>
              <a:rPr lang="en-US" dirty="0"/>
              <a:t>~30 MPa</a:t>
            </a:r>
            <a:endParaRPr lang="en-IE" dirty="0"/>
          </a:p>
        </p:txBody>
      </p:sp>
      <p:sp>
        <p:nvSpPr>
          <p:cNvPr id="14" name="Arrow: Right 13">
            <a:extLst>
              <a:ext uri="{FF2B5EF4-FFF2-40B4-BE49-F238E27FC236}">
                <a16:creationId xmlns:a16="http://schemas.microsoft.com/office/drawing/2014/main" id="{CC97F52B-779D-3893-0ECC-B9297FAE32A4}"/>
              </a:ext>
            </a:extLst>
          </p:cNvPr>
          <p:cNvSpPr/>
          <p:nvPr/>
        </p:nvSpPr>
        <p:spPr>
          <a:xfrm>
            <a:off x="5626359" y="3129820"/>
            <a:ext cx="2901821" cy="1070222"/>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
            </a:pPr>
            <a:r>
              <a:rPr lang="en-US" sz="1600" dirty="0">
                <a:solidFill>
                  <a:schemeClr val="tx1">
                    <a:alpha val="50000"/>
                  </a:schemeClr>
                </a:solidFill>
              </a:rPr>
              <a:t>Larger tensile stress area.</a:t>
            </a:r>
          </a:p>
        </p:txBody>
      </p:sp>
      <p:sp>
        <p:nvSpPr>
          <p:cNvPr id="17" name="TextBox 16">
            <a:extLst>
              <a:ext uri="{FF2B5EF4-FFF2-40B4-BE49-F238E27FC236}">
                <a16:creationId xmlns:a16="http://schemas.microsoft.com/office/drawing/2014/main" id="{6ACD3400-B5A4-1494-0FC1-AE3E7E06E02C}"/>
              </a:ext>
            </a:extLst>
          </p:cNvPr>
          <p:cNvSpPr txBox="1"/>
          <p:nvPr/>
        </p:nvSpPr>
        <p:spPr>
          <a:xfrm>
            <a:off x="1367794" y="2482202"/>
            <a:ext cx="753732" cy="307777"/>
          </a:xfrm>
          <a:prstGeom prst="rect">
            <a:avLst/>
          </a:prstGeom>
          <a:noFill/>
        </p:spPr>
        <p:txBody>
          <a:bodyPr wrap="none" rtlCol="0">
            <a:spAutoFit/>
          </a:bodyPr>
          <a:lstStyle/>
          <a:p>
            <a:r>
              <a:rPr lang="en-US" sz="1400" dirty="0"/>
              <a:t>72 mm</a:t>
            </a:r>
            <a:r>
              <a:rPr lang="en-US" sz="1400" baseline="30000" dirty="0"/>
              <a:t>2</a:t>
            </a:r>
            <a:endParaRPr lang="en-IE" sz="1400" baseline="30000" dirty="0"/>
          </a:p>
        </p:txBody>
      </p:sp>
      <p:sp>
        <p:nvSpPr>
          <p:cNvPr id="18" name="TextBox 17">
            <a:extLst>
              <a:ext uri="{FF2B5EF4-FFF2-40B4-BE49-F238E27FC236}">
                <a16:creationId xmlns:a16="http://schemas.microsoft.com/office/drawing/2014/main" id="{E31B90EB-FC1D-7D64-1A81-669ACB1C950B}"/>
              </a:ext>
            </a:extLst>
          </p:cNvPr>
          <p:cNvSpPr txBox="1"/>
          <p:nvPr/>
        </p:nvSpPr>
        <p:spPr>
          <a:xfrm>
            <a:off x="5203807" y="2482202"/>
            <a:ext cx="845103" cy="307777"/>
          </a:xfrm>
          <a:prstGeom prst="rect">
            <a:avLst/>
          </a:prstGeom>
          <a:noFill/>
        </p:spPr>
        <p:txBody>
          <a:bodyPr wrap="none" rtlCol="0">
            <a:spAutoFit/>
          </a:bodyPr>
          <a:lstStyle/>
          <a:p>
            <a:r>
              <a:rPr lang="en-US" sz="1400" dirty="0"/>
              <a:t>108 mm</a:t>
            </a:r>
            <a:r>
              <a:rPr lang="en-US" sz="1400" baseline="30000" dirty="0"/>
              <a:t>2</a:t>
            </a:r>
            <a:endParaRPr lang="en-IE" sz="1400" baseline="30000" dirty="0"/>
          </a:p>
        </p:txBody>
      </p:sp>
      <p:sp>
        <p:nvSpPr>
          <p:cNvPr id="19" name="TextBox 18">
            <a:extLst>
              <a:ext uri="{FF2B5EF4-FFF2-40B4-BE49-F238E27FC236}">
                <a16:creationId xmlns:a16="http://schemas.microsoft.com/office/drawing/2014/main" id="{B70C1E91-88C9-B157-0BD7-A0F6B21761C6}"/>
              </a:ext>
            </a:extLst>
          </p:cNvPr>
          <p:cNvSpPr txBox="1"/>
          <p:nvPr/>
        </p:nvSpPr>
        <p:spPr>
          <a:xfrm>
            <a:off x="9054929" y="2482201"/>
            <a:ext cx="845103" cy="307777"/>
          </a:xfrm>
          <a:prstGeom prst="rect">
            <a:avLst/>
          </a:prstGeom>
          <a:noFill/>
        </p:spPr>
        <p:txBody>
          <a:bodyPr wrap="none" rtlCol="0">
            <a:spAutoFit/>
          </a:bodyPr>
          <a:lstStyle/>
          <a:p>
            <a:r>
              <a:rPr lang="en-US" sz="1400" dirty="0"/>
              <a:t>144 mm</a:t>
            </a:r>
            <a:r>
              <a:rPr lang="en-US" sz="1400" baseline="30000" dirty="0"/>
              <a:t>2</a:t>
            </a:r>
            <a:endParaRPr lang="en-IE" sz="1400" baseline="30000" dirty="0"/>
          </a:p>
        </p:txBody>
      </p:sp>
    </p:spTree>
    <p:extLst>
      <p:ext uri="{BB962C8B-B14F-4D97-AF65-F5344CB8AC3E}">
        <p14:creationId xmlns:p14="http://schemas.microsoft.com/office/powerpoint/2010/main" val="31217573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stretch>
            <a:fillRect/>
          </a:stretch>
        </p:blipFill>
        <p:spPr>
          <a:xfrm>
            <a:off x="198536" y="3894222"/>
            <a:ext cx="3724466" cy="2776157"/>
          </a:xfrm>
          <a:prstGeom prst="rect">
            <a:avLst/>
          </a:prstGeom>
        </p:spPr>
      </p:pic>
      <p:pic>
        <p:nvPicPr>
          <p:cNvPr id="24" name="Picture 23"/>
          <p:cNvPicPr>
            <a:picLocks noChangeAspect="1"/>
          </p:cNvPicPr>
          <p:nvPr/>
        </p:nvPicPr>
        <p:blipFill>
          <a:blip r:embed="rId3"/>
          <a:stretch>
            <a:fillRect/>
          </a:stretch>
        </p:blipFill>
        <p:spPr>
          <a:xfrm>
            <a:off x="198536" y="1036256"/>
            <a:ext cx="3735324" cy="2772537"/>
          </a:xfrm>
          <a:prstGeom prst="rect">
            <a:avLst/>
          </a:prstGeom>
        </p:spPr>
      </p:pic>
      <p:pic>
        <p:nvPicPr>
          <p:cNvPr id="8" name="Picture 7"/>
          <p:cNvPicPr>
            <a:picLocks noChangeAspect="1"/>
          </p:cNvPicPr>
          <p:nvPr/>
        </p:nvPicPr>
        <p:blipFill>
          <a:blip r:embed="rId4"/>
          <a:stretch>
            <a:fillRect/>
          </a:stretch>
        </p:blipFill>
        <p:spPr>
          <a:xfrm>
            <a:off x="7786845" y="3894222"/>
            <a:ext cx="3811334" cy="2805113"/>
          </a:xfrm>
          <a:prstGeom prst="rect">
            <a:avLst/>
          </a:prstGeom>
        </p:spPr>
      </p:pic>
      <p:pic>
        <p:nvPicPr>
          <p:cNvPr id="19" name="Picture 18"/>
          <p:cNvPicPr>
            <a:picLocks noChangeAspect="1"/>
          </p:cNvPicPr>
          <p:nvPr/>
        </p:nvPicPr>
        <p:blipFill>
          <a:blip r:embed="rId5"/>
          <a:stretch>
            <a:fillRect/>
          </a:stretch>
        </p:blipFill>
        <p:spPr>
          <a:xfrm>
            <a:off x="7926862" y="1036256"/>
            <a:ext cx="3785997" cy="2812352"/>
          </a:xfrm>
          <a:prstGeom prst="rect">
            <a:avLst/>
          </a:prstGeom>
        </p:spPr>
      </p:pic>
      <p:pic>
        <p:nvPicPr>
          <p:cNvPr id="18" name="Picture 17"/>
          <p:cNvPicPr>
            <a:picLocks noChangeAspect="1"/>
          </p:cNvPicPr>
          <p:nvPr/>
        </p:nvPicPr>
        <p:blipFill>
          <a:blip r:embed="rId6"/>
          <a:stretch>
            <a:fillRect/>
          </a:stretch>
        </p:blipFill>
        <p:spPr>
          <a:xfrm>
            <a:off x="4040662" y="3832860"/>
            <a:ext cx="3886200" cy="2903220"/>
          </a:xfrm>
          <a:prstGeom prst="rect">
            <a:avLst/>
          </a:prstGeom>
        </p:spPr>
      </p:pic>
      <p:pic>
        <p:nvPicPr>
          <p:cNvPr id="17" name="Picture 16"/>
          <p:cNvPicPr>
            <a:picLocks noChangeAspect="1"/>
          </p:cNvPicPr>
          <p:nvPr/>
        </p:nvPicPr>
        <p:blipFill>
          <a:blip r:embed="rId7"/>
          <a:stretch>
            <a:fillRect/>
          </a:stretch>
        </p:blipFill>
        <p:spPr>
          <a:xfrm>
            <a:off x="4040662" y="1038246"/>
            <a:ext cx="3746183" cy="2801493"/>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Stack Number (6 mm wide tape, frictional contact) </a:t>
            </a:r>
          </a:p>
        </p:txBody>
      </p:sp>
      <p:sp>
        <p:nvSpPr>
          <p:cNvPr id="21" name="TextBox 20"/>
          <p:cNvSpPr txBox="1"/>
          <p:nvPr/>
        </p:nvSpPr>
        <p:spPr>
          <a:xfrm>
            <a:off x="8017539" y="954820"/>
            <a:ext cx="1744452" cy="369332"/>
          </a:xfrm>
          <a:prstGeom prst="rect">
            <a:avLst/>
          </a:prstGeom>
          <a:noFill/>
        </p:spPr>
        <p:txBody>
          <a:bodyPr wrap="none" rtlCol="0">
            <a:spAutoFit/>
          </a:bodyPr>
          <a:lstStyle/>
          <a:p>
            <a:r>
              <a:rPr lang="en-US" dirty="0"/>
              <a:t>Shear Stress [Pa]</a:t>
            </a:r>
            <a:endParaRPr lang="en-IE" dirty="0"/>
          </a:p>
        </p:txBody>
      </p:sp>
      <p:sp>
        <p:nvSpPr>
          <p:cNvPr id="22" name="TextBox 21"/>
          <p:cNvSpPr txBox="1"/>
          <p:nvPr/>
        </p:nvSpPr>
        <p:spPr>
          <a:xfrm>
            <a:off x="8017539" y="3844338"/>
            <a:ext cx="2185342" cy="369332"/>
          </a:xfrm>
          <a:prstGeom prst="rect">
            <a:avLst/>
          </a:prstGeom>
          <a:noFill/>
        </p:spPr>
        <p:txBody>
          <a:bodyPr wrap="none" rtlCol="0">
            <a:spAutoFit/>
          </a:bodyPr>
          <a:lstStyle/>
          <a:p>
            <a:r>
              <a:rPr lang="en-US" dirty="0"/>
              <a:t>Contact Pressure [Pa]</a:t>
            </a:r>
            <a:endParaRPr lang="en-IE" dirty="0"/>
          </a:p>
        </p:txBody>
      </p:sp>
      <p:sp>
        <p:nvSpPr>
          <p:cNvPr id="15" name="TextBox 14"/>
          <p:cNvSpPr txBox="1"/>
          <p:nvPr/>
        </p:nvSpPr>
        <p:spPr>
          <a:xfrm>
            <a:off x="198536" y="1036256"/>
            <a:ext cx="1744452" cy="369332"/>
          </a:xfrm>
          <a:prstGeom prst="rect">
            <a:avLst/>
          </a:prstGeom>
          <a:noFill/>
        </p:spPr>
        <p:txBody>
          <a:bodyPr wrap="none" rtlCol="0">
            <a:spAutoFit/>
          </a:bodyPr>
          <a:lstStyle/>
          <a:p>
            <a:r>
              <a:rPr lang="en-US" dirty="0"/>
              <a:t>Shear Stress [Pa]</a:t>
            </a:r>
            <a:endParaRPr lang="en-IE" dirty="0"/>
          </a:p>
        </p:txBody>
      </p:sp>
      <p:sp>
        <p:nvSpPr>
          <p:cNvPr id="16" name="TextBox 15"/>
          <p:cNvSpPr txBox="1"/>
          <p:nvPr/>
        </p:nvSpPr>
        <p:spPr>
          <a:xfrm>
            <a:off x="198536" y="3848608"/>
            <a:ext cx="2185342" cy="369332"/>
          </a:xfrm>
          <a:prstGeom prst="rect">
            <a:avLst/>
          </a:prstGeom>
          <a:noFill/>
        </p:spPr>
        <p:txBody>
          <a:bodyPr wrap="none" rtlCol="0">
            <a:spAutoFit/>
          </a:bodyPr>
          <a:lstStyle/>
          <a:p>
            <a:r>
              <a:rPr lang="en-US" dirty="0"/>
              <a:t>Contact Pressure [Pa]</a:t>
            </a:r>
            <a:endParaRPr lang="en-IE" dirty="0"/>
          </a:p>
        </p:txBody>
      </p:sp>
      <p:sp>
        <p:nvSpPr>
          <p:cNvPr id="20" name="TextBox 19"/>
          <p:cNvSpPr txBox="1"/>
          <p:nvPr/>
        </p:nvSpPr>
        <p:spPr>
          <a:xfrm>
            <a:off x="4040662" y="950221"/>
            <a:ext cx="1744452" cy="369332"/>
          </a:xfrm>
          <a:prstGeom prst="rect">
            <a:avLst/>
          </a:prstGeom>
          <a:noFill/>
        </p:spPr>
        <p:txBody>
          <a:bodyPr wrap="none" rtlCol="0">
            <a:spAutoFit/>
          </a:bodyPr>
          <a:lstStyle/>
          <a:p>
            <a:r>
              <a:rPr lang="en-US" dirty="0"/>
              <a:t>Shear Stress [Pa]</a:t>
            </a:r>
            <a:endParaRPr lang="en-IE" dirty="0"/>
          </a:p>
        </p:txBody>
      </p:sp>
      <p:sp>
        <p:nvSpPr>
          <p:cNvPr id="23" name="TextBox 22"/>
          <p:cNvSpPr txBox="1"/>
          <p:nvPr/>
        </p:nvSpPr>
        <p:spPr>
          <a:xfrm>
            <a:off x="4040662" y="3839739"/>
            <a:ext cx="2132443" cy="369332"/>
          </a:xfrm>
          <a:prstGeom prst="rect">
            <a:avLst/>
          </a:prstGeom>
          <a:noFill/>
        </p:spPr>
        <p:txBody>
          <a:bodyPr wrap="none" rtlCol="0">
            <a:spAutoFit/>
          </a:bodyPr>
          <a:lstStyle/>
          <a:p>
            <a:r>
              <a:rPr lang="en-US" dirty="0"/>
              <a:t>Contact Pressure[Pa]</a:t>
            </a:r>
            <a:endParaRPr lang="en-IE" dirty="0"/>
          </a:p>
        </p:txBody>
      </p:sp>
      <p:sp>
        <p:nvSpPr>
          <p:cNvPr id="4" name="Slide Number Placeholder 3">
            <a:extLst>
              <a:ext uri="{FF2B5EF4-FFF2-40B4-BE49-F238E27FC236}">
                <a16:creationId xmlns:a16="http://schemas.microsoft.com/office/drawing/2014/main" id="{547EEF1D-23CD-E3FD-8B4C-4D57F6CB9F68}"/>
              </a:ext>
            </a:extLst>
          </p:cNvPr>
          <p:cNvSpPr>
            <a:spLocks noGrp="1"/>
          </p:cNvSpPr>
          <p:nvPr>
            <p:ph type="sldNum" sz="quarter" idx="12"/>
          </p:nvPr>
        </p:nvSpPr>
        <p:spPr/>
        <p:txBody>
          <a:bodyPr/>
          <a:lstStyle/>
          <a:p>
            <a:fld id="{78B18F8E-E442-4454-B110-A7545E23EB4C}" type="slidenum">
              <a:rPr lang="en-IE" smtClean="0"/>
              <a:t>18</a:t>
            </a:fld>
            <a:endParaRPr lang="en-IE"/>
          </a:p>
        </p:txBody>
      </p:sp>
      <p:cxnSp>
        <p:nvCxnSpPr>
          <p:cNvPr id="5" name="Straight Arrow Connector 4">
            <a:extLst>
              <a:ext uri="{FF2B5EF4-FFF2-40B4-BE49-F238E27FC236}">
                <a16:creationId xmlns:a16="http://schemas.microsoft.com/office/drawing/2014/main" id="{0DDD6621-5756-533A-1E25-5D7CE8904030}"/>
              </a:ext>
            </a:extLst>
          </p:cNvPr>
          <p:cNvCxnSpPr>
            <a:cxnSpLocks/>
          </p:cNvCxnSpPr>
          <p:nvPr/>
        </p:nvCxnSpPr>
        <p:spPr>
          <a:xfrm flipH="1">
            <a:off x="1989119" y="2174033"/>
            <a:ext cx="175583" cy="287382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CCC4C963-6515-3CDB-2985-CDEBF9AD5354}"/>
              </a:ext>
            </a:extLst>
          </p:cNvPr>
          <p:cNvCxnSpPr>
            <a:cxnSpLocks/>
          </p:cNvCxnSpPr>
          <p:nvPr/>
        </p:nvCxnSpPr>
        <p:spPr>
          <a:xfrm>
            <a:off x="4842588" y="1987420"/>
            <a:ext cx="65314" cy="299512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D657CA33-FF5F-BD57-44F9-DE21D9CD3672}"/>
              </a:ext>
            </a:extLst>
          </p:cNvPr>
          <p:cNvCxnSpPr>
            <a:cxnSpLocks/>
          </p:cNvCxnSpPr>
          <p:nvPr/>
        </p:nvCxnSpPr>
        <p:spPr>
          <a:xfrm flipH="1">
            <a:off x="5878286" y="3018261"/>
            <a:ext cx="65314" cy="280149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4154C7CE-944F-F3A1-9916-E00062946BAB}"/>
              </a:ext>
            </a:extLst>
          </p:cNvPr>
          <p:cNvCxnSpPr>
            <a:cxnSpLocks/>
          </p:cNvCxnSpPr>
          <p:nvPr/>
        </p:nvCxnSpPr>
        <p:spPr>
          <a:xfrm flipH="1">
            <a:off x="9761991" y="2174033"/>
            <a:ext cx="231095" cy="293914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F1157153-DE7C-88D0-3A0C-BD94BB96120E}"/>
              </a:ext>
            </a:extLst>
          </p:cNvPr>
          <p:cNvCxnSpPr>
            <a:cxnSpLocks/>
          </p:cNvCxnSpPr>
          <p:nvPr/>
        </p:nvCxnSpPr>
        <p:spPr>
          <a:xfrm>
            <a:off x="8610600" y="2855167"/>
            <a:ext cx="0" cy="2845837"/>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C362275-0E99-16BE-30AE-E95B8CAC8994}"/>
              </a:ext>
            </a:extLst>
          </p:cNvPr>
          <p:cNvCxnSpPr>
            <a:cxnSpLocks/>
          </p:cNvCxnSpPr>
          <p:nvPr/>
        </p:nvCxnSpPr>
        <p:spPr>
          <a:xfrm flipH="1">
            <a:off x="9675845" y="3018261"/>
            <a:ext cx="158620" cy="2801493"/>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496756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Stack Width (4 stacks, frictional contact) </a:t>
            </a:r>
          </a:p>
        </p:txBody>
      </p:sp>
      <p:pic>
        <p:nvPicPr>
          <p:cNvPr id="12" name="Picture 11"/>
          <p:cNvPicPr>
            <a:picLocks noChangeAspect="1"/>
          </p:cNvPicPr>
          <p:nvPr/>
        </p:nvPicPr>
        <p:blipFill>
          <a:blip r:embed="rId2"/>
          <a:stretch>
            <a:fillRect/>
          </a:stretch>
        </p:blipFill>
        <p:spPr>
          <a:xfrm>
            <a:off x="215251" y="1171195"/>
            <a:ext cx="3717227" cy="2747201"/>
          </a:xfrm>
          <a:prstGeom prst="rect">
            <a:avLst/>
          </a:prstGeom>
        </p:spPr>
      </p:pic>
      <p:pic>
        <p:nvPicPr>
          <p:cNvPr id="13" name="Picture 12"/>
          <p:cNvPicPr>
            <a:picLocks noChangeAspect="1"/>
          </p:cNvPicPr>
          <p:nvPr/>
        </p:nvPicPr>
        <p:blipFill>
          <a:blip r:embed="rId3"/>
          <a:stretch>
            <a:fillRect/>
          </a:stretch>
        </p:blipFill>
        <p:spPr>
          <a:xfrm>
            <a:off x="186295" y="4056507"/>
            <a:ext cx="3746183" cy="2801493"/>
          </a:xfrm>
          <a:prstGeom prst="rect">
            <a:avLst/>
          </a:prstGeom>
        </p:spPr>
      </p:pic>
      <p:sp>
        <p:nvSpPr>
          <p:cNvPr id="14" name="TextBox 13"/>
          <p:cNvSpPr txBox="1"/>
          <p:nvPr/>
        </p:nvSpPr>
        <p:spPr>
          <a:xfrm>
            <a:off x="229729" y="1014898"/>
            <a:ext cx="1850571" cy="369332"/>
          </a:xfrm>
          <a:prstGeom prst="rect">
            <a:avLst/>
          </a:prstGeom>
          <a:noFill/>
        </p:spPr>
        <p:txBody>
          <a:bodyPr wrap="none" rtlCol="0">
            <a:spAutoFit/>
          </a:bodyPr>
          <a:lstStyle/>
          <a:p>
            <a:r>
              <a:rPr lang="en-US" dirty="0"/>
              <a:t>Tensile Stress [Pa]</a:t>
            </a:r>
            <a:endParaRPr lang="en-IE" dirty="0"/>
          </a:p>
        </p:txBody>
      </p:sp>
      <p:sp>
        <p:nvSpPr>
          <p:cNvPr id="15" name="TextBox 14"/>
          <p:cNvSpPr txBox="1"/>
          <p:nvPr/>
        </p:nvSpPr>
        <p:spPr>
          <a:xfrm>
            <a:off x="229729" y="3904416"/>
            <a:ext cx="1744452" cy="369332"/>
          </a:xfrm>
          <a:prstGeom prst="rect">
            <a:avLst/>
          </a:prstGeom>
          <a:noFill/>
        </p:spPr>
        <p:txBody>
          <a:bodyPr wrap="none" rtlCol="0">
            <a:spAutoFit/>
          </a:bodyPr>
          <a:lstStyle/>
          <a:p>
            <a:r>
              <a:rPr lang="en-US" dirty="0"/>
              <a:t>Shear Stress [Pa]</a:t>
            </a:r>
            <a:endParaRPr lang="en-IE" dirty="0"/>
          </a:p>
        </p:txBody>
      </p:sp>
      <p:pic>
        <p:nvPicPr>
          <p:cNvPr id="6" name="Picture 5"/>
          <p:cNvPicPr>
            <a:picLocks noChangeAspect="1"/>
          </p:cNvPicPr>
          <p:nvPr/>
        </p:nvPicPr>
        <p:blipFill>
          <a:blip r:embed="rId4"/>
          <a:stretch>
            <a:fillRect/>
          </a:stretch>
        </p:blipFill>
        <p:spPr>
          <a:xfrm>
            <a:off x="4092137" y="1171195"/>
            <a:ext cx="3760661" cy="2758059"/>
          </a:xfrm>
          <a:prstGeom prst="rect">
            <a:avLst/>
          </a:prstGeom>
        </p:spPr>
      </p:pic>
      <p:pic>
        <p:nvPicPr>
          <p:cNvPr id="7" name="Picture 6"/>
          <p:cNvPicPr>
            <a:picLocks noChangeAspect="1"/>
          </p:cNvPicPr>
          <p:nvPr/>
        </p:nvPicPr>
        <p:blipFill>
          <a:blip r:embed="rId5"/>
          <a:stretch>
            <a:fillRect/>
          </a:stretch>
        </p:blipFill>
        <p:spPr>
          <a:xfrm>
            <a:off x="4092137" y="4056507"/>
            <a:ext cx="3760661" cy="2725484"/>
          </a:xfrm>
          <a:prstGeom prst="rect">
            <a:avLst/>
          </a:prstGeom>
        </p:spPr>
      </p:pic>
      <p:sp>
        <p:nvSpPr>
          <p:cNvPr id="10" name="TextBox 9"/>
          <p:cNvSpPr txBox="1"/>
          <p:nvPr/>
        </p:nvSpPr>
        <p:spPr>
          <a:xfrm>
            <a:off x="4092137" y="1021919"/>
            <a:ext cx="1850571" cy="369332"/>
          </a:xfrm>
          <a:prstGeom prst="rect">
            <a:avLst/>
          </a:prstGeom>
          <a:noFill/>
        </p:spPr>
        <p:txBody>
          <a:bodyPr wrap="none" rtlCol="0">
            <a:spAutoFit/>
          </a:bodyPr>
          <a:lstStyle/>
          <a:p>
            <a:r>
              <a:rPr lang="en-US" dirty="0"/>
              <a:t>Tensile Stress [Pa]</a:t>
            </a:r>
            <a:endParaRPr lang="en-IE" dirty="0"/>
          </a:p>
        </p:txBody>
      </p:sp>
      <p:sp>
        <p:nvSpPr>
          <p:cNvPr id="11" name="TextBox 10"/>
          <p:cNvSpPr txBox="1"/>
          <p:nvPr/>
        </p:nvSpPr>
        <p:spPr>
          <a:xfrm>
            <a:off x="4092137" y="3911437"/>
            <a:ext cx="1744452" cy="369332"/>
          </a:xfrm>
          <a:prstGeom prst="rect">
            <a:avLst/>
          </a:prstGeom>
          <a:noFill/>
        </p:spPr>
        <p:txBody>
          <a:bodyPr wrap="none" rtlCol="0">
            <a:spAutoFit/>
          </a:bodyPr>
          <a:lstStyle/>
          <a:p>
            <a:r>
              <a:rPr lang="en-US" dirty="0"/>
              <a:t>Shear Stress [Pa]</a:t>
            </a:r>
            <a:endParaRPr lang="en-IE" dirty="0"/>
          </a:p>
        </p:txBody>
      </p:sp>
      <p:pic>
        <p:nvPicPr>
          <p:cNvPr id="2" name="Picture 1"/>
          <p:cNvPicPr>
            <a:picLocks noChangeAspect="1"/>
          </p:cNvPicPr>
          <p:nvPr/>
        </p:nvPicPr>
        <p:blipFill>
          <a:blip r:embed="rId6"/>
          <a:stretch>
            <a:fillRect/>
          </a:stretch>
        </p:blipFill>
        <p:spPr>
          <a:xfrm>
            <a:off x="8012457" y="1171195"/>
            <a:ext cx="3662934" cy="2703767"/>
          </a:xfrm>
          <a:prstGeom prst="rect">
            <a:avLst/>
          </a:prstGeom>
        </p:spPr>
      </p:pic>
      <p:pic>
        <p:nvPicPr>
          <p:cNvPr id="5" name="Picture 4"/>
          <p:cNvPicPr>
            <a:picLocks noChangeAspect="1"/>
          </p:cNvPicPr>
          <p:nvPr/>
        </p:nvPicPr>
        <p:blipFill>
          <a:blip r:embed="rId7"/>
          <a:stretch>
            <a:fillRect/>
          </a:stretch>
        </p:blipFill>
        <p:spPr>
          <a:xfrm>
            <a:off x="8023315" y="4057720"/>
            <a:ext cx="3641217" cy="2739962"/>
          </a:xfrm>
          <a:prstGeom prst="rect">
            <a:avLst/>
          </a:prstGeom>
        </p:spPr>
      </p:pic>
      <p:sp>
        <p:nvSpPr>
          <p:cNvPr id="16" name="TextBox 15"/>
          <p:cNvSpPr txBox="1"/>
          <p:nvPr/>
        </p:nvSpPr>
        <p:spPr>
          <a:xfrm>
            <a:off x="8020875" y="1014898"/>
            <a:ext cx="1850571" cy="369332"/>
          </a:xfrm>
          <a:prstGeom prst="rect">
            <a:avLst/>
          </a:prstGeom>
          <a:noFill/>
        </p:spPr>
        <p:txBody>
          <a:bodyPr wrap="none" rtlCol="0">
            <a:spAutoFit/>
          </a:bodyPr>
          <a:lstStyle/>
          <a:p>
            <a:r>
              <a:rPr lang="en-US" dirty="0"/>
              <a:t>Tensile Stress [Pa]</a:t>
            </a:r>
            <a:endParaRPr lang="en-IE" dirty="0"/>
          </a:p>
        </p:txBody>
      </p:sp>
      <p:sp>
        <p:nvSpPr>
          <p:cNvPr id="17" name="TextBox 16"/>
          <p:cNvSpPr txBox="1"/>
          <p:nvPr/>
        </p:nvSpPr>
        <p:spPr>
          <a:xfrm>
            <a:off x="8020875" y="3904416"/>
            <a:ext cx="1744452" cy="369332"/>
          </a:xfrm>
          <a:prstGeom prst="rect">
            <a:avLst/>
          </a:prstGeom>
          <a:noFill/>
        </p:spPr>
        <p:txBody>
          <a:bodyPr wrap="none" rtlCol="0">
            <a:spAutoFit/>
          </a:bodyPr>
          <a:lstStyle/>
          <a:p>
            <a:r>
              <a:rPr lang="en-US" dirty="0"/>
              <a:t>Shear Stress [Pa]</a:t>
            </a:r>
            <a:endParaRPr lang="en-IE" dirty="0"/>
          </a:p>
        </p:txBody>
      </p:sp>
      <p:sp>
        <p:nvSpPr>
          <p:cNvPr id="8" name="Slide Number Placeholder 7">
            <a:extLst>
              <a:ext uri="{FF2B5EF4-FFF2-40B4-BE49-F238E27FC236}">
                <a16:creationId xmlns:a16="http://schemas.microsoft.com/office/drawing/2014/main" id="{C270B29B-87E5-F9E5-EC25-B08640A15596}"/>
              </a:ext>
            </a:extLst>
          </p:cNvPr>
          <p:cNvSpPr>
            <a:spLocks noGrp="1"/>
          </p:cNvSpPr>
          <p:nvPr>
            <p:ph type="sldNum" sz="quarter" idx="12"/>
          </p:nvPr>
        </p:nvSpPr>
        <p:spPr/>
        <p:txBody>
          <a:bodyPr/>
          <a:lstStyle/>
          <a:p>
            <a:fld id="{78B18F8E-E442-4454-B110-A7545E23EB4C}" type="slidenum">
              <a:rPr lang="en-IE" smtClean="0"/>
              <a:t>19</a:t>
            </a:fld>
            <a:endParaRPr lang="en-IE"/>
          </a:p>
        </p:txBody>
      </p:sp>
      <p:sp>
        <p:nvSpPr>
          <p:cNvPr id="9" name="Arrow: Right 8">
            <a:extLst>
              <a:ext uri="{FF2B5EF4-FFF2-40B4-BE49-F238E27FC236}">
                <a16:creationId xmlns:a16="http://schemas.microsoft.com/office/drawing/2014/main" id="{FA76E8A0-A0AF-F6DA-7672-2CE3FE3B6216}"/>
              </a:ext>
            </a:extLst>
          </p:cNvPr>
          <p:cNvSpPr/>
          <p:nvPr/>
        </p:nvSpPr>
        <p:spPr>
          <a:xfrm>
            <a:off x="4179544" y="3077985"/>
            <a:ext cx="3981374" cy="1182169"/>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
            </a:pPr>
            <a:r>
              <a:rPr lang="en-US" sz="1600" dirty="0">
                <a:solidFill>
                  <a:schemeClr val="tx1">
                    <a:alpha val="50000"/>
                  </a:schemeClr>
                </a:solidFill>
              </a:rPr>
              <a:t>Increased peak compressive stress.</a:t>
            </a:r>
          </a:p>
          <a:p>
            <a:pPr marL="285750" indent="-285750" algn="ctr">
              <a:buFont typeface="Wingdings" panose="05000000000000000000" pitchFamily="2" charset="2"/>
              <a:buChar char="§"/>
            </a:pPr>
            <a:r>
              <a:rPr lang="en-US" sz="1600" dirty="0">
                <a:solidFill>
                  <a:schemeClr val="tx1">
                    <a:alpha val="50000"/>
                  </a:schemeClr>
                </a:solidFill>
              </a:rPr>
              <a:t>Increased peak shear stress.</a:t>
            </a:r>
            <a:endParaRPr lang="en-IE" sz="1600" dirty="0">
              <a:solidFill>
                <a:schemeClr val="tx1">
                  <a:alpha val="50000"/>
                </a:schemeClr>
              </a:solidFill>
            </a:endParaRPr>
          </a:p>
        </p:txBody>
      </p:sp>
      <p:sp>
        <p:nvSpPr>
          <p:cNvPr id="4" name="TextBox 3">
            <a:extLst>
              <a:ext uri="{FF2B5EF4-FFF2-40B4-BE49-F238E27FC236}">
                <a16:creationId xmlns:a16="http://schemas.microsoft.com/office/drawing/2014/main" id="{8D8784D0-343C-B387-C24D-E99E6E1FEB34}"/>
              </a:ext>
            </a:extLst>
          </p:cNvPr>
          <p:cNvSpPr txBox="1"/>
          <p:nvPr/>
        </p:nvSpPr>
        <p:spPr>
          <a:xfrm>
            <a:off x="1101955" y="2490434"/>
            <a:ext cx="845103" cy="307777"/>
          </a:xfrm>
          <a:prstGeom prst="rect">
            <a:avLst/>
          </a:prstGeom>
          <a:noFill/>
        </p:spPr>
        <p:txBody>
          <a:bodyPr wrap="none" rtlCol="0">
            <a:spAutoFit/>
          </a:bodyPr>
          <a:lstStyle/>
          <a:p>
            <a:r>
              <a:rPr lang="en-US" sz="1400" dirty="0"/>
              <a:t>108 mm</a:t>
            </a:r>
            <a:r>
              <a:rPr lang="en-US" sz="1400" baseline="30000" dirty="0"/>
              <a:t>2</a:t>
            </a:r>
            <a:endParaRPr lang="en-IE" sz="1400" baseline="30000" dirty="0"/>
          </a:p>
        </p:txBody>
      </p:sp>
      <p:sp>
        <p:nvSpPr>
          <p:cNvPr id="18" name="TextBox 17">
            <a:extLst>
              <a:ext uri="{FF2B5EF4-FFF2-40B4-BE49-F238E27FC236}">
                <a16:creationId xmlns:a16="http://schemas.microsoft.com/office/drawing/2014/main" id="{ADFF11E2-2BF6-B115-6082-083A90466A89}"/>
              </a:ext>
            </a:extLst>
          </p:cNvPr>
          <p:cNvSpPr txBox="1"/>
          <p:nvPr/>
        </p:nvSpPr>
        <p:spPr>
          <a:xfrm>
            <a:off x="5082857" y="2490434"/>
            <a:ext cx="753732" cy="307777"/>
          </a:xfrm>
          <a:prstGeom prst="rect">
            <a:avLst/>
          </a:prstGeom>
          <a:noFill/>
        </p:spPr>
        <p:txBody>
          <a:bodyPr wrap="none" rtlCol="0">
            <a:spAutoFit/>
          </a:bodyPr>
          <a:lstStyle/>
          <a:p>
            <a:r>
              <a:rPr lang="en-US" sz="1400" dirty="0"/>
              <a:t>72 mm</a:t>
            </a:r>
            <a:r>
              <a:rPr lang="en-US" sz="1400" baseline="30000" dirty="0"/>
              <a:t>2</a:t>
            </a:r>
            <a:endParaRPr lang="en-IE" sz="1400" baseline="30000" dirty="0"/>
          </a:p>
        </p:txBody>
      </p:sp>
      <p:sp>
        <p:nvSpPr>
          <p:cNvPr id="19" name="TextBox 18">
            <a:extLst>
              <a:ext uri="{FF2B5EF4-FFF2-40B4-BE49-F238E27FC236}">
                <a16:creationId xmlns:a16="http://schemas.microsoft.com/office/drawing/2014/main" id="{9D43D90C-7450-8559-96B8-A691EC3A6DC0}"/>
              </a:ext>
            </a:extLst>
          </p:cNvPr>
          <p:cNvSpPr txBox="1"/>
          <p:nvPr/>
        </p:nvSpPr>
        <p:spPr>
          <a:xfrm>
            <a:off x="8946160" y="2490434"/>
            <a:ext cx="753732" cy="307777"/>
          </a:xfrm>
          <a:prstGeom prst="rect">
            <a:avLst/>
          </a:prstGeom>
          <a:noFill/>
        </p:spPr>
        <p:txBody>
          <a:bodyPr wrap="none" rtlCol="0">
            <a:spAutoFit/>
          </a:bodyPr>
          <a:lstStyle/>
          <a:p>
            <a:r>
              <a:rPr lang="en-US" sz="1400" dirty="0"/>
              <a:t>54 mm</a:t>
            </a:r>
            <a:r>
              <a:rPr lang="en-US" sz="1400" baseline="30000" dirty="0"/>
              <a:t>2</a:t>
            </a:r>
            <a:endParaRPr lang="en-IE" sz="1400" baseline="30000" dirty="0"/>
          </a:p>
        </p:txBody>
      </p:sp>
    </p:spTree>
    <p:extLst>
      <p:ext uri="{BB962C8B-B14F-4D97-AF65-F5344CB8AC3E}">
        <p14:creationId xmlns:p14="http://schemas.microsoft.com/office/powerpoint/2010/main" val="3577130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C6A3A-8638-4185-3004-7634A776111A}"/>
              </a:ext>
            </a:extLst>
          </p:cNvPr>
          <p:cNvSpPr txBox="1"/>
          <p:nvPr/>
        </p:nvSpPr>
        <p:spPr>
          <a:xfrm>
            <a:off x="1056757" y="1678484"/>
            <a:ext cx="7656391" cy="3170099"/>
          </a:xfrm>
          <a:prstGeom prst="rect">
            <a:avLst/>
          </a:prstGeom>
          <a:noFill/>
        </p:spPr>
        <p:txBody>
          <a:bodyPr wrap="none" rtlCol="0">
            <a:spAutoFit/>
          </a:bodyPr>
          <a:lstStyle/>
          <a:p>
            <a:pPr marL="342900" indent="-342900">
              <a:spcAft>
                <a:spcPts val="1800"/>
              </a:spcAft>
              <a:buFont typeface="+mj-lt"/>
              <a:buAutoNum type="arabicPeriod"/>
            </a:pPr>
            <a:r>
              <a:rPr lang="en-US" sz="2800" b="1" dirty="0"/>
              <a:t>Introduction</a:t>
            </a:r>
          </a:p>
          <a:p>
            <a:pPr marL="342900" indent="-342900">
              <a:spcAft>
                <a:spcPts val="1800"/>
              </a:spcAft>
              <a:buFont typeface="+mj-lt"/>
              <a:buAutoNum type="arabicPeriod"/>
            </a:pPr>
            <a:r>
              <a:rPr lang="en-US" sz="2800" dirty="0"/>
              <a:t>Analysis Strategy</a:t>
            </a:r>
          </a:p>
          <a:p>
            <a:pPr marL="342900" indent="-342900">
              <a:spcAft>
                <a:spcPts val="1800"/>
              </a:spcAft>
              <a:buFont typeface="+mj-lt"/>
              <a:buAutoNum type="arabicPeriod"/>
            </a:pPr>
            <a:r>
              <a:rPr lang="en-US" sz="2800" dirty="0"/>
              <a:t>Stresses in HTS Tapes</a:t>
            </a:r>
          </a:p>
          <a:p>
            <a:pPr marL="342900" indent="-342900">
              <a:spcAft>
                <a:spcPts val="1800"/>
              </a:spcAft>
              <a:buFont typeface="+mj-lt"/>
              <a:buAutoNum type="arabicPeriod"/>
            </a:pPr>
            <a:r>
              <a:rPr lang="en-US" sz="2800" dirty="0"/>
              <a:t>Conclusions</a:t>
            </a:r>
          </a:p>
          <a:p>
            <a:pPr marL="342900" indent="-342900">
              <a:spcAft>
                <a:spcPts val="1800"/>
              </a:spcAft>
              <a:buFont typeface="+mj-lt"/>
              <a:buAutoNum type="arabicPeriod"/>
            </a:pPr>
            <a:r>
              <a:rPr lang="en-US" sz="2800" dirty="0"/>
              <a:t>Structural Design Criteria &amp; Assessment (backup)</a:t>
            </a:r>
          </a:p>
        </p:txBody>
      </p:sp>
      <p:sp>
        <p:nvSpPr>
          <p:cNvPr id="2" name="TextBox 1">
            <a:extLst>
              <a:ext uri="{FF2B5EF4-FFF2-40B4-BE49-F238E27FC236}">
                <a16:creationId xmlns:a16="http://schemas.microsoft.com/office/drawing/2014/main" id="{3B407F81-47E1-6896-0F24-90B2AC04F116}"/>
              </a:ext>
            </a:extLst>
          </p:cNvPr>
          <p:cNvSpPr txBox="1"/>
          <p:nvPr/>
        </p:nvSpPr>
        <p:spPr>
          <a:xfrm>
            <a:off x="0" y="201228"/>
            <a:ext cx="12192000" cy="584775"/>
          </a:xfrm>
          <a:prstGeom prst="rect">
            <a:avLst/>
          </a:prstGeom>
          <a:noFill/>
        </p:spPr>
        <p:txBody>
          <a:bodyPr wrap="square">
            <a:spAutoFit/>
          </a:bodyPr>
          <a:lstStyle/>
          <a:p>
            <a:pPr algn="ctr"/>
            <a:r>
              <a:rPr lang="en-US" sz="3200" dirty="0"/>
              <a:t>Outline</a:t>
            </a:r>
          </a:p>
        </p:txBody>
      </p:sp>
      <p:sp>
        <p:nvSpPr>
          <p:cNvPr id="5" name="Slide Number Placeholder 4">
            <a:extLst>
              <a:ext uri="{FF2B5EF4-FFF2-40B4-BE49-F238E27FC236}">
                <a16:creationId xmlns:a16="http://schemas.microsoft.com/office/drawing/2014/main" id="{6BDC7340-5846-3A5D-8F46-58F448D42240}"/>
              </a:ext>
            </a:extLst>
          </p:cNvPr>
          <p:cNvSpPr>
            <a:spLocks noGrp="1"/>
          </p:cNvSpPr>
          <p:nvPr>
            <p:ph type="sldNum" sz="quarter" idx="12"/>
          </p:nvPr>
        </p:nvSpPr>
        <p:spPr/>
        <p:txBody>
          <a:bodyPr/>
          <a:lstStyle/>
          <a:p>
            <a:fld id="{78B18F8E-E442-4454-B110-A7545E23EB4C}" type="slidenum">
              <a:rPr lang="en-IE" smtClean="0"/>
              <a:t>2</a:t>
            </a:fld>
            <a:endParaRPr lang="en-IE"/>
          </a:p>
        </p:txBody>
      </p:sp>
    </p:spTree>
    <p:extLst>
      <p:ext uri="{BB962C8B-B14F-4D97-AF65-F5344CB8AC3E}">
        <p14:creationId xmlns:p14="http://schemas.microsoft.com/office/powerpoint/2010/main" val="38673257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Stack Width (6 stacks, frictional contact) </a:t>
            </a:r>
          </a:p>
        </p:txBody>
      </p:sp>
      <p:pic>
        <p:nvPicPr>
          <p:cNvPr id="17" name="Picture 16"/>
          <p:cNvPicPr>
            <a:picLocks noChangeAspect="1"/>
          </p:cNvPicPr>
          <p:nvPr/>
        </p:nvPicPr>
        <p:blipFill>
          <a:blip r:embed="rId2"/>
          <a:stretch>
            <a:fillRect/>
          </a:stretch>
        </p:blipFill>
        <p:spPr>
          <a:xfrm>
            <a:off x="477749" y="1160336"/>
            <a:ext cx="3709988" cy="2812352"/>
          </a:xfrm>
          <a:prstGeom prst="rect">
            <a:avLst/>
          </a:prstGeom>
        </p:spPr>
      </p:pic>
      <p:pic>
        <p:nvPicPr>
          <p:cNvPr id="18" name="Picture 17"/>
          <p:cNvPicPr>
            <a:picLocks noChangeAspect="1"/>
          </p:cNvPicPr>
          <p:nvPr/>
        </p:nvPicPr>
        <p:blipFill>
          <a:blip r:embed="rId3"/>
          <a:stretch>
            <a:fillRect/>
          </a:stretch>
        </p:blipFill>
        <p:spPr>
          <a:xfrm>
            <a:off x="401740" y="4045648"/>
            <a:ext cx="3785997" cy="2812352"/>
          </a:xfrm>
          <a:prstGeom prst="rect">
            <a:avLst/>
          </a:prstGeom>
        </p:spPr>
      </p:pic>
      <p:sp>
        <p:nvSpPr>
          <p:cNvPr id="19" name="TextBox 18"/>
          <p:cNvSpPr txBox="1"/>
          <p:nvPr/>
        </p:nvSpPr>
        <p:spPr>
          <a:xfrm>
            <a:off x="393380" y="1004039"/>
            <a:ext cx="1850571" cy="369332"/>
          </a:xfrm>
          <a:prstGeom prst="rect">
            <a:avLst/>
          </a:prstGeom>
          <a:noFill/>
        </p:spPr>
        <p:txBody>
          <a:bodyPr wrap="none" rtlCol="0">
            <a:spAutoFit/>
          </a:bodyPr>
          <a:lstStyle/>
          <a:p>
            <a:r>
              <a:rPr lang="en-US" dirty="0"/>
              <a:t>Tensile Stress [Pa]</a:t>
            </a:r>
            <a:endParaRPr lang="en-IE" dirty="0"/>
          </a:p>
        </p:txBody>
      </p:sp>
      <p:sp>
        <p:nvSpPr>
          <p:cNvPr id="20" name="TextBox 19"/>
          <p:cNvSpPr txBox="1"/>
          <p:nvPr/>
        </p:nvSpPr>
        <p:spPr>
          <a:xfrm>
            <a:off x="393380" y="3893557"/>
            <a:ext cx="1744452" cy="369332"/>
          </a:xfrm>
          <a:prstGeom prst="rect">
            <a:avLst/>
          </a:prstGeom>
          <a:noFill/>
        </p:spPr>
        <p:txBody>
          <a:bodyPr wrap="none" rtlCol="0">
            <a:spAutoFit/>
          </a:bodyPr>
          <a:lstStyle/>
          <a:p>
            <a:r>
              <a:rPr lang="en-US" dirty="0"/>
              <a:t>Shear Stress [Pa]</a:t>
            </a:r>
            <a:endParaRPr lang="en-IE" dirty="0"/>
          </a:p>
        </p:txBody>
      </p:sp>
      <p:pic>
        <p:nvPicPr>
          <p:cNvPr id="2" name="Picture 1"/>
          <p:cNvPicPr>
            <a:picLocks noChangeAspect="1"/>
          </p:cNvPicPr>
          <p:nvPr/>
        </p:nvPicPr>
        <p:blipFill>
          <a:blip r:embed="rId4"/>
          <a:stretch>
            <a:fillRect/>
          </a:stretch>
        </p:blipFill>
        <p:spPr>
          <a:xfrm>
            <a:off x="4272106" y="1160834"/>
            <a:ext cx="3695510" cy="2732723"/>
          </a:xfrm>
          <a:prstGeom prst="rect">
            <a:avLst/>
          </a:prstGeom>
        </p:spPr>
      </p:pic>
      <p:pic>
        <p:nvPicPr>
          <p:cNvPr id="5" name="Picture 4"/>
          <p:cNvPicPr>
            <a:picLocks noChangeAspect="1"/>
          </p:cNvPicPr>
          <p:nvPr/>
        </p:nvPicPr>
        <p:blipFill>
          <a:blip r:embed="rId5"/>
          <a:stretch>
            <a:fillRect/>
          </a:stretch>
        </p:blipFill>
        <p:spPr>
          <a:xfrm>
            <a:off x="4322779" y="4045337"/>
            <a:ext cx="3644837" cy="2739962"/>
          </a:xfrm>
          <a:prstGeom prst="rect">
            <a:avLst/>
          </a:prstGeom>
        </p:spPr>
      </p:pic>
      <p:sp>
        <p:nvSpPr>
          <p:cNvPr id="21" name="TextBox 20"/>
          <p:cNvSpPr txBox="1"/>
          <p:nvPr/>
        </p:nvSpPr>
        <p:spPr>
          <a:xfrm>
            <a:off x="4322779" y="1004039"/>
            <a:ext cx="1850571" cy="369332"/>
          </a:xfrm>
          <a:prstGeom prst="rect">
            <a:avLst/>
          </a:prstGeom>
          <a:noFill/>
        </p:spPr>
        <p:txBody>
          <a:bodyPr wrap="none" rtlCol="0">
            <a:spAutoFit/>
          </a:bodyPr>
          <a:lstStyle/>
          <a:p>
            <a:r>
              <a:rPr lang="en-US" dirty="0"/>
              <a:t>Tensile Stress [Pa]</a:t>
            </a:r>
            <a:endParaRPr lang="en-IE" dirty="0"/>
          </a:p>
        </p:txBody>
      </p:sp>
      <p:sp>
        <p:nvSpPr>
          <p:cNvPr id="22" name="TextBox 21"/>
          <p:cNvSpPr txBox="1"/>
          <p:nvPr/>
        </p:nvSpPr>
        <p:spPr>
          <a:xfrm>
            <a:off x="4322779" y="3893557"/>
            <a:ext cx="1744452" cy="369332"/>
          </a:xfrm>
          <a:prstGeom prst="rect">
            <a:avLst/>
          </a:prstGeom>
          <a:noFill/>
        </p:spPr>
        <p:txBody>
          <a:bodyPr wrap="none" rtlCol="0">
            <a:spAutoFit/>
          </a:bodyPr>
          <a:lstStyle/>
          <a:p>
            <a:r>
              <a:rPr lang="en-US" dirty="0"/>
              <a:t>Shear Stress [Pa]</a:t>
            </a:r>
            <a:endParaRPr lang="en-IE" dirty="0"/>
          </a:p>
        </p:txBody>
      </p:sp>
      <p:pic>
        <p:nvPicPr>
          <p:cNvPr id="6" name="Picture 5"/>
          <p:cNvPicPr>
            <a:picLocks noChangeAspect="1"/>
          </p:cNvPicPr>
          <p:nvPr/>
        </p:nvPicPr>
        <p:blipFill>
          <a:blip r:embed="rId6"/>
          <a:stretch>
            <a:fillRect/>
          </a:stretch>
        </p:blipFill>
        <p:spPr>
          <a:xfrm>
            <a:off x="8102658" y="1160336"/>
            <a:ext cx="3699129" cy="2667572"/>
          </a:xfrm>
          <a:prstGeom prst="rect">
            <a:avLst/>
          </a:prstGeom>
        </p:spPr>
      </p:pic>
      <p:pic>
        <p:nvPicPr>
          <p:cNvPr id="7" name="Picture 6"/>
          <p:cNvPicPr>
            <a:picLocks noChangeAspect="1"/>
          </p:cNvPicPr>
          <p:nvPr/>
        </p:nvPicPr>
        <p:blipFill>
          <a:blip r:embed="rId7"/>
          <a:stretch>
            <a:fillRect/>
          </a:stretch>
        </p:blipFill>
        <p:spPr>
          <a:xfrm>
            <a:off x="8153783" y="4038753"/>
            <a:ext cx="3644837" cy="2653094"/>
          </a:xfrm>
          <a:prstGeom prst="rect">
            <a:avLst/>
          </a:prstGeom>
        </p:spPr>
      </p:pic>
      <p:sp>
        <p:nvSpPr>
          <p:cNvPr id="14" name="TextBox 13"/>
          <p:cNvSpPr txBox="1"/>
          <p:nvPr/>
        </p:nvSpPr>
        <p:spPr>
          <a:xfrm>
            <a:off x="8252178" y="1004039"/>
            <a:ext cx="1850571" cy="369332"/>
          </a:xfrm>
          <a:prstGeom prst="rect">
            <a:avLst/>
          </a:prstGeom>
          <a:noFill/>
        </p:spPr>
        <p:txBody>
          <a:bodyPr wrap="none" rtlCol="0">
            <a:spAutoFit/>
          </a:bodyPr>
          <a:lstStyle/>
          <a:p>
            <a:r>
              <a:rPr lang="en-US" dirty="0"/>
              <a:t>Tensile Stress [Pa]</a:t>
            </a:r>
            <a:endParaRPr lang="en-IE" dirty="0"/>
          </a:p>
        </p:txBody>
      </p:sp>
      <p:sp>
        <p:nvSpPr>
          <p:cNvPr id="15" name="TextBox 14"/>
          <p:cNvSpPr txBox="1"/>
          <p:nvPr/>
        </p:nvSpPr>
        <p:spPr>
          <a:xfrm>
            <a:off x="8252178" y="3893557"/>
            <a:ext cx="1744452" cy="369332"/>
          </a:xfrm>
          <a:prstGeom prst="rect">
            <a:avLst/>
          </a:prstGeom>
          <a:noFill/>
        </p:spPr>
        <p:txBody>
          <a:bodyPr wrap="none" rtlCol="0">
            <a:spAutoFit/>
          </a:bodyPr>
          <a:lstStyle/>
          <a:p>
            <a:r>
              <a:rPr lang="en-US" dirty="0"/>
              <a:t>Shear Stress [Pa]</a:t>
            </a:r>
            <a:endParaRPr lang="en-IE" dirty="0"/>
          </a:p>
        </p:txBody>
      </p:sp>
      <p:sp>
        <p:nvSpPr>
          <p:cNvPr id="8" name="Slide Number Placeholder 7">
            <a:extLst>
              <a:ext uri="{FF2B5EF4-FFF2-40B4-BE49-F238E27FC236}">
                <a16:creationId xmlns:a16="http://schemas.microsoft.com/office/drawing/2014/main" id="{488B34C7-7361-CE72-4764-FE6C47B6775B}"/>
              </a:ext>
            </a:extLst>
          </p:cNvPr>
          <p:cNvSpPr>
            <a:spLocks noGrp="1"/>
          </p:cNvSpPr>
          <p:nvPr>
            <p:ph type="sldNum" sz="quarter" idx="12"/>
          </p:nvPr>
        </p:nvSpPr>
        <p:spPr/>
        <p:txBody>
          <a:bodyPr/>
          <a:lstStyle/>
          <a:p>
            <a:fld id="{78B18F8E-E442-4454-B110-A7545E23EB4C}" type="slidenum">
              <a:rPr lang="en-IE" smtClean="0"/>
              <a:t>20</a:t>
            </a:fld>
            <a:endParaRPr lang="en-IE"/>
          </a:p>
        </p:txBody>
      </p:sp>
      <p:sp>
        <p:nvSpPr>
          <p:cNvPr id="9" name="Arrow: Right 8">
            <a:extLst>
              <a:ext uri="{FF2B5EF4-FFF2-40B4-BE49-F238E27FC236}">
                <a16:creationId xmlns:a16="http://schemas.microsoft.com/office/drawing/2014/main" id="{91287BB4-A3F3-0597-504D-FC0AB655CA8C}"/>
              </a:ext>
            </a:extLst>
          </p:cNvPr>
          <p:cNvSpPr/>
          <p:nvPr/>
        </p:nvSpPr>
        <p:spPr>
          <a:xfrm>
            <a:off x="4187737" y="3077985"/>
            <a:ext cx="4181822" cy="1182169"/>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
            </a:pPr>
            <a:r>
              <a:rPr lang="en-US" sz="1600" dirty="0">
                <a:solidFill>
                  <a:schemeClr val="tx1">
                    <a:alpha val="50000"/>
                  </a:schemeClr>
                </a:solidFill>
              </a:rPr>
              <a:t>Increased peak compressive stress.</a:t>
            </a:r>
          </a:p>
          <a:p>
            <a:pPr marL="285750" indent="-285750" algn="ctr">
              <a:buFont typeface="Wingdings" panose="05000000000000000000" pitchFamily="2" charset="2"/>
              <a:buChar char="§"/>
            </a:pPr>
            <a:r>
              <a:rPr lang="en-US" sz="1600" dirty="0">
                <a:solidFill>
                  <a:schemeClr val="tx1">
                    <a:alpha val="50000"/>
                  </a:schemeClr>
                </a:solidFill>
              </a:rPr>
              <a:t>Increased peak shear stress.</a:t>
            </a:r>
            <a:endParaRPr lang="en-IE" sz="1600" dirty="0">
              <a:solidFill>
                <a:schemeClr val="tx1">
                  <a:alpha val="50000"/>
                </a:schemeClr>
              </a:solidFill>
            </a:endParaRPr>
          </a:p>
        </p:txBody>
      </p:sp>
      <p:sp>
        <p:nvSpPr>
          <p:cNvPr id="4" name="TextBox 3">
            <a:extLst>
              <a:ext uri="{FF2B5EF4-FFF2-40B4-BE49-F238E27FC236}">
                <a16:creationId xmlns:a16="http://schemas.microsoft.com/office/drawing/2014/main" id="{DC2E2662-0326-98F9-B576-D922FF181BE6}"/>
              </a:ext>
            </a:extLst>
          </p:cNvPr>
          <p:cNvSpPr txBox="1"/>
          <p:nvPr/>
        </p:nvSpPr>
        <p:spPr>
          <a:xfrm>
            <a:off x="1398848" y="2412623"/>
            <a:ext cx="845103" cy="307777"/>
          </a:xfrm>
          <a:prstGeom prst="rect">
            <a:avLst/>
          </a:prstGeom>
          <a:noFill/>
        </p:spPr>
        <p:txBody>
          <a:bodyPr wrap="none" rtlCol="0">
            <a:spAutoFit/>
          </a:bodyPr>
          <a:lstStyle/>
          <a:p>
            <a:r>
              <a:rPr lang="en-US" sz="1400" dirty="0"/>
              <a:t>162 mm</a:t>
            </a:r>
            <a:r>
              <a:rPr lang="en-US" sz="1400" baseline="30000" dirty="0"/>
              <a:t>2</a:t>
            </a:r>
            <a:endParaRPr lang="en-IE" sz="1400" baseline="30000" dirty="0"/>
          </a:p>
        </p:txBody>
      </p:sp>
      <p:sp>
        <p:nvSpPr>
          <p:cNvPr id="10" name="TextBox 9">
            <a:extLst>
              <a:ext uri="{FF2B5EF4-FFF2-40B4-BE49-F238E27FC236}">
                <a16:creationId xmlns:a16="http://schemas.microsoft.com/office/drawing/2014/main" id="{62B4950B-F93C-0690-8C29-FEFD4B61EC90}"/>
              </a:ext>
            </a:extLst>
          </p:cNvPr>
          <p:cNvSpPr txBox="1"/>
          <p:nvPr/>
        </p:nvSpPr>
        <p:spPr>
          <a:xfrm>
            <a:off x="5248064" y="2412623"/>
            <a:ext cx="845103" cy="307777"/>
          </a:xfrm>
          <a:prstGeom prst="rect">
            <a:avLst/>
          </a:prstGeom>
          <a:noFill/>
        </p:spPr>
        <p:txBody>
          <a:bodyPr wrap="none" rtlCol="0">
            <a:spAutoFit/>
          </a:bodyPr>
          <a:lstStyle/>
          <a:p>
            <a:r>
              <a:rPr lang="en-US" sz="1400" dirty="0"/>
              <a:t>108 mm</a:t>
            </a:r>
            <a:r>
              <a:rPr lang="en-US" sz="1400" baseline="30000" dirty="0"/>
              <a:t>2</a:t>
            </a:r>
            <a:endParaRPr lang="en-IE" sz="1400" baseline="30000" dirty="0"/>
          </a:p>
        </p:txBody>
      </p:sp>
      <p:sp>
        <p:nvSpPr>
          <p:cNvPr id="11" name="TextBox 10">
            <a:extLst>
              <a:ext uri="{FF2B5EF4-FFF2-40B4-BE49-F238E27FC236}">
                <a16:creationId xmlns:a16="http://schemas.microsoft.com/office/drawing/2014/main" id="{C7F50F25-2071-7107-FEB2-6534943E5973}"/>
              </a:ext>
            </a:extLst>
          </p:cNvPr>
          <p:cNvSpPr txBox="1"/>
          <p:nvPr/>
        </p:nvSpPr>
        <p:spPr>
          <a:xfrm>
            <a:off x="9013407" y="2412623"/>
            <a:ext cx="753732" cy="307777"/>
          </a:xfrm>
          <a:prstGeom prst="rect">
            <a:avLst/>
          </a:prstGeom>
          <a:noFill/>
        </p:spPr>
        <p:txBody>
          <a:bodyPr wrap="none" rtlCol="0">
            <a:spAutoFit/>
          </a:bodyPr>
          <a:lstStyle/>
          <a:p>
            <a:r>
              <a:rPr lang="en-US" sz="1400" dirty="0"/>
              <a:t>81 mm</a:t>
            </a:r>
            <a:r>
              <a:rPr lang="en-US" sz="1400" baseline="30000" dirty="0"/>
              <a:t>2</a:t>
            </a:r>
            <a:endParaRPr lang="en-IE" sz="1400" baseline="30000" dirty="0"/>
          </a:p>
        </p:txBody>
      </p:sp>
    </p:spTree>
    <p:extLst>
      <p:ext uri="{BB962C8B-B14F-4D97-AF65-F5344CB8AC3E}">
        <p14:creationId xmlns:p14="http://schemas.microsoft.com/office/powerpoint/2010/main" val="23070848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FE6AFCF7-75E7-ED85-BAEA-91CAFB0E02F6}"/>
              </a:ext>
            </a:extLst>
          </p:cNvPr>
          <p:cNvPicPr>
            <a:picLocks noChangeAspect="1"/>
          </p:cNvPicPr>
          <p:nvPr/>
        </p:nvPicPr>
        <p:blipFill>
          <a:blip r:embed="rId2"/>
          <a:stretch>
            <a:fillRect/>
          </a:stretch>
        </p:blipFill>
        <p:spPr>
          <a:xfrm>
            <a:off x="6257734" y="3927669"/>
            <a:ext cx="3724466" cy="2729103"/>
          </a:xfrm>
          <a:prstGeom prst="rect">
            <a:avLst/>
          </a:prstGeom>
        </p:spPr>
      </p:pic>
      <p:pic>
        <p:nvPicPr>
          <p:cNvPr id="28" name="Picture 27">
            <a:extLst>
              <a:ext uri="{FF2B5EF4-FFF2-40B4-BE49-F238E27FC236}">
                <a16:creationId xmlns:a16="http://schemas.microsoft.com/office/drawing/2014/main" id="{277D3CEE-9295-6845-2C79-83BF3C493261}"/>
              </a:ext>
            </a:extLst>
          </p:cNvPr>
          <p:cNvPicPr>
            <a:picLocks noChangeAspect="1"/>
          </p:cNvPicPr>
          <p:nvPr/>
        </p:nvPicPr>
        <p:blipFill>
          <a:blip r:embed="rId3"/>
          <a:stretch>
            <a:fillRect/>
          </a:stretch>
        </p:blipFill>
        <p:spPr>
          <a:xfrm>
            <a:off x="6283071" y="998973"/>
            <a:ext cx="3699129" cy="2768918"/>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Tape Thickness (4 stacks, frictional contact) </a:t>
            </a:r>
          </a:p>
        </p:txBody>
      </p:sp>
      <p:sp>
        <p:nvSpPr>
          <p:cNvPr id="8" name="Slide Number Placeholder 7">
            <a:extLst>
              <a:ext uri="{FF2B5EF4-FFF2-40B4-BE49-F238E27FC236}">
                <a16:creationId xmlns:a16="http://schemas.microsoft.com/office/drawing/2014/main" id="{488B34C7-7361-CE72-4764-FE6C47B6775B}"/>
              </a:ext>
            </a:extLst>
          </p:cNvPr>
          <p:cNvSpPr>
            <a:spLocks noGrp="1"/>
          </p:cNvSpPr>
          <p:nvPr>
            <p:ph type="sldNum" sz="quarter" idx="12"/>
          </p:nvPr>
        </p:nvSpPr>
        <p:spPr/>
        <p:txBody>
          <a:bodyPr/>
          <a:lstStyle/>
          <a:p>
            <a:fld id="{78B18F8E-E442-4454-B110-A7545E23EB4C}" type="slidenum">
              <a:rPr lang="en-IE" smtClean="0"/>
              <a:t>21</a:t>
            </a:fld>
            <a:endParaRPr lang="en-IE"/>
          </a:p>
        </p:txBody>
      </p:sp>
      <p:pic>
        <p:nvPicPr>
          <p:cNvPr id="12" name="Picture 11">
            <a:extLst>
              <a:ext uri="{FF2B5EF4-FFF2-40B4-BE49-F238E27FC236}">
                <a16:creationId xmlns:a16="http://schemas.microsoft.com/office/drawing/2014/main" id="{8C7058BB-D1D3-8AD6-F417-DBF165DD042B}"/>
              </a:ext>
            </a:extLst>
          </p:cNvPr>
          <p:cNvPicPr>
            <a:picLocks noChangeAspect="1"/>
          </p:cNvPicPr>
          <p:nvPr/>
        </p:nvPicPr>
        <p:blipFill>
          <a:blip r:embed="rId4"/>
          <a:stretch>
            <a:fillRect/>
          </a:stretch>
        </p:blipFill>
        <p:spPr>
          <a:xfrm>
            <a:off x="2421613" y="1034670"/>
            <a:ext cx="3717227" cy="2747201"/>
          </a:xfrm>
          <a:prstGeom prst="rect">
            <a:avLst/>
          </a:prstGeom>
        </p:spPr>
      </p:pic>
      <p:pic>
        <p:nvPicPr>
          <p:cNvPr id="13" name="Picture 12">
            <a:extLst>
              <a:ext uri="{FF2B5EF4-FFF2-40B4-BE49-F238E27FC236}">
                <a16:creationId xmlns:a16="http://schemas.microsoft.com/office/drawing/2014/main" id="{03F6FE1C-F649-021B-E7F5-0CB56B1A254C}"/>
              </a:ext>
            </a:extLst>
          </p:cNvPr>
          <p:cNvPicPr>
            <a:picLocks noChangeAspect="1"/>
          </p:cNvPicPr>
          <p:nvPr/>
        </p:nvPicPr>
        <p:blipFill>
          <a:blip r:embed="rId5"/>
          <a:stretch>
            <a:fillRect/>
          </a:stretch>
        </p:blipFill>
        <p:spPr>
          <a:xfrm>
            <a:off x="2392657" y="3919982"/>
            <a:ext cx="3746183" cy="2801493"/>
          </a:xfrm>
          <a:prstGeom prst="rect">
            <a:avLst/>
          </a:prstGeom>
        </p:spPr>
      </p:pic>
      <p:sp>
        <p:nvSpPr>
          <p:cNvPr id="16" name="TextBox 15">
            <a:extLst>
              <a:ext uri="{FF2B5EF4-FFF2-40B4-BE49-F238E27FC236}">
                <a16:creationId xmlns:a16="http://schemas.microsoft.com/office/drawing/2014/main" id="{6065D92F-6456-9448-1745-E6D83993E07D}"/>
              </a:ext>
            </a:extLst>
          </p:cNvPr>
          <p:cNvSpPr txBox="1"/>
          <p:nvPr/>
        </p:nvSpPr>
        <p:spPr>
          <a:xfrm>
            <a:off x="2436091" y="878373"/>
            <a:ext cx="1850571" cy="369332"/>
          </a:xfrm>
          <a:prstGeom prst="rect">
            <a:avLst/>
          </a:prstGeom>
          <a:noFill/>
        </p:spPr>
        <p:txBody>
          <a:bodyPr wrap="none" rtlCol="0">
            <a:spAutoFit/>
          </a:bodyPr>
          <a:lstStyle/>
          <a:p>
            <a:r>
              <a:rPr lang="en-US" dirty="0"/>
              <a:t>Tensile Stress [Pa]</a:t>
            </a:r>
            <a:endParaRPr lang="en-IE" dirty="0"/>
          </a:p>
        </p:txBody>
      </p:sp>
      <p:sp>
        <p:nvSpPr>
          <p:cNvPr id="23" name="TextBox 22">
            <a:extLst>
              <a:ext uri="{FF2B5EF4-FFF2-40B4-BE49-F238E27FC236}">
                <a16:creationId xmlns:a16="http://schemas.microsoft.com/office/drawing/2014/main" id="{72E5C959-F55D-AA26-C522-3EF6D76B0EF4}"/>
              </a:ext>
            </a:extLst>
          </p:cNvPr>
          <p:cNvSpPr txBox="1"/>
          <p:nvPr/>
        </p:nvSpPr>
        <p:spPr>
          <a:xfrm>
            <a:off x="2436091" y="3767891"/>
            <a:ext cx="1744452" cy="369332"/>
          </a:xfrm>
          <a:prstGeom prst="rect">
            <a:avLst/>
          </a:prstGeom>
          <a:noFill/>
        </p:spPr>
        <p:txBody>
          <a:bodyPr wrap="none" rtlCol="0">
            <a:spAutoFit/>
          </a:bodyPr>
          <a:lstStyle/>
          <a:p>
            <a:r>
              <a:rPr lang="en-US" dirty="0"/>
              <a:t>Shear Stress [Pa]</a:t>
            </a:r>
            <a:endParaRPr lang="en-IE" dirty="0"/>
          </a:p>
        </p:txBody>
      </p:sp>
      <p:sp>
        <p:nvSpPr>
          <p:cNvPr id="24" name="TextBox 23">
            <a:extLst>
              <a:ext uri="{FF2B5EF4-FFF2-40B4-BE49-F238E27FC236}">
                <a16:creationId xmlns:a16="http://schemas.microsoft.com/office/drawing/2014/main" id="{F2E8D28B-EED6-D2CA-D912-5FDE7910F48A}"/>
              </a:ext>
            </a:extLst>
          </p:cNvPr>
          <p:cNvSpPr txBox="1"/>
          <p:nvPr/>
        </p:nvSpPr>
        <p:spPr>
          <a:xfrm>
            <a:off x="6283071" y="878373"/>
            <a:ext cx="1850571" cy="369332"/>
          </a:xfrm>
          <a:prstGeom prst="rect">
            <a:avLst/>
          </a:prstGeom>
          <a:noFill/>
        </p:spPr>
        <p:txBody>
          <a:bodyPr wrap="none" rtlCol="0">
            <a:spAutoFit/>
          </a:bodyPr>
          <a:lstStyle/>
          <a:p>
            <a:r>
              <a:rPr lang="en-US" dirty="0"/>
              <a:t>Tensile Stress [Pa]</a:t>
            </a:r>
            <a:endParaRPr lang="en-IE" dirty="0"/>
          </a:p>
        </p:txBody>
      </p:sp>
      <p:sp>
        <p:nvSpPr>
          <p:cNvPr id="25" name="TextBox 24">
            <a:extLst>
              <a:ext uri="{FF2B5EF4-FFF2-40B4-BE49-F238E27FC236}">
                <a16:creationId xmlns:a16="http://schemas.microsoft.com/office/drawing/2014/main" id="{3B5843DD-8B15-8604-C44C-B295DBCC90E7}"/>
              </a:ext>
            </a:extLst>
          </p:cNvPr>
          <p:cNvSpPr txBox="1"/>
          <p:nvPr/>
        </p:nvSpPr>
        <p:spPr>
          <a:xfrm>
            <a:off x="6283071" y="3767891"/>
            <a:ext cx="1744452" cy="369332"/>
          </a:xfrm>
          <a:prstGeom prst="rect">
            <a:avLst/>
          </a:prstGeom>
          <a:noFill/>
        </p:spPr>
        <p:txBody>
          <a:bodyPr wrap="none" rtlCol="0">
            <a:spAutoFit/>
          </a:bodyPr>
          <a:lstStyle/>
          <a:p>
            <a:r>
              <a:rPr lang="en-US" dirty="0"/>
              <a:t>Shear Stress [Pa]</a:t>
            </a:r>
            <a:endParaRPr lang="en-IE" dirty="0"/>
          </a:p>
        </p:txBody>
      </p:sp>
      <p:sp>
        <p:nvSpPr>
          <p:cNvPr id="26" name="TextBox 25">
            <a:extLst>
              <a:ext uri="{FF2B5EF4-FFF2-40B4-BE49-F238E27FC236}">
                <a16:creationId xmlns:a16="http://schemas.microsoft.com/office/drawing/2014/main" id="{0AE9703D-2DD1-F3AC-CC6D-63142EDC3832}"/>
              </a:ext>
            </a:extLst>
          </p:cNvPr>
          <p:cNvSpPr txBox="1"/>
          <p:nvPr/>
        </p:nvSpPr>
        <p:spPr>
          <a:xfrm>
            <a:off x="3361376" y="2353908"/>
            <a:ext cx="845103" cy="307777"/>
          </a:xfrm>
          <a:prstGeom prst="rect">
            <a:avLst/>
          </a:prstGeom>
          <a:noFill/>
        </p:spPr>
        <p:txBody>
          <a:bodyPr wrap="none" rtlCol="0">
            <a:spAutoFit/>
          </a:bodyPr>
          <a:lstStyle/>
          <a:p>
            <a:r>
              <a:rPr lang="en-US" sz="1400" dirty="0"/>
              <a:t>108 mm</a:t>
            </a:r>
            <a:r>
              <a:rPr lang="en-US" sz="1400" baseline="30000" dirty="0"/>
              <a:t>2</a:t>
            </a:r>
            <a:endParaRPr lang="en-IE" sz="1400" baseline="30000" dirty="0"/>
          </a:p>
        </p:txBody>
      </p:sp>
      <p:sp>
        <p:nvSpPr>
          <p:cNvPr id="31" name="TextBox 30">
            <a:extLst>
              <a:ext uri="{FF2B5EF4-FFF2-40B4-BE49-F238E27FC236}">
                <a16:creationId xmlns:a16="http://schemas.microsoft.com/office/drawing/2014/main" id="{91402BE2-9FAF-E7CC-95DA-931F9AE01EFB}"/>
              </a:ext>
            </a:extLst>
          </p:cNvPr>
          <p:cNvSpPr txBox="1"/>
          <p:nvPr/>
        </p:nvSpPr>
        <p:spPr>
          <a:xfrm>
            <a:off x="7208356" y="2353591"/>
            <a:ext cx="845103" cy="307777"/>
          </a:xfrm>
          <a:prstGeom prst="rect">
            <a:avLst/>
          </a:prstGeom>
          <a:noFill/>
        </p:spPr>
        <p:txBody>
          <a:bodyPr wrap="none" rtlCol="0">
            <a:spAutoFit/>
          </a:bodyPr>
          <a:lstStyle/>
          <a:p>
            <a:r>
              <a:rPr lang="en-US" sz="1400" dirty="0"/>
              <a:t>108 mm</a:t>
            </a:r>
            <a:r>
              <a:rPr lang="en-US" sz="1400" baseline="30000" dirty="0"/>
              <a:t>2</a:t>
            </a:r>
            <a:endParaRPr lang="en-IE" sz="1400" baseline="30000" dirty="0"/>
          </a:p>
        </p:txBody>
      </p:sp>
      <p:sp>
        <p:nvSpPr>
          <p:cNvPr id="32" name="TextBox 31">
            <a:extLst>
              <a:ext uri="{FF2B5EF4-FFF2-40B4-BE49-F238E27FC236}">
                <a16:creationId xmlns:a16="http://schemas.microsoft.com/office/drawing/2014/main" id="{937CB349-7DBC-84C1-93C2-048E12EEEF71}"/>
              </a:ext>
            </a:extLst>
          </p:cNvPr>
          <p:cNvSpPr txBox="1"/>
          <p:nvPr/>
        </p:nvSpPr>
        <p:spPr>
          <a:xfrm>
            <a:off x="225229" y="3444725"/>
            <a:ext cx="2210862" cy="646331"/>
          </a:xfrm>
          <a:prstGeom prst="rect">
            <a:avLst/>
          </a:prstGeom>
          <a:noFill/>
        </p:spPr>
        <p:txBody>
          <a:bodyPr wrap="none" rtlCol="0">
            <a:spAutoFit/>
          </a:bodyPr>
          <a:lstStyle/>
          <a:p>
            <a:pPr marL="285750" indent="-285750">
              <a:buFont typeface="Wingdings" panose="05000000000000000000" pitchFamily="2" charset="2"/>
              <a:buChar char="§"/>
            </a:pPr>
            <a:r>
              <a:rPr lang="en-US" dirty="0"/>
              <a:t>50 tapes</a:t>
            </a:r>
          </a:p>
          <a:p>
            <a:pPr marL="285750" indent="-285750">
              <a:buFont typeface="Wingdings" panose="05000000000000000000" pitchFamily="2" charset="2"/>
              <a:buChar char="§"/>
            </a:pPr>
            <a:r>
              <a:rPr lang="en-US" dirty="0"/>
              <a:t>thickness = 90 um </a:t>
            </a:r>
            <a:endParaRPr lang="en-IE" dirty="0"/>
          </a:p>
        </p:txBody>
      </p:sp>
      <p:sp>
        <p:nvSpPr>
          <p:cNvPr id="33" name="TextBox 32">
            <a:extLst>
              <a:ext uri="{FF2B5EF4-FFF2-40B4-BE49-F238E27FC236}">
                <a16:creationId xmlns:a16="http://schemas.microsoft.com/office/drawing/2014/main" id="{08409CC2-E729-351B-B043-7CDF55714681}"/>
              </a:ext>
            </a:extLst>
          </p:cNvPr>
          <p:cNvSpPr txBox="1"/>
          <p:nvPr/>
        </p:nvSpPr>
        <p:spPr>
          <a:xfrm>
            <a:off x="9981138" y="3449035"/>
            <a:ext cx="2210862" cy="646331"/>
          </a:xfrm>
          <a:prstGeom prst="rect">
            <a:avLst/>
          </a:prstGeom>
          <a:noFill/>
        </p:spPr>
        <p:txBody>
          <a:bodyPr wrap="none" rtlCol="0">
            <a:spAutoFit/>
          </a:bodyPr>
          <a:lstStyle/>
          <a:p>
            <a:pPr marL="285750" indent="-285750">
              <a:buFont typeface="Wingdings" panose="05000000000000000000" pitchFamily="2" charset="2"/>
              <a:buChar char="§"/>
            </a:pPr>
            <a:r>
              <a:rPr lang="en-US" dirty="0"/>
              <a:t>75 tapes</a:t>
            </a:r>
          </a:p>
          <a:p>
            <a:pPr marL="285750" indent="-285750">
              <a:buFont typeface="Wingdings" panose="05000000000000000000" pitchFamily="2" charset="2"/>
              <a:buChar char="§"/>
            </a:pPr>
            <a:r>
              <a:rPr lang="en-US" dirty="0"/>
              <a:t>thickness = 60 um </a:t>
            </a:r>
            <a:endParaRPr lang="en-IE" dirty="0"/>
          </a:p>
        </p:txBody>
      </p:sp>
    </p:spTree>
    <p:extLst>
      <p:ext uri="{BB962C8B-B14F-4D97-AF65-F5344CB8AC3E}">
        <p14:creationId xmlns:p14="http://schemas.microsoft.com/office/powerpoint/2010/main" val="27360076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7393CF2-6959-D6B5-94E9-AB9B41E5ECC7}"/>
              </a:ext>
            </a:extLst>
          </p:cNvPr>
          <p:cNvPicPr>
            <a:picLocks noChangeAspect="1"/>
          </p:cNvPicPr>
          <p:nvPr/>
        </p:nvPicPr>
        <p:blipFill>
          <a:blip r:embed="rId2"/>
          <a:stretch>
            <a:fillRect/>
          </a:stretch>
        </p:blipFill>
        <p:spPr>
          <a:xfrm>
            <a:off x="6167699" y="3964501"/>
            <a:ext cx="3771519" cy="2747201"/>
          </a:xfrm>
          <a:prstGeom prst="rect">
            <a:avLst/>
          </a:prstGeom>
        </p:spPr>
      </p:pic>
      <p:pic>
        <p:nvPicPr>
          <p:cNvPr id="4" name="Picture 3">
            <a:extLst>
              <a:ext uri="{FF2B5EF4-FFF2-40B4-BE49-F238E27FC236}">
                <a16:creationId xmlns:a16="http://schemas.microsoft.com/office/drawing/2014/main" id="{FD0C2307-3775-AF2A-4395-952389D91CAD}"/>
              </a:ext>
            </a:extLst>
          </p:cNvPr>
          <p:cNvPicPr>
            <a:picLocks noChangeAspect="1"/>
          </p:cNvPicPr>
          <p:nvPr/>
        </p:nvPicPr>
        <p:blipFill>
          <a:blip r:embed="rId3"/>
          <a:stretch>
            <a:fillRect/>
          </a:stretch>
        </p:blipFill>
        <p:spPr>
          <a:xfrm>
            <a:off x="6245066" y="1009334"/>
            <a:ext cx="3749802" cy="2772537"/>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Solder Stiffness (4 stacks, frictional contact) </a:t>
            </a:r>
          </a:p>
        </p:txBody>
      </p:sp>
      <p:sp>
        <p:nvSpPr>
          <p:cNvPr id="8" name="Slide Number Placeholder 7">
            <a:extLst>
              <a:ext uri="{FF2B5EF4-FFF2-40B4-BE49-F238E27FC236}">
                <a16:creationId xmlns:a16="http://schemas.microsoft.com/office/drawing/2014/main" id="{488B34C7-7361-CE72-4764-FE6C47B6775B}"/>
              </a:ext>
            </a:extLst>
          </p:cNvPr>
          <p:cNvSpPr>
            <a:spLocks noGrp="1"/>
          </p:cNvSpPr>
          <p:nvPr>
            <p:ph type="sldNum" sz="quarter" idx="12"/>
          </p:nvPr>
        </p:nvSpPr>
        <p:spPr/>
        <p:txBody>
          <a:bodyPr/>
          <a:lstStyle/>
          <a:p>
            <a:fld id="{78B18F8E-E442-4454-B110-A7545E23EB4C}" type="slidenum">
              <a:rPr lang="en-IE" smtClean="0"/>
              <a:t>22</a:t>
            </a:fld>
            <a:endParaRPr lang="en-IE"/>
          </a:p>
        </p:txBody>
      </p:sp>
      <p:pic>
        <p:nvPicPr>
          <p:cNvPr id="12" name="Picture 11">
            <a:extLst>
              <a:ext uri="{FF2B5EF4-FFF2-40B4-BE49-F238E27FC236}">
                <a16:creationId xmlns:a16="http://schemas.microsoft.com/office/drawing/2014/main" id="{8C7058BB-D1D3-8AD6-F417-DBF165DD042B}"/>
              </a:ext>
            </a:extLst>
          </p:cNvPr>
          <p:cNvPicPr>
            <a:picLocks noChangeAspect="1"/>
          </p:cNvPicPr>
          <p:nvPr/>
        </p:nvPicPr>
        <p:blipFill>
          <a:blip r:embed="rId4"/>
          <a:stretch>
            <a:fillRect/>
          </a:stretch>
        </p:blipFill>
        <p:spPr>
          <a:xfrm>
            <a:off x="2421613" y="1034670"/>
            <a:ext cx="3717227" cy="2747201"/>
          </a:xfrm>
          <a:prstGeom prst="rect">
            <a:avLst/>
          </a:prstGeom>
        </p:spPr>
      </p:pic>
      <p:pic>
        <p:nvPicPr>
          <p:cNvPr id="13" name="Picture 12">
            <a:extLst>
              <a:ext uri="{FF2B5EF4-FFF2-40B4-BE49-F238E27FC236}">
                <a16:creationId xmlns:a16="http://schemas.microsoft.com/office/drawing/2014/main" id="{03F6FE1C-F649-021B-E7F5-0CB56B1A254C}"/>
              </a:ext>
            </a:extLst>
          </p:cNvPr>
          <p:cNvPicPr>
            <a:picLocks noChangeAspect="1"/>
          </p:cNvPicPr>
          <p:nvPr/>
        </p:nvPicPr>
        <p:blipFill>
          <a:blip r:embed="rId5"/>
          <a:stretch>
            <a:fillRect/>
          </a:stretch>
        </p:blipFill>
        <p:spPr>
          <a:xfrm>
            <a:off x="2392657" y="3919982"/>
            <a:ext cx="3746183" cy="2801493"/>
          </a:xfrm>
          <a:prstGeom prst="rect">
            <a:avLst/>
          </a:prstGeom>
        </p:spPr>
      </p:pic>
      <p:sp>
        <p:nvSpPr>
          <p:cNvPr id="16" name="TextBox 15">
            <a:extLst>
              <a:ext uri="{FF2B5EF4-FFF2-40B4-BE49-F238E27FC236}">
                <a16:creationId xmlns:a16="http://schemas.microsoft.com/office/drawing/2014/main" id="{6065D92F-6456-9448-1745-E6D83993E07D}"/>
              </a:ext>
            </a:extLst>
          </p:cNvPr>
          <p:cNvSpPr txBox="1"/>
          <p:nvPr/>
        </p:nvSpPr>
        <p:spPr>
          <a:xfrm>
            <a:off x="2436091" y="878373"/>
            <a:ext cx="1850571" cy="369332"/>
          </a:xfrm>
          <a:prstGeom prst="rect">
            <a:avLst/>
          </a:prstGeom>
          <a:noFill/>
        </p:spPr>
        <p:txBody>
          <a:bodyPr wrap="none" rtlCol="0">
            <a:spAutoFit/>
          </a:bodyPr>
          <a:lstStyle/>
          <a:p>
            <a:r>
              <a:rPr lang="en-US" dirty="0"/>
              <a:t>Tensile Stress [Pa]</a:t>
            </a:r>
            <a:endParaRPr lang="en-IE" dirty="0"/>
          </a:p>
        </p:txBody>
      </p:sp>
      <p:sp>
        <p:nvSpPr>
          <p:cNvPr id="23" name="TextBox 22">
            <a:extLst>
              <a:ext uri="{FF2B5EF4-FFF2-40B4-BE49-F238E27FC236}">
                <a16:creationId xmlns:a16="http://schemas.microsoft.com/office/drawing/2014/main" id="{72E5C959-F55D-AA26-C522-3EF6D76B0EF4}"/>
              </a:ext>
            </a:extLst>
          </p:cNvPr>
          <p:cNvSpPr txBox="1"/>
          <p:nvPr/>
        </p:nvSpPr>
        <p:spPr>
          <a:xfrm>
            <a:off x="2436091" y="3767891"/>
            <a:ext cx="1744452" cy="369332"/>
          </a:xfrm>
          <a:prstGeom prst="rect">
            <a:avLst/>
          </a:prstGeom>
          <a:noFill/>
        </p:spPr>
        <p:txBody>
          <a:bodyPr wrap="none" rtlCol="0">
            <a:spAutoFit/>
          </a:bodyPr>
          <a:lstStyle/>
          <a:p>
            <a:r>
              <a:rPr lang="en-US" dirty="0"/>
              <a:t>Shear Stress [Pa]</a:t>
            </a:r>
            <a:endParaRPr lang="en-IE" dirty="0"/>
          </a:p>
        </p:txBody>
      </p:sp>
      <p:sp>
        <p:nvSpPr>
          <p:cNvPr id="24" name="TextBox 23">
            <a:extLst>
              <a:ext uri="{FF2B5EF4-FFF2-40B4-BE49-F238E27FC236}">
                <a16:creationId xmlns:a16="http://schemas.microsoft.com/office/drawing/2014/main" id="{F2E8D28B-EED6-D2CA-D912-5FDE7910F48A}"/>
              </a:ext>
            </a:extLst>
          </p:cNvPr>
          <p:cNvSpPr txBox="1"/>
          <p:nvPr/>
        </p:nvSpPr>
        <p:spPr>
          <a:xfrm>
            <a:off x="6283071" y="878373"/>
            <a:ext cx="1850571" cy="369332"/>
          </a:xfrm>
          <a:prstGeom prst="rect">
            <a:avLst/>
          </a:prstGeom>
          <a:noFill/>
        </p:spPr>
        <p:txBody>
          <a:bodyPr wrap="none" rtlCol="0">
            <a:spAutoFit/>
          </a:bodyPr>
          <a:lstStyle/>
          <a:p>
            <a:r>
              <a:rPr lang="en-US" dirty="0"/>
              <a:t>Tensile Stress [Pa]</a:t>
            </a:r>
            <a:endParaRPr lang="en-IE" dirty="0"/>
          </a:p>
        </p:txBody>
      </p:sp>
      <p:sp>
        <p:nvSpPr>
          <p:cNvPr id="25" name="TextBox 24">
            <a:extLst>
              <a:ext uri="{FF2B5EF4-FFF2-40B4-BE49-F238E27FC236}">
                <a16:creationId xmlns:a16="http://schemas.microsoft.com/office/drawing/2014/main" id="{3B5843DD-8B15-8604-C44C-B295DBCC90E7}"/>
              </a:ext>
            </a:extLst>
          </p:cNvPr>
          <p:cNvSpPr txBox="1"/>
          <p:nvPr/>
        </p:nvSpPr>
        <p:spPr>
          <a:xfrm>
            <a:off x="6283071" y="3767891"/>
            <a:ext cx="1744452" cy="369332"/>
          </a:xfrm>
          <a:prstGeom prst="rect">
            <a:avLst/>
          </a:prstGeom>
          <a:noFill/>
        </p:spPr>
        <p:txBody>
          <a:bodyPr wrap="none" rtlCol="0">
            <a:spAutoFit/>
          </a:bodyPr>
          <a:lstStyle/>
          <a:p>
            <a:r>
              <a:rPr lang="en-US" dirty="0"/>
              <a:t>Shear Stress [Pa]</a:t>
            </a:r>
            <a:endParaRPr lang="en-IE" dirty="0"/>
          </a:p>
        </p:txBody>
      </p:sp>
      <p:sp>
        <p:nvSpPr>
          <p:cNvPr id="26" name="TextBox 25">
            <a:extLst>
              <a:ext uri="{FF2B5EF4-FFF2-40B4-BE49-F238E27FC236}">
                <a16:creationId xmlns:a16="http://schemas.microsoft.com/office/drawing/2014/main" id="{0AE9703D-2DD1-F3AC-CC6D-63142EDC3832}"/>
              </a:ext>
            </a:extLst>
          </p:cNvPr>
          <p:cNvSpPr txBox="1"/>
          <p:nvPr/>
        </p:nvSpPr>
        <p:spPr>
          <a:xfrm>
            <a:off x="3361376" y="2353908"/>
            <a:ext cx="845103" cy="307777"/>
          </a:xfrm>
          <a:prstGeom prst="rect">
            <a:avLst/>
          </a:prstGeom>
          <a:noFill/>
        </p:spPr>
        <p:txBody>
          <a:bodyPr wrap="none" rtlCol="0">
            <a:spAutoFit/>
          </a:bodyPr>
          <a:lstStyle/>
          <a:p>
            <a:r>
              <a:rPr lang="en-US" sz="1400" dirty="0"/>
              <a:t>108 mm</a:t>
            </a:r>
            <a:r>
              <a:rPr lang="en-US" sz="1400" baseline="30000" dirty="0"/>
              <a:t>2</a:t>
            </a:r>
            <a:endParaRPr lang="en-IE" sz="1400" baseline="30000" dirty="0"/>
          </a:p>
        </p:txBody>
      </p:sp>
      <p:sp>
        <p:nvSpPr>
          <p:cNvPr id="31" name="TextBox 30">
            <a:extLst>
              <a:ext uri="{FF2B5EF4-FFF2-40B4-BE49-F238E27FC236}">
                <a16:creationId xmlns:a16="http://schemas.microsoft.com/office/drawing/2014/main" id="{91402BE2-9FAF-E7CC-95DA-931F9AE01EFB}"/>
              </a:ext>
            </a:extLst>
          </p:cNvPr>
          <p:cNvSpPr txBox="1"/>
          <p:nvPr/>
        </p:nvSpPr>
        <p:spPr>
          <a:xfrm>
            <a:off x="7208356" y="2353591"/>
            <a:ext cx="845103" cy="307777"/>
          </a:xfrm>
          <a:prstGeom prst="rect">
            <a:avLst/>
          </a:prstGeom>
          <a:noFill/>
        </p:spPr>
        <p:txBody>
          <a:bodyPr wrap="none" rtlCol="0">
            <a:spAutoFit/>
          </a:bodyPr>
          <a:lstStyle/>
          <a:p>
            <a:r>
              <a:rPr lang="en-US" sz="1400" dirty="0"/>
              <a:t>108 mm</a:t>
            </a:r>
            <a:r>
              <a:rPr lang="en-US" sz="1400" baseline="30000" dirty="0"/>
              <a:t>2</a:t>
            </a:r>
            <a:endParaRPr lang="en-IE" sz="1400" baseline="30000" dirty="0"/>
          </a:p>
        </p:txBody>
      </p:sp>
      <p:sp>
        <p:nvSpPr>
          <p:cNvPr id="32" name="TextBox 31">
            <a:extLst>
              <a:ext uri="{FF2B5EF4-FFF2-40B4-BE49-F238E27FC236}">
                <a16:creationId xmlns:a16="http://schemas.microsoft.com/office/drawing/2014/main" id="{937CB349-7DBC-84C1-93C2-048E12EEEF71}"/>
              </a:ext>
            </a:extLst>
          </p:cNvPr>
          <p:cNvSpPr txBox="1"/>
          <p:nvPr/>
        </p:nvSpPr>
        <p:spPr>
          <a:xfrm>
            <a:off x="225229" y="3444725"/>
            <a:ext cx="1851661" cy="369332"/>
          </a:xfrm>
          <a:prstGeom prst="rect">
            <a:avLst/>
          </a:prstGeom>
          <a:noFill/>
        </p:spPr>
        <p:txBody>
          <a:bodyPr wrap="none" rtlCol="0">
            <a:spAutoFit/>
          </a:bodyPr>
          <a:lstStyle/>
          <a:p>
            <a:pPr marL="285750" indent="-285750">
              <a:buFont typeface="Wingdings" panose="05000000000000000000" pitchFamily="2" charset="2"/>
              <a:buChar char="§"/>
            </a:pPr>
            <a:r>
              <a:rPr lang="en-US" dirty="0" err="1"/>
              <a:t>E</a:t>
            </a:r>
            <a:r>
              <a:rPr lang="en-US" baseline="-25000" dirty="0" err="1"/>
              <a:t>solder</a:t>
            </a:r>
            <a:r>
              <a:rPr lang="en-US" dirty="0"/>
              <a:t> = 10 </a:t>
            </a:r>
            <a:r>
              <a:rPr lang="en-US" dirty="0" err="1"/>
              <a:t>GPa</a:t>
            </a:r>
            <a:endParaRPr lang="en-IE" dirty="0"/>
          </a:p>
        </p:txBody>
      </p:sp>
      <p:sp>
        <p:nvSpPr>
          <p:cNvPr id="33" name="TextBox 32">
            <a:extLst>
              <a:ext uri="{FF2B5EF4-FFF2-40B4-BE49-F238E27FC236}">
                <a16:creationId xmlns:a16="http://schemas.microsoft.com/office/drawing/2014/main" id="{08409CC2-E729-351B-B043-7CDF55714681}"/>
              </a:ext>
            </a:extLst>
          </p:cNvPr>
          <p:cNvSpPr txBox="1"/>
          <p:nvPr/>
        </p:nvSpPr>
        <p:spPr>
          <a:xfrm>
            <a:off x="9981138" y="3449035"/>
            <a:ext cx="1851661" cy="369332"/>
          </a:xfrm>
          <a:prstGeom prst="rect">
            <a:avLst/>
          </a:prstGeom>
          <a:noFill/>
        </p:spPr>
        <p:txBody>
          <a:bodyPr wrap="none" rtlCol="0">
            <a:spAutoFit/>
          </a:bodyPr>
          <a:lstStyle/>
          <a:p>
            <a:pPr marL="285750" indent="-285750">
              <a:buFont typeface="Wingdings" panose="05000000000000000000" pitchFamily="2" charset="2"/>
              <a:buChar char="§"/>
            </a:pPr>
            <a:r>
              <a:rPr lang="en-US" dirty="0" err="1"/>
              <a:t>E</a:t>
            </a:r>
            <a:r>
              <a:rPr lang="en-US" baseline="-25000" dirty="0" err="1"/>
              <a:t>solder</a:t>
            </a:r>
            <a:r>
              <a:rPr lang="en-US" dirty="0"/>
              <a:t> = 20 </a:t>
            </a:r>
            <a:r>
              <a:rPr lang="en-US" dirty="0" err="1"/>
              <a:t>GPa</a:t>
            </a:r>
            <a:endParaRPr lang="en-IE" dirty="0"/>
          </a:p>
        </p:txBody>
      </p:sp>
      <p:sp>
        <p:nvSpPr>
          <p:cNvPr id="7" name="Arrow: Right 6">
            <a:extLst>
              <a:ext uri="{FF2B5EF4-FFF2-40B4-BE49-F238E27FC236}">
                <a16:creationId xmlns:a16="http://schemas.microsoft.com/office/drawing/2014/main" id="{D8882911-D733-7681-1B41-DB28D96A271B}"/>
              </a:ext>
            </a:extLst>
          </p:cNvPr>
          <p:cNvSpPr/>
          <p:nvPr/>
        </p:nvSpPr>
        <p:spPr>
          <a:xfrm>
            <a:off x="3900197" y="2938018"/>
            <a:ext cx="2892490" cy="1070222"/>
          </a:xfrm>
          <a:prstGeom prst="rightArrow">
            <a:avLst>
              <a:gd name="adj1" fmla="val 54736"/>
              <a:gd name="adj2" fmla="val 50000"/>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
            </a:pPr>
            <a:r>
              <a:rPr lang="en-US" sz="1600" dirty="0">
                <a:solidFill>
                  <a:schemeClr val="tx1">
                    <a:alpha val="50000"/>
                  </a:schemeClr>
                </a:solidFill>
              </a:rPr>
              <a:t>Larger tensile stress area.</a:t>
            </a:r>
          </a:p>
          <a:p>
            <a:pPr marL="285750" indent="-285750" algn="ctr">
              <a:buFont typeface="Wingdings" panose="05000000000000000000" pitchFamily="2" charset="2"/>
              <a:buChar char="§"/>
            </a:pPr>
            <a:r>
              <a:rPr lang="en-US" sz="1600" dirty="0">
                <a:solidFill>
                  <a:schemeClr val="tx1">
                    <a:alpha val="50000"/>
                  </a:schemeClr>
                </a:solidFill>
              </a:rPr>
              <a:t>Increased shear stress.</a:t>
            </a:r>
          </a:p>
        </p:txBody>
      </p:sp>
      <p:sp>
        <p:nvSpPr>
          <p:cNvPr id="9" name="TextBox 8">
            <a:extLst>
              <a:ext uri="{FF2B5EF4-FFF2-40B4-BE49-F238E27FC236}">
                <a16:creationId xmlns:a16="http://schemas.microsoft.com/office/drawing/2014/main" id="{E323FE37-85A0-4A9A-948C-A700DFCBFF4E}"/>
              </a:ext>
            </a:extLst>
          </p:cNvPr>
          <p:cNvSpPr txBox="1"/>
          <p:nvPr/>
        </p:nvSpPr>
        <p:spPr>
          <a:xfrm>
            <a:off x="4842201" y="6171684"/>
            <a:ext cx="1008481" cy="369332"/>
          </a:xfrm>
          <a:prstGeom prst="rect">
            <a:avLst/>
          </a:prstGeom>
          <a:noFill/>
        </p:spPr>
        <p:txBody>
          <a:bodyPr wrap="none" rtlCol="0">
            <a:spAutoFit/>
          </a:bodyPr>
          <a:lstStyle/>
          <a:p>
            <a:r>
              <a:rPr lang="en-US" dirty="0"/>
              <a:t>~30 MPa</a:t>
            </a:r>
            <a:endParaRPr lang="en-IE" dirty="0"/>
          </a:p>
        </p:txBody>
      </p:sp>
      <p:sp>
        <p:nvSpPr>
          <p:cNvPr id="10" name="TextBox 9">
            <a:extLst>
              <a:ext uri="{FF2B5EF4-FFF2-40B4-BE49-F238E27FC236}">
                <a16:creationId xmlns:a16="http://schemas.microsoft.com/office/drawing/2014/main" id="{5616AF14-BB5D-BC73-A0CB-A6455B8B3883}"/>
              </a:ext>
            </a:extLst>
          </p:cNvPr>
          <p:cNvSpPr txBox="1"/>
          <p:nvPr/>
        </p:nvSpPr>
        <p:spPr>
          <a:xfrm>
            <a:off x="8610600" y="6171684"/>
            <a:ext cx="1008481" cy="369332"/>
          </a:xfrm>
          <a:prstGeom prst="rect">
            <a:avLst/>
          </a:prstGeom>
          <a:noFill/>
        </p:spPr>
        <p:txBody>
          <a:bodyPr wrap="none" rtlCol="0">
            <a:spAutoFit/>
          </a:bodyPr>
          <a:lstStyle/>
          <a:p>
            <a:r>
              <a:rPr lang="en-US" dirty="0"/>
              <a:t>~40 MPa</a:t>
            </a:r>
            <a:endParaRPr lang="en-IE" dirty="0"/>
          </a:p>
        </p:txBody>
      </p:sp>
    </p:spTree>
    <p:extLst>
      <p:ext uri="{BB962C8B-B14F-4D97-AF65-F5344CB8AC3E}">
        <p14:creationId xmlns:p14="http://schemas.microsoft.com/office/powerpoint/2010/main" val="38500166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C6A3A-8638-4185-3004-7634A776111A}"/>
              </a:ext>
            </a:extLst>
          </p:cNvPr>
          <p:cNvSpPr txBox="1"/>
          <p:nvPr/>
        </p:nvSpPr>
        <p:spPr>
          <a:xfrm>
            <a:off x="1056757" y="1678484"/>
            <a:ext cx="7656391" cy="3170099"/>
          </a:xfrm>
          <a:prstGeom prst="rect">
            <a:avLst/>
          </a:prstGeom>
          <a:noFill/>
        </p:spPr>
        <p:txBody>
          <a:bodyPr wrap="none" rtlCol="0">
            <a:spAutoFit/>
          </a:bodyPr>
          <a:lstStyle/>
          <a:p>
            <a:pPr marL="342900" indent="-342900">
              <a:spcAft>
                <a:spcPts val="1800"/>
              </a:spcAft>
              <a:buFont typeface="+mj-lt"/>
              <a:buAutoNum type="arabicPeriod"/>
            </a:pPr>
            <a:r>
              <a:rPr lang="en-US" sz="2800" dirty="0"/>
              <a:t>Introduction</a:t>
            </a:r>
          </a:p>
          <a:p>
            <a:pPr marL="342900" indent="-342900">
              <a:spcAft>
                <a:spcPts val="1800"/>
              </a:spcAft>
              <a:buFont typeface="+mj-lt"/>
              <a:buAutoNum type="arabicPeriod"/>
            </a:pPr>
            <a:r>
              <a:rPr lang="en-US" sz="2800" dirty="0"/>
              <a:t>Analysis Strategy</a:t>
            </a:r>
          </a:p>
          <a:p>
            <a:pPr marL="342900" indent="-342900">
              <a:spcAft>
                <a:spcPts val="1800"/>
              </a:spcAft>
              <a:buFont typeface="+mj-lt"/>
              <a:buAutoNum type="arabicPeriod"/>
            </a:pPr>
            <a:r>
              <a:rPr lang="en-US" sz="2800" dirty="0"/>
              <a:t>Stresses in HTS Tapes</a:t>
            </a:r>
          </a:p>
          <a:p>
            <a:pPr marL="342900" indent="-342900">
              <a:spcAft>
                <a:spcPts val="1800"/>
              </a:spcAft>
              <a:buFont typeface="+mj-lt"/>
              <a:buAutoNum type="arabicPeriod"/>
            </a:pPr>
            <a:r>
              <a:rPr lang="en-US" sz="2800" b="1" dirty="0"/>
              <a:t>Conclusions</a:t>
            </a:r>
          </a:p>
          <a:p>
            <a:pPr marL="342900" indent="-342900">
              <a:spcAft>
                <a:spcPts val="1800"/>
              </a:spcAft>
              <a:buFont typeface="+mj-lt"/>
              <a:buAutoNum type="arabicPeriod"/>
            </a:pPr>
            <a:r>
              <a:rPr lang="en-US" sz="2800" dirty="0"/>
              <a:t>Structural Design Criteria &amp; Assessment (backup)</a:t>
            </a:r>
          </a:p>
        </p:txBody>
      </p:sp>
      <p:sp>
        <p:nvSpPr>
          <p:cNvPr id="2" name="TextBox 1">
            <a:extLst>
              <a:ext uri="{FF2B5EF4-FFF2-40B4-BE49-F238E27FC236}">
                <a16:creationId xmlns:a16="http://schemas.microsoft.com/office/drawing/2014/main" id="{3B407F81-47E1-6896-0F24-90B2AC04F116}"/>
              </a:ext>
            </a:extLst>
          </p:cNvPr>
          <p:cNvSpPr txBox="1"/>
          <p:nvPr/>
        </p:nvSpPr>
        <p:spPr>
          <a:xfrm>
            <a:off x="0" y="201228"/>
            <a:ext cx="12192000" cy="584775"/>
          </a:xfrm>
          <a:prstGeom prst="rect">
            <a:avLst/>
          </a:prstGeom>
          <a:noFill/>
        </p:spPr>
        <p:txBody>
          <a:bodyPr wrap="square">
            <a:spAutoFit/>
          </a:bodyPr>
          <a:lstStyle/>
          <a:p>
            <a:pPr algn="ctr"/>
            <a:r>
              <a:rPr lang="en-US" sz="3200" dirty="0"/>
              <a:t>Outline</a:t>
            </a:r>
          </a:p>
        </p:txBody>
      </p:sp>
      <p:sp>
        <p:nvSpPr>
          <p:cNvPr id="5" name="Slide Number Placeholder 4">
            <a:extLst>
              <a:ext uri="{FF2B5EF4-FFF2-40B4-BE49-F238E27FC236}">
                <a16:creationId xmlns:a16="http://schemas.microsoft.com/office/drawing/2014/main" id="{506C0871-B9EF-58D5-CF94-603994EDBBDA}"/>
              </a:ext>
            </a:extLst>
          </p:cNvPr>
          <p:cNvSpPr>
            <a:spLocks noGrp="1"/>
          </p:cNvSpPr>
          <p:nvPr>
            <p:ph type="sldNum" sz="quarter" idx="12"/>
          </p:nvPr>
        </p:nvSpPr>
        <p:spPr/>
        <p:txBody>
          <a:bodyPr/>
          <a:lstStyle/>
          <a:p>
            <a:fld id="{78B18F8E-E442-4454-B110-A7545E23EB4C}" type="slidenum">
              <a:rPr lang="en-IE" smtClean="0"/>
              <a:t>23</a:t>
            </a:fld>
            <a:endParaRPr lang="en-IE"/>
          </a:p>
        </p:txBody>
      </p:sp>
    </p:spTree>
    <p:extLst>
      <p:ext uri="{BB962C8B-B14F-4D97-AF65-F5344CB8AC3E}">
        <p14:creationId xmlns:p14="http://schemas.microsoft.com/office/powerpoint/2010/main" val="13337454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Conclusions</a:t>
            </a:r>
          </a:p>
        </p:txBody>
      </p:sp>
      <p:sp>
        <p:nvSpPr>
          <p:cNvPr id="2" name="TextBox 1"/>
          <p:cNvSpPr txBox="1"/>
          <p:nvPr/>
        </p:nvSpPr>
        <p:spPr>
          <a:xfrm>
            <a:off x="489998" y="1055103"/>
            <a:ext cx="11212003" cy="5032147"/>
          </a:xfrm>
          <a:prstGeom prst="rect">
            <a:avLst/>
          </a:prstGeom>
          <a:noFill/>
        </p:spPr>
        <p:txBody>
          <a:bodyPr wrap="square" rtlCol="0">
            <a:spAutoFit/>
          </a:bodyPr>
          <a:lstStyle/>
          <a:p>
            <a:pPr marL="285750" indent="-285750">
              <a:spcAft>
                <a:spcPts val="1800"/>
              </a:spcAft>
              <a:buFont typeface="Wingdings" panose="05000000000000000000" pitchFamily="2" charset="2"/>
              <a:buChar char="§"/>
            </a:pPr>
            <a:r>
              <a:rPr lang="en-US" dirty="0"/>
              <a:t>A magneto-structural analysis of the Target Solenoid is presented, involving several nested global and local axisymmetric models with different level of detail. The analysis is fully parametric and automatized in APDL.</a:t>
            </a:r>
          </a:p>
          <a:p>
            <a:pPr marL="285750" indent="-285750">
              <a:spcAft>
                <a:spcPts val="1800"/>
              </a:spcAft>
              <a:buFont typeface="Wingdings" panose="05000000000000000000" pitchFamily="2" charset="2"/>
              <a:buChar char="§"/>
            </a:pPr>
            <a:r>
              <a:rPr lang="en-US" dirty="0"/>
              <a:t>On the one hand, the conductor jacket and turn insulation are assessed according to the ITER Magnet Structural Design Criteria (backup slides).</a:t>
            </a:r>
          </a:p>
          <a:p>
            <a:pPr marL="285750" indent="-285750">
              <a:spcAft>
                <a:spcPts val="1800"/>
              </a:spcAft>
              <a:buFont typeface="Wingdings" panose="05000000000000000000" pitchFamily="2" charset="2"/>
              <a:buChar char="§"/>
            </a:pPr>
            <a:r>
              <a:rPr lang="en-US" dirty="0"/>
              <a:t>On the other hand, the tensile and shear stress distributions in the stacks of tapes are analyzed. Parametric studies are carried out to understand the impact of bonded/frictional stacks, number of stacks, width of stacks, etc.</a:t>
            </a:r>
          </a:p>
          <a:p>
            <a:pPr marL="285750" indent="-285750">
              <a:spcAft>
                <a:spcPts val="1800"/>
              </a:spcAft>
              <a:buFont typeface="Wingdings" panose="05000000000000000000" pitchFamily="2" charset="2"/>
              <a:buChar char="§"/>
            </a:pPr>
            <a:r>
              <a:rPr lang="en-US" dirty="0"/>
              <a:t>Stack allowed to slide and separate in the former grooves results in lower tensile and shear stresses. Tensile stresses in the tapes are generally below 10 MPa, shear stresses around 30 MPa.</a:t>
            </a:r>
          </a:p>
          <a:p>
            <a:pPr marL="285750" indent="-285750">
              <a:spcAft>
                <a:spcPts val="1800"/>
              </a:spcAft>
              <a:buFont typeface="Wingdings" panose="05000000000000000000" pitchFamily="2" charset="2"/>
              <a:buChar char="§"/>
            </a:pPr>
            <a:r>
              <a:rPr lang="en-US" dirty="0"/>
              <a:t>If the stack is bonded to the groove shear stress regions up to 45 MPa. Softer solder yields lower shear stress.</a:t>
            </a:r>
          </a:p>
          <a:p>
            <a:pPr marL="285750" indent="-285750">
              <a:spcAft>
                <a:spcPts val="1800"/>
              </a:spcAft>
              <a:buFont typeface="Wingdings" panose="05000000000000000000" pitchFamily="2" charset="2"/>
              <a:buChar char="§"/>
            </a:pPr>
            <a:r>
              <a:rPr lang="en-US" dirty="0"/>
              <a:t>Fewer stacks reduce the regions with tensile stresses.</a:t>
            </a:r>
          </a:p>
          <a:p>
            <a:pPr marL="285750" indent="-285750">
              <a:spcAft>
                <a:spcPts val="1800"/>
              </a:spcAft>
              <a:buFont typeface="Wingdings" panose="05000000000000000000" pitchFamily="2" charset="2"/>
              <a:buChar char="§"/>
            </a:pPr>
            <a:r>
              <a:rPr lang="en-US" dirty="0"/>
              <a:t>Wider stacks result in lower peak compressive and shear stresses.</a:t>
            </a:r>
          </a:p>
          <a:p>
            <a:pPr marL="285750" indent="-285750">
              <a:spcAft>
                <a:spcPts val="1800"/>
              </a:spcAft>
              <a:buFont typeface="Wingdings" panose="05000000000000000000" pitchFamily="2" charset="2"/>
              <a:buChar char="§"/>
            </a:pPr>
            <a:r>
              <a:rPr lang="en-US" dirty="0"/>
              <a:t>Fewer and wider stacks approach is deemed preferable from the parametric analyses.</a:t>
            </a:r>
            <a:endParaRPr lang="en-IE" dirty="0"/>
          </a:p>
        </p:txBody>
      </p:sp>
      <p:sp>
        <p:nvSpPr>
          <p:cNvPr id="5" name="Slide Number Placeholder 4">
            <a:extLst>
              <a:ext uri="{FF2B5EF4-FFF2-40B4-BE49-F238E27FC236}">
                <a16:creationId xmlns:a16="http://schemas.microsoft.com/office/drawing/2014/main" id="{85E5DBD9-B11C-DD2D-CB3A-170ED062047A}"/>
              </a:ext>
            </a:extLst>
          </p:cNvPr>
          <p:cNvSpPr>
            <a:spLocks noGrp="1"/>
          </p:cNvSpPr>
          <p:nvPr>
            <p:ph type="sldNum" sz="quarter" idx="12"/>
          </p:nvPr>
        </p:nvSpPr>
        <p:spPr/>
        <p:txBody>
          <a:bodyPr/>
          <a:lstStyle/>
          <a:p>
            <a:fld id="{78B18F8E-E442-4454-B110-A7545E23EB4C}" type="slidenum">
              <a:rPr lang="en-IE" smtClean="0"/>
              <a:t>24</a:t>
            </a:fld>
            <a:endParaRPr lang="en-IE"/>
          </a:p>
        </p:txBody>
      </p:sp>
    </p:spTree>
    <p:extLst>
      <p:ext uri="{BB962C8B-B14F-4D97-AF65-F5344CB8AC3E}">
        <p14:creationId xmlns:p14="http://schemas.microsoft.com/office/powerpoint/2010/main" val="3737614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3075057"/>
            <a:ext cx="12192000" cy="707886"/>
          </a:xfrm>
          <a:prstGeom prst="rect">
            <a:avLst/>
          </a:prstGeom>
          <a:noFill/>
        </p:spPr>
        <p:txBody>
          <a:bodyPr wrap="square">
            <a:spAutoFit/>
          </a:bodyPr>
          <a:lstStyle/>
          <a:p>
            <a:pPr algn="ctr"/>
            <a:r>
              <a:rPr lang="en-US" sz="4000" dirty="0"/>
              <a:t>THANK YOU</a:t>
            </a:r>
          </a:p>
        </p:txBody>
      </p:sp>
      <p:sp>
        <p:nvSpPr>
          <p:cNvPr id="4" name="Slide Number Placeholder 3">
            <a:extLst>
              <a:ext uri="{FF2B5EF4-FFF2-40B4-BE49-F238E27FC236}">
                <a16:creationId xmlns:a16="http://schemas.microsoft.com/office/drawing/2014/main" id="{73227C6D-E0D5-10CB-73DC-E1D7DE4B9310}"/>
              </a:ext>
            </a:extLst>
          </p:cNvPr>
          <p:cNvSpPr>
            <a:spLocks noGrp="1"/>
          </p:cNvSpPr>
          <p:nvPr>
            <p:ph type="sldNum" sz="quarter" idx="12"/>
          </p:nvPr>
        </p:nvSpPr>
        <p:spPr/>
        <p:txBody>
          <a:bodyPr/>
          <a:lstStyle/>
          <a:p>
            <a:fld id="{78B18F8E-E442-4454-B110-A7545E23EB4C}" type="slidenum">
              <a:rPr lang="en-IE" smtClean="0"/>
              <a:t>25</a:t>
            </a:fld>
            <a:endParaRPr lang="en-IE"/>
          </a:p>
        </p:txBody>
      </p:sp>
    </p:spTree>
    <p:extLst>
      <p:ext uri="{BB962C8B-B14F-4D97-AF65-F5344CB8AC3E}">
        <p14:creationId xmlns:p14="http://schemas.microsoft.com/office/powerpoint/2010/main" val="130534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C6A3A-8638-4185-3004-7634A776111A}"/>
              </a:ext>
            </a:extLst>
          </p:cNvPr>
          <p:cNvSpPr txBox="1"/>
          <p:nvPr/>
        </p:nvSpPr>
        <p:spPr>
          <a:xfrm>
            <a:off x="1056757" y="1678484"/>
            <a:ext cx="7822270" cy="3170099"/>
          </a:xfrm>
          <a:prstGeom prst="rect">
            <a:avLst/>
          </a:prstGeom>
          <a:noFill/>
        </p:spPr>
        <p:txBody>
          <a:bodyPr wrap="none" rtlCol="0">
            <a:spAutoFit/>
          </a:bodyPr>
          <a:lstStyle/>
          <a:p>
            <a:pPr marL="342900" indent="-342900">
              <a:spcAft>
                <a:spcPts val="1800"/>
              </a:spcAft>
              <a:buFont typeface="+mj-lt"/>
              <a:buAutoNum type="arabicPeriod"/>
            </a:pPr>
            <a:r>
              <a:rPr lang="en-US" sz="2800" dirty="0"/>
              <a:t>Introduction</a:t>
            </a:r>
          </a:p>
          <a:p>
            <a:pPr marL="342900" indent="-342900">
              <a:spcAft>
                <a:spcPts val="1800"/>
              </a:spcAft>
              <a:buFont typeface="+mj-lt"/>
              <a:buAutoNum type="arabicPeriod"/>
            </a:pPr>
            <a:r>
              <a:rPr lang="en-US" sz="2800" dirty="0"/>
              <a:t>Analysis Strategy</a:t>
            </a:r>
          </a:p>
          <a:p>
            <a:pPr marL="342900" indent="-342900">
              <a:spcAft>
                <a:spcPts val="1800"/>
              </a:spcAft>
              <a:buFont typeface="+mj-lt"/>
              <a:buAutoNum type="arabicPeriod"/>
            </a:pPr>
            <a:r>
              <a:rPr lang="en-US" sz="2800" b="1" dirty="0"/>
              <a:t>Stresses in HTS Tapes</a:t>
            </a:r>
          </a:p>
          <a:p>
            <a:pPr marL="342900" indent="-342900">
              <a:spcAft>
                <a:spcPts val="1800"/>
              </a:spcAft>
              <a:buFont typeface="+mj-lt"/>
              <a:buAutoNum type="arabicPeriod"/>
            </a:pPr>
            <a:r>
              <a:rPr lang="en-US" sz="2800" dirty="0"/>
              <a:t>Conclusions</a:t>
            </a:r>
          </a:p>
          <a:p>
            <a:pPr marL="342900" indent="-342900">
              <a:spcAft>
                <a:spcPts val="1800"/>
              </a:spcAft>
              <a:buFont typeface="+mj-lt"/>
              <a:buAutoNum type="arabicPeriod"/>
            </a:pPr>
            <a:r>
              <a:rPr lang="en-US" sz="2800" dirty="0"/>
              <a:t>Structural Design Criteria &amp; Assessment (backup)</a:t>
            </a:r>
          </a:p>
        </p:txBody>
      </p:sp>
      <p:sp>
        <p:nvSpPr>
          <p:cNvPr id="2" name="TextBox 1">
            <a:extLst>
              <a:ext uri="{FF2B5EF4-FFF2-40B4-BE49-F238E27FC236}">
                <a16:creationId xmlns:a16="http://schemas.microsoft.com/office/drawing/2014/main" id="{3B407F81-47E1-6896-0F24-90B2AC04F116}"/>
              </a:ext>
            </a:extLst>
          </p:cNvPr>
          <p:cNvSpPr txBox="1"/>
          <p:nvPr/>
        </p:nvSpPr>
        <p:spPr>
          <a:xfrm>
            <a:off x="0" y="201228"/>
            <a:ext cx="12192000" cy="584775"/>
          </a:xfrm>
          <a:prstGeom prst="rect">
            <a:avLst/>
          </a:prstGeom>
          <a:noFill/>
        </p:spPr>
        <p:txBody>
          <a:bodyPr wrap="square">
            <a:spAutoFit/>
          </a:bodyPr>
          <a:lstStyle/>
          <a:p>
            <a:pPr algn="ctr"/>
            <a:r>
              <a:rPr lang="en-US" sz="3200" dirty="0"/>
              <a:t>Outline</a:t>
            </a:r>
          </a:p>
        </p:txBody>
      </p:sp>
      <p:sp>
        <p:nvSpPr>
          <p:cNvPr id="5" name="Slide Number Placeholder 4">
            <a:extLst>
              <a:ext uri="{FF2B5EF4-FFF2-40B4-BE49-F238E27FC236}">
                <a16:creationId xmlns:a16="http://schemas.microsoft.com/office/drawing/2014/main" id="{5F3169A5-473D-B86E-F1E2-83C432BB4B99}"/>
              </a:ext>
            </a:extLst>
          </p:cNvPr>
          <p:cNvSpPr>
            <a:spLocks noGrp="1"/>
          </p:cNvSpPr>
          <p:nvPr>
            <p:ph type="sldNum" sz="quarter" idx="12"/>
          </p:nvPr>
        </p:nvSpPr>
        <p:spPr/>
        <p:txBody>
          <a:bodyPr/>
          <a:lstStyle/>
          <a:p>
            <a:fld id="{78B18F8E-E442-4454-B110-A7545E23EB4C}" type="slidenum">
              <a:rPr lang="en-IE" smtClean="0"/>
              <a:t>26</a:t>
            </a:fld>
            <a:endParaRPr lang="en-IE"/>
          </a:p>
        </p:txBody>
      </p:sp>
    </p:spTree>
    <p:extLst>
      <p:ext uri="{BB962C8B-B14F-4D97-AF65-F5344CB8AC3E}">
        <p14:creationId xmlns:p14="http://schemas.microsoft.com/office/powerpoint/2010/main" val="27844107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066132" y="3908896"/>
            <a:ext cx="3224975" cy="2819591"/>
          </a:xfrm>
          <a:prstGeom prst="rect">
            <a:avLst/>
          </a:prstGeom>
        </p:spPr>
      </p:pic>
      <p:pic>
        <p:nvPicPr>
          <p:cNvPr id="4" name="Picture 3"/>
          <p:cNvPicPr>
            <a:picLocks noChangeAspect="1"/>
          </p:cNvPicPr>
          <p:nvPr/>
        </p:nvPicPr>
        <p:blipFill>
          <a:blip r:embed="rId3"/>
          <a:stretch>
            <a:fillRect/>
          </a:stretch>
        </p:blipFill>
        <p:spPr>
          <a:xfrm>
            <a:off x="1930400" y="1005059"/>
            <a:ext cx="3496437" cy="2794254"/>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Stack Number (6 mm wide tape, frictional contact) </a:t>
            </a:r>
          </a:p>
        </p:txBody>
      </p:sp>
      <p:sp>
        <p:nvSpPr>
          <p:cNvPr id="9" name="TextBox 8"/>
          <p:cNvSpPr txBox="1"/>
          <p:nvPr/>
        </p:nvSpPr>
        <p:spPr>
          <a:xfrm>
            <a:off x="1894492" y="909795"/>
            <a:ext cx="1850571" cy="369332"/>
          </a:xfrm>
          <a:prstGeom prst="rect">
            <a:avLst/>
          </a:prstGeom>
          <a:noFill/>
        </p:spPr>
        <p:txBody>
          <a:bodyPr wrap="none" rtlCol="0">
            <a:spAutoFit/>
          </a:bodyPr>
          <a:lstStyle/>
          <a:p>
            <a:r>
              <a:rPr lang="en-US" dirty="0"/>
              <a:t>Tensile Stress [Pa]</a:t>
            </a:r>
            <a:endParaRPr lang="en-IE" dirty="0"/>
          </a:p>
        </p:txBody>
      </p:sp>
      <p:sp>
        <p:nvSpPr>
          <p:cNvPr id="11" name="TextBox 10"/>
          <p:cNvSpPr txBox="1"/>
          <p:nvPr/>
        </p:nvSpPr>
        <p:spPr>
          <a:xfrm>
            <a:off x="1894492" y="3799313"/>
            <a:ext cx="1744452" cy="369332"/>
          </a:xfrm>
          <a:prstGeom prst="rect">
            <a:avLst/>
          </a:prstGeom>
          <a:noFill/>
        </p:spPr>
        <p:txBody>
          <a:bodyPr wrap="none" rtlCol="0">
            <a:spAutoFit/>
          </a:bodyPr>
          <a:lstStyle/>
          <a:p>
            <a:r>
              <a:rPr lang="en-US" dirty="0"/>
              <a:t>Shear Stress [Pa]</a:t>
            </a:r>
            <a:endParaRPr lang="en-IE" dirty="0"/>
          </a:p>
        </p:txBody>
      </p:sp>
      <p:pic>
        <p:nvPicPr>
          <p:cNvPr id="12" name="Picture 11"/>
          <p:cNvPicPr>
            <a:picLocks noChangeAspect="1"/>
          </p:cNvPicPr>
          <p:nvPr/>
        </p:nvPicPr>
        <p:blipFill>
          <a:blip r:embed="rId4"/>
          <a:stretch>
            <a:fillRect/>
          </a:stretch>
        </p:blipFill>
        <p:spPr>
          <a:xfrm>
            <a:off x="6600766" y="1061487"/>
            <a:ext cx="3724466" cy="2768918"/>
          </a:xfrm>
          <a:prstGeom prst="rect">
            <a:avLst/>
          </a:prstGeom>
        </p:spPr>
      </p:pic>
      <p:pic>
        <p:nvPicPr>
          <p:cNvPr id="2" name="Picture 1"/>
          <p:cNvPicPr>
            <a:picLocks noChangeAspect="1"/>
          </p:cNvPicPr>
          <p:nvPr/>
        </p:nvPicPr>
        <p:blipFill>
          <a:blip r:embed="rId5"/>
          <a:stretch>
            <a:fillRect/>
          </a:stretch>
        </p:blipFill>
        <p:spPr>
          <a:xfrm>
            <a:off x="6595337" y="3927819"/>
            <a:ext cx="3735324" cy="2772537"/>
          </a:xfrm>
          <a:prstGeom prst="rect">
            <a:avLst/>
          </a:prstGeom>
        </p:spPr>
      </p:pic>
      <p:sp>
        <p:nvSpPr>
          <p:cNvPr id="14" name="TextBox 13"/>
          <p:cNvSpPr txBox="1"/>
          <p:nvPr/>
        </p:nvSpPr>
        <p:spPr>
          <a:xfrm>
            <a:off x="6597950" y="905190"/>
            <a:ext cx="1850571" cy="369332"/>
          </a:xfrm>
          <a:prstGeom prst="rect">
            <a:avLst/>
          </a:prstGeom>
          <a:noFill/>
        </p:spPr>
        <p:txBody>
          <a:bodyPr wrap="none" rtlCol="0">
            <a:spAutoFit/>
          </a:bodyPr>
          <a:lstStyle/>
          <a:p>
            <a:r>
              <a:rPr lang="en-US" dirty="0"/>
              <a:t>Tensile Stress [Pa]</a:t>
            </a:r>
            <a:endParaRPr lang="en-IE" dirty="0"/>
          </a:p>
        </p:txBody>
      </p:sp>
      <p:sp>
        <p:nvSpPr>
          <p:cNvPr id="15" name="TextBox 14"/>
          <p:cNvSpPr txBox="1"/>
          <p:nvPr/>
        </p:nvSpPr>
        <p:spPr>
          <a:xfrm>
            <a:off x="6597950" y="3794708"/>
            <a:ext cx="1744452" cy="369332"/>
          </a:xfrm>
          <a:prstGeom prst="rect">
            <a:avLst/>
          </a:prstGeom>
          <a:noFill/>
        </p:spPr>
        <p:txBody>
          <a:bodyPr wrap="none" rtlCol="0">
            <a:spAutoFit/>
          </a:bodyPr>
          <a:lstStyle/>
          <a:p>
            <a:r>
              <a:rPr lang="en-US" dirty="0"/>
              <a:t>Shear Stress [Pa]</a:t>
            </a:r>
            <a:endParaRPr lang="en-IE" dirty="0"/>
          </a:p>
        </p:txBody>
      </p:sp>
      <p:sp>
        <p:nvSpPr>
          <p:cNvPr id="7" name="Slide Number Placeholder 6">
            <a:extLst>
              <a:ext uri="{FF2B5EF4-FFF2-40B4-BE49-F238E27FC236}">
                <a16:creationId xmlns:a16="http://schemas.microsoft.com/office/drawing/2014/main" id="{9ED980D7-8648-4ACB-7B10-1FFB1670BBAE}"/>
              </a:ext>
            </a:extLst>
          </p:cNvPr>
          <p:cNvSpPr>
            <a:spLocks noGrp="1"/>
          </p:cNvSpPr>
          <p:nvPr>
            <p:ph type="sldNum" sz="quarter" idx="12"/>
          </p:nvPr>
        </p:nvSpPr>
        <p:spPr/>
        <p:txBody>
          <a:bodyPr/>
          <a:lstStyle/>
          <a:p>
            <a:fld id="{78B18F8E-E442-4454-B110-A7545E23EB4C}" type="slidenum">
              <a:rPr lang="en-IE" smtClean="0"/>
              <a:t>27</a:t>
            </a:fld>
            <a:endParaRPr lang="en-IE"/>
          </a:p>
        </p:txBody>
      </p:sp>
    </p:spTree>
    <p:extLst>
      <p:ext uri="{BB962C8B-B14F-4D97-AF65-F5344CB8AC3E}">
        <p14:creationId xmlns:p14="http://schemas.microsoft.com/office/powerpoint/2010/main" val="33893870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C6A3A-8638-4185-3004-7634A776111A}"/>
              </a:ext>
            </a:extLst>
          </p:cNvPr>
          <p:cNvSpPr txBox="1"/>
          <p:nvPr/>
        </p:nvSpPr>
        <p:spPr>
          <a:xfrm>
            <a:off x="1056757" y="1678484"/>
            <a:ext cx="7822270" cy="3170099"/>
          </a:xfrm>
          <a:prstGeom prst="rect">
            <a:avLst/>
          </a:prstGeom>
          <a:noFill/>
        </p:spPr>
        <p:txBody>
          <a:bodyPr wrap="none" rtlCol="0">
            <a:spAutoFit/>
          </a:bodyPr>
          <a:lstStyle/>
          <a:p>
            <a:pPr marL="342900" indent="-342900">
              <a:spcAft>
                <a:spcPts val="1800"/>
              </a:spcAft>
              <a:buFont typeface="+mj-lt"/>
              <a:buAutoNum type="arabicPeriod"/>
            </a:pPr>
            <a:r>
              <a:rPr lang="en-US" sz="2800" dirty="0"/>
              <a:t>Introduction</a:t>
            </a:r>
          </a:p>
          <a:p>
            <a:pPr marL="342900" indent="-342900">
              <a:spcAft>
                <a:spcPts val="1800"/>
              </a:spcAft>
              <a:buFont typeface="+mj-lt"/>
              <a:buAutoNum type="arabicPeriod"/>
            </a:pPr>
            <a:r>
              <a:rPr lang="en-US" sz="2800" dirty="0"/>
              <a:t>Analysis Strategy</a:t>
            </a:r>
          </a:p>
          <a:p>
            <a:pPr marL="342900" indent="-342900">
              <a:spcAft>
                <a:spcPts val="1800"/>
              </a:spcAft>
              <a:buFont typeface="+mj-lt"/>
              <a:buAutoNum type="arabicPeriod"/>
            </a:pPr>
            <a:r>
              <a:rPr lang="en-US" sz="2800" dirty="0"/>
              <a:t>Stresses in HTS Tapes</a:t>
            </a:r>
            <a:endParaRPr lang="en-US" sz="2800" b="1" dirty="0"/>
          </a:p>
          <a:p>
            <a:pPr marL="342900" indent="-342900">
              <a:spcAft>
                <a:spcPts val="1800"/>
              </a:spcAft>
              <a:buFont typeface="+mj-lt"/>
              <a:buAutoNum type="arabicPeriod"/>
            </a:pPr>
            <a:r>
              <a:rPr lang="en-US" sz="2800" dirty="0"/>
              <a:t>Conclusions</a:t>
            </a:r>
          </a:p>
          <a:p>
            <a:pPr marL="342900" indent="-342900">
              <a:spcAft>
                <a:spcPts val="1800"/>
              </a:spcAft>
              <a:buFont typeface="+mj-lt"/>
              <a:buAutoNum type="arabicPeriod"/>
            </a:pPr>
            <a:r>
              <a:rPr lang="en-US" sz="2800" b="1" dirty="0"/>
              <a:t>Structural Design Criteria &amp; Assessment (backup)</a:t>
            </a:r>
          </a:p>
        </p:txBody>
      </p:sp>
      <p:sp>
        <p:nvSpPr>
          <p:cNvPr id="2" name="TextBox 1">
            <a:extLst>
              <a:ext uri="{FF2B5EF4-FFF2-40B4-BE49-F238E27FC236}">
                <a16:creationId xmlns:a16="http://schemas.microsoft.com/office/drawing/2014/main" id="{3B407F81-47E1-6896-0F24-90B2AC04F116}"/>
              </a:ext>
            </a:extLst>
          </p:cNvPr>
          <p:cNvSpPr txBox="1"/>
          <p:nvPr/>
        </p:nvSpPr>
        <p:spPr>
          <a:xfrm>
            <a:off x="0" y="201228"/>
            <a:ext cx="12192000" cy="584775"/>
          </a:xfrm>
          <a:prstGeom prst="rect">
            <a:avLst/>
          </a:prstGeom>
          <a:noFill/>
        </p:spPr>
        <p:txBody>
          <a:bodyPr wrap="square">
            <a:spAutoFit/>
          </a:bodyPr>
          <a:lstStyle/>
          <a:p>
            <a:pPr algn="ctr"/>
            <a:r>
              <a:rPr lang="en-US" sz="3200" dirty="0"/>
              <a:t>Outline</a:t>
            </a:r>
          </a:p>
        </p:txBody>
      </p:sp>
      <p:sp>
        <p:nvSpPr>
          <p:cNvPr id="5" name="Slide Number Placeholder 4">
            <a:extLst>
              <a:ext uri="{FF2B5EF4-FFF2-40B4-BE49-F238E27FC236}">
                <a16:creationId xmlns:a16="http://schemas.microsoft.com/office/drawing/2014/main" id="{82B6BA83-12A4-CE4B-8D82-105C0A319323}"/>
              </a:ext>
            </a:extLst>
          </p:cNvPr>
          <p:cNvSpPr>
            <a:spLocks noGrp="1"/>
          </p:cNvSpPr>
          <p:nvPr>
            <p:ph type="sldNum" sz="quarter" idx="12"/>
          </p:nvPr>
        </p:nvSpPr>
        <p:spPr/>
        <p:txBody>
          <a:bodyPr/>
          <a:lstStyle/>
          <a:p>
            <a:fld id="{78B18F8E-E442-4454-B110-A7545E23EB4C}" type="slidenum">
              <a:rPr lang="en-IE" smtClean="0"/>
              <a:t>28</a:t>
            </a:fld>
            <a:endParaRPr lang="en-IE"/>
          </a:p>
        </p:txBody>
      </p:sp>
    </p:spTree>
    <p:extLst>
      <p:ext uri="{BB962C8B-B14F-4D97-AF65-F5344CB8AC3E}">
        <p14:creationId xmlns:p14="http://schemas.microsoft.com/office/powerpoint/2010/main" val="20750003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a:t>
            </a:r>
          </a:p>
        </p:txBody>
      </p:sp>
      <p:sp>
        <p:nvSpPr>
          <p:cNvPr id="5" name="TextBox 4">
            <a:extLst>
              <a:ext uri="{FF2B5EF4-FFF2-40B4-BE49-F238E27FC236}">
                <a16:creationId xmlns:a16="http://schemas.microsoft.com/office/drawing/2014/main" id="{966E7925-3604-FECA-4A57-DF74A42290CA}"/>
              </a:ext>
            </a:extLst>
          </p:cNvPr>
          <p:cNvSpPr txBox="1"/>
          <p:nvPr/>
        </p:nvSpPr>
        <p:spPr>
          <a:xfrm>
            <a:off x="356929" y="928415"/>
            <a:ext cx="11478142" cy="2092881"/>
          </a:xfrm>
          <a:prstGeom prst="rect">
            <a:avLst/>
          </a:prstGeom>
          <a:noFill/>
        </p:spPr>
        <p:txBody>
          <a:bodyPr wrap="none" rtlCol="0">
            <a:spAutoFit/>
          </a:bodyPr>
          <a:lstStyle/>
          <a:p>
            <a:pPr>
              <a:spcAft>
                <a:spcPts val="1200"/>
              </a:spcAft>
            </a:pPr>
            <a:r>
              <a:rPr lang="en-US" dirty="0"/>
              <a:t>ITER Magnet Structural Design Criteria:</a:t>
            </a:r>
          </a:p>
          <a:p>
            <a:pPr marL="742950" lvl="1" indent="-285750">
              <a:spcAft>
                <a:spcPts val="1200"/>
              </a:spcAft>
              <a:buFont typeface="Wingdings" panose="05000000000000000000" pitchFamily="2" charset="2"/>
              <a:buChar char="§"/>
            </a:pPr>
            <a:r>
              <a:rPr lang="en-IE" dirty="0"/>
              <a:t>Part 1: Main Structural Components and Welds.</a:t>
            </a:r>
          </a:p>
          <a:p>
            <a:pPr marL="742950" lvl="1" indent="-285750">
              <a:spcAft>
                <a:spcPts val="1200"/>
              </a:spcAft>
              <a:buFont typeface="Wingdings" panose="05000000000000000000" pitchFamily="2" charset="2"/>
              <a:buChar char="§"/>
            </a:pPr>
            <a:r>
              <a:rPr lang="en-IE" b="1" dirty="0"/>
              <a:t>Part 2: Magnet Windings (Radial Plates and Conductors) with High and Low Voltage Insulation and Epoxy Filler.</a:t>
            </a:r>
          </a:p>
          <a:p>
            <a:pPr marL="742950" lvl="1" indent="-285750">
              <a:spcAft>
                <a:spcPts val="1200"/>
              </a:spcAft>
              <a:buFont typeface="Wingdings" panose="05000000000000000000" pitchFamily="2" charset="2"/>
              <a:buChar char="§"/>
            </a:pPr>
            <a:r>
              <a:rPr lang="en-IE" dirty="0"/>
              <a:t>Part 3: Bolts, Keys, Supports and Special Components.</a:t>
            </a:r>
          </a:p>
          <a:p>
            <a:pPr marL="742950" lvl="1" indent="-285750">
              <a:spcAft>
                <a:spcPts val="1200"/>
              </a:spcAft>
              <a:buFont typeface="Wingdings" panose="05000000000000000000" pitchFamily="2" charset="2"/>
              <a:buChar char="§"/>
            </a:pPr>
            <a:r>
              <a:rPr lang="en-IE" dirty="0"/>
              <a:t>Part 4: Cryogenic Piping.</a:t>
            </a:r>
          </a:p>
        </p:txBody>
      </p:sp>
      <p:pic>
        <p:nvPicPr>
          <p:cNvPr id="7" name="Picture 6">
            <a:extLst>
              <a:ext uri="{FF2B5EF4-FFF2-40B4-BE49-F238E27FC236}">
                <a16:creationId xmlns:a16="http://schemas.microsoft.com/office/drawing/2014/main" id="{CD4B735B-3BAE-7BB7-FBDE-38B493B083DC}"/>
              </a:ext>
            </a:extLst>
          </p:cNvPr>
          <p:cNvPicPr>
            <a:picLocks noChangeAspect="1"/>
          </p:cNvPicPr>
          <p:nvPr/>
        </p:nvPicPr>
        <p:blipFill>
          <a:blip r:embed="rId2"/>
          <a:stretch>
            <a:fillRect/>
          </a:stretch>
        </p:blipFill>
        <p:spPr>
          <a:xfrm>
            <a:off x="1168692" y="3028804"/>
            <a:ext cx="6797040" cy="3680460"/>
          </a:xfrm>
          <a:prstGeom prst="rect">
            <a:avLst/>
          </a:prstGeom>
        </p:spPr>
      </p:pic>
      <p:sp>
        <p:nvSpPr>
          <p:cNvPr id="8" name="Rectangle: Rounded Corners 7">
            <a:extLst>
              <a:ext uri="{FF2B5EF4-FFF2-40B4-BE49-F238E27FC236}">
                <a16:creationId xmlns:a16="http://schemas.microsoft.com/office/drawing/2014/main" id="{97D3A678-6FC9-500E-E397-1D0B45AF2DE6}"/>
              </a:ext>
            </a:extLst>
          </p:cNvPr>
          <p:cNvSpPr/>
          <p:nvPr/>
        </p:nvSpPr>
        <p:spPr>
          <a:xfrm>
            <a:off x="1304580" y="3324592"/>
            <a:ext cx="6661151" cy="32134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Rectangle: Rounded Corners 8">
            <a:extLst>
              <a:ext uri="{FF2B5EF4-FFF2-40B4-BE49-F238E27FC236}">
                <a16:creationId xmlns:a16="http://schemas.microsoft.com/office/drawing/2014/main" id="{95F7D582-D9FA-956C-D7F9-8E05D220F576}"/>
              </a:ext>
            </a:extLst>
          </p:cNvPr>
          <p:cNvSpPr/>
          <p:nvPr/>
        </p:nvSpPr>
        <p:spPr>
          <a:xfrm>
            <a:off x="1304580" y="5193825"/>
            <a:ext cx="6661151" cy="836818"/>
          </a:xfrm>
          <a:prstGeom prst="roundRect">
            <a:avLst>
              <a:gd name="adj" fmla="val 8862"/>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TextBox 9">
            <a:extLst>
              <a:ext uri="{FF2B5EF4-FFF2-40B4-BE49-F238E27FC236}">
                <a16:creationId xmlns:a16="http://schemas.microsoft.com/office/drawing/2014/main" id="{EA23BF68-D157-AC8F-23C7-4C80186303F8}"/>
              </a:ext>
            </a:extLst>
          </p:cNvPr>
          <p:cNvSpPr txBox="1"/>
          <p:nvPr/>
        </p:nvSpPr>
        <p:spPr>
          <a:xfrm>
            <a:off x="8101619" y="3300597"/>
            <a:ext cx="844462" cy="369332"/>
          </a:xfrm>
          <a:prstGeom prst="rect">
            <a:avLst/>
          </a:prstGeom>
          <a:noFill/>
        </p:spPr>
        <p:txBody>
          <a:bodyPr wrap="none" rtlCol="0">
            <a:spAutoFit/>
          </a:bodyPr>
          <a:lstStyle/>
          <a:p>
            <a:r>
              <a:rPr lang="en-US" dirty="0"/>
              <a:t>Jackets</a:t>
            </a:r>
            <a:endParaRPr lang="en-IE" dirty="0"/>
          </a:p>
        </p:txBody>
      </p:sp>
      <p:sp>
        <p:nvSpPr>
          <p:cNvPr id="11" name="TextBox 10">
            <a:extLst>
              <a:ext uri="{FF2B5EF4-FFF2-40B4-BE49-F238E27FC236}">
                <a16:creationId xmlns:a16="http://schemas.microsoft.com/office/drawing/2014/main" id="{20E25493-36F8-8F06-C297-B45312E85989}"/>
              </a:ext>
            </a:extLst>
          </p:cNvPr>
          <p:cNvSpPr txBox="1"/>
          <p:nvPr/>
        </p:nvSpPr>
        <p:spPr>
          <a:xfrm>
            <a:off x="8101619" y="5427568"/>
            <a:ext cx="1580497" cy="369332"/>
          </a:xfrm>
          <a:prstGeom prst="rect">
            <a:avLst/>
          </a:prstGeom>
          <a:noFill/>
        </p:spPr>
        <p:txBody>
          <a:bodyPr wrap="none" rtlCol="0">
            <a:spAutoFit/>
          </a:bodyPr>
          <a:lstStyle/>
          <a:p>
            <a:r>
              <a:rPr lang="en-US" dirty="0"/>
              <a:t>Turn insulation</a:t>
            </a:r>
            <a:endParaRPr lang="en-IE" dirty="0"/>
          </a:p>
        </p:txBody>
      </p:sp>
      <p:sp>
        <p:nvSpPr>
          <p:cNvPr id="13" name="Arrow: Curved Right 12">
            <a:extLst>
              <a:ext uri="{FF2B5EF4-FFF2-40B4-BE49-F238E27FC236}">
                <a16:creationId xmlns:a16="http://schemas.microsoft.com/office/drawing/2014/main" id="{332D2FB5-EC01-CE3E-8E63-72C71552821C}"/>
              </a:ext>
            </a:extLst>
          </p:cNvPr>
          <p:cNvSpPr/>
          <p:nvPr/>
        </p:nvSpPr>
        <p:spPr>
          <a:xfrm>
            <a:off x="285766" y="1879891"/>
            <a:ext cx="531845" cy="1790038"/>
          </a:xfrm>
          <a:prstGeom prst="curved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14" name="TextBox 13">
            <a:extLst>
              <a:ext uri="{FF2B5EF4-FFF2-40B4-BE49-F238E27FC236}">
                <a16:creationId xmlns:a16="http://schemas.microsoft.com/office/drawing/2014/main" id="{AF8E662D-B1CE-9D9C-43D0-3F8D2C589E46}"/>
              </a:ext>
            </a:extLst>
          </p:cNvPr>
          <p:cNvSpPr txBox="1"/>
          <p:nvPr/>
        </p:nvSpPr>
        <p:spPr>
          <a:xfrm>
            <a:off x="8808099" y="3839608"/>
            <a:ext cx="3343520" cy="1354217"/>
          </a:xfrm>
          <a:prstGeom prst="rect">
            <a:avLst/>
          </a:prstGeom>
          <a:noFill/>
        </p:spPr>
        <p:txBody>
          <a:bodyPr wrap="square" rtlCol="0">
            <a:spAutoFit/>
          </a:bodyPr>
          <a:lstStyle/>
          <a:p>
            <a:pPr marL="285750" indent="-285750">
              <a:spcAft>
                <a:spcPts val="1200"/>
              </a:spcAft>
              <a:buFont typeface="Wingdings" panose="05000000000000000000" pitchFamily="2" charset="2"/>
              <a:buChar char="§"/>
            </a:pPr>
            <a:r>
              <a:rPr lang="en-US" dirty="0"/>
              <a:t>Only static stress limits are considered.</a:t>
            </a:r>
          </a:p>
          <a:p>
            <a:pPr marL="285750" indent="-285750">
              <a:spcAft>
                <a:spcPts val="1200"/>
              </a:spcAft>
              <a:buFont typeface="Wingdings" panose="05000000000000000000" pitchFamily="2" charset="2"/>
              <a:buChar char="§"/>
            </a:pPr>
            <a:r>
              <a:rPr lang="en-US" dirty="0"/>
              <a:t>Relevance of fatigue stress to be discussed (cyclic loading?).</a:t>
            </a:r>
            <a:endParaRPr lang="en-IE" dirty="0"/>
          </a:p>
        </p:txBody>
      </p:sp>
      <p:sp>
        <p:nvSpPr>
          <p:cNvPr id="4" name="Slide Number Placeholder 3">
            <a:extLst>
              <a:ext uri="{FF2B5EF4-FFF2-40B4-BE49-F238E27FC236}">
                <a16:creationId xmlns:a16="http://schemas.microsoft.com/office/drawing/2014/main" id="{37DC4158-4F38-0B83-DC17-5EBED92175C8}"/>
              </a:ext>
            </a:extLst>
          </p:cNvPr>
          <p:cNvSpPr>
            <a:spLocks noGrp="1"/>
          </p:cNvSpPr>
          <p:nvPr>
            <p:ph type="sldNum" sz="quarter" idx="12"/>
          </p:nvPr>
        </p:nvSpPr>
        <p:spPr/>
        <p:txBody>
          <a:bodyPr/>
          <a:lstStyle/>
          <a:p>
            <a:fld id="{78B18F8E-E442-4454-B110-A7545E23EB4C}" type="slidenum">
              <a:rPr lang="en-IE" smtClean="0"/>
              <a:t>29</a:t>
            </a:fld>
            <a:endParaRPr lang="en-IE"/>
          </a:p>
        </p:txBody>
      </p:sp>
    </p:spTree>
    <p:extLst>
      <p:ext uri="{BB962C8B-B14F-4D97-AF65-F5344CB8AC3E}">
        <p14:creationId xmlns:p14="http://schemas.microsoft.com/office/powerpoint/2010/main" val="970641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B575CBB-8BE5-7000-FD9F-A4DA8D8729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1104" y="3346298"/>
            <a:ext cx="4266666" cy="3200000"/>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Introduction: HTS-based Target Solenoid</a:t>
            </a:r>
          </a:p>
        </p:txBody>
      </p:sp>
      <p:graphicFrame>
        <p:nvGraphicFramePr>
          <p:cNvPr id="15" name="Table 14">
            <a:extLst>
              <a:ext uri="{FF2B5EF4-FFF2-40B4-BE49-F238E27FC236}">
                <a16:creationId xmlns:a16="http://schemas.microsoft.com/office/drawing/2014/main" id="{9428053D-92DB-2A6A-C94D-79234E200B21}"/>
              </a:ext>
            </a:extLst>
          </p:cNvPr>
          <p:cNvGraphicFramePr>
            <a:graphicFrameLocks noGrp="1"/>
          </p:cNvGraphicFramePr>
          <p:nvPr>
            <p:extLst>
              <p:ext uri="{D42A27DB-BD31-4B8C-83A1-F6EECF244321}">
                <p14:modId xmlns:p14="http://schemas.microsoft.com/office/powerpoint/2010/main" val="3398518266"/>
              </p:ext>
            </p:extLst>
          </p:nvPr>
        </p:nvGraphicFramePr>
        <p:xfrm>
          <a:off x="568089" y="2024474"/>
          <a:ext cx="5190376" cy="4351347"/>
        </p:xfrm>
        <a:graphic>
          <a:graphicData uri="http://schemas.openxmlformats.org/drawingml/2006/table">
            <a:tbl>
              <a:tblPr firstRow="1" firstCol="1" bandRow="1">
                <a:tableStyleId>{125E5076-3810-47DD-B79F-674D7AD40C01}</a:tableStyleId>
              </a:tblPr>
              <a:tblGrid>
                <a:gridCol w="564563">
                  <a:extLst>
                    <a:ext uri="{9D8B030D-6E8A-4147-A177-3AD203B41FA5}">
                      <a16:colId xmlns:a16="http://schemas.microsoft.com/office/drawing/2014/main" val="2456698070"/>
                    </a:ext>
                  </a:extLst>
                </a:gridCol>
                <a:gridCol w="564563">
                  <a:extLst>
                    <a:ext uri="{9D8B030D-6E8A-4147-A177-3AD203B41FA5}">
                      <a16:colId xmlns:a16="http://schemas.microsoft.com/office/drawing/2014/main" val="2165949354"/>
                    </a:ext>
                  </a:extLst>
                </a:gridCol>
                <a:gridCol w="564563">
                  <a:extLst>
                    <a:ext uri="{9D8B030D-6E8A-4147-A177-3AD203B41FA5}">
                      <a16:colId xmlns:a16="http://schemas.microsoft.com/office/drawing/2014/main" val="2935007456"/>
                    </a:ext>
                  </a:extLst>
                </a:gridCol>
                <a:gridCol w="564563">
                  <a:extLst>
                    <a:ext uri="{9D8B030D-6E8A-4147-A177-3AD203B41FA5}">
                      <a16:colId xmlns:a16="http://schemas.microsoft.com/office/drawing/2014/main" val="370070576"/>
                    </a:ext>
                  </a:extLst>
                </a:gridCol>
                <a:gridCol w="564563">
                  <a:extLst>
                    <a:ext uri="{9D8B030D-6E8A-4147-A177-3AD203B41FA5}">
                      <a16:colId xmlns:a16="http://schemas.microsoft.com/office/drawing/2014/main" val="4075151047"/>
                    </a:ext>
                  </a:extLst>
                </a:gridCol>
                <a:gridCol w="564563">
                  <a:extLst>
                    <a:ext uri="{9D8B030D-6E8A-4147-A177-3AD203B41FA5}">
                      <a16:colId xmlns:a16="http://schemas.microsoft.com/office/drawing/2014/main" val="3084763094"/>
                    </a:ext>
                  </a:extLst>
                </a:gridCol>
                <a:gridCol w="564563">
                  <a:extLst>
                    <a:ext uri="{9D8B030D-6E8A-4147-A177-3AD203B41FA5}">
                      <a16:colId xmlns:a16="http://schemas.microsoft.com/office/drawing/2014/main" val="3481071613"/>
                    </a:ext>
                  </a:extLst>
                </a:gridCol>
                <a:gridCol w="564563">
                  <a:extLst>
                    <a:ext uri="{9D8B030D-6E8A-4147-A177-3AD203B41FA5}">
                      <a16:colId xmlns:a16="http://schemas.microsoft.com/office/drawing/2014/main" val="2430431696"/>
                    </a:ext>
                  </a:extLst>
                </a:gridCol>
                <a:gridCol w="673872">
                  <a:extLst>
                    <a:ext uri="{9D8B030D-6E8A-4147-A177-3AD203B41FA5}">
                      <a16:colId xmlns:a16="http://schemas.microsoft.com/office/drawing/2014/main" val="2507310254"/>
                    </a:ext>
                  </a:extLst>
                </a:gridCol>
              </a:tblGrid>
              <a:tr h="198198">
                <a:tc>
                  <a:txBody>
                    <a:bodyPr/>
                    <a:lstStyle/>
                    <a:p>
                      <a:pPr algn="ctr">
                        <a:spcAft>
                          <a:spcPts val="400"/>
                        </a:spcAft>
                      </a:pPr>
                      <a:r>
                        <a:rPr lang="en-IE" sz="1100">
                          <a:effectLst/>
                        </a:rPr>
                        <a:t>Coil</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Rc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Zc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DR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DZ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NR</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NZ</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I [A]</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It [MAt]</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extLst>
                  <a:ext uri="{0D108BD9-81ED-4DB2-BD59-A6C34878D82A}">
                    <a16:rowId xmlns:a16="http://schemas.microsoft.com/office/drawing/2014/main" val="1332430806"/>
                  </a:ext>
                </a:extLst>
              </a:tr>
              <a:tr h="189189">
                <a:tc>
                  <a:txBody>
                    <a:bodyPr/>
                    <a:lstStyle/>
                    <a:p>
                      <a:pPr algn="ctr" fontAlgn="b"/>
                      <a:r>
                        <a:rPr lang="en-IE" sz="1100" b="0" i="0" u="none" strike="noStrike" dirty="0">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0.849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-0.185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0.498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58905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14.137</a:t>
                      </a:r>
                    </a:p>
                  </a:txBody>
                  <a:tcPr marL="9525" marR="9525" marT="9525" marB="0" anchor="b"/>
                </a:tc>
                <a:extLst>
                  <a:ext uri="{0D108BD9-81ED-4DB2-BD59-A6C34878D82A}">
                    <a16:rowId xmlns:a16="http://schemas.microsoft.com/office/drawing/2014/main" val="3748138214"/>
                  </a:ext>
                </a:extLst>
              </a:tr>
              <a:tr h="180180">
                <a:tc>
                  <a:txBody>
                    <a:bodyPr/>
                    <a:lstStyle/>
                    <a:p>
                      <a:pPr algn="ctr" fontAlgn="b"/>
                      <a:r>
                        <a:rPr lang="en-IE" sz="1100" b="0" i="0" u="none" strike="noStrike" dirty="0">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0.870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0.540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60710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15.785</a:t>
                      </a:r>
                    </a:p>
                  </a:txBody>
                  <a:tcPr marL="9525" marR="9525" marT="9525" marB="0" anchor="b"/>
                </a:tc>
                <a:extLst>
                  <a:ext uri="{0D108BD9-81ED-4DB2-BD59-A6C34878D82A}">
                    <a16:rowId xmlns:a16="http://schemas.microsoft.com/office/drawing/2014/main" val="1403233369"/>
                  </a:ext>
                </a:extLst>
              </a:tr>
              <a:tr h="180180">
                <a:tc>
                  <a:txBody>
                    <a:bodyPr/>
                    <a:lstStyle/>
                    <a:p>
                      <a:pPr algn="ctr" fontAlgn="b"/>
                      <a:r>
                        <a:rPr lang="en-IE" sz="1100" b="0"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0.870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0.540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60392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15.702</a:t>
                      </a:r>
                    </a:p>
                  </a:txBody>
                  <a:tcPr marL="9525" marR="9525" marT="9525" marB="0" anchor="b"/>
                </a:tc>
                <a:extLst>
                  <a:ext uri="{0D108BD9-81ED-4DB2-BD59-A6C34878D82A}">
                    <a16:rowId xmlns:a16="http://schemas.microsoft.com/office/drawing/2014/main" val="3315893051"/>
                  </a:ext>
                </a:extLst>
              </a:tr>
              <a:tr h="180180">
                <a:tc>
                  <a:txBody>
                    <a:bodyPr/>
                    <a:lstStyle/>
                    <a:p>
                      <a:pPr algn="ctr" fontAlgn="b"/>
                      <a:r>
                        <a:rPr lang="en-IE" sz="1100" b="0" i="0" u="none" strike="noStrike">
                          <a:solidFill>
                            <a:schemeClr val="bg1"/>
                          </a:solidFill>
                          <a:effectLst/>
                          <a:latin typeface="Calibri" panose="020F0502020204030204" pitchFamily="34" charset="0"/>
                        </a:rPr>
                        <a:t>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0.808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2.365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51654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10.331</a:t>
                      </a:r>
                    </a:p>
                  </a:txBody>
                  <a:tcPr marL="9525" marR="9525" marT="9525" marB="0" anchor="b"/>
                </a:tc>
                <a:extLst>
                  <a:ext uri="{0D108BD9-81ED-4DB2-BD59-A6C34878D82A}">
                    <a16:rowId xmlns:a16="http://schemas.microsoft.com/office/drawing/2014/main" val="498983653"/>
                  </a:ext>
                </a:extLst>
              </a:tr>
              <a:tr h="180180">
                <a:tc>
                  <a:txBody>
                    <a:bodyPr/>
                    <a:lstStyle/>
                    <a:p>
                      <a:pPr algn="ctr" fontAlgn="b"/>
                      <a:r>
                        <a:rPr lang="en-IE" sz="1100" b="0"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0.766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3.215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0.332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47469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7.595</a:t>
                      </a:r>
                    </a:p>
                  </a:txBody>
                  <a:tcPr marL="9525" marR="9525" marT="9525" marB="0" anchor="b"/>
                </a:tc>
                <a:extLst>
                  <a:ext uri="{0D108BD9-81ED-4DB2-BD59-A6C34878D82A}">
                    <a16:rowId xmlns:a16="http://schemas.microsoft.com/office/drawing/2014/main" val="1106287372"/>
                  </a:ext>
                </a:extLst>
              </a:tr>
              <a:tr h="180180">
                <a:tc>
                  <a:txBody>
                    <a:bodyPr/>
                    <a:lstStyle/>
                    <a:p>
                      <a:pPr algn="ctr" fontAlgn="b"/>
                      <a:r>
                        <a:rPr lang="en-IE" sz="1100" b="0" i="0" u="none" strike="noStrike">
                          <a:solidFill>
                            <a:schemeClr val="bg1"/>
                          </a:solidFill>
                          <a:effectLst/>
                          <a:latin typeface="Calibri" panose="020F0502020204030204" pitchFamily="34" charset="0"/>
                        </a:rPr>
                        <a:t>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0.704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4.065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0.208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46504</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4.650</a:t>
                      </a:r>
                    </a:p>
                  </a:txBody>
                  <a:tcPr marL="9525" marR="9525" marT="9525" marB="0" anchor="b"/>
                </a:tc>
                <a:extLst>
                  <a:ext uri="{0D108BD9-81ED-4DB2-BD59-A6C34878D82A}">
                    <a16:rowId xmlns:a16="http://schemas.microsoft.com/office/drawing/2014/main" val="489948435"/>
                  </a:ext>
                </a:extLst>
              </a:tr>
              <a:tr h="180180">
                <a:tc>
                  <a:txBody>
                    <a:bodyPr/>
                    <a:lstStyle/>
                    <a:p>
                      <a:pPr algn="ctr" fontAlgn="b"/>
                      <a:r>
                        <a:rPr lang="en-IE" sz="1100" b="0" i="0" u="none" strike="noStrike">
                          <a:solidFill>
                            <a:schemeClr val="bg1"/>
                          </a:solidFill>
                          <a:effectLst/>
                          <a:latin typeface="Calibri" panose="020F0502020204030204" pitchFamily="34" charset="0"/>
                        </a:rPr>
                        <a:t>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0.745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4.708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0.291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46293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3.240</a:t>
                      </a:r>
                    </a:p>
                  </a:txBody>
                  <a:tcPr marL="9525" marR="9525" marT="9525" marB="0" anchor="b"/>
                </a:tc>
                <a:extLst>
                  <a:ext uri="{0D108BD9-81ED-4DB2-BD59-A6C34878D82A}">
                    <a16:rowId xmlns:a16="http://schemas.microsoft.com/office/drawing/2014/main" val="2938447759"/>
                  </a:ext>
                </a:extLst>
              </a:tr>
              <a:tr h="180180">
                <a:tc>
                  <a:txBody>
                    <a:bodyPr/>
                    <a:lstStyle/>
                    <a:p>
                      <a:pPr algn="ctr" fontAlgn="b"/>
                      <a:r>
                        <a:rPr lang="en-IE" sz="1100" b="0" i="0" u="none" strike="noStrike">
                          <a:solidFill>
                            <a:schemeClr val="bg1"/>
                          </a:solidFill>
                          <a:effectLst/>
                          <a:latin typeface="Calibri" panose="020F0502020204030204" pitchFamily="34" charset="0"/>
                        </a:rPr>
                        <a:t>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0.704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5.423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0.208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53168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2.658</a:t>
                      </a:r>
                    </a:p>
                  </a:txBody>
                  <a:tcPr marL="9525" marR="9525" marT="9525" marB="0" anchor="b"/>
                </a:tc>
                <a:extLst>
                  <a:ext uri="{0D108BD9-81ED-4DB2-BD59-A6C34878D82A}">
                    <a16:rowId xmlns:a16="http://schemas.microsoft.com/office/drawing/2014/main" val="2796659243"/>
                  </a:ext>
                </a:extLst>
              </a:tr>
              <a:tr h="180180">
                <a:tc>
                  <a:txBody>
                    <a:bodyPr/>
                    <a:lstStyle/>
                    <a:p>
                      <a:pPr algn="ctr" fontAlgn="b"/>
                      <a:r>
                        <a:rPr lang="en-IE" sz="1100" b="0" i="0" u="none" strike="noStrike">
                          <a:solidFill>
                            <a:schemeClr val="bg1"/>
                          </a:solidFill>
                          <a:effectLst/>
                          <a:latin typeface="Calibri" panose="020F0502020204030204" pitchFamily="34" charset="0"/>
                        </a:rPr>
                        <a:t>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0.662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6.065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0.125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43280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2.597</a:t>
                      </a:r>
                    </a:p>
                  </a:txBody>
                  <a:tcPr marL="9525" marR="9525" marT="9525" marB="0" anchor="b"/>
                </a:tc>
                <a:extLst>
                  <a:ext uri="{0D108BD9-81ED-4DB2-BD59-A6C34878D82A}">
                    <a16:rowId xmlns:a16="http://schemas.microsoft.com/office/drawing/2014/main" val="2156845006"/>
                  </a:ext>
                </a:extLst>
              </a:tr>
              <a:tr h="180180">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0.662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6.915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0.125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42146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2.529</a:t>
                      </a:r>
                    </a:p>
                  </a:txBody>
                  <a:tcPr marL="9525" marR="9525" marT="9525" marB="0" anchor="b"/>
                </a:tc>
                <a:extLst>
                  <a:ext uri="{0D108BD9-81ED-4DB2-BD59-A6C34878D82A}">
                    <a16:rowId xmlns:a16="http://schemas.microsoft.com/office/drawing/2014/main" val="3175659798"/>
                  </a:ext>
                </a:extLst>
              </a:tr>
              <a:tr h="180180">
                <a:tc>
                  <a:txBody>
                    <a:bodyPr/>
                    <a:lstStyle/>
                    <a:p>
                      <a:pPr algn="ctr" fontAlgn="b"/>
                      <a:r>
                        <a:rPr lang="en-IE" sz="1100" b="0" i="0" u="none" strike="noStrike">
                          <a:solidFill>
                            <a:schemeClr val="bg1"/>
                          </a:solidFill>
                          <a:effectLst/>
                          <a:latin typeface="Calibri" panose="020F0502020204030204" pitchFamily="34" charset="0"/>
                        </a:rPr>
                        <a:t>11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7.765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49452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1.978</a:t>
                      </a:r>
                    </a:p>
                  </a:txBody>
                  <a:tcPr marL="9525" marR="9525" marT="9525" marB="0" anchor="b"/>
                </a:tc>
                <a:extLst>
                  <a:ext uri="{0D108BD9-81ED-4DB2-BD59-A6C34878D82A}">
                    <a16:rowId xmlns:a16="http://schemas.microsoft.com/office/drawing/2014/main" val="2068247680"/>
                  </a:ext>
                </a:extLst>
              </a:tr>
              <a:tr h="180180">
                <a:tc>
                  <a:txBody>
                    <a:bodyPr/>
                    <a:lstStyle/>
                    <a:p>
                      <a:pPr algn="ctr" fontAlgn="b"/>
                      <a:r>
                        <a:rPr lang="en-IE" sz="1100" b="0" i="0" u="none" strike="noStrike">
                          <a:solidFill>
                            <a:schemeClr val="bg1"/>
                          </a:solidFill>
                          <a:effectLst/>
                          <a:latin typeface="Calibri" panose="020F0502020204030204" pitchFamily="34" charset="0"/>
                        </a:rPr>
                        <a:t>12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8.615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44183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1.767</a:t>
                      </a:r>
                    </a:p>
                  </a:txBody>
                  <a:tcPr marL="9525" marR="9525" marT="9525" marB="0" anchor="b"/>
                </a:tc>
                <a:extLst>
                  <a:ext uri="{0D108BD9-81ED-4DB2-BD59-A6C34878D82A}">
                    <a16:rowId xmlns:a16="http://schemas.microsoft.com/office/drawing/2014/main" val="727684940"/>
                  </a:ext>
                </a:extLst>
              </a:tr>
              <a:tr h="180180">
                <a:tc>
                  <a:txBody>
                    <a:bodyPr/>
                    <a:lstStyle/>
                    <a:p>
                      <a:pPr algn="ctr" fontAlgn="b"/>
                      <a:r>
                        <a:rPr lang="en-IE" sz="1100" b="0"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9.465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39567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1.583</a:t>
                      </a:r>
                    </a:p>
                  </a:txBody>
                  <a:tcPr marL="9525" marR="9525" marT="9525" marB="0" anchor="b"/>
                </a:tc>
                <a:extLst>
                  <a:ext uri="{0D108BD9-81ED-4DB2-BD59-A6C34878D82A}">
                    <a16:rowId xmlns:a16="http://schemas.microsoft.com/office/drawing/2014/main" val="479208445"/>
                  </a:ext>
                </a:extLst>
              </a:tr>
              <a:tr h="180180">
                <a:tc>
                  <a:txBody>
                    <a:bodyPr/>
                    <a:lstStyle/>
                    <a:p>
                      <a:pPr algn="ctr" fontAlgn="b"/>
                      <a:r>
                        <a:rPr lang="en-IE" sz="1100" b="0" i="0" u="none" strike="noStrike">
                          <a:solidFill>
                            <a:schemeClr val="bg1"/>
                          </a:solidFill>
                          <a:effectLst/>
                          <a:latin typeface="Calibri" panose="020F0502020204030204" pitchFamily="34" charset="0"/>
                        </a:rPr>
                        <a:t>14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10.315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32713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1.309</a:t>
                      </a:r>
                    </a:p>
                  </a:txBody>
                  <a:tcPr marL="9525" marR="9525" marT="9525" marB="0" anchor="b"/>
                </a:tc>
                <a:extLst>
                  <a:ext uri="{0D108BD9-81ED-4DB2-BD59-A6C34878D82A}">
                    <a16:rowId xmlns:a16="http://schemas.microsoft.com/office/drawing/2014/main" val="503864055"/>
                  </a:ext>
                </a:extLst>
              </a:tr>
              <a:tr h="180180">
                <a:tc>
                  <a:txBody>
                    <a:bodyPr/>
                    <a:lstStyle/>
                    <a:p>
                      <a:pPr algn="ctr" fontAlgn="b"/>
                      <a:r>
                        <a:rPr lang="en-IE" sz="1100" b="0" i="0" u="none" strike="noStrike">
                          <a:solidFill>
                            <a:schemeClr val="bg1"/>
                          </a:solidFill>
                          <a:effectLst/>
                          <a:latin typeface="Calibri" panose="020F0502020204030204" pitchFamily="34" charset="0"/>
                        </a:rPr>
                        <a:t>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10.958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46717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0.934</a:t>
                      </a:r>
                    </a:p>
                  </a:txBody>
                  <a:tcPr marL="9525" marR="9525" marT="9525" marB="0" anchor="b"/>
                </a:tc>
                <a:extLst>
                  <a:ext uri="{0D108BD9-81ED-4DB2-BD59-A6C34878D82A}">
                    <a16:rowId xmlns:a16="http://schemas.microsoft.com/office/drawing/2014/main" val="3726453304"/>
                  </a:ext>
                </a:extLst>
              </a:tr>
              <a:tr h="180180">
                <a:tc>
                  <a:txBody>
                    <a:bodyPr/>
                    <a:lstStyle/>
                    <a:p>
                      <a:pPr algn="ctr" fontAlgn="b"/>
                      <a:r>
                        <a:rPr lang="en-IE" sz="1100" b="0" i="0" u="none" strike="noStrike">
                          <a:solidFill>
                            <a:schemeClr val="bg1"/>
                          </a:solidFill>
                          <a:effectLst/>
                          <a:latin typeface="Calibri" panose="020F0502020204030204" pitchFamily="34" charset="0"/>
                        </a:rPr>
                        <a:t>16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11.673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45905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0.918</a:t>
                      </a:r>
                    </a:p>
                  </a:txBody>
                  <a:tcPr marL="9525" marR="9525" marT="9525" marB="0" anchor="b"/>
                </a:tc>
                <a:extLst>
                  <a:ext uri="{0D108BD9-81ED-4DB2-BD59-A6C34878D82A}">
                    <a16:rowId xmlns:a16="http://schemas.microsoft.com/office/drawing/2014/main" val="1244730726"/>
                  </a:ext>
                </a:extLst>
              </a:tr>
              <a:tr h="180180">
                <a:tc>
                  <a:txBody>
                    <a:bodyPr/>
                    <a:lstStyle/>
                    <a:p>
                      <a:pPr algn="ctr" fontAlgn="b"/>
                      <a:r>
                        <a:rPr lang="en-IE" sz="1100" b="0" i="0" u="none" strike="noStrike">
                          <a:solidFill>
                            <a:schemeClr val="bg1"/>
                          </a:solidFill>
                          <a:effectLst/>
                          <a:latin typeface="Calibri" panose="020F0502020204030204" pitchFamily="34" charset="0"/>
                        </a:rPr>
                        <a:t>17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12.315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52310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1.046</a:t>
                      </a:r>
                    </a:p>
                  </a:txBody>
                  <a:tcPr marL="9525" marR="9525" marT="9525" marB="0" anchor="b"/>
                </a:tc>
                <a:extLst>
                  <a:ext uri="{0D108BD9-81ED-4DB2-BD59-A6C34878D82A}">
                    <a16:rowId xmlns:a16="http://schemas.microsoft.com/office/drawing/2014/main" val="4024407827"/>
                  </a:ext>
                </a:extLst>
              </a:tr>
              <a:tr h="180180">
                <a:tc>
                  <a:txBody>
                    <a:bodyPr/>
                    <a:lstStyle/>
                    <a:p>
                      <a:pPr algn="ctr" fontAlgn="b"/>
                      <a:r>
                        <a:rPr lang="en-IE" sz="1100" b="0" i="0" u="none" strike="noStrike">
                          <a:solidFill>
                            <a:schemeClr val="bg1"/>
                          </a:solidFill>
                          <a:effectLst/>
                          <a:latin typeface="Calibri" panose="020F0502020204030204" pitchFamily="34" charset="0"/>
                        </a:rPr>
                        <a:t>18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13.165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56056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1.121</a:t>
                      </a:r>
                    </a:p>
                  </a:txBody>
                  <a:tcPr marL="9525" marR="9525" marT="9525" marB="0" anchor="b"/>
                </a:tc>
                <a:extLst>
                  <a:ext uri="{0D108BD9-81ED-4DB2-BD59-A6C34878D82A}">
                    <a16:rowId xmlns:a16="http://schemas.microsoft.com/office/drawing/2014/main" val="1556889985"/>
                  </a:ext>
                </a:extLst>
              </a:tr>
              <a:tr h="180180">
                <a:tc>
                  <a:txBody>
                    <a:bodyPr/>
                    <a:lstStyle/>
                    <a:p>
                      <a:pPr algn="ctr" fontAlgn="b"/>
                      <a:r>
                        <a:rPr lang="en-IE" sz="1100" b="0" i="0" u="none" strike="noStrike">
                          <a:solidFill>
                            <a:schemeClr val="bg1"/>
                          </a:solidFill>
                          <a:effectLst/>
                          <a:latin typeface="Calibri" panose="020F0502020204030204" pitchFamily="34" charset="0"/>
                        </a:rPr>
                        <a:t>19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14.015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51602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1.032</a:t>
                      </a:r>
                    </a:p>
                  </a:txBody>
                  <a:tcPr marL="9525" marR="9525" marT="9525" marB="0" anchor="b"/>
                </a:tc>
                <a:extLst>
                  <a:ext uri="{0D108BD9-81ED-4DB2-BD59-A6C34878D82A}">
                    <a16:rowId xmlns:a16="http://schemas.microsoft.com/office/drawing/2014/main" val="240593336"/>
                  </a:ext>
                </a:extLst>
              </a:tr>
              <a:tr h="180180">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14.865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51376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1.028</a:t>
                      </a:r>
                    </a:p>
                  </a:txBody>
                  <a:tcPr marL="9525" marR="9525" marT="9525" marB="0" anchor="b"/>
                </a:tc>
                <a:extLst>
                  <a:ext uri="{0D108BD9-81ED-4DB2-BD59-A6C34878D82A}">
                    <a16:rowId xmlns:a16="http://schemas.microsoft.com/office/drawing/2014/main" val="2483589804"/>
                  </a:ext>
                </a:extLst>
              </a:tr>
              <a:tr h="180180">
                <a:tc>
                  <a:txBody>
                    <a:bodyPr/>
                    <a:lstStyle/>
                    <a:p>
                      <a:pPr algn="ctr" fontAlgn="b"/>
                      <a:r>
                        <a:rPr lang="en-IE" sz="1100" b="0" i="0" u="none" strike="noStrike">
                          <a:solidFill>
                            <a:schemeClr val="bg1"/>
                          </a:solidFill>
                          <a:effectLst/>
                          <a:latin typeface="Calibri" panose="020F0502020204030204" pitchFamily="34" charset="0"/>
                        </a:rPr>
                        <a:t>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15.715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50471</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1.009</a:t>
                      </a:r>
                    </a:p>
                  </a:txBody>
                  <a:tcPr marL="9525" marR="9525" marT="9525" marB="0" anchor="b"/>
                </a:tc>
                <a:extLst>
                  <a:ext uri="{0D108BD9-81ED-4DB2-BD59-A6C34878D82A}">
                    <a16:rowId xmlns:a16="http://schemas.microsoft.com/office/drawing/2014/main" val="1014485156"/>
                  </a:ext>
                </a:extLst>
              </a:tr>
              <a:tr h="180180">
                <a:tc>
                  <a:txBody>
                    <a:bodyPr/>
                    <a:lstStyle/>
                    <a:p>
                      <a:pPr algn="ctr" fontAlgn="b"/>
                      <a:r>
                        <a:rPr lang="en-IE" sz="1100" b="0" i="0" u="none" strike="noStrike">
                          <a:solidFill>
                            <a:schemeClr val="bg1"/>
                          </a:solidFill>
                          <a:effectLst/>
                          <a:latin typeface="Calibri" panose="020F0502020204030204" pitchFamily="34" charset="0"/>
                        </a:rPr>
                        <a:t>22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16.565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52861</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1.057</a:t>
                      </a:r>
                    </a:p>
                  </a:txBody>
                  <a:tcPr marL="9525" marR="9525" marT="9525" marB="0" anchor="b"/>
                </a:tc>
                <a:extLst>
                  <a:ext uri="{0D108BD9-81ED-4DB2-BD59-A6C34878D82A}">
                    <a16:rowId xmlns:a16="http://schemas.microsoft.com/office/drawing/2014/main" val="1445656027"/>
                  </a:ext>
                </a:extLst>
              </a:tr>
              <a:tr h="180180">
                <a:tc>
                  <a:txBody>
                    <a:bodyPr/>
                    <a:lstStyle/>
                    <a:p>
                      <a:pPr algn="ctr" fontAlgn="b"/>
                      <a:r>
                        <a:rPr lang="en-IE" sz="1100" b="0" i="0" u="none" strike="noStrike">
                          <a:solidFill>
                            <a:schemeClr val="bg1"/>
                          </a:solidFill>
                          <a:effectLst/>
                          <a:latin typeface="Calibri" panose="020F0502020204030204" pitchFamily="34" charset="0"/>
                        </a:rPr>
                        <a:t>23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17.415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57438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1.149</a:t>
                      </a:r>
                    </a:p>
                  </a:txBody>
                  <a:tcPr marL="9525" marR="9525" marT="9525" marB="0" anchor="b"/>
                </a:tc>
                <a:extLst>
                  <a:ext uri="{0D108BD9-81ED-4DB2-BD59-A6C34878D82A}">
                    <a16:rowId xmlns:a16="http://schemas.microsoft.com/office/drawing/2014/main" val="3180211932"/>
                  </a:ext>
                </a:extLst>
              </a:tr>
            </a:tbl>
          </a:graphicData>
        </a:graphic>
      </p:graphicFrame>
      <p:pic>
        <p:nvPicPr>
          <p:cNvPr id="16" name="Picture 15">
            <a:extLst>
              <a:ext uri="{FF2B5EF4-FFF2-40B4-BE49-F238E27FC236}">
                <a16:creationId xmlns:a16="http://schemas.microsoft.com/office/drawing/2014/main" id="{E7E14633-AE2A-E8A0-B9E6-21A83C1205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0883" y="3507630"/>
            <a:ext cx="3997960" cy="2998470"/>
          </a:xfrm>
          <a:prstGeom prst="rect">
            <a:avLst/>
          </a:prstGeom>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2515AB1-0199-AFFE-0B18-D14117C7F3D7}"/>
                  </a:ext>
                </a:extLst>
              </p:cNvPr>
              <p:cNvSpPr txBox="1"/>
              <p:nvPr/>
            </p:nvSpPr>
            <p:spPr>
              <a:xfrm>
                <a:off x="5939148" y="2103104"/>
                <a:ext cx="6097554" cy="66582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IE" sz="1600" i="1" smtClean="0">
                              <a:solidFill>
                                <a:srgbClr val="836967"/>
                              </a:solidFill>
                              <a:latin typeface="Cambria Math" panose="02040503050406030204" pitchFamily="18" charset="0"/>
                            </a:rPr>
                          </m:ctrlPr>
                        </m:sSubPr>
                        <m:e>
                          <m:r>
                            <a:rPr lang="en-IE" sz="1600" i="1">
                              <a:latin typeface="Cambria Math" panose="02040503050406030204" pitchFamily="18" charset="0"/>
                            </a:rPr>
                            <m:t>𝐵</m:t>
                          </m:r>
                        </m:e>
                        <m:sub>
                          <m:r>
                            <a:rPr lang="en-IE" sz="1600" i="1">
                              <a:latin typeface="Cambria Math" panose="02040503050406030204" pitchFamily="18" charset="0"/>
                            </a:rPr>
                            <m:t>𝑧</m:t>
                          </m:r>
                        </m:sub>
                      </m:sSub>
                      <m:r>
                        <a:rPr lang="en-IE" sz="1600" i="0">
                          <a:latin typeface="Cambria Math" panose="02040503050406030204" pitchFamily="18" charset="0"/>
                        </a:rPr>
                        <m:t>=</m:t>
                      </m:r>
                      <m:f>
                        <m:fPr>
                          <m:ctrlPr>
                            <a:rPr lang="en-IE" sz="1600" i="1">
                              <a:solidFill>
                                <a:srgbClr val="836967"/>
                              </a:solidFill>
                              <a:latin typeface="Cambria Math" panose="02040503050406030204" pitchFamily="18" charset="0"/>
                            </a:rPr>
                          </m:ctrlPr>
                        </m:fPr>
                        <m:num>
                          <m:sSub>
                            <m:sSubPr>
                              <m:ctrlPr>
                                <a:rPr lang="en-IE" sz="1600" i="1">
                                  <a:solidFill>
                                    <a:srgbClr val="836967"/>
                                  </a:solidFill>
                                  <a:latin typeface="Cambria Math" panose="02040503050406030204" pitchFamily="18" charset="0"/>
                                </a:rPr>
                              </m:ctrlPr>
                            </m:sSubPr>
                            <m:e>
                              <m:r>
                                <a:rPr lang="en-IE" sz="1600" i="1">
                                  <a:latin typeface="Cambria Math" panose="02040503050406030204" pitchFamily="18" charset="0"/>
                                </a:rPr>
                                <m:t>𝐵</m:t>
                              </m:r>
                            </m:e>
                            <m:sub>
                              <m:r>
                                <a:rPr lang="en-IE" sz="1600" i="1">
                                  <a:latin typeface="Cambria Math" panose="02040503050406030204" pitchFamily="18" charset="0"/>
                                </a:rPr>
                                <m:t>𝑖</m:t>
                              </m:r>
                            </m:sub>
                          </m:sSub>
                          <m:sSub>
                            <m:sSubPr>
                              <m:ctrlPr>
                                <a:rPr lang="en-IE" sz="1600" i="1">
                                  <a:solidFill>
                                    <a:srgbClr val="836967"/>
                                  </a:solidFill>
                                  <a:latin typeface="Cambria Math" panose="02040503050406030204" pitchFamily="18" charset="0"/>
                                </a:rPr>
                              </m:ctrlPr>
                            </m:sSubPr>
                            <m:e>
                              <m:r>
                                <a:rPr lang="en-IE" sz="1600" i="1">
                                  <a:latin typeface="Cambria Math" panose="02040503050406030204" pitchFamily="18" charset="0"/>
                                </a:rPr>
                                <m:t>𝐵</m:t>
                              </m:r>
                            </m:e>
                            <m:sub>
                              <m:r>
                                <a:rPr lang="en-IE" sz="1600" i="1">
                                  <a:latin typeface="Cambria Math" panose="02040503050406030204" pitchFamily="18" charset="0"/>
                                </a:rPr>
                                <m:t>𝑓</m:t>
                              </m:r>
                            </m:sub>
                          </m:sSub>
                          <m:sSubSup>
                            <m:sSubSupPr>
                              <m:ctrlPr>
                                <a:rPr lang="en-IE" sz="1600" i="1">
                                  <a:solidFill>
                                    <a:srgbClr val="836967"/>
                                  </a:solidFill>
                                  <a:latin typeface="Cambria Math" panose="02040503050406030204" pitchFamily="18" charset="0"/>
                                </a:rPr>
                              </m:ctrlPr>
                            </m:sSubSupPr>
                            <m:e>
                              <m:r>
                                <a:rPr lang="en-IE" sz="1600" i="1">
                                  <a:latin typeface="Cambria Math" panose="02040503050406030204" pitchFamily="18" charset="0"/>
                                </a:rPr>
                                <m:t>𝐿</m:t>
                              </m:r>
                            </m:e>
                            <m:sub>
                              <m:r>
                                <a:rPr lang="en-IE" sz="1600" i="1">
                                  <a:latin typeface="Cambria Math" panose="02040503050406030204" pitchFamily="18" charset="0"/>
                                </a:rPr>
                                <m:t>𝑡</m:t>
                              </m:r>
                            </m:sub>
                            <m:sup>
                              <m:r>
                                <a:rPr lang="en-IE" sz="1600" i="0">
                                  <a:latin typeface="Cambria Math" panose="02040503050406030204" pitchFamily="18" charset="0"/>
                                </a:rPr>
                                <m:t>3</m:t>
                              </m:r>
                            </m:sup>
                          </m:sSubSup>
                        </m:num>
                        <m:den>
                          <m:sSub>
                            <m:sSubPr>
                              <m:ctrlPr>
                                <a:rPr lang="en-IE" sz="1600" i="1">
                                  <a:solidFill>
                                    <a:srgbClr val="836967"/>
                                  </a:solidFill>
                                  <a:latin typeface="Cambria Math" panose="02040503050406030204" pitchFamily="18" charset="0"/>
                                </a:rPr>
                              </m:ctrlPr>
                            </m:sSubPr>
                            <m:e>
                              <m:r>
                                <a:rPr lang="en-IE" sz="1600" i="1">
                                  <a:latin typeface="Cambria Math" panose="02040503050406030204" pitchFamily="18" charset="0"/>
                                </a:rPr>
                                <m:t>𝐵</m:t>
                              </m:r>
                            </m:e>
                            <m:sub>
                              <m:r>
                                <a:rPr lang="en-IE" sz="1600" i="1">
                                  <a:latin typeface="Cambria Math" panose="02040503050406030204" pitchFamily="18" charset="0"/>
                                </a:rPr>
                                <m:t>𝑖</m:t>
                              </m:r>
                            </m:sub>
                          </m:sSub>
                          <m:sSup>
                            <m:sSupPr>
                              <m:ctrlPr>
                                <a:rPr lang="en-IE" sz="1600" i="1">
                                  <a:solidFill>
                                    <a:srgbClr val="836967"/>
                                  </a:solidFill>
                                  <a:latin typeface="Cambria Math" panose="02040503050406030204" pitchFamily="18" charset="0"/>
                                </a:rPr>
                              </m:ctrlPr>
                            </m:sSupPr>
                            <m:e>
                              <m:r>
                                <a:rPr lang="en-IE" sz="1600" i="1">
                                  <a:latin typeface="Cambria Math" panose="02040503050406030204" pitchFamily="18" charset="0"/>
                                </a:rPr>
                                <m:t>𝑧</m:t>
                              </m:r>
                            </m:e>
                            <m:sup>
                              <m:r>
                                <a:rPr lang="en-IE" sz="1600" i="0">
                                  <a:latin typeface="Cambria Math" panose="02040503050406030204" pitchFamily="18" charset="0"/>
                                </a:rPr>
                                <m:t>2</m:t>
                              </m:r>
                            </m:sup>
                          </m:sSup>
                          <m:d>
                            <m:dPr>
                              <m:ctrlPr>
                                <a:rPr lang="en-IE" sz="1600" i="1">
                                  <a:solidFill>
                                    <a:srgbClr val="836967"/>
                                  </a:solidFill>
                                  <a:latin typeface="Cambria Math" panose="02040503050406030204" pitchFamily="18" charset="0"/>
                                </a:rPr>
                              </m:ctrlPr>
                            </m:dPr>
                            <m:e>
                              <m:r>
                                <a:rPr lang="en-IE" sz="1600" i="0">
                                  <a:latin typeface="Cambria Math" panose="02040503050406030204" pitchFamily="18" charset="0"/>
                                </a:rPr>
                                <m:t>2</m:t>
                              </m:r>
                              <m:sSub>
                                <m:sSubPr>
                                  <m:ctrlPr>
                                    <a:rPr lang="en-IE" sz="1600" i="1">
                                      <a:solidFill>
                                        <a:srgbClr val="836967"/>
                                      </a:solidFill>
                                      <a:latin typeface="Cambria Math" panose="02040503050406030204" pitchFamily="18" charset="0"/>
                                    </a:rPr>
                                  </m:ctrlPr>
                                </m:sSubPr>
                                <m:e>
                                  <m:r>
                                    <a:rPr lang="en-IE" sz="1600" i="1">
                                      <a:latin typeface="Cambria Math" panose="02040503050406030204" pitchFamily="18" charset="0"/>
                                    </a:rPr>
                                    <m:t>𝐿</m:t>
                                  </m:r>
                                </m:e>
                                <m:sub>
                                  <m:r>
                                    <a:rPr lang="en-IE" sz="1600" i="1">
                                      <a:latin typeface="Cambria Math" panose="02040503050406030204" pitchFamily="18" charset="0"/>
                                    </a:rPr>
                                    <m:t>𝑡</m:t>
                                  </m:r>
                                </m:sub>
                              </m:sSub>
                              <m:r>
                                <a:rPr lang="en-IE" sz="1600" i="0">
                                  <a:latin typeface="Cambria Math" panose="02040503050406030204" pitchFamily="18" charset="0"/>
                                </a:rPr>
                                <m:t>−2</m:t>
                              </m:r>
                              <m:r>
                                <a:rPr lang="en-IE" sz="1600" i="1">
                                  <a:latin typeface="Cambria Math" panose="02040503050406030204" pitchFamily="18" charset="0"/>
                                </a:rPr>
                                <m:t>𝑧</m:t>
                              </m:r>
                            </m:e>
                          </m:d>
                          <m:r>
                            <a:rPr lang="en-IE" sz="1600" i="0">
                              <a:latin typeface="Cambria Math" panose="02040503050406030204" pitchFamily="18" charset="0"/>
                            </a:rPr>
                            <m:t>+</m:t>
                          </m:r>
                          <m:sSub>
                            <m:sSubPr>
                              <m:ctrlPr>
                                <a:rPr lang="en-IE" sz="1600" i="1">
                                  <a:solidFill>
                                    <a:srgbClr val="836967"/>
                                  </a:solidFill>
                                  <a:latin typeface="Cambria Math" panose="02040503050406030204" pitchFamily="18" charset="0"/>
                                </a:rPr>
                              </m:ctrlPr>
                            </m:sSubPr>
                            <m:e>
                              <m:r>
                                <a:rPr lang="en-IE" sz="1600" i="1">
                                  <a:latin typeface="Cambria Math" panose="02040503050406030204" pitchFamily="18" charset="0"/>
                                </a:rPr>
                                <m:t>𝐵</m:t>
                              </m:r>
                            </m:e>
                            <m:sub>
                              <m:r>
                                <a:rPr lang="en-IE" sz="1600" i="1">
                                  <a:latin typeface="Cambria Math" panose="02040503050406030204" pitchFamily="18" charset="0"/>
                                </a:rPr>
                                <m:t>𝑓</m:t>
                              </m:r>
                            </m:sub>
                          </m:sSub>
                          <m:sSup>
                            <m:sSupPr>
                              <m:ctrlPr>
                                <a:rPr lang="en-IE" sz="1600" i="1">
                                  <a:solidFill>
                                    <a:srgbClr val="836967"/>
                                  </a:solidFill>
                                  <a:latin typeface="Cambria Math" panose="02040503050406030204" pitchFamily="18" charset="0"/>
                                </a:rPr>
                              </m:ctrlPr>
                            </m:sSupPr>
                            <m:e>
                              <m:d>
                                <m:dPr>
                                  <m:ctrlPr>
                                    <a:rPr lang="en-IE" sz="1600" i="1">
                                      <a:solidFill>
                                        <a:srgbClr val="836967"/>
                                      </a:solidFill>
                                      <a:latin typeface="Cambria Math" panose="02040503050406030204" pitchFamily="18" charset="0"/>
                                    </a:rPr>
                                  </m:ctrlPr>
                                </m:dPr>
                                <m:e>
                                  <m:sSub>
                                    <m:sSubPr>
                                      <m:ctrlPr>
                                        <a:rPr lang="en-IE" sz="1600" i="1">
                                          <a:solidFill>
                                            <a:srgbClr val="836967"/>
                                          </a:solidFill>
                                          <a:latin typeface="Cambria Math" panose="02040503050406030204" pitchFamily="18" charset="0"/>
                                        </a:rPr>
                                      </m:ctrlPr>
                                    </m:sSubPr>
                                    <m:e>
                                      <m:r>
                                        <a:rPr lang="en-IE" sz="1600" i="1">
                                          <a:latin typeface="Cambria Math" panose="02040503050406030204" pitchFamily="18" charset="0"/>
                                        </a:rPr>
                                        <m:t>𝐿</m:t>
                                      </m:r>
                                    </m:e>
                                    <m:sub>
                                      <m:r>
                                        <a:rPr lang="en-IE" sz="1600" i="1">
                                          <a:latin typeface="Cambria Math" panose="02040503050406030204" pitchFamily="18" charset="0"/>
                                        </a:rPr>
                                        <m:t>𝑡</m:t>
                                      </m:r>
                                    </m:sub>
                                  </m:sSub>
                                  <m:r>
                                    <a:rPr lang="en-IE" sz="1600" i="0">
                                      <a:latin typeface="Cambria Math" panose="02040503050406030204" pitchFamily="18" charset="0"/>
                                    </a:rPr>
                                    <m:t>−</m:t>
                                  </m:r>
                                  <m:r>
                                    <a:rPr lang="en-IE" sz="1600" i="1">
                                      <a:latin typeface="Cambria Math" panose="02040503050406030204" pitchFamily="18" charset="0"/>
                                    </a:rPr>
                                    <m:t>𝑧</m:t>
                                  </m:r>
                                </m:e>
                              </m:d>
                            </m:e>
                            <m:sup>
                              <m:r>
                                <a:rPr lang="en-IE" sz="1600" i="0">
                                  <a:latin typeface="Cambria Math" panose="02040503050406030204" pitchFamily="18" charset="0"/>
                                </a:rPr>
                                <m:t>2</m:t>
                              </m:r>
                            </m:sup>
                          </m:sSup>
                          <m:d>
                            <m:dPr>
                              <m:ctrlPr>
                                <a:rPr lang="en-IE" sz="1600" i="1">
                                  <a:latin typeface="Cambria Math" panose="02040503050406030204" pitchFamily="18" charset="0"/>
                                </a:rPr>
                              </m:ctrlPr>
                            </m:dPr>
                            <m:e>
                              <m:r>
                                <a:rPr lang="en-IE" sz="1600" i="0">
                                  <a:latin typeface="Cambria Math" panose="02040503050406030204" pitchFamily="18" charset="0"/>
                                </a:rPr>
                                <m:t>2</m:t>
                              </m:r>
                              <m:r>
                                <a:rPr lang="en-IE" sz="1600" i="1">
                                  <a:latin typeface="Cambria Math" panose="02040503050406030204" pitchFamily="18" charset="0"/>
                                </a:rPr>
                                <m:t>𝑧</m:t>
                              </m:r>
                              <m:r>
                                <a:rPr lang="en-IE" sz="1600" i="0">
                                  <a:latin typeface="Cambria Math" panose="02040503050406030204" pitchFamily="18" charset="0"/>
                                </a:rPr>
                                <m:t>+</m:t>
                              </m:r>
                              <m:sSub>
                                <m:sSubPr>
                                  <m:ctrlPr>
                                    <a:rPr lang="en-IE" sz="1600" i="1">
                                      <a:solidFill>
                                        <a:srgbClr val="836967"/>
                                      </a:solidFill>
                                      <a:latin typeface="Cambria Math" panose="02040503050406030204" pitchFamily="18" charset="0"/>
                                    </a:rPr>
                                  </m:ctrlPr>
                                </m:sSubPr>
                                <m:e>
                                  <m:r>
                                    <a:rPr lang="en-IE" sz="1600" i="1">
                                      <a:latin typeface="Cambria Math" panose="02040503050406030204" pitchFamily="18" charset="0"/>
                                    </a:rPr>
                                    <m:t>𝐿</m:t>
                                  </m:r>
                                </m:e>
                                <m:sub>
                                  <m:r>
                                    <a:rPr lang="en-IE" sz="1600" i="1">
                                      <a:latin typeface="Cambria Math" panose="02040503050406030204" pitchFamily="18" charset="0"/>
                                    </a:rPr>
                                    <m:t>𝑡</m:t>
                                  </m:r>
                                </m:sub>
                              </m:sSub>
                            </m:e>
                          </m:d>
                        </m:den>
                      </m:f>
                    </m:oMath>
                  </m:oMathPara>
                </a14:m>
                <a:endParaRPr lang="en-IE" sz="1600" dirty="0"/>
              </a:p>
            </p:txBody>
          </p:sp>
        </mc:Choice>
        <mc:Fallback xmlns="">
          <p:sp>
            <p:nvSpPr>
              <p:cNvPr id="18" name="TextBox 17">
                <a:extLst>
                  <a:ext uri="{FF2B5EF4-FFF2-40B4-BE49-F238E27FC236}">
                    <a16:creationId xmlns:a16="http://schemas.microsoft.com/office/drawing/2014/main" id="{62515AB1-0199-AFFE-0B18-D14117C7F3D7}"/>
                  </a:ext>
                </a:extLst>
              </p:cNvPr>
              <p:cNvSpPr txBox="1">
                <a:spLocks noRot="1" noChangeAspect="1" noMove="1" noResize="1" noEditPoints="1" noAdjustHandles="1" noChangeArrowheads="1" noChangeShapeType="1" noTextEdit="1"/>
              </p:cNvSpPr>
              <p:nvPr/>
            </p:nvSpPr>
            <p:spPr>
              <a:xfrm>
                <a:off x="5939148" y="2103104"/>
                <a:ext cx="6097554" cy="665823"/>
              </a:xfrm>
              <a:prstGeom prst="rect">
                <a:avLst/>
              </a:prstGeom>
              <a:blipFill>
                <a:blip r:embed="rId4"/>
                <a:stretch>
                  <a:fillRect/>
                </a:stretch>
              </a:blipFill>
            </p:spPr>
            <p:txBody>
              <a:bodyPr/>
              <a:lstStyle/>
              <a:p>
                <a:r>
                  <a:rPr lang="en-IE">
                    <a:noFill/>
                  </a:rPr>
                  <a:t> </a:t>
                </a:r>
              </a:p>
            </p:txBody>
          </p:sp>
        </mc:Fallback>
      </mc:AlternateContent>
      <p:sp>
        <p:nvSpPr>
          <p:cNvPr id="2" name="TextBox 1">
            <a:extLst>
              <a:ext uri="{FF2B5EF4-FFF2-40B4-BE49-F238E27FC236}">
                <a16:creationId xmlns:a16="http://schemas.microsoft.com/office/drawing/2014/main" id="{76FBE2ED-F1E9-3D8F-C7E7-AB54D83DFA31}"/>
              </a:ext>
            </a:extLst>
          </p:cNvPr>
          <p:cNvSpPr txBox="1"/>
          <p:nvPr/>
        </p:nvSpPr>
        <p:spPr>
          <a:xfrm>
            <a:off x="459032" y="869948"/>
            <a:ext cx="11503669" cy="1000274"/>
          </a:xfrm>
          <a:prstGeom prst="rect">
            <a:avLst/>
          </a:prstGeom>
          <a:noFill/>
        </p:spPr>
        <p:txBody>
          <a:bodyPr wrap="square" rtlCol="0">
            <a:spAutoFit/>
          </a:bodyPr>
          <a:lstStyle/>
          <a:p>
            <a:pPr>
              <a:spcAft>
                <a:spcPts val="600"/>
              </a:spcAft>
            </a:pPr>
            <a:r>
              <a:rPr lang="en-US" b="1" dirty="0"/>
              <a:t>Scope</a:t>
            </a:r>
          </a:p>
          <a:p>
            <a:pPr>
              <a:spcAft>
                <a:spcPts val="600"/>
              </a:spcAft>
            </a:pPr>
            <a:r>
              <a:rPr lang="en-US" dirty="0"/>
              <a:t>Mechanical assessment of the proposed HTS design for the Target Solenoid following the Structural Design Criteria for ITER Magnets (ITER MSDC).</a:t>
            </a:r>
            <a:endParaRPr lang="en-IE" dirty="0"/>
          </a:p>
        </p:txBody>
      </p:sp>
      <p:sp>
        <p:nvSpPr>
          <p:cNvPr id="5" name="TextBox 4">
            <a:extLst>
              <a:ext uri="{FF2B5EF4-FFF2-40B4-BE49-F238E27FC236}">
                <a16:creationId xmlns:a16="http://schemas.microsoft.com/office/drawing/2014/main" id="{BCB80F37-0E3E-BFF5-F017-824FE8906041}"/>
              </a:ext>
            </a:extLst>
          </p:cNvPr>
          <p:cNvSpPr txBox="1"/>
          <p:nvPr/>
        </p:nvSpPr>
        <p:spPr>
          <a:xfrm>
            <a:off x="6531166" y="2932397"/>
            <a:ext cx="5088887" cy="338554"/>
          </a:xfrm>
          <a:prstGeom prst="rect">
            <a:avLst/>
          </a:prstGeom>
          <a:noFill/>
        </p:spPr>
        <p:txBody>
          <a:bodyPr wrap="square">
            <a:spAutoFit/>
          </a:bodyPr>
          <a:lstStyle/>
          <a:p>
            <a:r>
              <a:rPr lang="en-GB" sz="1600" i="1" dirty="0">
                <a:effectLst/>
                <a:latin typeface="Arial" panose="020B0604020202020204" pitchFamily="34" charset="0"/>
                <a:ea typeface="Times New Roman" panose="02020603050405020304" pitchFamily="18" charset="0"/>
                <a:cs typeface="Times New Roman" panose="02020603050405020304" pitchFamily="18" charset="0"/>
              </a:rPr>
              <a:t>B</a:t>
            </a:r>
            <a:r>
              <a:rPr lang="en-GB" sz="1600" i="1" baseline="-25000" dirty="0">
                <a:effectLst/>
                <a:latin typeface="Arial" panose="020B0604020202020204" pitchFamily="34" charset="0"/>
                <a:ea typeface="Times New Roman" panose="02020603050405020304" pitchFamily="18" charset="0"/>
                <a:cs typeface="Times New Roman" panose="02020603050405020304" pitchFamily="18" charset="0"/>
              </a:rPr>
              <a:t>i</a:t>
            </a:r>
            <a:r>
              <a:rPr lang="en-GB" sz="1600" i="1" dirty="0">
                <a:effectLst/>
                <a:latin typeface="Arial" panose="020B0604020202020204" pitchFamily="34" charset="0"/>
                <a:ea typeface="Times New Roman" panose="02020603050405020304" pitchFamily="18" charset="0"/>
                <a:cs typeface="Times New Roman" panose="02020603050405020304" pitchFamily="18" charset="0"/>
              </a:rPr>
              <a:t> = 20 T</a:t>
            </a:r>
            <a:r>
              <a:rPr lang="en-GB" sz="1600" dirty="0">
                <a:effectLst/>
                <a:latin typeface="Arial" panose="020B0604020202020204" pitchFamily="34" charset="0"/>
                <a:ea typeface="Times New Roman" panose="02020603050405020304" pitchFamily="18" charset="0"/>
                <a:cs typeface="Times New Roman" panose="02020603050405020304" pitchFamily="18" charset="0"/>
              </a:rPr>
              <a:t>, </a:t>
            </a:r>
            <a:r>
              <a:rPr lang="en-GB" sz="1600" i="1" dirty="0">
                <a:effectLst/>
                <a:latin typeface="Arial" panose="020B0604020202020204" pitchFamily="34" charset="0"/>
                <a:ea typeface="Times New Roman" panose="02020603050405020304" pitchFamily="18" charset="0"/>
                <a:cs typeface="Times New Roman" panose="02020603050405020304" pitchFamily="18" charset="0"/>
              </a:rPr>
              <a:t>B</a:t>
            </a:r>
            <a:r>
              <a:rPr lang="en-GB" sz="1600" i="1" baseline="-25000" dirty="0">
                <a:effectLst/>
                <a:latin typeface="Arial" panose="020B0604020202020204" pitchFamily="34" charset="0"/>
                <a:ea typeface="Times New Roman" panose="02020603050405020304" pitchFamily="18" charset="0"/>
                <a:cs typeface="Times New Roman" panose="02020603050405020304" pitchFamily="18" charset="0"/>
              </a:rPr>
              <a:t>f</a:t>
            </a:r>
            <a:r>
              <a:rPr lang="en-GB" sz="1600" i="1" dirty="0">
                <a:effectLst/>
                <a:latin typeface="Arial" panose="020B0604020202020204" pitchFamily="34" charset="0"/>
                <a:ea typeface="Times New Roman" panose="02020603050405020304" pitchFamily="18" charset="0"/>
                <a:cs typeface="Times New Roman" panose="02020603050405020304" pitchFamily="18" charset="0"/>
              </a:rPr>
              <a:t> = 1.5 T</a:t>
            </a:r>
            <a:r>
              <a:rPr lang="en-GB" sz="1600" dirty="0">
                <a:effectLst/>
                <a:latin typeface="Arial" panose="020B0604020202020204" pitchFamily="34" charset="0"/>
                <a:ea typeface="Times New Roman" panose="02020603050405020304" pitchFamily="18" charset="0"/>
                <a:cs typeface="Times New Roman" panose="02020603050405020304" pitchFamily="18" charset="0"/>
              </a:rPr>
              <a:t>, </a:t>
            </a:r>
            <a:r>
              <a:rPr lang="en-GB" sz="1600" i="1" dirty="0">
                <a:effectLst/>
                <a:latin typeface="Arial" panose="020B0604020202020204" pitchFamily="34" charset="0"/>
                <a:ea typeface="Times New Roman" panose="02020603050405020304" pitchFamily="18" charset="0"/>
                <a:cs typeface="Times New Roman" panose="02020603050405020304" pitchFamily="18" charset="0"/>
              </a:rPr>
              <a:t>L</a:t>
            </a:r>
            <a:r>
              <a:rPr lang="en-GB" sz="1600" i="1" baseline="-25000" dirty="0">
                <a:effectLst/>
                <a:latin typeface="Arial" panose="020B0604020202020204" pitchFamily="34" charset="0"/>
                <a:ea typeface="Times New Roman" panose="02020603050405020304" pitchFamily="18" charset="0"/>
                <a:cs typeface="Times New Roman" panose="02020603050405020304" pitchFamily="18" charset="0"/>
              </a:rPr>
              <a:t>t</a:t>
            </a:r>
            <a:r>
              <a:rPr lang="en-GB" sz="1600" i="1" dirty="0">
                <a:effectLst/>
                <a:latin typeface="Arial" panose="020B0604020202020204" pitchFamily="34" charset="0"/>
                <a:ea typeface="Times New Roman" panose="02020603050405020304" pitchFamily="18" charset="0"/>
                <a:cs typeface="Times New Roman" panose="02020603050405020304" pitchFamily="18" charset="0"/>
              </a:rPr>
              <a:t> = 15 m</a:t>
            </a:r>
            <a:r>
              <a:rPr lang="en-GB" sz="1600" dirty="0">
                <a:effectLst/>
                <a:latin typeface="Arial" panose="020B0604020202020204" pitchFamily="34" charset="0"/>
                <a:ea typeface="Times New Roman" panose="02020603050405020304" pitchFamily="18" charset="0"/>
                <a:cs typeface="Times New Roman" panose="02020603050405020304" pitchFamily="18" charset="0"/>
              </a:rPr>
              <a:t>, -</a:t>
            </a:r>
            <a:r>
              <a:rPr lang="en-GB" sz="1600" i="1" dirty="0">
                <a:effectLst/>
                <a:latin typeface="Arial" panose="020B0604020202020204" pitchFamily="34" charset="0"/>
                <a:ea typeface="Times New Roman" panose="02020603050405020304" pitchFamily="18" charset="0"/>
                <a:cs typeface="Times New Roman" panose="02020603050405020304" pitchFamily="18" charset="0"/>
              </a:rPr>
              <a:t>1 m &lt; z &lt; 15 m</a:t>
            </a:r>
            <a:endParaRPr lang="en-IE" sz="1600" dirty="0"/>
          </a:p>
        </p:txBody>
      </p:sp>
      <p:sp>
        <p:nvSpPr>
          <p:cNvPr id="7" name="TextBox 6">
            <a:extLst>
              <a:ext uri="{FF2B5EF4-FFF2-40B4-BE49-F238E27FC236}">
                <a16:creationId xmlns:a16="http://schemas.microsoft.com/office/drawing/2014/main" id="{94C37406-21EF-A1DE-039B-7BAFFFEB89B8}"/>
              </a:ext>
            </a:extLst>
          </p:cNvPr>
          <p:cNvSpPr txBox="1"/>
          <p:nvPr/>
        </p:nvSpPr>
        <p:spPr>
          <a:xfrm>
            <a:off x="7071919" y="5994237"/>
            <a:ext cx="532518" cy="276999"/>
          </a:xfrm>
          <a:prstGeom prst="rect">
            <a:avLst/>
          </a:prstGeom>
          <a:noFill/>
        </p:spPr>
        <p:txBody>
          <a:bodyPr wrap="none" rtlCol="0">
            <a:spAutoFit/>
          </a:bodyPr>
          <a:lstStyle/>
          <a:p>
            <a:r>
              <a:rPr lang="en-US" sz="1200" dirty="0"/>
              <a:t>Coil 1</a:t>
            </a:r>
            <a:endParaRPr lang="en-IE" sz="1200" dirty="0"/>
          </a:p>
        </p:txBody>
      </p:sp>
      <p:sp>
        <p:nvSpPr>
          <p:cNvPr id="8" name="TextBox 7">
            <a:extLst>
              <a:ext uri="{FF2B5EF4-FFF2-40B4-BE49-F238E27FC236}">
                <a16:creationId xmlns:a16="http://schemas.microsoft.com/office/drawing/2014/main" id="{000AD1E1-F721-5B89-3A96-AE985C37829B}"/>
              </a:ext>
            </a:extLst>
          </p:cNvPr>
          <p:cNvSpPr txBox="1"/>
          <p:nvPr/>
        </p:nvSpPr>
        <p:spPr>
          <a:xfrm>
            <a:off x="7032645" y="3507630"/>
            <a:ext cx="611065" cy="276999"/>
          </a:xfrm>
          <a:prstGeom prst="rect">
            <a:avLst/>
          </a:prstGeom>
          <a:noFill/>
        </p:spPr>
        <p:txBody>
          <a:bodyPr wrap="none" rtlCol="0">
            <a:spAutoFit/>
          </a:bodyPr>
          <a:lstStyle/>
          <a:p>
            <a:r>
              <a:rPr lang="en-US" sz="1200" dirty="0"/>
              <a:t>Coil 23</a:t>
            </a:r>
            <a:endParaRPr lang="en-IE" sz="1200" dirty="0"/>
          </a:p>
        </p:txBody>
      </p:sp>
      <p:sp>
        <p:nvSpPr>
          <p:cNvPr id="9" name="Slide Number Placeholder 8">
            <a:extLst>
              <a:ext uri="{FF2B5EF4-FFF2-40B4-BE49-F238E27FC236}">
                <a16:creationId xmlns:a16="http://schemas.microsoft.com/office/drawing/2014/main" id="{524DE94E-7033-267D-D260-FFBC14FBD15B}"/>
              </a:ext>
            </a:extLst>
          </p:cNvPr>
          <p:cNvSpPr>
            <a:spLocks noGrp="1"/>
          </p:cNvSpPr>
          <p:nvPr>
            <p:ph type="sldNum" sz="quarter" idx="12"/>
          </p:nvPr>
        </p:nvSpPr>
        <p:spPr/>
        <p:txBody>
          <a:bodyPr/>
          <a:lstStyle/>
          <a:p>
            <a:fld id="{78B18F8E-E442-4454-B110-A7545E23EB4C}" type="slidenum">
              <a:rPr lang="en-IE" smtClean="0"/>
              <a:t>3</a:t>
            </a:fld>
            <a:endParaRPr lang="en-IE"/>
          </a:p>
        </p:txBody>
      </p:sp>
      <p:sp>
        <p:nvSpPr>
          <p:cNvPr id="4" name="TextBox 3">
            <a:extLst>
              <a:ext uri="{FF2B5EF4-FFF2-40B4-BE49-F238E27FC236}">
                <a16:creationId xmlns:a16="http://schemas.microsoft.com/office/drawing/2014/main" id="{0553964E-2B51-E7A5-F3B2-525EB7026568}"/>
              </a:ext>
            </a:extLst>
          </p:cNvPr>
          <p:cNvSpPr txBox="1"/>
          <p:nvPr/>
        </p:nvSpPr>
        <p:spPr>
          <a:xfrm>
            <a:off x="5939148" y="1718452"/>
            <a:ext cx="4237699" cy="338554"/>
          </a:xfrm>
          <a:prstGeom prst="rect">
            <a:avLst/>
          </a:prstGeom>
          <a:noFill/>
        </p:spPr>
        <p:txBody>
          <a:bodyPr wrap="none" rtlCol="0">
            <a:spAutoFit/>
          </a:bodyPr>
          <a:lstStyle/>
          <a:p>
            <a:r>
              <a:rPr lang="en-US" sz="1600" dirty="0"/>
              <a:t>Reference field (H. K. Sayed and J. S. Berg, 2014):</a:t>
            </a:r>
            <a:endParaRPr lang="en-IE" sz="1600" dirty="0"/>
          </a:p>
        </p:txBody>
      </p:sp>
    </p:spTree>
    <p:extLst>
      <p:ext uri="{BB962C8B-B14F-4D97-AF65-F5344CB8AC3E}">
        <p14:creationId xmlns:p14="http://schemas.microsoft.com/office/powerpoint/2010/main" val="25760222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Stress Linearization</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685091C0-F4FD-4744-C894-89BD70AAE3BA}"/>
                  </a:ext>
                </a:extLst>
              </p:cNvPr>
              <p:cNvSpPr txBox="1"/>
              <p:nvPr/>
            </p:nvSpPr>
            <p:spPr>
              <a:xfrm>
                <a:off x="755541" y="1249354"/>
                <a:ext cx="4129272" cy="51860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𝑖𝑗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𝑖𝑗</m:t>
                          </m:r>
                        </m:sub>
                      </m:sSub>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rPr>
                            <m:t>𝑥</m:t>
                          </m:r>
                        </m:num>
                        <m:den>
                          <m:r>
                            <a:rPr lang="en-US" b="0" i="1" smtClean="0">
                              <a:latin typeface="Cambria Math" panose="02040503050406030204" pitchFamily="18" charset="0"/>
                            </a:rPr>
                            <m:t>𝑡</m:t>
                          </m:r>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𝑡</m:t>
                          </m:r>
                        </m:num>
                        <m:den>
                          <m:r>
                            <a:rPr lang="en-US" b="0" i="1" smtClean="0">
                              <a:latin typeface="Cambria Math" panose="02040503050406030204" pitchFamily="18" charset="0"/>
                            </a:rPr>
                            <m:t>2</m:t>
                          </m:r>
                        </m:den>
                      </m:f>
                      <m:r>
                        <a:rPr lang="en-US" b="0" i="1" smtClean="0">
                          <a:latin typeface="Cambria Math" panose="02040503050406030204" pitchFamily="18" charset="0"/>
                        </a:rPr>
                        <m:t>≤</m:t>
                      </m:r>
                      <m:r>
                        <a:rPr lang="en-US" b="0" i="1" smtClean="0">
                          <a:latin typeface="Cambria Math" panose="02040503050406030204" pitchFamily="18" charset="0"/>
                        </a:rPr>
                        <m:t>𝑥</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𝑡</m:t>
                          </m:r>
                        </m:num>
                        <m:den>
                          <m:r>
                            <a:rPr lang="en-US" b="0" i="1" smtClean="0">
                              <a:latin typeface="Cambria Math" panose="02040503050406030204" pitchFamily="18" charset="0"/>
                            </a:rPr>
                            <m:t>2</m:t>
                          </m:r>
                        </m:den>
                      </m:f>
                    </m:oMath>
                  </m:oMathPara>
                </a14:m>
                <a:endParaRPr lang="en-IE" dirty="0"/>
              </a:p>
            </p:txBody>
          </p:sp>
        </mc:Choice>
        <mc:Fallback xmlns="">
          <p:sp>
            <p:nvSpPr>
              <p:cNvPr id="2" name="TextBox 1">
                <a:extLst>
                  <a:ext uri="{FF2B5EF4-FFF2-40B4-BE49-F238E27FC236}">
                    <a16:creationId xmlns:a16="http://schemas.microsoft.com/office/drawing/2014/main" id="{685091C0-F4FD-4744-C894-89BD70AAE3BA}"/>
                  </a:ext>
                </a:extLst>
              </p:cNvPr>
              <p:cNvSpPr txBox="1">
                <a:spLocks noRot="1" noChangeAspect="1" noMove="1" noResize="1" noEditPoints="1" noAdjustHandles="1" noChangeArrowheads="1" noChangeShapeType="1" noTextEdit="1"/>
              </p:cNvSpPr>
              <p:nvPr/>
            </p:nvSpPr>
            <p:spPr>
              <a:xfrm>
                <a:off x="755541" y="1249354"/>
                <a:ext cx="4129272" cy="518604"/>
              </a:xfrm>
              <a:prstGeom prst="rect">
                <a:avLst/>
              </a:prstGeom>
              <a:blipFill>
                <a:blip r:embed="rId2"/>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5AA2540-E879-F163-60B0-62F47FAB7DA1}"/>
                  </a:ext>
                </a:extLst>
              </p:cNvPr>
              <p:cNvSpPr txBox="1"/>
              <p:nvPr/>
            </p:nvSpPr>
            <p:spPr>
              <a:xfrm>
                <a:off x="522513" y="2101767"/>
                <a:ext cx="5003855" cy="767903"/>
              </a:xfrm>
              <a:prstGeom prst="rect">
                <a:avLst/>
              </a:prstGeom>
              <a:noFill/>
            </p:spPr>
            <p:txBody>
              <a:bodyPr wrap="square">
                <a:spAutoFit/>
              </a:bodyPr>
              <a:lstStyle/>
              <a:p>
                <a:pPr marL="285750" indent="-285750">
                  <a:spcAft>
                    <a:spcPts val="600"/>
                  </a:spcAft>
                  <a:buFont typeface="Wingdings" panose="05000000000000000000" pitchFamily="2" charset="2"/>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𝑖𝑗</m:t>
                        </m:r>
                      </m:sub>
                    </m:sSub>
                  </m:oMath>
                </a14:m>
                <a:r>
                  <a:rPr lang="en-IE" dirty="0"/>
                  <a:t> = membrane stress tensor (constant part).</a:t>
                </a:r>
              </a:p>
              <a:p>
                <a:pPr marL="285750" indent="-285750">
                  <a:spcAft>
                    <a:spcPts val="600"/>
                  </a:spcAft>
                  <a:buFont typeface="Wingdings" panose="05000000000000000000" pitchFamily="2" charset="2"/>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𝑖𝑗</m:t>
                        </m:r>
                      </m:sub>
                    </m:sSub>
                  </m:oMath>
                </a14:m>
                <a:r>
                  <a:rPr lang="en-IE" dirty="0"/>
                  <a:t> = bending stress tensor (linear part).</a:t>
                </a:r>
              </a:p>
            </p:txBody>
          </p:sp>
        </mc:Choice>
        <mc:Fallback xmlns="">
          <p:sp>
            <p:nvSpPr>
              <p:cNvPr id="6" name="TextBox 5">
                <a:extLst>
                  <a:ext uri="{FF2B5EF4-FFF2-40B4-BE49-F238E27FC236}">
                    <a16:creationId xmlns:a16="http://schemas.microsoft.com/office/drawing/2014/main" id="{D5AA2540-E879-F163-60B0-62F47FAB7DA1}"/>
                  </a:ext>
                </a:extLst>
              </p:cNvPr>
              <p:cNvSpPr txBox="1">
                <a:spLocks noRot="1" noChangeAspect="1" noMove="1" noResize="1" noEditPoints="1" noAdjustHandles="1" noChangeArrowheads="1" noChangeShapeType="1" noTextEdit="1"/>
              </p:cNvSpPr>
              <p:nvPr/>
            </p:nvSpPr>
            <p:spPr>
              <a:xfrm>
                <a:off x="522513" y="2101767"/>
                <a:ext cx="5003855" cy="767903"/>
              </a:xfrm>
              <a:prstGeom prst="rect">
                <a:avLst/>
              </a:prstGeom>
              <a:blipFill>
                <a:blip r:embed="rId3"/>
                <a:stretch>
                  <a:fillRect l="-853" t="-3968" b="-9524"/>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AD5AA0FA-F7A6-2F36-F570-5012ED69A801}"/>
                  </a:ext>
                </a:extLst>
              </p:cNvPr>
              <p:cNvSpPr txBox="1"/>
              <p:nvPr/>
            </p:nvSpPr>
            <p:spPr>
              <a:xfrm>
                <a:off x="755541" y="3203480"/>
                <a:ext cx="4443909" cy="800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unc>
                        <m:funcPr>
                          <m:ctrlPr>
                            <a:rPr lang="en-IE" i="1" smtClean="0">
                              <a:latin typeface="Cambria Math" panose="02040503050406030204" pitchFamily="18" charset="0"/>
                            </a:rPr>
                          </m:ctrlPr>
                        </m:funcPr>
                        <m:fName>
                          <m:limLow>
                            <m:limLowPr>
                              <m:ctrlPr>
                                <a:rPr lang="en-IE" i="1" smtClean="0">
                                  <a:latin typeface="Cambria Math" panose="02040503050406030204" pitchFamily="18" charset="0"/>
                                </a:rPr>
                              </m:ctrlPr>
                            </m:limLowPr>
                            <m:e>
                              <m:r>
                                <m:rPr>
                                  <m:sty m:val="p"/>
                                </m:rPr>
                                <a:rPr lang="en-IE" i="0" smtClean="0">
                                  <a:latin typeface="Cambria Math" panose="02040503050406030204" pitchFamily="18" charset="0"/>
                                </a:rPr>
                                <m:t>min</m:t>
                              </m:r>
                            </m:e>
                            <m:lim>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𝑖𝑗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𝑖𝑗</m:t>
                                  </m:r>
                                </m:sub>
                              </m:sSub>
                            </m:lim>
                          </m:limLow>
                        </m:fName>
                        <m:e>
                          <m:f>
                            <m:fPr>
                              <m:ctrlPr>
                                <a:rPr lang="en-IE"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𝑡</m:t>
                              </m:r>
                            </m:den>
                          </m:f>
                          <m:nary>
                            <m:naryPr>
                              <m:ctrlPr>
                                <a:rPr lang="en-US" b="0" i="1" smtClean="0">
                                  <a:latin typeface="Cambria Math" panose="02040503050406030204" pitchFamily="18" charset="0"/>
                                </a:rPr>
                              </m:ctrlPr>
                            </m:naryPr>
                            <m: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𝑡</m:t>
                                  </m:r>
                                </m:num>
                                <m:den>
                                  <m:r>
                                    <a:rPr lang="en-US" b="0" i="1" smtClean="0">
                                      <a:latin typeface="Cambria Math" panose="02040503050406030204" pitchFamily="18" charset="0"/>
                                    </a:rPr>
                                    <m:t>2</m:t>
                                  </m:r>
                                </m:den>
                              </m:f>
                            </m:sub>
                            <m:sup>
                              <m:f>
                                <m:fPr>
                                  <m:ctrlPr>
                                    <a:rPr lang="en-US" b="0" i="1" smtClean="0">
                                      <a:latin typeface="Cambria Math" panose="02040503050406030204" pitchFamily="18" charset="0"/>
                                    </a:rPr>
                                  </m:ctrlPr>
                                </m:fPr>
                                <m:num>
                                  <m:r>
                                    <a:rPr lang="en-US" b="0" i="1" smtClean="0">
                                      <a:latin typeface="Cambria Math" panose="02040503050406030204" pitchFamily="18" charset="0"/>
                                    </a:rPr>
                                    <m:t>𝑡</m:t>
                                  </m:r>
                                </m:num>
                                <m:den>
                                  <m:r>
                                    <a:rPr lang="en-US" b="0" i="1" smtClean="0">
                                      <a:latin typeface="Cambria Math" panose="02040503050406030204" pitchFamily="18" charset="0"/>
                                    </a:rPr>
                                    <m:t>2</m:t>
                                  </m:r>
                                </m:den>
                              </m:f>
                            </m:sup>
                            <m:e>
                              <m:sSup>
                                <m:sSupPr>
                                  <m:ctrlPr>
                                    <a:rPr lang="en-US" b="0" i="1" smtClean="0">
                                      <a:latin typeface="Cambria Math" panose="02040503050406030204" pitchFamily="18" charset="0"/>
                                    </a:rPr>
                                  </m:ctrlPr>
                                </m:sSup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𝑖𝑗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𝑖𝑗</m:t>
                                          </m:r>
                                        </m:sub>
                                      </m:sSub>
                                      <m:f>
                                        <m:fPr>
                                          <m:ctrlPr>
                                            <a:rPr lang="en-US" b="0" i="1" smtClean="0">
                                              <a:latin typeface="Cambria Math" panose="02040503050406030204" pitchFamily="18" charset="0"/>
                                            </a:rPr>
                                          </m:ctrlPr>
                                        </m:fPr>
                                        <m:num>
                                          <m:r>
                                            <a:rPr lang="en-US" b="0" i="1" smtClean="0">
                                              <a:latin typeface="Cambria Math" panose="02040503050406030204" pitchFamily="18" charset="0"/>
                                            </a:rPr>
                                            <m:t>2</m:t>
                                          </m:r>
                                          <m:r>
                                            <a:rPr lang="en-US" b="0" i="1" smtClean="0">
                                              <a:latin typeface="Cambria Math" panose="02040503050406030204" pitchFamily="18" charset="0"/>
                                            </a:rPr>
                                            <m:t>𝑥</m:t>
                                          </m:r>
                                        </m:num>
                                        <m:den>
                                          <m:r>
                                            <a:rPr lang="en-US" b="0" i="1" smtClean="0">
                                              <a:latin typeface="Cambria Math" panose="02040503050406030204" pitchFamily="18" charset="0"/>
                                            </a:rPr>
                                            <m:t>𝑡</m:t>
                                          </m:r>
                                        </m:den>
                                      </m:f>
                                    </m:e>
                                  </m:d>
                                </m:e>
                                <m:sup>
                                  <m:r>
                                    <a:rPr lang="en-US" b="0" i="1" smtClean="0">
                                      <a:latin typeface="Cambria Math" panose="02040503050406030204" pitchFamily="18" charset="0"/>
                                    </a:rPr>
                                    <m:t>2</m:t>
                                  </m:r>
                                </m:sup>
                              </m:sSup>
                            </m:e>
                          </m:nary>
                          <m:r>
                            <a:rPr lang="en-US" b="0" i="1" smtClean="0">
                              <a:latin typeface="Cambria Math" panose="02040503050406030204" pitchFamily="18" charset="0"/>
                            </a:rPr>
                            <m:t>𝑑𝑥</m:t>
                          </m:r>
                        </m:e>
                      </m:func>
                    </m:oMath>
                  </m:oMathPara>
                </a14:m>
                <a:endParaRPr lang="en-IE" dirty="0"/>
              </a:p>
            </p:txBody>
          </p:sp>
        </mc:Choice>
        <mc:Fallback xmlns="">
          <p:sp>
            <p:nvSpPr>
              <p:cNvPr id="15" name="TextBox 14">
                <a:extLst>
                  <a:ext uri="{FF2B5EF4-FFF2-40B4-BE49-F238E27FC236}">
                    <a16:creationId xmlns:a16="http://schemas.microsoft.com/office/drawing/2014/main" id="{AD5AA0FA-F7A6-2F36-F570-5012ED69A801}"/>
                  </a:ext>
                </a:extLst>
              </p:cNvPr>
              <p:cNvSpPr txBox="1">
                <a:spLocks noRot="1" noChangeAspect="1" noMove="1" noResize="1" noEditPoints="1" noAdjustHandles="1" noChangeArrowheads="1" noChangeShapeType="1" noTextEdit="1"/>
              </p:cNvSpPr>
              <p:nvPr/>
            </p:nvSpPr>
            <p:spPr>
              <a:xfrm>
                <a:off x="755541" y="3203480"/>
                <a:ext cx="4443909" cy="800604"/>
              </a:xfrm>
              <a:prstGeom prst="rect">
                <a:avLst/>
              </a:prstGeom>
              <a:blipFill>
                <a:blip r:embed="rId4"/>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AAE1FF1-7262-4882-E7CC-D2FAC79635AE}"/>
                  </a:ext>
                </a:extLst>
              </p:cNvPr>
              <p:cNvSpPr txBox="1"/>
              <p:nvPr/>
            </p:nvSpPr>
            <p:spPr>
              <a:xfrm>
                <a:off x="755541" y="4301171"/>
                <a:ext cx="2596243" cy="89293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𝑚</m:t>
                          </m:r>
                          <m:r>
                            <a:rPr lang="en-US" b="0" i="1" smtClean="0">
                              <a:latin typeface="Cambria Math" panose="02040503050406030204" pitchFamily="18" charset="0"/>
                            </a:rPr>
                            <m:t>,</m:t>
                          </m:r>
                          <m:r>
                            <a:rPr lang="en-US" b="0" i="1" smtClean="0">
                              <a:latin typeface="Cambria Math" panose="02040503050406030204" pitchFamily="18" charset="0"/>
                            </a:rPr>
                            <m:t>𝑖𝑗</m:t>
                          </m:r>
                        </m:sub>
                      </m:sSub>
                      <m:r>
                        <a:rPr lang="en-US" b="0" i="1" smtClean="0">
                          <a:latin typeface="Cambria Math" panose="02040503050406030204" pitchFamily="18" charset="0"/>
                        </a:rPr>
                        <m:t>=</m:t>
                      </m:r>
                      <m:f>
                        <m:fPr>
                          <m:ctrlPr>
                            <a:rPr lang="en-IE"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𝑡</m:t>
                          </m:r>
                        </m:den>
                      </m:f>
                      <m:nary>
                        <m:naryPr>
                          <m:ctrlPr>
                            <a:rPr lang="en-US" b="0" i="1" smtClean="0">
                              <a:latin typeface="Cambria Math" panose="02040503050406030204" pitchFamily="18" charset="0"/>
                            </a:rPr>
                          </m:ctrlPr>
                        </m:naryPr>
                        <m: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𝑡</m:t>
                              </m:r>
                            </m:num>
                            <m:den>
                              <m:r>
                                <a:rPr lang="en-US" b="0" i="1" smtClean="0">
                                  <a:latin typeface="Cambria Math" panose="02040503050406030204" pitchFamily="18" charset="0"/>
                                </a:rPr>
                                <m:t>2</m:t>
                              </m:r>
                            </m:den>
                          </m:f>
                        </m:sub>
                        <m:sup>
                          <m:f>
                            <m:fPr>
                              <m:ctrlPr>
                                <a:rPr lang="en-US" b="0" i="1" smtClean="0">
                                  <a:latin typeface="Cambria Math" panose="02040503050406030204" pitchFamily="18" charset="0"/>
                                </a:rPr>
                              </m:ctrlPr>
                            </m:fPr>
                            <m:num>
                              <m:r>
                                <a:rPr lang="en-US" b="0" i="1" smtClean="0">
                                  <a:latin typeface="Cambria Math" panose="02040503050406030204" pitchFamily="18" charset="0"/>
                                </a:rPr>
                                <m:t>𝑡</m:t>
                              </m:r>
                            </m:num>
                            <m:den>
                              <m:r>
                                <a:rPr lang="en-US" b="0" i="1" smtClean="0">
                                  <a:latin typeface="Cambria Math" panose="02040503050406030204" pitchFamily="18" charset="0"/>
                                </a:rPr>
                                <m:t>2</m:t>
                              </m:r>
                            </m:den>
                          </m:f>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e>
                      </m:nary>
                      <m:r>
                        <a:rPr lang="en-US" b="0" i="1" smtClean="0">
                          <a:latin typeface="Cambria Math" panose="02040503050406030204" pitchFamily="18" charset="0"/>
                        </a:rPr>
                        <m:t>𝑑𝑥</m:t>
                      </m:r>
                    </m:oMath>
                  </m:oMathPara>
                </a14:m>
                <a:endParaRPr lang="en-IE" dirty="0"/>
              </a:p>
            </p:txBody>
          </p:sp>
        </mc:Choice>
        <mc:Fallback xmlns="">
          <p:sp>
            <p:nvSpPr>
              <p:cNvPr id="17" name="TextBox 16">
                <a:extLst>
                  <a:ext uri="{FF2B5EF4-FFF2-40B4-BE49-F238E27FC236}">
                    <a16:creationId xmlns:a16="http://schemas.microsoft.com/office/drawing/2014/main" id="{EAAE1FF1-7262-4882-E7CC-D2FAC79635AE}"/>
                  </a:ext>
                </a:extLst>
              </p:cNvPr>
              <p:cNvSpPr txBox="1">
                <a:spLocks noRot="1" noChangeAspect="1" noMove="1" noResize="1" noEditPoints="1" noAdjustHandles="1" noChangeArrowheads="1" noChangeShapeType="1" noTextEdit="1"/>
              </p:cNvSpPr>
              <p:nvPr/>
            </p:nvSpPr>
            <p:spPr>
              <a:xfrm>
                <a:off x="755541" y="4301171"/>
                <a:ext cx="2596243" cy="892937"/>
              </a:xfrm>
              <a:prstGeom prst="rect">
                <a:avLst/>
              </a:prstGeom>
              <a:blipFill>
                <a:blip r:embed="rId5"/>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C32F2553-27AD-972D-296D-C3A88817F9F2}"/>
                  </a:ext>
                </a:extLst>
              </p:cNvPr>
              <p:cNvSpPr txBox="1"/>
              <p:nvPr/>
            </p:nvSpPr>
            <p:spPr>
              <a:xfrm>
                <a:off x="3351784" y="4301850"/>
                <a:ext cx="3142828" cy="89293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𝑖𝑗</m:t>
                          </m:r>
                        </m:sub>
                      </m:sSub>
                      <m:r>
                        <a:rPr lang="en-US" b="0" i="1" smtClean="0">
                          <a:latin typeface="Cambria Math" panose="02040503050406030204" pitchFamily="18" charset="0"/>
                        </a:rPr>
                        <m:t>=−</m:t>
                      </m:r>
                      <m:f>
                        <m:fPr>
                          <m:ctrlPr>
                            <a:rPr lang="en-IE" i="1" smtClean="0">
                              <a:latin typeface="Cambria Math" panose="02040503050406030204" pitchFamily="18" charset="0"/>
                            </a:rPr>
                          </m:ctrlPr>
                        </m:fPr>
                        <m:num>
                          <m:r>
                            <a:rPr lang="en-US" b="0" i="1" smtClean="0">
                              <a:latin typeface="Cambria Math" panose="02040503050406030204" pitchFamily="18" charset="0"/>
                            </a:rPr>
                            <m:t>6</m:t>
                          </m:r>
                        </m:num>
                        <m:den>
                          <m:sSup>
                            <m:sSupPr>
                              <m:ctrlPr>
                                <a:rPr lang="en-US" b="0" i="1" smtClean="0">
                                  <a:latin typeface="Cambria Math" panose="02040503050406030204" pitchFamily="18" charset="0"/>
                                </a:rPr>
                              </m:ctrlPr>
                            </m:sSupPr>
                            <m:e>
                              <m:r>
                                <a:rPr lang="en-US" b="0" i="1" smtClean="0">
                                  <a:latin typeface="Cambria Math" panose="02040503050406030204" pitchFamily="18" charset="0"/>
                                </a:rPr>
                                <m:t>𝑡</m:t>
                              </m:r>
                            </m:e>
                            <m:sup>
                              <m:r>
                                <a:rPr lang="en-US" b="0" i="1" smtClean="0">
                                  <a:latin typeface="Cambria Math" panose="02040503050406030204" pitchFamily="18" charset="0"/>
                                </a:rPr>
                                <m:t>2</m:t>
                              </m:r>
                            </m:sup>
                          </m:sSup>
                        </m:den>
                      </m:f>
                      <m:nary>
                        <m:naryPr>
                          <m:ctrlPr>
                            <a:rPr lang="en-US" b="0" i="1" smtClean="0">
                              <a:latin typeface="Cambria Math" panose="02040503050406030204" pitchFamily="18" charset="0"/>
                            </a:rPr>
                          </m:ctrlPr>
                        </m:naryPr>
                        <m: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𝑡</m:t>
                              </m:r>
                            </m:num>
                            <m:den>
                              <m:r>
                                <a:rPr lang="en-US" b="0" i="1" smtClean="0">
                                  <a:latin typeface="Cambria Math" panose="02040503050406030204" pitchFamily="18" charset="0"/>
                                </a:rPr>
                                <m:t>2</m:t>
                              </m:r>
                            </m:den>
                          </m:f>
                        </m:sub>
                        <m:sup>
                          <m:f>
                            <m:fPr>
                              <m:ctrlPr>
                                <a:rPr lang="en-US" b="0" i="1" smtClean="0">
                                  <a:latin typeface="Cambria Math" panose="02040503050406030204" pitchFamily="18" charset="0"/>
                                </a:rPr>
                              </m:ctrlPr>
                            </m:fPr>
                            <m:num>
                              <m:r>
                                <a:rPr lang="en-US" b="0" i="1" smtClean="0">
                                  <a:latin typeface="Cambria Math" panose="02040503050406030204" pitchFamily="18" charset="0"/>
                                </a:rPr>
                                <m:t>𝑡</m:t>
                              </m:r>
                            </m:num>
                            <m:den>
                              <m:r>
                                <a:rPr lang="en-US" b="0" i="1" smtClean="0">
                                  <a:latin typeface="Cambria Math" panose="02040503050406030204" pitchFamily="18" charset="0"/>
                                </a:rPr>
                                <m:t>2</m:t>
                              </m:r>
                            </m:den>
                          </m:f>
                        </m:sup>
                        <m:e>
                          <m:r>
                            <a:rPr lang="en-US" b="0" i="1" smtClean="0">
                              <a:latin typeface="Cambria Math" panose="02040503050406030204" pitchFamily="18" charset="0"/>
                            </a:rPr>
                            <m:t>𝑥</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sub>
                          </m:sSub>
                          <m:d>
                            <m:dPr>
                              <m:ctrlPr>
                                <a:rPr lang="en-US" b="0" i="1" smtClean="0">
                                  <a:latin typeface="Cambria Math" panose="02040503050406030204" pitchFamily="18" charset="0"/>
                                </a:rPr>
                              </m:ctrlPr>
                            </m:dPr>
                            <m:e>
                              <m:r>
                                <a:rPr lang="en-US" b="0" i="1" smtClean="0">
                                  <a:latin typeface="Cambria Math" panose="02040503050406030204" pitchFamily="18" charset="0"/>
                                </a:rPr>
                                <m:t>𝑥</m:t>
                              </m:r>
                            </m:e>
                          </m:d>
                        </m:e>
                      </m:nary>
                      <m:r>
                        <a:rPr lang="en-US" b="0" i="1" smtClean="0">
                          <a:latin typeface="Cambria Math" panose="02040503050406030204" pitchFamily="18" charset="0"/>
                        </a:rPr>
                        <m:t>𝑑𝑥</m:t>
                      </m:r>
                    </m:oMath>
                  </m:oMathPara>
                </a14:m>
                <a:endParaRPr lang="en-IE" dirty="0"/>
              </a:p>
            </p:txBody>
          </p:sp>
        </mc:Choice>
        <mc:Fallback xmlns="">
          <p:sp>
            <p:nvSpPr>
              <p:cNvPr id="19" name="TextBox 18">
                <a:extLst>
                  <a:ext uri="{FF2B5EF4-FFF2-40B4-BE49-F238E27FC236}">
                    <a16:creationId xmlns:a16="http://schemas.microsoft.com/office/drawing/2014/main" id="{C32F2553-27AD-972D-296D-C3A88817F9F2}"/>
                  </a:ext>
                </a:extLst>
              </p:cNvPr>
              <p:cNvSpPr txBox="1">
                <a:spLocks noRot="1" noChangeAspect="1" noMove="1" noResize="1" noEditPoints="1" noAdjustHandles="1" noChangeArrowheads="1" noChangeShapeType="1" noTextEdit="1"/>
              </p:cNvSpPr>
              <p:nvPr/>
            </p:nvSpPr>
            <p:spPr>
              <a:xfrm>
                <a:off x="3351784" y="4301850"/>
                <a:ext cx="3142828" cy="892937"/>
              </a:xfrm>
              <a:prstGeom prst="rect">
                <a:avLst/>
              </a:prstGeom>
              <a:blipFill>
                <a:blip r:embed="rId6"/>
                <a:stretch>
                  <a:fillRect/>
                </a:stretch>
              </a:blipFill>
            </p:spPr>
            <p:txBody>
              <a:bodyPr/>
              <a:lstStyle/>
              <a:p>
                <a:r>
                  <a:rPr lang="en-IE">
                    <a:noFill/>
                  </a:rPr>
                  <a:t> </a:t>
                </a:r>
              </a:p>
            </p:txBody>
          </p:sp>
        </mc:Fallback>
      </mc:AlternateContent>
      <p:sp>
        <p:nvSpPr>
          <p:cNvPr id="20" name="TextBox 19">
            <a:extLst>
              <a:ext uri="{FF2B5EF4-FFF2-40B4-BE49-F238E27FC236}">
                <a16:creationId xmlns:a16="http://schemas.microsoft.com/office/drawing/2014/main" id="{16F3F866-C542-25AE-DD55-1DB6B66F1DD5}"/>
              </a:ext>
            </a:extLst>
          </p:cNvPr>
          <p:cNvSpPr txBox="1"/>
          <p:nvPr/>
        </p:nvSpPr>
        <p:spPr>
          <a:xfrm>
            <a:off x="522513" y="5491195"/>
            <a:ext cx="10990217" cy="800219"/>
          </a:xfrm>
          <a:prstGeom prst="rect">
            <a:avLst/>
          </a:prstGeom>
          <a:noFill/>
        </p:spPr>
        <p:txBody>
          <a:bodyPr wrap="square" rtlCol="0">
            <a:spAutoFit/>
          </a:bodyPr>
          <a:lstStyle/>
          <a:p>
            <a:pPr marL="285750" indent="-285750">
              <a:spcAft>
                <a:spcPts val="1200"/>
              </a:spcAft>
              <a:buFont typeface="Wingdings" panose="05000000000000000000" pitchFamily="2" charset="2"/>
              <a:buChar char="§"/>
            </a:pPr>
            <a:r>
              <a:rPr lang="en-US" dirty="0"/>
              <a:t>Once membrane and bending stress tensors are known, von Mises/</a:t>
            </a:r>
            <a:r>
              <a:rPr lang="en-US" dirty="0" err="1"/>
              <a:t>Tresca</a:t>
            </a:r>
            <a:r>
              <a:rPr lang="en-US" dirty="0"/>
              <a:t> stresses can be computed as usual.</a:t>
            </a:r>
          </a:p>
          <a:p>
            <a:pPr marL="285750" indent="-285750">
              <a:spcAft>
                <a:spcPts val="1200"/>
              </a:spcAft>
              <a:buFont typeface="Wingdings" panose="05000000000000000000" pitchFamily="2" charset="2"/>
              <a:buChar char="§"/>
            </a:pPr>
            <a:r>
              <a:rPr lang="en-US" dirty="0"/>
              <a:t>Von Mises/</a:t>
            </a:r>
            <a:r>
              <a:rPr lang="en-US" dirty="0" err="1"/>
              <a:t>Tresca</a:t>
            </a:r>
            <a:r>
              <a:rPr lang="en-US" dirty="0"/>
              <a:t> stresses do not vary linearly along the defined paths.</a:t>
            </a:r>
            <a:endParaRPr lang="en-IE" dirty="0"/>
          </a:p>
        </p:txBody>
      </p:sp>
      <p:pic>
        <p:nvPicPr>
          <p:cNvPr id="7" name="Picture 6"/>
          <p:cNvPicPr>
            <a:picLocks noChangeAspect="1"/>
          </p:cNvPicPr>
          <p:nvPr/>
        </p:nvPicPr>
        <p:blipFill>
          <a:blip r:embed="rId7"/>
          <a:stretch>
            <a:fillRect/>
          </a:stretch>
        </p:blipFill>
        <p:spPr>
          <a:xfrm>
            <a:off x="5989883" y="1156109"/>
            <a:ext cx="2811780" cy="2278380"/>
          </a:xfrm>
          <a:prstGeom prst="rect">
            <a:avLst/>
          </a:prstGeom>
        </p:spPr>
      </p:pic>
      <p:pic>
        <p:nvPicPr>
          <p:cNvPr id="8" name="Picture 7"/>
          <p:cNvPicPr>
            <a:picLocks noChangeAspect="1"/>
          </p:cNvPicPr>
          <p:nvPr/>
        </p:nvPicPr>
        <p:blipFill>
          <a:blip r:embed="rId8"/>
          <a:stretch>
            <a:fillRect/>
          </a:stretch>
        </p:blipFill>
        <p:spPr>
          <a:xfrm>
            <a:off x="8938260" y="1156109"/>
            <a:ext cx="3253740" cy="2674620"/>
          </a:xfrm>
          <a:prstGeom prst="rect">
            <a:avLst/>
          </a:prstGeom>
        </p:spPr>
      </p:pic>
      <p:sp>
        <p:nvSpPr>
          <p:cNvPr id="9" name="TextBox 8"/>
          <p:cNvSpPr txBox="1"/>
          <p:nvPr/>
        </p:nvSpPr>
        <p:spPr>
          <a:xfrm>
            <a:off x="7830207" y="3973248"/>
            <a:ext cx="2520242" cy="307777"/>
          </a:xfrm>
          <a:prstGeom prst="rect">
            <a:avLst/>
          </a:prstGeom>
          <a:noFill/>
        </p:spPr>
        <p:txBody>
          <a:bodyPr wrap="none" rtlCol="0">
            <a:spAutoFit/>
          </a:bodyPr>
          <a:lstStyle/>
          <a:p>
            <a:r>
              <a:rPr lang="en-US" sz="1400" i="1" dirty="0"/>
              <a:t>Source: ANSYS Theory Reference</a:t>
            </a:r>
            <a:endParaRPr lang="en-IE" sz="1400" i="1" dirty="0"/>
          </a:p>
        </p:txBody>
      </p:sp>
      <p:sp>
        <p:nvSpPr>
          <p:cNvPr id="5" name="Slide Number Placeholder 4">
            <a:extLst>
              <a:ext uri="{FF2B5EF4-FFF2-40B4-BE49-F238E27FC236}">
                <a16:creationId xmlns:a16="http://schemas.microsoft.com/office/drawing/2014/main" id="{CD102FBE-5DE8-DE1B-487C-4DD6FB2F995F}"/>
              </a:ext>
            </a:extLst>
          </p:cNvPr>
          <p:cNvSpPr>
            <a:spLocks noGrp="1"/>
          </p:cNvSpPr>
          <p:nvPr>
            <p:ph type="sldNum" sz="quarter" idx="12"/>
          </p:nvPr>
        </p:nvSpPr>
        <p:spPr/>
        <p:txBody>
          <a:bodyPr/>
          <a:lstStyle/>
          <a:p>
            <a:fld id="{78B18F8E-E442-4454-B110-A7545E23EB4C}" type="slidenum">
              <a:rPr lang="en-IE" smtClean="0"/>
              <a:t>30</a:t>
            </a:fld>
            <a:endParaRPr lang="en-IE"/>
          </a:p>
        </p:txBody>
      </p:sp>
    </p:spTree>
    <p:extLst>
      <p:ext uri="{BB962C8B-B14F-4D97-AF65-F5344CB8AC3E}">
        <p14:creationId xmlns:p14="http://schemas.microsoft.com/office/powerpoint/2010/main" val="13338340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Rounded Corners 30">
            <a:extLst>
              <a:ext uri="{FF2B5EF4-FFF2-40B4-BE49-F238E27FC236}">
                <a16:creationId xmlns:a16="http://schemas.microsoft.com/office/drawing/2014/main" id="{A11CBA71-5D8F-01E5-8B76-097EE42BD47A}"/>
              </a:ext>
            </a:extLst>
          </p:cNvPr>
          <p:cNvSpPr/>
          <p:nvPr/>
        </p:nvSpPr>
        <p:spPr>
          <a:xfrm>
            <a:off x="643812" y="877079"/>
            <a:ext cx="5452188" cy="4460031"/>
          </a:xfrm>
          <a:prstGeom prst="roundRect">
            <a:avLst>
              <a:gd name="adj" fmla="val 4721"/>
            </a:avLst>
          </a:prstGeom>
          <a:solidFill>
            <a:srgbClr val="FF0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2" name="Rectangle: Rounded Corners 31">
            <a:extLst>
              <a:ext uri="{FF2B5EF4-FFF2-40B4-BE49-F238E27FC236}">
                <a16:creationId xmlns:a16="http://schemas.microsoft.com/office/drawing/2014/main" id="{C8A9FF5F-2ABC-D0EB-024C-0DA0F8A0784A}"/>
              </a:ext>
            </a:extLst>
          </p:cNvPr>
          <p:cNvSpPr/>
          <p:nvPr/>
        </p:nvSpPr>
        <p:spPr>
          <a:xfrm>
            <a:off x="6238564" y="877077"/>
            <a:ext cx="5452188" cy="4460031"/>
          </a:xfrm>
          <a:prstGeom prst="roundRect">
            <a:avLst>
              <a:gd name="adj" fmla="val 4721"/>
            </a:avLst>
          </a:prstGeom>
          <a:solidFill>
            <a:srgbClr val="0070C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Stress Classification</a:t>
            </a:r>
          </a:p>
        </p:txBody>
      </p:sp>
      <p:sp>
        <p:nvSpPr>
          <p:cNvPr id="21" name="TextBox 20">
            <a:extLst>
              <a:ext uri="{FF2B5EF4-FFF2-40B4-BE49-F238E27FC236}">
                <a16:creationId xmlns:a16="http://schemas.microsoft.com/office/drawing/2014/main" id="{6F040CBA-D8DA-85AE-FFC8-54A5C5DF2EDE}"/>
              </a:ext>
            </a:extLst>
          </p:cNvPr>
          <p:cNvSpPr txBox="1"/>
          <p:nvPr/>
        </p:nvSpPr>
        <p:spPr>
          <a:xfrm>
            <a:off x="765111" y="954261"/>
            <a:ext cx="5676122" cy="2416046"/>
          </a:xfrm>
          <a:prstGeom prst="rect">
            <a:avLst/>
          </a:prstGeom>
          <a:noFill/>
        </p:spPr>
        <p:txBody>
          <a:bodyPr wrap="square" rtlCol="0">
            <a:spAutoFit/>
          </a:bodyPr>
          <a:lstStyle/>
          <a:p>
            <a:pPr>
              <a:spcAft>
                <a:spcPts val="600"/>
              </a:spcAft>
            </a:pPr>
            <a:r>
              <a:rPr lang="en-US" b="1" dirty="0">
                <a:solidFill>
                  <a:srgbClr val="FF0000"/>
                </a:solidFill>
              </a:rPr>
              <a:t>Primary Stress, P</a:t>
            </a:r>
            <a:endParaRPr lang="en-US" b="1" dirty="0"/>
          </a:p>
          <a:p>
            <a:pPr marL="742950" lvl="1" indent="-285750">
              <a:spcAft>
                <a:spcPts val="600"/>
              </a:spcAft>
              <a:buFont typeface="Wingdings" panose="05000000000000000000" pitchFamily="2" charset="2"/>
              <a:buChar char="§"/>
            </a:pPr>
            <a:r>
              <a:rPr lang="en-IE" dirty="0"/>
              <a:t>Stress developed by imposed loading.</a:t>
            </a:r>
          </a:p>
          <a:p>
            <a:pPr marL="742950" lvl="1" indent="-285750">
              <a:spcAft>
                <a:spcPts val="600"/>
              </a:spcAft>
              <a:buFont typeface="Wingdings" panose="05000000000000000000" pitchFamily="2" charset="2"/>
              <a:buChar char="§"/>
            </a:pPr>
            <a:r>
              <a:rPr lang="en-IE" dirty="0"/>
              <a:t>Necessary to satisfy laws of equilibrium.</a:t>
            </a:r>
          </a:p>
          <a:p>
            <a:pPr marL="742950" lvl="1" indent="-285750">
              <a:spcAft>
                <a:spcPts val="600"/>
              </a:spcAft>
              <a:buFont typeface="Wingdings" panose="05000000000000000000" pitchFamily="2" charset="2"/>
              <a:buChar char="§"/>
            </a:pPr>
            <a:r>
              <a:rPr lang="en-IE" dirty="0"/>
              <a:t>Not self-limiting.</a:t>
            </a:r>
          </a:p>
          <a:p>
            <a:pPr marL="742950" lvl="1" indent="-285750">
              <a:spcAft>
                <a:spcPts val="600"/>
              </a:spcAft>
              <a:buFont typeface="Wingdings" panose="05000000000000000000" pitchFamily="2" charset="2"/>
              <a:buChar char="§"/>
            </a:pPr>
            <a:r>
              <a:rPr lang="en-IE" dirty="0"/>
              <a:t>Result in failure/gross distortion if considerably exceeds yield strength.</a:t>
            </a:r>
          </a:p>
          <a:p>
            <a:pPr marL="742950" lvl="1" indent="-285750">
              <a:spcAft>
                <a:spcPts val="600"/>
              </a:spcAft>
              <a:buFont typeface="Wingdings" panose="05000000000000000000" pitchFamily="2" charset="2"/>
              <a:buChar char="§"/>
            </a:pPr>
            <a:r>
              <a:rPr lang="en-IE" dirty="0"/>
              <a:t>Thermal stress is not primary.</a:t>
            </a:r>
          </a:p>
        </p:txBody>
      </p:sp>
      <p:sp>
        <p:nvSpPr>
          <p:cNvPr id="22" name="TextBox 21">
            <a:extLst>
              <a:ext uri="{FF2B5EF4-FFF2-40B4-BE49-F238E27FC236}">
                <a16:creationId xmlns:a16="http://schemas.microsoft.com/office/drawing/2014/main" id="{474BCDB5-10C3-CF4B-E752-928BE5C4997A}"/>
              </a:ext>
            </a:extLst>
          </p:cNvPr>
          <p:cNvSpPr txBox="1"/>
          <p:nvPr/>
        </p:nvSpPr>
        <p:spPr>
          <a:xfrm>
            <a:off x="6441233" y="954260"/>
            <a:ext cx="5234473" cy="1708160"/>
          </a:xfrm>
          <a:prstGeom prst="rect">
            <a:avLst/>
          </a:prstGeom>
          <a:noFill/>
        </p:spPr>
        <p:txBody>
          <a:bodyPr wrap="square" rtlCol="0">
            <a:spAutoFit/>
          </a:bodyPr>
          <a:lstStyle/>
          <a:p>
            <a:pPr>
              <a:spcAft>
                <a:spcPts val="600"/>
              </a:spcAft>
            </a:pPr>
            <a:r>
              <a:rPr lang="en-US" b="1" dirty="0">
                <a:solidFill>
                  <a:srgbClr val="0070C0"/>
                </a:solidFill>
              </a:rPr>
              <a:t>Secondary Stress, Q</a:t>
            </a:r>
          </a:p>
          <a:p>
            <a:pPr marL="742950" lvl="1" indent="-285750">
              <a:spcAft>
                <a:spcPts val="600"/>
              </a:spcAft>
              <a:buFont typeface="Wingdings" panose="05000000000000000000" pitchFamily="2" charset="2"/>
              <a:buChar char="§"/>
            </a:pPr>
            <a:r>
              <a:rPr lang="en-IE" dirty="0"/>
              <a:t>Stress developed by constrain of adjacent material or by self-constraint of the structure.</a:t>
            </a:r>
          </a:p>
          <a:p>
            <a:pPr marL="742950" lvl="1" indent="-285750">
              <a:spcAft>
                <a:spcPts val="600"/>
              </a:spcAft>
              <a:buFont typeface="Wingdings" panose="05000000000000000000" pitchFamily="2" charset="2"/>
              <a:buChar char="§"/>
            </a:pPr>
            <a:r>
              <a:rPr lang="en-IE" dirty="0"/>
              <a:t>Self-limiting.</a:t>
            </a:r>
          </a:p>
          <a:p>
            <a:pPr marL="742950" lvl="1" indent="-285750">
              <a:spcAft>
                <a:spcPts val="600"/>
              </a:spcAft>
              <a:buFont typeface="Wingdings" panose="05000000000000000000" pitchFamily="2" charset="2"/>
              <a:buChar char="§"/>
            </a:pPr>
            <a:r>
              <a:rPr lang="en-IE" dirty="0"/>
              <a:t>Thermal stress.</a:t>
            </a:r>
          </a:p>
        </p:txBody>
      </p:sp>
      <p:sp>
        <p:nvSpPr>
          <p:cNvPr id="23" name="TextBox 22">
            <a:extLst>
              <a:ext uri="{FF2B5EF4-FFF2-40B4-BE49-F238E27FC236}">
                <a16:creationId xmlns:a16="http://schemas.microsoft.com/office/drawing/2014/main" id="{1D61C433-5DED-9958-39A1-A005321A9F4D}"/>
              </a:ext>
            </a:extLst>
          </p:cNvPr>
          <p:cNvSpPr txBox="1"/>
          <p:nvPr/>
        </p:nvSpPr>
        <p:spPr>
          <a:xfrm>
            <a:off x="765111" y="5415959"/>
            <a:ext cx="10506269" cy="1077218"/>
          </a:xfrm>
          <a:prstGeom prst="rect">
            <a:avLst/>
          </a:prstGeom>
          <a:noFill/>
        </p:spPr>
        <p:txBody>
          <a:bodyPr wrap="square" rtlCol="0">
            <a:spAutoFit/>
          </a:bodyPr>
          <a:lstStyle/>
          <a:p>
            <a:pPr>
              <a:spcAft>
                <a:spcPts val="600"/>
              </a:spcAft>
            </a:pPr>
            <a:r>
              <a:rPr lang="en-US" b="1" dirty="0"/>
              <a:t>Rule of thumb:</a:t>
            </a:r>
          </a:p>
          <a:p>
            <a:pPr marL="742950" lvl="1" indent="-285750">
              <a:spcAft>
                <a:spcPts val="600"/>
              </a:spcAft>
              <a:buFont typeface="Wingdings" panose="05000000000000000000" pitchFamily="2" charset="2"/>
              <a:buChar char="§"/>
            </a:pPr>
            <a:r>
              <a:rPr lang="en-US" dirty="0"/>
              <a:t>Thermal stresses are classified as secondary.</a:t>
            </a:r>
          </a:p>
          <a:p>
            <a:pPr marL="742950" lvl="1" indent="-285750">
              <a:spcAft>
                <a:spcPts val="600"/>
              </a:spcAft>
              <a:buFont typeface="Wingdings" panose="05000000000000000000" pitchFamily="2" charset="2"/>
              <a:buChar char="§"/>
            </a:pPr>
            <a:r>
              <a:rPr lang="en-US" dirty="0"/>
              <a:t>Stresses induced by EM loads, inertial/gravity loads, pressure loads, etc., are classified as primary.</a:t>
            </a:r>
            <a:endParaRPr lang="en-IE" dirty="0"/>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C79601A1-2ADD-35D0-C0A5-5E63A3EEA1E1}"/>
                  </a:ext>
                </a:extLst>
              </p:cNvPr>
              <p:cNvSpPr txBox="1"/>
              <p:nvPr/>
            </p:nvSpPr>
            <p:spPr>
              <a:xfrm>
                <a:off x="765111" y="3544526"/>
                <a:ext cx="1893018" cy="16935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𝑖𝑗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𝑖𝑗𝑘𝑙</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𝑘𝑙</m:t>
                              </m:r>
                            </m:sub>
                          </m:sSub>
                        </m:e>
                      </m:d>
                    </m:oMath>
                  </m:oMathPara>
                </a14:m>
                <a:endParaRPr lang="en-IE"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𝑖𝑗</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𝑗</m:t>
                              </m:r>
                              <m:r>
                                <a:rPr lang="en-US" b="0" i="1" smtClean="0">
                                  <a:latin typeface="Cambria Math" panose="02040503050406030204" pitchFamily="18" charset="0"/>
                                </a:rPr>
                                <m:t>,</m:t>
                              </m:r>
                              <m:r>
                                <a:rPr lang="en-US" b="0" i="1" smtClean="0">
                                  <a:latin typeface="Cambria Math" panose="02040503050406030204" pitchFamily="18" charset="0"/>
                                </a:rPr>
                                <m:t>𝑖</m:t>
                              </m:r>
                            </m:sub>
                          </m:sSub>
                        </m:e>
                      </m:d>
                    </m:oMath>
                  </m:oMathPara>
                </a14:m>
                <a:endParaRPr lang="en-IE"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r>
                            <a:rPr lang="en-US" b="0" i="1" smtClean="0">
                              <a:latin typeface="Cambria Math" panose="02040503050406030204" pitchFamily="18" charset="0"/>
                            </a:rPr>
                            <m:t>,</m:t>
                          </m:r>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𝑋</m:t>
                          </m:r>
                        </m:e>
                        <m:sub>
                          <m:r>
                            <a:rPr lang="en-US" b="0" i="1" smtClean="0">
                              <a:solidFill>
                                <a:srgbClr val="FF0000"/>
                              </a:solidFill>
                              <a:latin typeface="Cambria Math" panose="02040503050406030204" pitchFamily="18" charset="0"/>
                            </a:rPr>
                            <m:t>𝑖</m:t>
                          </m:r>
                        </m:sub>
                      </m:sSub>
                      <m:r>
                        <a:rPr lang="en-US" b="0" i="1" smtClean="0">
                          <a:latin typeface="Cambria Math" panose="02040503050406030204" pitchFamily="18" charset="0"/>
                        </a:rPr>
                        <m:t>=0</m:t>
                      </m:r>
                    </m:oMath>
                  </m:oMathPara>
                </a14:m>
                <a:endParaRPr lang="en-US" b="0"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sub>
                      </m:sSub>
                      <m:r>
                        <a:rPr lang="en-US" b="0" i="1" smtClean="0">
                          <a:latin typeface="Cambria Math" panose="02040503050406030204" pitchFamily="18" charset="0"/>
                        </a:rPr>
                        <m:t>=0   </m:t>
                      </m:r>
                      <m:r>
                        <m:rPr>
                          <m:sty m:val="p"/>
                        </m:rPr>
                        <a:rPr lang="en-US" b="0" i="0" smtClean="0">
                          <a:latin typeface="Cambria Math" panose="02040503050406030204" pitchFamily="18" charset="0"/>
                        </a:rPr>
                        <m:t>on</m:t>
                      </m:r>
                      <m:r>
                        <a:rPr lang="en-US" b="0" i="1" smtClean="0">
                          <a:latin typeface="Cambria Math" panose="02040503050406030204" pitchFamily="18" charset="0"/>
                        </a:rPr>
                        <m:t> </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𝐷</m:t>
                          </m:r>
                        </m:sub>
                      </m:sSub>
                    </m:oMath>
                  </m:oMathPara>
                </a14:m>
                <a:endParaRPr lang="en-US" b="0"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𝑗</m:t>
                          </m:r>
                        </m:sub>
                      </m:sSub>
                      <m:r>
                        <a:rPr lang="en-US" b="0" i="1" smtClean="0">
                          <a:latin typeface="Cambria Math" panose="02040503050406030204" pitchFamily="18" charset="0"/>
                        </a:rPr>
                        <m:t>=0  </m:t>
                      </m:r>
                      <m:r>
                        <m:rPr>
                          <m:sty m:val="p"/>
                        </m:rPr>
                        <a:rPr lang="en-US" b="0" i="0" smtClean="0">
                          <a:latin typeface="Cambria Math" panose="02040503050406030204" pitchFamily="18" charset="0"/>
                        </a:rPr>
                        <m:t>on</m:t>
                      </m:r>
                      <m:r>
                        <a:rPr lang="en-US" b="0" i="1" smtClean="0">
                          <a:latin typeface="Cambria Math" panose="02040503050406030204" pitchFamily="18" charset="0"/>
                        </a:rPr>
                        <m:t> </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𝑁</m:t>
                          </m:r>
                        </m:sub>
                      </m:sSub>
                    </m:oMath>
                  </m:oMathPara>
                </a14:m>
                <a:endParaRPr lang="en-IE" dirty="0"/>
              </a:p>
            </p:txBody>
          </p:sp>
        </mc:Choice>
        <mc:Fallback xmlns="">
          <p:sp>
            <p:nvSpPr>
              <p:cNvPr id="24" name="TextBox 23">
                <a:extLst>
                  <a:ext uri="{FF2B5EF4-FFF2-40B4-BE49-F238E27FC236}">
                    <a16:creationId xmlns:a16="http://schemas.microsoft.com/office/drawing/2014/main" id="{C79601A1-2ADD-35D0-C0A5-5E63A3EEA1E1}"/>
                  </a:ext>
                </a:extLst>
              </p:cNvPr>
              <p:cNvSpPr txBox="1">
                <a:spLocks noRot="1" noChangeAspect="1" noMove="1" noResize="1" noEditPoints="1" noAdjustHandles="1" noChangeArrowheads="1" noChangeShapeType="1" noTextEdit="1"/>
              </p:cNvSpPr>
              <p:nvPr/>
            </p:nvSpPr>
            <p:spPr>
              <a:xfrm>
                <a:off x="765111" y="3544526"/>
                <a:ext cx="1893018" cy="1693541"/>
              </a:xfrm>
              <a:prstGeom prst="rect">
                <a:avLst/>
              </a:prstGeom>
              <a:blipFill>
                <a:blip r:embed="rId2"/>
                <a:stretch>
                  <a:fillRect b="-359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9096B187-3BFD-141E-AF0C-24D7F8EF1051}"/>
                  </a:ext>
                </a:extLst>
              </p:cNvPr>
              <p:cNvSpPr txBox="1"/>
              <p:nvPr/>
            </p:nvSpPr>
            <p:spPr>
              <a:xfrm>
                <a:off x="3660933" y="3544526"/>
                <a:ext cx="1893018" cy="16935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𝑖𝑗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𝑖𝑗𝑘𝑙</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𝑘𝑙</m:t>
                              </m:r>
                            </m:sub>
                          </m:sSub>
                        </m:e>
                      </m:d>
                    </m:oMath>
                  </m:oMathPara>
                </a14:m>
                <a:endParaRPr lang="en-IE"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𝑖𝑗</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𝑗</m:t>
                              </m:r>
                              <m:r>
                                <a:rPr lang="en-US" b="0" i="1" smtClean="0">
                                  <a:latin typeface="Cambria Math" panose="02040503050406030204" pitchFamily="18" charset="0"/>
                                </a:rPr>
                                <m:t>,</m:t>
                              </m:r>
                              <m:r>
                                <a:rPr lang="en-US" b="0" i="1" smtClean="0">
                                  <a:latin typeface="Cambria Math" panose="02040503050406030204" pitchFamily="18" charset="0"/>
                                </a:rPr>
                                <m:t>𝑖</m:t>
                              </m:r>
                            </m:sub>
                          </m:sSub>
                        </m:e>
                      </m:d>
                    </m:oMath>
                  </m:oMathPara>
                </a14:m>
                <a:endParaRPr lang="en-IE"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r>
                            <a:rPr lang="en-US" b="0" i="1" smtClean="0">
                              <a:latin typeface="Cambria Math" panose="02040503050406030204" pitchFamily="18" charset="0"/>
                            </a:rPr>
                            <m:t>,</m:t>
                          </m:r>
                          <m:r>
                            <a:rPr lang="en-US" b="0" i="1" smtClean="0">
                              <a:latin typeface="Cambria Math" panose="02040503050406030204" pitchFamily="18" charset="0"/>
                            </a:rPr>
                            <m:t>𝑗</m:t>
                          </m:r>
                        </m:sub>
                      </m:sSub>
                      <m:r>
                        <a:rPr lang="en-US" b="0" i="1" smtClean="0">
                          <a:latin typeface="Cambria Math" panose="02040503050406030204" pitchFamily="18" charset="0"/>
                        </a:rPr>
                        <m:t>=0</m:t>
                      </m:r>
                    </m:oMath>
                  </m:oMathPara>
                </a14:m>
                <a:endParaRPr lang="en-US" b="0"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sub>
                      </m:sSub>
                      <m:r>
                        <a:rPr lang="en-US" b="0" i="1" smtClean="0">
                          <a:latin typeface="Cambria Math" panose="02040503050406030204" pitchFamily="18" charset="0"/>
                        </a:rPr>
                        <m:t>=0   </m:t>
                      </m:r>
                      <m:r>
                        <m:rPr>
                          <m:sty m:val="p"/>
                        </m:rPr>
                        <a:rPr lang="en-US" b="0" i="0" smtClean="0">
                          <a:latin typeface="Cambria Math" panose="02040503050406030204" pitchFamily="18" charset="0"/>
                        </a:rPr>
                        <m:t>on</m:t>
                      </m:r>
                      <m:r>
                        <a:rPr lang="en-US" b="0" i="1" smtClean="0">
                          <a:latin typeface="Cambria Math" panose="02040503050406030204" pitchFamily="18" charset="0"/>
                        </a:rPr>
                        <m:t> </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𝐷</m:t>
                          </m:r>
                        </m:sub>
                      </m:sSub>
                    </m:oMath>
                  </m:oMathPara>
                </a14:m>
                <a:endParaRPr lang="en-US" b="0"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solidFill>
                                <a:srgbClr val="FF0000"/>
                              </a:solidFill>
                              <a:latin typeface="Cambria Math" panose="02040503050406030204" pitchFamily="18" charset="0"/>
                            </a:rPr>
                          </m:ctrlPr>
                        </m:sSubPr>
                        <m:e>
                          <m:acc>
                            <m:accPr>
                              <m:chr m:val="̅"/>
                              <m:ctrlPr>
                                <a:rPr lang="en-US" b="0" i="1" smtClean="0">
                                  <a:solidFill>
                                    <a:srgbClr val="FF0000"/>
                                  </a:solidFill>
                                  <a:latin typeface="Cambria Math" panose="02040503050406030204" pitchFamily="18" charset="0"/>
                                </a:rPr>
                              </m:ctrlPr>
                            </m:accPr>
                            <m:e>
                              <m:r>
                                <a:rPr lang="en-US" b="0" i="1" smtClean="0">
                                  <a:solidFill>
                                    <a:srgbClr val="FF0000"/>
                                  </a:solidFill>
                                  <a:latin typeface="Cambria Math" panose="02040503050406030204" pitchFamily="18" charset="0"/>
                                </a:rPr>
                                <m:t>𝑡</m:t>
                              </m:r>
                            </m:e>
                          </m:acc>
                        </m:e>
                        <m:sub>
                          <m:r>
                            <a:rPr lang="en-US" b="0" i="1" smtClean="0">
                              <a:solidFill>
                                <a:srgbClr val="FF0000"/>
                              </a:solidFill>
                              <a:latin typeface="Cambria Math" panose="02040503050406030204" pitchFamily="18" charset="0"/>
                            </a:rPr>
                            <m:t>𝑖</m:t>
                          </m:r>
                        </m:sub>
                      </m:sSub>
                      <m:r>
                        <a:rPr lang="en-US" b="0" i="1" smtClean="0">
                          <a:latin typeface="Cambria Math" panose="02040503050406030204" pitchFamily="18" charset="0"/>
                        </a:rPr>
                        <m:t>  </m:t>
                      </m:r>
                      <m:r>
                        <m:rPr>
                          <m:sty m:val="p"/>
                        </m:rPr>
                        <a:rPr lang="en-US" b="0" i="0" smtClean="0">
                          <a:latin typeface="Cambria Math" panose="02040503050406030204" pitchFamily="18" charset="0"/>
                        </a:rPr>
                        <m:t>on</m:t>
                      </m:r>
                      <m:r>
                        <a:rPr lang="en-US" b="0" i="1" smtClean="0">
                          <a:latin typeface="Cambria Math" panose="02040503050406030204" pitchFamily="18" charset="0"/>
                        </a:rPr>
                        <m:t> </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𝑁</m:t>
                          </m:r>
                        </m:sub>
                      </m:sSub>
                    </m:oMath>
                  </m:oMathPara>
                </a14:m>
                <a:endParaRPr lang="en-IE" dirty="0"/>
              </a:p>
            </p:txBody>
          </p:sp>
        </mc:Choice>
        <mc:Fallback xmlns="">
          <p:sp>
            <p:nvSpPr>
              <p:cNvPr id="25" name="TextBox 24">
                <a:extLst>
                  <a:ext uri="{FF2B5EF4-FFF2-40B4-BE49-F238E27FC236}">
                    <a16:creationId xmlns:a16="http://schemas.microsoft.com/office/drawing/2014/main" id="{9096B187-3BFD-141E-AF0C-24D7F8EF1051}"/>
                  </a:ext>
                </a:extLst>
              </p:cNvPr>
              <p:cNvSpPr txBox="1">
                <a:spLocks noRot="1" noChangeAspect="1" noMove="1" noResize="1" noEditPoints="1" noAdjustHandles="1" noChangeArrowheads="1" noChangeShapeType="1" noTextEdit="1"/>
              </p:cNvSpPr>
              <p:nvPr/>
            </p:nvSpPr>
            <p:spPr>
              <a:xfrm>
                <a:off x="3660933" y="3544526"/>
                <a:ext cx="1893018" cy="1693541"/>
              </a:xfrm>
              <a:prstGeom prst="rect">
                <a:avLst/>
              </a:prstGeom>
              <a:blipFill>
                <a:blip r:embed="rId3"/>
                <a:stretch>
                  <a:fillRect b="-359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B34A8310-194C-C298-089B-AFAAA615ABA0}"/>
                  </a:ext>
                </a:extLst>
              </p:cNvPr>
              <p:cNvSpPr txBox="1"/>
              <p:nvPr/>
            </p:nvSpPr>
            <p:spPr>
              <a:xfrm>
                <a:off x="6556755" y="3537402"/>
                <a:ext cx="2407903" cy="17243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𝑖𝑗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𝑖𝑗𝑘𝑙</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𝑘𝑙</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𝛼</m:t>
                              </m:r>
                            </m:e>
                            <m:sub>
                              <m:r>
                                <a:rPr lang="en-US" b="0" i="1" smtClean="0">
                                  <a:latin typeface="Cambria Math" panose="02040503050406030204" pitchFamily="18" charset="0"/>
                                </a:rPr>
                                <m:t>𝑘𝑙</m:t>
                              </m:r>
                            </m:sub>
                          </m:sSub>
                          <m:r>
                            <m:rPr>
                              <m:sty m:val="p"/>
                            </m:rPr>
                            <a:rPr lang="en-US" b="0" i="0" smtClean="0">
                              <a:solidFill>
                                <a:srgbClr val="0070C0"/>
                              </a:solidFill>
                              <a:latin typeface="Cambria Math" panose="02040503050406030204" pitchFamily="18" charset="0"/>
                            </a:rPr>
                            <m:t>Δ</m:t>
                          </m:r>
                          <m:r>
                            <a:rPr lang="en-US" b="0" i="1" smtClean="0">
                              <a:solidFill>
                                <a:srgbClr val="0070C0"/>
                              </a:solidFill>
                              <a:latin typeface="Cambria Math" panose="02040503050406030204" pitchFamily="18" charset="0"/>
                            </a:rPr>
                            <m:t>𝑇</m:t>
                          </m:r>
                        </m:e>
                      </m:d>
                    </m:oMath>
                  </m:oMathPara>
                </a14:m>
                <a:endParaRPr lang="en-IE"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𝑖𝑗</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𝑗</m:t>
                              </m:r>
                              <m:r>
                                <a:rPr lang="en-US" b="0" i="1" smtClean="0">
                                  <a:latin typeface="Cambria Math" panose="02040503050406030204" pitchFamily="18" charset="0"/>
                                </a:rPr>
                                <m:t>,</m:t>
                              </m:r>
                              <m:r>
                                <a:rPr lang="en-US" b="0" i="1" smtClean="0">
                                  <a:latin typeface="Cambria Math" panose="02040503050406030204" pitchFamily="18" charset="0"/>
                                </a:rPr>
                                <m:t>𝑖</m:t>
                              </m:r>
                            </m:sub>
                          </m:sSub>
                        </m:e>
                      </m:d>
                    </m:oMath>
                  </m:oMathPara>
                </a14:m>
                <a:endParaRPr lang="en-IE"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r>
                            <a:rPr lang="en-US" b="0" i="1" smtClean="0">
                              <a:latin typeface="Cambria Math" panose="02040503050406030204" pitchFamily="18" charset="0"/>
                            </a:rPr>
                            <m:t>,</m:t>
                          </m:r>
                          <m:r>
                            <a:rPr lang="en-US" b="0" i="1" smtClean="0">
                              <a:latin typeface="Cambria Math" panose="02040503050406030204" pitchFamily="18" charset="0"/>
                            </a:rPr>
                            <m:t>𝑗</m:t>
                          </m:r>
                        </m:sub>
                      </m:sSub>
                      <m:r>
                        <a:rPr lang="en-US" b="0" i="1" smtClean="0">
                          <a:latin typeface="Cambria Math" panose="02040503050406030204" pitchFamily="18" charset="0"/>
                        </a:rPr>
                        <m:t>=0</m:t>
                      </m:r>
                    </m:oMath>
                  </m:oMathPara>
                </a14:m>
                <a:endParaRPr lang="en-US" b="0"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sub>
                      </m:sSub>
                      <m:r>
                        <a:rPr lang="en-US" b="0" i="1" smtClean="0">
                          <a:latin typeface="Cambria Math" panose="02040503050406030204" pitchFamily="18" charset="0"/>
                        </a:rPr>
                        <m:t>=0   </m:t>
                      </m:r>
                      <m:r>
                        <m:rPr>
                          <m:sty m:val="p"/>
                        </m:rPr>
                        <a:rPr lang="en-US" b="0" i="0" smtClean="0">
                          <a:latin typeface="Cambria Math" panose="02040503050406030204" pitchFamily="18" charset="0"/>
                        </a:rPr>
                        <m:t>on</m:t>
                      </m:r>
                      <m:r>
                        <a:rPr lang="en-US" b="0" i="1" smtClean="0">
                          <a:latin typeface="Cambria Math" panose="02040503050406030204" pitchFamily="18" charset="0"/>
                        </a:rPr>
                        <m:t> </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𝐷</m:t>
                          </m:r>
                        </m:sub>
                      </m:sSub>
                    </m:oMath>
                  </m:oMathPara>
                </a14:m>
                <a:endParaRPr lang="en-US" b="0"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𝑗</m:t>
                          </m:r>
                        </m:sub>
                      </m:sSub>
                      <m:r>
                        <a:rPr lang="en-US" b="0" i="1" smtClean="0">
                          <a:latin typeface="Cambria Math" panose="02040503050406030204" pitchFamily="18" charset="0"/>
                        </a:rPr>
                        <m:t>=0  </m:t>
                      </m:r>
                      <m:r>
                        <m:rPr>
                          <m:sty m:val="p"/>
                        </m:rPr>
                        <a:rPr lang="en-US" b="0" i="0" smtClean="0">
                          <a:latin typeface="Cambria Math" panose="02040503050406030204" pitchFamily="18" charset="0"/>
                        </a:rPr>
                        <m:t>on</m:t>
                      </m:r>
                      <m:r>
                        <a:rPr lang="en-US" b="0" i="1" smtClean="0">
                          <a:latin typeface="Cambria Math" panose="02040503050406030204" pitchFamily="18" charset="0"/>
                        </a:rPr>
                        <m:t> </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𝑁</m:t>
                          </m:r>
                        </m:sub>
                      </m:sSub>
                    </m:oMath>
                  </m:oMathPara>
                </a14:m>
                <a:endParaRPr lang="en-IE" dirty="0"/>
              </a:p>
            </p:txBody>
          </p:sp>
        </mc:Choice>
        <mc:Fallback xmlns="">
          <p:sp>
            <p:nvSpPr>
              <p:cNvPr id="26" name="TextBox 25">
                <a:extLst>
                  <a:ext uri="{FF2B5EF4-FFF2-40B4-BE49-F238E27FC236}">
                    <a16:creationId xmlns:a16="http://schemas.microsoft.com/office/drawing/2014/main" id="{B34A8310-194C-C298-089B-AFAAA615ABA0}"/>
                  </a:ext>
                </a:extLst>
              </p:cNvPr>
              <p:cNvSpPr txBox="1">
                <a:spLocks noRot="1" noChangeAspect="1" noMove="1" noResize="1" noEditPoints="1" noAdjustHandles="1" noChangeArrowheads="1" noChangeShapeType="1" noTextEdit="1"/>
              </p:cNvSpPr>
              <p:nvPr/>
            </p:nvSpPr>
            <p:spPr>
              <a:xfrm>
                <a:off x="6556755" y="3537402"/>
                <a:ext cx="2407903" cy="1724318"/>
              </a:xfrm>
              <a:prstGeom prst="rect">
                <a:avLst/>
              </a:prstGeom>
              <a:blipFill>
                <a:blip r:embed="rId4"/>
                <a:stretch>
                  <a:fillRect l="-1013" b="-1767"/>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8BC0A7F5-8F5A-945D-877D-1D9F6FF858DF}"/>
                  </a:ext>
                </a:extLst>
              </p:cNvPr>
              <p:cNvSpPr txBox="1"/>
              <p:nvPr/>
            </p:nvSpPr>
            <p:spPr>
              <a:xfrm>
                <a:off x="9825075" y="3537402"/>
                <a:ext cx="1893018" cy="16935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𝑖𝑗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𝐶</m:t>
                          </m:r>
                        </m:e>
                        <m:sub>
                          <m:r>
                            <a:rPr lang="en-US" b="0" i="1" smtClean="0">
                              <a:latin typeface="Cambria Math" panose="02040503050406030204" pitchFamily="18" charset="0"/>
                            </a:rPr>
                            <m:t>𝑖𝑗𝑘𝑙</m:t>
                          </m:r>
                        </m:sub>
                      </m:sSub>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𝑘𝑙</m:t>
                              </m:r>
                            </m:sub>
                          </m:sSub>
                        </m:e>
                      </m:d>
                    </m:oMath>
                  </m:oMathPara>
                </a14:m>
                <a:endParaRPr lang="en-IE"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𝜀</m:t>
                          </m:r>
                        </m:e>
                        <m:sub>
                          <m:r>
                            <a:rPr lang="en-US" b="0" i="1" smtClean="0">
                              <a:latin typeface="Cambria Math" panose="02040503050406030204" pitchFamily="18" charset="0"/>
                            </a:rPr>
                            <m:t>𝑖𝑗</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r>
                                <a:rPr lang="en-US" b="0" i="1" smtClean="0">
                                  <a:latin typeface="Cambria Math" panose="02040503050406030204" pitchFamily="18" charset="0"/>
                                </a:rPr>
                                <m:t>,</m:t>
                              </m:r>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𝑗</m:t>
                              </m:r>
                              <m:r>
                                <a:rPr lang="en-US" b="0" i="1" smtClean="0">
                                  <a:latin typeface="Cambria Math" panose="02040503050406030204" pitchFamily="18" charset="0"/>
                                </a:rPr>
                                <m:t>,</m:t>
                              </m:r>
                              <m:r>
                                <a:rPr lang="en-US" b="0" i="1" smtClean="0">
                                  <a:latin typeface="Cambria Math" panose="02040503050406030204" pitchFamily="18" charset="0"/>
                                </a:rPr>
                                <m:t>𝑖</m:t>
                              </m:r>
                            </m:sub>
                          </m:sSub>
                        </m:e>
                      </m:d>
                    </m:oMath>
                  </m:oMathPara>
                </a14:m>
                <a:endParaRPr lang="en-IE"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r>
                            <a:rPr lang="en-US" b="0" i="1" smtClean="0">
                              <a:latin typeface="Cambria Math" panose="02040503050406030204" pitchFamily="18" charset="0"/>
                            </a:rPr>
                            <m:t>,</m:t>
                          </m:r>
                          <m:r>
                            <a:rPr lang="en-US" b="0" i="1" smtClean="0">
                              <a:latin typeface="Cambria Math" panose="02040503050406030204" pitchFamily="18" charset="0"/>
                            </a:rPr>
                            <m:t>𝑗</m:t>
                          </m:r>
                        </m:sub>
                      </m:sSub>
                      <m:r>
                        <a:rPr lang="en-US" b="0" i="1" smtClean="0">
                          <a:latin typeface="Cambria Math" panose="02040503050406030204" pitchFamily="18" charset="0"/>
                        </a:rPr>
                        <m:t>=0</m:t>
                      </m:r>
                    </m:oMath>
                  </m:oMathPara>
                </a14:m>
                <a:endParaRPr lang="en-US" b="0"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𝑢</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solidFill>
                                <a:srgbClr val="0070C0"/>
                              </a:solidFill>
                              <a:latin typeface="Cambria Math" panose="02040503050406030204" pitchFamily="18" charset="0"/>
                            </a:rPr>
                          </m:ctrlPr>
                        </m:sSubPr>
                        <m:e>
                          <m:acc>
                            <m:accPr>
                              <m:chr m:val="̅"/>
                              <m:ctrlPr>
                                <a:rPr lang="en-US" b="0" i="1" smtClean="0">
                                  <a:solidFill>
                                    <a:srgbClr val="0070C0"/>
                                  </a:solidFill>
                                  <a:latin typeface="Cambria Math" panose="02040503050406030204" pitchFamily="18" charset="0"/>
                                </a:rPr>
                              </m:ctrlPr>
                            </m:accPr>
                            <m:e>
                              <m:r>
                                <a:rPr lang="en-US" b="0" i="1" smtClean="0">
                                  <a:solidFill>
                                    <a:srgbClr val="0070C0"/>
                                  </a:solidFill>
                                  <a:latin typeface="Cambria Math" panose="02040503050406030204" pitchFamily="18" charset="0"/>
                                </a:rPr>
                                <m:t>𝑢</m:t>
                              </m:r>
                            </m:e>
                          </m:acc>
                        </m:e>
                        <m:sub>
                          <m:r>
                            <a:rPr lang="en-US" b="0" i="1" smtClean="0">
                              <a:solidFill>
                                <a:srgbClr val="0070C0"/>
                              </a:solidFill>
                              <a:latin typeface="Cambria Math" panose="02040503050406030204" pitchFamily="18" charset="0"/>
                            </a:rPr>
                            <m:t>𝑖</m:t>
                          </m:r>
                        </m:sub>
                      </m:sSub>
                      <m:r>
                        <a:rPr lang="en-US" b="0" i="1" smtClean="0">
                          <a:latin typeface="Cambria Math" panose="02040503050406030204" pitchFamily="18" charset="0"/>
                        </a:rPr>
                        <m:t>   </m:t>
                      </m:r>
                      <m:r>
                        <m:rPr>
                          <m:sty m:val="p"/>
                        </m:rPr>
                        <a:rPr lang="en-US" b="0" i="0" smtClean="0">
                          <a:latin typeface="Cambria Math" panose="02040503050406030204" pitchFamily="18" charset="0"/>
                        </a:rPr>
                        <m:t>on</m:t>
                      </m:r>
                      <m:r>
                        <a:rPr lang="en-US" b="0" i="1" smtClean="0">
                          <a:latin typeface="Cambria Math" panose="02040503050406030204" pitchFamily="18" charset="0"/>
                        </a:rPr>
                        <m:t> </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𝐷</m:t>
                          </m:r>
                        </m:sub>
                      </m:sSub>
                    </m:oMath>
                  </m:oMathPara>
                </a14:m>
                <a:endParaRPr lang="en-US" b="0"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𝜎</m:t>
                          </m:r>
                        </m:e>
                        <m:sub>
                          <m:r>
                            <a:rPr lang="en-US" b="0" i="1" smtClean="0">
                              <a:latin typeface="Cambria Math" panose="02040503050406030204" pitchFamily="18" charset="0"/>
                            </a:rPr>
                            <m:t>𝑖𝑗</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𝑛</m:t>
                          </m:r>
                        </m:e>
                        <m:sub>
                          <m:r>
                            <a:rPr lang="en-US" b="0" i="1" smtClean="0">
                              <a:latin typeface="Cambria Math" panose="02040503050406030204" pitchFamily="18" charset="0"/>
                            </a:rPr>
                            <m:t>𝑗</m:t>
                          </m:r>
                        </m:sub>
                      </m:sSub>
                      <m:r>
                        <a:rPr lang="en-US" b="0" i="1" smtClean="0">
                          <a:latin typeface="Cambria Math" panose="02040503050406030204" pitchFamily="18" charset="0"/>
                        </a:rPr>
                        <m:t>=0  </m:t>
                      </m:r>
                      <m:r>
                        <m:rPr>
                          <m:sty m:val="p"/>
                        </m:rPr>
                        <a:rPr lang="en-US" b="0" i="0" smtClean="0">
                          <a:latin typeface="Cambria Math" panose="02040503050406030204" pitchFamily="18" charset="0"/>
                        </a:rPr>
                        <m:t>on</m:t>
                      </m:r>
                      <m:r>
                        <a:rPr lang="en-US" b="0" i="1" smtClean="0">
                          <a:latin typeface="Cambria Math" panose="02040503050406030204" pitchFamily="18" charset="0"/>
                        </a:rPr>
                        <m:t> </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Ω</m:t>
                          </m:r>
                        </m:e>
                        <m:sub>
                          <m:r>
                            <a:rPr lang="en-US" b="0" i="1" smtClean="0">
                              <a:latin typeface="Cambria Math" panose="02040503050406030204" pitchFamily="18" charset="0"/>
                            </a:rPr>
                            <m:t>𝑁</m:t>
                          </m:r>
                        </m:sub>
                      </m:sSub>
                    </m:oMath>
                  </m:oMathPara>
                </a14:m>
                <a:endParaRPr lang="en-IE" dirty="0"/>
              </a:p>
            </p:txBody>
          </p:sp>
        </mc:Choice>
        <mc:Fallback xmlns="">
          <p:sp>
            <p:nvSpPr>
              <p:cNvPr id="27" name="TextBox 26">
                <a:extLst>
                  <a:ext uri="{FF2B5EF4-FFF2-40B4-BE49-F238E27FC236}">
                    <a16:creationId xmlns:a16="http://schemas.microsoft.com/office/drawing/2014/main" id="{8BC0A7F5-8F5A-945D-877D-1D9F6FF858DF}"/>
                  </a:ext>
                </a:extLst>
              </p:cNvPr>
              <p:cNvSpPr txBox="1">
                <a:spLocks noRot="1" noChangeAspect="1" noMove="1" noResize="1" noEditPoints="1" noAdjustHandles="1" noChangeArrowheads="1" noChangeShapeType="1" noTextEdit="1"/>
              </p:cNvSpPr>
              <p:nvPr/>
            </p:nvSpPr>
            <p:spPr>
              <a:xfrm>
                <a:off x="9825075" y="3537402"/>
                <a:ext cx="1893018" cy="1693541"/>
              </a:xfrm>
              <a:prstGeom prst="rect">
                <a:avLst/>
              </a:prstGeom>
              <a:blipFill>
                <a:blip r:embed="rId5"/>
                <a:stretch>
                  <a:fillRect b="-3597"/>
                </a:stretch>
              </a:blipFill>
            </p:spPr>
            <p:txBody>
              <a:bodyPr/>
              <a:lstStyle/>
              <a:p>
                <a:r>
                  <a:rPr lang="en-IE">
                    <a:noFill/>
                  </a:rPr>
                  <a:t> </a:t>
                </a:r>
              </a:p>
            </p:txBody>
          </p:sp>
        </mc:Fallback>
      </mc:AlternateContent>
      <p:sp>
        <p:nvSpPr>
          <p:cNvPr id="28" name="Plus Sign 27">
            <a:extLst>
              <a:ext uri="{FF2B5EF4-FFF2-40B4-BE49-F238E27FC236}">
                <a16:creationId xmlns:a16="http://schemas.microsoft.com/office/drawing/2014/main" id="{59654F58-83CB-FD91-9CA8-05A637897C69}"/>
              </a:ext>
            </a:extLst>
          </p:cNvPr>
          <p:cNvSpPr/>
          <p:nvPr/>
        </p:nvSpPr>
        <p:spPr>
          <a:xfrm>
            <a:off x="2824142" y="4086808"/>
            <a:ext cx="643812" cy="62515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9" name="Plus Sign 28">
            <a:extLst>
              <a:ext uri="{FF2B5EF4-FFF2-40B4-BE49-F238E27FC236}">
                <a16:creationId xmlns:a16="http://schemas.microsoft.com/office/drawing/2014/main" id="{30071680-84A0-108C-826A-E58BDE12DECC}"/>
              </a:ext>
            </a:extLst>
          </p:cNvPr>
          <p:cNvSpPr/>
          <p:nvPr/>
        </p:nvSpPr>
        <p:spPr>
          <a:xfrm>
            <a:off x="5838946" y="4086808"/>
            <a:ext cx="643812" cy="62515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0" name="Plus Sign 29">
            <a:extLst>
              <a:ext uri="{FF2B5EF4-FFF2-40B4-BE49-F238E27FC236}">
                <a16:creationId xmlns:a16="http://schemas.microsoft.com/office/drawing/2014/main" id="{9F93CA06-57F1-0894-59F8-FA7C763DA047}"/>
              </a:ext>
            </a:extLst>
          </p:cNvPr>
          <p:cNvSpPr/>
          <p:nvPr/>
        </p:nvSpPr>
        <p:spPr>
          <a:xfrm>
            <a:off x="9072960" y="4086808"/>
            <a:ext cx="643812" cy="625151"/>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Slide Number Placeholder 3">
            <a:extLst>
              <a:ext uri="{FF2B5EF4-FFF2-40B4-BE49-F238E27FC236}">
                <a16:creationId xmlns:a16="http://schemas.microsoft.com/office/drawing/2014/main" id="{53886C9B-287D-9907-2E54-0194E325355F}"/>
              </a:ext>
            </a:extLst>
          </p:cNvPr>
          <p:cNvSpPr>
            <a:spLocks noGrp="1"/>
          </p:cNvSpPr>
          <p:nvPr>
            <p:ph type="sldNum" sz="quarter" idx="12"/>
          </p:nvPr>
        </p:nvSpPr>
        <p:spPr/>
        <p:txBody>
          <a:bodyPr/>
          <a:lstStyle/>
          <a:p>
            <a:fld id="{78B18F8E-E442-4454-B110-A7545E23EB4C}" type="slidenum">
              <a:rPr lang="en-IE" smtClean="0"/>
              <a:t>31</a:t>
            </a:fld>
            <a:endParaRPr lang="en-IE"/>
          </a:p>
        </p:txBody>
      </p:sp>
    </p:spTree>
    <p:extLst>
      <p:ext uri="{BB962C8B-B14F-4D97-AF65-F5344CB8AC3E}">
        <p14:creationId xmlns:p14="http://schemas.microsoft.com/office/powerpoint/2010/main" val="39052795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Metallic Components</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86C299A-50CA-30EC-BFA9-DE822D5BC586}"/>
                  </a:ext>
                </a:extLst>
              </p:cNvPr>
              <p:cNvSpPr txBox="1"/>
              <p:nvPr/>
            </p:nvSpPr>
            <p:spPr>
              <a:xfrm>
                <a:off x="693589" y="1194085"/>
                <a:ext cx="7855997" cy="2963055"/>
              </a:xfrm>
              <a:prstGeom prst="rect">
                <a:avLst/>
              </a:prstGeom>
              <a:noFill/>
            </p:spPr>
            <p:txBody>
              <a:bodyPr wrap="none" rtlCol="0">
                <a:spAutoFit/>
              </a:bodyPr>
              <a:lstStyle/>
              <a:p>
                <a:pPr>
                  <a:spcAft>
                    <a:spcPts val="600"/>
                  </a:spcAft>
                </a:pPr>
                <a:r>
                  <a:rPr lang="en-US" b="1" dirty="0"/>
                  <a:t>ITER MSDC Part 2 for Metallic Components:</a:t>
                </a:r>
              </a:p>
              <a:p>
                <a:pPr marL="742950" lvl="1" indent="-285750">
                  <a:spcAft>
                    <a:spcPts val="600"/>
                  </a:spcAft>
                  <a:buFont typeface="Wingdings" panose="05000000000000000000" pitchFamily="2" charset="2"/>
                  <a:buChar char="§"/>
                </a:pPr>
                <a:r>
                  <a:rPr lang="en-US" b="0" dirty="0"/>
                  <a:t>Allowable stress: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𝑚</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3</m:t>
                        </m:r>
                      </m:den>
                    </m:f>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𝑦</m:t>
                        </m:r>
                      </m:sub>
                    </m:sSub>
                  </m:oMath>
                </a14:m>
                <a:endParaRPr lang="en-US" dirty="0"/>
              </a:p>
              <a:p>
                <a:pPr>
                  <a:spcAft>
                    <a:spcPts val="600"/>
                  </a:spcAft>
                </a:pPr>
                <a:endParaRPr lang="en-US" dirty="0"/>
              </a:p>
              <a:p>
                <a:pPr marL="742950" lvl="1" indent="-285750">
                  <a:spcAft>
                    <a:spcPts val="600"/>
                  </a:spcAft>
                  <a:buFont typeface="Wingdings" panose="05000000000000000000" pitchFamily="2" charset="2"/>
                  <a:buChar char="§"/>
                </a:pPr>
                <a:r>
                  <a:rPr lang="en-US" dirty="0"/>
                  <a:t>Primary membrane stress: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𝑚</m:t>
                        </m:r>
                      </m:sub>
                    </m:sSub>
                    <m:r>
                      <a:rPr lang="en-US" b="0" i="1" smtClean="0">
                        <a:latin typeface="Cambria Math" panose="02040503050406030204" pitchFamily="18" charset="0"/>
                      </a:rPr>
                      <m:t>≤1.0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𝑚</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𝑚</m:t>
                        </m:r>
                      </m:sub>
                    </m:sSub>
                  </m:oMath>
                </a14:m>
                <a:endParaRPr lang="en-US" dirty="0"/>
              </a:p>
              <a:p>
                <a:pPr marL="742950" lvl="1" indent="-285750">
                  <a:spcAft>
                    <a:spcPts val="600"/>
                  </a:spcAft>
                  <a:buFont typeface="Wingdings" panose="05000000000000000000" pitchFamily="2" charset="2"/>
                  <a:buChar char="§"/>
                </a:pPr>
                <a:r>
                  <a:rPr lang="en-US" dirty="0"/>
                  <a:t>Primary membrane + bending stress:		</a:t>
                </a:r>
                <a:r>
                  <a:rPr lang="en-US" b="0"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𝑚</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𝑏</m:t>
                        </m:r>
                      </m:sub>
                    </m:sSub>
                    <m:r>
                      <a:rPr lang="en-US" b="0" i="1" smtClean="0">
                        <a:latin typeface="Cambria Math" panose="02040503050406030204" pitchFamily="18" charset="0"/>
                      </a:rPr>
                      <m:t>≤1.3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𝑚</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𝑚</m:t>
                        </m:r>
                      </m:sub>
                    </m:sSub>
                  </m:oMath>
                </a14:m>
                <a:endParaRPr lang="en-US" dirty="0"/>
              </a:p>
              <a:p>
                <a:pPr marL="742950" lvl="1" indent="-285750">
                  <a:spcAft>
                    <a:spcPts val="600"/>
                  </a:spcAft>
                  <a:buFont typeface="Wingdings" panose="05000000000000000000" pitchFamily="2" charset="2"/>
                  <a:buChar char="§"/>
                </a:pPr>
                <a:r>
                  <a:rPr lang="en-US" dirty="0"/>
                  <a:t>Primary + secondary stress			</a:t>
                </a:r>
                <a14:m>
                  <m:oMath xmlns:m="http://schemas.openxmlformats.org/officeDocument/2006/math">
                    <m:r>
                      <a:rPr lang="en-US" b="0" i="1" smtClean="0">
                        <a:latin typeface="Cambria Math" panose="02040503050406030204" pitchFamily="18" charset="0"/>
                      </a:rPr>
                      <m:t>𝑃</m:t>
                    </m:r>
                    <m:r>
                      <a:rPr lang="en-US" b="0" i="1" smtClean="0">
                        <a:latin typeface="Cambria Math" panose="02040503050406030204" pitchFamily="18" charset="0"/>
                      </a:rPr>
                      <m:t>+</m:t>
                    </m:r>
                    <m:r>
                      <a:rPr lang="en-US" b="0" i="1" smtClean="0">
                        <a:latin typeface="Cambria Math" panose="02040503050406030204" pitchFamily="18" charset="0"/>
                      </a:rPr>
                      <m:t>𝑄</m:t>
                    </m:r>
                    <m:r>
                      <a:rPr lang="en-US" b="0" i="1" smtClean="0">
                        <a:latin typeface="Cambria Math" panose="02040503050406030204" pitchFamily="18" charset="0"/>
                      </a:rPr>
                      <m:t>≤1.5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𝑚</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𝑚</m:t>
                        </m:r>
                      </m:sub>
                    </m:sSub>
                  </m:oMath>
                </a14:m>
                <a:endParaRPr lang="en-IE" dirty="0"/>
              </a:p>
              <a:p>
                <a:pPr marL="285750" indent="-285750">
                  <a:spcAft>
                    <a:spcPts val="600"/>
                  </a:spcAft>
                  <a:buFont typeface="Wingdings" panose="05000000000000000000" pitchFamily="2" charset="2"/>
                  <a:buChar char="§"/>
                </a:pPr>
                <a:endParaRPr lang="en-IE" dirty="0"/>
              </a:p>
              <a:p>
                <a:pPr>
                  <a:spcAft>
                    <a:spcPts val="600"/>
                  </a:spcAft>
                </a:pPr>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𝑚</m:t>
                        </m:r>
                      </m:sub>
                    </m:sSub>
                  </m:oMath>
                </a14:m>
                <a:r>
                  <a:rPr lang="en-IE" dirty="0"/>
                  <a:t> depends on type of service conditions:</a:t>
                </a:r>
              </a:p>
            </p:txBody>
          </p:sp>
        </mc:Choice>
        <mc:Fallback xmlns="">
          <p:sp>
            <p:nvSpPr>
              <p:cNvPr id="2" name="TextBox 1">
                <a:extLst>
                  <a:ext uri="{FF2B5EF4-FFF2-40B4-BE49-F238E27FC236}">
                    <a16:creationId xmlns:a16="http://schemas.microsoft.com/office/drawing/2014/main" id="{386C299A-50CA-30EC-BFA9-DE822D5BC586}"/>
                  </a:ext>
                </a:extLst>
              </p:cNvPr>
              <p:cNvSpPr txBox="1">
                <a:spLocks noRot="1" noChangeAspect="1" noMove="1" noResize="1" noEditPoints="1" noAdjustHandles="1" noChangeArrowheads="1" noChangeShapeType="1" noTextEdit="1"/>
              </p:cNvSpPr>
              <p:nvPr/>
            </p:nvSpPr>
            <p:spPr>
              <a:xfrm>
                <a:off x="693589" y="1194085"/>
                <a:ext cx="7855997" cy="2963055"/>
              </a:xfrm>
              <a:prstGeom prst="rect">
                <a:avLst/>
              </a:prstGeom>
              <a:blipFill>
                <a:blip r:embed="rId2"/>
                <a:stretch>
                  <a:fillRect l="-699" t="-1235" b="-2469"/>
                </a:stretch>
              </a:blipFill>
            </p:spPr>
            <p:txBody>
              <a:bodyPr/>
              <a:lstStyle/>
              <a:p>
                <a:r>
                  <a:rPr lang="en-IE">
                    <a:noFill/>
                  </a:rPr>
                  <a:t> </a:t>
                </a:r>
              </a:p>
            </p:txBody>
          </p:sp>
        </mc:Fallback>
      </mc:AlternateContent>
      <p:pic>
        <p:nvPicPr>
          <p:cNvPr id="6" name="Picture 5">
            <a:extLst>
              <a:ext uri="{FF2B5EF4-FFF2-40B4-BE49-F238E27FC236}">
                <a16:creationId xmlns:a16="http://schemas.microsoft.com/office/drawing/2014/main" id="{AF386671-BC11-2520-8527-E094E07C90B9}"/>
              </a:ext>
            </a:extLst>
          </p:cNvPr>
          <p:cNvPicPr>
            <a:picLocks noChangeAspect="1"/>
          </p:cNvPicPr>
          <p:nvPr/>
        </p:nvPicPr>
        <p:blipFill>
          <a:blip r:embed="rId3"/>
          <a:stretch>
            <a:fillRect/>
          </a:stretch>
        </p:blipFill>
        <p:spPr>
          <a:xfrm>
            <a:off x="693589" y="4157140"/>
            <a:ext cx="7924800" cy="1933575"/>
          </a:xfrm>
          <a:prstGeom prst="rect">
            <a:avLst/>
          </a:prstGeom>
        </p:spPr>
      </p:pic>
      <p:sp>
        <p:nvSpPr>
          <p:cNvPr id="5" name="Slide Number Placeholder 4">
            <a:extLst>
              <a:ext uri="{FF2B5EF4-FFF2-40B4-BE49-F238E27FC236}">
                <a16:creationId xmlns:a16="http://schemas.microsoft.com/office/drawing/2014/main" id="{365323F5-ACCD-5041-1135-69C574DEB0CA}"/>
              </a:ext>
            </a:extLst>
          </p:cNvPr>
          <p:cNvSpPr>
            <a:spLocks noGrp="1"/>
          </p:cNvSpPr>
          <p:nvPr>
            <p:ph type="sldNum" sz="quarter" idx="12"/>
          </p:nvPr>
        </p:nvSpPr>
        <p:spPr/>
        <p:txBody>
          <a:bodyPr/>
          <a:lstStyle/>
          <a:p>
            <a:fld id="{78B18F8E-E442-4454-B110-A7545E23EB4C}" type="slidenum">
              <a:rPr lang="en-IE" smtClean="0"/>
              <a:t>32</a:t>
            </a:fld>
            <a:endParaRPr lang="en-IE"/>
          </a:p>
        </p:txBody>
      </p:sp>
    </p:spTree>
    <p:extLst>
      <p:ext uri="{BB962C8B-B14F-4D97-AF65-F5344CB8AC3E}">
        <p14:creationId xmlns:p14="http://schemas.microsoft.com/office/powerpoint/2010/main" val="29851282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480366" y="3522030"/>
            <a:ext cx="4427696" cy="3227546"/>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Metallic Components</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86C299A-50CA-30EC-BFA9-DE822D5BC586}"/>
                  </a:ext>
                </a:extLst>
              </p:cNvPr>
              <p:cNvSpPr txBox="1"/>
              <p:nvPr/>
            </p:nvSpPr>
            <p:spPr>
              <a:xfrm>
                <a:off x="660857" y="932184"/>
                <a:ext cx="9014199" cy="2631041"/>
              </a:xfrm>
              <a:prstGeom prst="rect">
                <a:avLst/>
              </a:prstGeom>
              <a:noFill/>
            </p:spPr>
            <p:txBody>
              <a:bodyPr wrap="none" rtlCol="0">
                <a:spAutoFit/>
              </a:bodyPr>
              <a:lstStyle/>
              <a:p>
                <a:pPr>
                  <a:spcAft>
                    <a:spcPts val="600"/>
                  </a:spcAft>
                </a:pPr>
                <a:r>
                  <a:rPr lang="en-US" b="1" dirty="0"/>
                  <a:t>ITER MSDC Part 2:</a:t>
                </a:r>
              </a:p>
              <a:p>
                <a:pPr marL="742950" lvl="1" indent="-285750">
                  <a:spcAft>
                    <a:spcPts val="600"/>
                  </a:spcAft>
                  <a:buFont typeface="Wingdings" panose="05000000000000000000" pitchFamily="2" charset="2"/>
                  <a:buChar char="§"/>
                </a:pPr>
                <a14:m>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𝑚</m:t>
                        </m:r>
                      </m:sub>
                    </m:sSub>
                    <m:r>
                      <a:rPr lang="en-US" i="1">
                        <a:latin typeface="Cambria Math" panose="02040503050406030204" pitchFamily="18" charset="0"/>
                      </a:rPr>
                      <m:t>=1.0</m:t>
                    </m:r>
                  </m:oMath>
                </a14:m>
                <a:endParaRPr lang="en-IE" dirty="0"/>
              </a:p>
              <a:p>
                <a:pPr marL="742950" lvl="1" indent="-285750">
                  <a:spcAft>
                    <a:spcPts val="600"/>
                  </a:spcAft>
                  <a:buFont typeface="Wingdings" panose="05000000000000000000" pitchFamily="2" charset="2"/>
                  <a:buChar char="§"/>
                </a:pP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𝑦</m:t>
                        </m:r>
                      </m:sub>
                    </m:sSub>
                    <m:r>
                      <a:rPr lang="en-US" b="0" i="1" smtClean="0">
                        <a:latin typeface="Cambria Math" panose="02040503050406030204" pitchFamily="18" charset="0"/>
                      </a:rPr>
                      <m:t>=1000 </m:t>
                    </m:r>
                    <m:r>
                      <a:rPr lang="en-US" b="0" i="1" smtClean="0">
                        <a:latin typeface="Cambria Math" panose="02040503050406030204" pitchFamily="18" charset="0"/>
                      </a:rPr>
                      <m:t>𝑀𝑃𝑎</m:t>
                    </m:r>
                  </m:oMath>
                </a14:m>
                <a:endParaRPr lang="en-US" dirty="0"/>
              </a:p>
              <a:p>
                <a:pPr marL="742950" lvl="1" indent="-285750">
                  <a:spcAft>
                    <a:spcPts val="600"/>
                  </a:spcAft>
                  <a:buFont typeface="Wingdings" panose="05000000000000000000" pitchFamily="2" charset="2"/>
                  <a:buChar char="§"/>
                </a:pPr>
                <a:r>
                  <a:rPr lang="en-US" b="0" dirty="0"/>
                  <a:t>Allowable stress: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𝑚</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3</m:t>
                        </m:r>
                      </m:den>
                    </m:f>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𝑦</m:t>
                        </m:r>
                      </m:sub>
                    </m:sSub>
                    <m:r>
                      <a:rPr lang="en-US" b="0" i="1" smtClean="0">
                        <a:latin typeface="Cambria Math" panose="02040503050406030204" pitchFamily="18" charset="0"/>
                      </a:rPr>
                      <m:t>=667 </m:t>
                    </m:r>
                    <m:r>
                      <a:rPr lang="en-US" b="0" i="1" smtClean="0">
                        <a:latin typeface="Cambria Math" panose="02040503050406030204" pitchFamily="18" charset="0"/>
                      </a:rPr>
                      <m:t>𝑀𝑃𝑎</m:t>
                    </m:r>
                  </m:oMath>
                </a14:m>
                <a:endParaRPr lang="en-US" dirty="0"/>
              </a:p>
              <a:p>
                <a:pPr marL="742950" lvl="1" indent="-285750">
                  <a:spcAft>
                    <a:spcPts val="600"/>
                  </a:spcAft>
                  <a:buFont typeface="Wingdings" panose="05000000000000000000" pitchFamily="2" charset="2"/>
                  <a:buChar char="§"/>
                </a:pPr>
                <a:r>
                  <a:rPr lang="en-US" dirty="0"/>
                  <a:t>Primary membrane stress: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𝑃</m:t>
                        </m:r>
                      </m:e>
                      <m:sub>
                        <m:r>
                          <a:rPr lang="en-US" b="0" i="1" smtClean="0">
                            <a:latin typeface="Cambria Math" panose="02040503050406030204" pitchFamily="18" charset="0"/>
                          </a:rPr>
                          <m:t>𝑚</m:t>
                        </m:r>
                      </m:sub>
                    </m:sSub>
                    <m:r>
                      <a:rPr lang="en-US" b="0" i="1" smtClean="0">
                        <a:latin typeface="Cambria Math" panose="02040503050406030204" pitchFamily="18" charset="0"/>
                      </a:rPr>
                      <m:t>≤1.0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𝑚</m:t>
                        </m:r>
                      </m:sub>
                    </m:sSub>
                    <m:r>
                      <a:rPr lang="en-US" b="0" i="1" smtClean="0">
                        <a:latin typeface="Cambria Math" panose="02040503050406030204" pitchFamily="18" charset="0"/>
                      </a:rPr>
                      <m:t> </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𝑆</m:t>
                        </m:r>
                      </m:e>
                      <m:sub>
                        <m:r>
                          <a:rPr lang="en-US" b="0" i="1" smtClean="0">
                            <a:latin typeface="Cambria Math" panose="02040503050406030204" pitchFamily="18" charset="0"/>
                          </a:rPr>
                          <m:t>𝑚</m:t>
                        </m:r>
                      </m:sub>
                    </m:sSub>
                    <m:r>
                      <a:rPr lang="en-US" b="0" i="1" smtClean="0">
                        <a:latin typeface="Cambria Math" panose="02040503050406030204" pitchFamily="18" charset="0"/>
                      </a:rPr>
                      <m:t>=667 </m:t>
                    </m:r>
                    <m:r>
                      <a:rPr lang="en-US" b="0" i="1" smtClean="0">
                        <a:latin typeface="Cambria Math" panose="02040503050406030204" pitchFamily="18" charset="0"/>
                      </a:rPr>
                      <m:t>𝑀𝑃𝑎</m:t>
                    </m:r>
                  </m:oMath>
                </a14:m>
                <a:endParaRPr lang="en-US" dirty="0"/>
              </a:p>
              <a:p>
                <a:pPr marL="742950" lvl="1" indent="-285750">
                  <a:spcAft>
                    <a:spcPts val="600"/>
                  </a:spcAft>
                  <a:buFont typeface="Wingdings" panose="05000000000000000000" pitchFamily="2" charset="2"/>
                  <a:buChar char="§"/>
                </a:pPr>
                <a:r>
                  <a:rPr lang="en-US" dirty="0"/>
                  <a:t>Primary membrane + bending stress: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𝑚</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𝑏</m:t>
                        </m:r>
                      </m:sub>
                    </m:sSub>
                    <m:r>
                      <a:rPr lang="en-US" i="1">
                        <a:latin typeface="Cambria Math" panose="02040503050406030204" pitchFamily="18" charset="0"/>
                      </a:rPr>
                      <m:t>≤1.3 </m:t>
                    </m:r>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𝑚</m:t>
                        </m:r>
                      </m:sub>
                    </m:sSub>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𝑆</m:t>
                        </m:r>
                      </m:e>
                      <m:sub>
                        <m:r>
                          <a:rPr lang="en-US" i="1">
                            <a:latin typeface="Cambria Math" panose="02040503050406030204" pitchFamily="18" charset="0"/>
                          </a:rPr>
                          <m:t>𝑚</m:t>
                        </m:r>
                      </m:sub>
                    </m:sSub>
                    <m:r>
                      <a:rPr lang="en-US" i="1">
                        <a:latin typeface="Cambria Math" panose="02040503050406030204" pitchFamily="18" charset="0"/>
                      </a:rPr>
                      <m:t>=867 </m:t>
                    </m:r>
                    <m:r>
                      <a:rPr lang="en-US" i="1">
                        <a:latin typeface="Cambria Math" panose="02040503050406030204" pitchFamily="18" charset="0"/>
                      </a:rPr>
                      <m:t>𝑀𝑃𝑎</m:t>
                    </m:r>
                  </m:oMath>
                </a14:m>
                <a:endParaRPr lang="en-US" b="0" dirty="0"/>
              </a:p>
              <a:p>
                <a:pPr marL="742950" lvl="1" indent="-285750">
                  <a:spcAft>
                    <a:spcPts val="600"/>
                  </a:spcAft>
                  <a:buFont typeface="Wingdings" panose="05000000000000000000" pitchFamily="2" charset="2"/>
                  <a:buChar char="§"/>
                </a:pPr>
                <a:r>
                  <a:rPr lang="en-US" dirty="0"/>
                  <a:t>Primary + secondary stress (not considered, no thermal load applied).</a:t>
                </a:r>
                <a:endParaRPr lang="en-IE" dirty="0"/>
              </a:p>
            </p:txBody>
          </p:sp>
        </mc:Choice>
        <mc:Fallback xmlns="">
          <p:sp>
            <p:nvSpPr>
              <p:cNvPr id="2" name="TextBox 1">
                <a:extLst>
                  <a:ext uri="{FF2B5EF4-FFF2-40B4-BE49-F238E27FC236}">
                    <a16:creationId xmlns:a16="http://schemas.microsoft.com/office/drawing/2014/main" id="{386C299A-50CA-30EC-BFA9-DE822D5BC586}"/>
                  </a:ext>
                </a:extLst>
              </p:cNvPr>
              <p:cNvSpPr txBox="1">
                <a:spLocks noRot="1" noChangeAspect="1" noMove="1" noResize="1" noEditPoints="1" noAdjustHandles="1" noChangeArrowheads="1" noChangeShapeType="1" noTextEdit="1"/>
              </p:cNvSpPr>
              <p:nvPr/>
            </p:nvSpPr>
            <p:spPr>
              <a:xfrm>
                <a:off x="660857" y="932184"/>
                <a:ext cx="9014199" cy="2631041"/>
              </a:xfrm>
              <a:prstGeom prst="rect">
                <a:avLst/>
              </a:prstGeom>
              <a:blipFill>
                <a:blip r:embed="rId3"/>
                <a:stretch>
                  <a:fillRect l="-541" t="-1389" b="-2778"/>
                </a:stretch>
              </a:blipFill>
            </p:spPr>
            <p:txBody>
              <a:bodyPr/>
              <a:lstStyle/>
              <a:p>
                <a:r>
                  <a:rPr lang="en-IE">
                    <a:noFill/>
                  </a:rPr>
                  <a:t> </a:t>
                </a:r>
              </a:p>
            </p:txBody>
          </p:sp>
        </mc:Fallback>
      </mc:AlternateContent>
      <p:pic>
        <p:nvPicPr>
          <p:cNvPr id="4" name="Picture 3"/>
          <p:cNvPicPr>
            <a:picLocks noChangeAspect="1"/>
          </p:cNvPicPr>
          <p:nvPr/>
        </p:nvPicPr>
        <p:blipFill>
          <a:blip r:embed="rId4"/>
          <a:stretch>
            <a:fillRect/>
          </a:stretch>
        </p:blipFill>
        <p:spPr>
          <a:xfrm>
            <a:off x="660857" y="3953988"/>
            <a:ext cx="4505325" cy="2795588"/>
          </a:xfrm>
          <a:prstGeom prst="rect">
            <a:avLst/>
          </a:prstGeom>
        </p:spPr>
      </p:pic>
      <p:cxnSp>
        <p:nvCxnSpPr>
          <p:cNvPr id="8" name="Straight Connector 7"/>
          <p:cNvCxnSpPr>
            <a:cxnSpLocks/>
          </p:cNvCxnSpPr>
          <p:nvPr/>
        </p:nvCxnSpPr>
        <p:spPr>
          <a:xfrm flipH="1">
            <a:off x="773865" y="5578274"/>
            <a:ext cx="41249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0" name="Rectangle 9"/>
              <p:cNvSpPr/>
              <p:nvPr/>
            </p:nvSpPr>
            <p:spPr>
              <a:xfrm>
                <a:off x="7030723" y="5197893"/>
                <a:ext cx="2310376"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solidFill>
                                <a:srgbClr val="00B0F0"/>
                              </a:solidFill>
                              <a:latin typeface="Cambria Math" panose="02040503050406030204" pitchFamily="18" charset="0"/>
                            </a:rPr>
                          </m:ctrlPr>
                        </m:sSubPr>
                        <m:e>
                          <m:r>
                            <a:rPr lang="en-US" sz="1400" i="1">
                              <a:solidFill>
                                <a:srgbClr val="00B0F0"/>
                              </a:solidFill>
                              <a:latin typeface="Cambria Math" panose="02040503050406030204" pitchFamily="18" charset="0"/>
                            </a:rPr>
                            <m:t>𝑃</m:t>
                          </m:r>
                        </m:e>
                        <m:sub>
                          <m:r>
                            <a:rPr lang="en-US" sz="1400" i="1">
                              <a:solidFill>
                                <a:srgbClr val="00B0F0"/>
                              </a:solidFill>
                              <a:latin typeface="Cambria Math" panose="02040503050406030204" pitchFamily="18" charset="0"/>
                            </a:rPr>
                            <m:t>𝑚</m:t>
                          </m:r>
                        </m:sub>
                      </m:sSub>
                      <m:r>
                        <a:rPr lang="en-US" sz="1400" b="0" i="1" smtClean="0">
                          <a:solidFill>
                            <a:srgbClr val="00B0F0"/>
                          </a:solidFill>
                          <a:latin typeface="Cambria Math" panose="02040503050406030204" pitchFamily="18" charset="0"/>
                        </a:rPr>
                        <m:t>=664 </m:t>
                      </m:r>
                      <m:r>
                        <a:rPr lang="en-US" sz="1400" b="0" i="1" smtClean="0">
                          <a:solidFill>
                            <a:srgbClr val="00B0F0"/>
                          </a:solidFill>
                          <a:latin typeface="Cambria Math" panose="02040503050406030204" pitchFamily="18" charset="0"/>
                        </a:rPr>
                        <m:t>𝑀𝑃𝑎</m:t>
                      </m:r>
                      <m:r>
                        <a:rPr lang="en-US" sz="1400" i="1">
                          <a:solidFill>
                            <a:srgbClr val="00B0F0"/>
                          </a:solidFill>
                          <a:latin typeface="Cambria Math" panose="02040503050406030204" pitchFamily="18" charset="0"/>
                        </a:rPr>
                        <m:t>≤667 </m:t>
                      </m:r>
                      <m:r>
                        <a:rPr lang="en-US" sz="1400" i="1">
                          <a:solidFill>
                            <a:srgbClr val="00B0F0"/>
                          </a:solidFill>
                          <a:latin typeface="Cambria Math" panose="02040503050406030204" pitchFamily="18" charset="0"/>
                        </a:rPr>
                        <m:t>𝑀𝑃𝑎</m:t>
                      </m:r>
                    </m:oMath>
                  </m:oMathPara>
                </a14:m>
                <a:endParaRPr lang="en-IE" sz="1400" dirty="0">
                  <a:solidFill>
                    <a:srgbClr val="00B0F0"/>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7030723" y="5197893"/>
                <a:ext cx="2310376" cy="307777"/>
              </a:xfrm>
              <a:prstGeom prst="rect">
                <a:avLst/>
              </a:prstGeom>
              <a:blipFill>
                <a:blip r:embed="rId5"/>
                <a:stretch>
                  <a:fillRect/>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6126559" y="4566531"/>
                <a:ext cx="2705612" cy="3077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sz="1400" i="1" smtClean="0">
                              <a:solidFill>
                                <a:srgbClr val="7030A0"/>
                              </a:solidFill>
                              <a:latin typeface="Cambria Math" panose="02040503050406030204" pitchFamily="18" charset="0"/>
                            </a:rPr>
                          </m:ctrlPr>
                        </m:sSubPr>
                        <m:e>
                          <m:r>
                            <a:rPr lang="en-US" sz="1400" i="1">
                              <a:solidFill>
                                <a:srgbClr val="7030A0"/>
                              </a:solidFill>
                              <a:latin typeface="Cambria Math" panose="02040503050406030204" pitchFamily="18" charset="0"/>
                            </a:rPr>
                            <m:t>𝑃</m:t>
                          </m:r>
                        </m:e>
                        <m:sub>
                          <m:r>
                            <a:rPr lang="en-US" sz="1400" i="1">
                              <a:solidFill>
                                <a:srgbClr val="7030A0"/>
                              </a:solidFill>
                              <a:latin typeface="Cambria Math" panose="02040503050406030204" pitchFamily="18" charset="0"/>
                            </a:rPr>
                            <m:t>𝑚</m:t>
                          </m:r>
                        </m:sub>
                      </m:sSub>
                      <m:r>
                        <a:rPr lang="en-US" sz="1400" i="1">
                          <a:solidFill>
                            <a:srgbClr val="7030A0"/>
                          </a:solidFill>
                          <a:latin typeface="Cambria Math" panose="02040503050406030204" pitchFamily="18" charset="0"/>
                        </a:rPr>
                        <m:t>+</m:t>
                      </m:r>
                      <m:sSub>
                        <m:sSubPr>
                          <m:ctrlPr>
                            <a:rPr lang="en-US" sz="1400" i="1">
                              <a:solidFill>
                                <a:srgbClr val="7030A0"/>
                              </a:solidFill>
                              <a:latin typeface="Cambria Math" panose="02040503050406030204" pitchFamily="18" charset="0"/>
                            </a:rPr>
                          </m:ctrlPr>
                        </m:sSubPr>
                        <m:e>
                          <m:r>
                            <a:rPr lang="en-US" sz="1400" i="1">
                              <a:solidFill>
                                <a:srgbClr val="7030A0"/>
                              </a:solidFill>
                              <a:latin typeface="Cambria Math" panose="02040503050406030204" pitchFamily="18" charset="0"/>
                            </a:rPr>
                            <m:t>𝑃</m:t>
                          </m:r>
                        </m:e>
                        <m:sub>
                          <m:r>
                            <a:rPr lang="en-US" sz="1400" i="1">
                              <a:solidFill>
                                <a:srgbClr val="7030A0"/>
                              </a:solidFill>
                              <a:latin typeface="Cambria Math" panose="02040503050406030204" pitchFamily="18" charset="0"/>
                            </a:rPr>
                            <m:t>𝑏</m:t>
                          </m:r>
                        </m:sub>
                      </m:sSub>
                      <m:r>
                        <a:rPr lang="en-US" sz="1400" b="0" i="1" smtClean="0">
                          <a:solidFill>
                            <a:srgbClr val="7030A0"/>
                          </a:solidFill>
                          <a:latin typeface="Cambria Math" panose="02040503050406030204" pitchFamily="18" charset="0"/>
                        </a:rPr>
                        <m:t>=749 </m:t>
                      </m:r>
                      <m:r>
                        <a:rPr lang="en-US" sz="1400" b="0" i="1" smtClean="0">
                          <a:solidFill>
                            <a:srgbClr val="7030A0"/>
                          </a:solidFill>
                          <a:latin typeface="Cambria Math" panose="02040503050406030204" pitchFamily="18" charset="0"/>
                        </a:rPr>
                        <m:t>𝑀𝑃𝑎</m:t>
                      </m:r>
                      <m:r>
                        <a:rPr lang="en-US" sz="1400" i="1">
                          <a:solidFill>
                            <a:srgbClr val="7030A0"/>
                          </a:solidFill>
                          <a:latin typeface="Cambria Math" panose="02040503050406030204" pitchFamily="18" charset="0"/>
                        </a:rPr>
                        <m:t>≤867 </m:t>
                      </m:r>
                      <m:r>
                        <a:rPr lang="en-US" sz="1400" i="1">
                          <a:solidFill>
                            <a:srgbClr val="7030A0"/>
                          </a:solidFill>
                          <a:latin typeface="Cambria Math" panose="02040503050406030204" pitchFamily="18" charset="0"/>
                        </a:rPr>
                        <m:t>𝑀𝑃𝑎</m:t>
                      </m:r>
                    </m:oMath>
                  </m:oMathPara>
                </a14:m>
                <a:endParaRPr lang="en-IE" sz="1400" dirty="0">
                  <a:solidFill>
                    <a:srgbClr val="7030A0"/>
                  </a:solidFill>
                </a:endParaRPr>
              </a:p>
            </p:txBody>
          </p:sp>
        </mc:Choice>
        <mc:Fallback xmlns="">
          <p:sp>
            <p:nvSpPr>
              <p:cNvPr id="11" name="Rectangle 10"/>
              <p:cNvSpPr>
                <a:spLocks noRot="1" noChangeAspect="1" noMove="1" noResize="1" noEditPoints="1" noAdjustHandles="1" noChangeArrowheads="1" noChangeShapeType="1" noTextEdit="1"/>
              </p:cNvSpPr>
              <p:nvPr/>
            </p:nvSpPr>
            <p:spPr>
              <a:xfrm>
                <a:off x="6126559" y="4566531"/>
                <a:ext cx="2705612" cy="307777"/>
              </a:xfrm>
              <a:prstGeom prst="rect">
                <a:avLst/>
              </a:prstGeom>
              <a:blipFill>
                <a:blip r:embed="rId6"/>
                <a:stretch>
                  <a:fillRect/>
                </a:stretch>
              </a:blipFill>
            </p:spPr>
            <p:txBody>
              <a:bodyPr/>
              <a:lstStyle/>
              <a:p>
                <a:r>
                  <a:rPr lang="en-IE">
                    <a:noFill/>
                  </a:rPr>
                  <a:t> </a:t>
                </a:r>
              </a:p>
            </p:txBody>
          </p:sp>
        </mc:Fallback>
      </mc:AlternateContent>
      <p:pic>
        <p:nvPicPr>
          <p:cNvPr id="6" name="Picture 5"/>
          <p:cNvPicPr>
            <a:picLocks noChangeAspect="1"/>
          </p:cNvPicPr>
          <p:nvPr/>
        </p:nvPicPr>
        <p:blipFill>
          <a:blip r:embed="rId7"/>
          <a:stretch>
            <a:fillRect/>
          </a:stretch>
        </p:blipFill>
        <p:spPr>
          <a:xfrm>
            <a:off x="5554479" y="1108250"/>
            <a:ext cx="5867400" cy="928688"/>
          </a:xfrm>
          <a:prstGeom prst="rect">
            <a:avLst/>
          </a:prstGeom>
        </p:spPr>
      </p:pic>
      <p:sp>
        <p:nvSpPr>
          <p:cNvPr id="12" name="TextBox 11">
            <a:extLst>
              <a:ext uri="{FF2B5EF4-FFF2-40B4-BE49-F238E27FC236}">
                <a16:creationId xmlns:a16="http://schemas.microsoft.com/office/drawing/2014/main" id="{7ECEC9A8-4D16-7B7B-330E-7C39D684A31B}"/>
              </a:ext>
            </a:extLst>
          </p:cNvPr>
          <p:cNvSpPr txBox="1"/>
          <p:nvPr/>
        </p:nvSpPr>
        <p:spPr>
          <a:xfrm>
            <a:off x="712629" y="5578274"/>
            <a:ext cx="511615" cy="276999"/>
          </a:xfrm>
          <a:prstGeom prst="rect">
            <a:avLst/>
          </a:prstGeom>
          <a:noFill/>
        </p:spPr>
        <p:txBody>
          <a:bodyPr wrap="none" rtlCol="0">
            <a:spAutoFit/>
          </a:bodyPr>
          <a:lstStyle/>
          <a:p>
            <a:r>
              <a:rPr lang="en-US" sz="1200" b="1" dirty="0"/>
              <a:t>PATH</a:t>
            </a:r>
            <a:endParaRPr lang="en-IE" sz="1200" b="1" dirty="0"/>
          </a:p>
        </p:txBody>
      </p:sp>
      <p:sp>
        <p:nvSpPr>
          <p:cNvPr id="9" name="Slide Number Placeholder 8">
            <a:extLst>
              <a:ext uri="{FF2B5EF4-FFF2-40B4-BE49-F238E27FC236}">
                <a16:creationId xmlns:a16="http://schemas.microsoft.com/office/drawing/2014/main" id="{7A16CB44-AD55-2CCE-1089-2FF9D7533249}"/>
              </a:ext>
            </a:extLst>
          </p:cNvPr>
          <p:cNvSpPr>
            <a:spLocks noGrp="1"/>
          </p:cNvSpPr>
          <p:nvPr>
            <p:ph type="sldNum" sz="quarter" idx="12"/>
          </p:nvPr>
        </p:nvSpPr>
        <p:spPr/>
        <p:txBody>
          <a:bodyPr/>
          <a:lstStyle/>
          <a:p>
            <a:fld id="{78B18F8E-E442-4454-B110-A7545E23EB4C}" type="slidenum">
              <a:rPr lang="en-IE" smtClean="0"/>
              <a:t>33</a:t>
            </a:fld>
            <a:endParaRPr lang="en-IE"/>
          </a:p>
        </p:txBody>
      </p:sp>
    </p:spTree>
    <p:extLst>
      <p:ext uri="{BB962C8B-B14F-4D97-AF65-F5344CB8AC3E}">
        <p14:creationId xmlns:p14="http://schemas.microsoft.com/office/powerpoint/2010/main" val="41475453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Metallic Components</a:t>
            </a:r>
          </a:p>
        </p:txBody>
      </p:sp>
      <p:sp>
        <p:nvSpPr>
          <p:cNvPr id="2" name="TextBox 1">
            <a:extLst>
              <a:ext uri="{FF2B5EF4-FFF2-40B4-BE49-F238E27FC236}">
                <a16:creationId xmlns:a16="http://schemas.microsoft.com/office/drawing/2014/main" id="{386C299A-50CA-30EC-BFA9-DE822D5BC586}"/>
              </a:ext>
            </a:extLst>
          </p:cNvPr>
          <p:cNvSpPr txBox="1"/>
          <p:nvPr/>
        </p:nvSpPr>
        <p:spPr>
          <a:xfrm>
            <a:off x="660857" y="1000700"/>
            <a:ext cx="11310426" cy="1277273"/>
          </a:xfrm>
          <a:prstGeom prst="rect">
            <a:avLst/>
          </a:prstGeom>
          <a:noFill/>
        </p:spPr>
        <p:txBody>
          <a:bodyPr wrap="square" rtlCol="0">
            <a:spAutoFit/>
          </a:bodyPr>
          <a:lstStyle/>
          <a:p>
            <a:pPr marL="285750" indent="-285750">
              <a:spcAft>
                <a:spcPts val="600"/>
              </a:spcAft>
              <a:buFont typeface="Wingdings" panose="05000000000000000000" pitchFamily="2" charset="2"/>
              <a:buChar char="§"/>
            </a:pPr>
            <a:r>
              <a:rPr lang="en-US" dirty="0"/>
              <a:t>Copper former is not intended to be a structural component in the cable but it reacts the magnetic load due to its relatively high stiffness (110 </a:t>
            </a:r>
            <a:r>
              <a:rPr lang="en-US" dirty="0" err="1"/>
              <a:t>GPa</a:t>
            </a:r>
            <a:r>
              <a:rPr lang="en-US" dirty="0"/>
              <a:t> vs. 205 </a:t>
            </a:r>
            <a:r>
              <a:rPr lang="en-US" dirty="0" err="1"/>
              <a:t>GPa</a:t>
            </a:r>
            <a:r>
              <a:rPr lang="en-US" dirty="0"/>
              <a:t> of steel).</a:t>
            </a:r>
          </a:p>
          <a:p>
            <a:pPr marL="285750" indent="-285750">
              <a:spcAft>
                <a:spcPts val="600"/>
              </a:spcAft>
              <a:buFont typeface="Wingdings" panose="05000000000000000000" pitchFamily="2" charset="2"/>
              <a:buChar char="§"/>
            </a:pPr>
            <a:r>
              <a:rPr lang="en-US" dirty="0"/>
              <a:t>The yield strength of copper is rather low compared to that of steel (factor ~3)), at least at room temperature (strength at cryogenic temperature needs to be investigated).</a:t>
            </a:r>
            <a:endParaRPr lang="en-IE" dirty="0"/>
          </a:p>
        </p:txBody>
      </p:sp>
      <p:pic>
        <p:nvPicPr>
          <p:cNvPr id="7" name="Picture 6"/>
          <p:cNvPicPr>
            <a:picLocks noChangeAspect="1"/>
          </p:cNvPicPr>
          <p:nvPr/>
        </p:nvPicPr>
        <p:blipFill>
          <a:blip r:embed="rId2"/>
          <a:stretch>
            <a:fillRect/>
          </a:stretch>
        </p:blipFill>
        <p:spPr>
          <a:xfrm>
            <a:off x="660857" y="2492670"/>
            <a:ext cx="5847398" cy="1166813"/>
          </a:xfrm>
          <a:prstGeom prst="rect">
            <a:avLst/>
          </a:prstGeom>
        </p:spPr>
      </p:pic>
      <p:pic>
        <p:nvPicPr>
          <p:cNvPr id="9" name="Picture 8"/>
          <p:cNvPicPr>
            <a:picLocks noChangeAspect="1"/>
          </p:cNvPicPr>
          <p:nvPr/>
        </p:nvPicPr>
        <p:blipFill>
          <a:blip r:embed="rId3"/>
          <a:stretch>
            <a:fillRect/>
          </a:stretch>
        </p:blipFill>
        <p:spPr>
          <a:xfrm>
            <a:off x="6630615" y="2492670"/>
            <a:ext cx="5340668" cy="833438"/>
          </a:xfrm>
          <a:prstGeom prst="rect">
            <a:avLst/>
          </a:prstGeom>
        </p:spPr>
      </p:pic>
      <p:pic>
        <p:nvPicPr>
          <p:cNvPr id="12" name="Picture 11"/>
          <p:cNvPicPr>
            <a:picLocks noChangeAspect="1"/>
          </p:cNvPicPr>
          <p:nvPr/>
        </p:nvPicPr>
        <p:blipFill>
          <a:blip r:embed="rId4"/>
          <a:stretch>
            <a:fillRect/>
          </a:stretch>
        </p:blipFill>
        <p:spPr>
          <a:xfrm>
            <a:off x="55292" y="3874180"/>
            <a:ext cx="3966210" cy="2838450"/>
          </a:xfrm>
          <a:prstGeom prst="rect">
            <a:avLst/>
          </a:prstGeom>
        </p:spPr>
      </p:pic>
      <p:pic>
        <p:nvPicPr>
          <p:cNvPr id="15" name="Picture 14"/>
          <p:cNvPicPr>
            <a:picLocks noChangeAspect="1"/>
          </p:cNvPicPr>
          <p:nvPr/>
        </p:nvPicPr>
        <p:blipFill>
          <a:blip r:embed="rId5"/>
          <a:stretch>
            <a:fillRect/>
          </a:stretch>
        </p:blipFill>
        <p:spPr>
          <a:xfrm>
            <a:off x="4021502" y="3874180"/>
            <a:ext cx="4148995" cy="2912078"/>
          </a:xfrm>
          <a:prstGeom prst="rect">
            <a:avLst/>
          </a:prstGeom>
        </p:spPr>
      </p:pic>
      <p:sp>
        <p:nvSpPr>
          <p:cNvPr id="16" name="TextBox 15"/>
          <p:cNvSpPr txBox="1"/>
          <p:nvPr/>
        </p:nvSpPr>
        <p:spPr>
          <a:xfrm>
            <a:off x="2699607" y="6169490"/>
            <a:ext cx="1345818" cy="307777"/>
          </a:xfrm>
          <a:prstGeom prst="rect">
            <a:avLst/>
          </a:prstGeom>
          <a:noFill/>
        </p:spPr>
        <p:txBody>
          <a:bodyPr wrap="none" rtlCol="0">
            <a:spAutoFit/>
          </a:bodyPr>
          <a:lstStyle/>
          <a:p>
            <a:r>
              <a:rPr lang="en-US" sz="1400" dirty="0"/>
              <a:t>Frictional stacks</a:t>
            </a:r>
            <a:endParaRPr lang="en-IE" sz="1400" dirty="0"/>
          </a:p>
        </p:txBody>
      </p:sp>
      <p:sp>
        <p:nvSpPr>
          <p:cNvPr id="17" name="TextBox 16"/>
          <p:cNvSpPr txBox="1"/>
          <p:nvPr/>
        </p:nvSpPr>
        <p:spPr>
          <a:xfrm>
            <a:off x="6863842" y="6164235"/>
            <a:ext cx="1345818" cy="307777"/>
          </a:xfrm>
          <a:prstGeom prst="rect">
            <a:avLst/>
          </a:prstGeom>
          <a:noFill/>
        </p:spPr>
        <p:txBody>
          <a:bodyPr wrap="none" rtlCol="0">
            <a:spAutoFit/>
          </a:bodyPr>
          <a:lstStyle/>
          <a:p>
            <a:r>
              <a:rPr lang="en-US" sz="1400" dirty="0"/>
              <a:t>Frictional stacks</a:t>
            </a:r>
            <a:endParaRPr lang="en-IE" sz="1400" dirty="0"/>
          </a:p>
        </p:txBody>
      </p:sp>
      <p:pic>
        <p:nvPicPr>
          <p:cNvPr id="18" name="Picture 17"/>
          <p:cNvPicPr>
            <a:picLocks noChangeAspect="1"/>
          </p:cNvPicPr>
          <p:nvPr/>
        </p:nvPicPr>
        <p:blipFill>
          <a:blip r:embed="rId6"/>
          <a:stretch>
            <a:fillRect/>
          </a:stretch>
        </p:blipFill>
        <p:spPr>
          <a:xfrm>
            <a:off x="8202930" y="3874180"/>
            <a:ext cx="3989070" cy="2773680"/>
          </a:xfrm>
          <a:prstGeom prst="rect">
            <a:avLst/>
          </a:prstGeom>
        </p:spPr>
      </p:pic>
      <p:sp>
        <p:nvSpPr>
          <p:cNvPr id="19" name="TextBox 18"/>
          <p:cNvSpPr txBox="1"/>
          <p:nvPr/>
        </p:nvSpPr>
        <p:spPr>
          <a:xfrm>
            <a:off x="10822432" y="6164234"/>
            <a:ext cx="1230401" cy="307777"/>
          </a:xfrm>
          <a:prstGeom prst="rect">
            <a:avLst/>
          </a:prstGeom>
          <a:noFill/>
        </p:spPr>
        <p:txBody>
          <a:bodyPr wrap="none" rtlCol="0">
            <a:spAutoFit/>
          </a:bodyPr>
          <a:lstStyle/>
          <a:p>
            <a:r>
              <a:rPr lang="en-US" sz="1400" dirty="0"/>
              <a:t>Bonded stacks</a:t>
            </a:r>
            <a:endParaRPr lang="en-IE" sz="1400" dirty="0"/>
          </a:p>
        </p:txBody>
      </p:sp>
      <p:sp>
        <p:nvSpPr>
          <p:cNvPr id="5" name="Slide Number Placeholder 4">
            <a:extLst>
              <a:ext uri="{FF2B5EF4-FFF2-40B4-BE49-F238E27FC236}">
                <a16:creationId xmlns:a16="http://schemas.microsoft.com/office/drawing/2014/main" id="{90E5EFC0-14E9-63FE-0963-10B587C9723D}"/>
              </a:ext>
            </a:extLst>
          </p:cNvPr>
          <p:cNvSpPr>
            <a:spLocks noGrp="1"/>
          </p:cNvSpPr>
          <p:nvPr>
            <p:ph type="sldNum" sz="quarter" idx="12"/>
          </p:nvPr>
        </p:nvSpPr>
        <p:spPr/>
        <p:txBody>
          <a:bodyPr/>
          <a:lstStyle/>
          <a:p>
            <a:fld id="{78B18F8E-E442-4454-B110-A7545E23EB4C}" type="slidenum">
              <a:rPr lang="en-IE" smtClean="0"/>
              <a:t>34</a:t>
            </a:fld>
            <a:endParaRPr lang="en-IE"/>
          </a:p>
        </p:txBody>
      </p:sp>
    </p:spTree>
    <p:extLst>
      <p:ext uri="{BB962C8B-B14F-4D97-AF65-F5344CB8AC3E}">
        <p14:creationId xmlns:p14="http://schemas.microsoft.com/office/powerpoint/2010/main" val="28743568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Non-Metallic Components</a:t>
            </a:r>
          </a:p>
        </p:txBody>
      </p:sp>
      <mc:AlternateContent xmlns:mc="http://schemas.openxmlformats.org/markup-compatibility/2006" xmlns:a14="http://schemas.microsoft.com/office/drawing/2010/main">
        <mc:Choice Requires="a14">
          <p:sp>
            <p:nvSpPr>
              <p:cNvPr id="2" name="Rectangle 1"/>
              <p:cNvSpPr/>
              <p:nvPr/>
            </p:nvSpPr>
            <p:spPr>
              <a:xfrm>
                <a:off x="525517" y="1226348"/>
                <a:ext cx="11456276" cy="3354765"/>
              </a:xfrm>
              <a:prstGeom prst="rect">
                <a:avLst/>
              </a:prstGeom>
            </p:spPr>
            <p:txBody>
              <a:bodyPr wrap="square">
                <a:spAutoFit/>
              </a:bodyPr>
              <a:lstStyle/>
              <a:p>
                <a:pPr>
                  <a:spcAft>
                    <a:spcPts val="1200"/>
                  </a:spcAft>
                </a:pPr>
                <a:r>
                  <a:rPr lang="en-US" b="1" dirty="0"/>
                  <a:t>ITER MSDC Part 2 for High-Voltage Insulation:</a:t>
                </a:r>
              </a:p>
              <a:p>
                <a:pPr marL="800100" lvl="1" indent="-342900">
                  <a:spcAft>
                    <a:spcPts val="1200"/>
                  </a:spcAft>
                  <a:buFont typeface="+mj-lt"/>
                  <a:buAutoNum type="arabicPeriod"/>
                </a:pPr>
                <a:r>
                  <a:rPr lang="en-GB" dirty="0"/>
                  <a:t>Allowable compressive stress normal to the reinforcing plane. The compressive static stress in the through-thickness direction of the insulating material is limited to 50% of the minimum ultimate compressive strength:</a:t>
                </a:r>
              </a:p>
              <a:p>
                <a:pPr lvl="1">
                  <a:spcAft>
                    <a:spcPts val="1200"/>
                  </a:spcAft>
                </a:pPr>
                <a14:m>
                  <m:oMathPara xmlns:m="http://schemas.openxmlformats.org/officeDocument/2006/math">
                    <m:oMathParaPr>
                      <m:jc m:val="centerGroup"/>
                    </m:oMathParaPr>
                    <m:oMath xmlns:m="http://schemas.openxmlformats.org/officeDocument/2006/math">
                      <m:sSub>
                        <m:sSubPr>
                          <m:ctrlPr>
                            <a:rPr lang="en-IE" i="1">
                              <a:latin typeface="Cambria Math" panose="02040503050406030204" pitchFamily="18" charset="0"/>
                            </a:rPr>
                          </m:ctrlPr>
                        </m:sSubPr>
                        <m:e>
                          <m:r>
                            <a:rPr lang="en-GB" i="1">
                              <a:latin typeface="Cambria Math" panose="02040503050406030204" pitchFamily="18" charset="0"/>
                            </a:rPr>
                            <m:t>𝑆</m:t>
                          </m:r>
                        </m:e>
                        <m:sub>
                          <m:r>
                            <a:rPr lang="en-GB" i="1">
                              <a:latin typeface="Cambria Math" panose="02040503050406030204" pitchFamily="18" charset="0"/>
                            </a:rPr>
                            <m:t>𝑐</m:t>
                          </m:r>
                        </m:sub>
                      </m:sSub>
                      <m:r>
                        <a:rPr lang="en-GB" i="1">
                          <a:latin typeface="Cambria Math" panose="02040503050406030204" pitchFamily="18" charset="0"/>
                        </a:rPr>
                        <m:t>=0.5</m:t>
                      </m:r>
                      <m:sSub>
                        <m:sSubPr>
                          <m:ctrlPr>
                            <a:rPr lang="en-IE" i="1">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𝑐𝑠</m:t>
                          </m:r>
                        </m:sub>
                      </m:sSub>
                    </m:oMath>
                  </m:oMathPara>
                </a14:m>
                <a:endParaRPr lang="en-US" b="1" dirty="0"/>
              </a:p>
              <a:p>
                <a:pPr marL="800100" lvl="1" indent="-342900">
                  <a:spcAft>
                    <a:spcPts val="1200"/>
                  </a:spcAft>
                  <a:buFont typeface="+mj-lt"/>
                  <a:buAutoNum type="arabicPeriod" startAt="2"/>
                </a:pPr>
                <a:r>
                  <a:rPr lang="en-GB" dirty="0"/>
                  <a:t>Allowable tensile strain normal to reinforcing plane. No primary tensile strain is allowed in the direction normal to the adhesive bonds between metal and composite.</a:t>
                </a:r>
              </a:p>
              <a:p>
                <a:pPr marL="800100" lvl="1" indent="-342900">
                  <a:spcAft>
                    <a:spcPts val="1200"/>
                  </a:spcAft>
                  <a:buFont typeface="+mj-lt"/>
                  <a:buAutoNum type="arabicPeriod" startAt="2"/>
                </a:pPr>
                <a:r>
                  <a:rPr lang="en-GB" dirty="0"/>
                  <a:t>Allowable shear stress. The allowable shear strength of an insulator depends on the applied compressive stress.</a:t>
                </a:r>
              </a:p>
              <a:p>
                <a:pPr marL="800100" lvl="1" indent="-342900">
                  <a:spcAft>
                    <a:spcPts val="1200"/>
                  </a:spcAft>
                  <a:buFont typeface="+mj-lt"/>
                  <a:buAutoNum type="arabicPeriod" startAt="2"/>
                </a:pPr>
                <a:r>
                  <a:rPr lang="en-GB" dirty="0"/>
                  <a:t>Allowable strain in plane of reinforcing. The allowed tensile or compressive strain in the plane of the insulation material is in the range [-0.5%, 0.5%].</a:t>
                </a:r>
                <a:endParaRPr lang="en-US" b="1" dirty="0"/>
              </a:p>
            </p:txBody>
          </p:sp>
        </mc:Choice>
        <mc:Fallback xmlns="">
          <p:sp>
            <p:nvSpPr>
              <p:cNvPr id="2" name="Rectangle 1"/>
              <p:cNvSpPr>
                <a:spLocks noRot="1" noChangeAspect="1" noMove="1" noResize="1" noEditPoints="1" noAdjustHandles="1" noChangeArrowheads="1" noChangeShapeType="1" noTextEdit="1"/>
              </p:cNvSpPr>
              <p:nvPr/>
            </p:nvSpPr>
            <p:spPr>
              <a:xfrm>
                <a:off x="525517" y="1226348"/>
                <a:ext cx="11456276" cy="3354765"/>
              </a:xfrm>
              <a:prstGeom prst="rect">
                <a:avLst/>
              </a:prstGeom>
              <a:blipFill>
                <a:blip r:embed="rId2"/>
                <a:stretch>
                  <a:fillRect l="-426" t="-909" b="-2000"/>
                </a:stretch>
              </a:blipFill>
            </p:spPr>
            <p:txBody>
              <a:bodyPr/>
              <a:lstStyle/>
              <a:p>
                <a:r>
                  <a:rPr lang="en-IE">
                    <a:noFill/>
                  </a:rPr>
                  <a:t> </a:t>
                </a:r>
              </a:p>
            </p:txBody>
          </p:sp>
        </mc:Fallback>
      </mc:AlternateContent>
      <p:pic>
        <p:nvPicPr>
          <p:cNvPr id="4" name="Picture 3"/>
          <p:cNvPicPr/>
          <p:nvPr/>
        </p:nvPicPr>
        <p:blipFill>
          <a:blip r:embed="rId3"/>
          <a:stretch>
            <a:fillRect/>
          </a:stretch>
        </p:blipFill>
        <p:spPr>
          <a:xfrm>
            <a:off x="1501426" y="4712822"/>
            <a:ext cx="6120130" cy="1895475"/>
          </a:xfrm>
          <a:prstGeom prst="rect">
            <a:avLst/>
          </a:prstGeom>
        </p:spPr>
      </p:pic>
      <p:pic>
        <p:nvPicPr>
          <p:cNvPr id="5" name="Picture 4"/>
          <p:cNvPicPr/>
          <p:nvPr/>
        </p:nvPicPr>
        <p:blipFill>
          <a:blip r:embed="rId4"/>
          <a:stretch>
            <a:fillRect/>
          </a:stretch>
        </p:blipFill>
        <p:spPr>
          <a:xfrm>
            <a:off x="8290484" y="4665196"/>
            <a:ext cx="2990850" cy="1990725"/>
          </a:xfrm>
          <a:prstGeom prst="rect">
            <a:avLst/>
          </a:prstGeom>
        </p:spPr>
      </p:pic>
      <p:sp>
        <p:nvSpPr>
          <p:cNvPr id="7" name="Slide Number Placeholder 6">
            <a:extLst>
              <a:ext uri="{FF2B5EF4-FFF2-40B4-BE49-F238E27FC236}">
                <a16:creationId xmlns:a16="http://schemas.microsoft.com/office/drawing/2014/main" id="{32DAB1F1-0959-4F57-8590-DD98194314DD}"/>
              </a:ext>
            </a:extLst>
          </p:cNvPr>
          <p:cNvSpPr>
            <a:spLocks noGrp="1"/>
          </p:cNvSpPr>
          <p:nvPr>
            <p:ph type="sldNum" sz="quarter" idx="12"/>
          </p:nvPr>
        </p:nvSpPr>
        <p:spPr/>
        <p:txBody>
          <a:bodyPr/>
          <a:lstStyle/>
          <a:p>
            <a:fld id="{78B18F8E-E442-4454-B110-A7545E23EB4C}" type="slidenum">
              <a:rPr lang="en-IE" smtClean="0"/>
              <a:t>35</a:t>
            </a:fld>
            <a:endParaRPr lang="en-IE"/>
          </a:p>
        </p:txBody>
      </p:sp>
    </p:spTree>
    <p:extLst>
      <p:ext uri="{BB962C8B-B14F-4D97-AF65-F5344CB8AC3E}">
        <p14:creationId xmlns:p14="http://schemas.microsoft.com/office/powerpoint/2010/main" val="36701793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444240" y="2180455"/>
            <a:ext cx="5303520" cy="4520565"/>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Non-Metallic Components</a:t>
            </a:r>
          </a:p>
        </p:txBody>
      </p:sp>
      <mc:AlternateContent xmlns:mc="http://schemas.openxmlformats.org/markup-compatibility/2006" xmlns:a14="http://schemas.microsoft.com/office/drawing/2010/main">
        <mc:Choice Requires="a14">
          <p:sp>
            <p:nvSpPr>
              <p:cNvPr id="2" name="Rectangle 1"/>
              <p:cNvSpPr/>
              <p:nvPr/>
            </p:nvSpPr>
            <p:spPr>
              <a:xfrm>
                <a:off x="525517" y="1226348"/>
                <a:ext cx="11456276" cy="954107"/>
              </a:xfrm>
              <a:prstGeom prst="rect">
                <a:avLst/>
              </a:prstGeom>
            </p:spPr>
            <p:txBody>
              <a:bodyPr wrap="square">
                <a:spAutoFit/>
              </a:bodyPr>
              <a:lstStyle/>
              <a:p>
                <a:pPr marL="800100" lvl="1" indent="-342900">
                  <a:spcAft>
                    <a:spcPts val="1200"/>
                  </a:spcAft>
                  <a:buFont typeface="+mj-lt"/>
                  <a:buAutoNum type="arabicPeriod"/>
                </a:pPr>
                <a:r>
                  <a:rPr lang="en-GB" dirty="0"/>
                  <a:t>Allowable compressive stress normal to the reinforcing plane.</a:t>
                </a:r>
              </a:p>
              <a:p>
                <a:pPr lvl="1">
                  <a:spcAft>
                    <a:spcPts val="1200"/>
                  </a:spcAft>
                </a:pPr>
                <a14:m>
                  <m:oMathPara xmlns:m="http://schemas.openxmlformats.org/officeDocument/2006/math">
                    <m:oMathParaPr>
                      <m:jc m:val="centerGroup"/>
                    </m:oMathParaPr>
                    <m:oMath xmlns:m="http://schemas.openxmlformats.org/officeDocument/2006/math">
                      <m:sSub>
                        <m:sSubPr>
                          <m:ctrlPr>
                            <a:rPr lang="en-IE" i="1">
                              <a:latin typeface="Cambria Math" panose="02040503050406030204" pitchFamily="18" charset="0"/>
                            </a:rPr>
                          </m:ctrlPr>
                        </m:sSubPr>
                        <m:e>
                          <m:r>
                            <a:rPr lang="en-GB" i="1">
                              <a:latin typeface="Cambria Math" panose="02040503050406030204" pitchFamily="18" charset="0"/>
                            </a:rPr>
                            <m:t>𝑆</m:t>
                          </m:r>
                        </m:e>
                        <m:sub>
                          <m:r>
                            <a:rPr lang="en-GB" i="1">
                              <a:latin typeface="Cambria Math" panose="02040503050406030204" pitchFamily="18" charset="0"/>
                            </a:rPr>
                            <m:t>𝑐</m:t>
                          </m:r>
                        </m:sub>
                      </m:sSub>
                      <m:r>
                        <a:rPr lang="en-GB" i="1">
                          <a:latin typeface="Cambria Math" panose="02040503050406030204" pitchFamily="18" charset="0"/>
                        </a:rPr>
                        <m:t>=0.5</m:t>
                      </m:r>
                      <m:sSub>
                        <m:sSubPr>
                          <m:ctrlPr>
                            <a:rPr lang="en-IE" i="1">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𝑐𝑠</m:t>
                          </m:r>
                        </m:sub>
                      </m:sSub>
                      <m:r>
                        <a:rPr lang="en-US" b="0" i="1" smtClean="0">
                          <a:latin typeface="Cambria Math" panose="02040503050406030204" pitchFamily="18" charset="0"/>
                        </a:rPr>
                        <m:t>=600 </m:t>
                      </m:r>
                      <m:r>
                        <a:rPr lang="en-US" b="0" i="1" smtClean="0">
                          <a:latin typeface="Cambria Math" panose="02040503050406030204" pitchFamily="18" charset="0"/>
                        </a:rPr>
                        <m:t>𝑀𝑃𝑎</m:t>
                      </m:r>
                    </m:oMath>
                  </m:oMathPara>
                </a14:m>
                <a:endParaRPr lang="en-US" b="1" dirty="0"/>
              </a:p>
            </p:txBody>
          </p:sp>
        </mc:Choice>
        <mc:Fallback xmlns="">
          <p:sp>
            <p:nvSpPr>
              <p:cNvPr id="2" name="Rectangle 1"/>
              <p:cNvSpPr>
                <a:spLocks noRot="1" noChangeAspect="1" noMove="1" noResize="1" noEditPoints="1" noAdjustHandles="1" noChangeArrowheads="1" noChangeShapeType="1" noTextEdit="1"/>
              </p:cNvSpPr>
              <p:nvPr/>
            </p:nvSpPr>
            <p:spPr>
              <a:xfrm>
                <a:off x="525517" y="1226348"/>
                <a:ext cx="11456276" cy="954107"/>
              </a:xfrm>
              <a:prstGeom prst="rect">
                <a:avLst/>
              </a:prstGeom>
              <a:blipFill>
                <a:blip r:embed="rId3"/>
                <a:stretch>
                  <a:fillRect t="-3185"/>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6574023" y="5980385"/>
                <a:ext cx="217373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192 </m:t>
                      </m:r>
                      <m:r>
                        <a:rPr lang="en-US" b="0" i="1" smtClean="0">
                          <a:latin typeface="Cambria Math" panose="02040503050406030204" pitchFamily="18" charset="0"/>
                        </a:rPr>
                        <m:t>𝑀𝑃𝑎</m:t>
                      </m:r>
                      <m:r>
                        <a:rPr lang="en-US" b="0" i="1" smtClean="0">
                          <a:latin typeface="Cambria Math" panose="02040503050406030204" pitchFamily="18" charset="0"/>
                        </a:rPr>
                        <m:t>&lt;600 </m:t>
                      </m:r>
                      <m:r>
                        <a:rPr lang="en-US" b="0" i="1" smtClean="0">
                          <a:latin typeface="Cambria Math" panose="02040503050406030204" pitchFamily="18" charset="0"/>
                        </a:rPr>
                        <m:t>𝑀𝑃𝑎</m:t>
                      </m:r>
                    </m:oMath>
                  </m:oMathPara>
                </a14:m>
                <a:endParaRPr lang="en-IE" dirty="0"/>
              </a:p>
            </p:txBody>
          </p:sp>
        </mc:Choice>
        <mc:Fallback xmlns="">
          <p:sp>
            <p:nvSpPr>
              <p:cNvPr id="7" name="TextBox 6"/>
              <p:cNvSpPr txBox="1">
                <a:spLocks noRot="1" noChangeAspect="1" noMove="1" noResize="1" noEditPoints="1" noAdjustHandles="1" noChangeArrowheads="1" noChangeShapeType="1" noTextEdit="1"/>
              </p:cNvSpPr>
              <p:nvPr/>
            </p:nvSpPr>
            <p:spPr>
              <a:xfrm>
                <a:off x="6574023" y="5980385"/>
                <a:ext cx="2173737" cy="276999"/>
              </a:xfrm>
              <a:prstGeom prst="rect">
                <a:avLst/>
              </a:prstGeom>
              <a:blipFill>
                <a:blip r:embed="rId4"/>
                <a:stretch>
                  <a:fillRect l="-1961" r="-2241" b="-8889"/>
                </a:stretch>
              </a:blipFill>
            </p:spPr>
            <p:txBody>
              <a:bodyPr/>
              <a:lstStyle/>
              <a:p>
                <a:r>
                  <a:rPr lang="en-IE">
                    <a:noFill/>
                  </a:rPr>
                  <a:t> </a:t>
                </a:r>
              </a:p>
            </p:txBody>
          </p:sp>
        </mc:Fallback>
      </mc:AlternateContent>
      <p:sp>
        <p:nvSpPr>
          <p:cNvPr id="5" name="Slide Number Placeholder 4">
            <a:extLst>
              <a:ext uri="{FF2B5EF4-FFF2-40B4-BE49-F238E27FC236}">
                <a16:creationId xmlns:a16="http://schemas.microsoft.com/office/drawing/2014/main" id="{C753A6B5-3918-93CA-36B0-0DC8FE6B224C}"/>
              </a:ext>
            </a:extLst>
          </p:cNvPr>
          <p:cNvSpPr>
            <a:spLocks noGrp="1"/>
          </p:cNvSpPr>
          <p:nvPr>
            <p:ph type="sldNum" sz="quarter" idx="12"/>
          </p:nvPr>
        </p:nvSpPr>
        <p:spPr/>
        <p:txBody>
          <a:bodyPr/>
          <a:lstStyle/>
          <a:p>
            <a:fld id="{78B18F8E-E442-4454-B110-A7545E23EB4C}" type="slidenum">
              <a:rPr lang="en-IE" smtClean="0"/>
              <a:t>36</a:t>
            </a:fld>
            <a:endParaRPr lang="en-IE"/>
          </a:p>
        </p:txBody>
      </p:sp>
    </p:spTree>
    <p:extLst>
      <p:ext uri="{BB962C8B-B14F-4D97-AF65-F5344CB8AC3E}">
        <p14:creationId xmlns:p14="http://schemas.microsoft.com/office/powerpoint/2010/main" val="24098748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Non-Metallic Components</a:t>
            </a:r>
          </a:p>
        </p:txBody>
      </p:sp>
      <p:sp>
        <p:nvSpPr>
          <p:cNvPr id="2" name="Rectangle 1"/>
          <p:cNvSpPr/>
          <p:nvPr/>
        </p:nvSpPr>
        <p:spPr>
          <a:xfrm>
            <a:off x="525517" y="1226348"/>
            <a:ext cx="11456276" cy="369332"/>
          </a:xfrm>
          <a:prstGeom prst="rect">
            <a:avLst/>
          </a:prstGeom>
        </p:spPr>
        <p:txBody>
          <a:bodyPr wrap="square">
            <a:spAutoFit/>
          </a:bodyPr>
          <a:lstStyle/>
          <a:p>
            <a:pPr marL="800100" lvl="1" indent="-342900">
              <a:spcAft>
                <a:spcPts val="1200"/>
              </a:spcAft>
              <a:buFont typeface="+mj-lt"/>
              <a:buAutoNum type="arabicPeriod" startAt="2"/>
            </a:pPr>
            <a:r>
              <a:rPr lang="en-GB" dirty="0"/>
              <a:t>Allowable tensile strain normal to reinforcing plane.</a:t>
            </a:r>
          </a:p>
        </p:txBody>
      </p:sp>
      <p:pic>
        <p:nvPicPr>
          <p:cNvPr id="4" name="Picture 3"/>
          <p:cNvPicPr>
            <a:picLocks noChangeAspect="1"/>
          </p:cNvPicPr>
          <p:nvPr/>
        </p:nvPicPr>
        <p:blipFill>
          <a:blip r:embed="rId2"/>
          <a:stretch>
            <a:fillRect/>
          </a:stretch>
        </p:blipFill>
        <p:spPr>
          <a:xfrm>
            <a:off x="525517" y="1862301"/>
            <a:ext cx="5326380" cy="4503420"/>
          </a:xfrm>
          <a:prstGeom prst="rect">
            <a:avLst/>
          </a:prstGeom>
        </p:spPr>
      </p:pic>
      <p:pic>
        <p:nvPicPr>
          <p:cNvPr id="5" name="Picture 4"/>
          <p:cNvPicPr>
            <a:picLocks noChangeAspect="1"/>
          </p:cNvPicPr>
          <p:nvPr/>
        </p:nvPicPr>
        <p:blipFill>
          <a:blip r:embed="rId3"/>
          <a:stretch>
            <a:fillRect/>
          </a:stretch>
        </p:blipFill>
        <p:spPr>
          <a:xfrm>
            <a:off x="6072483" y="1862301"/>
            <a:ext cx="5909310" cy="3674745"/>
          </a:xfrm>
          <a:prstGeom prst="rect">
            <a:avLst/>
          </a:prstGeom>
        </p:spPr>
      </p:pic>
      <p:sp>
        <p:nvSpPr>
          <p:cNvPr id="10" name="Rectangle 2"/>
          <p:cNvSpPr>
            <a:spLocks noChangeArrowheads="1"/>
          </p:cNvSpPr>
          <p:nvPr/>
        </p:nvSpPr>
        <p:spPr bwMode="auto">
          <a:xfrm>
            <a:off x="3846787" y="5719390"/>
            <a:ext cx="813500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altLang="en-US" dirty="0">
                <a:ea typeface="Times New Roman" panose="02020603050405020304" pitchFamily="18" charset="0"/>
                <a:cs typeface="Arial" panose="020B0604020202020204" pitchFamily="34" charset="0"/>
              </a:rPr>
              <a:t>S</a:t>
            </a:r>
            <a:r>
              <a:rPr kumimoji="0" lang="en-GB"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mall spots in the corner regions show normal tensile strain likely due to the fact that bonded insulation layers are assumed, and no separation is allowed.</a:t>
            </a:r>
            <a:r>
              <a:rPr kumimoji="0" lang="en-IE" altLang="en-US" b="0" i="0" u="none" strike="noStrike" cap="none" normalizeH="0" baseline="0" dirty="0">
                <a:ln>
                  <a:noFill/>
                </a:ln>
                <a:solidFill>
                  <a:schemeClr val="tx1"/>
                </a:solidFill>
                <a:effectLst/>
              </a:rPr>
              <a:t> </a:t>
            </a:r>
          </a:p>
        </p:txBody>
      </p:sp>
      <p:sp>
        <p:nvSpPr>
          <p:cNvPr id="7" name="Slide Number Placeholder 6">
            <a:extLst>
              <a:ext uri="{FF2B5EF4-FFF2-40B4-BE49-F238E27FC236}">
                <a16:creationId xmlns:a16="http://schemas.microsoft.com/office/drawing/2014/main" id="{1565C149-062F-A39B-3CEC-7F9091A747A7}"/>
              </a:ext>
            </a:extLst>
          </p:cNvPr>
          <p:cNvSpPr>
            <a:spLocks noGrp="1"/>
          </p:cNvSpPr>
          <p:nvPr>
            <p:ph type="sldNum" sz="quarter" idx="12"/>
          </p:nvPr>
        </p:nvSpPr>
        <p:spPr/>
        <p:txBody>
          <a:bodyPr/>
          <a:lstStyle/>
          <a:p>
            <a:fld id="{78B18F8E-E442-4454-B110-A7545E23EB4C}" type="slidenum">
              <a:rPr lang="en-IE" smtClean="0"/>
              <a:t>37</a:t>
            </a:fld>
            <a:endParaRPr lang="en-IE"/>
          </a:p>
        </p:txBody>
      </p:sp>
    </p:spTree>
    <p:extLst>
      <p:ext uri="{BB962C8B-B14F-4D97-AF65-F5344CB8AC3E}">
        <p14:creationId xmlns:p14="http://schemas.microsoft.com/office/powerpoint/2010/main" val="1431042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Non-Metallic Components</a:t>
            </a:r>
          </a:p>
        </p:txBody>
      </p:sp>
      <p:sp>
        <p:nvSpPr>
          <p:cNvPr id="2" name="Rectangle 1"/>
          <p:cNvSpPr/>
          <p:nvPr/>
        </p:nvSpPr>
        <p:spPr>
          <a:xfrm>
            <a:off x="525517" y="1226348"/>
            <a:ext cx="11456276" cy="369332"/>
          </a:xfrm>
          <a:prstGeom prst="rect">
            <a:avLst/>
          </a:prstGeom>
        </p:spPr>
        <p:txBody>
          <a:bodyPr wrap="square">
            <a:spAutoFit/>
          </a:bodyPr>
          <a:lstStyle/>
          <a:p>
            <a:pPr marL="800100" lvl="1" indent="-342900">
              <a:spcAft>
                <a:spcPts val="1200"/>
              </a:spcAft>
              <a:buFont typeface="+mj-lt"/>
              <a:buAutoNum type="arabicPeriod" startAt="3"/>
            </a:pPr>
            <a:r>
              <a:rPr lang="en-GB" dirty="0"/>
              <a:t>Allowable shear stress.</a:t>
            </a:r>
          </a:p>
        </p:txBody>
      </p:sp>
      <p:pic>
        <p:nvPicPr>
          <p:cNvPr id="6" name="Picture 5"/>
          <p:cNvPicPr>
            <a:picLocks noChangeAspect="1"/>
          </p:cNvPicPr>
          <p:nvPr/>
        </p:nvPicPr>
        <p:blipFill>
          <a:blip r:embed="rId2"/>
          <a:stretch>
            <a:fillRect/>
          </a:stretch>
        </p:blipFill>
        <p:spPr>
          <a:xfrm>
            <a:off x="1310509" y="1595680"/>
            <a:ext cx="5326380" cy="4503420"/>
          </a:xfrm>
          <a:prstGeom prst="rect">
            <a:avLst/>
          </a:prstGeom>
        </p:spPr>
      </p:pic>
      <p:pic>
        <p:nvPicPr>
          <p:cNvPr id="7" name="Picture 6"/>
          <p:cNvPicPr>
            <a:picLocks noChangeAspect="1"/>
          </p:cNvPicPr>
          <p:nvPr/>
        </p:nvPicPr>
        <p:blipFill>
          <a:blip r:embed="rId3"/>
          <a:stretch>
            <a:fillRect/>
          </a:stretch>
        </p:blipFill>
        <p:spPr>
          <a:xfrm>
            <a:off x="6837603" y="1595680"/>
            <a:ext cx="4943475" cy="3671888"/>
          </a:xfrm>
          <a:prstGeom prst="rect">
            <a:avLst/>
          </a:prstGeom>
        </p:spPr>
      </p:pic>
      <p:sp>
        <p:nvSpPr>
          <p:cNvPr id="8" name="Rectangle 1"/>
          <p:cNvSpPr>
            <a:spLocks noChangeArrowheads="1"/>
          </p:cNvSpPr>
          <p:nvPr/>
        </p:nvSpPr>
        <p:spPr bwMode="auto">
          <a:xfrm>
            <a:off x="4466897" y="5351006"/>
            <a:ext cx="731418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A usage factor is defined as the ratio between element shear stress and allowable shear stress,</a:t>
            </a:r>
            <a:r>
              <a:rPr kumimoji="0" lang="en-GB" altLang="en-US" b="0" i="0" u="none" strike="noStrike" cap="none" normalizeH="0" dirty="0">
                <a:ln>
                  <a:noFill/>
                </a:ln>
                <a:solidFill>
                  <a:schemeClr val="tx1"/>
                </a:solidFill>
                <a:effectLst/>
                <a:ea typeface="Times New Roman" panose="02020603050405020304" pitchFamily="18" charset="0"/>
                <a:cs typeface="Arial" panose="020B0604020202020204" pitchFamily="34" charset="0"/>
              </a:rPr>
              <a:t> which </a:t>
            </a:r>
            <a:r>
              <a:rPr kumimoji="0" lang="en-GB"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must be less than 1.</a:t>
            </a:r>
            <a:r>
              <a:rPr kumimoji="0" lang="en-GB" altLang="en-US" b="0" i="0" u="none" strike="noStrike" cap="none" normalizeH="0" dirty="0">
                <a:ln>
                  <a:noFill/>
                </a:ln>
                <a:solidFill>
                  <a:schemeClr val="tx1"/>
                </a:solidFill>
                <a:effectLst/>
                <a:ea typeface="Times New Roman" panose="02020603050405020304" pitchFamily="18" charset="0"/>
                <a:cs typeface="Arial" panose="020B0604020202020204" pitchFamily="34" charset="0"/>
              </a:rPr>
              <a:t> </a:t>
            </a:r>
            <a:r>
              <a:rPr kumimoji="0" lang="en-GB" altLang="en-US" b="0" i="0" u="none" strike="noStrike" cap="none" normalizeH="0" baseline="0" dirty="0">
                <a:ln>
                  <a:noFill/>
                </a:ln>
                <a:solidFill>
                  <a:schemeClr val="tx1"/>
                </a:solidFill>
                <a:effectLst/>
                <a:ea typeface="Times New Roman" panose="02020603050405020304" pitchFamily="18" charset="0"/>
                <a:cs typeface="Arial" panose="020B0604020202020204" pitchFamily="34" charset="0"/>
              </a:rPr>
              <a:t>Negative values correspond to tensile stresses that should be avoided, but these are likely due to the modelling of contact between adjacent insulating layers.</a:t>
            </a:r>
            <a:r>
              <a:rPr kumimoji="0" lang="en-IE" altLang="en-US" b="0" i="0" u="none" strike="noStrike" cap="none" normalizeH="0" baseline="0" dirty="0">
                <a:ln>
                  <a:noFill/>
                </a:ln>
                <a:solidFill>
                  <a:schemeClr val="tx1"/>
                </a:solidFill>
                <a:effectLst/>
              </a:rPr>
              <a:t> </a:t>
            </a:r>
          </a:p>
        </p:txBody>
      </p:sp>
      <p:sp>
        <p:nvSpPr>
          <p:cNvPr id="5" name="Slide Number Placeholder 4">
            <a:extLst>
              <a:ext uri="{FF2B5EF4-FFF2-40B4-BE49-F238E27FC236}">
                <a16:creationId xmlns:a16="http://schemas.microsoft.com/office/drawing/2014/main" id="{B2B9A15A-C3D5-8F7B-F962-7EDB3C6F2A9C}"/>
              </a:ext>
            </a:extLst>
          </p:cNvPr>
          <p:cNvSpPr>
            <a:spLocks noGrp="1"/>
          </p:cNvSpPr>
          <p:nvPr>
            <p:ph type="sldNum" sz="quarter" idx="12"/>
          </p:nvPr>
        </p:nvSpPr>
        <p:spPr/>
        <p:txBody>
          <a:bodyPr/>
          <a:lstStyle/>
          <a:p>
            <a:fld id="{78B18F8E-E442-4454-B110-A7545E23EB4C}" type="slidenum">
              <a:rPr lang="en-IE" smtClean="0"/>
              <a:t>38</a:t>
            </a:fld>
            <a:endParaRPr lang="en-IE"/>
          </a:p>
        </p:txBody>
      </p:sp>
    </p:spTree>
    <p:extLst>
      <p:ext uri="{BB962C8B-B14F-4D97-AF65-F5344CB8AC3E}">
        <p14:creationId xmlns:p14="http://schemas.microsoft.com/office/powerpoint/2010/main" val="65290623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Structural Design Criteria &amp; Assessment: Non-Metallic Components</a:t>
            </a:r>
          </a:p>
        </p:txBody>
      </p:sp>
      <p:sp>
        <p:nvSpPr>
          <p:cNvPr id="2" name="Rectangle 1"/>
          <p:cNvSpPr/>
          <p:nvPr/>
        </p:nvSpPr>
        <p:spPr>
          <a:xfrm>
            <a:off x="525517" y="1226348"/>
            <a:ext cx="11456276" cy="369332"/>
          </a:xfrm>
          <a:prstGeom prst="rect">
            <a:avLst/>
          </a:prstGeom>
        </p:spPr>
        <p:txBody>
          <a:bodyPr wrap="square">
            <a:spAutoFit/>
          </a:bodyPr>
          <a:lstStyle/>
          <a:p>
            <a:pPr marL="800100" lvl="1" indent="-342900">
              <a:spcAft>
                <a:spcPts val="1200"/>
              </a:spcAft>
              <a:buFont typeface="+mj-lt"/>
              <a:buAutoNum type="arabicPeriod" startAt="4"/>
            </a:pPr>
            <a:r>
              <a:rPr lang="en-GB" dirty="0"/>
              <a:t>Allowable strain in plane of reinforcing.</a:t>
            </a:r>
          </a:p>
        </p:txBody>
      </p:sp>
      <p:pic>
        <p:nvPicPr>
          <p:cNvPr id="4" name="Picture 3"/>
          <p:cNvPicPr>
            <a:picLocks noChangeAspect="1"/>
          </p:cNvPicPr>
          <p:nvPr/>
        </p:nvPicPr>
        <p:blipFill>
          <a:blip r:embed="rId2"/>
          <a:stretch>
            <a:fillRect/>
          </a:stretch>
        </p:blipFill>
        <p:spPr>
          <a:xfrm>
            <a:off x="525517" y="1773266"/>
            <a:ext cx="5280660" cy="4531995"/>
          </a:xfrm>
          <a:prstGeom prst="rect">
            <a:avLst/>
          </a:prstGeom>
        </p:spPr>
      </p:pic>
      <p:pic>
        <p:nvPicPr>
          <p:cNvPr id="5" name="Picture 4"/>
          <p:cNvPicPr>
            <a:picLocks noChangeAspect="1"/>
          </p:cNvPicPr>
          <p:nvPr/>
        </p:nvPicPr>
        <p:blipFill>
          <a:blip r:embed="rId3"/>
          <a:stretch>
            <a:fillRect/>
          </a:stretch>
        </p:blipFill>
        <p:spPr>
          <a:xfrm>
            <a:off x="6244770" y="1773266"/>
            <a:ext cx="5286375" cy="4560570"/>
          </a:xfrm>
          <a:prstGeom prst="rect">
            <a:avLst/>
          </a:prstGeom>
        </p:spPr>
      </p:pic>
      <mc:AlternateContent xmlns:mc="http://schemas.openxmlformats.org/markup-compatibility/2006" xmlns:a14="http://schemas.microsoft.com/office/drawing/2010/main">
        <mc:Choice Requires="a14">
          <p:sp>
            <p:nvSpPr>
              <p:cNvPr id="8" name="TextBox 7"/>
              <p:cNvSpPr txBox="1"/>
              <p:nvPr/>
            </p:nvSpPr>
            <p:spPr>
              <a:xfrm>
                <a:off x="3882895" y="6017896"/>
                <a:ext cx="192328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IE" i="1" smtClean="0">
                              <a:latin typeface="Cambria Math" panose="02040503050406030204" pitchFamily="18" charset="0"/>
                            </a:rPr>
                          </m:ctrlPr>
                        </m:dPr>
                        <m:e>
                          <m:r>
                            <a:rPr lang="en-US" b="0" i="1" smtClean="0">
                              <a:latin typeface="Cambria Math" panose="02040503050406030204" pitchFamily="18" charset="0"/>
                            </a:rPr>
                            <m:t>−0.41%, +0.21%</m:t>
                          </m:r>
                        </m:e>
                      </m:d>
                    </m:oMath>
                  </m:oMathPara>
                </a14:m>
                <a:endParaRPr lang="en-IE" dirty="0"/>
              </a:p>
            </p:txBody>
          </p:sp>
        </mc:Choice>
        <mc:Fallback xmlns="">
          <p:sp>
            <p:nvSpPr>
              <p:cNvPr id="8" name="TextBox 7"/>
              <p:cNvSpPr txBox="1">
                <a:spLocks noRot="1" noChangeAspect="1" noMove="1" noResize="1" noEditPoints="1" noAdjustHandles="1" noChangeArrowheads="1" noChangeShapeType="1" noTextEdit="1"/>
              </p:cNvSpPr>
              <p:nvPr/>
            </p:nvSpPr>
            <p:spPr>
              <a:xfrm>
                <a:off x="3882895" y="6017896"/>
                <a:ext cx="1923282" cy="276999"/>
              </a:xfrm>
              <a:prstGeom prst="rect">
                <a:avLst/>
              </a:prstGeom>
              <a:blipFill>
                <a:blip r:embed="rId4"/>
                <a:stretch>
                  <a:fillRect b="-13043"/>
                </a:stretch>
              </a:blipFill>
            </p:spPr>
            <p:txBody>
              <a:bodyPr/>
              <a:lstStyle/>
              <a:p>
                <a:r>
                  <a:rPr lang="en-IE">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9619916" y="6017895"/>
                <a:ext cx="192328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IE" i="1" smtClean="0">
                              <a:latin typeface="Cambria Math" panose="02040503050406030204" pitchFamily="18" charset="0"/>
                            </a:rPr>
                          </m:ctrlPr>
                        </m:dPr>
                        <m:e>
                          <m:r>
                            <a:rPr lang="en-US" b="0" i="1" smtClean="0">
                              <a:latin typeface="Cambria Math" panose="02040503050406030204" pitchFamily="18" charset="0"/>
                            </a:rPr>
                            <m:t>−0.09%, +0.27%</m:t>
                          </m:r>
                        </m:e>
                      </m:d>
                    </m:oMath>
                  </m:oMathPara>
                </a14:m>
                <a:endParaRPr lang="en-IE" dirty="0"/>
              </a:p>
            </p:txBody>
          </p:sp>
        </mc:Choice>
        <mc:Fallback xmlns="">
          <p:sp>
            <p:nvSpPr>
              <p:cNvPr id="9" name="TextBox 8"/>
              <p:cNvSpPr txBox="1">
                <a:spLocks noRot="1" noChangeAspect="1" noMove="1" noResize="1" noEditPoints="1" noAdjustHandles="1" noChangeArrowheads="1" noChangeShapeType="1" noTextEdit="1"/>
              </p:cNvSpPr>
              <p:nvPr/>
            </p:nvSpPr>
            <p:spPr>
              <a:xfrm>
                <a:off x="9619916" y="6017895"/>
                <a:ext cx="1923283" cy="276999"/>
              </a:xfrm>
              <a:prstGeom prst="rect">
                <a:avLst/>
              </a:prstGeom>
              <a:blipFill>
                <a:blip r:embed="rId5"/>
                <a:stretch>
                  <a:fillRect b="-13043"/>
                </a:stretch>
              </a:blipFill>
            </p:spPr>
            <p:txBody>
              <a:bodyPr/>
              <a:lstStyle/>
              <a:p>
                <a:r>
                  <a:rPr lang="en-IE">
                    <a:noFill/>
                  </a:rPr>
                  <a:t> </a:t>
                </a:r>
              </a:p>
            </p:txBody>
          </p:sp>
        </mc:Fallback>
      </mc:AlternateContent>
      <p:sp>
        <p:nvSpPr>
          <p:cNvPr id="7" name="Slide Number Placeholder 6">
            <a:extLst>
              <a:ext uri="{FF2B5EF4-FFF2-40B4-BE49-F238E27FC236}">
                <a16:creationId xmlns:a16="http://schemas.microsoft.com/office/drawing/2014/main" id="{8F41FC3D-7CBA-AA71-1E20-D24BB508E576}"/>
              </a:ext>
            </a:extLst>
          </p:cNvPr>
          <p:cNvSpPr>
            <a:spLocks noGrp="1"/>
          </p:cNvSpPr>
          <p:nvPr>
            <p:ph type="sldNum" sz="quarter" idx="12"/>
          </p:nvPr>
        </p:nvSpPr>
        <p:spPr/>
        <p:txBody>
          <a:bodyPr/>
          <a:lstStyle/>
          <a:p>
            <a:fld id="{78B18F8E-E442-4454-B110-A7545E23EB4C}" type="slidenum">
              <a:rPr lang="en-IE" smtClean="0"/>
              <a:t>39</a:t>
            </a:fld>
            <a:endParaRPr lang="en-IE"/>
          </a:p>
        </p:txBody>
      </p:sp>
    </p:spTree>
    <p:extLst>
      <p:ext uri="{BB962C8B-B14F-4D97-AF65-F5344CB8AC3E}">
        <p14:creationId xmlns:p14="http://schemas.microsoft.com/office/powerpoint/2010/main" val="18078301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F6D5817-C0DF-5432-9283-1E5970EBB181}"/>
              </a:ext>
            </a:extLst>
          </p:cNvPr>
          <p:cNvPicPr>
            <a:picLocks noChangeAspect="1"/>
          </p:cNvPicPr>
          <p:nvPr/>
        </p:nvPicPr>
        <p:blipFill>
          <a:blip r:embed="rId2"/>
          <a:stretch>
            <a:fillRect/>
          </a:stretch>
        </p:blipFill>
        <p:spPr>
          <a:xfrm>
            <a:off x="9247263" y="4040541"/>
            <a:ext cx="1968818" cy="1968818"/>
          </a:xfrm>
          <a:prstGeom prst="rect">
            <a:avLst/>
          </a:prstGeom>
        </p:spPr>
      </p:pic>
      <p:sp>
        <p:nvSpPr>
          <p:cNvPr id="4" name="TextBox 3">
            <a:extLst>
              <a:ext uri="{FF2B5EF4-FFF2-40B4-BE49-F238E27FC236}">
                <a16:creationId xmlns:a16="http://schemas.microsoft.com/office/drawing/2014/main" id="{2A86D353-FF13-E812-C4F3-5F3A8ABD15B8}"/>
              </a:ext>
            </a:extLst>
          </p:cNvPr>
          <p:cNvSpPr txBox="1"/>
          <p:nvPr/>
        </p:nvSpPr>
        <p:spPr>
          <a:xfrm>
            <a:off x="509478" y="825579"/>
            <a:ext cx="7522509" cy="6032421"/>
          </a:xfrm>
          <a:prstGeom prst="rect">
            <a:avLst/>
          </a:prstGeom>
          <a:noFill/>
        </p:spPr>
        <p:txBody>
          <a:bodyPr wrap="none" rtlCol="0">
            <a:spAutoFit/>
          </a:bodyPr>
          <a:lstStyle/>
          <a:p>
            <a:pPr>
              <a:spcAft>
                <a:spcPts val="600"/>
              </a:spcAft>
            </a:pPr>
            <a:r>
              <a:rPr lang="en-US" b="1" dirty="0"/>
              <a:t>Conductor features</a:t>
            </a:r>
          </a:p>
          <a:p>
            <a:pPr marL="742950" lvl="1" indent="-285750">
              <a:spcAft>
                <a:spcPts val="600"/>
              </a:spcAft>
              <a:buFont typeface="Wingdings" panose="05000000000000000000" pitchFamily="2" charset="2"/>
              <a:buChar char="§"/>
            </a:pPr>
            <a:r>
              <a:rPr lang="en-US" dirty="0"/>
              <a:t>Diameter of central cooling channel = 8 mm.</a:t>
            </a:r>
          </a:p>
          <a:p>
            <a:pPr marL="742950" lvl="1" indent="-285750">
              <a:spcAft>
                <a:spcPts val="600"/>
              </a:spcAft>
              <a:buFont typeface="Wingdings" panose="05000000000000000000" pitchFamily="2" charset="2"/>
              <a:buChar char="§"/>
            </a:pPr>
            <a:r>
              <a:rPr lang="en-US" dirty="0"/>
              <a:t>Cable diameter = 23.5 mm.</a:t>
            </a:r>
          </a:p>
          <a:p>
            <a:pPr marL="742950" lvl="1" indent="-285750">
              <a:spcAft>
                <a:spcPts val="600"/>
              </a:spcAft>
              <a:buFont typeface="Wingdings" panose="05000000000000000000" pitchFamily="2" charset="2"/>
              <a:buChar char="§"/>
            </a:pPr>
            <a:r>
              <a:rPr lang="en-US" dirty="0"/>
              <a:t>Square steel jacket 39.5 mm x 39.5 mm (minimum thickness of 8 mm).</a:t>
            </a:r>
          </a:p>
          <a:p>
            <a:pPr marL="742950" lvl="1" indent="-285750">
              <a:spcAft>
                <a:spcPts val="600"/>
              </a:spcAft>
              <a:buFont typeface="Wingdings" panose="05000000000000000000" pitchFamily="2" charset="2"/>
              <a:buChar char="§"/>
            </a:pPr>
            <a:r>
              <a:rPr lang="en-US" dirty="0"/>
              <a:t>1 mm thick turn insulation.</a:t>
            </a:r>
          </a:p>
          <a:p>
            <a:pPr marL="742950" lvl="1" indent="-285750">
              <a:spcAft>
                <a:spcPts val="600"/>
              </a:spcAft>
              <a:buFont typeface="Wingdings" panose="05000000000000000000" pitchFamily="2" charset="2"/>
              <a:buChar char="§"/>
            </a:pPr>
            <a:endParaRPr lang="en-US" dirty="0"/>
          </a:p>
          <a:p>
            <a:pPr>
              <a:spcAft>
                <a:spcPts val="600"/>
              </a:spcAft>
            </a:pPr>
            <a:r>
              <a:rPr lang="en-US" b="1" dirty="0"/>
              <a:t>Cable features (parametric studies, 50 tapes/stack)</a:t>
            </a:r>
            <a:endParaRPr lang="en-IE" b="1" dirty="0"/>
          </a:p>
          <a:p>
            <a:pPr marL="742950" lvl="1" indent="-285750">
              <a:spcAft>
                <a:spcPts val="600"/>
              </a:spcAft>
              <a:buFont typeface="Wingdings" panose="05000000000000000000" pitchFamily="2" charset="2"/>
              <a:buChar char="§"/>
            </a:pPr>
            <a:r>
              <a:rPr lang="en-IE" dirty="0"/>
              <a:t>Bonded/frictional stack-former contact.</a:t>
            </a:r>
          </a:p>
          <a:p>
            <a:pPr marL="742950" lvl="1" indent="-285750">
              <a:spcAft>
                <a:spcPts val="600"/>
              </a:spcAft>
              <a:buFont typeface="Wingdings" panose="05000000000000000000" pitchFamily="2" charset="2"/>
              <a:buChar char="§"/>
            </a:pPr>
            <a:r>
              <a:rPr lang="en-IE" dirty="0"/>
              <a:t>3/4/6/8 stacks of HTS tapes.</a:t>
            </a:r>
          </a:p>
          <a:p>
            <a:pPr marL="742950" lvl="1" indent="-285750">
              <a:spcAft>
                <a:spcPts val="600"/>
              </a:spcAft>
              <a:buFont typeface="Wingdings" panose="05000000000000000000" pitchFamily="2" charset="2"/>
              <a:buChar char="§"/>
            </a:pPr>
            <a:r>
              <a:rPr lang="en-IE" dirty="0"/>
              <a:t>3/4/6 mm wide HTS tapes.</a:t>
            </a:r>
          </a:p>
          <a:p>
            <a:pPr lvl="1">
              <a:spcAft>
                <a:spcPts val="600"/>
              </a:spcAft>
            </a:pPr>
            <a:endParaRPr lang="en-IE" dirty="0"/>
          </a:p>
          <a:p>
            <a:pPr>
              <a:spcAft>
                <a:spcPts val="600"/>
              </a:spcAft>
            </a:pPr>
            <a:r>
              <a:rPr lang="en-IE" b="1" dirty="0"/>
              <a:t>HTS tape features (90 um thickness)</a:t>
            </a:r>
          </a:p>
          <a:p>
            <a:pPr marL="742950" lvl="1" indent="-285750">
              <a:spcAft>
                <a:spcPts val="600"/>
              </a:spcAft>
              <a:buFont typeface="Wingdings" panose="05000000000000000000" pitchFamily="2" charset="2"/>
              <a:buChar char="§"/>
            </a:pPr>
            <a:r>
              <a:rPr lang="en-IE" dirty="0"/>
              <a:t>44 um thick Hastelloy.</a:t>
            </a:r>
          </a:p>
          <a:p>
            <a:pPr marL="742950" lvl="1" indent="-285750">
              <a:spcAft>
                <a:spcPts val="600"/>
              </a:spcAft>
              <a:buFont typeface="Wingdings" panose="05000000000000000000" pitchFamily="2" charset="2"/>
              <a:buChar char="§"/>
            </a:pPr>
            <a:r>
              <a:rPr lang="en-IE" dirty="0"/>
              <a:t>20 um thick copper layers (x2).</a:t>
            </a:r>
          </a:p>
          <a:p>
            <a:pPr marL="742950" lvl="1" indent="-285750">
              <a:spcAft>
                <a:spcPts val="600"/>
              </a:spcAft>
              <a:buFont typeface="Wingdings" panose="05000000000000000000" pitchFamily="2" charset="2"/>
              <a:buChar char="§"/>
            </a:pPr>
            <a:r>
              <a:rPr lang="en-IE" dirty="0"/>
              <a:t>2 um thick silver layers (x2).</a:t>
            </a:r>
          </a:p>
          <a:p>
            <a:pPr marL="742950" lvl="1" indent="-285750">
              <a:spcAft>
                <a:spcPts val="600"/>
              </a:spcAft>
              <a:buFont typeface="Wingdings" panose="05000000000000000000" pitchFamily="2" charset="2"/>
              <a:buChar char="§"/>
            </a:pPr>
            <a:r>
              <a:rPr lang="en-IE" dirty="0"/>
              <a:t>1.6 um REBCO layer.</a:t>
            </a:r>
          </a:p>
          <a:p>
            <a:pPr marL="742950" lvl="1" indent="-285750">
              <a:spcAft>
                <a:spcPts val="600"/>
              </a:spcAft>
              <a:buFont typeface="Wingdings" panose="05000000000000000000" pitchFamily="2" charset="2"/>
              <a:buChar char="§"/>
            </a:pPr>
            <a:r>
              <a:rPr lang="en-IE" dirty="0"/>
              <a:t>0.4 um buffer layer.</a:t>
            </a:r>
          </a:p>
        </p:txBody>
      </p:sp>
      <p:pic>
        <p:nvPicPr>
          <p:cNvPr id="12" name="Picture 11">
            <a:extLst>
              <a:ext uri="{FF2B5EF4-FFF2-40B4-BE49-F238E27FC236}">
                <a16:creationId xmlns:a16="http://schemas.microsoft.com/office/drawing/2014/main" id="{60B7D0E1-DA96-F897-0F6C-6C2F8CFED9F7}"/>
              </a:ext>
            </a:extLst>
          </p:cNvPr>
          <p:cNvPicPr>
            <a:picLocks noChangeAspect="1"/>
          </p:cNvPicPr>
          <p:nvPr/>
        </p:nvPicPr>
        <p:blipFill>
          <a:blip r:embed="rId3"/>
          <a:stretch>
            <a:fillRect/>
          </a:stretch>
        </p:blipFill>
        <p:spPr>
          <a:xfrm>
            <a:off x="5158376" y="4043747"/>
            <a:ext cx="2991485" cy="2613025"/>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Introduction: Conductor</a:t>
            </a:r>
          </a:p>
        </p:txBody>
      </p:sp>
      <p:pic>
        <p:nvPicPr>
          <p:cNvPr id="6" name="Picture 5">
            <a:extLst>
              <a:ext uri="{FF2B5EF4-FFF2-40B4-BE49-F238E27FC236}">
                <a16:creationId xmlns:a16="http://schemas.microsoft.com/office/drawing/2014/main" id="{DD672BB1-9073-2AE9-DF40-6C18195A11A5}"/>
              </a:ext>
            </a:extLst>
          </p:cNvPr>
          <p:cNvPicPr>
            <a:picLocks noChangeAspect="1"/>
          </p:cNvPicPr>
          <p:nvPr/>
        </p:nvPicPr>
        <p:blipFill>
          <a:blip r:embed="rId4"/>
          <a:stretch>
            <a:fillRect/>
          </a:stretch>
        </p:blipFill>
        <p:spPr>
          <a:xfrm>
            <a:off x="9181730" y="1046760"/>
            <a:ext cx="2110256" cy="2107501"/>
          </a:xfrm>
          <a:prstGeom prst="rect">
            <a:avLst/>
          </a:prstGeom>
        </p:spPr>
      </p:pic>
      <p:sp>
        <p:nvSpPr>
          <p:cNvPr id="2" name="TextBox 1">
            <a:extLst>
              <a:ext uri="{FF2B5EF4-FFF2-40B4-BE49-F238E27FC236}">
                <a16:creationId xmlns:a16="http://schemas.microsoft.com/office/drawing/2014/main" id="{8798ACA9-9406-4D00-7691-316966A5AF4F}"/>
              </a:ext>
            </a:extLst>
          </p:cNvPr>
          <p:cNvSpPr txBox="1"/>
          <p:nvPr/>
        </p:nvSpPr>
        <p:spPr>
          <a:xfrm>
            <a:off x="7684315" y="1249960"/>
            <a:ext cx="1370888" cy="307777"/>
          </a:xfrm>
          <a:prstGeom prst="rect">
            <a:avLst/>
          </a:prstGeom>
          <a:noFill/>
        </p:spPr>
        <p:txBody>
          <a:bodyPr wrap="none" rtlCol="0">
            <a:spAutoFit/>
          </a:bodyPr>
          <a:lstStyle/>
          <a:p>
            <a:r>
              <a:rPr lang="en-US" sz="1400" dirty="0"/>
              <a:t>Cooling Channel</a:t>
            </a:r>
            <a:endParaRPr lang="en-IE" sz="1400" dirty="0"/>
          </a:p>
        </p:txBody>
      </p:sp>
      <p:sp>
        <p:nvSpPr>
          <p:cNvPr id="5" name="TextBox 4">
            <a:extLst>
              <a:ext uri="{FF2B5EF4-FFF2-40B4-BE49-F238E27FC236}">
                <a16:creationId xmlns:a16="http://schemas.microsoft.com/office/drawing/2014/main" id="{DDD16F51-4CBD-0887-3369-2E51B085165D}"/>
              </a:ext>
            </a:extLst>
          </p:cNvPr>
          <p:cNvSpPr txBox="1"/>
          <p:nvPr/>
        </p:nvSpPr>
        <p:spPr>
          <a:xfrm>
            <a:off x="8323767" y="1792733"/>
            <a:ext cx="593432" cy="307777"/>
          </a:xfrm>
          <a:prstGeom prst="rect">
            <a:avLst/>
          </a:prstGeom>
          <a:noFill/>
        </p:spPr>
        <p:txBody>
          <a:bodyPr wrap="none" rtlCol="0">
            <a:spAutoFit/>
          </a:bodyPr>
          <a:lstStyle/>
          <a:p>
            <a:r>
              <a:rPr lang="en-US" sz="1400" dirty="0"/>
              <a:t>Cable</a:t>
            </a:r>
            <a:endParaRPr lang="en-IE" sz="1400" dirty="0"/>
          </a:p>
        </p:txBody>
      </p:sp>
      <p:sp>
        <p:nvSpPr>
          <p:cNvPr id="7" name="TextBox 6">
            <a:extLst>
              <a:ext uri="{FF2B5EF4-FFF2-40B4-BE49-F238E27FC236}">
                <a16:creationId xmlns:a16="http://schemas.microsoft.com/office/drawing/2014/main" id="{82C4C0A7-1323-C5B3-E6E9-A3BB181F9695}"/>
              </a:ext>
            </a:extLst>
          </p:cNvPr>
          <p:cNvSpPr txBox="1"/>
          <p:nvPr/>
        </p:nvSpPr>
        <p:spPr>
          <a:xfrm>
            <a:off x="8323767" y="2349598"/>
            <a:ext cx="629981" cy="307777"/>
          </a:xfrm>
          <a:prstGeom prst="rect">
            <a:avLst/>
          </a:prstGeom>
          <a:noFill/>
        </p:spPr>
        <p:txBody>
          <a:bodyPr wrap="none" rtlCol="0">
            <a:spAutoFit/>
          </a:bodyPr>
          <a:lstStyle/>
          <a:p>
            <a:r>
              <a:rPr lang="en-US" sz="1400" dirty="0"/>
              <a:t>Jacket</a:t>
            </a:r>
            <a:endParaRPr lang="en-IE" sz="1400" dirty="0"/>
          </a:p>
        </p:txBody>
      </p:sp>
      <p:sp>
        <p:nvSpPr>
          <p:cNvPr id="9" name="TextBox 8">
            <a:extLst>
              <a:ext uri="{FF2B5EF4-FFF2-40B4-BE49-F238E27FC236}">
                <a16:creationId xmlns:a16="http://schemas.microsoft.com/office/drawing/2014/main" id="{E5A4F289-80F9-F5D0-4702-8372DD9B83C5}"/>
              </a:ext>
            </a:extLst>
          </p:cNvPr>
          <p:cNvSpPr txBox="1"/>
          <p:nvPr/>
        </p:nvSpPr>
        <p:spPr>
          <a:xfrm>
            <a:off x="7731603" y="2846484"/>
            <a:ext cx="1276311" cy="307777"/>
          </a:xfrm>
          <a:prstGeom prst="rect">
            <a:avLst/>
          </a:prstGeom>
          <a:noFill/>
        </p:spPr>
        <p:txBody>
          <a:bodyPr wrap="none" rtlCol="0">
            <a:spAutoFit/>
          </a:bodyPr>
          <a:lstStyle/>
          <a:p>
            <a:r>
              <a:rPr lang="en-US" sz="1400" dirty="0"/>
              <a:t>Turn Insulation</a:t>
            </a:r>
            <a:endParaRPr lang="en-IE" sz="1400" dirty="0"/>
          </a:p>
        </p:txBody>
      </p:sp>
      <p:sp>
        <p:nvSpPr>
          <p:cNvPr id="11" name="TextBox 10">
            <a:extLst>
              <a:ext uri="{FF2B5EF4-FFF2-40B4-BE49-F238E27FC236}">
                <a16:creationId xmlns:a16="http://schemas.microsoft.com/office/drawing/2014/main" id="{857BFFB1-67F9-4F7F-7524-19F781AFCF0F}"/>
              </a:ext>
            </a:extLst>
          </p:cNvPr>
          <p:cNvSpPr txBox="1"/>
          <p:nvPr/>
        </p:nvSpPr>
        <p:spPr>
          <a:xfrm>
            <a:off x="11282327" y="2516392"/>
            <a:ext cx="909673" cy="307777"/>
          </a:xfrm>
          <a:prstGeom prst="rect">
            <a:avLst/>
          </a:prstGeom>
          <a:noFill/>
        </p:spPr>
        <p:txBody>
          <a:bodyPr wrap="none" rtlCol="0">
            <a:spAutoFit/>
          </a:bodyPr>
          <a:lstStyle/>
          <a:p>
            <a:r>
              <a:rPr lang="en-US" sz="1400" dirty="0"/>
              <a:t>Void Filler</a:t>
            </a:r>
            <a:endParaRPr lang="en-IE" sz="1400" dirty="0"/>
          </a:p>
        </p:txBody>
      </p:sp>
      <p:cxnSp>
        <p:nvCxnSpPr>
          <p:cNvPr id="13" name="Straight Arrow Connector 12">
            <a:extLst>
              <a:ext uri="{FF2B5EF4-FFF2-40B4-BE49-F238E27FC236}">
                <a16:creationId xmlns:a16="http://schemas.microsoft.com/office/drawing/2014/main" id="{9E4405C2-0D2B-C815-2891-2139C55C6AE6}"/>
              </a:ext>
            </a:extLst>
          </p:cNvPr>
          <p:cNvCxnSpPr>
            <a:stCxn id="2" idx="3"/>
          </p:cNvCxnSpPr>
          <p:nvPr/>
        </p:nvCxnSpPr>
        <p:spPr>
          <a:xfrm>
            <a:off x="9055203" y="1403849"/>
            <a:ext cx="1181655" cy="69666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8BC30D1-5392-74D9-13B3-D9228A2BC6F7}"/>
              </a:ext>
            </a:extLst>
          </p:cNvPr>
          <p:cNvCxnSpPr>
            <a:cxnSpLocks/>
            <a:stCxn id="5" idx="3"/>
          </p:cNvCxnSpPr>
          <p:nvPr/>
        </p:nvCxnSpPr>
        <p:spPr>
          <a:xfrm>
            <a:off x="8917199" y="1946622"/>
            <a:ext cx="984490" cy="12812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05F8818-1EE2-245D-2AD5-6FCC4A419D1A}"/>
              </a:ext>
            </a:extLst>
          </p:cNvPr>
          <p:cNvCxnSpPr>
            <a:cxnSpLocks/>
            <a:stCxn id="7" idx="3"/>
          </p:cNvCxnSpPr>
          <p:nvPr/>
        </p:nvCxnSpPr>
        <p:spPr>
          <a:xfrm>
            <a:off x="8953748" y="2503487"/>
            <a:ext cx="692282" cy="12905"/>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4222197-AF45-2700-FC73-45FAE33BAC70}"/>
              </a:ext>
            </a:extLst>
          </p:cNvPr>
          <p:cNvCxnSpPr>
            <a:cxnSpLocks/>
            <a:stCxn id="9" idx="3"/>
          </p:cNvCxnSpPr>
          <p:nvPr/>
        </p:nvCxnSpPr>
        <p:spPr>
          <a:xfrm flipV="1">
            <a:off x="9007914" y="2820724"/>
            <a:ext cx="227982" cy="17964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089BA6A-B3BA-DC89-94C1-CCA365A6B4D6}"/>
              </a:ext>
            </a:extLst>
          </p:cNvPr>
          <p:cNvCxnSpPr>
            <a:cxnSpLocks/>
            <a:stCxn id="11" idx="2"/>
          </p:cNvCxnSpPr>
          <p:nvPr/>
        </p:nvCxnSpPr>
        <p:spPr>
          <a:xfrm flipH="1">
            <a:off x="11216081" y="2824169"/>
            <a:ext cx="521083" cy="26677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A5B11CD9-15F2-985E-E229-7D8E30A7B3F8}"/>
              </a:ext>
            </a:extLst>
          </p:cNvPr>
          <p:cNvSpPr txBox="1"/>
          <p:nvPr/>
        </p:nvSpPr>
        <p:spPr>
          <a:xfrm>
            <a:off x="10347110" y="3603125"/>
            <a:ext cx="1288301" cy="307777"/>
          </a:xfrm>
          <a:prstGeom prst="rect">
            <a:avLst/>
          </a:prstGeom>
          <a:noFill/>
        </p:spPr>
        <p:txBody>
          <a:bodyPr wrap="none" rtlCol="0">
            <a:spAutoFit/>
          </a:bodyPr>
          <a:lstStyle/>
          <a:p>
            <a:r>
              <a:rPr lang="en-US" sz="1400" dirty="0"/>
              <a:t>Copper Former</a:t>
            </a:r>
            <a:endParaRPr lang="en-IE" sz="1400" dirty="0"/>
          </a:p>
        </p:txBody>
      </p:sp>
      <p:sp>
        <p:nvSpPr>
          <p:cNvPr id="29" name="TextBox 28">
            <a:extLst>
              <a:ext uri="{FF2B5EF4-FFF2-40B4-BE49-F238E27FC236}">
                <a16:creationId xmlns:a16="http://schemas.microsoft.com/office/drawing/2014/main" id="{788AFBA3-6CE5-53CA-86CB-3C7C2BF478B5}"/>
              </a:ext>
            </a:extLst>
          </p:cNvPr>
          <p:cNvSpPr txBox="1"/>
          <p:nvPr/>
        </p:nvSpPr>
        <p:spPr>
          <a:xfrm>
            <a:off x="8184903" y="3513295"/>
            <a:ext cx="981744" cy="307777"/>
          </a:xfrm>
          <a:prstGeom prst="rect">
            <a:avLst/>
          </a:prstGeom>
          <a:noFill/>
        </p:spPr>
        <p:txBody>
          <a:bodyPr wrap="none" rtlCol="0">
            <a:spAutoFit/>
          </a:bodyPr>
          <a:lstStyle/>
          <a:p>
            <a:r>
              <a:rPr lang="en-US" sz="1400" dirty="0"/>
              <a:t>Steel Wrap</a:t>
            </a:r>
            <a:endParaRPr lang="en-IE" sz="1400" dirty="0"/>
          </a:p>
        </p:txBody>
      </p:sp>
      <p:cxnSp>
        <p:nvCxnSpPr>
          <p:cNvPr id="30" name="Straight Arrow Connector 29">
            <a:extLst>
              <a:ext uri="{FF2B5EF4-FFF2-40B4-BE49-F238E27FC236}">
                <a16:creationId xmlns:a16="http://schemas.microsoft.com/office/drawing/2014/main" id="{D9C56E63-D27E-7E73-D6DE-FC1344F79FD2}"/>
              </a:ext>
            </a:extLst>
          </p:cNvPr>
          <p:cNvCxnSpPr>
            <a:cxnSpLocks/>
            <a:stCxn id="29" idx="2"/>
          </p:cNvCxnSpPr>
          <p:nvPr/>
        </p:nvCxnSpPr>
        <p:spPr>
          <a:xfrm flipH="1">
            <a:off x="7152765" y="3821072"/>
            <a:ext cx="1523010" cy="66681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9B1A443D-1886-A0BB-85B9-EA4399629840}"/>
              </a:ext>
            </a:extLst>
          </p:cNvPr>
          <p:cNvCxnSpPr>
            <a:cxnSpLocks/>
            <a:stCxn id="28" idx="2"/>
          </p:cNvCxnSpPr>
          <p:nvPr/>
        </p:nvCxnSpPr>
        <p:spPr>
          <a:xfrm flipH="1">
            <a:off x="10423919" y="3910902"/>
            <a:ext cx="567342" cy="69067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5133BBD-28C1-E7EB-767B-7BB87049C4A9}"/>
              </a:ext>
            </a:extLst>
          </p:cNvPr>
          <p:cNvSpPr txBox="1"/>
          <p:nvPr/>
        </p:nvSpPr>
        <p:spPr>
          <a:xfrm>
            <a:off x="8638757" y="6314533"/>
            <a:ext cx="890115" cy="307777"/>
          </a:xfrm>
          <a:prstGeom prst="rect">
            <a:avLst/>
          </a:prstGeom>
          <a:noFill/>
        </p:spPr>
        <p:txBody>
          <a:bodyPr wrap="none" rtlCol="0">
            <a:spAutoFit/>
          </a:bodyPr>
          <a:lstStyle/>
          <a:p>
            <a:r>
              <a:rPr lang="en-US" sz="1400" dirty="0"/>
              <a:t>HTS Stack</a:t>
            </a:r>
            <a:endParaRPr lang="en-IE" sz="1400" dirty="0"/>
          </a:p>
        </p:txBody>
      </p:sp>
      <p:cxnSp>
        <p:nvCxnSpPr>
          <p:cNvPr id="38" name="Straight Arrow Connector 37">
            <a:extLst>
              <a:ext uri="{FF2B5EF4-FFF2-40B4-BE49-F238E27FC236}">
                <a16:creationId xmlns:a16="http://schemas.microsoft.com/office/drawing/2014/main" id="{EB8B4133-7FD2-61E3-BAEF-97821EB3C988}"/>
              </a:ext>
            </a:extLst>
          </p:cNvPr>
          <p:cNvCxnSpPr>
            <a:cxnSpLocks/>
            <a:stCxn id="37" idx="0"/>
          </p:cNvCxnSpPr>
          <p:nvPr/>
        </p:nvCxnSpPr>
        <p:spPr>
          <a:xfrm flipV="1">
            <a:off x="9083815" y="5318620"/>
            <a:ext cx="754768" cy="99591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17302402-9396-400D-2A06-6887CC4DFAD2}"/>
              </a:ext>
            </a:extLst>
          </p:cNvPr>
          <p:cNvCxnSpPr>
            <a:cxnSpLocks/>
            <a:stCxn id="37" idx="0"/>
          </p:cNvCxnSpPr>
          <p:nvPr/>
        </p:nvCxnSpPr>
        <p:spPr>
          <a:xfrm flipH="1" flipV="1">
            <a:off x="7063530" y="5578019"/>
            <a:ext cx="2020285" cy="736514"/>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FBD501C4-F572-45C2-6847-1C9BDBD308EA}"/>
              </a:ext>
            </a:extLst>
          </p:cNvPr>
          <p:cNvSpPr txBox="1"/>
          <p:nvPr/>
        </p:nvSpPr>
        <p:spPr>
          <a:xfrm>
            <a:off x="8405666" y="5140542"/>
            <a:ext cx="649537" cy="307777"/>
          </a:xfrm>
          <a:prstGeom prst="rect">
            <a:avLst/>
          </a:prstGeom>
          <a:noFill/>
        </p:spPr>
        <p:txBody>
          <a:bodyPr wrap="none" rtlCol="0">
            <a:spAutoFit/>
          </a:bodyPr>
          <a:lstStyle/>
          <a:p>
            <a:r>
              <a:rPr lang="en-US" sz="1400" dirty="0"/>
              <a:t>Solder</a:t>
            </a:r>
            <a:endParaRPr lang="en-IE" sz="1400" dirty="0"/>
          </a:p>
        </p:txBody>
      </p:sp>
      <p:cxnSp>
        <p:nvCxnSpPr>
          <p:cNvPr id="45" name="Straight Arrow Connector 44">
            <a:extLst>
              <a:ext uri="{FF2B5EF4-FFF2-40B4-BE49-F238E27FC236}">
                <a16:creationId xmlns:a16="http://schemas.microsoft.com/office/drawing/2014/main" id="{C9FFC14E-3578-1309-661E-2C381DD13217}"/>
              </a:ext>
            </a:extLst>
          </p:cNvPr>
          <p:cNvCxnSpPr>
            <a:cxnSpLocks/>
            <a:stCxn id="44" idx="1"/>
          </p:cNvCxnSpPr>
          <p:nvPr/>
        </p:nvCxnSpPr>
        <p:spPr>
          <a:xfrm flipH="1" flipV="1">
            <a:off x="7315200" y="5096003"/>
            <a:ext cx="1090466" cy="198428"/>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7E6BCB23-60B7-1E96-1025-968F8D6A61D7}"/>
              </a:ext>
            </a:extLst>
          </p:cNvPr>
          <p:cNvCxnSpPr>
            <a:cxnSpLocks/>
            <a:stCxn id="29" idx="2"/>
          </p:cNvCxnSpPr>
          <p:nvPr/>
        </p:nvCxnSpPr>
        <p:spPr>
          <a:xfrm>
            <a:off x="8675775" y="3821072"/>
            <a:ext cx="1103994" cy="910207"/>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Slide Number Placeholder 18">
            <a:extLst>
              <a:ext uri="{FF2B5EF4-FFF2-40B4-BE49-F238E27FC236}">
                <a16:creationId xmlns:a16="http://schemas.microsoft.com/office/drawing/2014/main" id="{9C1E4885-E554-5939-3995-4B12DA9D6377}"/>
              </a:ext>
            </a:extLst>
          </p:cNvPr>
          <p:cNvSpPr>
            <a:spLocks noGrp="1"/>
          </p:cNvSpPr>
          <p:nvPr>
            <p:ph type="sldNum" sz="quarter" idx="12"/>
          </p:nvPr>
        </p:nvSpPr>
        <p:spPr/>
        <p:txBody>
          <a:bodyPr/>
          <a:lstStyle/>
          <a:p>
            <a:fld id="{78B18F8E-E442-4454-B110-A7545E23EB4C}" type="slidenum">
              <a:rPr lang="en-IE" smtClean="0"/>
              <a:t>4</a:t>
            </a:fld>
            <a:endParaRPr lang="en-IE"/>
          </a:p>
        </p:txBody>
      </p:sp>
    </p:spTree>
    <p:extLst>
      <p:ext uri="{BB962C8B-B14F-4D97-AF65-F5344CB8AC3E}">
        <p14:creationId xmlns:p14="http://schemas.microsoft.com/office/powerpoint/2010/main" val="34600170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Introduction: Material Properties</a:t>
            </a:r>
          </a:p>
        </p:txBody>
      </p:sp>
      <p:graphicFrame>
        <p:nvGraphicFramePr>
          <p:cNvPr id="12" name="Table 14">
            <a:extLst>
              <a:ext uri="{FF2B5EF4-FFF2-40B4-BE49-F238E27FC236}">
                <a16:creationId xmlns:a16="http://schemas.microsoft.com/office/drawing/2014/main" id="{AC2DCC3A-877E-E8ED-F946-3AD358673E29}"/>
              </a:ext>
            </a:extLst>
          </p:cNvPr>
          <p:cNvGraphicFramePr>
            <a:graphicFrameLocks noGrp="1"/>
          </p:cNvGraphicFramePr>
          <p:nvPr>
            <p:extLst>
              <p:ext uri="{D42A27DB-BD31-4B8C-83A1-F6EECF244321}">
                <p14:modId xmlns:p14="http://schemas.microsoft.com/office/powerpoint/2010/main" val="3943352087"/>
              </p:ext>
            </p:extLst>
          </p:nvPr>
        </p:nvGraphicFramePr>
        <p:xfrm>
          <a:off x="336328" y="1097279"/>
          <a:ext cx="8576444" cy="3261970"/>
        </p:xfrm>
        <a:graphic>
          <a:graphicData uri="http://schemas.openxmlformats.org/drawingml/2006/table">
            <a:tbl>
              <a:tblPr firstRow="1" bandRow="1">
                <a:tableStyleId>{125E5076-3810-47DD-B79F-674D7AD40C01}</a:tableStyleId>
              </a:tblPr>
              <a:tblGrid>
                <a:gridCol w="1065190">
                  <a:extLst>
                    <a:ext uri="{9D8B030D-6E8A-4147-A177-3AD203B41FA5}">
                      <a16:colId xmlns:a16="http://schemas.microsoft.com/office/drawing/2014/main" val="399706367"/>
                    </a:ext>
                  </a:extLst>
                </a:gridCol>
                <a:gridCol w="1065190">
                  <a:extLst>
                    <a:ext uri="{9D8B030D-6E8A-4147-A177-3AD203B41FA5}">
                      <a16:colId xmlns:a16="http://schemas.microsoft.com/office/drawing/2014/main" val="1041473500"/>
                    </a:ext>
                  </a:extLst>
                </a:gridCol>
                <a:gridCol w="1065190">
                  <a:extLst>
                    <a:ext uri="{9D8B030D-6E8A-4147-A177-3AD203B41FA5}">
                      <a16:colId xmlns:a16="http://schemas.microsoft.com/office/drawing/2014/main" val="2595519133"/>
                    </a:ext>
                  </a:extLst>
                </a:gridCol>
                <a:gridCol w="1120114">
                  <a:extLst>
                    <a:ext uri="{9D8B030D-6E8A-4147-A177-3AD203B41FA5}">
                      <a16:colId xmlns:a16="http://schemas.microsoft.com/office/drawing/2014/main" val="3489056457"/>
                    </a:ext>
                  </a:extLst>
                </a:gridCol>
                <a:gridCol w="1065190">
                  <a:extLst>
                    <a:ext uri="{9D8B030D-6E8A-4147-A177-3AD203B41FA5}">
                      <a16:colId xmlns:a16="http://schemas.microsoft.com/office/drawing/2014/main" val="274450772"/>
                    </a:ext>
                  </a:extLst>
                </a:gridCol>
                <a:gridCol w="1065190">
                  <a:extLst>
                    <a:ext uri="{9D8B030D-6E8A-4147-A177-3AD203B41FA5}">
                      <a16:colId xmlns:a16="http://schemas.microsoft.com/office/drawing/2014/main" val="581480263"/>
                    </a:ext>
                  </a:extLst>
                </a:gridCol>
                <a:gridCol w="1065190">
                  <a:extLst>
                    <a:ext uri="{9D8B030D-6E8A-4147-A177-3AD203B41FA5}">
                      <a16:colId xmlns:a16="http://schemas.microsoft.com/office/drawing/2014/main" val="535043188"/>
                    </a:ext>
                  </a:extLst>
                </a:gridCol>
                <a:gridCol w="1065190">
                  <a:extLst>
                    <a:ext uri="{9D8B030D-6E8A-4147-A177-3AD203B41FA5}">
                      <a16:colId xmlns:a16="http://schemas.microsoft.com/office/drawing/2014/main" val="774112692"/>
                    </a:ext>
                  </a:extLst>
                </a:gridCol>
              </a:tblGrid>
              <a:tr h="518770">
                <a:tc>
                  <a:txBody>
                    <a:bodyPr/>
                    <a:lstStyle/>
                    <a:p>
                      <a:pPr algn="ctr"/>
                      <a:endParaRPr lang="en-IE" sz="1400"/>
                    </a:p>
                  </a:txBody>
                  <a:tcPr anchor="ctr"/>
                </a:tc>
                <a:tc>
                  <a:txBody>
                    <a:bodyPr/>
                    <a:lstStyle/>
                    <a:p>
                      <a:pPr algn="ctr"/>
                      <a:r>
                        <a:rPr lang="en-US" sz="1400" dirty="0"/>
                        <a:t>Steel</a:t>
                      </a:r>
                      <a:endParaRPr lang="en-IE" sz="1400" dirty="0"/>
                    </a:p>
                  </a:txBody>
                  <a:tcPr anchor="ctr"/>
                </a:tc>
                <a:tc>
                  <a:txBody>
                    <a:bodyPr/>
                    <a:lstStyle/>
                    <a:p>
                      <a:pPr algn="ctr"/>
                      <a:r>
                        <a:rPr lang="en-US" sz="1400" dirty="0"/>
                        <a:t>Copper</a:t>
                      </a:r>
                      <a:endParaRPr lang="en-IE" sz="1400" dirty="0"/>
                    </a:p>
                  </a:txBody>
                  <a:tcPr anchor="ctr"/>
                </a:tc>
                <a:tc>
                  <a:txBody>
                    <a:bodyPr/>
                    <a:lstStyle/>
                    <a:p>
                      <a:pPr algn="ctr"/>
                      <a:r>
                        <a:rPr lang="en-US" sz="1400" dirty="0"/>
                        <a:t>Insulation</a:t>
                      </a:r>
                      <a:endParaRPr lang="en-IE" sz="1400" dirty="0"/>
                    </a:p>
                  </a:txBody>
                  <a:tcPr anchor="ctr"/>
                </a:tc>
                <a:tc>
                  <a:txBody>
                    <a:bodyPr/>
                    <a:lstStyle/>
                    <a:p>
                      <a:pPr algn="ctr"/>
                      <a:r>
                        <a:rPr lang="en-US" sz="1400" dirty="0"/>
                        <a:t>Filler</a:t>
                      </a:r>
                      <a:endParaRPr lang="en-IE" sz="1400" dirty="0"/>
                    </a:p>
                  </a:txBody>
                  <a:tcPr anchor="ctr"/>
                </a:tc>
                <a:tc>
                  <a:txBody>
                    <a:bodyPr/>
                    <a:lstStyle/>
                    <a:p>
                      <a:pPr algn="ctr"/>
                      <a:r>
                        <a:rPr lang="en-US" sz="1400" dirty="0"/>
                        <a:t>WP</a:t>
                      </a:r>
                    </a:p>
                    <a:p>
                      <a:pPr algn="ctr"/>
                      <a:r>
                        <a:rPr lang="en-US" sz="1400" dirty="0"/>
                        <a:t>(smeared)</a:t>
                      </a:r>
                      <a:endParaRPr lang="en-IE" sz="1400" dirty="0"/>
                    </a:p>
                  </a:txBody>
                  <a:tcPr anchor="ctr"/>
                </a:tc>
                <a:tc>
                  <a:txBody>
                    <a:bodyPr/>
                    <a:lstStyle/>
                    <a:p>
                      <a:pPr algn="ctr"/>
                      <a:r>
                        <a:rPr lang="en-US" sz="1400" dirty="0"/>
                        <a:t>Solder</a:t>
                      </a:r>
                      <a:endParaRPr lang="en-IE" sz="1400" dirty="0"/>
                    </a:p>
                  </a:txBody>
                  <a:tcPr anchor="ctr"/>
                </a:tc>
                <a:tc>
                  <a:txBody>
                    <a:bodyPr/>
                    <a:lstStyle/>
                    <a:p>
                      <a:pPr algn="ctr"/>
                      <a:r>
                        <a:rPr lang="en-US" sz="1400" dirty="0"/>
                        <a:t>HTS Tape (smeared)</a:t>
                      </a:r>
                      <a:endParaRPr lang="en-IE" sz="1400" dirty="0"/>
                    </a:p>
                  </a:txBody>
                  <a:tcPr anchor="ctr"/>
                </a:tc>
                <a:extLst>
                  <a:ext uri="{0D108BD9-81ED-4DB2-BD59-A6C34878D82A}">
                    <a16:rowId xmlns:a16="http://schemas.microsoft.com/office/drawing/2014/main" val="944185413"/>
                  </a:ext>
                </a:extLst>
              </a:tr>
              <a:tr h="300341">
                <a:tc>
                  <a:txBody>
                    <a:bodyPr/>
                    <a:lstStyle/>
                    <a:p>
                      <a:pPr algn="ctr"/>
                      <a:r>
                        <a:rPr lang="en-US" sz="1400" dirty="0"/>
                        <a:t>E</a:t>
                      </a:r>
                      <a:r>
                        <a:rPr lang="en-US" sz="1400" baseline="-25000" dirty="0"/>
                        <a:t>x</a:t>
                      </a:r>
                      <a:r>
                        <a:rPr lang="en-US" sz="1400" dirty="0"/>
                        <a:t> [</a:t>
                      </a:r>
                      <a:r>
                        <a:rPr lang="en-US" sz="1400" dirty="0" err="1"/>
                        <a:t>GPa</a:t>
                      </a:r>
                      <a:r>
                        <a:rPr lang="en-US" sz="1400" dirty="0"/>
                        <a:t>]</a:t>
                      </a:r>
                      <a:endParaRPr lang="en-IE" sz="1400" dirty="0"/>
                    </a:p>
                  </a:txBody>
                  <a:tcPr anchor="ctr"/>
                </a:tc>
                <a:tc>
                  <a:txBody>
                    <a:bodyPr/>
                    <a:lstStyle/>
                    <a:p>
                      <a:pPr algn="ctr"/>
                      <a:r>
                        <a:rPr lang="en-US" sz="1400" dirty="0"/>
                        <a:t>205</a:t>
                      </a:r>
                      <a:endParaRPr lang="en-IE" sz="1400" dirty="0"/>
                    </a:p>
                  </a:txBody>
                  <a:tcPr anchor="ctr"/>
                </a:tc>
                <a:tc>
                  <a:txBody>
                    <a:bodyPr/>
                    <a:lstStyle/>
                    <a:p>
                      <a:pPr algn="ctr"/>
                      <a:r>
                        <a:rPr lang="en-US" sz="1400" dirty="0"/>
                        <a:t>110</a:t>
                      </a:r>
                      <a:endParaRPr lang="en-IE" sz="1400" dirty="0"/>
                    </a:p>
                  </a:txBody>
                  <a:tcPr anchor="ctr"/>
                </a:tc>
                <a:tc>
                  <a:txBody>
                    <a:bodyPr/>
                    <a:lstStyle/>
                    <a:p>
                      <a:pPr algn="ctr"/>
                      <a:r>
                        <a:rPr lang="en-US" sz="1400" dirty="0"/>
                        <a:t>12</a:t>
                      </a:r>
                      <a:endParaRPr lang="en-IE" sz="1400" dirty="0"/>
                    </a:p>
                  </a:txBody>
                  <a:tcPr anchor="ctr"/>
                </a:tc>
                <a:tc>
                  <a:txBody>
                    <a:bodyPr/>
                    <a:lstStyle/>
                    <a:p>
                      <a:pPr algn="ctr"/>
                      <a:r>
                        <a:rPr lang="en-US" sz="1400" dirty="0"/>
                        <a:t>7</a:t>
                      </a:r>
                      <a:endParaRPr lang="en-IE" sz="1400" dirty="0"/>
                    </a:p>
                  </a:txBody>
                  <a:tcPr anchor="ctr"/>
                </a:tc>
                <a:tc>
                  <a:txBody>
                    <a:bodyPr/>
                    <a:lstStyle/>
                    <a:p>
                      <a:pPr algn="ctr"/>
                      <a:r>
                        <a:rPr lang="en-US" sz="1400" dirty="0"/>
                        <a:t>112</a:t>
                      </a:r>
                      <a:endParaRPr lang="en-IE" sz="1400" dirty="0"/>
                    </a:p>
                  </a:txBody>
                  <a:tcPr anchor="ctr"/>
                </a:tc>
                <a:tc>
                  <a:txBody>
                    <a:bodyPr/>
                    <a:lstStyle/>
                    <a:p>
                      <a:pPr algn="ctr"/>
                      <a:r>
                        <a:rPr lang="en-US" sz="1400" dirty="0"/>
                        <a:t>10</a:t>
                      </a:r>
                      <a:endParaRPr lang="en-IE" sz="1400" dirty="0"/>
                    </a:p>
                  </a:txBody>
                  <a:tcPr anchor="ctr"/>
                </a:tc>
                <a:tc>
                  <a:txBody>
                    <a:bodyPr/>
                    <a:lstStyle/>
                    <a:p>
                      <a:pPr algn="ctr"/>
                      <a:r>
                        <a:rPr lang="en-US" sz="1400" dirty="0"/>
                        <a:t>100</a:t>
                      </a:r>
                      <a:endParaRPr lang="en-IE" sz="1400" dirty="0"/>
                    </a:p>
                  </a:txBody>
                  <a:tcPr anchor="ctr"/>
                </a:tc>
                <a:extLst>
                  <a:ext uri="{0D108BD9-81ED-4DB2-BD59-A6C34878D82A}">
                    <a16:rowId xmlns:a16="http://schemas.microsoft.com/office/drawing/2014/main" val="336365430"/>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E</a:t>
                      </a:r>
                      <a:r>
                        <a:rPr lang="en-US" sz="1400" baseline="-25000" dirty="0" err="1"/>
                        <a:t>y</a:t>
                      </a:r>
                      <a:r>
                        <a:rPr lang="en-US" sz="1400" dirty="0"/>
                        <a:t> [</a:t>
                      </a:r>
                      <a:r>
                        <a:rPr lang="en-US" sz="1400" dirty="0" err="1"/>
                        <a:t>GPa</a:t>
                      </a:r>
                      <a:r>
                        <a:rPr lang="en-US" sz="1400" dirty="0"/>
                        <a:t>]</a:t>
                      </a:r>
                      <a:endParaRPr lang="en-IE" sz="1400" dirty="0"/>
                    </a:p>
                  </a:txBody>
                  <a:tcPr anchor="ctr"/>
                </a:tc>
                <a:tc>
                  <a:txBody>
                    <a:bodyPr/>
                    <a:lstStyle/>
                    <a:p>
                      <a:pPr algn="ctr"/>
                      <a:r>
                        <a:rPr lang="en-US" sz="1400" dirty="0"/>
                        <a:t>205</a:t>
                      </a:r>
                      <a:endParaRPr lang="en-IE" sz="1400" dirty="0"/>
                    </a:p>
                  </a:txBody>
                  <a:tcPr anchor="ctr"/>
                </a:tc>
                <a:tc>
                  <a:txBody>
                    <a:bodyPr/>
                    <a:lstStyle/>
                    <a:p>
                      <a:pPr algn="ctr"/>
                      <a:r>
                        <a:rPr lang="en-US" sz="1400" dirty="0"/>
                        <a:t>110</a:t>
                      </a:r>
                      <a:endParaRPr lang="en-IE" sz="1400" dirty="0"/>
                    </a:p>
                  </a:txBody>
                  <a:tcPr anchor="ctr"/>
                </a:tc>
                <a:tc>
                  <a:txBody>
                    <a:bodyPr/>
                    <a:lstStyle/>
                    <a:p>
                      <a:pPr algn="ctr"/>
                      <a:r>
                        <a:rPr lang="en-US" sz="1400" dirty="0"/>
                        <a:t>20</a:t>
                      </a:r>
                      <a:endParaRPr lang="en-IE" sz="1400" dirty="0"/>
                    </a:p>
                  </a:txBody>
                  <a:tcPr anchor="ctr"/>
                </a:tc>
                <a:tc>
                  <a:txBody>
                    <a:bodyPr/>
                    <a:lstStyle/>
                    <a:p>
                      <a:pPr algn="ctr"/>
                      <a:r>
                        <a:rPr lang="en-US" sz="1400" dirty="0"/>
                        <a:t>7</a:t>
                      </a:r>
                      <a:endParaRPr lang="en-IE" sz="1400" dirty="0"/>
                    </a:p>
                  </a:txBody>
                  <a:tcPr anchor="ctr"/>
                </a:tc>
                <a:tc>
                  <a:txBody>
                    <a:bodyPr/>
                    <a:lstStyle/>
                    <a:p>
                      <a:pPr algn="ctr"/>
                      <a:r>
                        <a:rPr lang="en-US" sz="1400" dirty="0"/>
                        <a:t>112</a:t>
                      </a:r>
                      <a:endParaRPr lang="en-IE" sz="1400" dirty="0"/>
                    </a:p>
                  </a:txBody>
                  <a:tcPr anchor="ctr"/>
                </a:tc>
                <a:tc>
                  <a:txBody>
                    <a:bodyPr/>
                    <a:lstStyle/>
                    <a:p>
                      <a:pPr algn="ctr"/>
                      <a:r>
                        <a:rPr lang="en-US" sz="1400" dirty="0"/>
                        <a:t>10</a:t>
                      </a:r>
                      <a:endParaRPr lang="en-IE" sz="1400" dirty="0"/>
                    </a:p>
                  </a:txBody>
                  <a:tcPr anchor="ctr"/>
                </a:tc>
                <a:tc>
                  <a:txBody>
                    <a:bodyPr/>
                    <a:lstStyle/>
                    <a:p>
                      <a:pPr algn="ctr"/>
                      <a:r>
                        <a:rPr lang="en-US" sz="1400" dirty="0"/>
                        <a:t>121</a:t>
                      </a:r>
                      <a:endParaRPr lang="en-IE" sz="1400" dirty="0"/>
                    </a:p>
                  </a:txBody>
                  <a:tcPr anchor="ctr"/>
                </a:tc>
                <a:extLst>
                  <a:ext uri="{0D108BD9-81ED-4DB2-BD59-A6C34878D82A}">
                    <a16:rowId xmlns:a16="http://schemas.microsoft.com/office/drawing/2014/main" val="1456157528"/>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E</a:t>
                      </a:r>
                      <a:r>
                        <a:rPr lang="en-US" sz="1400" baseline="-25000" dirty="0" err="1"/>
                        <a:t>z</a:t>
                      </a:r>
                      <a:r>
                        <a:rPr lang="en-US" sz="1400" dirty="0"/>
                        <a:t> [</a:t>
                      </a:r>
                      <a:r>
                        <a:rPr lang="en-US" sz="1400" dirty="0" err="1"/>
                        <a:t>GPa</a:t>
                      </a:r>
                      <a:r>
                        <a:rPr lang="en-US" sz="1400" dirty="0"/>
                        <a:t>]</a:t>
                      </a:r>
                      <a:endParaRPr lang="en-IE" sz="1400" dirty="0"/>
                    </a:p>
                  </a:txBody>
                  <a:tcPr anchor="ctr"/>
                </a:tc>
                <a:tc>
                  <a:txBody>
                    <a:bodyPr/>
                    <a:lstStyle/>
                    <a:p>
                      <a:pPr algn="ctr"/>
                      <a:r>
                        <a:rPr lang="en-US" sz="1400" dirty="0"/>
                        <a:t>205</a:t>
                      </a:r>
                      <a:endParaRPr lang="en-IE" sz="1400" dirty="0"/>
                    </a:p>
                  </a:txBody>
                  <a:tcPr anchor="ctr"/>
                </a:tc>
                <a:tc>
                  <a:txBody>
                    <a:bodyPr/>
                    <a:lstStyle/>
                    <a:p>
                      <a:pPr algn="ctr"/>
                      <a:r>
                        <a:rPr lang="en-US" sz="1400" dirty="0"/>
                        <a:t>110</a:t>
                      </a:r>
                      <a:endParaRPr lang="en-IE" sz="1400" dirty="0"/>
                    </a:p>
                  </a:txBody>
                  <a:tcPr anchor="ctr"/>
                </a:tc>
                <a:tc>
                  <a:txBody>
                    <a:bodyPr/>
                    <a:lstStyle/>
                    <a:p>
                      <a:pPr algn="ctr"/>
                      <a:r>
                        <a:rPr lang="en-US" sz="1400" dirty="0"/>
                        <a:t>20</a:t>
                      </a:r>
                      <a:endParaRPr lang="en-IE" sz="1400" dirty="0"/>
                    </a:p>
                  </a:txBody>
                  <a:tcPr anchor="ctr"/>
                </a:tc>
                <a:tc>
                  <a:txBody>
                    <a:bodyPr/>
                    <a:lstStyle/>
                    <a:p>
                      <a:pPr algn="ctr"/>
                      <a:r>
                        <a:rPr lang="en-US" sz="1400" dirty="0"/>
                        <a:t>7</a:t>
                      </a:r>
                      <a:endParaRPr lang="en-IE" sz="1400" dirty="0"/>
                    </a:p>
                  </a:txBody>
                  <a:tcPr anchor="ctr"/>
                </a:tc>
                <a:tc>
                  <a:txBody>
                    <a:bodyPr/>
                    <a:lstStyle/>
                    <a:p>
                      <a:pPr algn="ctr"/>
                      <a:r>
                        <a:rPr lang="en-US" sz="1400" dirty="0"/>
                        <a:t>160</a:t>
                      </a:r>
                      <a:endParaRPr lang="en-IE" sz="1400" dirty="0"/>
                    </a:p>
                  </a:txBody>
                  <a:tcPr anchor="ctr"/>
                </a:tc>
                <a:tc>
                  <a:txBody>
                    <a:bodyPr/>
                    <a:lstStyle/>
                    <a:p>
                      <a:pPr algn="ctr"/>
                      <a:r>
                        <a:rPr lang="en-US" sz="1400" dirty="0"/>
                        <a:t>10</a:t>
                      </a:r>
                      <a:endParaRPr lang="en-IE" sz="1400" dirty="0"/>
                    </a:p>
                  </a:txBody>
                  <a:tcPr anchor="ctr"/>
                </a:tc>
                <a:tc>
                  <a:txBody>
                    <a:bodyPr/>
                    <a:lstStyle/>
                    <a:p>
                      <a:pPr algn="ctr"/>
                      <a:r>
                        <a:rPr lang="en-US" sz="1400" dirty="0"/>
                        <a:t>132</a:t>
                      </a:r>
                      <a:endParaRPr lang="en-IE" sz="1400" dirty="0"/>
                    </a:p>
                  </a:txBody>
                  <a:tcPr anchor="ctr"/>
                </a:tc>
                <a:extLst>
                  <a:ext uri="{0D108BD9-81ED-4DB2-BD59-A6C34878D82A}">
                    <a16:rowId xmlns:a16="http://schemas.microsoft.com/office/drawing/2014/main" val="287993467"/>
                  </a:ext>
                </a:extLst>
              </a:tr>
              <a:tr h="300341">
                <a:tc>
                  <a:txBody>
                    <a:bodyPr/>
                    <a:lstStyle/>
                    <a:p>
                      <a:pPr algn="ctr"/>
                      <a:r>
                        <a:rPr lang="el-GR" sz="1400" dirty="0"/>
                        <a:t>ν</a:t>
                      </a:r>
                      <a:r>
                        <a:rPr lang="en-US" sz="1400" baseline="-25000" dirty="0" err="1"/>
                        <a:t>xy</a:t>
                      </a:r>
                      <a:r>
                        <a:rPr lang="en-US" sz="1400" dirty="0"/>
                        <a:t> []</a:t>
                      </a:r>
                      <a:endParaRPr lang="en-IE" sz="1400" dirty="0"/>
                    </a:p>
                  </a:txBody>
                  <a:tcPr anchor="ctr"/>
                </a:tc>
                <a:tc>
                  <a:txBody>
                    <a:bodyPr/>
                    <a:lstStyle/>
                    <a:p>
                      <a:pPr algn="ctr"/>
                      <a:r>
                        <a:rPr lang="en-US" sz="1400" dirty="0"/>
                        <a:t>0.29</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a:t>
                      </a:r>
                      <a:endParaRPr lang="en-IE" sz="1400" dirty="0"/>
                    </a:p>
                  </a:txBody>
                  <a:tcPr anchor="ctr"/>
                </a:tc>
                <a:tc>
                  <a:txBody>
                    <a:bodyPr/>
                    <a:lstStyle/>
                    <a:p>
                      <a:pPr algn="ctr"/>
                      <a:r>
                        <a:rPr lang="en-US" sz="1400" dirty="0"/>
                        <a:t>0.25</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0.25</a:t>
                      </a:r>
                      <a:endParaRPr lang="en-IE" sz="1400" dirty="0"/>
                    </a:p>
                  </a:txBody>
                  <a:tcPr anchor="ctr"/>
                </a:tc>
                <a:extLst>
                  <a:ext uri="{0D108BD9-81ED-4DB2-BD59-A6C34878D82A}">
                    <a16:rowId xmlns:a16="http://schemas.microsoft.com/office/drawing/2014/main" val="2923961182"/>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400" dirty="0"/>
                        <a:t>ν</a:t>
                      </a:r>
                      <a:r>
                        <a:rPr lang="en-US" sz="1400" baseline="-25000" dirty="0" err="1"/>
                        <a:t>xz</a:t>
                      </a:r>
                      <a:r>
                        <a:rPr lang="en-US" sz="1400" dirty="0"/>
                        <a:t> []</a:t>
                      </a:r>
                      <a:endParaRPr lang="en-IE" sz="1400" dirty="0"/>
                    </a:p>
                  </a:txBody>
                  <a:tcPr anchor="ctr"/>
                </a:tc>
                <a:tc>
                  <a:txBody>
                    <a:bodyPr/>
                    <a:lstStyle/>
                    <a:p>
                      <a:pPr algn="ctr"/>
                      <a:r>
                        <a:rPr lang="en-US" sz="1400" dirty="0"/>
                        <a:t>0.29</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a:t>
                      </a:r>
                      <a:endParaRPr lang="en-IE" sz="1400" dirty="0"/>
                    </a:p>
                  </a:txBody>
                  <a:tcPr anchor="ctr"/>
                </a:tc>
                <a:tc>
                  <a:txBody>
                    <a:bodyPr/>
                    <a:lstStyle/>
                    <a:p>
                      <a:pPr algn="ctr"/>
                      <a:r>
                        <a:rPr lang="en-US" sz="1400" dirty="0"/>
                        <a:t>0.21</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0.24</a:t>
                      </a:r>
                      <a:endParaRPr lang="en-IE" sz="1400" dirty="0"/>
                    </a:p>
                  </a:txBody>
                  <a:tcPr anchor="ctr"/>
                </a:tc>
                <a:extLst>
                  <a:ext uri="{0D108BD9-81ED-4DB2-BD59-A6C34878D82A}">
                    <a16:rowId xmlns:a16="http://schemas.microsoft.com/office/drawing/2014/main" val="2841129872"/>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400" dirty="0"/>
                        <a:t>ν</a:t>
                      </a:r>
                      <a:r>
                        <a:rPr lang="en-US" sz="1400" baseline="-25000" dirty="0" err="1"/>
                        <a:t>yz</a:t>
                      </a:r>
                      <a:r>
                        <a:rPr lang="en-US" sz="1400" dirty="0"/>
                        <a:t> []</a:t>
                      </a:r>
                      <a:endParaRPr lang="en-IE" sz="1400" dirty="0"/>
                    </a:p>
                  </a:txBody>
                  <a:tcPr anchor="ctr"/>
                </a:tc>
                <a:tc>
                  <a:txBody>
                    <a:bodyPr/>
                    <a:lstStyle/>
                    <a:p>
                      <a:pPr algn="ctr"/>
                      <a:r>
                        <a:rPr lang="en-US" sz="1400" dirty="0"/>
                        <a:t>0.29</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0.17</a:t>
                      </a:r>
                      <a:endParaRPr lang="en-IE" sz="1400" dirty="0"/>
                    </a:p>
                  </a:txBody>
                  <a:tcPr anchor="ctr"/>
                </a:tc>
                <a:tc>
                  <a:txBody>
                    <a:bodyPr/>
                    <a:lstStyle/>
                    <a:p>
                      <a:pPr algn="ctr"/>
                      <a:r>
                        <a:rPr lang="en-US" sz="1400" dirty="0"/>
                        <a:t>0.3</a:t>
                      </a:r>
                      <a:endParaRPr lang="en-IE" sz="1400" dirty="0"/>
                    </a:p>
                  </a:txBody>
                  <a:tcPr anchor="ctr"/>
                </a:tc>
                <a:tc>
                  <a:txBody>
                    <a:bodyPr/>
                    <a:lstStyle/>
                    <a:p>
                      <a:pPr algn="ctr"/>
                      <a:r>
                        <a:rPr lang="en-US" sz="1400" dirty="0"/>
                        <a:t>0.21</a:t>
                      </a:r>
                      <a:endParaRPr lang="en-IE" sz="1400" dirty="0"/>
                    </a:p>
                  </a:txBody>
                  <a:tcPr anchor="ctr"/>
                </a:tc>
                <a:tc>
                  <a:txBody>
                    <a:bodyPr/>
                    <a:lstStyle/>
                    <a:p>
                      <a:pPr algn="ctr"/>
                      <a:r>
                        <a:rPr lang="en-US" sz="1400" dirty="0"/>
                        <a:t>0.33</a:t>
                      </a:r>
                      <a:endParaRPr lang="en-IE" sz="1400" dirty="0"/>
                    </a:p>
                  </a:txBody>
                  <a:tcPr anchor="ctr"/>
                </a:tc>
                <a:tc>
                  <a:txBody>
                    <a:bodyPr/>
                    <a:lstStyle/>
                    <a:p>
                      <a:pPr algn="ctr"/>
                      <a:r>
                        <a:rPr lang="en-US" sz="1400" dirty="0"/>
                        <a:t>0.30</a:t>
                      </a:r>
                      <a:endParaRPr lang="en-IE" sz="1400" dirty="0"/>
                    </a:p>
                  </a:txBody>
                  <a:tcPr anchor="ctr"/>
                </a:tc>
                <a:extLst>
                  <a:ext uri="{0D108BD9-81ED-4DB2-BD59-A6C34878D82A}">
                    <a16:rowId xmlns:a16="http://schemas.microsoft.com/office/drawing/2014/main" val="3374801025"/>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G</a:t>
                      </a:r>
                      <a:r>
                        <a:rPr lang="en-US" sz="1400" baseline="-25000" dirty="0" err="1"/>
                        <a:t>xy</a:t>
                      </a:r>
                      <a:r>
                        <a:rPr lang="en-US" sz="1400" dirty="0"/>
                        <a:t> [</a:t>
                      </a:r>
                      <a:r>
                        <a:rPr lang="en-US" sz="1400" dirty="0" err="1"/>
                        <a:t>GPa</a:t>
                      </a:r>
                      <a:r>
                        <a:rPr lang="en-US" sz="1400" dirty="0"/>
                        <a:t>]</a:t>
                      </a:r>
                      <a:endParaRPr lang="en-IE" sz="1400" dirty="0"/>
                    </a:p>
                  </a:txBody>
                  <a:tcPr anchor="ctr"/>
                </a:tc>
                <a:tc>
                  <a:txBody>
                    <a:bodyPr/>
                    <a:lstStyle/>
                    <a:p>
                      <a:pPr algn="ctr"/>
                      <a:r>
                        <a:rPr lang="en-US" sz="1400" dirty="0"/>
                        <a:t>79</a:t>
                      </a:r>
                      <a:endParaRPr lang="en-IE" sz="1400" dirty="0"/>
                    </a:p>
                  </a:txBody>
                  <a:tcPr anchor="ctr"/>
                </a:tc>
                <a:tc>
                  <a:txBody>
                    <a:bodyPr/>
                    <a:lstStyle/>
                    <a:p>
                      <a:pPr algn="ctr"/>
                      <a:r>
                        <a:rPr lang="en-US" sz="1400" dirty="0"/>
                        <a:t>41</a:t>
                      </a:r>
                      <a:endParaRPr lang="en-IE" sz="1400" dirty="0"/>
                    </a:p>
                  </a:txBody>
                  <a:tcPr anchor="ctr"/>
                </a:tc>
                <a:tc>
                  <a:txBody>
                    <a:bodyPr/>
                    <a:lstStyle/>
                    <a:p>
                      <a:pPr algn="ctr"/>
                      <a:r>
                        <a:rPr lang="en-US" sz="1400" dirty="0"/>
                        <a:t>6</a:t>
                      </a:r>
                      <a:endParaRPr lang="en-IE" sz="1400" dirty="0"/>
                    </a:p>
                  </a:txBody>
                  <a:tcPr anchor="ctr"/>
                </a:tc>
                <a:tc>
                  <a:txBody>
                    <a:bodyPr/>
                    <a:lstStyle/>
                    <a:p>
                      <a:pPr algn="ctr"/>
                      <a:r>
                        <a:rPr lang="en-US" sz="1400" dirty="0"/>
                        <a:t>3</a:t>
                      </a:r>
                      <a:endParaRPr lang="en-IE" sz="1400" dirty="0"/>
                    </a:p>
                  </a:txBody>
                  <a:tcPr anchor="ctr"/>
                </a:tc>
                <a:tc>
                  <a:txBody>
                    <a:bodyPr/>
                    <a:lstStyle/>
                    <a:p>
                      <a:pPr algn="ctr"/>
                      <a:r>
                        <a:rPr lang="en-US" sz="1400" dirty="0"/>
                        <a:t>31</a:t>
                      </a:r>
                      <a:endParaRPr lang="en-IE" sz="1400" dirty="0"/>
                    </a:p>
                  </a:txBody>
                  <a:tcPr anchor="ctr"/>
                </a:tc>
                <a:tc>
                  <a:txBody>
                    <a:bodyPr/>
                    <a:lstStyle/>
                    <a:p>
                      <a:pPr algn="ctr"/>
                      <a:r>
                        <a:rPr lang="en-US" sz="1400" dirty="0"/>
                        <a:t>4</a:t>
                      </a:r>
                      <a:endParaRPr lang="en-IE" sz="1400" dirty="0"/>
                    </a:p>
                  </a:txBody>
                  <a:tcPr anchor="ctr"/>
                </a:tc>
                <a:tc>
                  <a:txBody>
                    <a:bodyPr/>
                    <a:lstStyle/>
                    <a:p>
                      <a:pPr algn="ctr"/>
                      <a:r>
                        <a:rPr lang="en-US" sz="1400" dirty="0"/>
                        <a:t>37</a:t>
                      </a:r>
                      <a:endParaRPr lang="en-IE" sz="1400" dirty="0"/>
                    </a:p>
                  </a:txBody>
                  <a:tcPr anchor="ctr"/>
                </a:tc>
                <a:extLst>
                  <a:ext uri="{0D108BD9-81ED-4DB2-BD59-A6C34878D82A}">
                    <a16:rowId xmlns:a16="http://schemas.microsoft.com/office/drawing/2014/main" val="656562665"/>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G</a:t>
                      </a:r>
                      <a:r>
                        <a:rPr lang="en-US" sz="1400" baseline="-25000" dirty="0" err="1"/>
                        <a:t>xz</a:t>
                      </a:r>
                      <a:r>
                        <a:rPr lang="en-US" sz="1400" dirty="0"/>
                        <a:t> [</a:t>
                      </a:r>
                      <a:r>
                        <a:rPr lang="en-US" sz="1400" dirty="0" err="1"/>
                        <a:t>GPa</a:t>
                      </a:r>
                      <a:r>
                        <a:rPr lang="en-US" sz="1400" dirty="0"/>
                        <a:t>]</a:t>
                      </a:r>
                      <a:endParaRPr lang="en-IE" sz="1400" dirty="0"/>
                    </a:p>
                  </a:txBody>
                  <a:tcPr anchor="ctr"/>
                </a:tc>
                <a:tc>
                  <a:txBody>
                    <a:bodyPr/>
                    <a:lstStyle/>
                    <a:p>
                      <a:pPr algn="ctr"/>
                      <a:r>
                        <a:rPr lang="en-US" sz="1400" dirty="0"/>
                        <a:t>79</a:t>
                      </a:r>
                      <a:endParaRPr lang="en-IE" sz="1400" dirty="0"/>
                    </a:p>
                  </a:txBody>
                  <a:tcPr anchor="ctr"/>
                </a:tc>
                <a:tc>
                  <a:txBody>
                    <a:bodyPr/>
                    <a:lstStyle/>
                    <a:p>
                      <a:pPr algn="ctr"/>
                      <a:r>
                        <a:rPr lang="en-US" sz="1400" dirty="0"/>
                        <a:t>41</a:t>
                      </a:r>
                      <a:endParaRPr lang="en-IE" sz="1400" dirty="0"/>
                    </a:p>
                  </a:txBody>
                  <a:tcPr anchor="ctr"/>
                </a:tc>
                <a:tc>
                  <a:txBody>
                    <a:bodyPr/>
                    <a:lstStyle/>
                    <a:p>
                      <a:pPr algn="ctr"/>
                      <a:r>
                        <a:rPr lang="en-US" sz="1400" dirty="0"/>
                        <a:t>6</a:t>
                      </a:r>
                      <a:endParaRPr lang="en-IE" sz="1400" dirty="0"/>
                    </a:p>
                  </a:txBody>
                  <a:tcPr anchor="ctr"/>
                </a:tc>
                <a:tc>
                  <a:txBody>
                    <a:bodyPr/>
                    <a:lstStyle/>
                    <a:p>
                      <a:pPr algn="ctr"/>
                      <a:r>
                        <a:rPr lang="en-US" sz="1400" dirty="0"/>
                        <a:t>3</a:t>
                      </a:r>
                      <a:endParaRPr lang="en-IE" sz="1400" dirty="0"/>
                    </a:p>
                  </a:txBody>
                  <a:tcPr anchor="ctr"/>
                </a:tc>
                <a:tc>
                  <a:txBody>
                    <a:bodyPr/>
                    <a:lstStyle/>
                    <a:p>
                      <a:pPr algn="ctr"/>
                      <a:r>
                        <a:rPr lang="en-US" sz="1400" dirty="0"/>
                        <a:t>42</a:t>
                      </a:r>
                      <a:endParaRPr lang="en-IE" sz="1400" dirty="0"/>
                    </a:p>
                  </a:txBody>
                  <a:tcPr anchor="ctr"/>
                </a:tc>
                <a:tc>
                  <a:txBody>
                    <a:bodyPr/>
                    <a:lstStyle/>
                    <a:p>
                      <a:pPr algn="ctr"/>
                      <a:r>
                        <a:rPr lang="en-US" sz="1400" dirty="0"/>
                        <a:t>4</a:t>
                      </a:r>
                      <a:endParaRPr lang="en-IE" sz="1400" dirty="0"/>
                    </a:p>
                  </a:txBody>
                  <a:tcPr anchor="ctr"/>
                </a:tc>
                <a:tc>
                  <a:txBody>
                    <a:bodyPr/>
                    <a:lstStyle/>
                    <a:p>
                      <a:pPr algn="ctr"/>
                      <a:r>
                        <a:rPr lang="en-US" sz="1400" dirty="0"/>
                        <a:t>46</a:t>
                      </a:r>
                      <a:endParaRPr lang="en-IE" sz="1400" dirty="0"/>
                    </a:p>
                  </a:txBody>
                  <a:tcPr anchor="ctr"/>
                </a:tc>
                <a:extLst>
                  <a:ext uri="{0D108BD9-81ED-4DB2-BD59-A6C34878D82A}">
                    <a16:rowId xmlns:a16="http://schemas.microsoft.com/office/drawing/2014/main" val="2131793774"/>
                  </a:ext>
                </a:extLst>
              </a:tr>
              <a:tr h="30034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err="1"/>
                        <a:t>G</a:t>
                      </a:r>
                      <a:r>
                        <a:rPr lang="en-US" sz="1400" baseline="-25000" dirty="0" err="1"/>
                        <a:t>yz</a:t>
                      </a:r>
                      <a:r>
                        <a:rPr lang="en-US" sz="1400" dirty="0"/>
                        <a:t> [</a:t>
                      </a:r>
                      <a:r>
                        <a:rPr lang="en-US" sz="1400" dirty="0" err="1"/>
                        <a:t>GPa</a:t>
                      </a:r>
                      <a:r>
                        <a:rPr lang="en-US" sz="1400" dirty="0"/>
                        <a:t>]</a:t>
                      </a:r>
                      <a:endParaRPr lang="en-IE" sz="1400" dirty="0"/>
                    </a:p>
                  </a:txBody>
                  <a:tcPr anchor="ctr"/>
                </a:tc>
                <a:tc>
                  <a:txBody>
                    <a:bodyPr/>
                    <a:lstStyle/>
                    <a:p>
                      <a:pPr algn="ctr"/>
                      <a:r>
                        <a:rPr lang="en-US" sz="1400" dirty="0"/>
                        <a:t>79</a:t>
                      </a:r>
                      <a:endParaRPr lang="en-IE" sz="1400" dirty="0"/>
                    </a:p>
                  </a:txBody>
                  <a:tcPr anchor="ctr"/>
                </a:tc>
                <a:tc>
                  <a:txBody>
                    <a:bodyPr/>
                    <a:lstStyle/>
                    <a:p>
                      <a:pPr algn="ctr"/>
                      <a:r>
                        <a:rPr lang="en-US" sz="1400" dirty="0"/>
                        <a:t>41</a:t>
                      </a:r>
                      <a:endParaRPr lang="en-IE" sz="1400" dirty="0"/>
                    </a:p>
                  </a:txBody>
                  <a:tcPr anchor="ctr"/>
                </a:tc>
                <a:tc>
                  <a:txBody>
                    <a:bodyPr/>
                    <a:lstStyle/>
                    <a:p>
                      <a:pPr algn="ctr"/>
                      <a:r>
                        <a:rPr lang="en-US" sz="1400" dirty="0"/>
                        <a:t>6</a:t>
                      </a:r>
                      <a:endParaRPr lang="en-IE" sz="1400" dirty="0"/>
                    </a:p>
                  </a:txBody>
                  <a:tcPr anchor="ctr"/>
                </a:tc>
                <a:tc>
                  <a:txBody>
                    <a:bodyPr/>
                    <a:lstStyle/>
                    <a:p>
                      <a:pPr algn="ctr"/>
                      <a:r>
                        <a:rPr lang="en-US" sz="1400" dirty="0"/>
                        <a:t>3</a:t>
                      </a:r>
                      <a:endParaRPr lang="en-IE" sz="1400" dirty="0"/>
                    </a:p>
                  </a:txBody>
                  <a:tcPr anchor="ctr"/>
                </a:tc>
                <a:tc>
                  <a:txBody>
                    <a:bodyPr/>
                    <a:lstStyle/>
                    <a:p>
                      <a:pPr algn="ctr"/>
                      <a:r>
                        <a:rPr lang="en-US" sz="1400" dirty="0"/>
                        <a:t>42</a:t>
                      </a:r>
                      <a:endParaRPr lang="en-IE" sz="1400" dirty="0"/>
                    </a:p>
                  </a:txBody>
                  <a:tcPr anchor="ctr"/>
                </a:tc>
                <a:tc>
                  <a:txBody>
                    <a:bodyPr/>
                    <a:lstStyle/>
                    <a:p>
                      <a:pPr algn="ctr"/>
                      <a:r>
                        <a:rPr lang="en-US" sz="1400" dirty="0"/>
                        <a:t>4</a:t>
                      </a:r>
                      <a:endParaRPr lang="en-IE" sz="1400" dirty="0"/>
                    </a:p>
                  </a:txBody>
                  <a:tcPr anchor="ctr"/>
                </a:tc>
                <a:tc>
                  <a:txBody>
                    <a:bodyPr/>
                    <a:lstStyle/>
                    <a:p>
                      <a:pPr algn="ctr"/>
                      <a:r>
                        <a:rPr lang="en-US" sz="1400" dirty="0"/>
                        <a:t>43</a:t>
                      </a:r>
                      <a:endParaRPr lang="en-IE" sz="1400" dirty="0"/>
                    </a:p>
                  </a:txBody>
                  <a:tcPr anchor="ctr"/>
                </a:tc>
                <a:extLst>
                  <a:ext uri="{0D108BD9-81ED-4DB2-BD59-A6C34878D82A}">
                    <a16:rowId xmlns:a16="http://schemas.microsoft.com/office/drawing/2014/main" val="817257903"/>
                  </a:ext>
                </a:extLst>
              </a:tr>
            </a:tbl>
          </a:graphicData>
        </a:graphic>
      </p:graphicFrame>
      <p:pic>
        <p:nvPicPr>
          <p:cNvPr id="2" name="Picture 1"/>
          <p:cNvPicPr>
            <a:picLocks noChangeAspect="1"/>
          </p:cNvPicPr>
          <p:nvPr/>
        </p:nvPicPr>
        <p:blipFill>
          <a:blip r:embed="rId2"/>
          <a:stretch>
            <a:fillRect/>
          </a:stretch>
        </p:blipFill>
        <p:spPr>
          <a:xfrm>
            <a:off x="8912772" y="1097279"/>
            <a:ext cx="3140393" cy="3300413"/>
          </a:xfrm>
          <a:prstGeom prst="rect">
            <a:avLst/>
          </a:prstGeom>
        </p:spPr>
      </p:pic>
      <p:pic>
        <p:nvPicPr>
          <p:cNvPr id="5" name="Picture 4"/>
          <p:cNvPicPr>
            <a:picLocks noChangeAspect="1"/>
          </p:cNvPicPr>
          <p:nvPr/>
        </p:nvPicPr>
        <p:blipFill>
          <a:blip r:embed="rId3"/>
          <a:stretch>
            <a:fillRect/>
          </a:stretch>
        </p:blipFill>
        <p:spPr>
          <a:xfrm>
            <a:off x="5665072" y="4605813"/>
            <a:ext cx="5097304" cy="1933099"/>
          </a:xfrm>
          <a:prstGeom prst="rect">
            <a:avLst/>
          </a:prstGeom>
        </p:spPr>
      </p:pic>
      <p:sp>
        <p:nvSpPr>
          <p:cNvPr id="4" name="Rectangle 3"/>
          <p:cNvSpPr/>
          <p:nvPr/>
        </p:nvSpPr>
        <p:spPr>
          <a:xfrm>
            <a:off x="336328" y="6261913"/>
            <a:ext cx="5475893" cy="276999"/>
          </a:xfrm>
          <a:prstGeom prst="rect">
            <a:avLst/>
          </a:prstGeom>
        </p:spPr>
        <p:txBody>
          <a:bodyPr wrap="square">
            <a:spAutoFit/>
          </a:bodyPr>
          <a:lstStyle/>
          <a:p>
            <a:r>
              <a:rPr lang="en-IE" sz="1200" dirty="0">
                <a:solidFill>
                  <a:srgbClr val="222222"/>
                </a:solidFill>
              </a:rPr>
              <a:t>P. GAO, et al. </a:t>
            </a:r>
            <a:r>
              <a:rPr lang="en-IE" sz="1200" i="1" dirty="0">
                <a:solidFill>
                  <a:srgbClr val="222222"/>
                </a:solidFill>
              </a:rPr>
              <a:t>Superconductor Science and Technology</a:t>
            </a:r>
            <a:r>
              <a:rPr lang="en-IE" sz="1200" dirty="0">
                <a:solidFill>
                  <a:srgbClr val="222222"/>
                </a:solidFill>
              </a:rPr>
              <a:t>, 2020, vol. 33, no 4, p. 044015.</a:t>
            </a:r>
            <a:endParaRPr lang="en-IE" sz="1200" dirty="0"/>
          </a:p>
        </p:txBody>
      </p:sp>
      <p:sp>
        <p:nvSpPr>
          <p:cNvPr id="7" name="TextBox 6"/>
          <p:cNvSpPr txBox="1"/>
          <p:nvPr/>
        </p:nvSpPr>
        <p:spPr>
          <a:xfrm>
            <a:off x="336328" y="5029495"/>
            <a:ext cx="5328744" cy="646331"/>
          </a:xfrm>
          <a:prstGeom prst="rect">
            <a:avLst/>
          </a:prstGeom>
          <a:noFill/>
        </p:spPr>
        <p:txBody>
          <a:bodyPr wrap="square" rtlCol="0">
            <a:spAutoFit/>
          </a:bodyPr>
          <a:lstStyle/>
          <a:p>
            <a:r>
              <a:rPr lang="en-US" dirty="0"/>
              <a:t>Properties of HTS tape obtained from smearing of isotropic properties of individual components at 77 K.</a:t>
            </a:r>
            <a:endParaRPr lang="en-IE" dirty="0"/>
          </a:p>
        </p:txBody>
      </p:sp>
      <p:sp>
        <p:nvSpPr>
          <p:cNvPr id="8" name="Slide Number Placeholder 7">
            <a:extLst>
              <a:ext uri="{FF2B5EF4-FFF2-40B4-BE49-F238E27FC236}">
                <a16:creationId xmlns:a16="http://schemas.microsoft.com/office/drawing/2014/main" id="{252E196C-B597-8BFD-C558-CADCC40CCBD7}"/>
              </a:ext>
            </a:extLst>
          </p:cNvPr>
          <p:cNvSpPr>
            <a:spLocks noGrp="1"/>
          </p:cNvSpPr>
          <p:nvPr>
            <p:ph type="sldNum" sz="quarter" idx="12"/>
          </p:nvPr>
        </p:nvSpPr>
        <p:spPr/>
        <p:txBody>
          <a:bodyPr/>
          <a:lstStyle/>
          <a:p>
            <a:fld id="{78B18F8E-E442-4454-B110-A7545E23EB4C}" type="slidenum">
              <a:rPr lang="en-IE" smtClean="0"/>
              <a:t>5</a:t>
            </a:fld>
            <a:endParaRPr lang="en-IE"/>
          </a:p>
        </p:txBody>
      </p:sp>
    </p:spTree>
    <p:extLst>
      <p:ext uri="{BB962C8B-B14F-4D97-AF65-F5344CB8AC3E}">
        <p14:creationId xmlns:p14="http://schemas.microsoft.com/office/powerpoint/2010/main" val="327295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A8B6386-B0DA-869F-D7D5-8ACB5C606AB0}"/>
              </a:ext>
            </a:extLst>
          </p:cNvPr>
          <p:cNvPicPr>
            <a:picLocks noChangeAspect="1"/>
          </p:cNvPicPr>
          <p:nvPr/>
        </p:nvPicPr>
        <p:blipFill>
          <a:blip r:embed="rId2"/>
          <a:stretch>
            <a:fillRect/>
          </a:stretch>
        </p:blipFill>
        <p:spPr>
          <a:xfrm rot="5400000">
            <a:off x="8937100" y="125590"/>
            <a:ext cx="2308254" cy="3044304"/>
          </a:xfrm>
          <a:prstGeom prst="rect">
            <a:avLst/>
          </a:prstGeom>
        </p:spPr>
      </p:pic>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Introduction: Loads</a:t>
            </a:r>
          </a:p>
        </p:txBody>
      </p:sp>
      <p:graphicFrame>
        <p:nvGraphicFramePr>
          <p:cNvPr id="15" name="Table 14">
            <a:extLst>
              <a:ext uri="{FF2B5EF4-FFF2-40B4-BE49-F238E27FC236}">
                <a16:creationId xmlns:a16="http://schemas.microsoft.com/office/drawing/2014/main" id="{9428053D-92DB-2A6A-C94D-79234E200B21}"/>
              </a:ext>
            </a:extLst>
          </p:cNvPr>
          <p:cNvGraphicFramePr>
            <a:graphicFrameLocks noGrp="1"/>
          </p:cNvGraphicFramePr>
          <p:nvPr>
            <p:extLst>
              <p:ext uri="{D42A27DB-BD31-4B8C-83A1-F6EECF244321}">
                <p14:modId xmlns:p14="http://schemas.microsoft.com/office/powerpoint/2010/main" val="1108357471"/>
              </p:ext>
            </p:extLst>
          </p:nvPr>
        </p:nvGraphicFramePr>
        <p:xfrm>
          <a:off x="446550" y="1862209"/>
          <a:ext cx="5972257" cy="4351347"/>
        </p:xfrm>
        <a:graphic>
          <a:graphicData uri="http://schemas.openxmlformats.org/drawingml/2006/table">
            <a:tbl>
              <a:tblPr firstRow="1" firstCol="1" bandRow="1">
                <a:tableStyleId>{125E5076-3810-47DD-B79F-674D7AD40C01}</a:tableStyleId>
              </a:tblPr>
              <a:tblGrid>
                <a:gridCol w="494103">
                  <a:extLst>
                    <a:ext uri="{9D8B030D-6E8A-4147-A177-3AD203B41FA5}">
                      <a16:colId xmlns:a16="http://schemas.microsoft.com/office/drawing/2014/main" val="2456698070"/>
                    </a:ext>
                  </a:extLst>
                </a:gridCol>
                <a:gridCol w="537986">
                  <a:extLst>
                    <a:ext uri="{9D8B030D-6E8A-4147-A177-3AD203B41FA5}">
                      <a16:colId xmlns:a16="http://schemas.microsoft.com/office/drawing/2014/main" val="2165949354"/>
                    </a:ext>
                  </a:extLst>
                </a:gridCol>
                <a:gridCol w="525428">
                  <a:extLst>
                    <a:ext uri="{9D8B030D-6E8A-4147-A177-3AD203B41FA5}">
                      <a16:colId xmlns:a16="http://schemas.microsoft.com/office/drawing/2014/main" val="2935007456"/>
                    </a:ext>
                  </a:extLst>
                </a:gridCol>
                <a:gridCol w="566242">
                  <a:extLst>
                    <a:ext uri="{9D8B030D-6E8A-4147-A177-3AD203B41FA5}">
                      <a16:colId xmlns:a16="http://schemas.microsoft.com/office/drawing/2014/main" val="370070576"/>
                    </a:ext>
                  </a:extLst>
                </a:gridCol>
                <a:gridCol w="553683">
                  <a:extLst>
                    <a:ext uri="{9D8B030D-6E8A-4147-A177-3AD203B41FA5}">
                      <a16:colId xmlns:a16="http://schemas.microsoft.com/office/drawing/2014/main" val="4075151047"/>
                    </a:ext>
                  </a:extLst>
                </a:gridCol>
                <a:gridCol w="494103">
                  <a:extLst>
                    <a:ext uri="{9D8B030D-6E8A-4147-A177-3AD203B41FA5}">
                      <a16:colId xmlns:a16="http://schemas.microsoft.com/office/drawing/2014/main" val="3084763094"/>
                    </a:ext>
                  </a:extLst>
                </a:gridCol>
                <a:gridCol w="494103">
                  <a:extLst>
                    <a:ext uri="{9D8B030D-6E8A-4147-A177-3AD203B41FA5}">
                      <a16:colId xmlns:a16="http://schemas.microsoft.com/office/drawing/2014/main" val="3481071613"/>
                    </a:ext>
                  </a:extLst>
                </a:gridCol>
                <a:gridCol w="494103">
                  <a:extLst>
                    <a:ext uri="{9D8B030D-6E8A-4147-A177-3AD203B41FA5}">
                      <a16:colId xmlns:a16="http://schemas.microsoft.com/office/drawing/2014/main" val="2430431696"/>
                    </a:ext>
                  </a:extLst>
                </a:gridCol>
                <a:gridCol w="632968">
                  <a:extLst>
                    <a:ext uri="{9D8B030D-6E8A-4147-A177-3AD203B41FA5}">
                      <a16:colId xmlns:a16="http://schemas.microsoft.com/office/drawing/2014/main" val="2507310254"/>
                    </a:ext>
                  </a:extLst>
                </a:gridCol>
                <a:gridCol w="589769">
                  <a:extLst>
                    <a:ext uri="{9D8B030D-6E8A-4147-A177-3AD203B41FA5}">
                      <a16:colId xmlns:a16="http://schemas.microsoft.com/office/drawing/2014/main" val="3416386330"/>
                    </a:ext>
                  </a:extLst>
                </a:gridCol>
                <a:gridCol w="589769">
                  <a:extLst>
                    <a:ext uri="{9D8B030D-6E8A-4147-A177-3AD203B41FA5}">
                      <a16:colId xmlns:a16="http://schemas.microsoft.com/office/drawing/2014/main" val="2320892591"/>
                    </a:ext>
                  </a:extLst>
                </a:gridCol>
              </a:tblGrid>
              <a:tr h="198198">
                <a:tc>
                  <a:txBody>
                    <a:bodyPr/>
                    <a:lstStyle/>
                    <a:p>
                      <a:pPr algn="ctr">
                        <a:spcAft>
                          <a:spcPts val="400"/>
                        </a:spcAft>
                      </a:pPr>
                      <a:r>
                        <a:rPr lang="en-IE" sz="1100">
                          <a:effectLst/>
                        </a:rPr>
                        <a:t>Coil</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Rc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Zc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dirty="0">
                          <a:effectLst/>
                        </a:rPr>
                        <a:t>DR [m]</a:t>
                      </a:r>
                      <a:endParaRPr lang="en-IE"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DZ [m]</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NR</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NZ</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a:effectLst/>
                        </a:rPr>
                        <a:t>I [A]</a:t>
                      </a:r>
                      <a:endParaRPr lang="en-IE" sz="90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IE" sz="1100" dirty="0">
                          <a:effectLst/>
                        </a:rPr>
                        <a:t>It [</a:t>
                      </a:r>
                      <a:r>
                        <a:rPr lang="en-IE" sz="1100" dirty="0" err="1">
                          <a:effectLst/>
                        </a:rPr>
                        <a:t>MAt</a:t>
                      </a:r>
                      <a:r>
                        <a:rPr lang="en-IE" sz="1100" dirty="0">
                          <a:effectLst/>
                        </a:rPr>
                        <a:t>]</a:t>
                      </a:r>
                      <a:endParaRPr lang="en-IE"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algn="ctr">
                        <a:spcAft>
                          <a:spcPts val="400"/>
                        </a:spcAft>
                      </a:pPr>
                      <a:r>
                        <a:rPr lang="en-US" sz="900" dirty="0" err="1">
                          <a:effectLst/>
                          <a:latin typeface="Arial" panose="020B0604020202020204" pitchFamily="34" charset="0"/>
                          <a:ea typeface="Times New Roman" panose="02020603050405020304" pitchFamily="18" charset="0"/>
                          <a:cs typeface="Times New Roman" panose="02020603050405020304" pitchFamily="18" charset="0"/>
                        </a:rPr>
                        <a:t>Fz</a:t>
                      </a:r>
                      <a:r>
                        <a:rPr lang="en-US" sz="900" dirty="0">
                          <a:effectLst/>
                          <a:latin typeface="Arial" panose="020B0604020202020204" pitchFamily="34" charset="0"/>
                          <a:ea typeface="Times New Roman" panose="02020603050405020304" pitchFamily="18" charset="0"/>
                          <a:cs typeface="Times New Roman" panose="02020603050405020304" pitchFamily="18" charset="0"/>
                        </a:rPr>
                        <a:t> [MN]</a:t>
                      </a:r>
                      <a:endParaRPr lang="en-IE"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tc>
                  <a:txBody>
                    <a:bodyPr/>
                    <a:lstStyle/>
                    <a:p>
                      <a:pPr marL="0" marR="0" lvl="0" indent="0" algn="ctr" defTabSz="914400" rtl="0" eaLnBrk="1" fontAlgn="auto" latinLnBrk="0" hangingPunct="1">
                        <a:lnSpc>
                          <a:spcPct val="100000"/>
                        </a:lnSpc>
                        <a:spcBef>
                          <a:spcPts val="0"/>
                        </a:spcBef>
                        <a:spcAft>
                          <a:spcPts val="400"/>
                        </a:spcAft>
                        <a:buClrTx/>
                        <a:buSzTx/>
                        <a:buFontTx/>
                        <a:buNone/>
                        <a:tabLst/>
                        <a:defRPr/>
                      </a:pPr>
                      <a:r>
                        <a:rPr lang="en-US" sz="900" dirty="0" err="1">
                          <a:effectLst/>
                          <a:latin typeface="Arial" panose="020B0604020202020204" pitchFamily="34" charset="0"/>
                          <a:ea typeface="Times New Roman" panose="02020603050405020304" pitchFamily="18" charset="0"/>
                          <a:cs typeface="Times New Roman" panose="02020603050405020304" pitchFamily="18" charset="0"/>
                        </a:rPr>
                        <a:t>Fz</a:t>
                      </a:r>
                      <a:r>
                        <a:rPr lang="en-US" sz="900" dirty="0">
                          <a:effectLst/>
                          <a:latin typeface="Arial" panose="020B0604020202020204" pitchFamily="34" charset="0"/>
                          <a:ea typeface="Times New Roman" panose="02020603050405020304" pitchFamily="18" charset="0"/>
                          <a:cs typeface="Times New Roman" panose="02020603050405020304" pitchFamily="18" charset="0"/>
                        </a:rPr>
                        <a:t> [MN]</a:t>
                      </a:r>
                      <a:endParaRPr lang="en-IE" sz="9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4865" marR="64865" marT="0" marB="0" anchor="ctr"/>
                </a:tc>
                <a:extLst>
                  <a:ext uri="{0D108BD9-81ED-4DB2-BD59-A6C34878D82A}">
                    <a16:rowId xmlns:a16="http://schemas.microsoft.com/office/drawing/2014/main" val="1332430806"/>
                  </a:ext>
                </a:extLst>
              </a:tr>
              <a:tr h="189189">
                <a:tc>
                  <a:txBody>
                    <a:bodyPr/>
                    <a:lstStyle/>
                    <a:p>
                      <a:pPr algn="ctr" fontAlgn="b"/>
                      <a:r>
                        <a:rPr lang="en-IE" sz="1100" b="0" i="0" u="none" strike="noStrike" dirty="0">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0.849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-0.185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0.498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58905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14.137</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251.2</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251.2</a:t>
                      </a:r>
                    </a:p>
                  </a:txBody>
                  <a:tcPr marL="9525" marR="9525" marT="9525" marB="0" anchor="ctr"/>
                </a:tc>
                <a:extLst>
                  <a:ext uri="{0D108BD9-81ED-4DB2-BD59-A6C34878D82A}">
                    <a16:rowId xmlns:a16="http://schemas.microsoft.com/office/drawing/2014/main" val="3748138214"/>
                  </a:ext>
                </a:extLst>
              </a:tr>
              <a:tr h="180180">
                <a:tc>
                  <a:txBody>
                    <a:bodyPr/>
                    <a:lstStyle/>
                    <a:p>
                      <a:pPr algn="ctr" fontAlgn="b"/>
                      <a:r>
                        <a:rPr lang="en-IE" sz="1100" b="0" i="0" u="none" strike="noStrike" dirty="0">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0.870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0.540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60710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15.785</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59.50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59.51</a:t>
                      </a:r>
                    </a:p>
                  </a:txBody>
                  <a:tcPr marL="9525" marR="9525" marT="9525" marB="0" anchor="ctr"/>
                </a:tc>
                <a:extLst>
                  <a:ext uri="{0D108BD9-81ED-4DB2-BD59-A6C34878D82A}">
                    <a16:rowId xmlns:a16="http://schemas.microsoft.com/office/drawing/2014/main" val="1403233369"/>
                  </a:ext>
                </a:extLst>
              </a:tr>
              <a:tr h="180180">
                <a:tc>
                  <a:txBody>
                    <a:bodyPr/>
                    <a:lstStyle/>
                    <a:p>
                      <a:pPr algn="ctr" fontAlgn="b"/>
                      <a:r>
                        <a:rPr lang="en-IE" sz="1100" b="0"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0.870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0.540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60392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15.702</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-101.0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-101.0</a:t>
                      </a:r>
                    </a:p>
                  </a:txBody>
                  <a:tcPr marL="9525" marR="9525" marT="9525" marB="0" anchor="ctr"/>
                </a:tc>
                <a:extLst>
                  <a:ext uri="{0D108BD9-81ED-4DB2-BD59-A6C34878D82A}">
                    <a16:rowId xmlns:a16="http://schemas.microsoft.com/office/drawing/2014/main" val="3315893051"/>
                  </a:ext>
                </a:extLst>
              </a:tr>
              <a:tr h="180180">
                <a:tc>
                  <a:txBody>
                    <a:bodyPr/>
                    <a:lstStyle/>
                    <a:p>
                      <a:pPr algn="ctr" fontAlgn="b"/>
                      <a:r>
                        <a:rPr lang="en-IE" sz="1100" b="0" i="0" u="none" strike="noStrike">
                          <a:solidFill>
                            <a:schemeClr val="bg1"/>
                          </a:solidFill>
                          <a:effectLst/>
                          <a:latin typeface="Calibri" panose="020F0502020204030204" pitchFamily="34" charset="0"/>
                        </a:rPr>
                        <a:t>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0.808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2.365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51654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10.331</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-101.4</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-101.4</a:t>
                      </a:r>
                    </a:p>
                  </a:txBody>
                  <a:tcPr marL="9525" marR="9525" marT="9525" marB="0" anchor="ctr"/>
                </a:tc>
                <a:extLst>
                  <a:ext uri="{0D108BD9-81ED-4DB2-BD59-A6C34878D82A}">
                    <a16:rowId xmlns:a16="http://schemas.microsoft.com/office/drawing/2014/main" val="498983653"/>
                  </a:ext>
                </a:extLst>
              </a:tr>
              <a:tr h="180180">
                <a:tc>
                  <a:txBody>
                    <a:bodyPr/>
                    <a:lstStyle/>
                    <a:p>
                      <a:pPr algn="ctr" fontAlgn="b"/>
                      <a:r>
                        <a:rPr lang="en-IE" sz="1100" b="0"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0.766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3.215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0.332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47469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7.595</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-58.48</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-58.48</a:t>
                      </a:r>
                    </a:p>
                  </a:txBody>
                  <a:tcPr marL="9525" marR="9525" marT="9525" marB="0" anchor="ctr"/>
                </a:tc>
                <a:extLst>
                  <a:ext uri="{0D108BD9-81ED-4DB2-BD59-A6C34878D82A}">
                    <a16:rowId xmlns:a16="http://schemas.microsoft.com/office/drawing/2014/main" val="1106287372"/>
                  </a:ext>
                </a:extLst>
              </a:tr>
              <a:tr h="180180">
                <a:tc>
                  <a:txBody>
                    <a:bodyPr/>
                    <a:lstStyle/>
                    <a:p>
                      <a:pPr algn="ctr" fontAlgn="b"/>
                      <a:r>
                        <a:rPr lang="en-IE" sz="1100" b="0" i="0" u="none" strike="noStrike">
                          <a:solidFill>
                            <a:schemeClr val="bg1"/>
                          </a:solidFill>
                          <a:effectLst/>
                          <a:latin typeface="Calibri" panose="020F0502020204030204" pitchFamily="34" charset="0"/>
                        </a:rPr>
                        <a:t>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0.704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4.065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0.208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46504</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4.650</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-17.10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-17.10</a:t>
                      </a:r>
                    </a:p>
                  </a:txBody>
                  <a:tcPr marL="9525" marR="9525" marT="9525" marB="0" anchor="ctr"/>
                </a:tc>
                <a:extLst>
                  <a:ext uri="{0D108BD9-81ED-4DB2-BD59-A6C34878D82A}">
                    <a16:rowId xmlns:a16="http://schemas.microsoft.com/office/drawing/2014/main" val="489948435"/>
                  </a:ext>
                </a:extLst>
              </a:tr>
              <a:tr h="180180">
                <a:tc>
                  <a:txBody>
                    <a:bodyPr/>
                    <a:lstStyle/>
                    <a:p>
                      <a:pPr algn="ctr" fontAlgn="b"/>
                      <a:r>
                        <a:rPr lang="en-IE" sz="1100" b="0" i="0" u="none" strike="noStrike">
                          <a:solidFill>
                            <a:schemeClr val="bg1"/>
                          </a:solidFill>
                          <a:effectLst/>
                          <a:latin typeface="Calibri" panose="020F0502020204030204" pitchFamily="34" charset="0"/>
                        </a:rPr>
                        <a:t>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0.745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4.708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0.291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46293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3.240</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-16.60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-16.60</a:t>
                      </a:r>
                    </a:p>
                  </a:txBody>
                  <a:tcPr marL="9525" marR="9525" marT="9525" marB="0" anchor="ctr"/>
                </a:tc>
                <a:extLst>
                  <a:ext uri="{0D108BD9-81ED-4DB2-BD59-A6C34878D82A}">
                    <a16:rowId xmlns:a16="http://schemas.microsoft.com/office/drawing/2014/main" val="2938447759"/>
                  </a:ext>
                </a:extLst>
              </a:tr>
              <a:tr h="180180">
                <a:tc>
                  <a:txBody>
                    <a:bodyPr/>
                    <a:lstStyle/>
                    <a:p>
                      <a:pPr algn="ctr" fontAlgn="b"/>
                      <a:r>
                        <a:rPr lang="en-IE" sz="1100" b="0" i="0" u="none" strike="noStrike">
                          <a:solidFill>
                            <a:schemeClr val="bg1"/>
                          </a:solidFill>
                          <a:effectLst/>
                          <a:latin typeface="Calibri" panose="020F0502020204030204" pitchFamily="34" charset="0"/>
                        </a:rPr>
                        <a:t>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0.704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5.423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0.208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53168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2.658</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-2.179</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-2.177</a:t>
                      </a:r>
                    </a:p>
                  </a:txBody>
                  <a:tcPr marL="9525" marR="9525" marT="9525" marB="0" anchor="ctr"/>
                </a:tc>
                <a:extLst>
                  <a:ext uri="{0D108BD9-81ED-4DB2-BD59-A6C34878D82A}">
                    <a16:rowId xmlns:a16="http://schemas.microsoft.com/office/drawing/2014/main" val="2796659243"/>
                  </a:ext>
                </a:extLst>
              </a:tr>
              <a:tr h="180180">
                <a:tc>
                  <a:txBody>
                    <a:bodyPr/>
                    <a:lstStyle/>
                    <a:p>
                      <a:pPr algn="ctr" fontAlgn="b"/>
                      <a:r>
                        <a:rPr lang="en-IE" sz="1100" b="0" i="0" u="none" strike="noStrike">
                          <a:solidFill>
                            <a:schemeClr val="bg1"/>
                          </a:solidFill>
                          <a:effectLst/>
                          <a:latin typeface="Calibri" panose="020F0502020204030204" pitchFamily="34" charset="0"/>
                        </a:rPr>
                        <a:t>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0.662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6.065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0.125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43280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2.597</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-5.691</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-5.69</a:t>
                      </a:r>
                    </a:p>
                  </a:txBody>
                  <a:tcPr marL="9525" marR="9525" marT="9525" marB="0" anchor="ctr"/>
                </a:tc>
                <a:extLst>
                  <a:ext uri="{0D108BD9-81ED-4DB2-BD59-A6C34878D82A}">
                    <a16:rowId xmlns:a16="http://schemas.microsoft.com/office/drawing/2014/main" val="2156845006"/>
                  </a:ext>
                </a:extLst>
              </a:tr>
              <a:tr h="180180">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0.662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6.915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0.125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42146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2.529</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-2.609</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-2.608</a:t>
                      </a:r>
                    </a:p>
                  </a:txBody>
                  <a:tcPr marL="9525" marR="9525" marT="9525" marB="0" anchor="ctr"/>
                </a:tc>
                <a:extLst>
                  <a:ext uri="{0D108BD9-81ED-4DB2-BD59-A6C34878D82A}">
                    <a16:rowId xmlns:a16="http://schemas.microsoft.com/office/drawing/2014/main" val="3175659798"/>
                  </a:ext>
                </a:extLst>
              </a:tr>
              <a:tr h="180180">
                <a:tc>
                  <a:txBody>
                    <a:bodyPr/>
                    <a:lstStyle/>
                    <a:p>
                      <a:pPr algn="ctr" fontAlgn="b"/>
                      <a:r>
                        <a:rPr lang="en-IE" sz="1100" b="0" i="0" u="none" strike="noStrike">
                          <a:solidFill>
                            <a:schemeClr val="bg1"/>
                          </a:solidFill>
                          <a:effectLst/>
                          <a:latin typeface="Calibri" panose="020F0502020204030204" pitchFamily="34" charset="0"/>
                        </a:rPr>
                        <a:t>11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7.765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49452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1.978</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-1.687</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-1.686</a:t>
                      </a:r>
                    </a:p>
                  </a:txBody>
                  <a:tcPr marL="9525" marR="9525" marT="9525" marB="0" anchor="ctr"/>
                </a:tc>
                <a:extLst>
                  <a:ext uri="{0D108BD9-81ED-4DB2-BD59-A6C34878D82A}">
                    <a16:rowId xmlns:a16="http://schemas.microsoft.com/office/drawing/2014/main" val="2068247680"/>
                  </a:ext>
                </a:extLst>
              </a:tr>
              <a:tr h="180180">
                <a:tc>
                  <a:txBody>
                    <a:bodyPr/>
                    <a:lstStyle/>
                    <a:p>
                      <a:pPr algn="ctr" fontAlgn="b"/>
                      <a:r>
                        <a:rPr lang="en-IE" sz="1100" b="0" i="0" u="none" strike="noStrike">
                          <a:solidFill>
                            <a:schemeClr val="bg1"/>
                          </a:solidFill>
                          <a:effectLst/>
                          <a:latin typeface="Calibri" panose="020F0502020204030204" pitchFamily="34" charset="0"/>
                        </a:rPr>
                        <a:t>12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8.615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44183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1.767</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-0.9150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-0.9147</a:t>
                      </a:r>
                    </a:p>
                  </a:txBody>
                  <a:tcPr marL="9525" marR="9525" marT="9525" marB="0" anchor="ctr"/>
                </a:tc>
                <a:extLst>
                  <a:ext uri="{0D108BD9-81ED-4DB2-BD59-A6C34878D82A}">
                    <a16:rowId xmlns:a16="http://schemas.microsoft.com/office/drawing/2014/main" val="727684940"/>
                  </a:ext>
                </a:extLst>
              </a:tr>
              <a:tr h="180180">
                <a:tc>
                  <a:txBody>
                    <a:bodyPr/>
                    <a:lstStyle/>
                    <a:p>
                      <a:pPr algn="ctr" fontAlgn="b"/>
                      <a:r>
                        <a:rPr lang="en-IE" sz="1100" b="0" i="0" u="none" strike="noStrike">
                          <a:solidFill>
                            <a:schemeClr val="bg1"/>
                          </a:solidFill>
                          <a:effectLst/>
                          <a:latin typeface="Calibri" panose="020F0502020204030204" pitchFamily="34" charset="0"/>
                        </a:rPr>
                        <a:t>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9.465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39567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1.583</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-0.7432</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-0.7428</a:t>
                      </a:r>
                    </a:p>
                  </a:txBody>
                  <a:tcPr marL="9525" marR="9525" marT="9525" marB="0" anchor="ctr"/>
                </a:tc>
                <a:extLst>
                  <a:ext uri="{0D108BD9-81ED-4DB2-BD59-A6C34878D82A}">
                    <a16:rowId xmlns:a16="http://schemas.microsoft.com/office/drawing/2014/main" val="479208445"/>
                  </a:ext>
                </a:extLst>
              </a:tr>
              <a:tr h="180180">
                <a:tc>
                  <a:txBody>
                    <a:bodyPr/>
                    <a:lstStyle/>
                    <a:p>
                      <a:pPr algn="ctr" fontAlgn="b"/>
                      <a:r>
                        <a:rPr lang="en-IE" sz="1100" b="0" i="0" u="none" strike="noStrike">
                          <a:solidFill>
                            <a:schemeClr val="bg1"/>
                          </a:solidFill>
                          <a:effectLst/>
                          <a:latin typeface="Calibri" panose="020F0502020204030204" pitchFamily="34" charset="0"/>
                        </a:rPr>
                        <a:t>14</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10.315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32713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1.309</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-0.1610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-0.1603</a:t>
                      </a:r>
                    </a:p>
                  </a:txBody>
                  <a:tcPr marL="9525" marR="9525" marT="9525" marB="0" anchor="ctr"/>
                </a:tc>
                <a:extLst>
                  <a:ext uri="{0D108BD9-81ED-4DB2-BD59-A6C34878D82A}">
                    <a16:rowId xmlns:a16="http://schemas.microsoft.com/office/drawing/2014/main" val="503864055"/>
                  </a:ext>
                </a:extLst>
              </a:tr>
              <a:tr h="180180">
                <a:tc>
                  <a:txBody>
                    <a:bodyPr/>
                    <a:lstStyle/>
                    <a:p>
                      <a:pPr algn="ctr" fontAlgn="b"/>
                      <a:r>
                        <a:rPr lang="en-IE" sz="1100" b="0" i="0" u="none" strike="noStrike">
                          <a:solidFill>
                            <a:schemeClr val="bg1"/>
                          </a:solidFill>
                          <a:effectLst/>
                          <a:latin typeface="Calibri" panose="020F0502020204030204" pitchFamily="34" charset="0"/>
                        </a:rPr>
                        <a:t>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10.958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46717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0.934</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-0.8960</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-0.8958</a:t>
                      </a:r>
                    </a:p>
                  </a:txBody>
                  <a:tcPr marL="9525" marR="9525" marT="9525" marB="0" anchor="ctr"/>
                </a:tc>
                <a:extLst>
                  <a:ext uri="{0D108BD9-81ED-4DB2-BD59-A6C34878D82A}">
                    <a16:rowId xmlns:a16="http://schemas.microsoft.com/office/drawing/2014/main" val="3726453304"/>
                  </a:ext>
                </a:extLst>
              </a:tr>
              <a:tr h="180180">
                <a:tc>
                  <a:txBody>
                    <a:bodyPr/>
                    <a:lstStyle/>
                    <a:p>
                      <a:pPr algn="ctr" fontAlgn="b"/>
                      <a:r>
                        <a:rPr lang="en-IE" sz="1100" b="0" i="0" u="none" strike="noStrike">
                          <a:solidFill>
                            <a:schemeClr val="bg1"/>
                          </a:solidFill>
                          <a:effectLst/>
                          <a:latin typeface="Calibri" panose="020F0502020204030204" pitchFamily="34" charset="0"/>
                        </a:rPr>
                        <a:t>16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11.673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45905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0.918</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0.3742</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0.3754</a:t>
                      </a:r>
                    </a:p>
                  </a:txBody>
                  <a:tcPr marL="9525" marR="9525" marT="9525" marB="0" anchor="ctr"/>
                </a:tc>
                <a:extLst>
                  <a:ext uri="{0D108BD9-81ED-4DB2-BD59-A6C34878D82A}">
                    <a16:rowId xmlns:a16="http://schemas.microsoft.com/office/drawing/2014/main" val="1244730726"/>
                  </a:ext>
                </a:extLst>
              </a:tr>
              <a:tr h="180180">
                <a:tc>
                  <a:txBody>
                    <a:bodyPr/>
                    <a:lstStyle/>
                    <a:p>
                      <a:pPr algn="ctr" fontAlgn="b"/>
                      <a:r>
                        <a:rPr lang="en-IE" sz="1100" b="0" i="0" u="none" strike="noStrike">
                          <a:solidFill>
                            <a:schemeClr val="bg1"/>
                          </a:solidFill>
                          <a:effectLst/>
                          <a:latin typeface="Calibri" panose="020F0502020204030204" pitchFamily="34" charset="0"/>
                        </a:rPr>
                        <a:t>17</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12.315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52310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1.046</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-0.3951</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-0.3941</a:t>
                      </a:r>
                    </a:p>
                  </a:txBody>
                  <a:tcPr marL="9525" marR="9525" marT="9525" marB="0" anchor="ctr"/>
                </a:tc>
                <a:extLst>
                  <a:ext uri="{0D108BD9-81ED-4DB2-BD59-A6C34878D82A}">
                    <a16:rowId xmlns:a16="http://schemas.microsoft.com/office/drawing/2014/main" val="4024407827"/>
                  </a:ext>
                </a:extLst>
              </a:tr>
              <a:tr h="180180">
                <a:tc>
                  <a:txBody>
                    <a:bodyPr/>
                    <a:lstStyle/>
                    <a:p>
                      <a:pPr algn="ctr" fontAlgn="b"/>
                      <a:r>
                        <a:rPr lang="en-IE" sz="1100" b="0" i="0" u="none" strike="noStrike">
                          <a:solidFill>
                            <a:schemeClr val="bg1"/>
                          </a:solidFill>
                          <a:effectLst/>
                          <a:latin typeface="Calibri" panose="020F0502020204030204" pitchFamily="34" charset="0"/>
                        </a:rPr>
                        <a:t>18</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13.165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56056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1.121</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-0.0839</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-0.08169</a:t>
                      </a:r>
                    </a:p>
                  </a:txBody>
                  <a:tcPr marL="9525" marR="9525" marT="9525" marB="0" anchor="ctr"/>
                </a:tc>
                <a:extLst>
                  <a:ext uri="{0D108BD9-81ED-4DB2-BD59-A6C34878D82A}">
                    <a16:rowId xmlns:a16="http://schemas.microsoft.com/office/drawing/2014/main" val="1556889985"/>
                  </a:ext>
                </a:extLst>
              </a:tr>
              <a:tr h="180180">
                <a:tc>
                  <a:txBody>
                    <a:bodyPr/>
                    <a:lstStyle/>
                    <a:p>
                      <a:pPr algn="ctr" fontAlgn="b"/>
                      <a:r>
                        <a:rPr lang="en-IE" sz="1100" b="0" i="0" u="none" strike="noStrike">
                          <a:solidFill>
                            <a:schemeClr val="bg1"/>
                          </a:solidFill>
                          <a:effectLst/>
                          <a:latin typeface="Calibri" panose="020F0502020204030204" pitchFamily="34" charset="0"/>
                        </a:rPr>
                        <a:t>19</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14.015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51602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1.032</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-0.0973</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-0.09354</a:t>
                      </a:r>
                    </a:p>
                  </a:txBody>
                  <a:tcPr marL="9525" marR="9525" marT="9525" marB="0" anchor="ctr"/>
                </a:tc>
                <a:extLst>
                  <a:ext uri="{0D108BD9-81ED-4DB2-BD59-A6C34878D82A}">
                    <a16:rowId xmlns:a16="http://schemas.microsoft.com/office/drawing/2014/main" val="240593336"/>
                  </a:ext>
                </a:extLst>
              </a:tr>
              <a:tr h="180180">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14.865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51376</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1.028</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-0.0427</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-0.03481</a:t>
                      </a:r>
                    </a:p>
                  </a:txBody>
                  <a:tcPr marL="9525" marR="9525" marT="9525" marB="0" anchor="ctr"/>
                </a:tc>
                <a:extLst>
                  <a:ext uri="{0D108BD9-81ED-4DB2-BD59-A6C34878D82A}">
                    <a16:rowId xmlns:a16="http://schemas.microsoft.com/office/drawing/2014/main" val="2483589804"/>
                  </a:ext>
                </a:extLst>
              </a:tr>
              <a:tr h="180180">
                <a:tc>
                  <a:txBody>
                    <a:bodyPr/>
                    <a:lstStyle/>
                    <a:p>
                      <a:pPr algn="ctr" fontAlgn="b"/>
                      <a:r>
                        <a:rPr lang="en-IE" sz="1100" b="0" i="0" u="none" strike="noStrike">
                          <a:solidFill>
                            <a:schemeClr val="bg1"/>
                          </a:solidFill>
                          <a:effectLst/>
                          <a:latin typeface="Calibri" panose="020F0502020204030204" pitchFamily="34" charset="0"/>
                        </a:rPr>
                        <a:t>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15.715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50471</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1.009</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-0.0091</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0.01137</a:t>
                      </a:r>
                    </a:p>
                  </a:txBody>
                  <a:tcPr marL="9525" marR="9525" marT="9525" marB="0" anchor="ctr"/>
                </a:tc>
                <a:extLst>
                  <a:ext uri="{0D108BD9-81ED-4DB2-BD59-A6C34878D82A}">
                    <a16:rowId xmlns:a16="http://schemas.microsoft.com/office/drawing/2014/main" val="1014485156"/>
                  </a:ext>
                </a:extLst>
              </a:tr>
              <a:tr h="180180">
                <a:tc>
                  <a:txBody>
                    <a:bodyPr/>
                    <a:lstStyle/>
                    <a:p>
                      <a:pPr algn="ctr" fontAlgn="b"/>
                      <a:r>
                        <a:rPr lang="en-IE" sz="1100" b="0" i="0" u="none" strike="noStrike">
                          <a:solidFill>
                            <a:schemeClr val="bg1"/>
                          </a:solidFill>
                          <a:effectLst/>
                          <a:latin typeface="Calibri" panose="020F0502020204030204" pitchFamily="34" charset="0"/>
                        </a:rPr>
                        <a:t>22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16.565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52861</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1.057</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-0.0188</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0.06418</a:t>
                      </a:r>
                    </a:p>
                  </a:txBody>
                  <a:tcPr marL="9525" marR="9525" marT="9525" marB="0" anchor="ctr"/>
                </a:tc>
                <a:extLst>
                  <a:ext uri="{0D108BD9-81ED-4DB2-BD59-A6C34878D82A}">
                    <a16:rowId xmlns:a16="http://schemas.microsoft.com/office/drawing/2014/main" val="1445656027"/>
                  </a:ext>
                </a:extLst>
              </a:tr>
              <a:tr h="180180">
                <a:tc>
                  <a:txBody>
                    <a:bodyPr/>
                    <a:lstStyle/>
                    <a:p>
                      <a:pPr algn="ctr" fontAlgn="b"/>
                      <a:r>
                        <a:rPr lang="en-IE" sz="1100" b="0" i="0" u="none" strike="noStrike">
                          <a:solidFill>
                            <a:schemeClr val="bg1"/>
                          </a:solidFill>
                          <a:effectLst/>
                          <a:latin typeface="Calibri" panose="020F0502020204030204" pitchFamily="34" charset="0"/>
                        </a:rPr>
                        <a:t>23</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0.621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17.415</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0.042</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0.830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1</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20</a:t>
                      </a:r>
                    </a:p>
                  </a:txBody>
                  <a:tcPr marL="9525" marR="9525" marT="9525" marB="0" anchor="b"/>
                </a:tc>
                <a:tc>
                  <a:txBody>
                    <a:bodyPr/>
                    <a:lstStyle/>
                    <a:p>
                      <a:pPr algn="ctr" fontAlgn="b"/>
                      <a:r>
                        <a:rPr lang="en-IE" sz="1100" b="0" i="0" u="none" strike="noStrike">
                          <a:solidFill>
                            <a:schemeClr val="bg1"/>
                          </a:solidFill>
                          <a:effectLst/>
                          <a:latin typeface="Calibri" panose="020F0502020204030204" pitchFamily="34" charset="0"/>
                        </a:rPr>
                        <a:t>57438</a:t>
                      </a: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1.149</a:t>
                      </a:r>
                    </a:p>
                  </a:txBody>
                  <a:tcPr marL="9525" marR="9525" marT="9525" marB="0" anchor="b"/>
                </a:tc>
                <a:tc>
                  <a:txBody>
                    <a:bodyPr/>
                    <a:lstStyle/>
                    <a:p>
                      <a:pPr algn="ctr" fontAlgn="b"/>
                      <a:r>
                        <a:rPr lang="en-US" sz="1100" b="0" i="0" u="none" strike="noStrike" dirty="0">
                          <a:solidFill>
                            <a:schemeClr val="bg1"/>
                          </a:solidFill>
                          <a:effectLst/>
                          <a:latin typeface="Calibri" panose="020F0502020204030204" pitchFamily="34" charset="0"/>
                        </a:rPr>
                        <a:t>-0.9872</a:t>
                      </a:r>
                      <a:endParaRPr lang="en-IE" sz="1100" b="0" i="0" u="none" strike="noStrike" dirty="0">
                        <a:solidFill>
                          <a:schemeClr val="bg1"/>
                        </a:solidFill>
                        <a:effectLst/>
                        <a:latin typeface="Calibri" panose="020F0502020204030204" pitchFamily="34" charset="0"/>
                      </a:endParaRPr>
                    </a:p>
                  </a:txBody>
                  <a:tcPr marL="9525" marR="9525" marT="9525" marB="0" anchor="b"/>
                </a:tc>
                <a:tc>
                  <a:txBody>
                    <a:bodyPr/>
                    <a:lstStyle/>
                    <a:p>
                      <a:pPr algn="ctr" fontAlgn="b"/>
                      <a:r>
                        <a:rPr lang="en-IE" sz="1100" b="0" i="0" u="none" strike="noStrike" dirty="0">
                          <a:solidFill>
                            <a:schemeClr val="bg1"/>
                          </a:solidFill>
                          <a:effectLst/>
                          <a:latin typeface="Calibri" panose="020F0502020204030204" pitchFamily="34" charset="0"/>
                        </a:rPr>
                        <a:t>-0.3138</a:t>
                      </a:r>
                    </a:p>
                  </a:txBody>
                  <a:tcPr marL="9525" marR="9525" marT="9525" marB="0" anchor="ctr"/>
                </a:tc>
                <a:extLst>
                  <a:ext uri="{0D108BD9-81ED-4DB2-BD59-A6C34878D82A}">
                    <a16:rowId xmlns:a16="http://schemas.microsoft.com/office/drawing/2014/main" val="3180211932"/>
                  </a:ext>
                </a:extLst>
              </a:tr>
            </a:tbl>
          </a:graphicData>
        </a:graphic>
      </p:graphicFrame>
      <p:sp>
        <p:nvSpPr>
          <p:cNvPr id="4" name="TextBox 3">
            <a:extLst>
              <a:ext uri="{FF2B5EF4-FFF2-40B4-BE49-F238E27FC236}">
                <a16:creationId xmlns:a16="http://schemas.microsoft.com/office/drawing/2014/main" id="{AC75C620-4322-AE5E-F9B8-25BB51423CEF}"/>
              </a:ext>
            </a:extLst>
          </p:cNvPr>
          <p:cNvSpPr txBox="1"/>
          <p:nvPr/>
        </p:nvSpPr>
        <p:spPr>
          <a:xfrm>
            <a:off x="6568409" y="4509810"/>
            <a:ext cx="5623591" cy="1785104"/>
          </a:xfrm>
          <a:prstGeom prst="rect">
            <a:avLst/>
          </a:prstGeom>
          <a:noFill/>
        </p:spPr>
        <p:txBody>
          <a:bodyPr wrap="square" rtlCol="0">
            <a:spAutoFit/>
          </a:bodyPr>
          <a:lstStyle/>
          <a:p>
            <a:pPr marL="285750" indent="-285750">
              <a:spcAft>
                <a:spcPts val="600"/>
              </a:spcAft>
              <a:buFont typeface="Wingdings" panose="05000000000000000000" pitchFamily="2" charset="2"/>
              <a:buChar char="§"/>
            </a:pPr>
            <a:r>
              <a:rPr lang="en-US" dirty="0"/>
              <a:t>No pre-compression needed to keep the coils together.</a:t>
            </a:r>
          </a:p>
          <a:p>
            <a:pPr marL="285750" indent="-285750">
              <a:spcAft>
                <a:spcPts val="600"/>
              </a:spcAft>
              <a:buFont typeface="Wingdings" panose="05000000000000000000" pitchFamily="2" charset="2"/>
              <a:buChar char="§"/>
            </a:pPr>
            <a:r>
              <a:rPr lang="en-US" dirty="0"/>
              <a:t>Gravity load is not considered.</a:t>
            </a:r>
          </a:p>
          <a:p>
            <a:pPr marL="285750" indent="-285750">
              <a:spcAft>
                <a:spcPts val="600"/>
              </a:spcAft>
              <a:buFont typeface="Wingdings" panose="05000000000000000000" pitchFamily="2" charset="2"/>
              <a:buChar char="§"/>
            </a:pPr>
            <a:r>
              <a:rPr lang="en-US" dirty="0"/>
              <a:t>Cool-down is not considered.</a:t>
            </a:r>
          </a:p>
          <a:p>
            <a:pPr marL="285750" indent="-285750">
              <a:spcAft>
                <a:spcPts val="600"/>
              </a:spcAft>
              <a:buFont typeface="Wingdings" panose="05000000000000000000" pitchFamily="2" charset="2"/>
              <a:buChar char="§"/>
            </a:pPr>
            <a:r>
              <a:rPr lang="en-US" dirty="0"/>
              <a:t>Only Lorentz forces applied.</a:t>
            </a:r>
          </a:p>
          <a:p>
            <a:pPr marL="285750" indent="-285750">
              <a:spcAft>
                <a:spcPts val="600"/>
              </a:spcAft>
              <a:buFont typeface="Wingdings" panose="05000000000000000000" pitchFamily="2" charset="2"/>
              <a:buChar char="§"/>
            </a:pPr>
            <a:r>
              <a:rPr lang="en-US" dirty="0"/>
              <a:t>No cyclic loading considered (fatigue).</a:t>
            </a:r>
            <a:endParaRPr lang="en-IE" dirty="0"/>
          </a:p>
        </p:txBody>
      </p:sp>
      <p:sp>
        <p:nvSpPr>
          <p:cNvPr id="7" name="Arrow: Down 6">
            <a:extLst>
              <a:ext uri="{FF2B5EF4-FFF2-40B4-BE49-F238E27FC236}">
                <a16:creationId xmlns:a16="http://schemas.microsoft.com/office/drawing/2014/main" id="{76807471-BC40-ECDF-0F5E-D05CFEC600F1}"/>
              </a:ext>
            </a:extLst>
          </p:cNvPr>
          <p:cNvSpPr/>
          <p:nvPr/>
        </p:nvSpPr>
        <p:spPr>
          <a:xfrm>
            <a:off x="5397661" y="1276325"/>
            <a:ext cx="363894" cy="50385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TextBox 7">
            <a:extLst>
              <a:ext uri="{FF2B5EF4-FFF2-40B4-BE49-F238E27FC236}">
                <a16:creationId xmlns:a16="http://schemas.microsoft.com/office/drawing/2014/main" id="{9B609D66-98E7-DA55-A4C1-B2BCAE23BF38}"/>
              </a:ext>
            </a:extLst>
          </p:cNvPr>
          <p:cNvSpPr txBox="1"/>
          <p:nvPr/>
        </p:nvSpPr>
        <p:spPr>
          <a:xfrm>
            <a:off x="3569660" y="1256958"/>
            <a:ext cx="1828001" cy="523220"/>
          </a:xfrm>
          <a:prstGeom prst="rect">
            <a:avLst/>
          </a:prstGeom>
          <a:noFill/>
        </p:spPr>
        <p:txBody>
          <a:bodyPr wrap="none" rtlCol="0">
            <a:spAutoFit/>
          </a:bodyPr>
          <a:lstStyle/>
          <a:p>
            <a:pPr algn="ctr"/>
            <a:r>
              <a:rPr lang="en-US" sz="1400" dirty="0"/>
              <a:t>Net Vertical Forces</a:t>
            </a:r>
          </a:p>
          <a:p>
            <a:pPr algn="ctr"/>
            <a:r>
              <a:rPr lang="en-US" sz="1400" dirty="0"/>
              <a:t>(without chicane coils)</a:t>
            </a:r>
            <a:endParaRPr lang="en-IE" sz="1400" dirty="0"/>
          </a:p>
        </p:txBody>
      </p:sp>
      <p:sp>
        <p:nvSpPr>
          <p:cNvPr id="5" name="Slide Number Placeholder 4">
            <a:extLst>
              <a:ext uri="{FF2B5EF4-FFF2-40B4-BE49-F238E27FC236}">
                <a16:creationId xmlns:a16="http://schemas.microsoft.com/office/drawing/2014/main" id="{19E92FB0-9B50-DFE3-F417-A6F0BD17CF68}"/>
              </a:ext>
            </a:extLst>
          </p:cNvPr>
          <p:cNvSpPr>
            <a:spLocks noGrp="1"/>
          </p:cNvSpPr>
          <p:nvPr>
            <p:ph type="sldNum" sz="quarter" idx="12"/>
          </p:nvPr>
        </p:nvSpPr>
        <p:spPr/>
        <p:txBody>
          <a:bodyPr/>
          <a:lstStyle/>
          <a:p>
            <a:fld id="{78B18F8E-E442-4454-B110-A7545E23EB4C}" type="slidenum">
              <a:rPr lang="en-IE" smtClean="0"/>
              <a:t>6</a:t>
            </a:fld>
            <a:endParaRPr lang="en-IE"/>
          </a:p>
        </p:txBody>
      </p:sp>
      <p:sp>
        <p:nvSpPr>
          <p:cNvPr id="2" name="Arrow: Down 1">
            <a:extLst>
              <a:ext uri="{FF2B5EF4-FFF2-40B4-BE49-F238E27FC236}">
                <a16:creationId xmlns:a16="http://schemas.microsoft.com/office/drawing/2014/main" id="{A421B738-C016-5124-7088-4E256B459E4C}"/>
              </a:ext>
            </a:extLst>
          </p:cNvPr>
          <p:cNvSpPr/>
          <p:nvPr/>
        </p:nvSpPr>
        <p:spPr>
          <a:xfrm>
            <a:off x="5983035" y="1276851"/>
            <a:ext cx="363894" cy="503853"/>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TextBox 10">
            <a:extLst>
              <a:ext uri="{FF2B5EF4-FFF2-40B4-BE49-F238E27FC236}">
                <a16:creationId xmlns:a16="http://schemas.microsoft.com/office/drawing/2014/main" id="{AF42F00C-7F77-49A7-06E6-44F834FBA1BC}"/>
              </a:ext>
            </a:extLst>
          </p:cNvPr>
          <p:cNvSpPr txBox="1"/>
          <p:nvPr/>
        </p:nvSpPr>
        <p:spPr>
          <a:xfrm>
            <a:off x="6471963" y="1256958"/>
            <a:ext cx="1577932" cy="523220"/>
          </a:xfrm>
          <a:prstGeom prst="rect">
            <a:avLst/>
          </a:prstGeom>
          <a:noFill/>
        </p:spPr>
        <p:txBody>
          <a:bodyPr wrap="none" rtlCol="0">
            <a:spAutoFit/>
          </a:bodyPr>
          <a:lstStyle/>
          <a:p>
            <a:pPr algn="ctr"/>
            <a:r>
              <a:rPr lang="en-US" sz="1400" dirty="0"/>
              <a:t>Net Vertical Forces</a:t>
            </a:r>
          </a:p>
          <a:p>
            <a:pPr algn="ctr"/>
            <a:r>
              <a:rPr lang="en-US" sz="1400" dirty="0"/>
              <a:t>(with chicane coils)</a:t>
            </a:r>
            <a:endParaRPr lang="en-IE" sz="1400" dirty="0"/>
          </a:p>
        </p:txBody>
      </p:sp>
      <p:sp>
        <p:nvSpPr>
          <p:cNvPr id="12" name="Rectangle: Rounded Corners 11">
            <a:extLst>
              <a:ext uri="{FF2B5EF4-FFF2-40B4-BE49-F238E27FC236}">
                <a16:creationId xmlns:a16="http://schemas.microsoft.com/office/drawing/2014/main" id="{4ADBC25E-89AB-3D09-8321-E5E5DCB38F40}"/>
              </a:ext>
            </a:extLst>
          </p:cNvPr>
          <p:cNvSpPr/>
          <p:nvPr/>
        </p:nvSpPr>
        <p:spPr>
          <a:xfrm>
            <a:off x="5234730" y="5486400"/>
            <a:ext cx="1254558" cy="808661"/>
          </a:xfrm>
          <a:prstGeom prst="roundRect">
            <a:avLst>
              <a:gd name="adj" fmla="val 8497"/>
            </a:avLst>
          </a:prstGeom>
          <a:noFill/>
          <a:ln w="28575">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aphicFrame>
        <p:nvGraphicFramePr>
          <p:cNvPr id="19" name="Chart 18">
            <a:extLst>
              <a:ext uri="{FF2B5EF4-FFF2-40B4-BE49-F238E27FC236}">
                <a16:creationId xmlns:a16="http://schemas.microsoft.com/office/drawing/2014/main" id="{EE0E973E-42EB-1258-6344-45B8C20C803B}"/>
              </a:ext>
            </a:extLst>
          </p:cNvPr>
          <p:cNvGraphicFramePr>
            <a:graphicFrameLocks/>
          </p:cNvGraphicFramePr>
          <p:nvPr>
            <p:extLst>
              <p:ext uri="{D42A27DB-BD31-4B8C-83A1-F6EECF244321}">
                <p14:modId xmlns:p14="http://schemas.microsoft.com/office/powerpoint/2010/main" val="1205824000"/>
              </p:ext>
            </p:extLst>
          </p:nvPr>
        </p:nvGraphicFramePr>
        <p:xfrm>
          <a:off x="6937694" y="1780178"/>
          <a:ext cx="5167620" cy="28199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699310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27C6A3A-8638-4185-3004-7634A776111A}"/>
              </a:ext>
            </a:extLst>
          </p:cNvPr>
          <p:cNvSpPr txBox="1"/>
          <p:nvPr/>
        </p:nvSpPr>
        <p:spPr>
          <a:xfrm>
            <a:off x="1056757" y="1678484"/>
            <a:ext cx="7656391" cy="3170099"/>
          </a:xfrm>
          <a:prstGeom prst="rect">
            <a:avLst/>
          </a:prstGeom>
          <a:noFill/>
        </p:spPr>
        <p:txBody>
          <a:bodyPr wrap="none" rtlCol="0">
            <a:spAutoFit/>
          </a:bodyPr>
          <a:lstStyle/>
          <a:p>
            <a:pPr marL="342900" indent="-342900">
              <a:spcAft>
                <a:spcPts val="1800"/>
              </a:spcAft>
              <a:buFont typeface="+mj-lt"/>
              <a:buAutoNum type="arabicPeriod"/>
            </a:pPr>
            <a:r>
              <a:rPr lang="en-US" sz="2800" dirty="0"/>
              <a:t>Introduction</a:t>
            </a:r>
          </a:p>
          <a:p>
            <a:pPr marL="342900" indent="-342900">
              <a:spcAft>
                <a:spcPts val="1800"/>
              </a:spcAft>
              <a:buFont typeface="+mj-lt"/>
              <a:buAutoNum type="arabicPeriod"/>
            </a:pPr>
            <a:r>
              <a:rPr lang="en-US" sz="2800" b="1" dirty="0"/>
              <a:t>Analysis Strategy</a:t>
            </a:r>
          </a:p>
          <a:p>
            <a:pPr marL="342900" indent="-342900">
              <a:spcAft>
                <a:spcPts val="1800"/>
              </a:spcAft>
              <a:buFont typeface="+mj-lt"/>
              <a:buAutoNum type="arabicPeriod"/>
            </a:pPr>
            <a:r>
              <a:rPr lang="en-US" sz="2800" dirty="0"/>
              <a:t>Stresses in HTS Tapes</a:t>
            </a:r>
          </a:p>
          <a:p>
            <a:pPr marL="342900" indent="-342900">
              <a:spcAft>
                <a:spcPts val="1800"/>
              </a:spcAft>
              <a:buFont typeface="+mj-lt"/>
              <a:buAutoNum type="arabicPeriod"/>
            </a:pPr>
            <a:r>
              <a:rPr lang="en-US" sz="2800" dirty="0"/>
              <a:t>Conclusions</a:t>
            </a:r>
          </a:p>
          <a:p>
            <a:pPr marL="342900" indent="-342900">
              <a:spcAft>
                <a:spcPts val="1800"/>
              </a:spcAft>
              <a:buFont typeface="+mj-lt"/>
              <a:buAutoNum type="arabicPeriod"/>
            </a:pPr>
            <a:r>
              <a:rPr lang="en-US" sz="2800" dirty="0"/>
              <a:t>Structural Design Criteria &amp; Assessment (backup)</a:t>
            </a:r>
          </a:p>
        </p:txBody>
      </p:sp>
      <p:sp>
        <p:nvSpPr>
          <p:cNvPr id="2" name="TextBox 1">
            <a:extLst>
              <a:ext uri="{FF2B5EF4-FFF2-40B4-BE49-F238E27FC236}">
                <a16:creationId xmlns:a16="http://schemas.microsoft.com/office/drawing/2014/main" id="{3B407F81-47E1-6896-0F24-90B2AC04F116}"/>
              </a:ext>
            </a:extLst>
          </p:cNvPr>
          <p:cNvSpPr txBox="1"/>
          <p:nvPr/>
        </p:nvSpPr>
        <p:spPr>
          <a:xfrm>
            <a:off x="0" y="201228"/>
            <a:ext cx="12192000" cy="584775"/>
          </a:xfrm>
          <a:prstGeom prst="rect">
            <a:avLst/>
          </a:prstGeom>
          <a:noFill/>
        </p:spPr>
        <p:txBody>
          <a:bodyPr wrap="square">
            <a:spAutoFit/>
          </a:bodyPr>
          <a:lstStyle/>
          <a:p>
            <a:pPr algn="ctr"/>
            <a:r>
              <a:rPr lang="en-US" sz="3200" dirty="0"/>
              <a:t>Outline</a:t>
            </a:r>
          </a:p>
        </p:txBody>
      </p:sp>
      <p:sp>
        <p:nvSpPr>
          <p:cNvPr id="5" name="Slide Number Placeholder 4">
            <a:extLst>
              <a:ext uri="{FF2B5EF4-FFF2-40B4-BE49-F238E27FC236}">
                <a16:creationId xmlns:a16="http://schemas.microsoft.com/office/drawing/2014/main" id="{79C408A0-1323-3D87-96C9-B687AE4C287B}"/>
              </a:ext>
            </a:extLst>
          </p:cNvPr>
          <p:cNvSpPr>
            <a:spLocks noGrp="1"/>
          </p:cNvSpPr>
          <p:nvPr>
            <p:ph type="sldNum" sz="quarter" idx="12"/>
          </p:nvPr>
        </p:nvSpPr>
        <p:spPr/>
        <p:txBody>
          <a:bodyPr/>
          <a:lstStyle/>
          <a:p>
            <a:fld id="{78B18F8E-E442-4454-B110-A7545E23EB4C}" type="slidenum">
              <a:rPr lang="en-IE" smtClean="0"/>
              <a:t>7</a:t>
            </a:fld>
            <a:endParaRPr lang="en-IE"/>
          </a:p>
        </p:txBody>
      </p:sp>
    </p:spTree>
    <p:extLst>
      <p:ext uri="{BB962C8B-B14F-4D97-AF65-F5344CB8AC3E}">
        <p14:creationId xmlns:p14="http://schemas.microsoft.com/office/powerpoint/2010/main" val="170929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a:extLst>
              <a:ext uri="{FF2B5EF4-FFF2-40B4-BE49-F238E27FC236}">
                <a16:creationId xmlns:a16="http://schemas.microsoft.com/office/drawing/2014/main" id="{AB25994D-7029-D756-B567-B75A4E26AF1F}"/>
              </a:ext>
            </a:extLst>
          </p:cNvPr>
          <p:cNvPicPr>
            <a:picLocks noChangeAspect="1"/>
          </p:cNvPicPr>
          <p:nvPr/>
        </p:nvPicPr>
        <p:blipFill>
          <a:blip r:embed="rId2"/>
          <a:stretch>
            <a:fillRect/>
          </a:stretch>
        </p:blipFill>
        <p:spPr>
          <a:xfrm>
            <a:off x="10914492" y="1764789"/>
            <a:ext cx="1243013" cy="1017270"/>
          </a:xfrm>
          <a:prstGeom prst="rect">
            <a:avLst/>
          </a:prstGeom>
        </p:spPr>
      </p:pic>
      <p:pic>
        <p:nvPicPr>
          <p:cNvPr id="46" name="Picture 45">
            <a:extLst>
              <a:ext uri="{FF2B5EF4-FFF2-40B4-BE49-F238E27FC236}">
                <a16:creationId xmlns:a16="http://schemas.microsoft.com/office/drawing/2014/main" id="{EAE95086-76A9-8C47-6E93-AA51BE4E78C2}"/>
              </a:ext>
            </a:extLst>
          </p:cNvPr>
          <p:cNvPicPr>
            <a:picLocks noChangeAspect="1"/>
          </p:cNvPicPr>
          <p:nvPr/>
        </p:nvPicPr>
        <p:blipFill>
          <a:blip r:embed="rId3"/>
          <a:stretch>
            <a:fillRect/>
          </a:stretch>
        </p:blipFill>
        <p:spPr>
          <a:xfrm>
            <a:off x="5117219" y="5087881"/>
            <a:ext cx="1405509" cy="1042797"/>
          </a:xfrm>
          <a:prstGeom prst="rect">
            <a:avLst/>
          </a:prstGeom>
        </p:spPr>
      </p:pic>
      <p:pic>
        <p:nvPicPr>
          <p:cNvPr id="45" name="Picture 44">
            <a:extLst>
              <a:ext uri="{FF2B5EF4-FFF2-40B4-BE49-F238E27FC236}">
                <a16:creationId xmlns:a16="http://schemas.microsoft.com/office/drawing/2014/main" id="{B93E9C4E-C752-E64C-D698-44F90D6A33AB}"/>
              </a:ext>
            </a:extLst>
          </p:cNvPr>
          <p:cNvPicPr>
            <a:picLocks noChangeAspect="1"/>
          </p:cNvPicPr>
          <p:nvPr/>
        </p:nvPicPr>
        <p:blipFill>
          <a:blip r:embed="rId4"/>
          <a:stretch>
            <a:fillRect/>
          </a:stretch>
        </p:blipFill>
        <p:spPr>
          <a:xfrm>
            <a:off x="2520747" y="5094087"/>
            <a:ext cx="1202436" cy="896112"/>
          </a:xfrm>
          <a:prstGeom prst="rect">
            <a:avLst/>
          </a:prstGeom>
        </p:spPr>
      </p:pic>
      <p:pic>
        <p:nvPicPr>
          <p:cNvPr id="28" name="Picture 27">
            <a:extLst>
              <a:ext uri="{FF2B5EF4-FFF2-40B4-BE49-F238E27FC236}">
                <a16:creationId xmlns:a16="http://schemas.microsoft.com/office/drawing/2014/main" id="{1657C857-EC1A-BD2D-6B80-EF494EC47811}"/>
              </a:ext>
            </a:extLst>
          </p:cNvPr>
          <p:cNvPicPr>
            <a:picLocks noChangeAspect="1"/>
          </p:cNvPicPr>
          <p:nvPr/>
        </p:nvPicPr>
        <p:blipFill>
          <a:blip r:embed="rId5"/>
          <a:stretch>
            <a:fillRect/>
          </a:stretch>
        </p:blipFill>
        <p:spPr>
          <a:xfrm>
            <a:off x="7179188" y="3460039"/>
            <a:ext cx="1353026" cy="1118711"/>
          </a:xfrm>
          <a:prstGeom prst="rect">
            <a:avLst/>
          </a:prstGeom>
        </p:spPr>
      </p:pic>
      <p:pic>
        <p:nvPicPr>
          <p:cNvPr id="27" name="Picture 26">
            <a:extLst>
              <a:ext uri="{FF2B5EF4-FFF2-40B4-BE49-F238E27FC236}">
                <a16:creationId xmlns:a16="http://schemas.microsoft.com/office/drawing/2014/main" id="{335A6386-6247-63F7-8E97-025D55549E42}"/>
              </a:ext>
            </a:extLst>
          </p:cNvPr>
          <p:cNvPicPr>
            <a:picLocks noChangeAspect="1"/>
          </p:cNvPicPr>
          <p:nvPr/>
        </p:nvPicPr>
        <p:blipFill>
          <a:blip r:embed="rId6"/>
          <a:stretch>
            <a:fillRect/>
          </a:stretch>
        </p:blipFill>
        <p:spPr>
          <a:xfrm>
            <a:off x="2521832" y="3463706"/>
            <a:ext cx="1343025" cy="1138714"/>
          </a:xfrm>
          <a:prstGeom prst="rect">
            <a:avLst/>
          </a:prstGeom>
        </p:spPr>
      </p:pic>
      <p:pic>
        <p:nvPicPr>
          <p:cNvPr id="13" name="Picture 12">
            <a:extLst>
              <a:ext uri="{FF2B5EF4-FFF2-40B4-BE49-F238E27FC236}">
                <a16:creationId xmlns:a16="http://schemas.microsoft.com/office/drawing/2014/main" id="{C8BAA59A-F141-1385-C0CF-659BD2247A28}"/>
              </a:ext>
            </a:extLst>
          </p:cNvPr>
          <p:cNvPicPr>
            <a:picLocks noChangeAspect="1"/>
          </p:cNvPicPr>
          <p:nvPr/>
        </p:nvPicPr>
        <p:blipFill>
          <a:blip r:embed="rId7"/>
          <a:stretch>
            <a:fillRect/>
          </a:stretch>
        </p:blipFill>
        <p:spPr>
          <a:xfrm>
            <a:off x="2662470" y="1837826"/>
            <a:ext cx="995839" cy="1144429"/>
          </a:xfrm>
          <a:prstGeom prst="rect">
            <a:avLst/>
          </a:prstGeom>
        </p:spPr>
      </p:pic>
      <p:pic>
        <p:nvPicPr>
          <p:cNvPr id="14" name="Picture 13">
            <a:extLst>
              <a:ext uri="{FF2B5EF4-FFF2-40B4-BE49-F238E27FC236}">
                <a16:creationId xmlns:a16="http://schemas.microsoft.com/office/drawing/2014/main" id="{DB25200D-A355-7BA5-6103-2BB695401DA4}"/>
              </a:ext>
            </a:extLst>
          </p:cNvPr>
          <p:cNvPicPr>
            <a:picLocks noChangeAspect="1"/>
          </p:cNvPicPr>
          <p:nvPr/>
        </p:nvPicPr>
        <p:blipFill>
          <a:blip r:embed="rId8"/>
          <a:stretch>
            <a:fillRect/>
          </a:stretch>
        </p:blipFill>
        <p:spPr>
          <a:xfrm>
            <a:off x="7133324" y="1814967"/>
            <a:ext cx="1015841" cy="1131570"/>
          </a:xfrm>
          <a:prstGeom prst="rect">
            <a:avLst/>
          </a:prstGeom>
        </p:spPr>
      </p:pic>
      <p:sp>
        <p:nvSpPr>
          <p:cNvPr id="7" name="Rectangle: Rounded Corners 6">
            <a:extLst>
              <a:ext uri="{FF2B5EF4-FFF2-40B4-BE49-F238E27FC236}">
                <a16:creationId xmlns:a16="http://schemas.microsoft.com/office/drawing/2014/main" id="{85F05AB0-961E-F230-D84D-91E7C2CB4525}"/>
              </a:ext>
            </a:extLst>
          </p:cNvPr>
          <p:cNvSpPr/>
          <p:nvPr/>
        </p:nvSpPr>
        <p:spPr>
          <a:xfrm>
            <a:off x="4886881" y="1259364"/>
            <a:ext cx="3722914" cy="4278479"/>
          </a:xfrm>
          <a:prstGeom prst="roundRect">
            <a:avLst>
              <a:gd name="adj" fmla="val 6255"/>
            </a:avLst>
          </a:prstGeom>
          <a:solidFill>
            <a:srgbClr val="00B05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Rectangle: Rounded Corners 7">
            <a:extLst>
              <a:ext uri="{FF2B5EF4-FFF2-40B4-BE49-F238E27FC236}">
                <a16:creationId xmlns:a16="http://schemas.microsoft.com/office/drawing/2014/main" id="{58D6E609-03B9-2667-4B36-2E526A1F2F49}"/>
              </a:ext>
            </a:extLst>
          </p:cNvPr>
          <p:cNvSpPr/>
          <p:nvPr/>
        </p:nvSpPr>
        <p:spPr>
          <a:xfrm>
            <a:off x="9391020" y="2535264"/>
            <a:ext cx="2626157" cy="3002580"/>
          </a:xfrm>
          <a:prstGeom prst="roundRect">
            <a:avLst>
              <a:gd name="adj" fmla="val 6255"/>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Rectangle: Rounded Corners 4">
            <a:extLst>
              <a:ext uri="{FF2B5EF4-FFF2-40B4-BE49-F238E27FC236}">
                <a16:creationId xmlns:a16="http://schemas.microsoft.com/office/drawing/2014/main" id="{607982D8-8744-7042-A528-0DF948F40BC2}"/>
              </a:ext>
            </a:extLst>
          </p:cNvPr>
          <p:cNvSpPr/>
          <p:nvPr/>
        </p:nvSpPr>
        <p:spPr>
          <a:xfrm>
            <a:off x="125080" y="1262313"/>
            <a:ext cx="3933668" cy="4278479"/>
          </a:xfrm>
          <a:prstGeom prst="roundRect">
            <a:avLst>
              <a:gd name="adj" fmla="val 6255"/>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Analysis Strategy: Overview</a:t>
            </a:r>
          </a:p>
        </p:txBody>
      </p:sp>
      <p:sp>
        <p:nvSpPr>
          <p:cNvPr id="2" name="TextBox 1">
            <a:extLst>
              <a:ext uri="{FF2B5EF4-FFF2-40B4-BE49-F238E27FC236}">
                <a16:creationId xmlns:a16="http://schemas.microsoft.com/office/drawing/2014/main" id="{0567B054-E4CE-ECF4-823B-9CD00C48886F}"/>
              </a:ext>
            </a:extLst>
          </p:cNvPr>
          <p:cNvSpPr txBox="1"/>
          <p:nvPr/>
        </p:nvSpPr>
        <p:spPr>
          <a:xfrm>
            <a:off x="125079" y="1466097"/>
            <a:ext cx="3895490" cy="369332"/>
          </a:xfrm>
          <a:prstGeom prst="rect">
            <a:avLst/>
          </a:prstGeom>
          <a:noFill/>
        </p:spPr>
        <p:txBody>
          <a:bodyPr wrap="none" rtlCol="0">
            <a:spAutoFit/>
          </a:bodyPr>
          <a:lstStyle/>
          <a:p>
            <a:r>
              <a:rPr lang="en-US" dirty="0"/>
              <a:t>2-D Axis. Global Electromagnetic Model</a:t>
            </a:r>
            <a:endParaRPr lang="en-IE" dirty="0"/>
          </a:p>
        </p:txBody>
      </p:sp>
      <p:sp>
        <p:nvSpPr>
          <p:cNvPr id="4" name="TextBox 3">
            <a:extLst>
              <a:ext uri="{FF2B5EF4-FFF2-40B4-BE49-F238E27FC236}">
                <a16:creationId xmlns:a16="http://schemas.microsoft.com/office/drawing/2014/main" id="{40C79DD2-4F76-323F-C543-F09F61EC9749}"/>
              </a:ext>
            </a:extLst>
          </p:cNvPr>
          <p:cNvSpPr txBox="1"/>
          <p:nvPr/>
        </p:nvSpPr>
        <p:spPr>
          <a:xfrm>
            <a:off x="125079" y="2982256"/>
            <a:ext cx="3879139" cy="369332"/>
          </a:xfrm>
          <a:prstGeom prst="rect">
            <a:avLst/>
          </a:prstGeom>
          <a:noFill/>
        </p:spPr>
        <p:txBody>
          <a:bodyPr wrap="none" rtlCol="0">
            <a:spAutoFit/>
          </a:bodyPr>
          <a:lstStyle/>
          <a:p>
            <a:r>
              <a:rPr lang="en-US" dirty="0"/>
              <a:t>2-D Axis. Local Electromagnetic Model I</a:t>
            </a:r>
            <a:endParaRPr lang="en-IE" dirty="0"/>
          </a:p>
        </p:txBody>
      </p:sp>
      <p:sp>
        <p:nvSpPr>
          <p:cNvPr id="6" name="TextBox 5">
            <a:extLst>
              <a:ext uri="{FF2B5EF4-FFF2-40B4-BE49-F238E27FC236}">
                <a16:creationId xmlns:a16="http://schemas.microsoft.com/office/drawing/2014/main" id="{2FE80B00-356E-08E0-BDA9-4ED04D33FACF}"/>
              </a:ext>
            </a:extLst>
          </p:cNvPr>
          <p:cNvSpPr txBox="1"/>
          <p:nvPr/>
        </p:nvSpPr>
        <p:spPr>
          <a:xfrm>
            <a:off x="96224" y="4730191"/>
            <a:ext cx="3936847" cy="369332"/>
          </a:xfrm>
          <a:prstGeom prst="rect">
            <a:avLst/>
          </a:prstGeom>
          <a:noFill/>
        </p:spPr>
        <p:txBody>
          <a:bodyPr wrap="none" rtlCol="0">
            <a:spAutoFit/>
          </a:bodyPr>
          <a:lstStyle/>
          <a:p>
            <a:r>
              <a:rPr lang="en-US" dirty="0"/>
              <a:t>2-D Axis. Local Electromagnetic Model II</a:t>
            </a:r>
            <a:endParaRPr lang="en-IE" dirty="0"/>
          </a:p>
        </p:txBody>
      </p:sp>
      <p:sp>
        <p:nvSpPr>
          <p:cNvPr id="12" name="TextBox 11">
            <a:extLst>
              <a:ext uri="{FF2B5EF4-FFF2-40B4-BE49-F238E27FC236}">
                <a16:creationId xmlns:a16="http://schemas.microsoft.com/office/drawing/2014/main" id="{24CE1E69-352C-DD6B-A56D-AD9727050A77}"/>
              </a:ext>
            </a:extLst>
          </p:cNvPr>
          <p:cNvSpPr txBox="1"/>
          <p:nvPr/>
        </p:nvSpPr>
        <p:spPr>
          <a:xfrm>
            <a:off x="4971204" y="1466097"/>
            <a:ext cx="3451266" cy="369332"/>
          </a:xfrm>
          <a:prstGeom prst="rect">
            <a:avLst/>
          </a:prstGeom>
          <a:noFill/>
        </p:spPr>
        <p:txBody>
          <a:bodyPr wrap="none" rtlCol="0">
            <a:spAutoFit/>
          </a:bodyPr>
          <a:lstStyle/>
          <a:p>
            <a:r>
              <a:rPr lang="en-US" dirty="0"/>
              <a:t>2-D Axis. Global Mechanical Model</a:t>
            </a:r>
            <a:endParaRPr lang="en-IE" dirty="0"/>
          </a:p>
        </p:txBody>
      </p:sp>
      <p:sp>
        <p:nvSpPr>
          <p:cNvPr id="15" name="TextBox 14">
            <a:extLst>
              <a:ext uri="{FF2B5EF4-FFF2-40B4-BE49-F238E27FC236}">
                <a16:creationId xmlns:a16="http://schemas.microsoft.com/office/drawing/2014/main" id="{BD67620D-24D5-3D6F-05CC-EB3101986DC8}"/>
              </a:ext>
            </a:extLst>
          </p:cNvPr>
          <p:cNvSpPr txBox="1"/>
          <p:nvPr/>
        </p:nvSpPr>
        <p:spPr>
          <a:xfrm>
            <a:off x="5021533" y="2982255"/>
            <a:ext cx="3434915" cy="369332"/>
          </a:xfrm>
          <a:prstGeom prst="rect">
            <a:avLst/>
          </a:prstGeom>
          <a:noFill/>
        </p:spPr>
        <p:txBody>
          <a:bodyPr wrap="none" rtlCol="0">
            <a:spAutoFit/>
          </a:bodyPr>
          <a:lstStyle/>
          <a:p>
            <a:r>
              <a:rPr lang="en-US" dirty="0"/>
              <a:t>2-D Axis. Local Mechanical Model I</a:t>
            </a:r>
            <a:endParaRPr lang="en-IE" dirty="0"/>
          </a:p>
        </p:txBody>
      </p:sp>
      <p:sp>
        <p:nvSpPr>
          <p:cNvPr id="16" name="TextBox 15">
            <a:extLst>
              <a:ext uri="{FF2B5EF4-FFF2-40B4-BE49-F238E27FC236}">
                <a16:creationId xmlns:a16="http://schemas.microsoft.com/office/drawing/2014/main" id="{B3F6F72E-A6A2-DB50-67FD-57B5C6B3AA05}"/>
              </a:ext>
            </a:extLst>
          </p:cNvPr>
          <p:cNvSpPr txBox="1"/>
          <p:nvPr/>
        </p:nvSpPr>
        <p:spPr>
          <a:xfrm>
            <a:off x="5021533" y="4730191"/>
            <a:ext cx="3492623" cy="369332"/>
          </a:xfrm>
          <a:prstGeom prst="rect">
            <a:avLst/>
          </a:prstGeom>
          <a:noFill/>
        </p:spPr>
        <p:txBody>
          <a:bodyPr wrap="none" rtlCol="0">
            <a:spAutoFit/>
          </a:bodyPr>
          <a:lstStyle/>
          <a:p>
            <a:r>
              <a:rPr lang="en-US" dirty="0"/>
              <a:t>2-D Axis. Local Mechanical Model II</a:t>
            </a:r>
            <a:endParaRPr lang="en-IE" dirty="0"/>
          </a:p>
        </p:txBody>
      </p:sp>
      <p:sp>
        <p:nvSpPr>
          <p:cNvPr id="17" name="TextBox 16">
            <a:extLst>
              <a:ext uri="{FF2B5EF4-FFF2-40B4-BE49-F238E27FC236}">
                <a16:creationId xmlns:a16="http://schemas.microsoft.com/office/drawing/2014/main" id="{1A6FB238-6573-302B-DFAF-7738A27AE589}"/>
              </a:ext>
            </a:extLst>
          </p:cNvPr>
          <p:cNvSpPr txBox="1"/>
          <p:nvPr/>
        </p:nvSpPr>
        <p:spPr>
          <a:xfrm>
            <a:off x="9436843" y="1346974"/>
            <a:ext cx="2521216" cy="646331"/>
          </a:xfrm>
          <a:prstGeom prst="rect">
            <a:avLst/>
          </a:prstGeom>
          <a:noFill/>
        </p:spPr>
        <p:txBody>
          <a:bodyPr wrap="square" rtlCol="0">
            <a:spAutoFit/>
          </a:bodyPr>
          <a:lstStyle/>
          <a:p>
            <a:pPr algn="ctr"/>
            <a:r>
              <a:rPr lang="en-US" dirty="0"/>
              <a:t>3-D Homogenization Model</a:t>
            </a:r>
            <a:endParaRPr lang="en-IE" dirty="0"/>
          </a:p>
        </p:txBody>
      </p:sp>
      <p:sp>
        <p:nvSpPr>
          <p:cNvPr id="18" name="Arrow: Right 17">
            <a:extLst>
              <a:ext uri="{FF2B5EF4-FFF2-40B4-BE49-F238E27FC236}">
                <a16:creationId xmlns:a16="http://schemas.microsoft.com/office/drawing/2014/main" id="{5E1E88E5-4022-B945-ECD4-9711E42A287B}"/>
              </a:ext>
            </a:extLst>
          </p:cNvPr>
          <p:cNvSpPr/>
          <p:nvPr/>
        </p:nvSpPr>
        <p:spPr>
          <a:xfrm>
            <a:off x="3933311" y="1354781"/>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9" name="Arrow: Right 18">
            <a:extLst>
              <a:ext uri="{FF2B5EF4-FFF2-40B4-BE49-F238E27FC236}">
                <a16:creationId xmlns:a16="http://schemas.microsoft.com/office/drawing/2014/main" id="{7F863EE0-2843-3DAE-975D-084126A700E5}"/>
              </a:ext>
            </a:extLst>
          </p:cNvPr>
          <p:cNvSpPr/>
          <p:nvPr/>
        </p:nvSpPr>
        <p:spPr>
          <a:xfrm>
            <a:off x="3933311" y="2874534"/>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0" name="Arrow: Right 19">
            <a:extLst>
              <a:ext uri="{FF2B5EF4-FFF2-40B4-BE49-F238E27FC236}">
                <a16:creationId xmlns:a16="http://schemas.microsoft.com/office/drawing/2014/main" id="{C98B2269-768D-21DF-F935-B2E005653003}"/>
              </a:ext>
            </a:extLst>
          </p:cNvPr>
          <p:cNvSpPr/>
          <p:nvPr/>
        </p:nvSpPr>
        <p:spPr>
          <a:xfrm>
            <a:off x="3933311" y="4622469"/>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1" name="Arrow: Right 20">
            <a:extLst>
              <a:ext uri="{FF2B5EF4-FFF2-40B4-BE49-F238E27FC236}">
                <a16:creationId xmlns:a16="http://schemas.microsoft.com/office/drawing/2014/main" id="{C72B1D2C-4277-19FF-7FF9-851260A6CF68}"/>
              </a:ext>
            </a:extLst>
          </p:cNvPr>
          <p:cNvSpPr/>
          <p:nvPr/>
        </p:nvSpPr>
        <p:spPr>
          <a:xfrm rot="5400000">
            <a:off x="1517653" y="2126530"/>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2" name="Arrow: Right 21">
            <a:extLst>
              <a:ext uri="{FF2B5EF4-FFF2-40B4-BE49-F238E27FC236}">
                <a16:creationId xmlns:a16="http://schemas.microsoft.com/office/drawing/2014/main" id="{4EA48699-65B7-853E-1AFB-15D60C6129BC}"/>
              </a:ext>
            </a:extLst>
          </p:cNvPr>
          <p:cNvSpPr/>
          <p:nvPr/>
        </p:nvSpPr>
        <p:spPr>
          <a:xfrm rot="5400000">
            <a:off x="1517653" y="3774910"/>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3" name="Arrow: Right 22">
            <a:extLst>
              <a:ext uri="{FF2B5EF4-FFF2-40B4-BE49-F238E27FC236}">
                <a16:creationId xmlns:a16="http://schemas.microsoft.com/office/drawing/2014/main" id="{24AF8D15-9D90-2919-5A04-BB19804D455B}"/>
              </a:ext>
            </a:extLst>
          </p:cNvPr>
          <p:cNvSpPr/>
          <p:nvPr/>
        </p:nvSpPr>
        <p:spPr>
          <a:xfrm rot="5400000">
            <a:off x="6254049" y="2119583"/>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4" name="Arrow: Right 23">
            <a:extLst>
              <a:ext uri="{FF2B5EF4-FFF2-40B4-BE49-F238E27FC236}">
                <a16:creationId xmlns:a16="http://schemas.microsoft.com/office/drawing/2014/main" id="{7FD2E7DE-78A4-A584-ADD3-00C6B5DD145C}"/>
              </a:ext>
            </a:extLst>
          </p:cNvPr>
          <p:cNvSpPr/>
          <p:nvPr/>
        </p:nvSpPr>
        <p:spPr>
          <a:xfrm rot="5400000">
            <a:off x="6254049" y="3767332"/>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5" name="Arrow: Right 24">
            <a:extLst>
              <a:ext uri="{FF2B5EF4-FFF2-40B4-BE49-F238E27FC236}">
                <a16:creationId xmlns:a16="http://schemas.microsoft.com/office/drawing/2014/main" id="{E866F7E2-653D-07D2-C901-1346FEFDA8E5}"/>
              </a:ext>
            </a:extLst>
          </p:cNvPr>
          <p:cNvSpPr/>
          <p:nvPr/>
        </p:nvSpPr>
        <p:spPr>
          <a:xfrm rot="10800000">
            <a:off x="8422470" y="1348464"/>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Box 25">
            <a:extLst>
              <a:ext uri="{FF2B5EF4-FFF2-40B4-BE49-F238E27FC236}">
                <a16:creationId xmlns:a16="http://schemas.microsoft.com/office/drawing/2014/main" id="{AF1F36AF-3C43-0845-8079-AEC47501C81D}"/>
              </a:ext>
            </a:extLst>
          </p:cNvPr>
          <p:cNvSpPr txBox="1"/>
          <p:nvPr/>
        </p:nvSpPr>
        <p:spPr>
          <a:xfrm>
            <a:off x="3882707" y="2008733"/>
            <a:ext cx="1211550" cy="276999"/>
          </a:xfrm>
          <a:prstGeom prst="rect">
            <a:avLst/>
          </a:prstGeom>
          <a:noFill/>
        </p:spPr>
        <p:txBody>
          <a:bodyPr wrap="none" rtlCol="0">
            <a:spAutoFit/>
          </a:bodyPr>
          <a:lstStyle/>
          <a:p>
            <a:r>
              <a:rPr lang="en-US" sz="1200" dirty="0"/>
              <a:t>Nodal EM forces</a:t>
            </a:r>
            <a:endParaRPr lang="en-IE" sz="1200" dirty="0"/>
          </a:p>
        </p:txBody>
      </p:sp>
      <p:sp>
        <p:nvSpPr>
          <p:cNvPr id="29" name="TextBox 28">
            <a:extLst>
              <a:ext uri="{FF2B5EF4-FFF2-40B4-BE49-F238E27FC236}">
                <a16:creationId xmlns:a16="http://schemas.microsoft.com/office/drawing/2014/main" id="{D1118362-9740-6F13-F9D2-447ECF4C8B9B}"/>
              </a:ext>
            </a:extLst>
          </p:cNvPr>
          <p:cNvSpPr txBox="1"/>
          <p:nvPr/>
        </p:nvSpPr>
        <p:spPr>
          <a:xfrm>
            <a:off x="132781" y="2154454"/>
            <a:ext cx="1774679" cy="276999"/>
          </a:xfrm>
          <a:prstGeom prst="rect">
            <a:avLst/>
          </a:prstGeom>
          <a:noFill/>
        </p:spPr>
        <p:txBody>
          <a:bodyPr wrap="square" rtlCol="0">
            <a:spAutoFit/>
          </a:bodyPr>
          <a:lstStyle/>
          <a:p>
            <a:r>
              <a:rPr lang="en-US" sz="1200" dirty="0"/>
              <a:t>Boundary conditions (A</a:t>
            </a:r>
            <a:r>
              <a:rPr lang="en-US" sz="1200" baseline="-25000" dirty="0"/>
              <a:t>z</a:t>
            </a:r>
            <a:r>
              <a:rPr lang="en-US" sz="1200" dirty="0"/>
              <a:t>)</a:t>
            </a:r>
            <a:endParaRPr lang="en-IE" sz="1200" dirty="0"/>
          </a:p>
        </p:txBody>
      </p:sp>
      <p:sp>
        <p:nvSpPr>
          <p:cNvPr id="30" name="TextBox 29">
            <a:extLst>
              <a:ext uri="{FF2B5EF4-FFF2-40B4-BE49-F238E27FC236}">
                <a16:creationId xmlns:a16="http://schemas.microsoft.com/office/drawing/2014/main" id="{EA2C5E08-DADF-F531-9F4D-425D42631E03}"/>
              </a:ext>
            </a:extLst>
          </p:cNvPr>
          <p:cNvSpPr txBox="1"/>
          <p:nvPr/>
        </p:nvSpPr>
        <p:spPr>
          <a:xfrm>
            <a:off x="132780" y="3914466"/>
            <a:ext cx="1774679" cy="276999"/>
          </a:xfrm>
          <a:prstGeom prst="rect">
            <a:avLst/>
          </a:prstGeom>
          <a:noFill/>
        </p:spPr>
        <p:txBody>
          <a:bodyPr wrap="square" rtlCol="0">
            <a:spAutoFit/>
          </a:bodyPr>
          <a:lstStyle/>
          <a:p>
            <a:r>
              <a:rPr lang="en-US" sz="1200" dirty="0"/>
              <a:t>Boundary conditions (A</a:t>
            </a:r>
            <a:r>
              <a:rPr lang="en-US" sz="1200" baseline="-25000" dirty="0"/>
              <a:t>z</a:t>
            </a:r>
            <a:r>
              <a:rPr lang="en-US" sz="1200" dirty="0"/>
              <a:t>)</a:t>
            </a:r>
            <a:endParaRPr lang="en-IE" sz="1200" dirty="0"/>
          </a:p>
        </p:txBody>
      </p:sp>
      <p:sp>
        <p:nvSpPr>
          <p:cNvPr id="31" name="TextBox 30">
            <a:extLst>
              <a:ext uri="{FF2B5EF4-FFF2-40B4-BE49-F238E27FC236}">
                <a16:creationId xmlns:a16="http://schemas.microsoft.com/office/drawing/2014/main" id="{AF9A249C-5D4F-67F9-01F9-6F75A8A71D5E}"/>
              </a:ext>
            </a:extLst>
          </p:cNvPr>
          <p:cNvSpPr txBox="1"/>
          <p:nvPr/>
        </p:nvSpPr>
        <p:spPr>
          <a:xfrm>
            <a:off x="3882707" y="3515788"/>
            <a:ext cx="1211550" cy="276999"/>
          </a:xfrm>
          <a:prstGeom prst="rect">
            <a:avLst/>
          </a:prstGeom>
          <a:noFill/>
        </p:spPr>
        <p:txBody>
          <a:bodyPr wrap="none" rtlCol="0">
            <a:spAutoFit/>
          </a:bodyPr>
          <a:lstStyle/>
          <a:p>
            <a:r>
              <a:rPr lang="en-US" sz="1200" dirty="0"/>
              <a:t>Nodal EM forces</a:t>
            </a:r>
            <a:endParaRPr lang="en-IE" sz="1200" dirty="0"/>
          </a:p>
        </p:txBody>
      </p:sp>
      <p:sp>
        <p:nvSpPr>
          <p:cNvPr id="32" name="TextBox 31">
            <a:extLst>
              <a:ext uri="{FF2B5EF4-FFF2-40B4-BE49-F238E27FC236}">
                <a16:creationId xmlns:a16="http://schemas.microsoft.com/office/drawing/2014/main" id="{5E287011-74FE-B24D-7185-E95D5A023BBA}"/>
              </a:ext>
            </a:extLst>
          </p:cNvPr>
          <p:cNvSpPr txBox="1"/>
          <p:nvPr/>
        </p:nvSpPr>
        <p:spPr>
          <a:xfrm>
            <a:off x="3882707" y="5282384"/>
            <a:ext cx="1211550" cy="276999"/>
          </a:xfrm>
          <a:prstGeom prst="rect">
            <a:avLst/>
          </a:prstGeom>
          <a:noFill/>
        </p:spPr>
        <p:txBody>
          <a:bodyPr wrap="none" rtlCol="0">
            <a:spAutoFit/>
          </a:bodyPr>
          <a:lstStyle/>
          <a:p>
            <a:r>
              <a:rPr lang="en-US" sz="1200" dirty="0"/>
              <a:t>Nodal EM forces</a:t>
            </a:r>
            <a:endParaRPr lang="en-IE" sz="1200" dirty="0"/>
          </a:p>
        </p:txBody>
      </p:sp>
      <p:sp>
        <p:nvSpPr>
          <p:cNvPr id="33" name="TextBox 32">
            <a:extLst>
              <a:ext uri="{FF2B5EF4-FFF2-40B4-BE49-F238E27FC236}">
                <a16:creationId xmlns:a16="http://schemas.microsoft.com/office/drawing/2014/main" id="{21642525-FFA5-FFB0-A31F-00F51DE00F70}"/>
              </a:ext>
            </a:extLst>
          </p:cNvPr>
          <p:cNvSpPr txBox="1"/>
          <p:nvPr/>
        </p:nvSpPr>
        <p:spPr>
          <a:xfrm>
            <a:off x="4243129" y="2485261"/>
            <a:ext cx="1936925" cy="276999"/>
          </a:xfrm>
          <a:prstGeom prst="rect">
            <a:avLst/>
          </a:prstGeom>
          <a:noFill/>
        </p:spPr>
        <p:txBody>
          <a:bodyPr wrap="square" rtlCol="0">
            <a:spAutoFit/>
          </a:bodyPr>
          <a:lstStyle/>
          <a:p>
            <a:r>
              <a:rPr lang="en-US" sz="1200" dirty="0"/>
              <a:t>Boundary conditions (</a:t>
            </a:r>
            <a:r>
              <a:rPr lang="en-US" sz="1200" dirty="0" err="1"/>
              <a:t>u</a:t>
            </a:r>
            <a:r>
              <a:rPr lang="en-US" sz="1200" baseline="-25000" dirty="0" err="1"/>
              <a:t>r</a:t>
            </a:r>
            <a:r>
              <a:rPr lang="en-US" sz="1200" dirty="0"/>
              <a:t>, </a:t>
            </a:r>
            <a:r>
              <a:rPr lang="en-US" sz="1200" dirty="0" err="1"/>
              <a:t>u</a:t>
            </a:r>
            <a:r>
              <a:rPr lang="en-US" sz="1200" baseline="-25000" dirty="0" err="1"/>
              <a:t>z</a:t>
            </a:r>
            <a:r>
              <a:rPr lang="en-US" sz="1200" dirty="0"/>
              <a:t>)</a:t>
            </a:r>
            <a:endParaRPr lang="en-IE" sz="1200" dirty="0"/>
          </a:p>
        </p:txBody>
      </p:sp>
      <p:sp>
        <p:nvSpPr>
          <p:cNvPr id="34" name="TextBox 33">
            <a:extLst>
              <a:ext uri="{FF2B5EF4-FFF2-40B4-BE49-F238E27FC236}">
                <a16:creationId xmlns:a16="http://schemas.microsoft.com/office/drawing/2014/main" id="{2B8565DA-2658-8BB4-DA23-D26256D03BFD}"/>
              </a:ext>
            </a:extLst>
          </p:cNvPr>
          <p:cNvSpPr txBox="1"/>
          <p:nvPr/>
        </p:nvSpPr>
        <p:spPr>
          <a:xfrm>
            <a:off x="4243129" y="4156538"/>
            <a:ext cx="1936925" cy="276999"/>
          </a:xfrm>
          <a:prstGeom prst="rect">
            <a:avLst/>
          </a:prstGeom>
          <a:noFill/>
        </p:spPr>
        <p:txBody>
          <a:bodyPr wrap="square" rtlCol="0">
            <a:spAutoFit/>
          </a:bodyPr>
          <a:lstStyle/>
          <a:p>
            <a:r>
              <a:rPr lang="en-US" sz="1200" dirty="0"/>
              <a:t>Boundary conditions (</a:t>
            </a:r>
            <a:r>
              <a:rPr lang="en-US" sz="1200" dirty="0" err="1"/>
              <a:t>u</a:t>
            </a:r>
            <a:r>
              <a:rPr lang="en-US" sz="1200" baseline="-25000" dirty="0" err="1"/>
              <a:t>r</a:t>
            </a:r>
            <a:r>
              <a:rPr lang="en-US" sz="1200" dirty="0"/>
              <a:t>, </a:t>
            </a:r>
            <a:r>
              <a:rPr lang="en-US" sz="1200" dirty="0" err="1"/>
              <a:t>u</a:t>
            </a:r>
            <a:r>
              <a:rPr lang="en-US" sz="1200" baseline="-25000" dirty="0" err="1"/>
              <a:t>z</a:t>
            </a:r>
            <a:r>
              <a:rPr lang="en-US" sz="1200" dirty="0"/>
              <a:t>)</a:t>
            </a:r>
            <a:endParaRPr lang="en-IE" sz="1200" dirty="0"/>
          </a:p>
        </p:txBody>
      </p:sp>
      <p:sp>
        <p:nvSpPr>
          <p:cNvPr id="35" name="Arrow: Right 34">
            <a:extLst>
              <a:ext uri="{FF2B5EF4-FFF2-40B4-BE49-F238E27FC236}">
                <a16:creationId xmlns:a16="http://schemas.microsoft.com/office/drawing/2014/main" id="{2DDF4147-1FFC-1DD8-913B-2BE4B9122942}"/>
              </a:ext>
            </a:extLst>
          </p:cNvPr>
          <p:cNvSpPr/>
          <p:nvPr/>
        </p:nvSpPr>
        <p:spPr>
          <a:xfrm>
            <a:off x="8422470" y="2874534"/>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6" name="Arrow: Right 35">
            <a:extLst>
              <a:ext uri="{FF2B5EF4-FFF2-40B4-BE49-F238E27FC236}">
                <a16:creationId xmlns:a16="http://schemas.microsoft.com/office/drawing/2014/main" id="{274CA436-E6D9-4690-C542-17F44C7C0CDD}"/>
              </a:ext>
            </a:extLst>
          </p:cNvPr>
          <p:cNvSpPr/>
          <p:nvPr/>
        </p:nvSpPr>
        <p:spPr>
          <a:xfrm>
            <a:off x="8422470" y="4622469"/>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7" name="TextBox 36">
            <a:extLst>
              <a:ext uri="{FF2B5EF4-FFF2-40B4-BE49-F238E27FC236}">
                <a16:creationId xmlns:a16="http://schemas.microsoft.com/office/drawing/2014/main" id="{1B0B1BBF-9BCF-52EE-67C9-81D73A202F87}"/>
              </a:ext>
            </a:extLst>
          </p:cNvPr>
          <p:cNvSpPr txBox="1"/>
          <p:nvPr/>
        </p:nvSpPr>
        <p:spPr>
          <a:xfrm>
            <a:off x="9507255" y="2874534"/>
            <a:ext cx="2385717" cy="1077218"/>
          </a:xfrm>
          <a:prstGeom prst="rect">
            <a:avLst/>
          </a:prstGeom>
          <a:noFill/>
        </p:spPr>
        <p:txBody>
          <a:bodyPr wrap="square" rtlCol="0">
            <a:spAutoFit/>
          </a:bodyPr>
          <a:lstStyle/>
          <a:p>
            <a:pPr algn="ctr"/>
            <a:r>
              <a:rPr lang="en-US" dirty="0"/>
              <a:t>Assessment Jacket and Turn Insulation</a:t>
            </a:r>
          </a:p>
          <a:p>
            <a:pPr algn="ctr"/>
            <a:r>
              <a:rPr lang="en-US" sz="1400" dirty="0"/>
              <a:t>(ITER Magnet Structural Design Criteria)</a:t>
            </a:r>
            <a:endParaRPr lang="en-IE" sz="1400" dirty="0"/>
          </a:p>
        </p:txBody>
      </p:sp>
      <p:sp>
        <p:nvSpPr>
          <p:cNvPr id="38" name="TextBox 37">
            <a:extLst>
              <a:ext uri="{FF2B5EF4-FFF2-40B4-BE49-F238E27FC236}">
                <a16:creationId xmlns:a16="http://schemas.microsoft.com/office/drawing/2014/main" id="{27BB9E00-CF20-3BB1-95E4-A6BC1FA6F679}"/>
              </a:ext>
            </a:extLst>
          </p:cNvPr>
          <p:cNvSpPr txBox="1"/>
          <p:nvPr/>
        </p:nvSpPr>
        <p:spPr>
          <a:xfrm>
            <a:off x="9507255" y="4730190"/>
            <a:ext cx="2385717" cy="584775"/>
          </a:xfrm>
          <a:prstGeom prst="rect">
            <a:avLst/>
          </a:prstGeom>
          <a:noFill/>
        </p:spPr>
        <p:txBody>
          <a:bodyPr wrap="square" rtlCol="0">
            <a:spAutoFit/>
          </a:bodyPr>
          <a:lstStyle/>
          <a:p>
            <a:pPr algn="ctr"/>
            <a:r>
              <a:rPr lang="en-US" dirty="0"/>
              <a:t>Assessment HTS Tapes</a:t>
            </a:r>
          </a:p>
          <a:p>
            <a:pPr algn="ctr"/>
            <a:r>
              <a:rPr lang="en-US" sz="1400" dirty="0"/>
              <a:t>(Tensile and shear stresses)</a:t>
            </a:r>
            <a:endParaRPr lang="en-IE" sz="1400" dirty="0"/>
          </a:p>
        </p:txBody>
      </p:sp>
      <p:sp>
        <p:nvSpPr>
          <p:cNvPr id="39" name="TextBox 38">
            <a:extLst>
              <a:ext uri="{FF2B5EF4-FFF2-40B4-BE49-F238E27FC236}">
                <a16:creationId xmlns:a16="http://schemas.microsoft.com/office/drawing/2014/main" id="{7B1BE535-86BE-0403-86D6-8E8B440D7B72}"/>
              </a:ext>
            </a:extLst>
          </p:cNvPr>
          <p:cNvSpPr txBox="1"/>
          <p:nvPr/>
        </p:nvSpPr>
        <p:spPr>
          <a:xfrm>
            <a:off x="7771837" y="2003419"/>
            <a:ext cx="2582438" cy="461665"/>
          </a:xfrm>
          <a:prstGeom prst="rect">
            <a:avLst/>
          </a:prstGeom>
          <a:noFill/>
        </p:spPr>
        <p:txBody>
          <a:bodyPr wrap="square" rtlCol="0">
            <a:spAutoFit/>
          </a:bodyPr>
          <a:lstStyle/>
          <a:p>
            <a:pPr algn="ctr"/>
            <a:r>
              <a:rPr lang="en-US" sz="1200" dirty="0"/>
              <a:t>WP mechanical properties</a:t>
            </a:r>
          </a:p>
          <a:p>
            <a:pPr algn="ctr"/>
            <a:r>
              <a:rPr lang="en-US" sz="1200" dirty="0"/>
              <a:t>(E</a:t>
            </a:r>
            <a:r>
              <a:rPr lang="en-US" sz="1200" baseline="-25000" dirty="0"/>
              <a:t>x</a:t>
            </a:r>
            <a:r>
              <a:rPr lang="en-US" sz="1200" dirty="0"/>
              <a:t>, </a:t>
            </a:r>
            <a:r>
              <a:rPr lang="en-US" sz="1200" dirty="0" err="1"/>
              <a:t>E</a:t>
            </a:r>
            <a:r>
              <a:rPr lang="en-US" sz="1200" baseline="-25000" dirty="0" err="1"/>
              <a:t>y</a:t>
            </a:r>
            <a:r>
              <a:rPr lang="en-US" sz="1200" dirty="0"/>
              <a:t>, </a:t>
            </a:r>
            <a:r>
              <a:rPr lang="en-US" sz="1200" dirty="0" err="1"/>
              <a:t>E</a:t>
            </a:r>
            <a:r>
              <a:rPr lang="en-US" sz="1200" baseline="-25000" dirty="0" err="1"/>
              <a:t>z</a:t>
            </a:r>
            <a:r>
              <a:rPr lang="en-US" sz="1200" dirty="0"/>
              <a:t>, </a:t>
            </a:r>
            <a:r>
              <a:rPr lang="en-US" sz="1200" dirty="0" err="1">
                <a:latin typeface="Calibri" panose="020F0502020204030204" pitchFamily="34" charset="0"/>
                <a:cs typeface="Calibri" panose="020F0502020204030204" pitchFamily="34" charset="0"/>
              </a:rPr>
              <a:t>ν</a:t>
            </a:r>
            <a:r>
              <a:rPr lang="en-US" sz="1200" baseline="-25000" dirty="0" err="1">
                <a:latin typeface="Calibri" panose="020F0502020204030204" pitchFamily="34" charset="0"/>
                <a:cs typeface="Calibri" panose="020F0502020204030204" pitchFamily="34" charset="0"/>
              </a:rPr>
              <a:t>xy</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ν</a:t>
            </a:r>
            <a:r>
              <a:rPr lang="en-US" sz="1200" baseline="-25000" dirty="0" err="1">
                <a:latin typeface="Calibri" panose="020F0502020204030204" pitchFamily="34" charset="0"/>
                <a:cs typeface="Calibri" panose="020F0502020204030204" pitchFamily="34" charset="0"/>
              </a:rPr>
              <a:t>xz</a:t>
            </a:r>
            <a:r>
              <a:rPr lang="en-US" sz="1200" dirty="0"/>
              <a:t>, </a:t>
            </a:r>
            <a:r>
              <a:rPr lang="en-US" sz="1200" dirty="0" err="1">
                <a:latin typeface="Calibri" panose="020F0502020204030204" pitchFamily="34" charset="0"/>
                <a:cs typeface="Calibri" panose="020F0502020204030204" pitchFamily="34" charset="0"/>
              </a:rPr>
              <a:t>ν</a:t>
            </a:r>
            <a:r>
              <a:rPr lang="en-US" sz="1200" baseline="-25000" dirty="0" err="1">
                <a:latin typeface="Calibri" panose="020F0502020204030204" pitchFamily="34" charset="0"/>
                <a:cs typeface="Calibri" panose="020F0502020204030204" pitchFamily="34" charset="0"/>
              </a:rPr>
              <a:t>yz</a:t>
            </a:r>
            <a:r>
              <a:rPr lang="en-US" sz="1200" dirty="0"/>
              <a:t>, </a:t>
            </a:r>
            <a:r>
              <a:rPr lang="en-US" sz="1200" dirty="0" err="1">
                <a:latin typeface="Calibri" panose="020F0502020204030204" pitchFamily="34" charset="0"/>
                <a:cs typeface="Calibri" panose="020F0502020204030204" pitchFamily="34" charset="0"/>
              </a:rPr>
              <a:t>G</a:t>
            </a:r>
            <a:r>
              <a:rPr lang="en-US" sz="1200" baseline="-25000" dirty="0" err="1">
                <a:latin typeface="Calibri" panose="020F0502020204030204" pitchFamily="34" charset="0"/>
                <a:cs typeface="Calibri" panose="020F0502020204030204" pitchFamily="34" charset="0"/>
              </a:rPr>
              <a:t>xy</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G</a:t>
            </a:r>
            <a:r>
              <a:rPr lang="en-US" sz="1200" baseline="-25000" dirty="0" err="1">
                <a:latin typeface="Calibri" panose="020F0502020204030204" pitchFamily="34" charset="0"/>
                <a:cs typeface="Calibri" panose="020F0502020204030204" pitchFamily="34" charset="0"/>
              </a:rPr>
              <a:t>xz</a:t>
            </a:r>
            <a:r>
              <a:rPr lang="en-US" sz="1200" dirty="0"/>
              <a:t>, </a:t>
            </a:r>
            <a:r>
              <a:rPr lang="en-US" sz="1200" dirty="0" err="1">
                <a:latin typeface="Calibri" panose="020F0502020204030204" pitchFamily="34" charset="0"/>
                <a:cs typeface="Calibri" panose="020F0502020204030204" pitchFamily="34" charset="0"/>
              </a:rPr>
              <a:t>G</a:t>
            </a:r>
            <a:r>
              <a:rPr lang="en-US" sz="1200" baseline="-25000" dirty="0" err="1">
                <a:latin typeface="Calibri" panose="020F0502020204030204" pitchFamily="34" charset="0"/>
                <a:cs typeface="Calibri" panose="020F0502020204030204" pitchFamily="34" charset="0"/>
              </a:rPr>
              <a:t>yz</a:t>
            </a:r>
            <a:r>
              <a:rPr lang="en-US" sz="1200" dirty="0">
                <a:latin typeface="Calibri" panose="020F0502020204030204" pitchFamily="34" charset="0"/>
                <a:cs typeface="Calibri" panose="020F0502020204030204" pitchFamily="34" charset="0"/>
              </a:rPr>
              <a:t>)</a:t>
            </a:r>
            <a:endParaRPr lang="en-IE" sz="1200" dirty="0"/>
          </a:p>
        </p:txBody>
      </p:sp>
      <p:sp>
        <p:nvSpPr>
          <p:cNvPr id="40" name="TextBox 39">
            <a:extLst>
              <a:ext uri="{FF2B5EF4-FFF2-40B4-BE49-F238E27FC236}">
                <a16:creationId xmlns:a16="http://schemas.microsoft.com/office/drawing/2014/main" id="{C8073F2D-C046-97D2-98B0-775F32DA8725}"/>
              </a:ext>
            </a:extLst>
          </p:cNvPr>
          <p:cNvSpPr txBox="1"/>
          <p:nvPr/>
        </p:nvSpPr>
        <p:spPr>
          <a:xfrm>
            <a:off x="294511" y="5981023"/>
            <a:ext cx="4592370" cy="646331"/>
          </a:xfrm>
          <a:prstGeom prst="rect">
            <a:avLst/>
          </a:prstGeom>
          <a:noFill/>
        </p:spPr>
        <p:txBody>
          <a:bodyPr wrap="square" rtlCol="0">
            <a:spAutoFit/>
          </a:bodyPr>
          <a:lstStyle/>
          <a:p>
            <a:pPr>
              <a:spcAft>
                <a:spcPts val="600"/>
              </a:spcAft>
            </a:pPr>
            <a:r>
              <a:rPr lang="en-US" dirty="0"/>
              <a:t>Fully parametric model </a:t>
            </a:r>
            <a:r>
              <a:rPr lang="en-US" b="1" dirty="0"/>
              <a:t>automatized with ANSYS Parametric Design Language</a:t>
            </a:r>
            <a:r>
              <a:rPr lang="en-US" dirty="0"/>
              <a:t> (APDL).</a:t>
            </a:r>
          </a:p>
        </p:txBody>
      </p:sp>
      <p:sp>
        <p:nvSpPr>
          <p:cNvPr id="41" name="TextBox 40">
            <a:extLst>
              <a:ext uri="{FF2B5EF4-FFF2-40B4-BE49-F238E27FC236}">
                <a16:creationId xmlns:a16="http://schemas.microsoft.com/office/drawing/2014/main" id="{84F976B4-94E1-4E23-C224-B14942FB4DA0}"/>
              </a:ext>
            </a:extLst>
          </p:cNvPr>
          <p:cNvSpPr txBox="1"/>
          <p:nvPr/>
        </p:nvSpPr>
        <p:spPr>
          <a:xfrm>
            <a:off x="5421677" y="6394277"/>
            <a:ext cx="2768835" cy="369332"/>
          </a:xfrm>
          <a:prstGeom prst="rect">
            <a:avLst/>
          </a:prstGeom>
          <a:noFill/>
        </p:spPr>
        <p:txBody>
          <a:bodyPr wrap="none" rtlCol="0">
            <a:spAutoFit/>
          </a:bodyPr>
          <a:lstStyle/>
          <a:p>
            <a:r>
              <a:rPr lang="en-US" dirty="0"/>
              <a:t>3-D Homogenization Model</a:t>
            </a:r>
            <a:endParaRPr lang="en-IE" dirty="0"/>
          </a:p>
        </p:txBody>
      </p:sp>
      <p:sp>
        <p:nvSpPr>
          <p:cNvPr id="42" name="Arrow: Right 41">
            <a:extLst>
              <a:ext uri="{FF2B5EF4-FFF2-40B4-BE49-F238E27FC236}">
                <a16:creationId xmlns:a16="http://schemas.microsoft.com/office/drawing/2014/main" id="{4DA9CC53-1EFD-0D7E-8CE5-0DF13A97B470}"/>
              </a:ext>
            </a:extLst>
          </p:cNvPr>
          <p:cNvSpPr/>
          <p:nvPr/>
        </p:nvSpPr>
        <p:spPr>
          <a:xfrm rot="16200000">
            <a:off x="6262225" y="5475281"/>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3" name="TextBox 42">
            <a:extLst>
              <a:ext uri="{FF2B5EF4-FFF2-40B4-BE49-F238E27FC236}">
                <a16:creationId xmlns:a16="http://schemas.microsoft.com/office/drawing/2014/main" id="{E1C34D68-D869-3033-53F7-180720547ECC}"/>
              </a:ext>
            </a:extLst>
          </p:cNvPr>
          <p:cNvSpPr txBox="1"/>
          <p:nvPr/>
        </p:nvSpPr>
        <p:spPr>
          <a:xfrm>
            <a:off x="6919683" y="5709734"/>
            <a:ext cx="2623795" cy="461665"/>
          </a:xfrm>
          <a:prstGeom prst="rect">
            <a:avLst/>
          </a:prstGeom>
          <a:noFill/>
        </p:spPr>
        <p:txBody>
          <a:bodyPr wrap="square" rtlCol="0">
            <a:spAutoFit/>
          </a:bodyPr>
          <a:lstStyle/>
          <a:p>
            <a:pPr algn="ctr"/>
            <a:r>
              <a:rPr lang="en-US" sz="1200" dirty="0"/>
              <a:t>Tape mechanical properties</a:t>
            </a:r>
          </a:p>
          <a:p>
            <a:pPr algn="ctr"/>
            <a:r>
              <a:rPr lang="en-US" sz="1200" dirty="0"/>
              <a:t>(E</a:t>
            </a:r>
            <a:r>
              <a:rPr lang="en-US" sz="1200" baseline="-25000" dirty="0"/>
              <a:t>x</a:t>
            </a:r>
            <a:r>
              <a:rPr lang="en-US" sz="1200" dirty="0"/>
              <a:t>, </a:t>
            </a:r>
            <a:r>
              <a:rPr lang="en-US" sz="1200" dirty="0" err="1"/>
              <a:t>E</a:t>
            </a:r>
            <a:r>
              <a:rPr lang="en-US" sz="1200" baseline="-25000" dirty="0" err="1"/>
              <a:t>y</a:t>
            </a:r>
            <a:r>
              <a:rPr lang="en-US" sz="1200" dirty="0"/>
              <a:t>, </a:t>
            </a:r>
            <a:r>
              <a:rPr lang="en-US" sz="1200" dirty="0" err="1"/>
              <a:t>E</a:t>
            </a:r>
            <a:r>
              <a:rPr lang="en-US" sz="1200" baseline="-25000" dirty="0" err="1"/>
              <a:t>z</a:t>
            </a:r>
            <a:r>
              <a:rPr lang="en-US" sz="1200" dirty="0"/>
              <a:t>, </a:t>
            </a:r>
            <a:r>
              <a:rPr lang="en-US" sz="1200" dirty="0" err="1">
                <a:latin typeface="Calibri" panose="020F0502020204030204" pitchFamily="34" charset="0"/>
                <a:cs typeface="Calibri" panose="020F0502020204030204" pitchFamily="34" charset="0"/>
              </a:rPr>
              <a:t>ν</a:t>
            </a:r>
            <a:r>
              <a:rPr lang="en-US" sz="1200" baseline="-25000" dirty="0" err="1">
                <a:latin typeface="Calibri" panose="020F0502020204030204" pitchFamily="34" charset="0"/>
                <a:cs typeface="Calibri" panose="020F0502020204030204" pitchFamily="34" charset="0"/>
              </a:rPr>
              <a:t>xy</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ν</a:t>
            </a:r>
            <a:r>
              <a:rPr lang="en-US" sz="1200" baseline="-25000" dirty="0" err="1">
                <a:latin typeface="Calibri" panose="020F0502020204030204" pitchFamily="34" charset="0"/>
                <a:cs typeface="Calibri" panose="020F0502020204030204" pitchFamily="34" charset="0"/>
              </a:rPr>
              <a:t>xz</a:t>
            </a:r>
            <a:r>
              <a:rPr lang="en-US" sz="1200" dirty="0"/>
              <a:t>, </a:t>
            </a:r>
            <a:r>
              <a:rPr lang="en-US" sz="1200" dirty="0" err="1">
                <a:latin typeface="Calibri" panose="020F0502020204030204" pitchFamily="34" charset="0"/>
                <a:cs typeface="Calibri" panose="020F0502020204030204" pitchFamily="34" charset="0"/>
              </a:rPr>
              <a:t>ν</a:t>
            </a:r>
            <a:r>
              <a:rPr lang="en-US" sz="1200" baseline="-25000" dirty="0" err="1">
                <a:latin typeface="Calibri" panose="020F0502020204030204" pitchFamily="34" charset="0"/>
                <a:cs typeface="Calibri" panose="020F0502020204030204" pitchFamily="34" charset="0"/>
              </a:rPr>
              <a:t>yz</a:t>
            </a:r>
            <a:r>
              <a:rPr lang="en-US" sz="1200" dirty="0"/>
              <a:t>, </a:t>
            </a:r>
            <a:r>
              <a:rPr lang="en-US" sz="1200" dirty="0" err="1">
                <a:latin typeface="Calibri" panose="020F0502020204030204" pitchFamily="34" charset="0"/>
                <a:cs typeface="Calibri" panose="020F0502020204030204" pitchFamily="34" charset="0"/>
              </a:rPr>
              <a:t>G</a:t>
            </a:r>
            <a:r>
              <a:rPr lang="en-US" sz="1200" baseline="-25000" dirty="0" err="1">
                <a:latin typeface="Calibri" panose="020F0502020204030204" pitchFamily="34" charset="0"/>
                <a:cs typeface="Calibri" panose="020F0502020204030204" pitchFamily="34" charset="0"/>
              </a:rPr>
              <a:t>xy</a:t>
            </a:r>
            <a:r>
              <a:rPr lang="en-US" sz="1200" dirty="0">
                <a:latin typeface="Calibri" panose="020F0502020204030204" pitchFamily="34" charset="0"/>
                <a:cs typeface="Calibri" panose="020F0502020204030204" pitchFamily="34" charset="0"/>
              </a:rPr>
              <a:t>, </a:t>
            </a:r>
            <a:r>
              <a:rPr lang="en-US" sz="1200" dirty="0" err="1">
                <a:latin typeface="Calibri" panose="020F0502020204030204" pitchFamily="34" charset="0"/>
                <a:cs typeface="Calibri" panose="020F0502020204030204" pitchFamily="34" charset="0"/>
              </a:rPr>
              <a:t>G</a:t>
            </a:r>
            <a:r>
              <a:rPr lang="en-US" sz="1200" baseline="-25000" dirty="0" err="1">
                <a:latin typeface="Calibri" panose="020F0502020204030204" pitchFamily="34" charset="0"/>
                <a:cs typeface="Calibri" panose="020F0502020204030204" pitchFamily="34" charset="0"/>
              </a:rPr>
              <a:t>xz</a:t>
            </a:r>
            <a:r>
              <a:rPr lang="en-US" sz="1200" dirty="0"/>
              <a:t>, </a:t>
            </a:r>
            <a:r>
              <a:rPr lang="en-US" sz="1200" dirty="0" err="1">
                <a:latin typeface="Calibri" panose="020F0502020204030204" pitchFamily="34" charset="0"/>
                <a:cs typeface="Calibri" panose="020F0502020204030204" pitchFamily="34" charset="0"/>
              </a:rPr>
              <a:t>G</a:t>
            </a:r>
            <a:r>
              <a:rPr lang="en-US" sz="1200" baseline="-25000" dirty="0" err="1">
                <a:latin typeface="Calibri" panose="020F0502020204030204" pitchFamily="34" charset="0"/>
                <a:cs typeface="Calibri" panose="020F0502020204030204" pitchFamily="34" charset="0"/>
              </a:rPr>
              <a:t>yz</a:t>
            </a:r>
            <a:r>
              <a:rPr lang="en-US" sz="1200" dirty="0">
                <a:latin typeface="Calibri" panose="020F0502020204030204" pitchFamily="34" charset="0"/>
                <a:cs typeface="Calibri" panose="020F0502020204030204" pitchFamily="34" charset="0"/>
              </a:rPr>
              <a:t>)</a:t>
            </a:r>
            <a:endParaRPr lang="en-IE" sz="1200" dirty="0"/>
          </a:p>
        </p:txBody>
      </p:sp>
      <p:sp>
        <p:nvSpPr>
          <p:cNvPr id="9" name="TextBox 8"/>
          <p:cNvSpPr txBox="1"/>
          <p:nvPr/>
        </p:nvSpPr>
        <p:spPr>
          <a:xfrm>
            <a:off x="1142760" y="841046"/>
            <a:ext cx="1843774" cy="369332"/>
          </a:xfrm>
          <a:prstGeom prst="rect">
            <a:avLst/>
          </a:prstGeom>
          <a:noFill/>
        </p:spPr>
        <p:txBody>
          <a:bodyPr wrap="none" rtlCol="0">
            <a:spAutoFit/>
          </a:bodyPr>
          <a:lstStyle/>
          <a:p>
            <a:r>
              <a:rPr lang="en-US" b="1" dirty="0"/>
              <a:t>Magnetic Models</a:t>
            </a:r>
            <a:endParaRPr lang="en-IE" b="1" dirty="0"/>
          </a:p>
        </p:txBody>
      </p:sp>
      <p:sp>
        <p:nvSpPr>
          <p:cNvPr id="44" name="TextBox 43"/>
          <p:cNvSpPr txBox="1"/>
          <p:nvPr/>
        </p:nvSpPr>
        <p:spPr>
          <a:xfrm>
            <a:off x="5741952" y="836171"/>
            <a:ext cx="2044406" cy="369332"/>
          </a:xfrm>
          <a:prstGeom prst="rect">
            <a:avLst/>
          </a:prstGeom>
          <a:noFill/>
        </p:spPr>
        <p:txBody>
          <a:bodyPr wrap="none" rtlCol="0">
            <a:spAutoFit/>
          </a:bodyPr>
          <a:lstStyle/>
          <a:p>
            <a:r>
              <a:rPr lang="en-US" b="1" dirty="0"/>
              <a:t>Mechanical Models</a:t>
            </a:r>
            <a:endParaRPr lang="en-IE" b="1" dirty="0"/>
          </a:p>
        </p:txBody>
      </p:sp>
      <p:sp>
        <p:nvSpPr>
          <p:cNvPr id="11" name="Slide Number Placeholder 10">
            <a:extLst>
              <a:ext uri="{FF2B5EF4-FFF2-40B4-BE49-F238E27FC236}">
                <a16:creationId xmlns:a16="http://schemas.microsoft.com/office/drawing/2014/main" id="{62BE9E06-6DB7-DB53-A2F1-50E7D9F50DAD}"/>
              </a:ext>
            </a:extLst>
          </p:cNvPr>
          <p:cNvSpPr>
            <a:spLocks noGrp="1"/>
          </p:cNvSpPr>
          <p:nvPr>
            <p:ph type="sldNum" sz="quarter" idx="12"/>
          </p:nvPr>
        </p:nvSpPr>
        <p:spPr/>
        <p:txBody>
          <a:bodyPr/>
          <a:lstStyle/>
          <a:p>
            <a:fld id="{78B18F8E-E442-4454-B110-A7545E23EB4C}" type="slidenum">
              <a:rPr lang="en-IE" smtClean="0"/>
              <a:t>8</a:t>
            </a:fld>
            <a:endParaRPr lang="en-IE"/>
          </a:p>
        </p:txBody>
      </p:sp>
    </p:spTree>
    <p:extLst>
      <p:ext uri="{BB962C8B-B14F-4D97-AF65-F5344CB8AC3E}">
        <p14:creationId xmlns:p14="http://schemas.microsoft.com/office/powerpoint/2010/main" val="3976191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FA75F3-9B75-0719-5D00-70ADF808B3F9}"/>
              </a:ext>
            </a:extLst>
          </p:cNvPr>
          <p:cNvSpPr txBox="1"/>
          <p:nvPr/>
        </p:nvSpPr>
        <p:spPr>
          <a:xfrm>
            <a:off x="0" y="201228"/>
            <a:ext cx="12192000" cy="584775"/>
          </a:xfrm>
          <a:prstGeom prst="rect">
            <a:avLst/>
          </a:prstGeom>
          <a:noFill/>
        </p:spPr>
        <p:txBody>
          <a:bodyPr wrap="square">
            <a:spAutoFit/>
          </a:bodyPr>
          <a:lstStyle/>
          <a:p>
            <a:pPr algn="ctr"/>
            <a:r>
              <a:rPr lang="en-US" sz="3200" dirty="0"/>
              <a:t>Analysis Strategy: Global Models</a:t>
            </a:r>
          </a:p>
        </p:txBody>
      </p:sp>
      <p:pic>
        <p:nvPicPr>
          <p:cNvPr id="4" name="Picture 3">
            <a:extLst>
              <a:ext uri="{FF2B5EF4-FFF2-40B4-BE49-F238E27FC236}">
                <a16:creationId xmlns:a16="http://schemas.microsoft.com/office/drawing/2014/main" id="{10C8EBE7-D979-BF7B-B73A-17418478B732}"/>
              </a:ext>
            </a:extLst>
          </p:cNvPr>
          <p:cNvPicPr>
            <a:picLocks noChangeAspect="1"/>
          </p:cNvPicPr>
          <p:nvPr/>
        </p:nvPicPr>
        <p:blipFill>
          <a:blip r:embed="rId2"/>
          <a:stretch>
            <a:fillRect/>
          </a:stretch>
        </p:blipFill>
        <p:spPr>
          <a:xfrm>
            <a:off x="210393" y="1328249"/>
            <a:ext cx="4315301" cy="4959191"/>
          </a:xfrm>
          <a:prstGeom prst="rect">
            <a:avLst/>
          </a:prstGeom>
        </p:spPr>
      </p:pic>
      <p:sp>
        <p:nvSpPr>
          <p:cNvPr id="5" name="TextBox 4">
            <a:extLst>
              <a:ext uri="{FF2B5EF4-FFF2-40B4-BE49-F238E27FC236}">
                <a16:creationId xmlns:a16="http://schemas.microsoft.com/office/drawing/2014/main" id="{5818BBCA-54AD-4FDC-93FD-15FF7F944D2E}"/>
              </a:ext>
            </a:extLst>
          </p:cNvPr>
          <p:cNvSpPr txBox="1"/>
          <p:nvPr/>
        </p:nvSpPr>
        <p:spPr>
          <a:xfrm>
            <a:off x="1597509" y="878531"/>
            <a:ext cx="1906291" cy="369332"/>
          </a:xfrm>
          <a:prstGeom prst="rect">
            <a:avLst/>
          </a:prstGeom>
          <a:noFill/>
        </p:spPr>
        <p:txBody>
          <a:bodyPr wrap="none" rtlCol="0">
            <a:spAutoFit/>
          </a:bodyPr>
          <a:lstStyle/>
          <a:p>
            <a:r>
              <a:rPr lang="en-US" b="1" dirty="0"/>
              <a:t>Magnetic Field [T]</a:t>
            </a:r>
            <a:endParaRPr lang="en-IE" b="1" dirty="0"/>
          </a:p>
        </p:txBody>
      </p:sp>
      <p:pic>
        <p:nvPicPr>
          <p:cNvPr id="7" name="Picture 6">
            <a:extLst>
              <a:ext uri="{FF2B5EF4-FFF2-40B4-BE49-F238E27FC236}">
                <a16:creationId xmlns:a16="http://schemas.microsoft.com/office/drawing/2014/main" id="{A61049D7-857F-295A-5F35-34ADCB15B6B6}"/>
              </a:ext>
            </a:extLst>
          </p:cNvPr>
          <p:cNvPicPr>
            <a:picLocks noChangeAspect="1"/>
          </p:cNvPicPr>
          <p:nvPr/>
        </p:nvPicPr>
        <p:blipFill>
          <a:blip r:embed="rId3"/>
          <a:stretch>
            <a:fillRect/>
          </a:stretch>
        </p:blipFill>
        <p:spPr>
          <a:xfrm>
            <a:off x="4837164" y="1356109"/>
            <a:ext cx="4401979" cy="4903470"/>
          </a:xfrm>
          <a:prstGeom prst="rect">
            <a:avLst/>
          </a:prstGeom>
        </p:spPr>
      </p:pic>
      <p:sp>
        <p:nvSpPr>
          <p:cNvPr id="8" name="TextBox 7">
            <a:extLst>
              <a:ext uri="{FF2B5EF4-FFF2-40B4-BE49-F238E27FC236}">
                <a16:creationId xmlns:a16="http://schemas.microsoft.com/office/drawing/2014/main" id="{CCCE9252-D289-A43E-C907-43FF010F5EC3}"/>
              </a:ext>
            </a:extLst>
          </p:cNvPr>
          <p:cNvSpPr txBox="1"/>
          <p:nvPr/>
        </p:nvSpPr>
        <p:spPr>
          <a:xfrm>
            <a:off x="6116522" y="878531"/>
            <a:ext cx="1878528" cy="369332"/>
          </a:xfrm>
          <a:prstGeom prst="rect">
            <a:avLst/>
          </a:prstGeom>
          <a:noFill/>
        </p:spPr>
        <p:txBody>
          <a:bodyPr wrap="none" rtlCol="0">
            <a:spAutoFit/>
          </a:bodyPr>
          <a:lstStyle/>
          <a:p>
            <a:r>
              <a:rPr lang="en-US" b="1" dirty="0"/>
              <a:t>Displacement [m]</a:t>
            </a:r>
            <a:endParaRPr lang="en-IE" b="1" dirty="0"/>
          </a:p>
        </p:txBody>
      </p:sp>
      <p:sp>
        <p:nvSpPr>
          <p:cNvPr id="10" name="TextBox 9">
            <a:extLst>
              <a:ext uri="{FF2B5EF4-FFF2-40B4-BE49-F238E27FC236}">
                <a16:creationId xmlns:a16="http://schemas.microsoft.com/office/drawing/2014/main" id="{1094E967-922E-4BAD-A3B5-94D99EDAF1B1}"/>
              </a:ext>
            </a:extLst>
          </p:cNvPr>
          <p:cNvSpPr txBox="1"/>
          <p:nvPr/>
        </p:nvSpPr>
        <p:spPr>
          <a:xfrm>
            <a:off x="5883232" y="5111205"/>
            <a:ext cx="2988510" cy="1184940"/>
          </a:xfrm>
          <a:prstGeom prst="rect">
            <a:avLst/>
          </a:prstGeom>
          <a:noFill/>
        </p:spPr>
        <p:txBody>
          <a:bodyPr wrap="none" rtlCol="0">
            <a:spAutoFit/>
          </a:bodyPr>
          <a:lstStyle/>
          <a:p>
            <a:pPr marL="285750" indent="-285750">
              <a:spcAft>
                <a:spcPts val="600"/>
              </a:spcAft>
              <a:buFont typeface="Wingdings" panose="05000000000000000000" pitchFamily="2" charset="2"/>
              <a:buChar char="§"/>
            </a:pPr>
            <a:r>
              <a:rPr lang="en-US" sz="1400" dirty="0"/>
              <a:t>Homogenized WP.</a:t>
            </a:r>
          </a:p>
          <a:p>
            <a:pPr marL="285750" indent="-285750">
              <a:spcAft>
                <a:spcPts val="600"/>
              </a:spcAft>
              <a:buFont typeface="Wingdings" panose="05000000000000000000" pitchFamily="2" charset="2"/>
              <a:buChar char="§"/>
            </a:pPr>
            <a:r>
              <a:rPr lang="en-US" sz="1400" dirty="0"/>
              <a:t>Frictional contact between coils.</a:t>
            </a:r>
          </a:p>
          <a:p>
            <a:pPr marL="285750" indent="-285750">
              <a:spcAft>
                <a:spcPts val="600"/>
              </a:spcAft>
              <a:buFont typeface="Wingdings" panose="05000000000000000000" pitchFamily="2" charset="2"/>
              <a:buChar char="§"/>
            </a:pPr>
            <a:r>
              <a:rPr lang="en-US" sz="1400" dirty="0"/>
              <a:t>No pre-compression force applied.</a:t>
            </a:r>
          </a:p>
          <a:p>
            <a:pPr marL="285750" indent="-285750">
              <a:spcAft>
                <a:spcPts val="600"/>
              </a:spcAft>
              <a:buFont typeface="Wingdings" panose="05000000000000000000" pitchFamily="2" charset="2"/>
              <a:buChar char="§"/>
            </a:pPr>
            <a:r>
              <a:rPr lang="en-US" sz="1400" dirty="0"/>
              <a:t>Boundary Condition: </a:t>
            </a:r>
            <a:r>
              <a:rPr lang="en-US" sz="1400" dirty="0" err="1"/>
              <a:t>u</a:t>
            </a:r>
            <a:r>
              <a:rPr lang="en-US" sz="1400" baseline="-25000" dirty="0" err="1"/>
              <a:t>y</a:t>
            </a:r>
            <a:r>
              <a:rPr lang="en-US" sz="1400" dirty="0"/>
              <a:t> = 0</a:t>
            </a:r>
            <a:endParaRPr lang="en-IE" sz="1400" dirty="0"/>
          </a:p>
        </p:txBody>
      </p:sp>
      <p:cxnSp>
        <p:nvCxnSpPr>
          <p:cNvPr id="12" name="Straight Arrow Connector 11">
            <a:extLst>
              <a:ext uri="{FF2B5EF4-FFF2-40B4-BE49-F238E27FC236}">
                <a16:creationId xmlns:a16="http://schemas.microsoft.com/office/drawing/2014/main" id="{C711424C-537E-42E4-7297-CE46399A6208}"/>
              </a:ext>
            </a:extLst>
          </p:cNvPr>
          <p:cNvCxnSpPr>
            <a:cxnSpLocks/>
          </p:cNvCxnSpPr>
          <p:nvPr/>
        </p:nvCxnSpPr>
        <p:spPr>
          <a:xfrm flipH="1">
            <a:off x="5085184" y="6129514"/>
            <a:ext cx="877077" cy="7476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876DD9E-F668-ED88-BF64-A37A1A41F05A}"/>
              </a:ext>
            </a:extLst>
          </p:cNvPr>
          <p:cNvCxnSpPr>
            <a:cxnSpLocks/>
          </p:cNvCxnSpPr>
          <p:nvPr/>
        </p:nvCxnSpPr>
        <p:spPr>
          <a:xfrm flipH="1">
            <a:off x="5085184" y="5526179"/>
            <a:ext cx="877077" cy="10299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87E4E07-A08D-F01E-DFD2-A47B4BAAA167}"/>
              </a:ext>
            </a:extLst>
          </p:cNvPr>
          <p:cNvSpPr txBox="1"/>
          <p:nvPr/>
        </p:nvSpPr>
        <p:spPr>
          <a:xfrm>
            <a:off x="856388" y="5126105"/>
            <a:ext cx="2058320" cy="307777"/>
          </a:xfrm>
          <a:prstGeom prst="rect">
            <a:avLst/>
          </a:prstGeom>
          <a:noFill/>
        </p:spPr>
        <p:txBody>
          <a:bodyPr wrap="none" rtlCol="0">
            <a:spAutoFit/>
          </a:bodyPr>
          <a:lstStyle/>
          <a:p>
            <a:pPr marL="285750" indent="-285750">
              <a:buFont typeface="Wingdings" panose="05000000000000000000" pitchFamily="2" charset="2"/>
              <a:buChar char="§"/>
            </a:pPr>
            <a:r>
              <a:rPr lang="en-US" sz="1400" dirty="0"/>
              <a:t>Peak field in coils 2/3.</a:t>
            </a:r>
            <a:endParaRPr lang="en-IE" sz="1400" dirty="0"/>
          </a:p>
        </p:txBody>
      </p:sp>
      <p:pic>
        <p:nvPicPr>
          <p:cNvPr id="23" name="Picture 22">
            <a:extLst>
              <a:ext uri="{FF2B5EF4-FFF2-40B4-BE49-F238E27FC236}">
                <a16:creationId xmlns:a16="http://schemas.microsoft.com/office/drawing/2014/main" id="{BB51C193-FBAC-CFC9-8B8E-F32D69D2F9BD}"/>
              </a:ext>
            </a:extLst>
          </p:cNvPr>
          <p:cNvPicPr>
            <a:picLocks noChangeAspect="1"/>
          </p:cNvPicPr>
          <p:nvPr/>
        </p:nvPicPr>
        <p:blipFill>
          <a:blip r:embed="rId4"/>
          <a:stretch>
            <a:fillRect/>
          </a:stretch>
        </p:blipFill>
        <p:spPr>
          <a:xfrm>
            <a:off x="9291637" y="1247863"/>
            <a:ext cx="2900363" cy="2373630"/>
          </a:xfrm>
          <a:prstGeom prst="rect">
            <a:avLst/>
          </a:prstGeom>
        </p:spPr>
      </p:pic>
      <p:sp>
        <p:nvSpPr>
          <p:cNvPr id="24" name="TextBox 23">
            <a:extLst>
              <a:ext uri="{FF2B5EF4-FFF2-40B4-BE49-F238E27FC236}">
                <a16:creationId xmlns:a16="http://schemas.microsoft.com/office/drawing/2014/main" id="{F5B65C67-D6D8-FC96-3B2C-8261E08594ED}"/>
              </a:ext>
            </a:extLst>
          </p:cNvPr>
          <p:cNvSpPr txBox="1"/>
          <p:nvPr/>
        </p:nvSpPr>
        <p:spPr>
          <a:xfrm>
            <a:off x="9723109" y="878531"/>
            <a:ext cx="2070823" cy="369332"/>
          </a:xfrm>
          <a:prstGeom prst="rect">
            <a:avLst/>
          </a:prstGeom>
          <a:noFill/>
        </p:spPr>
        <p:txBody>
          <a:bodyPr wrap="none" rtlCol="0">
            <a:spAutoFit/>
          </a:bodyPr>
          <a:lstStyle/>
          <a:p>
            <a:r>
              <a:rPr lang="en-US" b="1" dirty="0"/>
              <a:t>Smeared Properties</a:t>
            </a:r>
            <a:endParaRPr lang="en-IE" b="1" dirty="0"/>
          </a:p>
        </p:txBody>
      </p:sp>
      <p:pic>
        <p:nvPicPr>
          <p:cNvPr id="26" name="Picture 25">
            <a:extLst>
              <a:ext uri="{FF2B5EF4-FFF2-40B4-BE49-F238E27FC236}">
                <a16:creationId xmlns:a16="http://schemas.microsoft.com/office/drawing/2014/main" id="{4429F6DF-3199-8085-403A-B4DD002CB5C5}"/>
              </a:ext>
            </a:extLst>
          </p:cNvPr>
          <p:cNvPicPr>
            <a:picLocks noChangeAspect="1"/>
          </p:cNvPicPr>
          <p:nvPr/>
        </p:nvPicPr>
        <p:blipFill>
          <a:blip r:embed="rId5"/>
          <a:stretch>
            <a:fillRect/>
          </a:stretch>
        </p:blipFill>
        <p:spPr>
          <a:xfrm>
            <a:off x="9239143" y="4754654"/>
            <a:ext cx="2752725" cy="1543050"/>
          </a:xfrm>
          <a:prstGeom prst="rect">
            <a:avLst/>
          </a:prstGeom>
        </p:spPr>
      </p:pic>
      <p:sp>
        <p:nvSpPr>
          <p:cNvPr id="27" name="TextBox 26">
            <a:extLst>
              <a:ext uri="{FF2B5EF4-FFF2-40B4-BE49-F238E27FC236}">
                <a16:creationId xmlns:a16="http://schemas.microsoft.com/office/drawing/2014/main" id="{8944AD11-0D94-6821-3ABE-3B247D08A241}"/>
              </a:ext>
            </a:extLst>
          </p:cNvPr>
          <p:cNvSpPr txBox="1"/>
          <p:nvPr/>
        </p:nvSpPr>
        <p:spPr>
          <a:xfrm>
            <a:off x="9365454" y="3621493"/>
            <a:ext cx="2752725" cy="738664"/>
          </a:xfrm>
          <a:prstGeom prst="rect">
            <a:avLst/>
          </a:prstGeom>
          <a:noFill/>
        </p:spPr>
        <p:txBody>
          <a:bodyPr wrap="square" rtlCol="0">
            <a:spAutoFit/>
          </a:bodyPr>
          <a:lstStyle/>
          <a:p>
            <a:r>
              <a:rPr lang="en-US" sz="1400" dirty="0"/>
              <a:t>The global stiffness of the WP is modelled by means of a homogenized orthotropic material.</a:t>
            </a:r>
            <a:endParaRPr lang="en-IE" sz="1400" dirty="0"/>
          </a:p>
        </p:txBody>
      </p:sp>
      <p:sp>
        <p:nvSpPr>
          <p:cNvPr id="28" name="Arrow: Right 27">
            <a:extLst>
              <a:ext uri="{FF2B5EF4-FFF2-40B4-BE49-F238E27FC236}">
                <a16:creationId xmlns:a16="http://schemas.microsoft.com/office/drawing/2014/main" id="{A8866363-18F4-E9BC-7F76-12480DB65044}"/>
              </a:ext>
            </a:extLst>
          </p:cNvPr>
          <p:cNvSpPr/>
          <p:nvPr/>
        </p:nvSpPr>
        <p:spPr>
          <a:xfrm>
            <a:off x="3437742" y="5126105"/>
            <a:ext cx="1110343" cy="5847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9" name="TextBox 28">
            <a:extLst>
              <a:ext uri="{FF2B5EF4-FFF2-40B4-BE49-F238E27FC236}">
                <a16:creationId xmlns:a16="http://schemas.microsoft.com/office/drawing/2014/main" id="{0409F8B1-B7EB-D88C-3AC6-860B545A2963}"/>
              </a:ext>
            </a:extLst>
          </p:cNvPr>
          <p:cNvSpPr txBox="1"/>
          <p:nvPr/>
        </p:nvSpPr>
        <p:spPr>
          <a:xfrm>
            <a:off x="3387138" y="5780057"/>
            <a:ext cx="1211550" cy="276999"/>
          </a:xfrm>
          <a:prstGeom prst="rect">
            <a:avLst/>
          </a:prstGeom>
          <a:noFill/>
        </p:spPr>
        <p:txBody>
          <a:bodyPr wrap="none" rtlCol="0">
            <a:spAutoFit/>
          </a:bodyPr>
          <a:lstStyle/>
          <a:p>
            <a:r>
              <a:rPr lang="en-US" sz="1200" dirty="0"/>
              <a:t>Nodal EM forces</a:t>
            </a:r>
            <a:endParaRPr lang="en-IE" sz="1200" dirty="0"/>
          </a:p>
        </p:txBody>
      </p:sp>
      <p:sp>
        <p:nvSpPr>
          <p:cNvPr id="30" name="TextBox 29">
            <a:extLst>
              <a:ext uri="{FF2B5EF4-FFF2-40B4-BE49-F238E27FC236}">
                <a16:creationId xmlns:a16="http://schemas.microsoft.com/office/drawing/2014/main" id="{D3C5CDA1-1DD0-B11C-8624-39D515E9516E}"/>
              </a:ext>
            </a:extLst>
          </p:cNvPr>
          <p:cNvSpPr txBox="1"/>
          <p:nvPr/>
        </p:nvSpPr>
        <p:spPr>
          <a:xfrm>
            <a:off x="702968" y="6352581"/>
            <a:ext cx="3662093" cy="369332"/>
          </a:xfrm>
          <a:prstGeom prst="rect">
            <a:avLst/>
          </a:prstGeom>
          <a:noFill/>
        </p:spPr>
        <p:txBody>
          <a:bodyPr wrap="none" rtlCol="0">
            <a:spAutoFit/>
          </a:bodyPr>
          <a:lstStyle/>
          <a:p>
            <a:r>
              <a:rPr lang="en-US" dirty="0"/>
              <a:t>Most loaded coil for detailed analysis</a:t>
            </a:r>
            <a:endParaRPr lang="en-IE" dirty="0"/>
          </a:p>
        </p:txBody>
      </p:sp>
      <p:sp>
        <p:nvSpPr>
          <p:cNvPr id="31" name="TextBox 30">
            <a:extLst>
              <a:ext uri="{FF2B5EF4-FFF2-40B4-BE49-F238E27FC236}">
                <a16:creationId xmlns:a16="http://schemas.microsoft.com/office/drawing/2014/main" id="{F9ED6D7E-8AA8-544C-7D76-4B29DC1EDB10}"/>
              </a:ext>
            </a:extLst>
          </p:cNvPr>
          <p:cNvSpPr txBox="1"/>
          <p:nvPr/>
        </p:nvSpPr>
        <p:spPr>
          <a:xfrm>
            <a:off x="5941795" y="6352581"/>
            <a:ext cx="2192716" cy="369332"/>
          </a:xfrm>
          <a:prstGeom prst="rect">
            <a:avLst/>
          </a:prstGeom>
          <a:noFill/>
        </p:spPr>
        <p:txBody>
          <a:bodyPr wrap="none" rtlCol="0">
            <a:spAutoFit/>
          </a:bodyPr>
          <a:lstStyle/>
          <a:p>
            <a:r>
              <a:rPr lang="en-US" dirty="0"/>
              <a:t>Global displacements</a:t>
            </a:r>
            <a:endParaRPr lang="en-IE" dirty="0"/>
          </a:p>
        </p:txBody>
      </p:sp>
      <p:sp>
        <p:nvSpPr>
          <p:cNvPr id="6" name="Slide Number Placeholder 5">
            <a:extLst>
              <a:ext uri="{FF2B5EF4-FFF2-40B4-BE49-F238E27FC236}">
                <a16:creationId xmlns:a16="http://schemas.microsoft.com/office/drawing/2014/main" id="{E3043282-61E5-7FAA-0DA0-A30586EB241E}"/>
              </a:ext>
            </a:extLst>
          </p:cNvPr>
          <p:cNvSpPr>
            <a:spLocks noGrp="1"/>
          </p:cNvSpPr>
          <p:nvPr>
            <p:ph type="sldNum" sz="quarter" idx="12"/>
          </p:nvPr>
        </p:nvSpPr>
        <p:spPr/>
        <p:txBody>
          <a:bodyPr/>
          <a:lstStyle/>
          <a:p>
            <a:fld id="{78B18F8E-E442-4454-B110-A7545E23EB4C}" type="slidenum">
              <a:rPr lang="en-IE" smtClean="0"/>
              <a:t>9</a:t>
            </a:fld>
            <a:endParaRPr lang="en-IE"/>
          </a:p>
        </p:txBody>
      </p:sp>
    </p:spTree>
    <p:extLst>
      <p:ext uri="{BB962C8B-B14F-4D97-AF65-F5344CB8AC3E}">
        <p14:creationId xmlns:p14="http://schemas.microsoft.com/office/powerpoint/2010/main" val="17007714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4134</TotalTime>
  <Words>3176</Words>
  <Application>Microsoft Office PowerPoint</Application>
  <PresentationFormat>Widescreen</PresentationFormat>
  <Paragraphs>975</Paragraphs>
  <Slides>39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Calibri</vt:lpstr>
      <vt:lpstr>Calibri Light</vt:lpstr>
      <vt:lpstr>Cambria Math</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Lorenzo Gomez Jose (F4E)</dc:creator>
  <cp:lastModifiedBy>Lorenzo Gomez Jose (F4E)</cp:lastModifiedBy>
  <cp:revision>108</cp:revision>
  <dcterms:created xsi:type="dcterms:W3CDTF">2023-05-04T09:19:56Z</dcterms:created>
  <dcterms:modified xsi:type="dcterms:W3CDTF">2023-06-01T10:15:34Z</dcterms:modified>
</cp:coreProperties>
</file>