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df" ContentType="application/pd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4.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9" r:id="rId2"/>
    <p:sldMasterId id="2147483691" r:id="rId3"/>
    <p:sldMasterId id="2147483705" r:id="rId4"/>
    <p:sldMasterId id="2147483730" r:id="rId5"/>
  </p:sldMasterIdLst>
  <p:notesMasterIdLst>
    <p:notesMasterId r:id="rId51"/>
  </p:notesMasterIdLst>
  <p:handoutMasterIdLst>
    <p:handoutMasterId r:id="rId52"/>
  </p:handoutMasterIdLst>
  <p:sldIdLst>
    <p:sldId id="259" r:id="rId6"/>
    <p:sldId id="304" r:id="rId7"/>
    <p:sldId id="1676" r:id="rId8"/>
    <p:sldId id="1677" r:id="rId9"/>
    <p:sldId id="1678" r:id="rId10"/>
    <p:sldId id="1679" r:id="rId11"/>
    <p:sldId id="1680" r:id="rId12"/>
    <p:sldId id="1681" r:id="rId13"/>
    <p:sldId id="1682" r:id="rId14"/>
    <p:sldId id="1683" r:id="rId15"/>
    <p:sldId id="1707" r:id="rId16"/>
    <p:sldId id="1684" r:id="rId17"/>
    <p:sldId id="1686" r:id="rId18"/>
    <p:sldId id="256" r:id="rId19"/>
    <p:sldId id="312" r:id="rId20"/>
    <p:sldId id="1687" r:id="rId21"/>
    <p:sldId id="1688" r:id="rId22"/>
    <p:sldId id="1689" r:id="rId23"/>
    <p:sldId id="257" r:id="rId24"/>
    <p:sldId id="258" r:id="rId25"/>
    <p:sldId id="1690" r:id="rId26"/>
    <p:sldId id="1691" r:id="rId27"/>
    <p:sldId id="292" r:id="rId28"/>
    <p:sldId id="381" r:id="rId29"/>
    <p:sldId id="377" r:id="rId30"/>
    <p:sldId id="1694" r:id="rId31"/>
    <p:sldId id="392" r:id="rId32"/>
    <p:sldId id="502" r:id="rId33"/>
    <p:sldId id="501" r:id="rId34"/>
    <p:sldId id="471" r:id="rId35"/>
    <p:sldId id="488" r:id="rId36"/>
    <p:sldId id="487" r:id="rId37"/>
    <p:sldId id="490" r:id="rId38"/>
    <p:sldId id="489" r:id="rId39"/>
    <p:sldId id="480" r:id="rId40"/>
    <p:sldId id="1704" r:id="rId41"/>
    <p:sldId id="384" r:id="rId42"/>
    <p:sldId id="1667" r:id="rId43"/>
    <p:sldId id="1665" r:id="rId44"/>
    <p:sldId id="493" r:id="rId45"/>
    <p:sldId id="1706" r:id="rId46"/>
    <p:sldId id="288" r:id="rId47"/>
    <p:sldId id="1702" r:id="rId48"/>
    <p:sldId id="1703" r:id="rId49"/>
    <p:sldId id="1705"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2F2F"/>
    <a:srgbClr val="FBFBFB"/>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45"/>
    <p:restoredTop sz="96327"/>
  </p:normalViewPr>
  <p:slideViewPr>
    <p:cSldViewPr snapToObjects="1">
      <p:cViewPr varScale="1">
        <p:scale>
          <a:sx n="128" d="100"/>
          <a:sy n="128" d="100"/>
        </p:scale>
        <p:origin x="280" y="1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commentAuthors" Target="commentAuthors.xml"/><Relationship Id="rId5" Type="http://schemas.openxmlformats.org/officeDocument/2006/relationships/slideMaster" Target="slideMasters/slideMaster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tableStyles" Target="tableStyles.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1/17/24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1/17/24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796ED3-9CA5-E24F-8631-73474B3CE3F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766229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9C2A1718-5652-6746-87EA-2129C5FBB0DE}" type="datetime1">
              <a:rPr lang="de-CH" smtClean="0"/>
              <a:t>17.01.24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D329237-9A28-7F47-B6F4-ED5E1F4D6B14}" type="datetime1">
              <a:rPr lang="de-CH" smtClean="0"/>
              <a:t>17.01.24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dirty="0"/>
              <a:t>Sean J Freeman | Transfer Reactions with Solenoidal Spectrometers</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E4D9939-E67D-404A-BFAF-D6865F994267}" type="datetime1">
              <a:rPr lang="de-CH" smtClean="0"/>
              <a:t>17.01.24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C922FD57-7E01-2947-A36A-572802D78600}" type="datetime1">
              <a:rPr lang="de-CH" smtClean="0"/>
              <a:t>17.01.24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060ADF95-1D50-A346-9F36-9D11B5959A20}" type="datetime1">
              <a:rPr lang="de-CH" smtClean="0"/>
              <a:t>17.01.24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30B6D7F9-B89E-4E44-88DB-D2B03C1575BD}" type="datetime1">
              <a:rPr lang="de-CH" smtClean="0"/>
              <a:t>17.01.24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2CA310A-8036-D740-9C67-C96559B7989C}" type="datetime1">
              <a:rPr lang="de-CH" smtClean="0"/>
              <a:t>17.01.24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CF864767-D034-6F4D-A79A-403E389348E4}" type="datetime1">
              <a:rPr lang="de-CH" smtClean="0"/>
              <a:t>17.01.24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A5B03441-D3E1-7842-803A-ECC2015F2216}" type="datetime1">
              <a:rPr lang="de-CH" smtClean="0"/>
              <a:t>17.01.24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95FBFAC2-1082-0349-931A-E17E3D1FD5EA}" type="datetime1">
              <a:rPr lang="de-CH" smtClean="0"/>
              <a:t>17.01.24</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4037E494-8AEE-344E-B8BB-A4B2E261658F}" type="datetime1">
              <a:rPr lang="de-CH" smtClean="0"/>
              <a:t>17.01.24</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429B46AD-AE35-A04A-BBC1-316D1F62DB10}" type="datetime1">
              <a:rPr lang="de-CH" smtClean="0"/>
              <a:t>17.01.24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dirty="0"/>
              <a:t>Sean J Freeman | Transfer reactions with Solenoidal Spectrometers</a:t>
            </a:r>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9F319-C993-E1B4-186E-F16AC437E77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E0C27535-47AE-630B-4C0D-F9BD6E051DB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11D770A7-7E11-93FC-A15B-1B9A0C81578B}"/>
              </a:ext>
            </a:extLst>
          </p:cNvPr>
          <p:cNvSpPr>
            <a:spLocks noGrp="1"/>
          </p:cNvSpPr>
          <p:nvPr>
            <p:ph type="dt" sz="half" idx="10"/>
          </p:nvPr>
        </p:nvSpPr>
        <p:spPr/>
        <p:txBody>
          <a:bodyPr/>
          <a:lstStyle/>
          <a:p>
            <a:fld id="{5A774C15-09E8-E24D-B689-99DB43721655}" type="datetimeFigureOut">
              <a:rPr lang="en-GB" smtClean="0"/>
              <a:t>17/01/2024</a:t>
            </a:fld>
            <a:endParaRPr lang="en-GB"/>
          </a:p>
        </p:txBody>
      </p:sp>
      <p:sp>
        <p:nvSpPr>
          <p:cNvPr id="5" name="Footer Placeholder 4">
            <a:extLst>
              <a:ext uri="{FF2B5EF4-FFF2-40B4-BE49-F238E27FC236}">
                <a16:creationId xmlns:a16="http://schemas.microsoft.com/office/drawing/2014/main" id="{5A9BE384-39C9-9E3A-F985-C6F65605D06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26A4318-F862-E666-A23D-1DDD1BB29B6B}"/>
              </a:ext>
            </a:extLst>
          </p:cNvPr>
          <p:cNvSpPr>
            <a:spLocks noGrp="1"/>
          </p:cNvSpPr>
          <p:nvPr>
            <p:ph type="sldNum" sz="quarter" idx="12"/>
          </p:nvPr>
        </p:nvSpPr>
        <p:spPr/>
        <p:txBody>
          <a:bodyPr/>
          <a:lstStyle/>
          <a:p>
            <a:fld id="{B05F7385-97A7-7341-B679-DDC527F5D9F8}" type="slidenum">
              <a:rPr lang="en-GB" smtClean="0"/>
              <a:t>‹#›</a:t>
            </a:fld>
            <a:endParaRPr lang="en-GB"/>
          </a:p>
        </p:txBody>
      </p:sp>
    </p:spTree>
    <p:extLst>
      <p:ext uri="{BB962C8B-B14F-4D97-AF65-F5344CB8AC3E}">
        <p14:creationId xmlns:p14="http://schemas.microsoft.com/office/powerpoint/2010/main" val="19420351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3DD62-8317-33CA-84CE-58D9FE38DE82}"/>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9417EC40-C0A6-3DCD-29D1-5A35A8D2E411}"/>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509DF04C-471D-7DFB-62F1-327E27A3A984}"/>
              </a:ext>
            </a:extLst>
          </p:cNvPr>
          <p:cNvSpPr>
            <a:spLocks noGrp="1"/>
          </p:cNvSpPr>
          <p:nvPr>
            <p:ph type="dt" sz="half" idx="10"/>
          </p:nvPr>
        </p:nvSpPr>
        <p:spPr/>
        <p:txBody>
          <a:bodyPr/>
          <a:lstStyle/>
          <a:p>
            <a:fld id="{5A774C15-09E8-E24D-B689-99DB43721655}" type="datetimeFigureOut">
              <a:rPr lang="en-GB" smtClean="0"/>
              <a:t>17/01/2024</a:t>
            </a:fld>
            <a:endParaRPr lang="en-GB"/>
          </a:p>
        </p:txBody>
      </p:sp>
      <p:sp>
        <p:nvSpPr>
          <p:cNvPr id="5" name="Footer Placeholder 4">
            <a:extLst>
              <a:ext uri="{FF2B5EF4-FFF2-40B4-BE49-F238E27FC236}">
                <a16:creationId xmlns:a16="http://schemas.microsoft.com/office/drawing/2014/main" id="{05E72D1D-D5DF-613F-9EC1-B51F0DB956B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4490204-5E9D-1DF7-297D-797E90C89F3F}"/>
              </a:ext>
            </a:extLst>
          </p:cNvPr>
          <p:cNvSpPr>
            <a:spLocks noGrp="1"/>
          </p:cNvSpPr>
          <p:nvPr>
            <p:ph type="sldNum" sz="quarter" idx="12"/>
          </p:nvPr>
        </p:nvSpPr>
        <p:spPr/>
        <p:txBody>
          <a:bodyPr/>
          <a:lstStyle/>
          <a:p>
            <a:fld id="{B05F7385-97A7-7341-B679-DDC527F5D9F8}" type="slidenum">
              <a:rPr lang="en-GB" smtClean="0"/>
              <a:t>‹#›</a:t>
            </a:fld>
            <a:endParaRPr lang="en-GB"/>
          </a:p>
        </p:txBody>
      </p:sp>
    </p:spTree>
    <p:extLst>
      <p:ext uri="{BB962C8B-B14F-4D97-AF65-F5344CB8AC3E}">
        <p14:creationId xmlns:p14="http://schemas.microsoft.com/office/powerpoint/2010/main" val="42298997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6E4D47-CCC6-7135-7424-7934F0133A5B}"/>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50ABDADB-3772-5BC7-5C45-11B5D204A45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CD266132-C965-D00D-4260-E3BBB98C677C}"/>
              </a:ext>
            </a:extLst>
          </p:cNvPr>
          <p:cNvSpPr>
            <a:spLocks noGrp="1"/>
          </p:cNvSpPr>
          <p:nvPr>
            <p:ph type="dt" sz="half" idx="10"/>
          </p:nvPr>
        </p:nvSpPr>
        <p:spPr/>
        <p:txBody>
          <a:bodyPr/>
          <a:lstStyle/>
          <a:p>
            <a:fld id="{5A774C15-09E8-E24D-B689-99DB43721655}" type="datetimeFigureOut">
              <a:rPr lang="en-GB" smtClean="0"/>
              <a:t>17/01/2024</a:t>
            </a:fld>
            <a:endParaRPr lang="en-GB"/>
          </a:p>
        </p:txBody>
      </p:sp>
      <p:sp>
        <p:nvSpPr>
          <p:cNvPr id="5" name="Footer Placeholder 4">
            <a:extLst>
              <a:ext uri="{FF2B5EF4-FFF2-40B4-BE49-F238E27FC236}">
                <a16:creationId xmlns:a16="http://schemas.microsoft.com/office/drawing/2014/main" id="{8B226B32-AB1C-C876-6E40-6591BD75959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9E5393-8AFA-6F69-D93D-96527A54A4ED}"/>
              </a:ext>
            </a:extLst>
          </p:cNvPr>
          <p:cNvSpPr>
            <a:spLocks noGrp="1"/>
          </p:cNvSpPr>
          <p:nvPr>
            <p:ph type="sldNum" sz="quarter" idx="12"/>
          </p:nvPr>
        </p:nvSpPr>
        <p:spPr/>
        <p:txBody>
          <a:bodyPr/>
          <a:lstStyle/>
          <a:p>
            <a:fld id="{B05F7385-97A7-7341-B679-DDC527F5D9F8}" type="slidenum">
              <a:rPr lang="en-GB" smtClean="0"/>
              <a:t>‹#›</a:t>
            </a:fld>
            <a:endParaRPr lang="en-GB"/>
          </a:p>
        </p:txBody>
      </p:sp>
    </p:spTree>
    <p:extLst>
      <p:ext uri="{BB962C8B-B14F-4D97-AF65-F5344CB8AC3E}">
        <p14:creationId xmlns:p14="http://schemas.microsoft.com/office/powerpoint/2010/main" val="30845178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21538E-C2CE-7BF7-7368-127F45FCCA82}"/>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248F0774-A514-8512-087E-89E3F399AF53}"/>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696F1DFA-B5A8-9942-7E53-A7EAB567967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29D3BDEA-EB58-6497-67F1-8EC0A73F5126}"/>
              </a:ext>
            </a:extLst>
          </p:cNvPr>
          <p:cNvSpPr>
            <a:spLocks noGrp="1"/>
          </p:cNvSpPr>
          <p:nvPr>
            <p:ph type="dt" sz="half" idx="10"/>
          </p:nvPr>
        </p:nvSpPr>
        <p:spPr/>
        <p:txBody>
          <a:bodyPr/>
          <a:lstStyle/>
          <a:p>
            <a:fld id="{5A774C15-09E8-E24D-B689-99DB43721655}" type="datetimeFigureOut">
              <a:rPr lang="en-GB" smtClean="0"/>
              <a:t>17/01/2024</a:t>
            </a:fld>
            <a:endParaRPr lang="en-GB"/>
          </a:p>
        </p:txBody>
      </p:sp>
      <p:sp>
        <p:nvSpPr>
          <p:cNvPr id="6" name="Footer Placeholder 5">
            <a:extLst>
              <a:ext uri="{FF2B5EF4-FFF2-40B4-BE49-F238E27FC236}">
                <a16:creationId xmlns:a16="http://schemas.microsoft.com/office/drawing/2014/main" id="{8F027F84-799B-260E-C93B-FA3359D00F9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40EBCFD-D98C-07F2-BD21-D6F6CBCFED40}"/>
              </a:ext>
            </a:extLst>
          </p:cNvPr>
          <p:cNvSpPr>
            <a:spLocks noGrp="1"/>
          </p:cNvSpPr>
          <p:nvPr>
            <p:ph type="sldNum" sz="quarter" idx="12"/>
          </p:nvPr>
        </p:nvSpPr>
        <p:spPr/>
        <p:txBody>
          <a:bodyPr/>
          <a:lstStyle/>
          <a:p>
            <a:fld id="{B05F7385-97A7-7341-B679-DDC527F5D9F8}" type="slidenum">
              <a:rPr lang="en-GB" smtClean="0"/>
              <a:t>‹#›</a:t>
            </a:fld>
            <a:endParaRPr lang="en-GB"/>
          </a:p>
        </p:txBody>
      </p:sp>
    </p:spTree>
    <p:extLst>
      <p:ext uri="{BB962C8B-B14F-4D97-AF65-F5344CB8AC3E}">
        <p14:creationId xmlns:p14="http://schemas.microsoft.com/office/powerpoint/2010/main" val="375351630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70A9F-B469-7EE9-AFC3-E21F450E89E8}"/>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FB3FB8D5-BE36-A588-CE38-A6F6F775A36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E8ECC10-522B-3E6B-E5AF-72239B5925E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1B5457D3-0025-4FED-55B4-631703EA56C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76998B7-21CF-B0C1-2F2C-19BF360140B8}"/>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1BFAC9F7-3622-6F76-07FC-A77E5CD52BC4}"/>
              </a:ext>
            </a:extLst>
          </p:cNvPr>
          <p:cNvSpPr>
            <a:spLocks noGrp="1"/>
          </p:cNvSpPr>
          <p:nvPr>
            <p:ph type="dt" sz="half" idx="10"/>
          </p:nvPr>
        </p:nvSpPr>
        <p:spPr/>
        <p:txBody>
          <a:bodyPr/>
          <a:lstStyle/>
          <a:p>
            <a:fld id="{5A774C15-09E8-E24D-B689-99DB43721655}" type="datetimeFigureOut">
              <a:rPr lang="en-GB" smtClean="0"/>
              <a:t>17/01/2024</a:t>
            </a:fld>
            <a:endParaRPr lang="en-GB"/>
          </a:p>
        </p:txBody>
      </p:sp>
      <p:sp>
        <p:nvSpPr>
          <p:cNvPr id="8" name="Footer Placeholder 7">
            <a:extLst>
              <a:ext uri="{FF2B5EF4-FFF2-40B4-BE49-F238E27FC236}">
                <a16:creationId xmlns:a16="http://schemas.microsoft.com/office/drawing/2014/main" id="{D2A993A0-00A4-EAC5-32FA-D4F4EBAD40D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36ACAB6-B03F-9420-B234-662DDCC208E0}"/>
              </a:ext>
            </a:extLst>
          </p:cNvPr>
          <p:cNvSpPr>
            <a:spLocks noGrp="1"/>
          </p:cNvSpPr>
          <p:nvPr>
            <p:ph type="sldNum" sz="quarter" idx="12"/>
          </p:nvPr>
        </p:nvSpPr>
        <p:spPr/>
        <p:txBody>
          <a:bodyPr/>
          <a:lstStyle/>
          <a:p>
            <a:fld id="{B05F7385-97A7-7341-B679-DDC527F5D9F8}" type="slidenum">
              <a:rPr lang="en-GB" smtClean="0"/>
              <a:t>‹#›</a:t>
            </a:fld>
            <a:endParaRPr lang="en-GB"/>
          </a:p>
        </p:txBody>
      </p:sp>
    </p:spTree>
    <p:extLst>
      <p:ext uri="{BB962C8B-B14F-4D97-AF65-F5344CB8AC3E}">
        <p14:creationId xmlns:p14="http://schemas.microsoft.com/office/powerpoint/2010/main" val="5057845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BD10F-541A-81F1-DE34-F66604F29DF9}"/>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C4A5089A-77C0-ADBE-B2F3-C7FF16863A6A}"/>
              </a:ext>
            </a:extLst>
          </p:cNvPr>
          <p:cNvSpPr>
            <a:spLocks noGrp="1"/>
          </p:cNvSpPr>
          <p:nvPr>
            <p:ph type="dt" sz="half" idx="10"/>
          </p:nvPr>
        </p:nvSpPr>
        <p:spPr/>
        <p:txBody>
          <a:bodyPr/>
          <a:lstStyle/>
          <a:p>
            <a:fld id="{5A774C15-09E8-E24D-B689-99DB43721655}" type="datetimeFigureOut">
              <a:rPr lang="en-GB" smtClean="0"/>
              <a:t>17/01/2024</a:t>
            </a:fld>
            <a:endParaRPr lang="en-GB"/>
          </a:p>
        </p:txBody>
      </p:sp>
      <p:sp>
        <p:nvSpPr>
          <p:cNvPr id="4" name="Footer Placeholder 3">
            <a:extLst>
              <a:ext uri="{FF2B5EF4-FFF2-40B4-BE49-F238E27FC236}">
                <a16:creationId xmlns:a16="http://schemas.microsoft.com/office/drawing/2014/main" id="{A3003040-8514-61B7-BF9A-9C86C347603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A19B0F5-76A7-0D12-52E8-4A72647F7710}"/>
              </a:ext>
            </a:extLst>
          </p:cNvPr>
          <p:cNvSpPr>
            <a:spLocks noGrp="1"/>
          </p:cNvSpPr>
          <p:nvPr>
            <p:ph type="sldNum" sz="quarter" idx="12"/>
          </p:nvPr>
        </p:nvSpPr>
        <p:spPr/>
        <p:txBody>
          <a:bodyPr/>
          <a:lstStyle/>
          <a:p>
            <a:fld id="{B05F7385-97A7-7341-B679-DDC527F5D9F8}" type="slidenum">
              <a:rPr lang="en-GB" smtClean="0"/>
              <a:t>‹#›</a:t>
            </a:fld>
            <a:endParaRPr lang="en-GB"/>
          </a:p>
        </p:txBody>
      </p:sp>
    </p:spTree>
    <p:extLst>
      <p:ext uri="{BB962C8B-B14F-4D97-AF65-F5344CB8AC3E}">
        <p14:creationId xmlns:p14="http://schemas.microsoft.com/office/powerpoint/2010/main" val="29286274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B5A0AF-AAE2-85FA-7155-18A19CCD7B11}"/>
              </a:ext>
            </a:extLst>
          </p:cNvPr>
          <p:cNvSpPr>
            <a:spLocks noGrp="1"/>
          </p:cNvSpPr>
          <p:nvPr>
            <p:ph type="dt" sz="half" idx="10"/>
          </p:nvPr>
        </p:nvSpPr>
        <p:spPr/>
        <p:txBody>
          <a:bodyPr/>
          <a:lstStyle/>
          <a:p>
            <a:fld id="{5A774C15-09E8-E24D-B689-99DB43721655}" type="datetimeFigureOut">
              <a:rPr lang="en-GB" smtClean="0"/>
              <a:t>17/01/2024</a:t>
            </a:fld>
            <a:endParaRPr lang="en-GB"/>
          </a:p>
        </p:txBody>
      </p:sp>
      <p:sp>
        <p:nvSpPr>
          <p:cNvPr id="3" name="Footer Placeholder 2">
            <a:extLst>
              <a:ext uri="{FF2B5EF4-FFF2-40B4-BE49-F238E27FC236}">
                <a16:creationId xmlns:a16="http://schemas.microsoft.com/office/drawing/2014/main" id="{3B2E8C09-D187-C0AB-C918-61B43BE85A1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8563EF6-4C5F-8850-41EC-8064F3EE00E3}"/>
              </a:ext>
            </a:extLst>
          </p:cNvPr>
          <p:cNvSpPr>
            <a:spLocks noGrp="1"/>
          </p:cNvSpPr>
          <p:nvPr>
            <p:ph type="sldNum" sz="quarter" idx="12"/>
          </p:nvPr>
        </p:nvSpPr>
        <p:spPr/>
        <p:txBody>
          <a:bodyPr/>
          <a:lstStyle/>
          <a:p>
            <a:fld id="{B05F7385-97A7-7341-B679-DDC527F5D9F8}" type="slidenum">
              <a:rPr lang="en-GB" smtClean="0"/>
              <a:t>‹#›</a:t>
            </a:fld>
            <a:endParaRPr lang="en-GB"/>
          </a:p>
        </p:txBody>
      </p:sp>
    </p:spTree>
    <p:extLst>
      <p:ext uri="{BB962C8B-B14F-4D97-AF65-F5344CB8AC3E}">
        <p14:creationId xmlns:p14="http://schemas.microsoft.com/office/powerpoint/2010/main" val="1215342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50F2E-0BA7-46A4-B312-E1986A0C4E9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DA14C9BC-B14B-B2D8-CD23-A1668069C6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F7C37C94-E943-4939-2019-01ACEB7573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1B59E9F-4A19-9DFB-8FE0-80BB416ADC86}"/>
              </a:ext>
            </a:extLst>
          </p:cNvPr>
          <p:cNvSpPr>
            <a:spLocks noGrp="1"/>
          </p:cNvSpPr>
          <p:nvPr>
            <p:ph type="dt" sz="half" idx="10"/>
          </p:nvPr>
        </p:nvSpPr>
        <p:spPr/>
        <p:txBody>
          <a:bodyPr/>
          <a:lstStyle/>
          <a:p>
            <a:fld id="{5A774C15-09E8-E24D-B689-99DB43721655}" type="datetimeFigureOut">
              <a:rPr lang="en-GB" smtClean="0"/>
              <a:t>17/01/2024</a:t>
            </a:fld>
            <a:endParaRPr lang="en-GB"/>
          </a:p>
        </p:txBody>
      </p:sp>
      <p:sp>
        <p:nvSpPr>
          <p:cNvPr id="6" name="Footer Placeholder 5">
            <a:extLst>
              <a:ext uri="{FF2B5EF4-FFF2-40B4-BE49-F238E27FC236}">
                <a16:creationId xmlns:a16="http://schemas.microsoft.com/office/drawing/2014/main" id="{193E0EC2-E933-2AB6-8E38-CCB1EFE4FC4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E2581C6-3502-F4BD-B50D-D97F46639C27}"/>
              </a:ext>
            </a:extLst>
          </p:cNvPr>
          <p:cNvSpPr>
            <a:spLocks noGrp="1"/>
          </p:cNvSpPr>
          <p:nvPr>
            <p:ph type="sldNum" sz="quarter" idx="12"/>
          </p:nvPr>
        </p:nvSpPr>
        <p:spPr/>
        <p:txBody>
          <a:bodyPr/>
          <a:lstStyle/>
          <a:p>
            <a:fld id="{B05F7385-97A7-7341-B679-DDC527F5D9F8}" type="slidenum">
              <a:rPr lang="en-GB" smtClean="0"/>
              <a:t>‹#›</a:t>
            </a:fld>
            <a:endParaRPr lang="en-GB"/>
          </a:p>
        </p:txBody>
      </p:sp>
    </p:spTree>
    <p:extLst>
      <p:ext uri="{BB962C8B-B14F-4D97-AF65-F5344CB8AC3E}">
        <p14:creationId xmlns:p14="http://schemas.microsoft.com/office/powerpoint/2010/main" val="29266078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57F6E-73AB-522E-0274-F4179605FCE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FDB6E27F-7359-07DF-3085-79CBED6139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1C50122-CBFA-1FC7-35F1-DC895E065D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16B119B-8CA0-1729-141A-AB6D39CC6599}"/>
              </a:ext>
            </a:extLst>
          </p:cNvPr>
          <p:cNvSpPr>
            <a:spLocks noGrp="1"/>
          </p:cNvSpPr>
          <p:nvPr>
            <p:ph type="dt" sz="half" idx="10"/>
          </p:nvPr>
        </p:nvSpPr>
        <p:spPr/>
        <p:txBody>
          <a:bodyPr/>
          <a:lstStyle/>
          <a:p>
            <a:fld id="{5A774C15-09E8-E24D-B689-99DB43721655}" type="datetimeFigureOut">
              <a:rPr lang="en-GB" smtClean="0"/>
              <a:t>17/01/2024</a:t>
            </a:fld>
            <a:endParaRPr lang="en-GB"/>
          </a:p>
        </p:txBody>
      </p:sp>
      <p:sp>
        <p:nvSpPr>
          <p:cNvPr id="6" name="Footer Placeholder 5">
            <a:extLst>
              <a:ext uri="{FF2B5EF4-FFF2-40B4-BE49-F238E27FC236}">
                <a16:creationId xmlns:a16="http://schemas.microsoft.com/office/drawing/2014/main" id="{4E40F485-99C5-6992-6EE0-AD6ADD219A8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B740111-1B38-A037-5F67-6EC0B683D8AA}"/>
              </a:ext>
            </a:extLst>
          </p:cNvPr>
          <p:cNvSpPr>
            <a:spLocks noGrp="1"/>
          </p:cNvSpPr>
          <p:nvPr>
            <p:ph type="sldNum" sz="quarter" idx="12"/>
          </p:nvPr>
        </p:nvSpPr>
        <p:spPr/>
        <p:txBody>
          <a:bodyPr/>
          <a:lstStyle/>
          <a:p>
            <a:fld id="{B05F7385-97A7-7341-B679-DDC527F5D9F8}" type="slidenum">
              <a:rPr lang="en-GB" smtClean="0"/>
              <a:t>‹#›</a:t>
            </a:fld>
            <a:endParaRPr lang="en-GB"/>
          </a:p>
        </p:txBody>
      </p:sp>
    </p:spTree>
    <p:extLst>
      <p:ext uri="{BB962C8B-B14F-4D97-AF65-F5344CB8AC3E}">
        <p14:creationId xmlns:p14="http://schemas.microsoft.com/office/powerpoint/2010/main" val="309600782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9CDEA-0E3B-DC91-C226-84E14EC0BC12}"/>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0880140C-B42C-069C-D89D-1BFB205D23B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A26C4A7B-FB6D-1044-1DAB-668FDA11CE83}"/>
              </a:ext>
            </a:extLst>
          </p:cNvPr>
          <p:cNvSpPr>
            <a:spLocks noGrp="1"/>
          </p:cNvSpPr>
          <p:nvPr>
            <p:ph type="dt" sz="half" idx="10"/>
          </p:nvPr>
        </p:nvSpPr>
        <p:spPr/>
        <p:txBody>
          <a:bodyPr/>
          <a:lstStyle/>
          <a:p>
            <a:fld id="{5A774C15-09E8-E24D-B689-99DB43721655}" type="datetimeFigureOut">
              <a:rPr lang="en-GB" smtClean="0"/>
              <a:t>17/01/2024</a:t>
            </a:fld>
            <a:endParaRPr lang="en-GB"/>
          </a:p>
        </p:txBody>
      </p:sp>
      <p:sp>
        <p:nvSpPr>
          <p:cNvPr id="5" name="Footer Placeholder 4">
            <a:extLst>
              <a:ext uri="{FF2B5EF4-FFF2-40B4-BE49-F238E27FC236}">
                <a16:creationId xmlns:a16="http://schemas.microsoft.com/office/drawing/2014/main" id="{C6939EF4-9BAF-7617-CA13-A61BE049850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F32120C-A5B2-81DA-2A60-0993D0B6C9A1}"/>
              </a:ext>
            </a:extLst>
          </p:cNvPr>
          <p:cNvSpPr>
            <a:spLocks noGrp="1"/>
          </p:cNvSpPr>
          <p:nvPr>
            <p:ph type="sldNum" sz="quarter" idx="12"/>
          </p:nvPr>
        </p:nvSpPr>
        <p:spPr/>
        <p:txBody>
          <a:bodyPr/>
          <a:lstStyle/>
          <a:p>
            <a:fld id="{B05F7385-97A7-7341-B679-DDC527F5D9F8}" type="slidenum">
              <a:rPr lang="en-GB" smtClean="0"/>
              <a:t>‹#›</a:t>
            </a:fld>
            <a:endParaRPr lang="en-GB"/>
          </a:p>
        </p:txBody>
      </p:sp>
    </p:spTree>
    <p:extLst>
      <p:ext uri="{BB962C8B-B14F-4D97-AF65-F5344CB8AC3E}">
        <p14:creationId xmlns:p14="http://schemas.microsoft.com/office/powerpoint/2010/main" val="41928357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F85393-BDD6-9BB7-60AC-77FE7DC5B3F2}"/>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15E09074-C14B-5531-13AA-91A0071ECAF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6227E3F-C5CF-E560-96C6-B6358D1700EF}"/>
              </a:ext>
            </a:extLst>
          </p:cNvPr>
          <p:cNvSpPr>
            <a:spLocks noGrp="1"/>
          </p:cNvSpPr>
          <p:nvPr>
            <p:ph type="dt" sz="half" idx="10"/>
          </p:nvPr>
        </p:nvSpPr>
        <p:spPr/>
        <p:txBody>
          <a:bodyPr/>
          <a:lstStyle/>
          <a:p>
            <a:fld id="{5A774C15-09E8-E24D-B689-99DB43721655}" type="datetimeFigureOut">
              <a:rPr lang="en-GB" smtClean="0"/>
              <a:t>17/01/2024</a:t>
            </a:fld>
            <a:endParaRPr lang="en-GB"/>
          </a:p>
        </p:txBody>
      </p:sp>
      <p:sp>
        <p:nvSpPr>
          <p:cNvPr id="5" name="Footer Placeholder 4">
            <a:extLst>
              <a:ext uri="{FF2B5EF4-FFF2-40B4-BE49-F238E27FC236}">
                <a16:creationId xmlns:a16="http://schemas.microsoft.com/office/drawing/2014/main" id="{BEE31C54-69A8-2D15-DF1C-C87D9847DEE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C7AA339-E390-9FB9-F289-BB93A319C6F0}"/>
              </a:ext>
            </a:extLst>
          </p:cNvPr>
          <p:cNvSpPr>
            <a:spLocks noGrp="1"/>
          </p:cNvSpPr>
          <p:nvPr>
            <p:ph type="sldNum" sz="quarter" idx="12"/>
          </p:nvPr>
        </p:nvSpPr>
        <p:spPr/>
        <p:txBody>
          <a:bodyPr/>
          <a:lstStyle/>
          <a:p>
            <a:fld id="{B05F7385-97A7-7341-B679-DDC527F5D9F8}" type="slidenum">
              <a:rPr lang="en-GB" smtClean="0"/>
              <a:t>‹#›</a:t>
            </a:fld>
            <a:endParaRPr lang="en-GB"/>
          </a:p>
        </p:txBody>
      </p:sp>
    </p:spTree>
    <p:extLst>
      <p:ext uri="{BB962C8B-B14F-4D97-AF65-F5344CB8AC3E}">
        <p14:creationId xmlns:p14="http://schemas.microsoft.com/office/powerpoint/2010/main" val="244896596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C606EB66-51EA-4569-98B0-F60178DD1726}" type="datetimeFigureOut">
              <a:rPr lang="en-GB" smtClean="0"/>
              <a:t>17/01/2024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4AE008-A10D-4258-94DE-0C9B8ACFF7E6}" type="slidenum">
              <a:rPr lang="en-GB" smtClean="0"/>
              <a:t>‹#›</a:t>
            </a:fld>
            <a:endParaRPr lang="en-GB"/>
          </a:p>
        </p:txBody>
      </p:sp>
    </p:spTree>
    <p:extLst>
      <p:ext uri="{BB962C8B-B14F-4D97-AF65-F5344CB8AC3E}">
        <p14:creationId xmlns:p14="http://schemas.microsoft.com/office/powerpoint/2010/main" val="48998563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606EB66-51EA-4569-98B0-F60178DD1726}" type="datetimeFigureOut">
              <a:rPr lang="en-GB" smtClean="0"/>
              <a:t>17/01/2024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4AE008-A10D-4258-94DE-0C9B8ACFF7E6}" type="slidenum">
              <a:rPr lang="en-GB" smtClean="0"/>
              <a:t>‹#›</a:t>
            </a:fld>
            <a:endParaRPr lang="en-GB"/>
          </a:p>
        </p:txBody>
      </p:sp>
    </p:spTree>
    <p:extLst>
      <p:ext uri="{BB962C8B-B14F-4D97-AF65-F5344CB8AC3E}">
        <p14:creationId xmlns:p14="http://schemas.microsoft.com/office/powerpoint/2010/main" val="371669987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606EB66-51EA-4569-98B0-F60178DD1726}" type="datetimeFigureOut">
              <a:rPr lang="en-GB" smtClean="0"/>
              <a:t>17/01/2024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4AE008-A10D-4258-94DE-0C9B8ACFF7E6}" type="slidenum">
              <a:rPr lang="en-GB" smtClean="0"/>
              <a:t>‹#›</a:t>
            </a:fld>
            <a:endParaRPr lang="en-GB"/>
          </a:p>
        </p:txBody>
      </p:sp>
    </p:spTree>
    <p:extLst>
      <p:ext uri="{BB962C8B-B14F-4D97-AF65-F5344CB8AC3E}">
        <p14:creationId xmlns:p14="http://schemas.microsoft.com/office/powerpoint/2010/main" val="818442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C606EB66-51EA-4569-98B0-F60178DD1726}" type="datetimeFigureOut">
              <a:rPr lang="en-GB" smtClean="0"/>
              <a:t>17/01/2024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4AE008-A10D-4258-94DE-0C9B8ACFF7E6}" type="slidenum">
              <a:rPr lang="en-GB" smtClean="0"/>
              <a:t>‹#›</a:t>
            </a:fld>
            <a:endParaRPr lang="en-GB"/>
          </a:p>
        </p:txBody>
      </p:sp>
    </p:spTree>
    <p:extLst>
      <p:ext uri="{BB962C8B-B14F-4D97-AF65-F5344CB8AC3E}">
        <p14:creationId xmlns:p14="http://schemas.microsoft.com/office/powerpoint/2010/main" val="138234217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C606EB66-51EA-4569-98B0-F60178DD1726}" type="datetimeFigureOut">
              <a:rPr lang="en-GB" smtClean="0"/>
              <a:t>17/01/2024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24AE008-A10D-4258-94DE-0C9B8ACFF7E6}" type="slidenum">
              <a:rPr lang="en-GB" smtClean="0"/>
              <a:t>‹#›</a:t>
            </a:fld>
            <a:endParaRPr lang="en-GB"/>
          </a:p>
        </p:txBody>
      </p:sp>
    </p:spTree>
    <p:extLst>
      <p:ext uri="{BB962C8B-B14F-4D97-AF65-F5344CB8AC3E}">
        <p14:creationId xmlns:p14="http://schemas.microsoft.com/office/powerpoint/2010/main" val="385206027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606EB66-51EA-4569-98B0-F60178DD1726}" type="datetimeFigureOut">
              <a:rPr lang="en-GB" smtClean="0"/>
              <a:t>17/01/2024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24AE008-A10D-4258-94DE-0C9B8ACFF7E6}" type="slidenum">
              <a:rPr lang="en-GB" smtClean="0"/>
              <a:t>‹#›</a:t>
            </a:fld>
            <a:endParaRPr lang="en-GB"/>
          </a:p>
        </p:txBody>
      </p:sp>
    </p:spTree>
    <p:extLst>
      <p:ext uri="{BB962C8B-B14F-4D97-AF65-F5344CB8AC3E}">
        <p14:creationId xmlns:p14="http://schemas.microsoft.com/office/powerpoint/2010/main" val="2789340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06EB66-51EA-4569-98B0-F60178DD1726}" type="datetimeFigureOut">
              <a:rPr lang="en-GB" smtClean="0"/>
              <a:t>17/01/2024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24AE008-A10D-4258-94DE-0C9B8ACFF7E6}" type="slidenum">
              <a:rPr lang="en-GB" smtClean="0"/>
              <a:t>‹#›</a:t>
            </a:fld>
            <a:endParaRPr lang="en-GB"/>
          </a:p>
        </p:txBody>
      </p:sp>
    </p:spTree>
    <p:extLst>
      <p:ext uri="{BB962C8B-B14F-4D97-AF65-F5344CB8AC3E}">
        <p14:creationId xmlns:p14="http://schemas.microsoft.com/office/powerpoint/2010/main" val="11203053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606EB66-51EA-4569-98B0-F60178DD1726}" type="datetimeFigureOut">
              <a:rPr lang="en-GB" smtClean="0"/>
              <a:t>17/01/2024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4AE008-A10D-4258-94DE-0C9B8ACFF7E6}" type="slidenum">
              <a:rPr lang="en-GB" smtClean="0"/>
              <a:t>‹#›</a:t>
            </a:fld>
            <a:endParaRPr lang="en-GB"/>
          </a:p>
        </p:txBody>
      </p:sp>
    </p:spTree>
    <p:extLst>
      <p:ext uri="{BB962C8B-B14F-4D97-AF65-F5344CB8AC3E}">
        <p14:creationId xmlns:p14="http://schemas.microsoft.com/office/powerpoint/2010/main" val="39427006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606EB66-51EA-4569-98B0-F60178DD1726}" type="datetimeFigureOut">
              <a:rPr lang="en-GB" smtClean="0"/>
              <a:t>17/01/2024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4AE008-A10D-4258-94DE-0C9B8ACFF7E6}" type="slidenum">
              <a:rPr lang="en-GB" smtClean="0"/>
              <a:t>‹#›</a:t>
            </a:fld>
            <a:endParaRPr lang="en-GB"/>
          </a:p>
        </p:txBody>
      </p:sp>
    </p:spTree>
    <p:extLst>
      <p:ext uri="{BB962C8B-B14F-4D97-AF65-F5344CB8AC3E}">
        <p14:creationId xmlns:p14="http://schemas.microsoft.com/office/powerpoint/2010/main" val="215397561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606EB66-51EA-4569-98B0-F60178DD1726}" type="datetimeFigureOut">
              <a:rPr lang="en-GB" smtClean="0"/>
              <a:t>17/01/2024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4AE008-A10D-4258-94DE-0C9B8ACFF7E6}" type="slidenum">
              <a:rPr lang="en-GB" smtClean="0"/>
              <a:t>‹#›</a:t>
            </a:fld>
            <a:endParaRPr lang="en-GB"/>
          </a:p>
        </p:txBody>
      </p:sp>
    </p:spTree>
    <p:extLst>
      <p:ext uri="{BB962C8B-B14F-4D97-AF65-F5344CB8AC3E}">
        <p14:creationId xmlns:p14="http://schemas.microsoft.com/office/powerpoint/2010/main" val="243422269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606EB66-51EA-4569-98B0-F60178DD1726}" type="datetimeFigureOut">
              <a:rPr lang="en-GB" smtClean="0"/>
              <a:t>17/01/2024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4AE008-A10D-4258-94DE-0C9B8ACFF7E6}" type="slidenum">
              <a:rPr lang="en-GB" smtClean="0"/>
              <a:t>‹#›</a:t>
            </a:fld>
            <a:endParaRPr lang="en-GB"/>
          </a:p>
        </p:txBody>
      </p:sp>
    </p:spTree>
    <p:extLst>
      <p:ext uri="{BB962C8B-B14F-4D97-AF65-F5344CB8AC3E}">
        <p14:creationId xmlns:p14="http://schemas.microsoft.com/office/powerpoint/2010/main" val="184189196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Parallelogram 3"/>
          <p:cNvSpPr/>
          <p:nvPr userDrawn="1"/>
        </p:nvSpPr>
        <p:spPr>
          <a:xfrm>
            <a:off x="1" y="762000"/>
            <a:ext cx="12094633" cy="76200"/>
          </a:xfrm>
          <a:prstGeom prst="parallelogram">
            <a:avLst>
              <a:gd name="adj" fmla="val 162471"/>
            </a:avLst>
          </a:prstGeom>
          <a:solidFill>
            <a:srgbClr val="69B833"/>
          </a:solidFill>
          <a:ln w="28575"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pic>
        <p:nvPicPr>
          <p:cNvPr id="5" name="Picture 2"/>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9829800" y="6400800"/>
            <a:ext cx="2347384" cy="446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914400" y="914401"/>
            <a:ext cx="11176000" cy="5486399"/>
          </a:xfrm>
          <a:prstGeom prst="rect">
            <a:avLst/>
          </a:prstGeom>
        </p:spPr>
        <p:txBody>
          <a:bodyPr/>
          <a:lstStyle>
            <a:lvl1pPr marL="342900" indent="-342900">
              <a:buFont typeface="Wingdings" charset="2"/>
              <a:buChar char="u"/>
              <a:defRPr sz="1600"/>
            </a:lvl1pPr>
            <a:lvl2pPr marL="742950" indent="-285750">
              <a:buFont typeface="Wingdings" charset="2"/>
              <a:buChar char="u"/>
              <a:defRPr sz="1400"/>
            </a:lvl2pPr>
            <a:lvl3pPr marL="1143000" indent="-228600">
              <a:buFont typeface="Wingdings" charset="2"/>
              <a:buChar char="u"/>
              <a:defRPr sz="1600"/>
            </a:lvl3pPr>
            <a:lvl4pPr marL="1600200" indent="-228600">
              <a:buFont typeface="Wingdings" charset="2"/>
              <a:buChar char="u"/>
              <a:defRPr/>
            </a:lvl4pPr>
            <a:lvl5pPr>
              <a:buNone/>
              <a:defRPr/>
            </a:lvl5pPr>
          </a:lstStyle>
          <a:p>
            <a:pPr lvl="0"/>
            <a:r>
              <a:rPr lang="en-US" dirty="0"/>
              <a:t>Click to edit Master text styles</a:t>
            </a:r>
          </a:p>
          <a:p>
            <a:pPr lvl="1"/>
            <a:r>
              <a:rPr lang="en-US" dirty="0"/>
              <a:t>Second level</a:t>
            </a:r>
          </a:p>
        </p:txBody>
      </p:sp>
      <p:sp>
        <p:nvSpPr>
          <p:cNvPr id="11" name="Title 10"/>
          <p:cNvSpPr>
            <a:spLocks noGrp="1"/>
          </p:cNvSpPr>
          <p:nvPr>
            <p:ph type="title"/>
          </p:nvPr>
        </p:nvSpPr>
        <p:spPr>
          <a:xfrm>
            <a:off x="914400" y="76200"/>
            <a:ext cx="11176000" cy="762000"/>
          </a:xfrm>
          <a:prstGeom prst="rect">
            <a:avLst/>
          </a:prstGeom>
        </p:spPr>
        <p:txBody>
          <a:bodyPr vert="horz"/>
          <a:lstStyle>
            <a:lvl1pPr>
              <a:defRPr sz="3400"/>
            </a:lvl1pPr>
          </a:lstStyle>
          <a:p>
            <a:r>
              <a:rPr lang="fr-CH" dirty="0"/>
              <a:t>Click to edit Master title style</a:t>
            </a:r>
            <a:endParaRPr lang="en-US" dirty="0"/>
          </a:p>
        </p:txBody>
      </p:sp>
    </p:spTree>
    <p:extLst>
      <p:ext uri="{BB962C8B-B14F-4D97-AF65-F5344CB8AC3E}">
        <p14:creationId xmlns:p14="http://schemas.microsoft.com/office/powerpoint/2010/main" val="57202482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91477" y="-8"/>
            <a:ext cx="10190923" cy="980736"/>
          </a:xfrm>
        </p:spPr>
        <p:txBody>
          <a:bodyPr/>
          <a:lstStyle/>
          <a:p>
            <a:r>
              <a:rPr lang="en-US" dirty="0"/>
              <a:t>Click to edit Master title style</a:t>
            </a:r>
          </a:p>
        </p:txBody>
      </p:sp>
      <p:sp>
        <p:nvSpPr>
          <p:cNvPr id="3" name="Content Placeholder 2"/>
          <p:cNvSpPr>
            <a:spLocks noGrp="1"/>
          </p:cNvSpPr>
          <p:nvPr>
            <p:ph idx="1"/>
          </p:nvPr>
        </p:nvSpPr>
        <p:spPr>
          <a:xfrm>
            <a:off x="1459904" y="1340769"/>
            <a:ext cx="10204715" cy="4525963"/>
          </a:xfr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12"/>
          </p:nvPr>
        </p:nvSpPr>
        <p:spPr>
          <a:xfrm>
            <a:off x="5171413" y="6428359"/>
            <a:ext cx="2844800" cy="365125"/>
          </a:xfrm>
        </p:spPr>
        <p:txBody>
          <a:bodyPr/>
          <a:lstStyle/>
          <a:p>
            <a:fld id="{DCE4B40A-67BA-4787-801A-16EE65008C21}" type="slidenum">
              <a:rPr lang="en-US" smtClean="0"/>
              <a:pPr/>
              <a:t>‹#›</a:t>
            </a:fld>
            <a:endParaRPr lang="en-US"/>
          </a:p>
        </p:txBody>
      </p:sp>
      <p:sp>
        <p:nvSpPr>
          <p:cNvPr id="7" name="Parallelogram 6"/>
          <p:cNvSpPr/>
          <p:nvPr userDrawn="1"/>
        </p:nvSpPr>
        <p:spPr>
          <a:xfrm>
            <a:off x="48000" y="908720"/>
            <a:ext cx="12096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Text Placeholder 11"/>
          <p:cNvSpPr>
            <a:spLocks noGrp="1"/>
          </p:cNvSpPr>
          <p:nvPr>
            <p:ph type="body" sz="quarter" idx="13" hasCustomPrompt="1"/>
          </p:nvPr>
        </p:nvSpPr>
        <p:spPr>
          <a:xfrm>
            <a:off x="1391478" y="6453014"/>
            <a:ext cx="3359149" cy="360363"/>
          </a:xfrm>
        </p:spPr>
        <p:txBody>
          <a:bodyPr>
            <a:noAutofit/>
          </a:bodyPr>
          <a:lstStyle>
            <a:lvl1pPr>
              <a:buFontTx/>
              <a:buNone/>
              <a:defRPr sz="1200"/>
            </a:lvl1pPr>
            <a:lvl2pPr>
              <a:buFontTx/>
              <a:buNone/>
              <a:defRPr sz="1400"/>
            </a:lvl2pPr>
            <a:lvl3pPr>
              <a:buFontTx/>
              <a:buNone/>
              <a:defRPr sz="1400"/>
            </a:lvl3pPr>
            <a:lvl4pPr>
              <a:buFontTx/>
              <a:buNone/>
              <a:defRPr sz="1400"/>
            </a:lvl4pPr>
            <a:lvl5pPr>
              <a:buFontTx/>
              <a:buNone/>
              <a:defRPr sz="1400"/>
            </a:lvl5pPr>
          </a:lstStyle>
          <a:p>
            <a:pPr lvl="0"/>
            <a:r>
              <a:rPr lang="en-US" dirty="0"/>
              <a:t>References</a:t>
            </a:r>
          </a:p>
        </p:txBody>
      </p:sp>
      <p:pic>
        <p:nvPicPr>
          <p:cNvPr id="8" name="Picture 2"/>
          <p:cNvPicPr>
            <a:picLocks noChangeAspect="1" noChangeArrowheads="1"/>
          </p:cNvPicPr>
          <p:nvPr userDrawn="1"/>
        </p:nvPicPr>
        <p:blipFill>
          <a:blip r:embed="rId3" cstate="print"/>
          <a:srcRect/>
          <a:stretch>
            <a:fillRect/>
          </a:stretch>
        </p:blipFill>
        <p:spPr bwMode="auto">
          <a:xfrm>
            <a:off x="10207486" y="6381328"/>
            <a:ext cx="1841175" cy="369570"/>
          </a:xfrm>
          <a:prstGeom prst="rect">
            <a:avLst/>
          </a:prstGeom>
          <a:noFill/>
          <a:ln w="9525">
            <a:noFill/>
            <a:miter lim="800000"/>
            <a:headEnd/>
            <a:tailEnd/>
          </a:ln>
        </p:spPr>
      </p:pic>
    </p:spTree>
    <p:extLst>
      <p:ext uri="{BB962C8B-B14F-4D97-AF65-F5344CB8AC3E}">
        <p14:creationId xmlns:p14="http://schemas.microsoft.com/office/powerpoint/2010/main" val="20343411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064154248"/>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513309E1-6519-4041-842E-5879904EEBF6}" type="datetime3">
              <a:rPr lang="en-US" smtClean="0"/>
              <a:t>17 January 2024</a:t>
            </a:fld>
            <a:endParaRPr lang="en-US"/>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66385197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153139130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Sean J Freeman | Nuclear Structure Experiment</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B86E7441-B772-D048-9C1B-F8600B03CAE1}" type="datetime3">
              <a:rPr lang="en-US" smtClean="0"/>
              <a:t>17 January 2024</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61247554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312CAFC2-26B6-134E-85E5-5D171C2C5E12}" type="datetime3">
              <a:rPr lang="en-US" smtClean="0"/>
              <a:t>17 January 2024</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53442574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F423E4A-8068-0C49-BC04-63A2AAFFE1E4}" type="datetime3">
              <a:rPr lang="en-US" smtClean="0"/>
              <a:t>17 January 2024</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7711378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F9162F9-973D-F640-93B7-064AFF6A55AE}" type="datetime3">
              <a:rPr lang="en-US" smtClean="0"/>
              <a:t>17 January 2024</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64905099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BE2C9978-A0B0-5D47-B017-3DE9DCAF3819}" type="datetime3">
              <a:rPr lang="en-US" smtClean="0"/>
              <a:t>17 January 2024</a:t>
            </a:fld>
            <a:endParaRPr lang="en-US"/>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81868616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E55A14D2-5EA4-D441-9B05-EA6BE2669C71}" type="datetime3">
              <a:rPr lang="en-US" smtClean="0"/>
              <a:t>17 January 2024</a:t>
            </a:fld>
            <a:endParaRPr lang="en-US"/>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35223665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9A83A09-9AFD-C14A-9C29-D6392D85326F}" type="datetime3">
              <a:rPr lang="en-US" smtClean="0"/>
              <a:t>17 January 2024</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54101664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8AD99CC-CC35-2540-9734-9D7F73E48FC4}" type="datetime3">
              <a:rPr lang="en-US" smtClean="0"/>
              <a:t>17 January 2024</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75018429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1BD7848-FBB4-4345-AA38-AE81003E421D}" type="datetime3">
              <a:rPr lang="en-US" smtClean="0"/>
              <a:t>17 January 2024</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4949783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E386B3FD-B4E3-E84D-B775-AF72F11FC408}" type="datetime3">
              <a:rPr lang="en-US" smtClean="0"/>
              <a:t>17 January 2024</a:t>
            </a:fld>
            <a:endParaRPr lang="en-US"/>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a:t>Drag and Drop picture</a:t>
            </a:r>
          </a:p>
        </p:txBody>
      </p:sp>
    </p:spTree>
    <p:extLst>
      <p:ext uri="{BB962C8B-B14F-4D97-AF65-F5344CB8AC3E}">
        <p14:creationId xmlns:p14="http://schemas.microsoft.com/office/powerpoint/2010/main" val="301736088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2C63C51-3C01-364C-8C1F-513415625717}" type="datetime1">
              <a:rPr lang="de-CH" smtClean="0"/>
              <a:t>17.01.24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6F10010C-F6F0-144E-BAF3-A429F55C618E}" type="datetime3">
              <a:rPr lang="en-US" smtClean="0"/>
              <a:t>17 January 2024</a:t>
            </a:fld>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95321891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FB9380C-4B51-7241-B1C5-FEB689A995C2}" type="datetime3">
              <a:rPr lang="en-US" smtClean="0"/>
              <a:t>17 January 2024</a:t>
            </a:fld>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7907082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5B12E276-0EB9-0B47-B368-FA480A6A2BED}" type="datetime3">
              <a:rPr lang="en-US" smtClean="0"/>
              <a:t>17 January 2024</a:t>
            </a:fld>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4575136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7E56C087-DF20-6544-90B6-C842B78D52E8}" type="datetime3">
              <a:rPr lang="en-US" smtClean="0"/>
              <a:t>17 January 2024</a:t>
            </a:fld>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74994956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73DE68DD-2BC1-C446-ADB7-76A3823DB7E7}" type="datetime3">
              <a:rPr lang="en-US" smtClean="0"/>
              <a:t>17 January 2024</a:t>
            </a:fld>
            <a:endParaRPr lang="en-US"/>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0117837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EE7C38F0-58D5-7848-A9A4-32D0F73A6EDD}" type="datetime3">
              <a:rPr lang="en-US" smtClean="0"/>
              <a:t>17 January 2024</a:t>
            </a:fld>
            <a:endParaRPr lang="en-US"/>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50294220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E7D69761-F68E-3B41-BA03-528973F27F26}" type="datetime3">
              <a:rPr lang="en-US" smtClean="0"/>
              <a:t>17 January 2024</a:t>
            </a:fld>
            <a:endParaRPr lang="en-US"/>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388027315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err="1"/>
              <a:t>home.cern</a:t>
            </a:r>
            <a:endParaRPr lang="en-US"/>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357535432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606EB66-51EA-4569-98B0-F60178DD1726}" type="datetimeFigureOut">
              <a:rPr lang="en-GB" smtClean="0"/>
              <a:t>17/01/2024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4AE008-A10D-4258-94DE-0C9B8ACFF7E6}" type="slidenum">
              <a:rPr lang="en-GB" smtClean="0"/>
              <a:t>‹#›</a:t>
            </a:fld>
            <a:endParaRPr lang="en-GB"/>
          </a:p>
        </p:txBody>
      </p:sp>
    </p:spTree>
    <p:extLst>
      <p:ext uri="{BB962C8B-B14F-4D97-AF65-F5344CB8AC3E}">
        <p14:creationId xmlns:p14="http://schemas.microsoft.com/office/powerpoint/2010/main" val="282891269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91477" y="-8"/>
            <a:ext cx="10190923" cy="980736"/>
          </a:xfrm>
        </p:spPr>
        <p:txBody>
          <a:bodyPr/>
          <a:lstStyle/>
          <a:p>
            <a:r>
              <a:rPr lang="en-US" dirty="0"/>
              <a:t>Click to edit Master title style</a:t>
            </a:r>
          </a:p>
        </p:txBody>
      </p:sp>
      <p:sp>
        <p:nvSpPr>
          <p:cNvPr id="3" name="Content Placeholder 2"/>
          <p:cNvSpPr>
            <a:spLocks noGrp="1"/>
          </p:cNvSpPr>
          <p:nvPr>
            <p:ph idx="1"/>
          </p:nvPr>
        </p:nvSpPr>
        <p:spPr>
          <a:xfrm>
            <a:off x="1459904" y="1340769"/>
            <a:ext cx="10204715" cy="4525963"/>
          </a:xfr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12"/>
          </p:nvPr>
        </p:nvSpPr>
        <p:spPr>
          <a:xfrm>
            <a:off x="5171413" y="6428359"/>
            <a:ext cx="2844800" cy="365125"/>
          </a:xfrm>
        </p:spPr>
        <p:txBody>
          <a:bodyPr/>
          <a:lstStyle/>
          <a:p>
            <a:fld id="{DCE4B40A-67BA-4787-801A-16EE65008C21}" type="slidenum">
              <a:rPr lang="en-US" smtClean="0"/>
              <a:pPr/>
              <a:t>‹#›</a:t>
            </a:fld>
            <a:endParaRPr lang="en-US"/>
          </a:p>
        </p:txBody>
      </p:sp>
      <p:sp>
        <p:nvSpPr>
          <p:cNvPr id="7" name="Parallelogram 6"/>
          <p:cNvSpPr/>
          <p:nvPr userDrawn="1"/>
        </p:nvSpPr>
        <p:spPr>
          <a:xfrm>
            <a:off x="48000" y="908720"/>
            <a:ext cx="12096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Text Placeholder 11"/>
          <p:cNvSpPr>
            <a:spLocks noGrp="1"/>
          </p:cNvSpPr>
          <p:nvPr>
            <p:ph type="body" sz="quarter" idx="13" hasCustomPrompt="1"/>
          </p:nvPr>
        </p:nvSpPr>
        <p:spPr>
          <a:xfrm>
            <a:off x="1391478" y="6453014"/>
            <a:ext cx="3359149" cy="360363"/>
          </a:xfrm>
        </p:spPr>
        <p:txBody>
          <a:bodyPr>
            <a:noAutofit/>
          </a:bodyPr>
          <a:lstStyle>
            <a:lvl1pPr>
              <a:buFontTx/>
              <a:buNone/>
              <a:defRPr sz="1200"/>
            </a:lvl1pPr>
            <a:lvl2pPr>
              <a:buFontTx/>
              <a:buNone/>
              <a:defRPr sz="1400"/>
            </a:lvl2pPr>
            <a:lvl3pPr>
              <a:buFontTx/>
              <a:buNone/>
              <a:defRPr sz="1400"/>
            </a:lvl3pPr>
            <a:lvl4pPr>
              <a:buFontTx/>
              <a:buNone/>
              <a:defRPr sz="1400"/>
            </a:lvl4pPr>
            <a:lvl5pPr>
              <a:buFontTx/>
              <a:buNone/>
              <a:defRPr sz="1400"/>
            </a:lvl5pPr>
          </a:lstStyle>
          <a:p>
            <a:pPr lvl="0"/>
            <a:r>
              <a:rPr lang="en-US" dirty="0"/>
              <a:t>References</a:t>
            </a:r>
          </a:p>
        </p:txBody>
      </p:sp>
      <p:pic>
        <p:nvPicPr>
          <p:cNvPr id="8" name="Picture 2"/>
          <p:cNvPicPr>
            <a:picLocks noChangeAspect="1" noChangeArrowheads="1"/>
          </p:cNvPicPr>
          <p:nvPr userDrawn="1"/>
        </p:nvPicPr>
        <p:blipFill>
          <a:blip r:embed="rId3" cstate="print"/>
          <a:srcRect/>
          <a:stretch>
            <a:fillRect/>
          </a:stretch>
        </p:blipFill>
        <p:spPr bwMode="auto">
          <a:xfrm>
            <a:off x="10207486" y="6381328"/>
            <a:ext cx="1841175" cy="369570"/>
          </a:xfrm>
          <a:prstGeom prst="rect">
            <a:avLst/>
          </a:prstGeom>
          <a:noFill/>
          <a:ln w="9525">
            <a:noFill/>
            <a:miter lim="800000"/>
            <a:headEnd/>
            <a:tailEnd/>
          </a:ln>
        </p:spPr>
      </p:pic>
    </p:spTree>
    <p:extLst>
      <p:ext uri="{BB962C8B-B14F-4D97-AF65-F5344CB8AC3E}">
        <p14:creationId xmlns:p14="http://schemas.microsoft.com/office/powerpoint/2010/main" val="36509139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fld id="{6795D28C-D9FB-D84E-8771-15AE52B73C25}" type="datetime1">
              <a:rPr lang="de-CH" smtClean="0"/>
              <a:t>17.01.24</a:t>
            </a:fld>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dirty="0"/>
              <a:t>Presenter | Presentation Title</a:t>
            </a:r>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Parallelogram 3"/>
          <p:cNvSpPr/>
          <p:nvPr userDrawn="1"/>
        </p:nvSpPr>
        <p:spPr>
          <a:xfrm>
            <a:off x="1" y="762000"/>
            <a:ext cx="12094633" cy="76200"/>
          </a:xfrm>
          <a:prstGeom prst="parallelogram">
            <a:avLst>
              <a:gd name="adj" fmla="val 162471"/>
            </a:avLst>
          </a:prstGeom>
          <a:solidFill>
            <a:srgbClr val="69B833"/>
          </a:solidFill>
          <a:ln w="28575"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pic>
        <p:nvPicPr>
          <p:cNvPr id="5" name="Picture 2"/>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9829800" y="6400800"/>
            <a:ext cx="2347384" cy="446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Content Placeholder 2"/>
          <p:cNvSpPr>
            <a:spLocks noGrp="1"/>
          </p:cNvSpPr>
          <p:nvPr>
            <p:ph idx="1"/>
          </p:nvPr>
        </p:nvSpPr>
        <p:spPr>
          <a:xfrm>
            <a:off x="914400" y="914401"/>
            <a:ext cx="11176000" cy="5486399"/>
          </a:xfrm>
          <a:prstGeom prst="rect">
            <a:avLst/>
          </a:prstGeom>
        </p:spPr>
        <p:txBody>
          <a:bodyPr/>
          <a:lstStyle>
            <a:lvl1pPr marL="342900" indent="-342900">
              <a:buFont typeface="Wingdings" charset="2"/>
              <a:buChar char="u"/>
              <a:defRPr sz="1600"/>
            </a:lvl1pPr>
            <a:lvl2pPr marL="742950" indent="-285750">
              <a:buFont typeface="Wingdings" charset="2"/>
              <a:buChar char="u"/>
              <a:defRPr sz="1400"/>
            </a:lvl2pPr>
            <a:lvl3pPr marL="1143000" indent="-228600">
              <a:buFont typeface="Wingdings" charset="2"/>
              <a:buChar char="u"/>
              <a:defRPr sz="1600"/>
            </a:lvl3pPr>
            <a:lvl4pPr marL="1600200" indent="-228600">
              <a:buFont typeface="Wingdings" charset="2"/>
              <a:buChar char="u"/>
              <a:defRPr/>
            </a:lvl4pPr>
            <a:lvl5pPr>
              <a:buNone/>
              <a:defRPr/>
            </a:lvl5pPr>
          </a:lstStyle>
          <a:p>
            <a:pPr lvl="0"/>
            <a:r>
              <a:rPr lang="en-US" dirty="0"/>
              <a:t>Click to edit Master text styles</a:t>
            </a:r>
          </a:p>
          <a:p>
            <a:pPr lvl="1"/>
            <a:r>
              <a:rPr lang="en-US" dirty="0"/>
              <a:t>Second level</a:t>
            </a:r>
          </a:p>
        </p:txBody>
      </p:sp>
      <p:sp>
        <p:nvSpPr>
          <p:cNvPr id="11" name="Title 10"/>
          <p:cNvSpPr>
            <a:spLocks noGrp="1"/>
          </p:cNvSpPr>
          <p:nvPr>
            <p:ph type="title"/>
          </p:nvPr>
        </p:nvSpPr>
        <p:spPr>
          <a:xfrm>
            <a:off x="914400" y="76200"/>
            <a:ext cx="11176000" cy="762000"/>
          </a:xfrm>
          <a:prstGeom prst="rect">
            <a:avLst/>
          </a:prstGeom>
        </p:spPr>
        <p:txBody>
          <a:bodyPr vert="horz"/>
          <a:lstStyle>
            <a:lvl1pPr>
              <a:defRPr sz="3400"/>
            </a:lvl1pPr>
          </a:lstStyle>
          <a:p>
            <a:r>
              <a:rPr lang="fr-CH" dirty="0"/>
              <a:t>Click to edit Master title style</a:t>
            </a:r>
            <a:endParaRPr lang="en-US" dirty="0"/>
          </a:p>
        </p:txBody>
      </p:sp>
    </p:spTree>
    <p:extLst>
      <p:ext uri="{BB962C8B-B14F-4D97-AF65-F5344CB8AC3E}">
        <p14:creationId xmlns:p14="http://schemas.microsoft.com/office/powerpoint/2010/main" val="303331757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84DBB-F182-AA07-A350-951A794BE61F}"/>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C2B9464A-336D-CA15-B1EC-762BD90967A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18C6F41A-F431-CFEA-6590-E612DA56B2EC}"/>
              </a:ext>
            </a:extLst>
          </p:cNvPr>
          <p:cNvSpPr>
            <a:spLocks noGrp="1"/>
          </p:cNvSpPr>
          <p:nvPr>
            <p:ph type="dt" sz="half" idx="10"/>
          </p:nvPr>
        </p:nvSpPr>
        <p:spPr/>
        <p:txBody>
          <a:bodyPr/>
          <a:lstStyle/>
          <a:p>
            <a:fld id="{7D75EC44-4CF2-644B-BA0E-DCC842CE715F}" type="datetimeFigureOut">
              <a:rPr lang="en-GB" smtClean="0"/>
              <a:t>17/01/2024</a:t>
            </a:fld>
            <a:endParaRPr lang="en-GB"/>
          </a:p>
        </p:txBody>
      </p:sp>
      <p:sp>
        <p:nvSpPr>
          <p:cNvPr id="5" name="Footer Placeholder 4">
            <a:extLst>
              <a:ext uri="{FF2B5EF4-FFF2-40B4-BE49-F238E27FC236}">
                <a16:creationId xmlns:a16="http://schemas.microsoft.com/office/drawing/2014/main" id="{E9D05455-4B10-F71F-1429-B92E524E4DD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94A197D-C662-A4ED-0932-9F9971CB268B}"/>
              </a:ext>
            </a:extLst>
          </p:cNvPr>
          <p:cNvSpPr>
            <a:spLocks noGrp="1"/>
          </p:cNvSpPr>
          <p:nvPr>
            <p:ph type="sldNum" sz="quarter" idx="12"/>
          </p:nvPr>
        </p:nvSpPr>
        <p:spPr/>
        <p:txBody>
          <a:bodyPr/>
          <a:lstStyle/>
          <a:p>
            <a:fld id="{5CADEC23-559E-8B4F-88DA-AFE70D05C9A7}" type="slidenum">
              <a:rPr lang="en-GB" smtClean="0"/>
              <a:t>‹#›</a:t>
            </a:fld>
            <a:endParaRPr lang="en-GB"/>
          </a:p>
        </p:txBody>
      </p:sp>
    </p:spTree>
    <p:extLst>
      <p:ext uri="{BB962C8B-B14F-4D97-AF65-F5344CB8AC3E}">
        <p14:creationId xmlns:p14="http://schemas.microsoft.com/office/powerpoint/2010/main" val="407140375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499BC5-ABE1-2E56-637C-CC12CDD1950B}"/>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198303BA-ED90-A53D-E0CA-4043839ABCA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ACC404D5-6DDE-2741-86D5-59678D0BE096}"/>
              </a:ext>
            </a:extLst>
          </p:cNvPr>
          <p:cNvSpPr>
            <a:spLocks noGrp="1"/>
          </p:cNvSpPr>
          <p:nvPr>
            <p:ph type="dt" sz="half" idx="10"/>
          </p:nvPr>
        </p:nvSpPr>
        <p:spPr/>
        <p:txBody>
          <a:bodyPr/>
          <a:lstStyle/>
          <a:p>
            <a:fld id="{7D75EC44-4CF2-644B-BA0E-DCC842CE715F}" type="datetimeFigureOut">
              <a:rPr lang="en-GB" smtClean="0"/>
              <a:t>17/01/2024</a:t>
            </a:fld>
            <a:endParaRPr lang="en-GB"/>
          </a:p>
        </p:txBody>
      </p:sp>
      <p:sp>
        <p:nvSpPr>
          <p:cNvPr id="5" name="Footer Placeholder 4">
            <a:extLst>
              <a:ext uri="{FF2B5EF4-FFF2-40B4-BE49-F238E27FC236}">
                <a16:creationId xmlns:a16="http://schemas.microsoft.com/office/drawing/2014/main" id="{DC6B5C59-AA18-2246-F60D-591AC52227D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98F59F0-AA46-AA74-E98E-5C7E185AC4EF}"/>
              </a:ext>
            </a:extLst>
          </p:cNvPr>
          <p:cNvSpPr>
            <a:spLocks noGrp="1"/>
          </p:cNvSpPr>
          <p:nvPr>
            <p:ph type="sldNum" sz="quarter" idx="12"/>
          </p:nvPr>
        </p:nvSpPr>
        <p:spPr/>
        <p:txBody>
          <a:bodyPr/>
          <a:lstStyle/>
          <a:p>
            <a:fld id="{5CADEC23-559E-8B4F-88DA-AFE70D05C9A7}" type="slidenum">
              <a:rPr lang="en-GB" smtClean="0"/>
              <a:t>‹#›</a:t>
            </a:fld>
            <a:endParaRPr lang="en-GB"/>
          </a:p>
        </p:txBody>
      </p:sp>
    </p:spTree>
    <p:extLst>
      <p:ext uri="{BB962C8B-B14F-4D97-AF65-F5344CB8AC3E}">
        <p14:creationId xmlns:p14="http://schemas.microsoft.com/office/powerpoint/2010/main" val="241041147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025A25-7457-A9B0-8FC0-4D5EC8EDC02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15F4ED1A-F2A5-F627-0F98-520FDF89558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05265A92-A6BC-3DC5-71D3-408FC90F7AEC}"/>
              </a:ext>
            </a:extLst>
          </p:cNvPr>
          <p:cNvSpPr>
            <a:spLocks noGrp="1"/>
          </p:cNvSpPr>
          <p:nvPr>
            <p:ph type="dt" sz="half" idx="10"/>
          </p:nvPr>
        </p:nvSpPr>
        <p:spPr/>
        <p:txBody>
          <a:bodyPr/>
          <a:lstStyle/>
          <a:p>
            <a:fld id="{7D75EC44-4CF2-644B-BA0E-DCC842CE715F}" type="datetimeFigureOut">
              <a:rPr lang="en-GB" smtClean="0"/>
              <a:t>17/01/2024</a:t>
            </a:fld>
            <a:endParaRPr lang="en-GB"/>
          </a:p>
        </p:txBody>
      </p:sp>
      <p:sp>
        <p:nvSpPr>
          <p:cNvPr id="5" name="Footer Placeholder 4">
            <a:extLst>
              <a:ext uri="{FF2B5EF4-FFF2-40B4-BE49-F238E27FC236}">
                <a16:creationId xmlns:a16="http://schemas.microsoft.com/office/drawing/2014/main" id="{13C62EAD-464D-CB8D-B141-53B05B591E6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3A004E5-54C4-CB70-07C6-F1FC320133D6}"/>
              </a:ext>
            </a:extLst>
          </p:cNvPr>
          <p:cNvSpPr>
            <a:spLocks noGrp="1"/>
          </p:cNvSpPr>
          <p:nvPr>
            <p:ph type="sldNum" sz="quarter" idx="12"/>
          </p:nvPr>
        </p:nvSpPr>
        <p:spPr/>
        <p:txBody>
          <a:bodyPr/>
          <a:lstStyle/>
          <a:p>
            <a:fld id="{5CADEC23-559E-8B4F-88DA-AFE70D05C9A7}" type="slidenum">
              <a:rPr lang="en-GB" smtClean="0"/>
              <a:t>‹#›</a:t>
            </a:fld>
            <a:endParaRPr lang="en-GB"/>
          </a:p>
        </p:txBody>
      </p:sp>
    </p:spTree>
    <p:extLst>
      <p:ext uri="{BB962C8B-B14F-4D97-AF65-F5344CB8AC3E}">
        <p14:creationId xmlns:p14="http://schemas.microsoft.com/office/powerpoint/2010/main" val="79954781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47987-F920-87E6-C190-0DD81330F6B0}"/>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20771359-128B-8BDF-8F83-12E7F17F1141}"/>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2D02987E-A4F4-C326-CD66-FD09E8AD165B}"/>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5B6C401B-5855-431E-5D33-F77D1B4164C0}"/>
              </a:ext>
            </a:extLst>
          </p:cNvPr>
          <p:cNvSpPr>
            <a:spLocks noGrp="1"/>
          </p:cNvSpPr>
          <p:nvPr>
            <p:ph type="dt" sz="half" idx="10"/>
          </p:nvPr>
        </p:nvSpPr>
        <p:spPr/>
        <p:txBody>
          <a:bodyPr/>
          <a:lstStyle/>
          <a:p>
            <a:fld id="{7D75EC44-4CF2-644B-BA0E-DCC842CE715F}" type="datetimeFigureOut">
              <a:rPr lang="en-GB" smtClean="0"/>
              <a:t>17/01/2024</a:t>
            </a:fld>
            <a:endParaRPr lang="en-GB"/>
          </a:p>
        </p:txBody>
      </p:sp>
      <p:sp>
        <p:nvSpPr>
          <p:cNvPr id="6" name="Footer Placeholder 5">
            <a:extLst>
              <a:ext uri="{FF2B5EF4-FFF2-40B4-BE49-F238E27FC236}">
                <a16:creationId xmlns:a16="http://schemas.microsoft.com/office/drawing/2014/main" id="{EE1448F8-64E6-DDF5-6B91-94F7025F4D6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3BF8C17-8751-4966-17AC-9D9120007CEF}"/>
              </a:ext>
            </a:extLst>
          </p:cNvPr>
          <p:cNvSpPr>
            <a:spLocks noGrp="1"/>
          </p:cNvSpPr>
          <p:nvPr>
            <p:ph type="sldNum" sz="quarter" idx="12"/>
          </p:nvPr>
        </p:nvSpPr>
        <p:spPr/>
        <p:txBody>
          <a:bodyPr/>
          <a:lstStyle/>
          <a:p>
            <a:fld id="{5CADEC23-559E-8B4F-88DA-AFE70D05C9A7}" type="slidenum">
              <a:rPr lang="en-GB" smtClean="0"/>
              <a:t>‹#›</a:t>
            </a:fld>
            <a:endParaRPr lang="en-GB"/>
          </a:p>
        </p:txBody>
      </p:sp>
    </p:spTree>
    <p:extLst>
      <p:ext uri="{BB962C8B-B14F-4D97-AF65-F5344CB8AC3E}">
        <p14:creationId xmlns:p14="http://schemas.microsoft.com/office/powerpoint/2010/main" val="254875526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D76DE-AB8C-4A5B-051D-73B5328F67DC}"/>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BC75BFAD-296C-4F77-3CAD-6512DBA4833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A204275C-86AF-022A-B4DE-2F2A8DBDF038}"/>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769AB442-A3A3-5A97-FBDF-0E3287775E1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D5F8814B-2300-5D35-F747-BDD13CA30A2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5D59BC59-2CCA-DFDF-FFF6-5A06DA5F6ECC}"/>
              </a:ext>
            </a:extLst>
          </p:cNvPr>
          <p:cNvSpPr>
            <a:spLocks noGrp="1"/>
          </p:cNvSpPr>
          <p:nvPr>
            <p:ph type="dt" sz="half" idx="10"/>
          </p:nvPr>
        </p:nvSpPr>
        <p:spPr/>
        <p:txBody>
          <a:bodyPr/>
          <a:lstStyle/>
          <a:p>
            <a:fld id="{7D75EC44-4CF2-644B-BA0E-DCC842CE715F}" type="datetimeFigureOut">
              <a:rPr lang="en-GB" smtClean="0"/>
              <a:t>17/01/2024</a:t>
            </a:fld>
            <a:endParaRPr lang="en-GB"/>
          </a:p>
        </p:txBody>
      </p:sp>
      <p:sp>
        <p:nvSpPr>
          <p:cNvPr id="8" name="Footer Placeholder 7">
            <a:extLst>
              <a:ext uri="{FF2B5EF4-FFF2-40B4-BE49-F238E27FC236}">
                <a16:creationId xmlns:a16="http://schemas.microsoft.com/office/drawing/2014/main" id="{83A069AD-67DA-EF2B-C726-57B3667D4FF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7293B85-2E5B-F4F9-37DE-DD7C252842D9}"/>
              </a:ext>
            </a:extLst>
          </p:cNvPr>
          <p:cNvSpPr>
            <a:spLocks noGrp="1"/>
          </p:cNvSpPr>
          <p:nvPr>
            <p:ph type="sldNum" sz="quarter" idx="12"/>
          </p:nvPr>
        </p:nvSpPr>
        <p:spPr/>
        <p:txBody>
          <a:bodyPr/>
          <a:lstStyle/>
          <a:p>
            <a:fld id="{5CADEC23-559E-8B4F-88DA-AFE70D05C9A7}" type="slidenum">
              <a:rPr lang="en-GB" smtClean="0"/>
              <a:t>‹#›</a:t>
            </a:fld>
            <a:endParaRPr lang="en-GB"/>
          </a:p>
        </p:txBody>
      </p:sp>
    </p:spTree>
    <p:extLst>
      <p:ext uri="{BB962C8B-B14F-4D97-AF65-F5344CB8AC3E}">
        <p14:creationId xmlns:p14="http://schemas.microsoft.com/office/powerpoint/2010/main" val="261480998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A77775-B207-624B-EFCF-F6C9D39F381F}"/>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03771614-DF39-7779-F86F-BA1D83F7DFCB}"/>
              </a:ext>
            </a:extLst>
          </p:cNvPr>
          <p:cNvSpPr>
            <a:spLocks noGrp="1"/>
          </p:cNvSpPr>
          <p:nvPr>
            <p:ph type="dt" sz="half" idx="10"/>
          </p:nvPr>
        </p:nvSpPr>
        <p:spPr/>
        <p:txBody>
          <a:bodyPr/>
          <a:lstStyle/>
          <a:p>
            <a:fld id="{7D75EC44-4CF2-644B-BA0E-DCC842CE715F}" type="datetimeFigureOut">
              <a:rPr lang="en-GB" smtClean="0"/>
              <a:t>17/01/2024</a:t>
            </a:fld>
            <a:endParaRPr lang="en-GB"/>
          </a:p>
        </p:txBody>
      </p:sp>
      <p:sp>
        <p:nvSpPr>
          <p:cNvPr id="4" name="Footer Placeholder 3">
            <a:extLst>
              <a:ext uri="{FF2B5EF4-FFF2-40B4-BE49-F238E27FC236}">
                <a16:creationId xmlns:a16="http://schemas.microsoft.com/office/drawing/2014/main" id="{923991BD-BD82-D5F9-CA9F-714F798C30A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E0C8A08-C213-C88B-3072-409D5863F53E}"/>
              </a:ext>
            </a:extLst>
          </p:cNvPr>
          <p:cNvSpPr>
            <a:spLocks noGrp="1"/>
          </p:cNvSpPr>
          <p:nvPr>
            <p:ph type="sldNum" sz="quarter" idx="12"/>
          </p:nvPr>
        </p:nvSpPr>
        <p:spPr/>
        <p:txBody>
          <a:bodyPr/>
          <a:lstStyle/>
          <a:p>
            <a:fld id="{5CADEC23-559E-8B4F-88DA-AFE70D05C9A7}" type="slidenum">
              <a:rPr lang="en-GB" smtClean="0"/>
              <a:t>‹#›</a:t>
            </a:fld>
            <a:endParaRPr lang="en-GB"/>
          </a:p>
        </p:txBody>
      </p:sp>
    </p:spTree>
    <p:extLst>
      <p:ext uri="{BB962C8B-B14F-4D97-AF65-F5344CB8AC3E}">
        <p14:creationId xmlns:p14="http://schemas.microsoft.com/office/powerpoint/2010/main" val="332188460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7EB3CD3-D676-D1A2-B3B4-45599AE0B6EC}"/>
              </a:ext>
            </a:extLst>
          </p:cNvPr>
          <p:cNvSpPr>
            <a:spLocks noGrp="1"/>
          </p:cNvSpPr>
          <p:nvPr>
            <p:ph type="dt" sz="half" idx="10"/>
          </p:nvPr>
        </p:nvSpPr>
        <p:spPr/>
        <p:txBody>
          <a:bodyPr/>
          <a:lstStyle/>
          <a:p>
            <a:fld id="{7D75EC44-4CF2-644B-BA0E-DCC842CE715F}" type="datetimeFigureOut">
              <a:rPr lang="en-GB" smtClean="0"/>
              <a:t>17/01/2024</a:t>
            </a:fld>
            <a:endParaRPr lang="en-GB"/>
          </a:p>
        </p:txBody>
      </p:sp>
      <p:sp>
        <p:nvSpPr>
          <p:cNvPr id="3" name="Footer Placeholder 2">
            <a:extLst>
              <a:ext uri="{FF2B5EF4-FFF2-40B4-BE49-F238E27FC236}">
                <a16:creationId xmlns:a16="http://schemas.microsoft.com/office/drawing/2014/main" id="{07191D78-00C1-37C0-E32D-D62B1A4C275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C92ECFC-C07D-5F92-ADD0-2CB1C1C319A6}"/>
              </a:ext>
            </a:extLst>
          </p:cNvPr>
          <p:cNvSpPr>
            <a:spLocks noGrp="1"/>
          </p:cNvSpPr>
          <p:nvPr>
            <p:ph type="sldNum" sz="quarter" idx="12"/>
          </p:nvPr>
        </p:nvSpPr>
        <p:spPr/>
        <p:txBody>
          <a:bodyPr/>
          <a:lstStyle/>
          <a:p>
            <a:fld id="{5CADEC23-559E-8B4F-88DA-AFE70D05C9A7}" type="slidenum">
              <a:rPr lang="en-GB" smtClean="0"/>
              <a:t>‹#›</a:t>
            </a:fld>
            <a:endParaRPr lang="en-GB"/>
          </a:p>
        </p:txBody>
      </p:sp>
    </p:spTree>
    <p:extLst>
      <p:ext uri="{BB962C8B-B14F-4D97-AF65-F5344CB8AC3E}">
        <p14:creationId xmlns:p14="http://schemas.microsoft.com/office/powerpoint/2010/main" val="295496978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6DEFD-32A6-FDF9-3775-2011FE68B13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1D63599C-EB9D-44AC-00B4-A7B0B4D3B07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EC5F65A0-9974-CACA-7314-FA53A1A861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6E2B47E-BDBF-D957-D3E9-6940D10A9C2A}"/>
              </a:ext>
            </a:extLst>
          </p:cNvPr>
          <p:cNvSpPr>
            <a:spLocks noGrp="1"/>
          </p:cNvSpPr>
          <p:nvPr>
            <p:ph type="dt" sz="half" idx="10"/>
          </p:nvPr>
        </p:nvSpPr>
        <p:spPr/>
        <p:txBody>
          <a:bodyPr/>
          <a:lstStyle/>
          <a:p>
            <a:fld id="{7D75EC44-4CF2-644B-BA0E-DCC842CE715F}" type="datetimeFigureOut">
              <a:rPr lang="en-GB" smtClean="0"/>
              <a:t>17/01/2024</a:t>
            </a:fld>
            <a:endParaRPr lang="en-GB"/>
          </a:p>
        </p:txBody>
      </p:sp>
      <p:sp>
        <p:nvSpPr>
          <p:cNvPr id="6" name="Footer Placeholder 5">
            <a:extLst>
              <a:ext uri="{FF2B5EF4-FFF2-40B4-BE49-F238E27FC236}">
                <a16:creationId xmlns:a16="http://schemas.microsoft.com/office/drawing/2014/main" id="{C9785F19-A232-1069-E738-CB455C9BF1E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84CD022-774B-E9BB-F66C-7E6E34407A90}"/>
              </a:ext>
            </a:extLst>
          </p:cNvPr>
          <p:cNvSpPr>
            <a:spLocks noGrp="1"/>
          </p:cNvSpPr>
          <p:nvPr>
            <p:ph type="sldNum" sz="quarter" idx="12"/>
          </p:nvPr>
        </p:nvSpPr>
        <p:spPr/>
        <p:txBody>
          <a:bodyPr/>
          <a:lstStyle/>
          <a:p>
            <a:fld id="{5CADEC23-559E-8B4F-88DA-AFE70D05C9A7}" type="slidenum">
              <a:rPr lang="en-GB" smtClean="0"/>
              <a:t>‹#›</a:t>
            </a:fld>
            <a:endParaRPr lang="en-GB"/>
          </a:p>
        </p:txBody>
      </p:sp>
    </p:spTree>
    <p:extLst>
      <p:ext uri="{BB962C8B-B14F-4D97-AF65-F5344CB8AC3E}">
        <p14:creationId xmlns:p14="http://schemas.microsoft.com/office/powerpoint/2010/main" val="299604043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07BA1-423E-8091-5F0B-11C86615BA5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36571937-7065-1CE2-75FA-25CDE67348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F4B844E-6136-BDC0-FCAF-43E97DF803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69529B2-7BA1-DF69-43E5-C3C51525CC24}"/>
              </a:ext>
            </a:extLst>
          </p:cNvPr>
          <p:cNvSpPr>
            <a:spLocks noGrp="1"/>
          </p:cNvSpPr>
          <p:nvPr>
            <p:ph type="dt" sz="half" idx="10"/>
          </p:nvPr>
        </p:nvSpPr>
        <p:spPr/>
        <p:txBody>
          <a:bodyPr/>
          <a:lstStyle/>
          <a:p>
            <a:fld id="{7D75EC44-4CF2-644B-BA0E-DCC842CE715F}" type="datetimeFigureOut">
              <a:rPr lang="en-GB" smtClean="0"/>
              <a:t>17/01/2024</a:t>
            </a:fld>
            <a:endParaRPr lang="en-GB"/>
          </a:p>
        </p:txBody>
      </p:sp>
      <p:sp>
        <p:nvSpPr>
          <p:cNvPr id="6" name="Footer Placeholder 5">
            <a:extLst>
              <a:ext uri="{FF2B5EF4-FFF2-40B4-BE49-F238E27FC236}">
                <a16:creationId xmlns:a16="http://schemas.microsoft.com/office/drawing/2014/main" id="{45414631-A5B0-76C3-1FE0-BD04391648B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CABD9AA-CDFD-0DC3-E692-59AB6B1FAD83}"/>
              </a:ext>
            </a:extLst>
          </p:cNvPr>
          <p:cNvSpPr>
            <a:spLocks noGrp="1"/>
          </p:cNvSpPr>
          <p:nvPr>
            <p:ph type="sldNum" sz="quarter" idx="12"/>
          </p:nvPr>
        </p:nvSpPr>
        <p:spPr/>
        <p:txBody>
          <a:bodyPr/>
          <a:lstStyle/>
          <a:p>
            <a:fld id="{5CADEC23-559E-8B4F-88DA-AFE70D05C9A7}" type="slidenum">
              <a:rPr lang="en-GB" smtClean="0"/>
              <a:t>‹#›</a:t>
            </a:fld>
            <a:endParaRPr lang="en-GB"/>
          </a:p>
        </p:txBody>
      </p:sp>
    </p:spTree>
    <p:extLst>
      <p:ext uri="{BB962C8B-B14F-4D97-AF65-F5344CB8AC3E}">
        <p14:creationId xmlns:p14="http://schemas.microsoft.com/office/powerpoint/2010/main" val="1480983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7823244-45B8-6B4F-9B08-B3ECCA62DD59}" type="datetime1">
              <a:rPr lang="de-CH" smtClean="0"/>
              <a:t>17.01.24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BD698-4B42-572F-4D0F-CA2D70BDA39E}"/>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4CAD2635-22DC-FAE5-460C-3BD90A9B0C3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BB430AC-AC00-3331-71C9-5C4D42B0B540}"/>
              </a:ext>
            </a:extLst>
          </p:cNvPr>
          <p:cNvSpPr>
            <a:spLocks noGrp="1"/>
          </p:cNvSpPr>
          <p:nvPr>
            <p:ph type="dt" sz="half" idx="10"/>
          </p:nvPr>
        </p:nvSpPr>
        <p:spPr/>
        <p:txBody>
          <a:bodyPr/>
          <a:lstStyle/>
          <a:p>
            <a:fld id="{7D75EC44-4CF2-644B-BA0E-DCC842CE715F}" type="datetimeFigureOut">
              <a:rPr lang="en-GB" smtClean="0"/>
              <a:t>17/01/2024</a:t>
            </a:fld>
            <a:endParaRPr lang="en-GB"/>
          </a:p>
        </p:txBody>
      </p:sp>
      <p:sp>
        <p:nvSpPr>
          <p:cNvPr id="5" name="Footer Placeholder 4">
            <a:extLst>
              <a:ext uri="{FF2B5EF4-FFF2-40B4-BE49-F238E27FC236}">
                <a16:creationId xmlns:a16="http://schemas.microsoft.com/office/drawing/2014/main" id="{A6249EFF-76B3-3728-6AFA-D5FE4EED1C3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B3F1BAF-BA72-F38C-BA80-6577F157AD23}"/>
              </a:ext>
            </a:extLst>
          </p:cNvPr>
          <p:cNvSpPr>
            <a:spLocks noGrp="1"/>
          </p:cNvSpPr>
          <p:nvPr>
            <p:ph type="sldNum" sz="quarter" idx="12"/>
          </p:nvPr>
        </p:nvSpPr>
        <p:spPr/>
        <p:txBody>
          <a:bodyPr/>
          <a:lstStyle/>
          <a:p>
            <a:fld id="{5CADEC23-559E-8B4F-88DA-AFE70D05C9A7}" type="slidenum">
              <a:rPr lang="en-GB" smtClean="0"/>
              <a:t>‹#›</a:t>
            </a:fld>
            <a:endParaRPr lang="en-GB"/>
          </a:p>
        </p:txBody>
      </p:sp>
    </p:spTree>
    <p:extLst>
      <p:ext uri="{BB962C8B-B14F-4D97-AF65-F5344CB8AC3E}">
        <p14:creationId xmlns:p14="http://schemas.microsoft.com/office/powerpoint/2010/main" val="296792908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0B191DF-5634-C8AA-9E9F-600E899700F4}"/>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6921CBDB-D933-7CC6-EE03-CB1DC25E696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81C001DE-963D-7426-B4A5-6EC4E8CC6142}"/>
              </a:ext>
            </a:extLst>
          </p:cNvPr>
          <p:cNvSpPr>
            <a:spLocks noGrp="1"/>
          </p:cNvSpPr>
          <p:nvPr>
            <p:ph type="dt" sz="half" idx="10"/>
          </p:nvPr>
        </p:nvSpPr>
        <p:spPr/>
        <p:txBody>
          <a:bodyPr/>
          <a:lstStyle/>
          <a:p>
            <a:fld id="{7D75EC44-4CF2-644B-BA0E-DCC842CE715F}" type="datetimeFigureOut">
              <a:rPr lang="en-GB" smtClean="0"/>
              <a:t>17/01/2024</a:t>
            </a:fld>
            <a:endParaRPr lang="en-GB"/>
          </a:p>
        </p:txBody>
      </p:sp>
      <p:sp>
        <p:nvSpPr>
          <p:cNvPr id="5" name="Footer Placeholder 4">
            <a:extLst>
              <a:ext uri="{FF2B5EF4-FFF2-40B4-BE49-F238E27FC236}">
                <a16:creationId xmlns:a16="http://schemas.microsoft.com/office/drawing/2014/main" id="{35CE6342-B342-894B-A0A5-76DEC2BFB61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73A71CA-9591-D0AF-5947-8D6CA1FA6CD6}"/>
              </a:ext>
            </a:extLst>
          </p:cNvPr>
          <p:cNvSpPr>
            <a:spLocks noGrp="1"/>
          </p:cNvSpPr>
          <p:nvPr>
            <p:ph type="sldNum" sz="quarter" idx="12"/>
          </p:nvPr>
        </p:nvSpPr>
        <p:spPr/>
        <p:txBody>
          <a:bodyPr/>
          <a:lstStyle/>
          <a:p>
            <a:fld id="{5CADEC23-559E-8B4F-88DA-AFE70D05C9A7}" type="slidenum">
              <a:rPr lang="en-GB" smtClean="0"/>
              <a:t>‹#›</a:t>
            </a:fld>
            <a:endParaRPr lang="en-GB"/>
          </a:p>
        </p:txBody>
      </p:sp>
    </p:spTree>
    <p:extLst>
      <p:ext uri="{BB962C8B-B14F-4D97-AF65-F5344CB8AC3E}">
        <p14:creationId xmlns:p14="http://schemas.microsoft.com/office/powerpoint/2010/main" val="365978234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91477" y="-8"/>
            <a:ext cx="10190923" cy="980736"/>
          </a:xfrm>
        </p:spPr>
        <p:txBody>
          <a:bodyPr/>
          <a:lstStyle/>
          <a:p>
            <a:r>
              <a:rPr lang="en-US" dirty="0"/>
              <a:t>Click to edit Master title style</a:t>
            </a:r>
          </a:p>
        </p:txBody>
      </p:sp>
      <p:sp>
        <p:nvSpPr>
          <p:cNvPr id="3" name="Content Placeholder 2"/>
          <p:cNvSpPr>
            <a:spLocks noGrp="1"/>
          </p:cNvSpPr>
          <p:nvPr>
            <p:ph idx="1"/>
          </p:nvPr>
        </p:nvSpPr>
        <p:spPr>
          <a:xfrm>
            <a:off x="1459904" y="1340769"/>
            <a:ext cx="10204715" cy="4525963"/>
          </a:xfr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Parallelogram 6"/>
          <p:cNvSpPr/>
          <p:nvPr userDrawn="1"/>
        </p:nvSpPr>
        <p:spPr>
          <a:xfrm>
            <a:off x="48000" y="908720"/>
            <a:ext cx="12096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Text Placeholder 11"/>
          <p:cNvSpPr>
            <a:spLocks noGrp="1"/>
          </p:cNvSpPr>
          <p:nvPr>
            <p:ph type="body" sz="quarter" idx="13" hasCustomPrompt="1"/>
          </p:nvPr>
        </p:nvSpPr>
        <p:spPr>
          <a:xfrm>
            <a:off x="1391478" y="6453014"/>
            <a:ext cx="3359149" cy="360363"/>
          </a:xfrm>
        </p:spPr>
        <p:txBody>
          <a:bodyPr>
            <a:noAutofit/>
          </a:bodyPr>
          <a:lstStyle>
            <a:lvl1pPr>
              <a:buFontTx/>
              <a:buNone/>
              <a:defRPr sz="1200"/>
            </a:lvl1pPr>
            <a:lvl2pPr>
              <a:buFontTx/>
              <a:buNone/>
              <a:defRPr sz="1400"/>
            </a:lvl2pPr>
            <a:lvl3pPr>
              <a:buFontTx/>
              <a:buNone/>
              <a:defRPr sz="1400"/>
            </a:lvl3pPr>
            <a:lvl4pPr>
              <a:buFontTx/>
              <a:buNone/>
              <a:defRPr sz="1400"/>
            </a:lvl4pPr>
            <a:lvl5pPr>
              <a:buFontTx/>
              <a:buNone/>
              <a:defRPr sz="1400"/>
            </a:lvl5pPr>
          </a:lstStyle>
          <a:p>
            <a:pPr lvl="0"/>
            <a:r>
              <a:rPr lang="en-US" dirty="0"/>
              <a:t>References</a:t>
            </a:r>
          </a:p>
        </p:txBody>
      </p:sp>
    </p:spTree>
    <p:extLst>
      <p:ext uri="{BB962C8B-B14F-4D97-AF65-F5344CB8AC3E}">
        <p14:creationId xmlns:p14="http://schemas.microsoft.com/office/powerpoint/2010/main" val="1672572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E5029319-06AA-7F42-ADF7-19DBBD11312C}" type="datetime1">
              <a:rPr lang="de-CH" smtClean="0"/>
              <a:t>17.01.24</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2.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slideLayout" Target="../slideLayouts/slideLayout59.xml"/><Relationship Id="rId18" Type="http://schemas.openxmlformats.org/officeDocument/2006/relationships/slideLayout" Target="../slideLayouts/slideLayout64.xml"/><Relationship Id="rId26" Type="http://schemas.openxmlformats.org/officeDocument/2006/relationships/image" Target="../media/image9.png"/><Relationship Id="rId3" Type="http://schemas.openxmlformats.org/officeDocument/2006/relationships/slideLayout" Target="../slideLayouts/slideLayout49.xml"/><Relationship Id="rId21" Type="http://schemas.openxmlformats.org/officeDocument/2006/relationships/slideLayout" Target="../slideLayouts/slideLayout67.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17" Type="http://schemas.openxmlformats.org/officeDocument/2006/relationships/slideLayout" Target="../slideLayouts/slideLayout63.xml"/><Relationship Id="rId25" Type="http://schemas.openxmlformats.org/officeDocument/2006/relationships/theme" Target="../theme/theme4.xml"/><Relationship Id="rId2" Type="http://schemas.openxmlformats.org/officeDocument/2006/relationships/slideLayout" Target="../slideLayouts/slideLayout48.xml"/><Relationship Id="rId16" Type="http://schemas.openxmlformats.org/officeDocument/2006/relationships/slideLayout" Target="../slideLayouts/slideLayout62.xml"/><Relationship Id="rId20" Type="http://schemas.openxmlformats.org/officeDocument/2006/relationships/slideLayout" Target="../slideLayouts/slideLayout66.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24" Type="http://schemas.openxmlformats.org/officeDocument/2006/relationships/slideLayout" Target="../slideLayouts/slideLayout70.xml"/><Relationship Id="rId5" Type="http://schemas.openxmlformats.org/officeDocument/2006/relationships/slideLayout" Target="../slideLayouts/slideLayout51.xml"/><Relationship Id="rId15" Type="http://schemas.openxmlformats.org/officeDocument/2006/relationships/slideLayout" Target="../slideLayouts/slideLayout61.xml"/><Relationship Id="rId23" Type="http://schemas.openxmlformats.org/officeDocument/2006/relationships/slideLayout" Target="../slideLayouts/slideLayout69.xml"/><Relationship Id="rId10" Type="http://schemas.openxmlformats.org/officeDocument/2006/relationships/slideLayout" Target="../slideLayouts/slideLayout56.xml"/><Relationship Id="rId19" Type="http://schemas.openxmlformats.org/officeDocument/2006/relationships/slideLayout" Target="../slideLayouts/slideLayout65.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 Id="rId22" Type="http://schemas.openxmlformats.org/officeDocument/2006/relationships/slideLayout" Target="../slideLayouts/slideLayout6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theme" Target="../theme/theme5.xml"/><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slideLayout" Target="../slideLayouts/slideLayout82.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495600" y="6378349"/>
            <a:ext cx="1620788" cy="365125"/>
          </a:xfrm>
          <a:prstGeom prst="rect">
            <a:avLst/>
          </a:prstGeom>
        </p:spPr>
        <p:txBody>
          <a:bodyPr vert="horz" lIns="0" tIns="0" rIns="0" bIns="0" rtlCol="0" anchor="ctr"/>
          <a:lstStyle>
            <a:lvl1pPr algn="r">
              <a:defRPr sz="1000">
                <a:solidFill>
                  <a:schemeClr val="tx1"/>
                </a:solidFill>
              </a:defRPr>
            </a:lvl1pPr>
          </a:lstStyle>
          <a:p>
            <a:fld id="{7EFCF37F-0624-3A4F-A6BC-24980A3E6108}" type="datetime1">
              <a:rPr lang="en-GB" noProof="0" smtClean="0"/>
              <a:t>17/01/2024</a:t>
            </a:fld>
            <a:endParaRPr lang="en-GB" noProof="0"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dirty="0"/>
              <a:t>Presenter | Presentation Title</a:t>
            </a:r>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pic>
        <p:nvPicPr>
          <p:cNvPr id="8" name="Picture 7">
            <a:extLst>
              <a:ext uri="{FF2B5EF4-FFF2-40B4-BE49-F238E27FC236}">
                <a16:creationId xmlns:a16="http://schemas.microsoft.com/office/drawing/2014/main" id="{ED9ECAD2-93BC-CFCB-F449-60B89870DDAE}"/>
              </a:ext>
            </a:extLst>
          </p:cNvPr>
          <p:cNvPicPr>
            <a:picLocks noChangeAspect="1"/>
          </p:cNvPicPr>
          <p:nvPr userDrawn="1"/>
        </p:nvPicPr>
        <p:blipFill>
          <a:blip r:embed="rId25"/>
          <a:stretch>
            <a:fillRect/>
          </a:stretch>
        </p:blipFill>
        <p:spPr>
          <a:xfrm>
            <a:off x="1046161" y="6369466"/>
            <a:ext cx="909521" cy="388803"/>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A5B786B-9FED-BC8E-5BC8-FB286C95FB1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3986EE89-C323-C8A3-CB7F-BF3785B46C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352699F-4A29-C999-36EC-35818EB871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774C15-09E8-E24D-B689-99DB43721655}" type="datetimeFigureOut">
              <a:rPr lang="en-GB" smtClean="0"/>
              <a:t>17/01/2024</a:t>
            </a:fld>
            <a:endParaRPr lang="en-GB"/>
          </a:p>
        </p:txBody>
      </p:sp>
      <p:sp>
        <p:nvSpPr>
          <p:cNvPr id="5" name="Footer Placeholder 4">
            <a:extLst>
              <a:ext uri="{FF2B5EF4-FFF2-40B4-BE49-F238E27FC236}">
                <a16:creationId xmlns:a16="http://schemas.microsoft.com/office/drawing/2014/main" id="{5F6DB525-FCFC-E7B6-6408-167C9671E7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0443E85-7A45-6C58-F019-3812C9D2F1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5F7385-97A7-7341-B679-DDC527F5D9F8}" type="slidenum">
              <a:rPr lang="en-GB" smtClean="0"/>
              <a:t>‹#›</a:t>
            </a:fld>
            <a:endParaRPr lang="en-GB"/>
          </a:p>
        </p:txBody>
      </p:sp>
    </p:spTree>
    <p:extLst>
      <p:ext uri="{BB962C8B-B14F-4D97-AF65-F5344CB8AC3E}">
        <p14:creationId xmlns:p14="http://schemas.microsoft.com/office/powerpoint/2010/main" val="3577944212"/>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06EB66-51EA-4569-98B0-F60178DD1726}" type="datetimeFigureOut">
              <a:rPr lang="en-GB" smtClean="0"/>
              <a:t>17/01/2024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4AE008-A10D-4258-94DE-0C9B8ACFF7E6}" type="slidenum">
              <a:rPr lang="en-GB" smtClean="0"/>
              <a:t>‹#›</a:t>
            </a:fld>
            <a:endParaRPr lang="en-GB"/>
          </a:p>
        </p:txBody>
      </p:sp>
    </p:spTree>
    <p:extLst>
      <p:ext uri="{BB962C8B-B14F-4D97-AF65-F5344CB8AC3E}">
        <p14:creationId xmlns:p14="http://schemas.microsoft.com/office/powerpoint/2010/main" val="2580042511"/>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pic>
        <p:nvPicPr>
          <p:cNvPr id="5" name="Picture 4"/>
          <p:cNvPicPr>
            <a:picLocks noChangeAspect="1"/>
          </p:cNvPicPr>
          <p:nvPr userDrawn="1"/>
        </p:nvPicPr>
        <p:blipFill>
          <a:blip r:embed="rId26">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574099" y="6350851"/>
            <a:ext cx="1542289" cy="365125"/>
          </a:xfrm>
          <a:prstGeom prst="rect">
            <a:avLst/>
          </a:prstGeom>
        </p:spPr>
        <p:txBody>
          <a:bodyPr vert="horz" lIns="0" tIns="0" rIns="0" bIns="0" rtlCol="0" anchor="ctr"/>
          <a:lstStyle>
            <a:lvl1pPr algn="r">
              <a:defRPr sz="1000">
                <a:solidFill>
                  <a:schemeClr val="bg1"/>
                </a:solidFill>
              </a:defRPr>
            </a:lvl1pPr>
          </a:lstStyle>
          <a:p>
            <a:fld id="{3FCF6715-A2B5-A045-B72C-B503686710DB}" type="datetime3">
              <a:rPr lang="en-US" smtClean="0"/>
              <a:t>17 January 2024</a:t>
            </a:fld>
            <a:endParaRPr lang="en-US"/>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a:t>Presenter | Presentation Title</a:t>
            </a:r>
          </a:p>
        </p:txBody>
      </p:sp>
    </p:spTree>
    <p:extLst>
      <p:ext uri="{BB962C8B-B14F-4D97-AF65-F5344CB8AC3E}">
        <p14:creationId xmlns:p14="http://schemas.microsoft.com/office/powerpoint/2010/main" val="1642271030"/>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 id="2147483720" r:id="rId15"/>
    <p:sldLayoutId id="2147483721" r:id="rId16"/>
    <p:sldLayoutId id="2147483722" r:id="rId17"/>
    <p:sldLayoutId id="2147483723" r:id="rId18"/>
    <p:sldLayoutId id="2147483724" r:id="rId19"/>
    <p:sldLayoutId id="2147483725" r:id="rId20"/>
    <p:sldLayoutId id="2147483726" r:id="rId21"/>
    <p:sldLayoutId id="2147483727" r:id="rId22"/>
    <p:sldLayoutId id="2147483728" r:id="rId23"/>
    <p:sldLayoutId id="2147483729" r:id="rId24"/>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alpha val="45000"/>
              </a:schemeClr>
            </a:gs>
            <a:gs pos="28000">
              <a:schemeClr val="bg1"/>
            </a:gs>
            <a:gs pos="100000">
              <a:schemeClr val="bg1">
                <a:alpha val="32047"/>
              </a:schemeClr>
            </a:gs>
          </a:gsLst>
          <a:lin ang="162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103FCB6-6705-9637-4DA5-DEC60FD20D7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1AFBA040-F6F6-30B3-D16E-8110531D17F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E6C79BB-36BC-C59B-9D8A-61DCF2CC6F2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75EC44-4CF2-644B-BA0E-DCC842CE715F}" type="datetimeFigureOut">
              <a:rPr lang="en-GB" smtClean="0"/>
              <a:t>17/01/2024</a:t>
            </a:fld>
            <a:endParaRPr lang="en-GB"/>
          </a:p>
        </p:txBody>
      </p:sp>
      <p:sp>
        <p:nvSpPr>
          <p:cNvPr id="5" name="Footer Placeholder 4">
            <a:extLst>
              <a:ext uri="{FF2B5EF4-FFF2-40B4-BE49-F238E27FC236}">
                <a16:creationId xmlns:a16="http://schemas.microsoft.com/office/drawing/2014/main" id="{67B7795E-674C-728D-701F-A5CCDD99CF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32C6E2C-7ABC-EC78-6A22-10189B1B3F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ADEC23-559E-8B4F-88DA-AFE70D05C9A7}" type="slidenum">
              <a:rPr lang="en-GB" smtClean="0"/>
              <a:t>‹#›</a:t>
            </a:fld>
            <a:endParaRPr lang="en-GB"/>
          </a:p>
        </p:txBody>
      </p:sp>
    </p:spTree>
    <p:extLst>
      <p:ext uri="{BB962C8B-B14F-4D97-AF65-F5344CB8AC3E}">
        <p14:creationId xmlns:p14="http://schemas.microsoft.com/office/powerpoint/2010/main" val="1914827183"/>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1.xml"/><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8" Type="http://schemas.openxmlformats.org/officeDocument/2006/relationships/image" Target="../media/image104.pdf"/><Relationship Id="rId18" Type="http://schemas.openxmlformats.org/officeDocument/2006/relationships/image" Target="../media/image114.pdf"/><Relationship Id="rId26" Type="http://schemas.openxmlformats.org/officeDocument/2006/relationships/image" Target="../media/image44.png"/><Relationship Id="rId21" Type="http://schemas.openxmlformats.org/officeDocument/2006/relationships/image" Target="../media/image39.png"/><Relationship Id="rId7" Type="http://schemas.openxmlformats.org/officeDocument/2006/relationships/image" Target="../media/image35.png"/><Relationship Id="rId17" Type="http://schemas.openxmlformats.org/officeDocument/2006/relationships/image" Target="../media/image38.png"/><Relationship Id="rId25" Type="http://schemas.openxmlformats.org/officeDocument/2006/relationships/image" Target="../media/image43.png"/><Relationship Id="rId16" Type="http://schemas.openxmlformats.org/officeDocument/2006/relationships/image" Target="../media/image112.pdf"/><Relationship Id="rId20" Type="http://schemas.openxmlformats.org/officeDocument/2006/relationships/image" Target="../media/image116.pdf"/><Relationship Id="rId1" Type="http://schemas.openxmlformats.org/officeDocument/2006/relationships/slideLayout" Target="../slideLayouts/slideLayout11.xml"/><Relationship Id="rId6" Type="http://schemas.openxmlformats.org/officeDocument/2006/relationships/image" Target="../media/image102.pdf"/><Relationship Id="rId24" Type="http://schemas.openxmlformats.org/officeDocument/2006/relationships/image" Target="../media/image42.png"/><Relationship Id="rId5" Type="http://schemas.openxmlformats.org/officeDocument/2006/relationships/image" Target="../media/image34.png"/><Relationship Id="rId15" Type="http://schemas.openxmlformats.org/officeDocument/2006/relationships/image" Target="../media/image37.png"/><Relationship Id="rId23" Type="http://schemas.openxmlformats.org/officeDocument/2006/relationships/image" Target="../media/image41.png"/><Relationship Id="rId10" Type="http://schemas.openxmlformats.org/officeDocument/2006/relationships/image" Target="../media/image106.pdf"/><Relationship Id="rId4" Type="http://schemas.openxmlformats.org/officeDocument/2006/relationships/image" Target="../media/image100.pdf"/><Relationship Id="rId9" Type="http://schemas.openxmlformats.org/officeDocument/2006/relationships/image" Target="../media/image36.png"/><Relationship Id="rId14" Type="http://schemas.openxmlformats.org/officeDocument/2006/relationships/image" Target="../media/image110.pdf"/><Relationship Id="rId22" Type="http://schemas.openxmlformats.org/officeDocument/2006/relationships/image" Target="../media/image40.png"/><Relationship Id="rId27" Type="http://schemas.openxmlformats.org/officeDocument/2006/relationships/image" Target="../media/image45.png"/></Relationships>
</file>

<file path=ppt/slides/_rels/slide1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8" Type="http://schemas.openxmlformats.org/officeDocument/2006/relationships/image" Target="../media/image54.png"/><Relationship Id="rId13" Type="http://schemas.openxmlformats.org/officeDocument/2006/relationships/image" Target="../media/image59.png"/><Relationship Id="rId18" Type="http://schemas.openxmlformats.org/officeDocument/2006/relationships/image" Target="../media/image64.png"/><Relationship Id="rId3" Type="http://schemas.openxmlformats.org/officeDocument/2006/relationships/image" Target="../media/image49.jpg"/><Relationship Id="rId21" Type="http://schemas.openxmlformats.org/officeDocument/2006/relationships/image" Target="../media/image67.png"/><Relationship Id="rId7" Type="http://schemas.openxmlformats.org/officeDocument/2006/relationships/image" Target="../media/image53.png"/><Relationship Id="rId12" Type="http://schemas.openxmlformats.org/officeDocument/2006/relationships/image" Target="../media/image58.png"/><Relationship Id="rId17" Type="http://schemas.openxmlformats.org/officeDocument/2006/relationships/image" Target="../media/image63.png"/><Relationship Id="rId2" Type="http://schemas.openxmlformats.org/officeDocument/2006/relationships/image" Target="../media/image48.png"/><Relationship Id="rId16" Type="http://schemas.openxmlformats.org/officeDocument/2006/relationships/image" Target="../media/image62.png"/><Relationship Id="rId20" Type="http://schemas.openxmlformats.org/officeDocument/2006/relationships/image" Target="../media/image66.png"/><Relationship Id="rId1" Type="http://schemas.openxmlformats.org/officeDocument/2006/relationships/slideLayout" Target="../slideLayouts/slideLayout23.xml"/><Relationship Id="rId6" Type="http://schemas.openxmlformats.org/officeDocument/2006/relationships/image" Target="../media/image52.png"/><Relationship Id="rId11" Type="http://schemas.openxmlformats.org/officeDocument/2006/relationships/image" Target="../media/image57.png"/><Relationship Id="rId5" Type="http://schemas.openxmlformats.org/officeDocument/2006/relationships/image" Target="../media/image51.png"/><Relationship Id="rId15" Type="http://schemas.openxmlformats.org/officeDocument/2006/relationships/image" Target="../media/image61.png"/><Relationship Id="rId23" Type="http://schemas.openxmlformats.org/officeDocument/2006/relationships/image" Target="../media/image69.png"/><Relationship Id="rId10" Type="http://schemas.openxmlformats.org/officeDocument/2006/relationships/image" Target="../media/image56.png"/><Relationship Id="rId19" Type="http://schemas.openxmlformats.org/officeDocument/2006/relationships/image" Target="../media/image65.png"/><Relationship Id="rId4" Type="http://schemas.openxmlformats.org/officeDocument/2006/relationships/image" Target="../media/image50.jpg"/><Relationship Id="rId9" Type="http://schemas.openxmlformats.org/officeDocument/2006/relationships/image" Target="../media/image55.png"/><Relationship Id="rId14" Type="http://schemas.openxmlformats.org/officeDocument/2006/relationships/image" Target="../media/image60.png"/><Relationship Id="rId22" Type="http://schemas.openxmlformats.org/officeDocument/2006/relationships/image" Target="../media/image6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13" Type="http://schemas.openxmlformats.org/officeDocument/2006/relationships/image" Target="../media/image74.jpeg"/><Relationship Id="rId3" Type="http://schemas.openxmlformats.org/officeDocument/2006/relationships/image" Target="../media/image71.png"/><Relationship Id="rId12" Type="http://schemas.openxmlformats.org/officeDocument/2006/relationships/image" Target="../media/image73.png"/><Relationship Id="rId2" Type="http://schemas.openxmlformats.org/officeDocument/2006/relationships/image" Target="../media/image70.png"/><Relationship Id="rId1" Type="http://schemas.openxmlformats.org/officeDocument/2006/relationships/slideLayout" Target="../slideLayouts/slideLayout21.xml"/><Relationship Id="rId11" Type="http://schemas.openxmlformats.org/officeDocument/2006/relationships/image" Target="../media/image92.pdf"/><Relationship Id="rId15" Type="http://schemas.openxmlformats.org/officeDocument/2006/relationships/image" Target="../media/image76.png"/><Relationship Id="rId4" Type="http://schemas.openxmlformats.org/officeDocument/2006/relationships/image" Target="../media/image72.gif"/><Relationship Id="rId14" Type="http://schemas.openxmlformats.org/officeDocument/2006/relationships/image" Target="../media/image75.png"/></Relationships>
</file>

<file path=ppt/slides/_rels/slide17.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png"/><Relationship Id="rId1" Type="http://schemas.openxmlformats.org/officeDocument/2006/relationships/slideLayout" Target="../slideLayouts/slideLayout24.xml"/><Relationship Id="rId4" Type="http://schemas.openxmlformats.org/officeDocument/2006/relationships/image" Target="../media/image81.jpg"/></Relationships>
</file>

<file path=ppt/slides/_rels/slide22.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82.emf"/><Relationship Id="rId1" Type="http://schemas.openxmlformats.org/officeDocument/2006/relationships/slideLayout" Target="../slideLayouts/slideLayout24.xml"/><Relationship Id="rId5" Type="http://schemas.openxmlformats.org/officeDocument/2006/relationships/image" Target="../media/image85.emf"/><Relationship Id="rId4" Type="http://schemas.openxmlformats.org/officeDocument/2006/relationships/image" Target="../media/image84.jpeg"/></Relationships>
</file>

<file path=ppt/slides/_rels/slide23.xml.rels><?xml version="1.0" encoding="UTF-8" standalone="yes"?>
<Relationships xmlns="http://schemas.openxmlformats.org/package/2006/relationships"><Relationship Id="rId3" Type="http://schemas.openxmlformats.org/officeDocument/2006/relationships/image" Target="../media/image87.gif"/><Relationship Id="rId2" Type="http://schemas.openxmlformats.org/officeDocument/2006/relationships/image" Target="../media/image86.jpeg"/><Relationship Id="rId1" Type="http://schemas.openxmlformats.org/officeDocument/2006/relationships/slideLayout" Target="../slideLayouts/slideLayout28.xml"/><Relationship Id="rId4" Type="http://schemas.openxmlformats.org/officeDocument/2006/relationships/image" Target="../media/image88.jpg"/></Relationships>
</file>

<file path=ppt/slides/_rels/slide2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jpeg"/><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92.emf"/><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35.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95.png"/></Relationships>
</file>

<file path=ppt/slides/_rels/slide28.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35.xml"/></Relationships>
</file>

<file path=ppt/slides/_rels/slide29.xml.rels><?xml version="1.0" encoding="UTF-8" standalone="yes"?>
<Relationships xmlns="http://schemas.openxmlformats.org/package/2006/relationships"><Relationship Id="rId2" Type="http://schemas.openxmlformats.org/officeDocument/2006/relationships/image" Target="../media/image98.jpg"/><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png"/><Relationship Id="rId1" Type="http://schemas.openxmlformats.org/officeDocument/2006/relationships/slideLayout" Target="../slideLayouts/slideLayout11.xml"/><Relationship Id="rId5" Type="http://schemas.openxmlformats.org/officeDocument/2006/relationships/image" Target="../media/image14.jpeg"/><Relationship Id="rId4" Type="http://schemas.openxmlformats.org/officeDocument/2006/relationships/image" Target="../media/image13.gif"/></Relationships>
</file>

<file path=ppt/slides/_rels/slide30.xml.rels><?xml version="1.0" encoding="UTF-8" standalone="yes"?>
<Relationships xmlns="http://schemas.openxmlformats.org/package/2006/relationships"><Relationship Id="rId3" Type="http://schemas.openxmlformats.org/officeDocument/2006/relationships/image" Target="../media/image100.emf"/><Relationship Id="rId2" Type="http://schemas.openxmlformats.org/officeDocument/2006/relationships/image" Target="../media/image99.png"/><Relationship Id="rId1" Type="http://schemas.openxmlformats.org/officeDocument/2006/relationships/slideLayout" Target="../slideLayouts/slideLayout46.xml"/><Relationship Id="rId4" Type="http://schemas.openxmlformats.org/officeDocument/2006/relationships/image" Target="../media/image101.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32.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102.png"/><Relationship Id="rId1" Type="http://schemas.openxmlformats.org/officeDocument/2006/relationships/slideLayout" Target="../slideLayouts/slideLayout69.xml"/><Relationship Id="rId4" Type="http://schemas.openxmlformats.org/officeDocument/2006/relationships/image" Target="../media/image50.jpg"/></Relationships>
</file>

<file path=ppt/slides/_rels/slide33.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image" Target="../media/image103.jpg"/><Relationship Id="rId1" Type="http://schemas.openxmlformats.org/officeDocument/2006/relationships/slideLayout" Target="../slideLayouts/slideLayout69.xml"/><Relationship Id="rId6" Type="http://schemas.openxmlformats.org/officeDocument/2006/relationships/image" Target="../media/image107.jpeg"/><Relationship Id="rId5" Type="http://schemas.openxmlformats.org/officeDocument/2006/relationships/image" Target="../media/image106.gif"/><Relationship Id="rId4" Type="http://schemas.openxmlformats.org/officeDocument/2006/relationships/image" Target="../media/image105.png"/></Relationships>
</file>

<file path=ppt/slides/_rels/slide34.xml.rels><?xml version="1.0" encoding="UTF-8" standalone="yes"?>
<Relationships xmlns="http://schemas.openxmlformats.org/package/2006/relationships"><Relationship Id="rId8" Type="http://schemas.openxmlformats.org/officeDocument/2006/relationships/image" Target="../media/image114.jpeg"/><Relationship Id="rId3" Type="http://schemas.openxmlformats.org/officeDocument/2006/relationships/image" Target="../media/image109.emf"/><Relationship Id="rId7" Type="http://schemas.openxmlformats.org/officeDocument/2006/relationships/image" Target="../media/image113.png"/><Relationship Id="rId2" Type="http://schemas.openxmlformats.org/officeDocument/2006/relationships/image" Target="../media/image108.png"/><Relationship Id="rId1" Type="http://schemas.openxmlformats.org/officeDocument/2006/relationships/slideLayout" Target="../slideLayouts/slideLayout69.xml"/><Relationship Id="rId6" Type="http://schemas.openxmlformats.org/officeDocument/2006/relationships/image" Target="../media/image112.png"/><Relationship Id="rId5" Type="http://schemas.openxmlformats.org/officeDocument/2006/relationships/image" Target="../media/image111.emf"/><Relationship Id="rId4" Type="http://schemas.openxmlformats.org/officeDocument/2006/relationships/image" Target="../media/image110.emf"/><Relationship Id="rId9" Type="http://schemas.openxmlformats.org/officeDocument/2006/relationships/image" Target="../media/image115.png"/></Relationships>
</file>

<file path=ppt/slides/_rels/slide35.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emf"/><Relationship Id="rId1" Type="http://schemas.openxmlformats.org/officeDocument/2006/relationships/slideLayout" Target="../slideLayouts/slideLayout69.xml"/><Relationship Id="rId5" Type="http://schemas.openxmlformats.org/officeDocument/2006/relationships/image" Target="../media/image119.emf"/><Relationship Id="rId4" Type="http://schemas.openxmlformats.org/officeDocument/2006/relationships/image" Target="../media/image118.jpg"/></Relationships>
</file>

<file path=ppt/slides/_rels/slide36.xml.rels><?xml version="1.0" encoding="UTF-8" standalone="yes"?>
<Relationships xmlns="http://schemas.openxmlformats.org/package/2006/relationships"><Relationship Id="rId8" Type="http://schemas.openxmlformats.org/officeDocument/2006/relationships/image" Target="../media/image126.png"/><Relationship Id="rId3" Type="http://schemas.openxmlformats.org/officeDocument/2006/relationships/image" Target="../media/image121.emf"/><Relationship Id="rId7" Type="http://schemas.openxmlformats.org/officeDocument/2006/relationships/image" Target="../media/image125.png"/><Relationship Id="rId2" Type="http://schemas.openxmlformats.org/officeDocument/2006/relationships/image" Target="../media/image120.emf"/><Relationship Id="rId1" Type="http://schemas.openxmlformats.org/officeDocument/2006/relationships/slideLayout" Target="../slideLayouts/slideLayout66.xml"/><Relationship Id="rId6" Type="http://schemas.openxmlformats.org/officeDocument/2006/relationships/image" Target="../media/image124.png"/><Relationship Id="rId5" Type="http://schemas.openxmlformats.org/officeDocument/2006/relationships/image" Target="../media/image123.png"/><Relationship Id="rId4" Type="http://schemas.openxmlformats.org/officeDocument/2006/relationships/image" Target="../media/image122.emf"/></Relationships>
</file>

<file path=ppt/slides/_rels/slide37.xml.rels><?xml version="1.0" encoding="UTF-8" standalone="yes"?>
<Relationships xmlns="http://schemas.openxmlformats.org/package/2006/relationships"><Relationship Id="rId8" Type="http://schemas.openxmlformats.org/officeDocument/2006/relationships/image" Target="../media/image131.png"/><Relationship Id="rId3" Type="http://schemas.openxmlformats.org/officeDocument/2006/relationships/image" Target="../media/image127.png"/><Relationship Id="rId7" Type="http://schemas.openxmlformats.org/officeDocument/2006/relationships/image" Target="../media/image126.png"/><Relationship Id="rId2" Type="http://schemas.openxmlformats.org/officeDocument/2006/relationships/notesSlide" Target="../notesSlides/notesSlide1.xml"/><Relationship Id="rId1" Type="http://schemas.openxmlformats.org/officeDocument/2006/relationships/slideLayout" Target="../slideLayouts/slideLayout68.xml"/><Relationship Id="rId6" Type="http://schemas.openxmlformats.org/officeDocument/2006/relationships/image" Target="../media/image130.png"/><Relationship Id="rId5" Type="http://schemas.openxmlformats.org/officeDocument/2006/relationships/image" Target="../media/image129.png"/><Relationship Id="rId4" Type="http://schemas.openxmlformats.org/officeDocument/2006/relationships/image" Target="../media/image128.png"/><Relationship Id="rId9" Type="http://schemas.openxmlformats.org/officeDocument/2006/relationships/image" Target="../media/image132.svg"/></Relationships>
</file>

<file path=ppt/slides/_rels/slide38.xml.rels><?xml version="1.0" encoding="UTF-8" standalone="yes"?>
<Relationships xmlns="http://schemas.openxmlformats.org/package/2006/relationships"><Relationship Id="rId8" Type="http://schemas.openxmlformats.org/officeDocument/2006/relationships/image" Target="../media/image139.png"/><Relationship Id="rId3" Type="http://schemas.openxmlformats.org/officeDocument/2006/relationships/image" Target="../media/image134.png"/><Relationship Id="rId7" Type="http://schemas.openxmlformats.org/officeDocument/2006/relationships/image" Target="../media/image138.png"/><Relationship Id="rId2" Type="http://schemas.openxmlformats.org/officeDocument/2006/relationships/image" Target="../media/image133.png"/><Relationship Id="rId1" Type="http://schemas.openxmlformats.org/officeDocument/2006/relationships/slideLayout" Target="../slideLayouts/slideLayout72.xml"/><Relationship Id="rId6" Type="http://schemas.openxmlformats.org/officeDocument/2006/relationships/image" Target="../media/image137.png"/><Relationship Id="rId5" Type="http://schemas.openxmlformats.org/officeDocument/2006/relationships/image" Target="../media/image136.png"/><Relationship Id="rId4" Type="http://schemas.openxmlformats.org/officeDocument/2006/relationships/image" Target="../media/image135.png"/></Relationships>
</file>

<file path=ppt/slides/_rels/slide39.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69.xml"/></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image" Target="../media/image141.png"/><Relationship Id="rId1" Type="http://schemas.openxmlformats.org/officeDocument/2006/relationships/slideLayout" Target="../slideLayouts/slideLayout69.xml"/><Relationship Id="rId4" Type="http://schemas.openxmlformats.org/officeDocument/2006/relationships/image" Target="../media/image143.png"/></Relationships>
</file>

<file path=ppt/slides/_rels/slide41.xml.rels><?xml version="1.0" encoding="UTF-8" standalone="yes"?>
<Relationships xmlns="http://schemas.openxmlformats.org/package/2006/relationships"><Relationship Id="rId2" Type="http://schemas.openxmlformats.org/officeDocument/2006/relationships/image" Target="../media/image144.jpg"/><Relationship Id="rId1" Type="http://schemas.openxmlformats.org/officeDocument/2006/relationships/slideLayout" Target="../slideLayouts/slideLayout5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43.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5.png"/><Relationship Id="rId1" Type="http://schemas.openxmlformats.org/officeDocument/2006/relationships/slideLayout" Target="../slideLayouts/slideLayout69.xml"/></Relationships>
</file>

<file path=ppt/slides/_rels/slide44.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47.jpeg"/><Relationship Id="rId1" Type="http://schemas.openxmlformats.org/officeDocument/2006/relationships/slideLayout" Target="../slideLayouts/slideLayout66.xml"/><Relationship Id="rId4" Type="http://schemas.openxmlformats.org/officeDocument/2006/relationships/image" Target="../media/image148.jpeg"/></Relationships>
</file>

<file path=ppt/slides/_rels/slide45.xml.rels><?xml version="1.0" encoding="UTF-8" standalone="yes"?>
<Relationships xmlns="http://schemas.openxmlformats.org/package/2006/relationships"><Relationship Id="rId3" Type="http://schemas.openxmlformats.org/officeDocument/2006/relationships/image" Target="../media/image150.png"/><Relationship Id="rId7" Type="http://schemas.openxmlformats.org/officeDocument/2006/relationships/image" Target="../media/image154.png"/><Relationship Id="rId2" Type="http://schemas.openxmlformats.org/officeDocument/2006/relationships/image" Target="../media/image149.png"/><Relationship Id="rId1" Type="http://schemas.openxmlformats.org/officeDocument/2006/relationships/slideLayout" Target="../slideLayouts/slideLayout68.xml"/><Relationship Id="rId6" Type="http://schemas.openxmlformats.org/officeDocument/2006/relationships/image" Target="../media/image153.png"/><Relationship Id="rId5" Type="http://schemas.openxmlformats.org/officeDocument/2006/relationships/image" Target="../media/image152.png"/><Relationship Id="rId4" Type="http://schemas.openxmlformats.org/officeDocument/2006/relationships/image" Target="../media/image151.png"/></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7" Type="http://schemas.openxmlformats.org/officeDocument/2006/relationships/image" Target="../media/image16.png"/><Relationship Id="rId1" Type="http://schemas.openxmlformats.org/officeDocument/2006/relationships/slideLayout" Target="../slideLayouts/slideLayout11.xml"/><Relationship Id="rId6" Type="http://schemas.openxmlformats.org/officeDocument/2006/relationships/image" Target="../media/image9.pdf"/><Relationship Id="rId10" Type="http://schemas.openxmlformats.org/officeDocument/2006/relationships/image" Target="../media/image19.gif"/><Relationship Id="rId9"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1.xml"/><Relationship Id="rId5" Type="http://schemas.openxmlformats.org/officeDocument/2006/relationships/image" Target="../media/image23.pn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5.pdf"/><Relationship Id="rId1" Type="http://schemas.openxmlformats.org/officeDocument/2006/relationships/slideLayout" Target="../slideLayouts/slideLayout11.xml"/><Relationship Id="rId4" Type="http://schemas.openxmlformats.org/officeDocument/2006/relationships/image" Target="../media/image26.emf"/></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1.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263352" y="2924944"/>
            <a:ext cx="11376025" cy="2153265"/>
          </a:xfrm>
        </p:spPr>
        <p:txBody>
          <a:bodyPr/>
          <a:lstStyle/>
          <a:p>
            <a:pPr algn="r"/>
            <a:r>
              <a:rPr lang="en-US" dirty="0"/>
              <a:t>A Taste of Nuclear Structure from an Experimental Point of View </a:t>
            </a:r>
            <a:br>
              <a:rPr lang="en-US" dirty="0"/>
            </a:br>
            <a:r>
              <a:rPr lang="en-US" dirty="0"/>
              <a:t>(in two lectures)</a:t>
            </a:r>
            <a:br>
              <a:rPr lang="en-US" dirty="0"/>
            </a:br>
            <a:r>
              <a:rPr lang="en-US" dirty="0"/>
              <a:t>     </a:t>
            </a:r>
            <a:r>
              <a:rPr lang="en-US" sz="7200" dirty="0"/>
              <a:t>😳</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335670" y="5877272"/>
            <a:ext cx="11520660" cy="803787"/>
          </a:xfrm>
        </p:spPr>
        <p:txBody>
          <a:bodyPr/>
          <a:lstStyle/>
          <a:p>
            <a:pPr algn="l"/>
            <a:r>
              <a:rPr lang="en-US" sz="1800" dirty="0"/>
              <a:t>Sean J Freeman EP Department, CERN and Department of Physics and Astronomy, the University of Manchester</a:t>
            </a:r>
          </a:p>
          <a:p>
            <a:pPr algn="l"/>
            <a:r>
              <a:rPr lang="en-US" sz="1800" dirty="0" err="1"/>
              <a:t>n_TOF</a:t>
            </a:r>
            <a:r>
              <a:rPr lang="en-US" sz="1800" dirty="0"/>
              <a:t> Winter School 2023</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1CDE92-94EA-9042-42A9-569408DE8BFA}"/>
              </a:ext>
            </a:extLst>
          </p:cNvPr>
          <p:cNvSpPr>
            <a:spLocks noGrp="1"/>
          </p:cNvSpPr>
          <p:nvPr>
            <p:ph type="ftr" sz="quarter" idx="15"/>
          </p:nvPr>
        </p:nvSpPr>
        <p:spPr>
          <a:xfrm>
            <a:off x="4259262" y="6383848"/>
            <a:ext cx="6572221" cy="365125"/>
          </a:xfrm>
        </p:spPr>
        <p:txBody>
          <a:bodyPr anchor="ctr">
            <a:normAutofit/>
          </a:bodyPr>
          <a:lstStyle/>
          <a:p>
            <a:pPr>
              <a:spcAft>
                <a:spcPts val="600"/>
              </a:spcAft>
            </a:pPr>
            <a:r>
              <a:rPr lang="en-US" dirty="0"/>
              <a:t>Sean J Freeman | Nuclear Structure Experiment</a:t>
            </a:r>
            <a:endParaRPr lang="en-US"/>
          </a:p>
        </p:txBody>
      </p:sp>
      <p:sp>
        <p:nvSpPr>
          <p:cNvPr id="6" name="Slide Number Placeholder 5">
            <a:extLst>
              <a:ext uri="{FF2B5EF4-FFF2-40B4-BE49-F238E27FC236}">
                <a16:creationId xmlns:a16="http://schemas.microsoft.com/office/drawing/2014/main" id="{A48AE10E-8647-6729-4F14-B318B7D68A99}"/>
              </a:ext>
            </a:extLst>
          </p:cNvPr>
          <p:cNvSpPr>
            <a:spLocks noGrp="1"/>
          </p:cNvSpPr>
          <p:nvPr>
            <p:ph type="sldNum" sz="quarter" idx="16"/>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10</a:t>
            </a:fld>
            <a:endParaRPr lang="en-US"/>
          </a:p>
        </p:txBody>
      </p:sp>
      <p:sp>
        <p:nvSpPr>
          <p:cNvPr id="2" name="Title 2">
            <a:extLst>
              <a:ext uri="{FF2B5EF4-FFF2-40B4-BE49-F238E27FC236}">
                <a16:creationId xmlns:a16="http://schemas.microsoft.com/office/drawing/2014/main" id="{C6C809BD-4BDB-50CA-CA6C-D231B4B2CF19}"/>
              </a:ext>
            </a:extLst>
          </p:cNvPr>
          <p:cNvSpPr>
            <a:spLocks noGrp="1"/>
          </p:cNvSpPr>
          <p:nvPr>
            <p:ph type="title"/>
          </p:nvPr>
        </p:nvSpPr>
        <p:spPr>
          <a:xfrm>
            <a:off x="264825" y="209562"/>
            <a:ext cx="7272808" cy="535460"/>
          </a:xfrm>
        </p:spPr>
        <p:txBody>
          <a:bodyPr anchor="t">
            <a:normAutofit/>
          </a:bodyPr>
          <a:lstStyle/>
          <a:p>
            <a:r>
              <a:rPr lang="en-GB" sz="3200" dirty="0"/>
              <a:t>Shell evolution</a:t>
            </a:r>
          </a:p>
        </p:txBody>
      </p:sp>
      <p:sp>
        <p:nvSpPr>
          <p:cNvPr id="8" name="TextBox 7">
            <a:extLst>
              <a:ext uri="{FF2B5EF4-FFF2-40B4-BE49-F238E27FC236}">
                <a16:creationId xmlns:a16="http://schemas.microsoft.com/office/drawing/2014/main" id="{524D7B6B-344E-9F7C-C883-61C09D71F27A}"/>
              </a:ext>
            </a:extLst>
          </p:cNvPr>
          <p:cNvSpPr txBox="1"/>
          <p:nvPr/>
        </p:nvSpPr>
        <p:spPr>
          <a:xfrm>
            <a:off x="247719" y="879368"/>
            <a:ext cx="4750831" cy="738664"/>
          </a:xfrm>
          <a:prstGeom prst="rect">
            <a:avLst/>
          </a:prstGeom>
          <a:noFill/>
        </p:spPr>
        <p:txBody>
          <a:bodyPr wrap="square" lIns="0" tIns="0" rIns="0" bIns="0" rtlCol="0">
            <a:spAutoFit/>
          </a:bodyPr>
          <a:lstStyle/>
          <a:p>
            <a:pPr algn="l"/>
            <a:r>
              <a:rPr lang="en-GB" sz="1600" dirty="0"/>
              <a:t>In IPM, protons and neutrons fill the levels according to Pauli, e.g. stable mid-shell nucleus with N&gt;Z.</a:t>
            </a:r>
          </a:p>
          <a:p>
            <a:pPr algn="l"/>
            <a:endParaRPr lang="en-GB" sz="1600" dirty="0"/>
          </a:p>
        </p:txBody>
      </p:sp>
      <p:sp>
        <p:nvSpPr>
          <p:cNvPr id="9" name="TextBox 8">
            <a:extLst>
              <a:ext uri="{FF2B5EF4-FFF2-40B4-BE49-F238E27FC236}">
                <a16:creationId xmlns:a16="http://schemas.microsoft.com/office/drawing/2014/main" id="{9708CA05-E6E7-6856-4D33-731E8CD7385B}"/>
              </a:ext>
            </a:extLst>
          </p:cNvPr>
          <p:cNvSpPr txBox="1"/>
          <p:nvPr/>
        </p:nvSpPr>
        <p:spPr>
          <a:xfrm>
            <a:off x="292183" y="4555090"/>
            <a:ext cx="3977085" cy="1477328"/>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sz="1600" dirty="0"/>
              <a:t>Potentials around 50 MeV deep (nucleon scattering).</a:t>
            </a:r>
          </a:p>
          <a:p>
            <a:pPr marL="285750" indent="-285750" algn="l">
              <a:buFont typeface="Arial" panose="020B0604020202020204" pitchFamily="34" charset="0"/>
              <a:buChar char="•"/>
            </a:pPr>
            <a:r>
              <a:rPr lang="en-GB" sz="1600" dirty="0"/>
              <a:t>Energy in N-N residual interactions </a:t>
            </a:r>
          </a:p>
          <a:p>
            <a:pPr marL="285750" indent="-285750" algn="l">
              <a:buFont typeface="Arial" panose="020B0604020202020204" pitchFamily="34" charset="0"/>
              <a:buChar char="•"/>
            </a:pPr>
            <a:r>
              <a:rPr lang="en-GB" sz="1600" dirty="0"/>
              <a:t>&lt;&lt; 7 MeV (binding energy per nucleon).</a:t>
            </a:r>
          </a:p>
          <a:p>
            <a:pPr marL="285750" indent="-285750" algn="l">
              <a:buFont typeface="Arial" panose="020B0604020202020204" pitchFamily="34" charset="0"/>
              <a:buChar char="•"/>
            </a:pPr>
            <a:r>
              <a:rPr lang="en-GB" sz="1600" dirty="0"/>
              <a:t>Residual interactions scatter nucleons from orbitals around the Fermi level.</a:t>
            </a:r>
          </a:p>
        </p:txBody>
      </p:sp>
      <p:sp>
        <p:nvSpPr>
          <p:cNvPr id="32" name="TextBox 31">
            <a:extLst>
              <a:ext uri="{FF2B5EF4-FFF2-40B4-BE49-F238E27FC236}">
                <a16:creationId xmlns:a16="http://schemas.microsoft.com/office/drawing/2014/main" id="{D7D1321B-D027-F4A4-2295-21D12F665730}"/>
              </a:ext>
            </a:extLst>
          </p:cNvPr>
          <p:cNvSpPr txBox="1"/>
          <p:nvPr/>
        </p:nvSpPr>
        <p:spPr>
          <a:xfrm>
            <a:off x="5591944" y="358516"/>
            <a:ext cx="5965794" cy="984885"/>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sz="1600" dirty="0"/>
              <a:t>Different isotopes have different N/Z</a:t>
            </a:r>
          </a:p>
          <a:p>
            <a:pPr marL="285750" indent="-285750" algn="l">
              <a:buFont typeface="Arial" panose="020B0604020202020204" pitchFamily="34" charset="0"/>
              <a:buChar char="•"/>
            </a:pPr>
            <a:r>
              <a:rPr lang="en-GB" sz="1600" dirty="0"/>
              <a:t>Fermi surfaces sample different single-particle orbitals.</a:t>
            </a:r>
          </a:p>
          <a:p>
            <a:pPr marL="285750" indent="-285750" algn="l">
              <a:buFont typeface="Arial" panose="020B0604020202020204" pitchFamily="34" charset="0"/>
              <a:buChar char="•"/>
            </a:pPr>
            <a:r>
              <a:rPr lang="en-GB" sz="1600" dirty="0"/>
              <a:t>Correlations between nucleons depend on their orbitals, expect to different nuclear structure in different nuclei. </a:t>
            </a:r>
          </a:p>
        </p:txBody>
      </p:sp>
      <p:grpSp>
        <p:nvGrpSpPr>
          <p:cNvPr id="39" name="Group 38">
            <a:extLst>
              <a:ext uri="{FF2B5EF4-FFF2-40B4-BE49-F238E27FC236}">
                <a16:creationId xmlns:a16="http://schemas.microsoft.com/office/drawing/2014/main" id="{0E64F5D2-C0AF-5B28-4255-E2093F811BEA}"/>
              </a:ext>
            </a:extLst>
          </p:cNvPr>
          <p:cNvGrpSpPr/>
          <p:nvPr/>
        </p:nvGrpSpPr>
        <p:grpSpPr>
          <a:xfrm>
            <a:off x="6184277" y="1377624"/>
            <a:ext cx="5049629" cy="3482976"/>
            <a:chOff x="7301535" y="2103088"/>
            <a:chExt cx="4339440" cy="3004985"/>
          </a:xfrm>
        </p:grpSpPr>
        <p:pic>
          <p:nvPicPr>
            <p:cNvPr id="34" name="Picture 33">
              <a:extLst>
                <a:ext uri="{FF2B5EF4-FFF2-40B4-BE49-F238E27FC236}">
                  <a16:creationId xmlns:a16="http://schemas.microsoft.com/office/drawing/2014/main" id="{3DDDC31D-5FE4-9CBD-F269-C8A8C0EEEA33}"/>
                </a:ext>
              </a:extLst>
            </p:cNvPr>
            <p:cNvPicPr>
              <a:picLocks noChangeAspect="1"/>
            </p:cNvPicPr>
            <p:nvPr/>
          </p:nvPicPr>
          <p:blipFill rotWithShape="1">
            <a:blip r:embed="rId2"/>
            <a:srcRect l="8396" t="29643" r="8396" b="29640"/>
            <a:stretch/>
          </p:blipFill>
          <p:spPr>
            <a:xfrm>
              <a:off x="7301535" y="2103088"/>
              <a:ext cx="4339440" cy="3004985"/>
            </a:xfrm>
            <a:prstGeom prst="rect">
              <a:avLst/>
            </a:prstGeom>
          </p:spPr>
        </p:pic>
        <p:sp>
          <p:nvSpPr>
            <p:cNvPr id="35" name="Rectangle 34">
              <a:extLst>
                <a:ext uri="{FF2B5EF4-FFF2-40B4-BE49-F238E27FC236}">
                  <a16:creationId xmlns:a16="http://schemas.microsoft.com/office/drawing/2014/main" id="{65CA589B-9E5C-18E3-14E5-495DA2C92671}"/>
                </a:ext>
              </a:extLst>
            </p:cNvPr>
            <p:cNvSpPr/>
            <p:nvPr/>
          </p:nvSpPr>
          <p:spPr>
            <a:xfrm>
              <a:off x="7545372" y="2103088"/>
              <a:ext cx="350828" cy="27594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DA1F51E5-6A4E-2521-5174-9FBAE7455CF8}"/>
                </a:ext>
              </a:extLst>
            </p:cNvPr>
            <p:cNvSpPr/>
            <p:nvPr/>
          </p:nvSpPr>
          <p:spPr>
            <a:xfrm>
              <a:off x="9597703" y="2113957"/>
              <a:ext cx="350828" cy="27594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49EB1AE3-C36B-5FDF-4F31-6D2F7C1F7E26}"/>
                </a:ext>
              </a:extLst>
            </p:cNvPr>
            <p:cNvSpPr/>
            <p:nvPr/>
          </p:nvSpPr>
          <p:spPr>
            <a:xfrm>
              <a:off x="7514151" y="3754205"/>
              <a:ext cx="350828" cy="27594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84F2C850-E710-7C17-CF38-E5668AE4522F}"/>
                </a:ext>
              </a:extLst>
            </p:cNvPr>
            <p:cNvSpPr/>
            <p:nvPr/>
          </p:nvSpPr>
          <p:spPr>
            <a:xfrm>
              <a:off x="9597703" y="3665676"/>
              <a:ext cx="350828" cy="27594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0" name="Group 49">
            <a:extLst>
              <a:ext uri="{FF2B5EF4-FFF2-40B4-BE49-F238E27FC236}">
                <a16:creationId xmlns:a16="http://schemas.microsoft.com/office/drawing/2014/main" id="{A6224D96-6BB2-2FD8-1314-FEC564041DCB}"/>
              </a:ext>
            </a:extLst>
          </p:cNvPr>
          <p:cNvGrpSpPr/>
          <p:nvPr/>
        </p:nvGrpSpPr>
        <p:grpSpPr>
          <a:xfrm>
            <a:off x="247719" y="1618032"/>
            <a:ext cx="4922545" cy="2780566"/>
            <a:chOff x="651264" y="1648583"/>
            <a:chExt cx="4922545" cy="2780566"/>
          </a:xfrm>
        </p:grpSpPr>
        <p:pic>
          <p:nvPicPr>
            <p:cNvPr id="7" name="Picture 6" descr="A diagram of a graph of energy&#10;&#10;Description automatically generated">
              <a:extLst>
                <a:ext uri="{FF2B5EF4-FFF2-40B4-BE49-F238E27FC236}">
                  <a16:creationId xmlns:a16="http://schemas.microsoft.com/office/drawing/2014/main" id="{A391BA70-35D4-19D2-279D-B9B823AB50AF}"/>
                </a:ext>
              </a:extLst>
            </p:cNvPr>
            <p:cNvPicPr>
              <a:picLocks noChangeAspect="1"/>
            </p:cNvPicPr>
            <p:nvPr/>
          </p:nvPicPr>
          <p:blipFill rotWithShape="1">
            <a:blip r:embed="rId3"/>
            <a:srcRect l="3593" t="9460" r="6115" b="19869"/>
            <a:stretch/>
          </p:blipFill>
          <p:spPr>
            <a:xfrm>
              <a:off x="651264" y="2045920"/>
              <a:ext cx="2726345" cy="2000511"/>
            </a:xfrm>
            <a:prstGeom prst="rect">
              <a:avLst/>
            </a:prstGeom>
          </p:spPr>
        </p:pic>
        <p:grpSp>
          <p:nvGrpSpPr>
            <p:cNvPr id="10" name="Group 9">
              <a:extLst>
                <a:ext uri="{FF2B5EF4-FFF2-40B4-BE49-F238E27FC236}">
                  <a16:creationId xmlns:a16="http://schemas.microsoft.com/office/drawing/2014/main" id="{85068CFA-4CD5-C7A9-918C-7CC27591AB4A}"/>
                </a:ext>
              </a:extLst>
            </p:cNvPr>
            <p:cNvGrpSpPr/>
            <p:nvPr/>
          </p:nvGrpSpPr>
          <p:grpSpPr>
            <a:xfrm>
              <a:off x="3246246" y="1648583"/>
              <a:ext cx="2327563" cy="2780566"/>
              <a:chOff x="763442" y="1065740"/>
              <a:chExt cx="2556649" cy="2999430"/>
            </a:xfrm>
          </p:grpSpPr>
          <p:grpSp>
            <p:nvGrpSpPr>
              <p:cNvPr id="11" name="Group 10">
                <a:extLst>
                  <a:ext uri="{FF2B5EF4-FFF2-40B4-BE49-F238E27FC236}">
                    <a16:creationId xmlns:a16="http://schemas.microsoft.com/office/drawing/2014/main" id="{FDE2DBF7-7A6A-B25D-942C-C2FFFD3D8EB7}"/>
                  </a:ext>
                </a:extLst>
              </p:cNvPr>
              <p:cNvGrpSpPr/>
              <p:nvPr/>
            </p:nvGrpSpPr>
            <p:grpSpPr>
              <a:xfrm>
                <a:off x="860024" y="1065740"/>
                <a:ext cx="2460067" cy="2782497"/>
                <a:chOff x="860024" y="1065740"/>
                <a:chExt cx="2460067" cy="2782497"/>
              </a:xfrm>
            </p:grpSpPr>
            <p:grpSp>
              <p:nvGrpSpPr>
                <p:cNvPr id="17" name="Group 16">
                  <a:extLst>
                    <a:ext uri="{FF2B5EF4-FFF2-40B4-BE49-F238E27FC236}">
                      <a16:creationId xmlns:a16="http://schemas.microsoft.com/office/drawing/2014/main" id="{E40010B3-580F-1DC3-BF22-56B69A85544A}"/>
                    </a:ext>
                  </a:extLst>
                </p:cNvPr>
                <p:cNvGrpSpPr/>
                <p:nvPr/>
              </p:nvGrpSpPr>
              <p:grpSpPr>
                <a:xfrm>
                  <a:off x="860024" y="1065740"/>
                  <a:ext cx="2460067" cy="2782497"/>
                  <a:chOff x="860024" y="1065740"/>
                  <a:chExt cx="2460067" cy="2782497"/>
                </a:xfrm>
              </p:grpSpPr>
              <p:pic>
                <p:nvPicPr>
                  <p:cNvPr id="29" name="Picture 28" descr="Fermi_Function.png">
                    <a:extLst>
                      <a:ext uri="{FF2B5EF4-FFF2-40B4-BE49-F238E27FC236}">
                        <a16:creationId xmlns:a16="http://schemas.microsoft.com/office/drawing/2014/main" id="{18AAE37B-A69B-AB87-02E1-5DB134EDCB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3267" y="1065740"/>
                    <a:ext cx="2096819" cy="2630098"/>
                  </a:xfrm>
                  <a:prstGeom prst="rect">
                    <a:avLst/>
                  </a:prstGeom>
                </p:spPr>
              </p:pic>
              <p:sp>
                <p:nvSpPr>
                  <p:cNvPr id="30" name="Rectangle 29">
                    <a:extLst>
                      <a:ext uri="{FF2B5EF4-FFF2-40B4-BE49-F238E27FC236}">
                        <a16:creationId xmlns:a16="http://schemas.microsoft.com/office/drawing/2014/main" id="{22D379DF-1D8A-480A-5236-4223079D7F05}"/>
                      </a:ext>
                    </a:extLst>
                  </p:cNvPr>
                  <p:cNvSpPr/>
                  <p:nvPr/>
                </p:nvSpPr>
                <p:spPr>
                  <a:xfrm>
                    <a:off x="860024" y="1065740"/>
                    <a:ext cx="330009" cy="2630098"/>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086E32A4-3612-5332-5A1B-8A77C9C66182}"/>
                      </a:ext>
                    </a:extLst>
                  </p:cNvPr>
                  <p:cNvSpPr/>
                  <p:nvPr/>
                </p:nvSpPr>
                <p:spPr>
                  <a:xfrm>
                    <a:off x="1012424" y="3580260"/>
                    <a:ext cx="2307667" cy="2679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18" name="Straight Arrow Connector 17">
                  <a:extLst>
                    <a:ext uri="{FF2B5EF4-FFF2-40B4-BE49-F238E27FC236}">
                      <a16:creationId xmlns:a16="http://schemas.microsoft.com/office/drawing/2014/main" id="{1FBC2058-8192-0620-6B32-BBF22E08F150}"/>
                    </a:ext>
                  </a:extLst>
                </p:cNvPr>
                <p:cNvCxnSpPr/>
                <p:nvPr/>
              </p:nvCxnSpPr>
              <p:spPr>
                <a:xfrm>
                  <a:off x="1190033" y="3580260"/>
                  <a:ext cx="1700046" cy="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24BD9D10-003F-EBC1-30D5-23845DDE32E2}"/>
                    </a:ext>
                  </a:extLst>
                </p:cNvPr>
                <p:cNvCxnSpPr/>
                <p:nvPr/>
              </p:nvCxnSpPr>
              <p:spPr>
                <a:xfrm flipH="1" flipV="1">
                  <a:off x="1190033" y="1180086"/>
                  <a:ext cx="2396" cy="2400174"/>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8DD007F2-5E15-C631-C8E7-7AC5BD90EC20}"/>
                    </a:ext>
                  </a:extLst>
                </p:cNvPr>
                <p:cNvCxnSpPr/>
                <p:nvPr/>
              </p:nvCxnSpPr>
              <p:spPr>
                <a:xfrm>
                  <a:off x="1190033" y="3250237"/>
                  <a:ext cx="1570042" cy="10001"/>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1A8DE464-D50C-D1B1-579F-67A49B769989}"/>
                    </a:ext>
                  </a:extLst>
                </p:cNvPr>
                <p:cNvCxnSpPr/>
                <p:nvPr/>
              </p:nvCxnSpPr>
              <p:spPr>
                <a:xfrm>
                  <a:off x="1190033" y="3039780"/>
                  <a:ext cx="1570042" cy="10001"/>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6D376C53-C4A2-D487-6D63-799ACD5C555D}"/>
                    </a:ext>
                  </a:extLst>
                </p:cNvPr>
                <p:cNvCxnSpPr/>
                <p:nvPr/>
              </p:nvCxnSpPr>
              <p:spPr>
                <a:xfrm>
                  <a:off x="1190033" y="2392563"/>
                  <a:ext cx="1570042" cy="10001"/>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8F335F28-75A4-8F5C-0D03-6907B2126715}"/>
                    </a:ext>
                  </a:extLst>
                </p:cNvPr>
                <p:cNvCxnSpPr/>
                <p:nvPr/>
              </p:nvCxnSpPr>
              <p:spPr>
                <a:xfrm>
                  <a:off x="1192429" y="2684973"/>
                  <a:ext cx="1570042" cy="10001"/>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6E2679F2-A57B-7968-4DE3-359BF8F8DED8}"/>
                    </a:ext>
                  </a:extLst>
                </p:cNvPr>
                <p:cNvCxnSpPr/>
                <p:nvPr/>
              </p:nvCxnSpPr>
              <p:spPr>
                <a:xfrm>
                  <a:off x="1190033" y="2044928"/>
                  <a:ext cx="1570042" cy="10001"/>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73C7B101-9CFF-D080-8219-FA938694636A}"/>
                    </a:ext>
                  </a:extLst>
                </p:cNvPr>
                <p:cNvCxnSpPr/>
                <p:nvPr/>
              </p:nvCxnSpPr>
              <p:spPr>
                <a:xfrm>
                  <a:off x="1192429" y="2967383"/>
                  <a:ext cx="1570042" cy="10001"/>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E2595CAC-BF36-126B-5577-EF8BBF2A3F65}"/>
                    </a:ext>
                  </a:extLst>
                </p:cNvPr>
                <p:cNvCxnSpPr/>
                <p:nvPr/>
              </p:nvCxnSpPr>
              <p:spPr>
                <a:xfrm>
                  <a:off x="1190033" y="2279721"/>
                  <a:ext cx="1570042" cy="10001"/>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798ADFBD-B2BC-F020-E477-2E35C29FAC51}"/>
                    </a:ext>
                  </a:extLst>
                </p:cNvPr>
                <p:cNvCxnSpPr/>
                <p:nvPr/>
              </p:nvCxnSpPr>
              <p:spPr>
                <a:xfrm>
                  <a:off x="1192429" y="3417417"/>
                  <a:ext cx="1570042" cy="10001"/>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3A0730EC-E15E-917C-0CFD-4143CD3EAAFD}"/>
                    </a:ext>
                  </a:extLst>
                </p:cNvPr>
                <p:cNvCxnSpPr/>
                <p:nvPr/>
              </p:nvCxnSpPr>
              <p:spPr>
                <a:xfrm>
                  <a:off x="1190033" y="1669679"/>
                  <a:ext cx="1570042" cy="10001"/>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grpSp>
          <p:sp>
            <p:nvSpPr>
              <p:cNvPr id="12" name="Up-Down Arrow 48">
                <a:extLst>
                  <a:ext uri="{FF2B5EF4-FFF2-40B4-BE49-F238E27FC236}">
                    <a16:creationId xmlns:a16="http://schemas.microsoft.com/office/drawing/2014/main" id="{F2D5950B-AC7E-125E-36EC-27719AEDFCEF}"/>
                  </a:ext>
                </a:extLst>
              </p:cNvPr>
              <p:cNvSpPr/>
              <p:nvPr/>
            </p:nvSpPr>
            <p:spPr>
              <a:xfrm>
                <a:off x="2866260" y="1671888"/>
                <a:ext cx="270008" cy="1694905"/>
              </a:xfrm>
              <a:prstGeom prst="up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7FBA6443-CEDD-2A5F-830A-3ACCF46F261B}"/>
                  </a:ext>
                </a:extLst>
              </p:cNvPr>
              <p:cNvCxnSpPr/>
              <p:nvPr/>
            </p:nvCxnSpPr>
            <p:spPr>
              <a:xfrm>
                <a:off x="1202433" y="2534962"/>
                <a:ext cx="1570042" cy="10001"/>
              </a:xfrm>
              <a:prstGeom prst="line">
                <a:avLst/>
              </a:prstGeom>
              <a:ln>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55C86244-1B6C-00BF-71A4-CF0D2DDF7231}"/>
                  </a:ext>
                </a:extLst>
              </p:cNvPr>
              <p:cNvSpPr txBox="1"/>
              <p:nvPr/>
            </p:nvSpPr>
            <p:spPr>
              <a:xfrm>
                <a:off x="763442" y="1075741"/>
                <a:ext cx="289825" cy="369332"/>
              </a:xfrm>
              <a:prstGeom prst="rect">
                <a:avLst/>
              </a:prstGeom>
              <a:noFill/>
            </p:spPr>
            <p:txBody>
              <a:bodyPr wrap="none" rtlCol="0">
                <a:spAutoFit/>
              </a:bodyPr>
              <a:lstStyle/>
              <a:p>
                <a:r>
                  <a:rPr lang="el-GR" dirty="0"/>
                  <a:t>ε</a:t>
                </a:r>
                <a:endParaRPr lang="en-US" dirty="0"/>
              </a:p>
            </p:txBody>
          </p:sp>
          <p:sp>
            <p:nvSpPr>
              <p:cNvPr id="15" name="TextBox 14">
                <a:extLst>
                  <a:ext uri="{FF2B5EF4-FFF2-40B4-BE49-F238E27FC236}">
                    <a16:creationId xmlns:a16="http://schemas.microsoft.com/office/drawing/2014/main" id="{1F051576-3AA1-5327-0B61-F57979DD3234}"/>
                  </a:ext>
                </a:extLst>
              </p:cNvPr>
              <p:cNvSpPr txBox="1"/>
              <p:nvPr/>
            </p:nvSpPr>
            <p:spPr>
              <a:xfrm>
                <a:off x="776630" y="2347337"/>
                <a:ext cx="291516" cy="369332"/>
              </a:xfrm>
              <a:prstGeom prst="rect">
                <a:avLst/>
              </a:prstGeom>
              <a:noFill/>
            </p:spPr>
            <p:txBody>
              <a:bodyPr wrap="none" rtlCol="0">
                <a:spAutoFit/>
              </a:bodyPr>
              <a:lstStyle/>
              <a:p>
                <a:r>
                  <a:rPr lang="el-GR" dirty="0"/>
                  <a:t>λ</a:t>
                </a:r>
                <a:endParaRPr lang="en-US" dirty="0"/>
              </a:p>
            </p:txBody>
          </p:sp>
          <p:sp>
            <p:nvSpPr>
              <p:cNvPr id="16" name="TextBox 15">
                <a:extLst>
                  <a:ext uri="{FF2B5EF4-FFF2-40B4-BE49-F238E27FC236}">
                    <a16:creationId xmlns:a16="http://schemas.microsoft.com/office/drawing/2014/main" id="{803D5C0E-D797-B5BC-D677-076A3BBBEB78}"/>
                  </a:ext>
                </a:extLst>
              </p:cNvPr>
              <p:cNvSpPr txBox="1"/>
              <p:nvPr/>
            </p:nvSpPr>
            <p:spPr>
              <a:xfrm>
                <a:off x="2498467" y="3695838"/>
                <a:ext cx="393632" cy="369332"/>
              </a:xfrm>
              <a:prstGeom prst="rect">
                <a:avLst/>
              </a:prstGeom>
              <a:noFill/>
            </p:spPr>
            <p:txBody>
              <a:bodyPr wrap="none" rtlCol="0">
                <a:spAutoFit/>
              </a:bodyPr>
              <a:lstStyle/>
              <a:p>
                <a:r>
                  <a:rPr lang="en-GB" dirty="0"/>
                  <a:t>V</a:t>
                </a:r>
                <a:r>
                  <a:rPr lang="en-GB" baseline="30000" dirty="0"/>
                  <a:t>2</a:t>
                </a:r>
                <a:endParaRPr lang="en-US" dirty="0"/>
              </a:p>
            </p:txBody>
          </p:sp>
        </p:grpSp>
        <p:cxnSp>
          <p:nvCxnSpPr>
            <p:cNvPr id="41" name="Straight Connector 40">
              <a:extLst>
                <a:ext uri="{FF2B5EF4-FFF2-40B4-BE49-F238E27FC236}">
                  <a16:creationId xmlns:a16="http://schemas.microsoft.com/office/drawing/2014/main" id="{6617E2E7-7E11-CEF4-20F9-10FA9734E3F2}"/>
                </a:ext>
              </a:extLst>
            </p:cNvPr>
            <p:cNvCxnSpPr>
              <a:cxnSpLocks/>
            </p:cNvCxnSpPr>
            <p:nvPr/>
          </p:nvCxnSpPr>
          <p:spPr>
            <a:xfrm flipV="1">
              <a:off x="2538100" y="2141568"/>
              <a:ext cx="900398" cy="845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9595C64B-E7DE-FFD5-3605-9019FFAFB592}"/>
                </a:ext>
              </a:extLst>
            </p:cNvPr>
            <p:cNvCxnSpPr>
              <a:cxnSpLocks/>
              <a:endCxn id="30" idx="2"/>
            </p:cNvCxnSpPr>
            <p:nvPr/>
          </p:nvCxnSpPr>
          <p:spPr>
            <a:xfrm>
              <a:off x="2538100" y="3128487"/>
              <a:ext cx="946294" cy="958279"/>
            </a:xfrm>
            <a:prstGeom prst="line">
              <a:avLst/>
            </a:prstGeom>
          </p:spPr>
          <p:style>
            <a:lnRef idx="1">
              <a:schemeClr val="accent1"/>
            </a:lnRef>
            <a:fillRef idx="0">
              <a:schemeClr val="accent1"/>
            </a:fillRef>
            <a:effectRef idx="0">
              <a:schemeClr val="accent1"/>
            </a:effectRef>
            <a:fontRef idx="minor">
              <a:schemeClr val="tx1"/>
            </a:fontRef>
          </p:style>
        </p:cxnSp>
      </p:grpSp>
      <p:sp>
        <p:nvSpPr>
          <p:cNvPr id="43" name="TextBox 42">
            <a:extLst>
              <a:ext uri="{FF2B5EF4-FFF2-40B4-BE49-F238E27FC236}">
                <a16:creationId xmlns:a16="http://schemas.microsoft.com/office/drawing/2014/main" id="{271B0C94-2969-F76F-2C79-1F6BA277D419}"/>
              </a:ext>
            </a:extLst>
          </p:cNvPr>
          <p:cNvSpPr txBox="1"/>
          <p:nvPr/>
        </p:nvSpPr>
        <p:spPr>
          <a:xfrm>
            <a:off x="4422261" y="5072085"/>
            <a:ext cx="7578707" cy="984885"/>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sz="1600" dirty="0"/>
              <a:t>Expect changes in shell structure of protons/neutrons as you move along a chain of isotones/isotopes – sometimes enough to create or destroy magic numbers</a:t>
            </a:r>
          </a:p>
          <a:p>
            <a:pPr marL="285750" indent="-285750" algn="l">
              <a:buFont typeface="Arial" panose="020B0604020202020204" pitchFamily="34" charset="0"/>
              <a:buChar char="•"/>
            </a:pPr>
            <a:r>
              <a:rPr lang="en-GB" sz="1600" dirty="0"/>
              <a:t>Expect differences in the overall effect of residual interactions when you excite nucleons within a nucleus.</a:t>
            </a:r>
          </a:p>
        </p:txBody>
      </p:sp>
      <p:sp>
        <p:nvSpPr>
          <p:cNvPr id="3" name="TextBox 2">
            <a:extLst>
              <a:ext uri="{FF2B5EF4-FFF2-40B4-BE49-F238E27FC236}">
                <a16:creationId xmlns:a16="http://schemas.microsoft.com/office/drawing/2014/main" id="{980AA390-D993-6194-F85B-FDE3A94FA1D5}"/>
              </a:ext>
            </a:extLst>
          </p:cNvPr>
          <p:cNvSpPr txBox="1"/>
          <p:nvPr/>
        </p:nvSpPr>
        <p:spPr>
          <a:xfrm>
            <a:off x="8570483" y="4788648"/>
            <a:ext cx="3218317" cy="215444"/>
          </a:xfrm>
          <a:prstGeom prst="rect">
            <a:avLst/>
          </a:prstGeom>
          <a:noFill/>
        </p:spPr>
        <p:txBody>
          <a:bodyPr wrap="none" lIns="0" tIns="0" rIns="0" bIns="0" rtlCol="0">
            <a:spAutoFit/>
          </a:bodyPr>
          <a:lstStyle/>
          <a:p>
            <a:pPr algn="l"/>
            <a:r>
              <a:rPr lang="en-GB" sz="1400" i="1" dirty="0"/>
              <a:t>from Rev. Mod. Phys. 92, 015002 (2020)</a:t>
            </a:r>
          </a:p>
        </p:txBody>
      </p:sp>
    </p:spTree>
    <p:extLst>
      <p:ext uri="{BB962C8B-B14F-4D97-AF65-F5344CB8AC3E}">
        <p14:creationId xmlns:p14="http://schemas.microsoft.com/office/powerpoint/2010/main" val="27052540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1CDE92-94EA-9042-42A9-569408DE8BFA}"/>
              </a:ext>
            </a:extLst>
          </p:cNvPr>
          <p:cNvSpPr>
            <a:spLocks noGrp="1"/>
          </p:cNvSpPr>
          <p:nvPr>
            <p:ph type="ftr" sz="quarter" idx="15"/>
          </p:nvPr>
        </p:nvSpPr>
        <p:spPr>
          <a:xfrm>
            <a:off x="4259262" y="6383848"/>
            <a:ext cx="6572221" cy="365125"/>
          </a:xfrm>
        </p:spPr>
        <p:txBody>
          <a:bodyPr anchor="ctr">
            <a:normAutofit/>
          </a:bodyPr>
          <a:lstStyle/>
          <a:p>
            <a:pPr>
              <a:spcAft>
                <a:spcPts val="600"/>
              </a:spcAft>
            </a:pPr>
            <a:r>
              <a:rPr lang="en-US" dirty="0"/>
              <a:t>Sean J Freeman | Nuclear Structure Experiment</a:t>
            </a:r>
          </a:p>
        </p:txBody>
      </p:sp>
      <p:sp>
        <p:nvSpPr>
          <p:cNvPr id="6" name="Slide Number Placeholder 5">
            <a:extLst>
              <a:ext uri="{FF2B5EF4-FFF2-40B4-BE49-F238E27FC236}">
                <a16:creationId xmlns:a16="http://schemas.microsoft.com/office/drawing/2014/main" id="{A48AE10E-8647-6729-4F14-B318B7D68A99}"/>
              </a:ext>
            </a:extLst>
          </p:cNvPr>
          <p:cNvSpPr>
            <a:spLocks noGrp="1"/>
          </p:cNvSpPr>
          <p:nvPr>
            <p:ph type="sldNum" sz="quarter" idx="16"/>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11</a:t>
            </a:fld>
            <a:endParaRPr lang="en-US"/>
          </a:p>
        </p:txBody>
      </p:sp>
      <p:sp>
        <p:nvSpPr>
          <p:cNvPr id="2" name="Title 2">
            <a:extLst>
              <a:ext uri="{FF2B5EF4-FFF2-40B4-BE49-F238E27FC236}">
                <a16:creationId xmlns:a16="http://schemas.microsoft.com/office/drawing/2014/main" id="{C6C809BD-4BDB-50CA-CA6C-D231B4B2CF19}"/>
              </a:ext>
            </a:extLst>
          </p:cNvPr>
          <p:cNvSpPr>
            <a:spLocks noGrp="1"/>
          </p:cNvSpPr>
          <p:nvPr>
            <p:ph type="title"/>
          </p:nvPr>
        </p:nvSpPr>
        <p:spPr>
          <a:xfrm>
            <a:off x="264825" y="209562"/>
            <a:ext cx="7272808" cy="535460"/>
          </a:xfrm>
        </p:spPr>
        <p:txBody>
          <a:bodyPr anchor="t">
            <a:normAutofit/>
          </a:bodyPr>
          <a:lstStyle/>
          <a:p>
            <a:r>
              <a:rPr lang="en-GB" sz="3200" dirty="0"/>
              <a:t>Shell evolution</a:t>
            </a:r>
          </a:p>
        </p:txBody>
      </p:sp>
      <p:sp>
        <p:nvSpPr>
          <p:cNvPr id="8" name="TextBox 7">
            <a:extLst>
              <a:ext uri="{FF2B5EF4-FFF2-40B4-BE49-F238E27FC236}">
                <a16:creationId xmlns:a16="http://schemas.microsoft.com/office/drawing/2014/main" id="{524D7B6B-344E-9F7C-C883-61C09D71F27A}"/>
              </a:ext>
            </a:extLst>
          </p:cNvPr>
          <p:cNvSpPr txBox="1"/>
          <p:nvPr/>
        </p:nvSpPr>
        <p:spPr>
          <a:xfrm>
            <a:off x="300826" y="755274"/>
            <a:ext cx="10360604" cy="553998"/>
          </a:xfrm>
          <a:prstGeom prst="rect">
            <a:avLst/>
          </a:prstGeom>
          <a:noFill/>
        </p:spPr>
        <p:txBody>
          <a:bodyPr wrap="square" lIns="0" tIns="0" rIns="0" bIns="0" rtlCol="0">
            <a:spAutoFit/>
          </a:bodyPr>
          <a:lstStyle/>
          <a:p>
            <a:pPr algn="l"/>
            <a:r>
              <a:rPr lang="en-GB" dirty="0">
                <a:solidFill>
                  <a:schemeClr val="accent5"/>
                </a:solidFill>
              </a:rPr>
              <a:t>As chains of isotopes and exotic nuclei are probed, beginning to see examples of phenomena. </a:t>
            </a:r>
          </a:p>
          <a:p>
            <a:pPr algn="l"/>
            <a:endParaRPr lang="en-GB" dirty="0">
              <a:solidFill>
                <a:schemeClr val="accent5"/>
              </a:solidFill>
            </a:endParaRPr>
          </a:p>
        </p:txBody>
      </p:sp>
      <p:pic>
        <p:nvPicPr>
          <p:cNvPr id="3" name="Picture 2" descr="A picture containing text, line, font, plot&#10;&#10;Description automatically generated">
            <a:extLst>
              <a:ext uri="{FF2B5EF4-FFF2-40B4-BE49-F238E27FC236}">
                <a16:creationId xmlns:a16="http://schemas.microsoft.com/office/drawing/2014/main" id="{2C2A32B4-68C8-CBEE-DC45-5E35378A1AF9}"/>
              </a:ext>
            </a:extLst>
          </p:cNvPr>
          <p:cNvPicPr>
            <a:picLocks noChangeAspect="1"/>
          </p:cNvPicPr>
          <p:nvPr/>
        </p:nvPicPr>
        <p:blipFill>
          <a:blip r:embed="rId2"/>
          <a:stretch>
            <a:fillRect/>
          </a:stretch>
        </p:blipFill>
        <p:spPr>
          <a:xfrm>
            <a:off x="6355" y="1825964"/>
            <a:ext cx="3168352" cy="3206071"/>
          </a:xfrm>
          <a:prstGeom prst="rect">
            <a:avLst/>
          </a:prstGeom>
        </p:spPr>
      </p:pic>
      <p:grpSp>
        <p:nvGrpSpPr>
          <p:cNvPr id="4" name="Group 3">
            <a:extLst>
              <a:ext uri="{FF2B5EF4-FFF2-40B4-BE49-F238E27FC236}">
                <a16:creationId xmlns:a16="http://schemas.microsoft.com/office/drawing/2014/main" id="{0DA283A3-8464-F0A1-76BE-A7DE9DB1EC9A}"/>
              </a:ext>
            </a:extLst>
          </p:cNvPr>
          <p:cNvGrpSpPr/>
          <p:nvPr/>
        </p:nvGrpSpPr>
        <p:grpSpPr>
          <a:xfrm>
            <a:off x="3289154" y="1832697"/>
            <a:ext cx="2699138" cy="2026849"/>
            <a:chOff x="7946400" y="755412"/>
            <a:chExt cx="2784696" cy="2125783"/>
          </a:xfrm>
        </p:grpSpPr>
        <p:cxnSp>
          <p:nvCxnSpPr>
            <p:cNvPr id="33" name="Straight Connector 32">
              <a:extLst>
                <a:ext uri="{FF2B5EF4-FFF2-40B4-BE49-F238E27FC236}">
                  <a16:creationId xmlns:a16="http://schemas.microsoft.com/office/drawing/2014/main" id="{EB841D9B-8FA6-2851-59DB-4850611E7CCD}"/>
                </a:ext>
              </a:extLst>
            </p:cNvPr>
            <p:cNvCxnSpPr/>
            <p:nvPr/>
          </p:nvCxnSpPr>
          <p:spPr>
            <a:xfrm>
              <a:off x="8256240" y="1268760"/>
              <a:ext cx="79208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750A4EB9-11D1-8617-B8B4-E162B487DA86}"/>
                </a:ext>
              </a:extLst>
            </p:cNvPr>
            <p:cNvCxnSpPr/>
            <p:nvPr/>
          </p:nvCxnSpPr>
          <p:spPr>
            <a:xfrm>
              <a:off x="8256240" y="2348880"/>
              <a:ext cx="792088"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D9CD164D-69F1-5AB2-9B4B-3309BBC70571}"/>
                </a:ext>
              </a:extLst>
            </p:cNvPr>
            <p:cNvCxnSpPr/>
            <p:nvPr/>
          </p:nvCxnSpPr>
          <p:spPr>
            <a:xfrm>
              <a:off x="9264352" y="2132856"/>
              <a:ext cx="792088"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02DE8697-9FB4-2E5B-2E7B-A0F76E8C3CB1}"/>
                </a:ext>
              </a:extLst>
            </p:cNvPr>
            <p:cNvCxnSpPr/>
            <p:nvPr/>
          </p:nvCxnSpPr>
          <p:spPr>
            <a:xfrm>
              <a:off x="9264352" y="2708920"/>
              <a:ext cx="792088"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8B3F0B0-1E56-21FE-EB4A-EABB996A0AFB}"/>
                </a:ext>
              </a:extLst>
            </p:cNvPr>
            <p:cNvCxnSpPr/>
            <p:nvPr/>
          </p:nvCxnSpPr>
          <p:spPr>
            <a:xfrm>
              <a:off x="9264352" y="1805750"/>
              <a:ext cx="79208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A803F09-90BA-AF53-4F89-3384A8F5369C}"/>
                </a:ext>
              </a:extLst>
            </p:cNvPr>
            <p:cNvCxnSpPr/>
            <p:nvPr/>
          </p:nvCxnSpPr>
          <p:spPr>
            <a:xfrm>
              <a:off x="9264352" y="980728"/>
              <a:ext cx="79208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E5F05719-5DAA-BED1-9486-521A04FCC2F8}"/>
                </a:ext>
              </a:extLst>
            </p:cNvPr>
            <p:cNvCxnSpPr/>
            <p:nvPr/>
          </p:nvCxnSpPr>
          <p:spPr>
            <a:xfrm flipV="1">
              <a:off x="9048328" y="980728"/>
              <a:ext cx="216024" cy="288032"/>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8F9D5C2E-D69D-8DC4-6277-25938182C6DC}"/>
                </a:ext>
              </a:extLst>
            </p:cNvPr>
            <p:cNvCxnSpPr>
              <a:cxnSpLocks/>
            </p:cNvCxnSpPr>
            <p:nvPr/>
          </p:nvCxnSpPr>
          <p:spPr>
            <a:xfrm flipV="1">
              <a:off x="9040272" y="2132856"/>
              <a:ext cx="224080" cy="216023"/>
            </a:xfrm>
            <a:prstGeom prst="line">
              <a:avLst/>
            </a:prstGeom>
            <a:ln w="2222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6D7D2CD4-C9F8-4F16-B03A-9036E3C6E505}"/>
                </a:ext>
              </a:extLst>
            </p:cNvPr>
            <p:cNvCxnSpPr>
              <a:cxnSpLocks/>
            </p:cNvCxnSpPr>
            <p:nvPr/>
          </p:nvCxnSpPr>
          <p:spPr>
            <a:xfrm>
              <a:off x="9048328" y="1285360"/>
              <a:ext cx="216024" cy="538757"/>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7F5F90D2-1CFA-F1FC-B1EC-147AEC6E5646}"/>
                </a:ext>
              </a:extLst>
            </p:cNvPr>
            <p:cNvCxnSpPr>
              <a:cxnSpLocks/>
            </p:cNvCxnSpPr>
            <p:nvPr/>
          </p:nvCxnSpPr>
          <p:spPr>
            <a:xfrm>
              <a:off x="9048328" y="2341166"/>
              <a:ext cx="216024" cy="380244"/>
            </a:xfrm>
            <a:prstGeom prst="line">
              <a:avLst/>
            </a:prstGeom>
            <a:ln w="22225">
              <a:solidFill>
                <a:srgbClr val="0000FF"/>
              </a:solidFill>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FFA5922-D222-A60E-062D-238B7D5A8798}"/>
                </a:ext>
              </a:extLst>
            </p:cNvPr>
            <p:cNvSpPr txBox="1"/>
            <p:nvPr/>
          </p:nvSpPr>
          <p:spPr>
            <a:xfrm>
              <a:off x="7976706" y="1084094"/>
              <a:ext cx="176959" cy="387360"/>
            </a:xfrm>
            <a:prstGeom prst="rect">
              <a:avLst/>
            </a:prstGeom>
            <a:noFill/>
          </p:spPr>
          <p:txBody>
            <a:bodyPr wrap="none" lIns="0" tIns="0" rIns="0" bIns="0" rtlCol="0">
              <a:spAutoFit/>
            </a:bodyPr>
            <a:lstStyle/>
            <a:p>
              <a:pPr algn="l"/>
              <a:r>
                <a:rPr lang="en-GB" sz="2400" i="1" dirty="0">
                  <a:solidFill>
                    <a:srgbClr val="FF0000"/>
                  </a:solidFill>
                </a:rPr>
                <a:t>h</a:t>
              </a:r>
            </a:p>
          </p:txBody>
        </p:sp>
        <p:sp>
          <p:nvSpPr>
            <p:cNvPr id="54" name="TextBox 53">
              <a:extLst>
                <a:ext uri="{FF2B5EF4-FFF2-40B4-BE49-F238E27FC236}">
                  <a16:creationId xmlns:a16="http://schemas.microsoft.com/office/drawing/2014/main" id="{A8903681-E44C-4AC9-C2D2-6389CB62E28B}"/>
                </a:ext>
              </a:extLst>
            </p:cNvPr>
            <p:cNvSpPr txBox="1"/>
            <p:nvPr/>
          </p:nvSpPr>
          <p:spPr>
            <a:xfrm>
              <a:off x="10164451" y="755412"/>
              <a:ext cx="471338" cy="387360"/>
            </a:xfrm>
            <a:prstGeom prst="rect">
              <a:avLst/>
            </a:prstGeom>
            <a:noFill/>
          </p:spPr>
          <p:txBody>
            <a:bodyPr wrap="none" lIns="0" tIns="0" rIns="0" bIns="0" rtlCol="0">
              <a:spAutoFit/>
            </a:bodyPr>
            <a:lstStyle/>
            <a:p>
              <a:pPr algn="l"/>
              <a:r>
                <a:rPr lang="en-GB" sz="2400" i="1" dirty="0">
                  <a:solidFill>
                    <a:srgbClr val="FF0000"/>
                  </a:solidFill>
                </a:rPr>
                <a:t>h</a:t>
              </a:r>
              <a:r>
                <a:rPr lang="en-GB" sz="2400" i="1" baseline="-25000" dirty="0">
                  <a:solidFill>
                    <a:srgbClr val="FF0000"/>
                  </a:solidFill>
                </a:rPr>
                <a:t>9/2</a:t>
              </a:r>
              <a:endParaRPr lang="en-GB" sz="2400" i="1" dirty="0">
                <a:solidFill>
                  <a:srgbClr val="FF0000"/>
                </a:solidFill>
              </a:endParaRPr>
            </a:p>
          </p:txBody>
        </p:sp>
        <p:sp>
          <p:nvSpPr>
            <p:cNvPr id="55" name="TextBox 54">
              <a:extLst>
                <a:ext uri="{FF2B5EF4-FFF2-40B4-BE49-F238E27FC236}">
                  <a16:creationId xmlns:a16="http://schemas.microsoft.com/office/drawing/2014/main" id="{CF3BF9DD-B76C-E7EC-CADF-FEEF8277D250}"/>
                </a:ext>
              </a:extLst>
            </p:cNvPr>
            <p:cNvSpPr txBox="1"/>
            <p:nvPr/>
          </p:nvSpPr>
          <p:spPr>
            <a:xfrm>
              <a:off x="10158083" y="1559454"/>
              <a:ext cx="573013" cy="387360"/>
            </a:xfrm>
            <a:prstGeom prst="rect">
              <a:avLst/>
            </a:prstGeom>
            <a:noFill/>
          </p:spPr>
          <p:txBody>
            <a:bodyPr wrap="none" lIns="0" tIns="0" rIns="0" bIns="0" rtlCol="0">
              <a:spAutoFit/>
            </a:bodyPr>
            <a:lstStyle/>
            <a:p>
              <a:pPr algn="l"/>
              <a:r>
                <a:rPr lang="en-GB" sz="2400" i="1" dirty="0">
                  <a:solidFill>
                    <a:srgbClr val="FF0000"/>
                  </a:solidFill>
                </a:rPr>
                <a:t>h</a:t>
              </a:r>
              <a:r>
                <a:rPr lang="en-GB" sz="2400" i="1" baseline="-25000" dirty="0">
                  <a:solidFill>
                    <a:srgbClr val="FF0000"/>
                  </a:solidFill>
                </a:rPr>
                <a:t>11/2</a:t>
              </a:r>
              <a:endParaRPr lang="en-GB" sz="2400" i="1" dirty="0">
                <a:solidFill>
                  <a:srgbClr val="FF0000"/>
                </a:solidFill>
              </a:endParaRPr>
            </a:p>
          </p:txBody>
        </p:sp>
        <p:sp>
          <p:nvSpPr>
            <p:cNvPr id="56" name="TextBox 55">
              <a:extLst>
                <a:ext uri="{FF2B5EF4-FFF2-40B4-BE49-F238E27FC236}">
                  <a16:creationId xmlns:a16="http://schemas.microsoft.com/office/drawing/2014/main" id="{57E9C85B-A76D-1735-1E67-2526D47588E2}"/>
                </a:ext>
              </a:extLst>
            </p:cNvPr>
            <p:cNvSpPr txBox="1"/>
            <p:nvPr/>
          </p:nvSpPr>
          <p:spPr>
            <a:xfrm>
              <a:off x="7946400" y="2124503"/>
              <a:ext cx="176959" cy="387360"/>
            </a:xfrm>
            <a:prstGeom prst="rect">
              <a:avLst/>
            </a:prstGeom>
            <a:noFill/>
          </p:spPr>
          <p:txBody>
            <a:bodyPr wrap="none" lIns="0" tIns="0" rIns="0" bIns="0" rtlCol="0">
              <a:spAutoFit/>
            </a:bodyPr>
            <a:lstStyle/>
            <a:p>
              <a:pPr algn="l"/>
              <a:r>
                <a:rPr lang="en-GB" sz="2400" i="1" dirty="0">
                  <a:solidFill>
                    <a:srgbClr val="0000FF"/>
                  </a:solidFill>
                </a:rPr>
                <a:t>g</a:t>
              </a:r>
            </a:p>
          </p:txBody>
        </p:sp>
        <p:sp>
          <p:nvSpPr>
            <p:cNvPr id="57" name="TextBox 56">
              <a:extLst>
                <a:ext uri="{FF2B5EF4-FFF2-40B4-BE49-F238E27FC236}">
                  <a16:creationId xmlns:a16="http://schemas.microsoft.com/office/drawing/2014/main" id="{D588FCE1-1FB6-57F5-0282-F27E24374EB3}"/>
                </a:ext>
              </a:extLst>
            </p:cNvPr>
            <p:cNvSpPr txBox="1"/>
            <p:nvPr/>
          </p:nvSpPr>
          <p:spPr>
            <a:xfrm>
              <a:off x="10164451" y="1938744"/>
              <a:ext cx="471338" cy="387360"/>
            </a:xfrm>
            <a:prstGeom prst="rect">
              <a:avLst/>
            </a:prstGeom>
            <a:noFill/>
          </p:spPr>
          <p:txBody>
            <a:bodyPr wrap="none" lIns="0" tIns="0" rIns="0" bIns="0" rtlCol="0">
              <a:spAutoFit/>
            </a:bodyPr>
            <a:lstStyle/>
            <a:p>
              <a:pPr algn="l"/>
              <a:r>
                <a:rPr lang="en-GB" sz="2400" i="1" dirty="0">
                  <a:solidFill>
                    <a:srgbClr val="0000FF"/>
                  </a:solidFill>
                </a:rPr>
                <a:t>g</a:t>
              </a:r>
              <a:r>
                <a:rPr lang="en-GB" sz="2400" i="1" baseline="-25000" dirty="0">
                  <a:solidFill>
                    <a:srgbClr val="0000FF"/>
                  </a:solidFill>
                </a:rPr>
                <a:t>7/2</a:t>
              </a:r>
              <a:endParaRPr lang="en-GB" sz="2400" i="1" dirty="0">
                <a:solidFill>
                  <a:srgbClr val="0000FF"/>
                </a:solidFill>
              </a:endParaRPr>
            </a:p>
          </p:txBody>
        </p:sp>
        <p:sp>
          <p:nvSpPr>
            <p:cNvPr id="58" name="TextBox 57">
              <a:extLst>
                <a:ext uri="{FF2B5EF4-FFF2-40B4-BE49-F238E27FC236}">
                  <a16:creationId xmlns:a16="http://schemas.microsoft.com/office/drawing/2014/main" id="{F45DF150-27A2-05B4-3DE2-56103C92B52B}"/>
                </a:ext>
              </a:extLst>
            </p:cNvPr>
            <p:cNvSpPr txBox="1"/>
            <p:nvPr/>
          </p:nvSpPr>
          <p:spPr>
            <a:xfrm>
              <a:off x="10164451" y="2493835"/>
              <a:ext cx="471338" cy="387360"/>
            </a:xfrm>
            <a:prstGeom prst="rect">
              <a:avLst/>
            </a:prstGeom>
            <a:noFill/>
          </p:spPr>
          <p:txBody>
            <a:bodyPr wrap="none" lIns="0" tIns="0" rIns="0" bIns="0" rtlCol="0">
              <a:spAutoFit/>
            </a:bodyPr>
            <a:lstStyle/>
            <a:p>
              <a:pPr algn="l"/>
              <a:r>
                <a:rPr lang="en-GB" sz="2400" i="1" dirty="0">
                  <a:solidFill>
                    <a:srgbClr val="0000FF"/>
                  </a:solidFill>
                </a:rPr>
                <a:t>g</a:t>
              </a:r>
              <a:r>
                <a:rPr lang="en-GB" sz="2400" i="1" baseline="-25000" dirty="0">
                  <a:solidFill>
                    <a:srgbClr val="0000FF"/>
                  </a:solidFill>
                </a:rPr>
                <a:t>9/2</a:t>
              </a:r>
              <a:endParaRPr lang="en-GB" sz="2400" i="1" dirty="0">
                <a:solidFill>
                  <a:srgbClr val="0000FF"/>
                </a:solidFill>
              </a:endParaRPr>
            </a:p>
          </p:txBody>
        </p:sp>
        <p:cxnSp>
          <p:nvCxnSpPr>
            <p:cNvPr id="59" name="Straight Arrow Connector 58">
              <a:extLst>
                <a:ext uri="{FF2B5EF4-FFF2-40B4-BE49-F238E27FC236}">
                  <a16:creationId xmlns:a16="http://schemas.microsoft.com/office/drawing/2014/main" id="{DC995EED-4CEB-415A-BEE0-FFEEC375165F}"/>
                </a:ext>
              </a:extLst>
            </p:cNvPr>
            <p:cNvCxnSpPr/>
            <p:nvPr/>
          </p:nvCxnSpPr>
          <p:spPr>
            <a:xfrm>
              <a:off x="9696400" y="980728"/>
              <a:ext cx="0" cy="304632"/>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BD508F14-7BB9-0591-04B6-01862113AFDD}"/>
                </a:ext>
              </a:extLst>
            </p:cNvPr>
            <p:cNvCxnSpPr>
              <a:cxnSpLocks/>
            </p:cNvCxnSpPr>
            <p:nvPr/>
          </p:nvCxnSpPr>
          <p:spPr>
            <a:xfrm flipV="1">
              <a:off x="9696400" y="1497973"/>
              <a:ext cx="0" cy="304632"/>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608AB76D-A318-91E6-FA2C-C65124E3BE01}"/>
                </a:ext>
              </a:extLst>
            </p:cNvPr>
            <p:cNvCxnSpPr>
              <a:cxnSpLocks/>
            </p:cNvCxnSpPr>
            <p:nvPr/>
          </p:nvCxnSpPr>
          <p:spPr>
            <a:xfrm>
              <a:off x="9712268" y="2123410"/>
              <a:ext cx="0" cy="225469"/>
            </a:xfrm>
            <a:prstGeom prst="straightConnector1">
              <a:avLst/>
            </a:prstGeom>
            <a:ln w="22225">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BC83F62A-DC80-1528-5EC3-8ED27F01CA97}"/>
                </a:ext>
              </a:extLst>
            </p:cNvPr>
            <p:cNvCxnSpPr>
              <a:cxnSpLocks/>
            </p:cNvCxnSpPr>
            <p:nvPr/>
          </p:nvCxnSpPr>
          <p:spPr>
            <a:xfrm flipV="1">
              <a:off x="9712268" y="2488187"/>
              <a:ext cx="0" cy="220733"/>
            </a:xfrm>
            <a:prstGeom prst="straightConnector1">
              <a:avLst/>
            </a:prstGeom>
            <a:ln w="22225">
              <a:solidFill>
                <a:srgbClr val="0000FF"/>
              </a:solidFill>
              <a:tailEnd type="triangle"/>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7BDDA7DF-2ABC-D4E5-E498-3F136136269C}"/>
              </a:ext>
            </a:extLst>
          </p:cNvPr>
          <p:cNvSpPr txBox="1"/>
          <p:nvPr/>
        </p:nvSpPr>
        <p:spPr>
          <a:xfrm>
            <a:off x="300826" y="1164594"/>
            <a:ext cx="5747762" cy="553998"/>
          </a:xfrm>
          <a:prstGeom prst="rect">
            <a:avLst/>
          </a:prstGeom>
          <a:noFill/>
        </p:spPr>
        <p:txBody>
          <a:bodyPr wrap="square" lIns="0" tIns="0" rIns="0" bIns="0" rtlCol="0">
            <a:spAutoFit/>
          </a:bodyPr>
          <a:lstStyle/>
          <a:p>
            <a:pPr algn="l"/>
            <a:r>
              <a:rPr lang="en-GB" dirty="0">
                <a:solidFill>
                  <a:srgbClr val="00B050"/>
                </a:solidFill>
              </a:rPr>
              <a:t>Proton states in Sb isotopes probed by gently adding a proton to Sn targets in a </a:t>
            </a:r>
            <a:r>
              <a:rPr lang="en-GB" i="1" dirty="0">
                <a:solidFill>
                  <a:srgbClr val="00B050"/>
                </a:solidFill>
              </a:rPr>
              <a:t>transfer reaction</a:t>
            </a:r>
            <a:r>
              <a:rPr lang="en-GB" dirty="0">
                <a:solidFill>
                  <a:srgbClr val="00B050"/>
                </a:solidFill>
              </a:rPr>
              <a:t>.</a:t>
            </a:r>
          </a:p>
        </p:txBody>
      </p:sp>
      <p:sp>
        <p:nvSpPr>
          <p:cNvPr id="64" name="TextBox 63">
            <a:extLst>
              <a:ext uri="{FF2B5EF4-FFF2-40B4-BE49-F238E27FC236}">
                <a16:creationId xmlns:a16="http://schemas.microsoft.com/office/drawing/2014/main" id="{E583B715-E078-0AE2-75CB-3E0753FFC439}"/>
              </a:ext>
            </a:extLst>
          </p:cNvPr>
          <p:cNvSpPr txBox="1"/>
          <p:nvPr/>
        </p:nvSpPr>
        <p:spPr>
          <a:xfrm>
            <a:off x="3335635" y="3985985"/>
            <a:ext cx="3230745" cy="553998"/>
          </a:xfrm>
          <a:prstGeom prst="rect">
            <a:avLst/>
          </a:prstGeom>
          <a:noFill/>
        </p:spPr>
        <p:txBody>
          <a:bodyPr wrap="square" lIns="0" tIns="0" rIns="0" bIns="0" rtlCol="0">
            <a:spAutoFit/>
          </a:bodyPr>
          <a:lstStyle/>
          <a:p>
            <a:pPr algn="l"/>
            <a:r>
              <a:rPr lang="en-GB" dirty="0">
                <a:solidFill>
                  <a:srgbClr val="00B050"/>
                </a:solidFill>
              </a:rPr>
              <a:t>Neutrons filling h</a:t>
            </a:r>
            <a:r>
              <a:rPr lang="en-GB" baseline="-25000" dirty="0">
                <a:solidFill>
                  <a:srgbClr val="00B050"/>
                </a:solidFill>
              </a:rPr>
              <a:t>11/2  </a:t>
            </a:r>
            <a:r>
              <a:rPr lang="en-GB" dirty="0">
                <a:solidFill>
                  <a:srgbClr val="00B050"/>
                </a:solidFill>
              </a:rPr>
              <a:t>tensor interactions with proton orbitals. </a:t>
            </a:r>
          </a:p>
        </p:txBody>
      </p:sp>
      <p:pic>
        <p:nvPicPr>
          <p:cNvPr id="66" name="Picture 65">
            <a:extLst>
              <a:ext uri="{FF2B5EF4-FFF2-40B4-BE49-F238E27FC236}">
                <a16:creationId xmlns:a16="http://schemas.microsoft.com/office/drawing/2014/main" id="{72F1008F-F30A-DFED-BD9C-AA31C75A0B73}"/>
              </a:ext>
            </a:extLst>
          </p:cNvPr>
          <p:cNvPicPr>
            <a:picLocks noChangeAspect="1"/>
          </p:cNvPicPr>
          <p:nvPr/>
        </p:nvPicPr>
        <p:blipFill rotWithShape="1">
          <a:blip r:embed="rId3"/>
          <a:srcRect l="17623" t="32503" r="20253" b="34250"/>
          <a:stretch/>
        </p:blipFill>
        <p:spPr>
          <a:xfrm>
            <a:off x="6678963" y="2005746"/>
            <a:ext cx="4895664" cy="3707600"/>
          </a:xfrm>
          <a:prstGeom prst="rect">
            <a:avLst/>
          </a:prstGeom>
        </p:spPr>
      </p:pic>
      <p:sp>
        <p:nvSpPr>
          <p:cNvPr id="67" name="TextBox 66">
            <a:extLst>
              <a:ext uri="{FF2B5EF4-FFF2-40B4-BE49-F238E27FC236}">
                <a16:creationId xmlns:a16="http://schemas.microsoft.com/office/drawing/2014/main" id="{1928E620-954E-6E96-B41A-712AAF5922B3}"/>
              </a:ext>
            </a:extLst>
          </p:cNvPr>
          <p:cNvSpPr txBox="1"/>
          <p:nvPr/>
        </p:nvSpPr>
        <p:spPr>
          <a:xfrm>
            <a:off x="6153280" y="1112235"/>
            <a:ext cx="5993545" cy="830997"/>
          </a:xfrm>
          <a:prstGeom prst="rect">
            <a:avLst/>
          </a:prstGeom>
          <a:noFill/>
        </p:spPr>
        <p:txBody>
          <a:bodyPr wrap="square" lIns="0" tIns="0" rIns="0" bIns="0" rtlCol="0">
            <a:spAutoFit/>
          </a:bodyPr>
          <a:lstStyle/>
          <a:p>
            <a:pPr algn="l"/>
            <a:r>
              <a:rPr lang="en-GB" baseline="30000" dirty="0"/>
              <a:t>25</a:t>
            </a:r>
            <a:r>
              <a:rPr lang="en-GB" dirty="0"/>
              <a:t>O produced in single-neutron </a:t>
            </a:r>
            <a:r>
              <a:rPr lang="en-GB" i="1" dirty="0"/>
              <a:t>knockout reaction </a:t>
            </a:r>
            <a:r>
              <a:rPr lang="en-GB" dirty="0"/>
              <a:t>from </a:t>
            </a:r>
            <a:r>
              <a:rPr lang="en-GB" baseline="30000" dirty="0"/>
              <a:t>26</a:t>
            </a:r>
            <a:r>
              <a:rPr lang="en-GB" dirty="0"/>
              <a:t>O. Ground-state mass reconstructed from the reaction products; difference with </a:t>
            </a:r>
            <a:r>
              <a:rPr lang="en-GB" baseline="30000" dirty="0"/>
              <a:t>24</a:t>
            </a:r>
            <a:r>
              <a:rPr lang="en-GB" dirty="0"/>
              <a:t>O tells you the </a:t>
            </a:r>
            <a:r>
              <a:rPr lang="en-GB" i="1" dirty="0"/>
              <a:t>d</a:t>
            </a:r>
            <a:r>
              <a:rPr lang="en-GB" i="1" baseline="-25000" dirty="0"/>
              <a:t>3/2</a:t>
            </a:r>
            <a:r>
              <a:rPr lang="en-GB" baseline="-25000" dirty="0"/>
              <a:t> </a:t>
            </a:r>
            <a:r>
              <a:rPr lang="en-GB" dirty="0"/>
              <a:t>energy.</a:t>
            </a:r>
          </a:p>
        </p:txBody>
      </p:sp>
      <p:sp>
        <p:nvSpPr>
          <p:cNvPr id="68" name="TextBox 67">
            <a:extLst>
              <a:ext uri="{FF2B5EF4-FFF2-40B4-BE49-F238E27FC236}">
                <a16:creationId xmlns:a16="http://schemas.microsoft.com/office/drawing/2014/main" id="{1C2D37A2-ECBD-FFE3-3517-5E9D4BC2F5CD}"/>
              </a:ext>
            </a:extLst>
          </p:cNvPr>
          <p:cNvSpPr txBox="1"/>
          <p:nvPr/>
        </p:nvSpPr>
        <p:spPr>
          <a:xfrm>
            <a:off x="319774" y="5112016"/>
            <a:ext cx="6572221" cy="553998"/>
          </a:xfrm>
          <a:prstGeom prst="rect">
            <a:avLst/>
          </a:prstGeom>
          <a:noFill/>
        </p:spPr>
        <p:txBody>
          <a:bodyPr wrap="square" lIns="0" tIns="0" rIns="0" bIns="0" rtlCol="0">
            <a:spAutoFit/>
          </a:bodyPr>
          <a:lstStyle/>
          <a:p>
            <a:pPr algn="l"/>
            <a:r>
              <a:rPr lang="en-GB" dirty="0">
                <a:solidFill>
                  <a:schemeClr val="accent6"/>
                </a:solidFill>
              </a:rPr>
              <a:t>Other examples of new magic numbers starting to emerge e.g. N=32 and N=34 in calcium isotopes.</a:t>
            </a:r>
          </a:p>
        </p:txBody>
      </p:sp>
      <p:sp>
        <p:nvSpPr>
          <p:cNvPr id="69" name="TextBox 68">
            <a:extLst>
              <a:ext uri="{FF2B5EF4-FFF2-40B4-BE49-F238E27FC236}">
                <a16:creationId xmlns:a16="http://schemas.microsoft.com/office/drawing/2014/main" id="{15187288-C7DE-16C7-0A9F-A6EF3A1AEF30}"/>
              </a:ext>
            </a:extLst>
          </p:cNvPr>
          <p:cNvSpPr txBox="1"/>
          <p:nvPr/>
        </p:nvSpPr>
        <p:spPr>
          <a:xfrm>
            <a:off x="1104926" y="5945013"/>
            <a:ext cx="10096707" cy="276999"/>
          </a:xfrm>
          <a:prstGeom prst="rect">
            <a:avLst/>
          </a:prstGeom>
          <a:noFill/>
        </p:spPr>
        <p:txBody>
          <a:bodyPr wrap="square" lIns="0" tIns="0" rIns="0" bIns="0" rtlCol="0">
            <a:spAutoFit/>
          </a:bodyPr>
          <a:lstStyle/>
          <a:p>
            <a:pPr algn="l"/>
            <a:r>
              <a:rPr lang="en-GB" i="1" dirty="0">
                <a:solidFill>
                  <a:schemeClr val="accent3"/>
                </a:solidFill>
              </a:rPr>
              <a:t>Prompted discussions of what makes a magic number and what quantities characterise them?</a:t>
            </a:r>
          </a:p>
        </p:txBody>
      </p:sp>
      <p:sp>
        <p:nvSpPr>
          <p:cNvPr id="7" name="TextBox 6">
            <a:extLst>
              <a:ext uri="{FF2B5EF4-FFF2-40B4-BE49-F238E27FC236}">
                <a16:creationId xmlns:a16="http://schemas.microsoft.com/office/drawing/2014/main" id="{4B89E012-993E-0362-D0E5-5298D67FA835}"/>
              </a:ext>
            </a:extLst>
          </p:cNvPr>
          <p:cNvSpPr txBox="1"/>
          <p:nvPr/>
        </p:nvSpPr>
        <p:spPr>
          <a:xfrm>
            <a:off x="10092786" y="250687"/>
            <a:ext cx="1703993" cy="276999"/>
          </a:xfrm>
          <a:prstGeom prst="rect">
            <a:avLst/>
          </a:prstGeom>
          <a:noFill/>
        </p:spPr>
        <p:txBody>
          <a:bodyPr wrap="none" lIns="0" tIns="0" rIns="0" bIns="0" rtlCol="0">
            <a:spAutoFit/>
          </a:bodyPr>
          <a:lstStyle/>
          <a:p>
            <a:pPr algn="l"/>
            <a:r>
              <a:rPr lang="en-GB" baseline="30000" dirty="0"/>
              <a:t>16,18</a:t>
            </a:r>
            <a:r>
              <a:rPr lang="en-GB" dirty="0"/>
              <a:t>O are stable!</a:t>
            </a:r>
          </a:p>
        </p:txBody>
      </p:sp>
      <p:sp>
        <p:nvSpPr>
          <p:cNvPr id="9" name="TextBox 8">
            <a:extLst>
              <a:ext uri="{FF2B5EF4-FFF2-40B4-BE49-F238E27FC236}">
                <a16:creationId xmlns:a16="http://schemas.microsoft.com/office/drawing/2014/main" id="{121C596A-982D-350C-3370-2B601CA94E93}"/>
              </a:ext>
            </a:extLst>
          </p:cNvPr>
          <p:cNvSpPr txBox="1"/>
          <p:nvPr/>
        </p:nvSpPr>
        <p:spPr>
          <a:xfrm>
            <a:off x="8570483" y="5692383"/>
            <a:ext cx="3218317" cy="215444"/>
          </a:xfrm>
          <a:prstGeom prst="rect">
            <a:avLst/>
          </a:prstGeom>
          <a:noFill/>
        </p:spPr>
        <p:txBody>
          <a:bodyPr wrap="none" lIns="0" tIns="0" rIns="0" bIns="0" rtlCol="0">
            <a:spAutoFit/>
          </a:bodyPr>
          <a:lstStyle/>
          <a:p>
            <a:pPr algn="l"/>
            <a:r>
              <a:rPr lang="en-GB" sz="1400" i="1" dirty="0"/>
              <a:t>from Rev. Mod. Phys. 92, 015002 (2020)</a:t>
            </a:r>
          </a:p>
        </p:txBody>
      </p:sp>
      <p:sp>
        <p:nvSpPr>
          <p:cNvPr id="10" name="TextBox 9">
            <a:extLst>
              <a:ext uri="{FF2B5EF4-FFF2-40B4-BE49-F238E27FC236}">
                <a16:creationId xmlns:a16="http://schemas.microsoft.com/office/drawing/2014/main" id="{073352E3-5A31-98FC-77F4-1D4720AA05E3}"/>
              </a:ext>
            </a:extLst>
          </p:cNvPr>
          <p:cNvSpPr txBox="1"/>
          <p:nvPr/>
        </p:nvSpPr>
        <p:spPr>
          <a:xfrm>
            <a:off x="3563783" y="4632481"/>
            <a:ext cx="2578237" cy="215444"/>
          </a:xfrm>
          <a:prstGeom prst="rect">
            <a:avLst/>
          </a:prstGeom>
          <a:noFill/>
        </p:spPr>
        <p:txBody>
          <a:bodyPr wrap="square" lIns="0" tIns="0" rIns="0" bIns="0" rtlCol="0">
            <a:spAutoFit/>
          </a:bodyPr>
          <a:lstStyle/>
          <a:p>
            <a:r>
              <a:rPr lang="en-GB" sz="1400" i="1" dirty="0"/>
              <a:t>from PRL 92 (2004) 162501 </a:t>
            </a:r>
          </a:p>
        </p:txBody>
      </p:sp>
    </p:spTree>
    <p:extLst>
      <p:ext uri="{BB962C8B-B14F-4D97-AF65-F5344CB8AC3E}">
        <p14:creationId xmlns:p14="http://schemas.microsoft.com/office/powerpoint/2010/main" val="31238086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1CDE92-94EA-9042-42A9-569408DE8BFA}"/>
              </a:ext>
            </a:extLst>
          </p:cNvPr>
          <p:cNvSpPr>
            <a:spLocks noGrp="1"/>
          </p:cNvSpPr>
          <p:nvPr>
            <p:ph type="ftr" sz="quarter" idx="15"/>
          </p:nvPr>
        </p:nvSpPr>
        <p:spPr>
          <a:xfrm>
            <a:off x="4259262" y="6383848"/>
            <a:ext cx="6572221" cy="365125"/>
          </a:xfrm>
        </p:spPr>
        <p:txBody>
          <a:bodyPr anchor="ctr">
            <a:normAutofit/>
          </a:bodyPr>
          <a:lstStyle/>
          <a:p>
            <a:pPr>
              <a:spcAft>
                <a:spcPts val="600"/>
              </a:spcAft>
            </a:pPr>
            <a:r>
              <a:rPr lang="en-US" dirty="0"/>
              <a:t>Sean J Freeman | Nuclear Structure Experiment</a:t>
            </a:r>
            <a:endParaRPr lang="en-US"/>
          </a:p>
        </p:txBody>
      </p:sp>
      <p:sp>
        <p:nvSpPr>
          <p:cNvPr id="6" name="Slide Number Placeholder 5">
            <a:extLst>
              <a:ext uri="{FF2B5EF4-FFF2-40B4-BE49-F238E27FC236}">
                <a16:creationId xmlns:a16="http://schemas.microsoft.com/office/drawing/2014/main" id="{A48AE10E-8647-6729-4F14-B318B7D68A99}"/>
              </a:ext>
            </a:extLst>
          </p:cNvPr>
          <p:cNvSpPr>
            <a:spLocks noGrp="1"/>
          </p:cNvSpPr>
          <p:nvPr>
            <p:ph type="sldNum" sz="quarter" idx="16"/>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12</a:t>
            </a:fld>
            <a:endParaRPr lang="en-US"/>
          </a:p>
        </p:txBody>
      </p:sp>
      <p:sp>
        <p:nvSpPr>
          <p:cNvPr id="2" name="Title 2">
            <a:extLst>
              <a:ext uri="{FF2B5EF4-FFF2-40B4-BE49-F238E27FC236}">
                <a16:creationId xmlns:a16="http://schemas.microsoft.com/office/drawing/2014/main" id="{0F4CBBE5-5F74-DC59-5426-19220ED3A36E}"/>
              </a:ext>
            </a:extLst>
          </p:cNvPr>
          <p:cNvSpPr>
            <a:spLocks noGrp="1"/>
          </p:cNvSpPr>
          <p:nvPr>
            <p:ph type="title"/>
          </p:nvPr>
        </p:nvSpPr>
        <p:spPr>
          <a:xfrm>
            <a:off x="264825" y="209562"/>
            <a:ext cx="7272808" cy="535460"/>
          </a:xfrm>
        </p:spPr>
        <p:txBody>
          <a:bodyPr anchor="t">
            <a:normAutofit/>
          </a:bodyPr>
          <a:lstStyle/>
          <a:p>
            <a:r>
              <a:rPr lang="en-GB" sz="3200" dirty="0" err="1"/>
              <a:t>Collectivity</a:t>
            </a:r>
            <a:r>
              <a:rPr lang="en-GB" sz="3200" dirty="0"/>
              <a:t> and nuclear shape</a:t>
            </a:r>
          </a:p>
        </p:txBody>
      </p:sp>
      <p:sp>
        <p:nvSpPr>
          <p:cNvPr id="3" name="TextBox 2">
            <a:extLst>
              <a:ext uri="{FF2B5EF4-FFF2-40B4-BE49-F238E27FC236}">
                <a16:creationId xmlns:a16="http://schemas.microsoft.com/office/drawing/2014/main" id="{62A6B071-ED0B-3C8E-B636-87F4D13653FA}"/>
              </a:ext>
            </a:extLst>
          </p:cNvPr>
          <p:cNvSpPr txBox="1"/>
          <p:nvPr/>
        </p:nvSpPr>
        <p:spPr>
          <a:xfrm>
            <a:off x="309938" y="803705"/>
            <a:ext cx="5200209" cy="738664"/>
          </a:xfrm>
          <a:prstGeom prst="rect">
            <a:avLst/>
          </a:prstGeom>
          <a:noFill/>
        </p:spPr>
        <p:txBody>
          <a:bodyPr wrap="square" lIns="0" tIns="0" rIns="0" bIns="0" rtlCol="0">
            <a:spAutoFit/>
          </a:bodyPr>
          <a:lstStyle/>
          <a:p>
            <a:pPr algn="l"/>
            <a:r>
              <a:rPr lang="en-GB" sz="1600" dirty="0"/>
              <a:t>For a nucleus corresponding to a shell closure, large jump from Fermi level to the next empty orbital – effect of residual interactions low and IPM works (a little) better.</a:t>
            </a:r>
          </a:p>
        </p:txBody>
      </p:sp>
      <p:sp>
        <p:nvSpPr>
          <p:cNvPr id="4" name="TextBox 3">
            <a:extLst>
              <a:ext uri="{FF2B5EF4-FFF2-40B4-BE49-F238E27FC236}">
                <a16:creationId xmlns:a16="http://schemas.microsoft.com/office/drawing/2014/main" id="{8980B485-1B99-892D-2FE7-B2EA288B5F9A}"/>
              </a:ext>
            </a:extLst>
          </p:cNvPr>
          <p:cNvSpPr txBox="1"/>
          <p:nvPr/>
        </p:nvSpPr>
        <p:spPr>
          <a:xfrm>
            <a:off x="309937" y="1699965"/>
            <a:ext cx="5200209" cy="984885"/>
          </a:xfrm>
          <a:prstGeom prst="rect">
            <a:avLst/>
          </a:prstGeom>
          <a:noFill/>
        </p:spPr>
        <p:txBody>
          <a:bodyPr wrap="square" lIns="0" tIns="0" rIns="0" bIns="0" rtlCol="0">
            <a:spAutoFit/>
          </a:bodyPr>
          <a:lstStyle/>
          <a:p>
            <a:pPr algn="l"/>
            <a:r>
              <a:rPr lang="en-GB" sz="1600" dirty="0">
                <a:solidFill>
                  <a:schemeClr val="accent5"/>
                </a:solidFill>
              </a:rPr>
              <a:t>Going away from a closed shell, with increasing numbers of (valence) nucleons outside the shell, the correlations between them increase and can have macroscopic effects on the nuclear structure, distorting the surface.</a:t>
            </a:r>
          </a:p>
        </p:txBody>
      </p:sp>
      <p:grpSp>
        <p:nvGrpSpPr>
          <p:cNvPr id="21" name="Group 20">
            <a:extLst>
              <a:ext uri="{FF2B5EF4-FFF2-40B4-BE49-F238E27FC236}">
                <a16:creationId xmlns:a16="http://schemas.microsoft.com/office/drawing/2014/main" id="{7988F276-FCCB-7D8A-262D-60B1CE69164D}"/>
              </a:ext>
            </a:extLst>
          </p:cNvPr>
          <p:cNvGrpSpPr/>
          <p:nvPr/>
        </p:nvGrpSpPr>
        <p:grpSpPr>
          <a:xfrm>
            <a:off x="6212572" y="757410"/>
            <a:ext cx="5461454" cy="3526651"/>
            <a:chOff x="6339396" y="370970"/>
            <a:chExt cx="5461454" cy="3526651"/>
          </a:xfrm>
        </p:grpSpPr>
        <p:pic>
          <p:nvPicPr>
            <p:cNvPr id="7" name="Picture 6" descr="latex-image-1.pdf">
              <a:extLst>
                <a:ext uri="{FF2B5EF4-FFF2-40B4-BE49-F238E27FC236}">
                  <a16:creationId xmlns:a16="http://schemas.microsoft.com/office/drawing/2014/main" id="{36A587A0-ADE8-0B8B-C9AB-6536787E376D}"/>
                </a:ext>
              </a:extLst>
            </p:cNvPr>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4"/>
                <a:stretch>
                  <a:fillRect/>
                </a:stretch>
              </p:blipFill>
            </mc:Choice>
            <mc:Fallback>
              <p:blipFill>
                <a:blip r:embed="rId5"/>
                <a:stretch>
                  <a:fillRect/>
                </a:stretch>
              </p:blipFill>
            </mc:Fallback>
          </mc:AlternateContent>
          <p:spPr>
            <a:xfrm>
              <a:off x="8200903" y="1292023"/>
              <a:ext cx="1765300" cy="266700"/>
            </a:xfrm>
            <a:prstGeom prst="rect">
              <a:avLst/>
            </a:prstGeom>
          </p:spPr>
        </p:pic>
        <p:pic>
          <p:nvPicPr>
            <p:cNvPr id="8" name="Picture 7" descr="latex-image-1.pdf">
              <a:extLst>
                <a:ext uri="{FF2B5EF4-FFF2-40B4-BE49-F238E27FC236}">
                  <a16:creationId xmlns:a16="http://schemas.microsoft.com/office/drawing/2014/main" id="{BAA0295D-CB04-8DED-E3F8-8F3B7CA75AF7}"/>
                </a:ext>
              </a:extLst>
            </p:cNvPr>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6"/>
                <a:stretch>
                  <a:fillRect/>
                </a:stretch>
              </p:blipFill>
            </mc:Choice>
            <mc:Fallback>
              <p:blipFill>
                <a:blip r:embed="rId7"/>
                <a:stretch>
                  <a:fillRect/>
                </a:stretch>
              </p:blipFill>
            </mc:Fallback>
          </mc:AlternateContent>
          <p:spPr>
            <a:xfrm>
              <a:off x="8423079" y="974843"/>
              <a:ext cx="1168400" cy="266700"/>
            </a:xfrm>
            <a:prstGeom prst="rect">
              <a:avLst/>
            </a:prstGeom>
          </p:spPr>
        </p:pic>
        <p:pic>
          <p:nvPicPr>
            <p:cNvPr id="9" name="Picture 8" descr="latex-image-1.pdf">
              <a:extLst>
                <a:ext uri="{FF2B5EF4-FFF2-40B4-BE49-F238E27FC236}">
                  <a16:creationId xmlns:a16="http://schemas.microsoft.com/office/drawing/2014/main" id="{A2F3B127-2357-8802-8D6C-25FFB99F299D}"/>
                </a:ext>
              </a:extLst>
            </p:cNvPr>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8"/>
                <a:stretch>
                  <a:fillRect/>
                </a:stretch>
              </p:blipFill>
            </mc:Choice>
            <mc:Fallback>
              <p:blipFill>
                <a:blip r:embed="rId9"/>
                <a:stretch>
                  <a:fillRect/>
                </a:stretch>
              </p:blipFill>
            </mc:Fallback>
          </mc:AlternateContent>
          <p:spPr>
            <a:xfrm>
              <a:off x="8740653" y="3672179"/>
              <a:ext cx="685800" cy="215900"/>
            </a:xfrm>
            <a:prstGeom prst="rect">
              <a:avLst/>
            </a:prstGeom>
          </p:spPr>
        </p:pic>
        <p:pic>
          <p:nvPicPr>
            <p:cNvPr id="10" name="Picture 9" descr="latex-image-1.pdf">
              <a:extLst>
                <a:ext uri="{FF2B5EF4-FFF2-40B4-BE49-F238E27FC236}">
                  <a16:creationId xmlns:a16="http://schemas.microsoft.com/office/drawing/2014/main" id="{B1FD3BCB-D7E5-82BF-5685-50A0E60F7CD2}"/>
                </a:ext>
              </a:extLst>
            </p:cNvPr>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14"/>
                <a:stretch>
                  <a:fillRect/>
                </a:stretch>
              </p:blipFill>
            </mc:Choice>
            <mc:Fallback>
              <p:blipFill>
                <a:blip r:embed="rId15"/>
                <a:stretch>
                  <a:fillRect/>
                </a:stretch>
              </p:blipFill>
            </mc:Fallback>
          </mc:AlternateContent>
          <p:spPr>
            <a:xfrm>
              <a:off x="6509868" y="1004804"/>
              <a:ext cx="1215000" cy="486000"/>
            </a:xfrm>
            <a:prstGeom prst="rect">
              <a:avLst/>
            </a:prstGeom>
          </p:spPr>
        </p:pic>
        <p:pic>
          <p:nvPicPr>
            <p:cNvPr id="11" name="Picture 10" descr="latex-image-1.pdf">
              <a:extLst>
                <a:ext uri="{FF2B5EF4-FFF2-40B4-BE49-F238E27FC236}">
                  <a16:creationId xmlns:a16="http://schemas.microsoft.com/office/drawing/2014/main" id="{4E423AF0-052B-65F7-B42F-4A3D65890635}"/>
                </a:ext>
              </a:extLst>
            </p:cNvPr>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16"/>
                <a:stretch>
                  <a:fillRect/>
                </a:stretch>
              </p:blipFill>
            </mc:Choice>
            <mc:Fallback>
              <p:blipFill>
                <a:blip r:embed="rId17"/>
                <a:stretch>
                  <a:fillRect/>
                </a:stretch>
              </p:blipFill>
            </mc:Fallback>
          </mc:AlternateContent>
          <p:spPr>
            <a:xfrm>
              <a:off x="10287313" y="1008204"/>
              <a:ext cx="1206500" cy="482600"/>
            </a:xfrm>
            <a:prstGeom prst="rect">
              <a:avLst/>
            </a:prstGeom>
          </p:spPr>
        </p:pic>
        <p:pic>
          <p:nvPicPr>
            <p:cNvPr id="12" name="Picture 11" descr="latex-image-1.pdf">
              <a:extLst>
                <a:ext uri="{FF2B5EF4-FFF2-40B4-BE49-F238E27FC236}">
                  <a16:creationId xmlns:a16="http://schemas.microsoft.com/office/drawing/2014/main" id="{A97BFF43-F238-D7FB-72E8-A2DB932D2B65}"/>
                </a:ext>
              </a:extLst>
            </p:cNvPr>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20"/>
                <a:stretch>
                  <a:fillRect/>
                </a:stretch>
              </p:blipFill>
            </mc:Choice>
            <mc:Fallback>
              <p:blipFill>
                <a:blip r:embed="rId21"/>
                <a:stretch>
                  <a:fillRect/>
                </a:stretch>
              </p:blipFill>
            </mc:Fallback>
          </mc:AlternateContent>
          <p:spPr>
            <a:xfrm>
              <a:off x="10547663" y="3617199"/>
              <a:ext cx="685800" cy="215900"/>
            </a:xfrm>
            <a:prstGeom prst="rect">
              <a:avLst/>
            </a:prstGeom>
          </p:spPr>
        </p:pic>
        <p:pic>
          <p:nvPicPr>
            <p:cNvPr id="14" name="Picture 13" descr="oblate.png">
              <a:extLst>
                <a:ext uri="{FF2B5EF4-FFF2-40B4-BE49-F238E27FC236}">
                  <a16:creationId xmlns:a16="http://schemas.microsoft.com/office/drawing/2014/main" id="{EB689FEF-817A-307C-AFCF-27F52B278151}"/>
                </a:ext>
              </a:extLst>
            </p:cNvPr>
            <p:cNvPicPr>
              <a:picLocks noChangeAspect="1"/>
            </p:cNvPicPr>
            <p:nvPr/>
          </p:nvPicPr>
          <p:blipFill>
            <a:blip r:embed="rId22">
              <a:clrChange>
                <a:clrFrom>
                  <a:srgbClr val="FFFFFF"/>
                </a:clrFrom>
                <a:clrTo>
                  <a:srgbClr val="FFFFFF">
                    <a:alpha val="0"/>
                  </a:srgbClr>
                </a:clrTo>
              </a:clrChange>
            </a:blip>
            <a:stretch>
              <a:fillRect/>
            </a:stretch>
          </p:blipFill>
          <p:spPr>
            <a:xfrm>
              <a:off x="9958486" y="1792394"/>
              <a:ext cx="1842364" cy="1508636"/>
            </a:xfrm>
            <a:prstGeom prst="rect">
              <a:avLst/>
            </a:prstGeom>
          </p:spPr>
        </p:pic>
        <p:pic>
          <p:nvPicPr>
            <p:cNvPr id="15" name="Picture 14" descr="prolate.png">
              <a:extLst>
                <a:ext uri="{FF2B5EF4-FFF2-40B4-BE49-F238E27FC236}">
                  <a16:creationId xmlns:a16="http://schemas.microsoft.com/office/drawing/2014/main" id="{C06560F2-3A61-E56A-27B1-0A798C627EFF}"/>
                </a:ext>
              </a:extLst>
            </p:cNvPr>
            <p:cNvPicPr>
              <a:picLocks noChangeAspect="1"/>
            </p:cNvPicPr>
            <p:nvPr/>
          </p:nvPicPr>
          <p:blipFill>
            <a:blip r:embed="rId23">
              <a:clrChange>
                <a:clrFrom>
                  <a:srgbClr val="FFFFFF"/>
                </a:clrFrom>
                <a:clrTo>
                  <a:srgbClr val="FFFFFF">
                    <a:alpha val="0"/>
                  </a:srgbClr>
                </a:clrTo>
              </a:clrChange>
            </a:blip>
            <a:stretch>
              <a:fillRect/>
            </a:stretch>
          </p:blipFill>
          <p:spPr>
            <a:xfrm>
              <a:off x="6339396" y="1717683"/>
              <a:ext cx="1613783" cy="1787504"/>
            </a:xfrm>
            <a:prstGeom prst="rect">
              <a:avLst/>
            </a:prstGeom>
          </p:spPr>
        </p:pic>
        <p:pic>
          <p:nvPicPr>
            <p:cNvPr id="16" name="Picture 15" descr="spherical.png">
              <a:extLst>
                <a:ext uri="{FF2B5EF4-FFF2-40B4-BE49-F238E27FC236}">
                  <a16:creationId xmlns:a16="http://schemas.microsoft.com/office/drawing/2014/main" id="{BC2D8E9F-232D-4FBF-4151-4A0F806C6FC9}"/>
                </a:ext>
              </a:extLst>
            </p:cNvPr>
            <p:cNvPicPr>
              <a:picLocks noChangeAspect="1"/>
            </p:cNvPicPr>
            <p:nvPr/>
          </p:nvPicPr>
          <p:blipFill>
            <a:blip r:embed="rId24">
              <a:clrChange>
                <a:clrFrom>
                  <a:srgbClr val="FFFFFF"/>
                </a:clrFrom>
                <a:clrTo>
                  <a:srgbClr val="FFFFFF">
                    <a:alpha val="0"/>
                  </a:srgbClr>
                </a:clrTo>
              </a:clrChange>
            </a:blip>
            <a:stretch>
              <a:fillRect/>
            </a:stretch>
          </p:blipFill>
          <p:spPr>
            <a:xfrm>
              <a:off x="8063642" y="1707984"/>
              <a:ext cx="1984084" cy="1814934"/>
            </a:xfrm>
            <a:prstGeom prst="rect">
              <a:avLst/>
            </a:prstGeom>
          </p:spPr>
        </p:pic>
        <p:pic>
          <p:nvPicPr>
            <p:cNvPr id="18" name="Picture 17" descr="latex-image-1.pdf">
              <a:extLst>
                <a:ext uri="{FF2B5EF4-FFF2-40B4-BE49-F238E27FC236}">
                  <a16:creationId xmlns:a16="http://schemas.microsoft.com/office/drawing/2014/main" id="{413E2E65-1488-9851-ED03-8F75D53CAE42}"/>
                </a:ext>
              </a:extLst>
            </p:cNvPr>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18"/>
                <a:stretch>
                  <a:fillRect/>
                </a:stretch>
              </p:blipFill>
            </mc:Choice>
            <mc:Fallback>
              <p:blipFill>
                <a:blip r:embed="rId25"/>
                <a:stretch>
                  <a:fillRect/>
                </a:stretch>
              </p:blipFill>
            </mc:Fallback>
          </mc:AlternateContent>
          <p:spPr>
            <a:xfrm>
              <a:off x="6851833" y="3681721"/>
              <a:ext cx="685800" cy="215900"/>
            </a:xfrm>
            <a:prstGeom prst="rect">
              <a:avLst/>
            </a:prstGeom>
          </p:spPr>
        </p:pic>
        <p:pic>
          <p:nvPicPr>
            <p:cNvPr id="20" name="Picture 19" descr="latex-image-1.pdf">
              <a:extLst>
                <a:ext uri="{FF2B5EF4-FFF2-40B4-BE49-F238E27FC236}">
                  <a16:creationId xmlns:a16="http://schemas.microsoft.com/office/drawing/2014/main" id="{1D92B2F6-951E-E663-97EA-BE6154DB5172}"/>
                </a:ext>
              </a:extLst>
            </p:cNvPr>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10"/>
                <a:stretch>
                  <a:fillRect/>
                </a:stretch>
              </p:blipFill>
            </mc:Choice>
            <mc:Fallback>
              <p:blipFill>
                <a:blip r:embed="rId26"/>
                <a:stretch>
                  <a:fillRect/>
                </a:stretch>
              </p:blipFill>
            </mc:Fallback>
          </mc:AlternateContent>
          <p:spPr>
            <a:xfrm>
              <a:off x="8001584" y="370970"/>
              <a:ext cx="2108200" cy="292100"/>
            </a:xfrm>
            <a:prstGeom prst="rect">
              <a:avLst/>
            </a:prstGeom>
          </p:spPr>
        </p:pic>
      </p:grpSp>
      <p:sp>
        <p:nvSpPr>
          <p:cNvPr id="22" name="TextBox 21">
            <a:extLst>
              <a:ext uri="{FF2B5EF4-FFF2-40B4-BE49-F238E27FC236}">
                <a16:creationId xmlns:a16="http://schemas.microsoft.com/office/drawing/2014/main" id="{B7526023-8B7A-E27B-5151-E2DE9FB94DE5}"/>
              </a:ext>
            </a:extLst>
          </p:cNvPr>
          <p:cNvSpPr txBox="1"/>
          <p:nvPr/>
        </p:nvSpPr>
        <p:spPr>
          <a:xfrm>
            <a:off x="7285437" y="299217"/>
            <a:ext cx="2987997" cy="276999"/>
          </a:xfrm>
          <a:prstGeom prst="rect">
            <a:avLst/>
          </a:prstGeom>
          <a:noFill/>
        </p:spPr>
        <p:txBody>
          <a:bodyPr wrap="none" lIns="0" tIns="0" rIns="0" bIns="0" rtlCol="0">
            <a:spAutoFit/>
          </a:bodyPr>
          <a:lstStyle/>
          <a:p>
            <a:pPr algn="l"/>
            <a:r>
              <a:rPr lang="en-GB" dirty="0">
                <a:solidFill>
                  <a:srgbClr val="00B050"/>
                </a:solidFill>
              </a:rPr>
              <a:t>Example: quadrupole shapes</a:t>
            </a:r>
          </a:p>
        </p:txBody>
      </p:sp>
      <p:sp>
        <p:nvSpPr>
          <p:cNvPr id="23" name="TextBox 22">
            <a:extLst>
              <a:ext uri="{FF2B5EF4-FFF2-40B4-BE49-F238E27FC236}">
                <a16:creationId xmlns:a16="http://schemas.microsoft.com/office/drawing/2014/main" id="{F6CF1F9E-E529-AFE5-05BA-D1CB8646242B}"/>
              </a:ext>
            </a:extLst>
          </p:cNvPr>
          <p:cNvSpPr txBox="1"/>
          <p:nvPr/>
        </p:nvSpPr>
        <p:spPr>
          <a:xfrm>
            <a:off x="6528048" y="4460595"/>
            <a:ext cx="730969" cy="276999"/>
          </a:xfrm>
          <a:prstGeom prst="rect">
            <a:avLst/>
          </a:prstGeom>
          <a:noFill/>
        </p:spPr>
        <p:txBody>
          <a:bodyPr wrap="none" lIns="0" tIns="0" rIns="0" bIns="0" rtlCol="0">
            <a:spAutoFit/>
          </a:bodyPr>
          <a:lstStyle/>
          <a:p>
            <a:pPr algn="l"/>
            <a:r>
              <a:rPr lang="en-GB" dirty="0"/>
              <a:t>Prolate</a:t>
            </a:r>
          </a:p>
        </p:txBody>
      </p:sp>
      <p:sp>
        <p:nvSpPr>
          <p:cNvPr id="24" name="TextBox 23">
            <a:extLst>
              <a:ext uri="{FF2B5EF4-FFF2-40B4-BE49-F238E27FC236}">
                <a16:creationId xmlns:a16="http://schemas.microsoft.com/office/drawing/2014/main" id="{D43F1A2A-1DBD-BB35-5347-FD0F8B4FFD1C}"/>
              </a:ext>
            </a:extLst>
          </p:cNvPr>
          <p:cNvSpPr txBox="1"/>
          <p:nvPr/>
        </p:nvSpPr>
        <p:spPr>
          <a:xfrm>
            <a:off x="8623836" y="4405329"/>
            <a:ext cx="961802" cy="276999"/>
          </a:xfrm>
          <a:prstGeom prst="rect">
            <a:avLst/>
          </a:prstGeom>
          <a:noFill/>
        </p:spPr>
        <p:txBody>
          <a:bodyPr wrap="none" lIns="0" tIns="0" rIns="0" bIns="0" rtlCol="0">
            <a:spAutoFit/>
          </a:bodyPr>
          <a:lstStyle/>
          <a:p>
            <a:pPr algn="l"/>
            <a:r>
              <a:rPr lang="en-GB" dirty="0"/>
              <a:t>Spherical</a:t>
            </a:r>
          </a:p>
        </p:txBody>
      </p:sp>
      <p:sp>
        <p:nvSpPr>
          <p:cNvPr id="25" name="TextBox 24">
            <a:extLst>
              <a:ext uri="{FF2B5EF4-FFF2-40B4-BE49-F238E27FC236}">
                <a16:creationId xmlns:a16="http://schemas.microsoft.com/office/drawing/2014/main" id="{194F7FC7-D922-3ACB-01DD-8BA90EE80405}"/>
              </a:ext>
            </a:extLst>
          </p:cNvPr>
          <p:cNvSpPr txBox="1"/>
          <p:nvPr/>
        </p:nvSpPr>
        <p:spPr>
          <a:xfrm>
            <a:off x="10447259" y="4369465"/>
            <a:ext cx="679673" cy="276999"/>
          </a:xfrm>
          <a:prstGeom prst="rect">
            <a:avLst/>
          </a:prstGeom>
          <a:noFill/>
        </p:spPr>
        <p:txBody>
          <a:bodyPr wrap="none" lIns="0" tIns="0" rIns="0" bIns="0" rtlCol="0">
            <a:spAutoFit/>
          </a:bodyPr>
          <a:lstStyle/>
          <a:p>
            <a:pPr algn="l"/>
            <a:r>
              <a:rPr lang="en-GB" dirty="0"/>
              <a:t>Oblate</a:t>
            </a:r>
          </a:p>
        </p:txBody>
      </p:sp>
      <p:sp>
        <p:nvSpPr>
          <p:cNvPr id="26" name="TextBox 25">
            <a:extLst>
              <a:ext uri="{FF2B5EF4-FFF2-40B4-BE49-F238E27FC236}">
                <a16:creationId xmlns:a16="http://schemas.microsoft.com/office/drawing/2014/main" id="{C82F75ED-011C-45A5-1F3F-0D9D98E136BC}"/>
              </a:ext>
            </a:extLst>
          </p:cNvPr>
          <p:cNvSpPr txBox="1"/>
          <p:nvPr/>
        </p:nvSpPr>
        <p:spPr>
          <a:xfrm>
            <a:off x="337064" y="2852554"/>
            <a:ext cx="5469211" cy="492443"/>
          </a:xfrm>
          <a:prstGeom prst="rect">
            <a:avLst/>
          </a:prstGeom>
          <a:noFill/>
        </p:spPr>
        <p:txBody>
          <a:bodyPr wrap="square" lIns="0" tIns="0" rIns="0" bIns="0" rtlCol="0">
            <a:spAutoFit/>
          </a:bodyPr>
          <a:lstStyle/>
          <a:p>
            <a:pPr algn="l"/>
            <a:r>
              <a:rPr lang="en-GB" sz="1600" dirty="0"/>
              <a:t>Distortions of the nuclear surface described by a spherical harmonic expansion – good angular momentum:</a:t>
            </a:r>
          </a:p>
        </p:txBody>
      </p:sp>
      <p:sp>
        <p:nvSpPr>
          <p:cNvPr id="27" name="TextBox 26">
            <a:extLst>
              <a:ext uri="{FF2B5EF4-FFF2-40B4-BE49-F238E27FC236}">
                <a16:creationId xmlns:a16="http://schemas.microsoft.com/office/drawing/2014/main" id="{3A213322-EBB4-397F-3C1C-B8681AAD37AA}"/>
              </a:ext>
            </a:extLst>
          </p:cNvPr>
          <p:cNvSpPr txBox="1"/>
          <p:nvPr/>
        </p:nvSpPr>
        <p:spPr>
          <a:xfrm>
            <a:off x="368843" y="4847979"/>
            <a:ext cx="5200209" cy="492443"/>
          </a:xfrm>
          <a:prstGeom prst="rect">
            <a:avLst/>
          </a:prstGeom>
          <a:noFill/>
        </p:spPr>
        <p:txBody>
          <a:bodyPr wrap="square" lIns="0" tIns="0" rIns="0" bIns="0" rtlCol="0">
            <a:spAutoFit/>
          </a:bodyPr>
          <a:lstStyle/>
          <a:p>
            <a:pPr algn="l"/>
            <a:r>
              <a:rPr lang="en-GB" sz="1600" dirty="0">
                <a:solidFill>
                  <a:schemeClr val="accent5"/>
                </a:solidFill>
              </a:rPr>
              <a:t>Permanent distortions lead to NUCLEAR SHAPE and excitations can arise from ROTATIONS of that shape. </a:t>
            </a:r>
          </a:p>
        </p:txBody>
      </p:sp>
      <p:sp>
        <p:nvSpPr>
          <p:cNvPr id="28" name="TextBox 27">
            <a:extLst>
              <a:ext uri="{FF2B5EF4-FFF2-40B4-BE49-F238E27FC236}">
                <a16:creationId xmlns:a16="http://schemas.microsoft.com/office/drawing/2014/main" id="{1EEF2BD9-A428-C157-3EAA-D2843DF9E2BC}"/>
              </a:ext>
            </a:extLst>
          </p:cNvPr>
          <p:cNvSpPr txBox="1"/>
          <p:nvPr/>
        </p:nvSpPr>
        <p:spPr>
          <a:xfrm>
            <a:off x="368844" y="4297218"/>
            <a:ext cx="5200209" cy="492443"/>
          </a:xfrm>
          <a:prstGeom prst="rect">
            <a:avLst/>
          </a:prstGeom>
          <a:noFill/>
        </p:spPr>
        <p:txBody>
          <a:bodyPr wrap="square" lIns="0" tIns="0" rIns="0" bIns="0" rtlCol="0">
            <a:spAutoFit/>
          </a:bodyPr>
          <a:lstStyle/>
          <a:p>
            <a:pPr algn="l"/>
            <a:r>
              <a:rPr lang="en-GB" sz="1600" dirty="0">
                <a:solidFill>
                  <a:schemeClr val="accent5"/>
                </a:solidFill>
              </a:rPr>
              <a:t>Excitations can arise if the shape changes with time – NUCLEAR VIBRATIONS.</a:t>
            </a:r>
          </a:p>
        </p:txBody>
      </p:sp>
      <p:sp>
        <p:nvSpPr>
          <p:cNvPr id="29" name="TextBox 28">
            <a:extLst>
              <a:ext uri="{FF2B5EF4-FFF2-40B4-BE49-F238E27FC236}">
                <a16:creationId xmlns:a16="http://schemas.microsoft.com/office/drawing/2014/main" id="{4EBCA588-B102-412C-0FDC-2D4BCA8CC870}"/>
              </a:ext>
            </a:extLst>
          </p:cNvPr>
          <p:cNvSpPr txBox="1"/>
          <p:nvPr/>
        </p:nvSpPr>
        <p:spPr>
          <a:xfrm>
            <a:off x="6445690" y="5115705"/>
            <a:ext cx="5200209" cy="984885"/>
          </a:xfrm>
          <a:prstGeom prst="rect">
            <a:avLst/>
          </a:prstGeom>
          <a:noFill/>
        </p:spPr>
        <p:txBody>
          <a:bodyPr wrap="square" lIns="0" tIns="0" rIns="0" bIns="0" rtlCol="0">
            <a:spAutoFit/>
          </a:bodyPr>
          <a:lstStyle/>
          <a:p>
            <a:pPr algn="l"/>
            <a:r>
              <a:rPr lang="en-GB" sz="1600" dirty="0">
                <a:solidFill>
                  <a:srgbClr val="00B050"/>
                </a:solidFill>
              </a:rPr>
              <a:t>Given the nucleus has a charge – distortion results in electromagnetic moments, which can be probed experimentally in some nuclear reactions or by their effect on electron levels in the associated atom/ion (see later!). </a:t>
            </a:r>
          </a:p>
        </p:txBody>
      </p:sp>
      <p:pic>
        <p:nvPicPr>
          <p:cNvPr id="33" name="Picture 32">
            <a:extLst>
              <a:ext uri="{FF2B5EF4-FFF2-40B4-BE49-F238E27FC236}">
                <a16:creationId xmlns:a16="http://schemas.microsoft.com/office/drawing/2014/main" id="{CB270BA1-DC04-1805-0DA7-75E2C7540EBC}"/>
              </a:ext>
            </a:extLst>
          </p:cNvPr>
          <p:cNvPicPr>
            <a:picLocks noChangeAspect="1"/>
          </p:cNvPicPr>
          <p:nvPr/>
        </p:nvPicPr>
        <p:blipFill rotWithShape="1">
          <a:blip r:embed="rId27"/>
          <a:srcRect l="14339" t="44601" r="12015" b="44506"/>
          <a:stretch/>
        </p:blipFill>
        <p:spPr>
          <a:xfrm>
            <a:off x="890437" y="3370597"/>
            <a:ext cx="3569011" cy="747041"/>
          </a:xfrm>
          <a:prstGeom prst="rect">
            <a:avLst/>
          </a:prstGeom>
        </p:spPr>
      </p:pic>
      <p:sp>
        <p:nvSpPr>
          <p:cNvPr id="34" name="TextBox 33">
            <a:extLst>
              <a:ext uri="{FF2B5EF4-FFF2-40B4-BE49-F238E27FC236}">
                <a16:creationId xmlns:a16="http://schemas.microsoft.com/office/drawing/2014/main" id="{2A3B4CEE-7332-B922-2841-339A7BDA2E9C}"/>
              </a:ext>
            </a:extLst>
          </p:cNvPr>
          <p:cNvSpPr txBox="1"/>
          <p:nvPr/>
        </p:nvSpPr>
        <p:spPr>
          <a:xfrm>
            <a:off x="368842" y="5398740"/>
            <a:ext cx="5200209" cy="738664"/>
          </a:xfrm>
          <a:prstGeom prst="rect">
            <a:avLst/>
          </a:prstGeom>
          <a:noFill/>
        </p:spPr>
        <p:txBody>
          <a:bodyPr wrap="square" lIns="0" tIns="0" rIns="0" bIns="0" rtlCol="0">
            <a:spAutoFit/>
          </a:bodyPr>
          <a:lstStyle/>
          <a:p>
            <a:pPr algn="l"/>
            <a:r>
              <a:rPr lang="en-GB" sz="1600" dirty="0">
                <a:solidFill>
                  <a:schemeClr val="accent3"/>
                </a:solidFill>
              </a:rPr>
              <a:t>Coherence in the admixtures of single-particle configurations can greatly increase some observables – e.g. electrostatic moments, e/m transition rates... </a:t>
            </a:r>
          </a:p>
        </p:txBody>
      </p:sp>
    </p:spTree>
    <p:extLst>
      <p:ext uri="{BB962C8B-B14F-4D97-AF65-F5344CB8AC3E}">
        <p14:creationId xmlns:p14="http://schemas.microsoft.com/office/powerpoint/2010/main" val="6390774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A48AE10E-8647-6729-4F14-B318B7D68A99}"/>
              </a:ext>
            </a:extLst>
          </p:cNvPr>
          <p:cNvSpPr>
            <a:spLocks noGrp="1"/>
          </p:cNvSpPr>
          <p:nvPr>
            <p:ph type="sldNum" sz="quarter" idx="16"/>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13</a:t>
            </a:fld>
            <a:endParaRPr lang="en-US"/>
          </a:p>
        </p:txBody>
      </p:sp>
      <p:sp>
        <p:nvSpPr>
          <p:cNvPr id="2" name="Title 2">
            <a:extLst>
              <a:ext uri="{FF2B5EF4-FFF2-40B4-BE49-F238E27FC236}">
                <a16:creationId xmlns:a16="http://schemas.microsoft.com/office/drawing/2014/main" id="{0F4CBBE5-5F74-DC59-5426-19220ED3A36E}"/>
              </a:ext>
            </a:extLst>
          </p:cNvPr>
          <p:cNvSpPr>
            <a:spLocks noGrp="1"/>
          </p:cNvSpPr>
          <p:nvPr>
            <p:ph type="title"/>
          </p:nvPr>
        </p:nvSpPr>
        <p:spPr>
          <a:xfrm>
            <a:off x="264825" y="209562"/>
            <a:ext cx="7272808" cy="535460"/>
          </a:xfrm>
        </p:spPr>
        <p:txBody>
          <a:bodyPr anchor="t">
            <a:normAutofit/>
          </a:bodyPr>
          <a:lstStyle/>
          <a:p>
            <a:r>
              <a:rPr lang="en-GB" sz="3200" dirty="0"/>
              <a:t>Vibrations and rotations</a:t>
            </a:r>
          </a:p>
        </p:txBody>
      </p:sp>
      <p:pic>
        <p:nvPicPr>
          <p:cNvPr id="17" name="Picture 16" descr="A diagram of a super-deformed band&#10;&#10;Description automatically generated">
            <a:extLst>
              <a:ext uri="{FF2B5EF4-FFF2-40B4-BE49-F238E27FC236}">
                <a16:creationId xmlns:a16="http://schemas.microsoft.com/office/drawing/2014/main" id="{E7518100-1737-AA01-C2D6-04D13A73B9F4}"/>
              </a:ext>
            </a:extLst>
          </p:cNvPr>
          <p:cNvPicPr>
            <a:picLocks noChangeAspect="1"/>
          </p:cNvPicPr>
          <p:nvPr/>
        </p:nvPicPr>
        <p:blipFill>
          <a:blip r:embed="rId2"/>
          <a:stretch>
            <a:fillRect/>
          </a:stretch>
        </p:blipFill>
        <p:spPr>
          <a:xfrm>
            <a:off x="289639" y="1772816"/>
            <a:ext cx="5976664" cy="4225728"/>
          </a:xfrm>
          <a:prstGeom prst="rect">
            <a:avLst/>
          </a:prstGeom>
        </p:spPr>
      </p:pic>
      <p:pic>
        <p:nvPicPr>
          <p:cNvPr id="30" name="Picture 29" descr="A diagram of a diagram of a number of states&#10;&#10;Description automatically generated with medium confidence">
            <a:extLst>
              <a:ext uri="{FF2B5EF4-FFF2-40B4-BE49-F238E27FC236}">
                <a16:creationId xmlns:a16="http://schemas.microsoft.com/office/drawing/2014/main" id="{7517FA15-4128-B386-6CF6-FC4B9B67EDFD}"/>
              </a:ext>
            </a:extLst>
          </p:cNvPr>
          <p:cNvPicPr>
            <a:picLocks noChangeAspect="1"/>
          </p:cNvPicPr>
          <p:nvPr/>
        </p:nvPicPr>
        <p:blipFill>
          <a:blip r:embed="rId3"/>
          <a:stretch>
            <a:fillRect/>
          </a:stretch>
        </p:blipFill>
        <p:spPr>
          <a:xfrm>
            <a:off x="6832427" y="0"/>
            <a:ext cx="5278520" cy="6858000"/>
          </a:xfrm>
          <a:prstGeom prst="rect">
            <a:avLst/>
          </a:prstGeom>
        </p:spPr>
      </p:pic>
      <p:sp>
        <p:nvSpPr>
          <p:cNvPr id="31" name="TextBox 30">
            <a:extLst>
              <a:ext uri="{FF2B5EF4-FFF2-40B4-BE49-F238E27FC236}">
                <a16:creationId xmlns:a16="http://schemas.microsoft.com/office/drawing/2014/main" id="{E4893154-A572-55E1-A3CB-635F63055139}"/>
              </a:ext>
            </a:extLst>
          </p:cNvPr>
          <p:cNvSpPr txBox="1"/>
          <p:nvPr/>
        </p:nvSpPr>
        <p:spPr>
          <a:xfrm>
            <a:off x="301961" y="708362"/>
            <a:ext cx="6390235" cy="984885"/>
          </a:xfrm>
          <a:prstGeom prst="rect">
            <a:avLst/>
          </a:prstGeom>
          <a:noFill/>
        </p:spPr>
        <p:txBody>
          <a:bodyPr wrap="square" lIns="0" tIns="0" rIns="0" bIns="0" rtlCol="0">
            <a:spAutoFit/>
          </a:bodyPr>
          <a:lstStyle/>
          <a:p>
            <a:pPr algn="l"/>
            <a:r>
              <a:rPr lang="en-GB" sz="1600" dirty="0">
                <a:solidFill>
                  <a:schemeClr val="accent3"/>
                </a:solidFill>
              </a:rPr>
              <a:t>Harmonic vibrators give equally spaced energy levels.</a:t>
            </a:r>
          </a:p>
          <a:p>
            <a:pPr algn="l"/>
            <a:r>
              <a:rPr lang="en-GB" sz="1600" dirty="0">
                <a:solidFill>
                  <a:srgbClr val="00B050"/>
                </a:solidFill>
              </a:rPr>
              <a:t>Rotational levels proportional to I(I+1) – gaps between them as I.</a:t>
            </a:r>
          </a:p>
          <a:p>
            <a:pPr algn="l"/>
            <a:r>
              <a:rPr lang="en-GB" sz="1600" dirty="0">
                <a:solidFill>
                  <a:srgbClr val="00B050"/>
                </a:solidFill>
              </a:rPr>
              <a:t>e/m transition strengths between levels (deduced by measuring the lifetime of the excited state) are also characteristic.</a:t>
            </a:r>
          </a:p>
        </p:txBody>
      </p:sp>
    </p:spTree>
    <p:extLst>
      <p:ext uri="{BB962C8B-B14F-4D97-AF65-F5344CB8AC3E}">
        <p14:creationId xmlns:p14="http://schemas.microsoft.com/office/powerpoint/2010/main" val="15057850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E6ED073F-27F7-3BC9-CB0C-8FAEA8CF2403}"/>
              </a:ext>
            </a:extLst>
          </p:cNvPr>
          <p:cNvSpPr txBox="1">
            <a:spLocks/>
          </p:cNvSpPr>
          <p:nvPr/>
        </p:nvSpPr>
        <p:spPr>
          <a:xfrm>
            <a:off x="272564" y="163488"/>
            <a:ext cx="7272808" cy="535460"/>
          </a:xfrm>
          <a:prstGeom prst="rect">
            <a:avLst/>
          </a:prstGeom>
        </p:spPr>
        <p:txBody>
          <a:bodyPr vert="horz" lIns="91440" tIns="45720" rIns="91440" bIns="45720" rtlCol="0" anchor="t">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200" dirty="0"/>
              <a:t>Shape evolution and coexistence</a:t>
            </a:r>
          </a:p>
        </p:txBody>
      </p:sp>
      <p:sp>
        <p:nvSpPr>
          <p:cNvPr id="5" name="TextBox 4">
            <a:extLst>
              <a:ext uri="{FF2B5EF4-FFF2-40B4-BE49-F238E27FC236}">
                <a16:creationId xmlns:a16="http://schemas.microsoft.com/office/drawing/2014/main" id="{B806C38D-029E-03A8-4545-7586AE2D7A87}"/>
              </a:ext>
            </a:extLst>
          </p:cNvPr>
          <p:cNvSpPr txBox="1"/>
          <p:nvPr/>
        </p:nvSpPr>
        <p:spPr>
          <a:xfrm>
            <a:off x="295482" y="746115"/>
            <a:ext cx="8464814" cy="738664"/>
          </a:xfrm>
          <a:prstGeom prst="rect">
            <a:avLst/>
          </a:prstGeom>
          <a:noFill/>
        </p:spPr>
        <p:txBody>
          <a:bodyPr wrap="square" lIns="0" tIns="0" rIns="0" bIns="0" rtlCol="0">
            <a:spAutoFit/>
          </a:bodyPr>
          <a:lstStyle/>
          <a:p>
            <a:pPr algn="l"/>
            <a:r>
              <a:rPr lang="en-GB" sz="1600" dirty="0"/>
              <a:t>We saw that the effect of residual interactions changes along chains of isotopes/isotones and within excited states in the same nucleus – these also drive evolution in nuclear shape.</a:t>
            </a:r>
          </a:p>
          <a:p>
            <a:pPr algn="l"/>
            <a:r>
              <a:rPr lang="en-GB" sz="1600" dirty="0"/>
              <a:t>You need to access particular (N,Z) to study certain shapes.</a:t>
            </a:r>
          </a:p>
        </p:txBody>
      </p:sp>
      <p:pic>
        <p:nvPicPr>
          <p:cNvPr id="6" name="Picture 5">
            <a:extLst>
              <a:ext uri="{FF2B5EF4-FFF2-40B4-BE49-F238E27FC236}">
                <a16:creationId xmlns:a16="http://schemas.microsoft.com/office/drawing/2014/main" id="{7DF683D4-8334-8914-1F8E-BEA76B604A4C}"/>
              </a:ext>
            </a:extLst>
          </p:cNvPr>
          <p:cNvPicPr>
            <a:picLocks noChangeAspect="1"/>
          </p:cNvPicPr>
          <p:nvPr/>
        </p:nvPicPr>
        <p:blipFill rotWithShape="1">
          <a:blip r:embed="rId2"/>
          <a:srcRect t="11189" b="11398"/>
          <a:stretch/>
        </p:blipFill>
        <p:spPr>
          <a:xfrm rot="5400000">
            <a:off x="8409020" y="808432"/>
            <a:ext cx="3644334" cy="3992349"/>
          </a:xfrm>
          <a:prstGeom prst="rect">
            <a:avLst/>
          </a:prstGeom>
        </p:spPr>
      </p:pic>
      <p:sp>
        <p:nvSpPr>
          <p:cNvPr id="7" name="TextBox 6">
            <a:extLst>
              <a:ext uri="{FF2B5EF4-FFF2-40B4-BE49-F238E27FC236}">
                <a16:creationId xmlns:a16="http://schemas.microsoft.com/office/drawing/2014/main" id="{006FCDA5-4F58-74CA-176E-8D80258223B5}"/>
              </a:ext>
            </a:extLst>
          </p:cNvPr>
          <p:cNvSpPr txBox="1"/>
          <p:nvPr/>
        </p:nvSpPr>
        <p:spPr>
          <a:xfrm>
            <a:off x="9264351" y="5247106"/>
            <a:ext cx="2873035" cy="984885"/>
          </a:xfrm>
          <a:prstGeom prst="rect">
            <a:avLst/>
          </a:prstGeom>
          <a:noFill/>
        </p:spPr>
        <p:txBody>
          <a:bodyPr wrap="square" lIns="0" tIns="0" rIns="0" bIns="0" rtlCol="0">
            <a:spAutoFit/>
          </a:bodyPr>
          <a:lstStyle/>
          <a:p>
            <a:pPr algn="l"/>
            <a:r>
              <a:rPr lang="en-GB" sz="1600" dirty="0"/>
              <a:t>EXAMPLE: spherical, oblate and prolate shapes exist as different excited states in the same nucleus</a:t>
            </a:r>
            <a:r>
              <a:rPr lang="en-GB" sz="1600" baseline="30000" dirty="0"/>
              <a:t>186</a:t>
            </a:r>
            <a:r>
              <a:rPr lang="en-GB" sz="1600" dirty="0"/>
              <a:t>Pb.</a:t>
            </a:r>
          </a:p>
        </p:txBody>
      </p:sp>
      <p:pic>
        <p:nvPicPr>
          <p:cNvPr id="9" name="Picture 8" descr="A picture containing aircraft, transport, balloon&#10;&#10;Description automatically generated">
            <a:extLst>
              <a:ext uri="{FF2B5EF4-FFF2-40B4-BE49-F238E27FC236}">
                <a16:creationId xmlns:a16="http://schemas.microsoft.com/office/drawing/2014/main" id="{2342AA86-6366-47A0-CE8A-A30D1CDAFB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2800818" y="2675206"/>
            <a:ext cx="986274" cy="889871"/>
          </a:xfrm>
          <a:prstGeom prst="rect">
            <a:avLst/>
          </a:prstGeom>
        </p:spPr>
      </p:pic>
      <p:pic>
        <p:nvPicPr>
          <p:cNvPr id="10" name="Picture 9" descr="A close-up of a pear&#10;&#10;Description automatically generated with medium confidence">
            <a:extLst>
              <a:ext uri="{FF2B5EF4-FFF2-40B4-BE49-F238E27FC236}">
                <a16:creationId xmlns:a16="http://schemas.microsoft.com/office/drawing/2014/main" id="{DBE084A6-6C14-655C-F7D4-DFAE325795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05300" y="2520909"/>
            <a:ext cx="974778" cy="1124744"/>
          </a:xfrm>
          <a:prstGeom prst="rect">
            <a:avLst/>
          </a:prstGeom>
        </p:spPr>
      </p:pic>
      <p:sp>
        <p:nvSpPr>
          <p:cNvPr id="11" name="TextBox 10">
            <a:extLst>
              <a:ext uri="{FF2B5EF4-FFF2-40B4-BE49-F238E27FC236}">
                <a16:creationId xmlns:a16="http://schemas.microsoft.com/office/drawing/2014/main" id="{C35B3E9E-9190-D631-ED97-6E45ECD022CB}"/>
              </a:ext>
            </a:extLst>
          </p:cNvPr>
          <p:cNvSpPr txBox="1"/>
          <p:nvPr/>
        </p:nvSpPr>
        <p:spPr>
          <a:xfrm>
            <a:off x="176242" y="1624426"/>
            <a:ext cx="6250341" cy="984885"/>
          </a:xfrm>
          <a:prstGeom prst="rect">
            <a:avLst/>
          </a:prstGeom>
          <a:noFill/>
        </p:spPr>
        <p:txBody>
          <a:bodyPr wrap="square" lIns="0" tIns="0" rIns="0" bIns="0" rtlCol="0">
            <a:spAutoFit/>
          </a:bodyPr>
          <a:lstStyle/>
          <a:p>
            <a:pPr algn="r"/>
            <a:r>
              <a:rPr lang="en-GB" sz="1600" dirty="0"/>
              <a:t>EXAMPLE: octupole or pear-shaped deformation related to correlations induced by a Y</a:t>
            </a:r>
            <a:r>
              <a:rPr lang="en-GB" sz="1600" baseline="-25000" dirty="0"/>
              <a:t>3</a:t>
            </a:r>
            <a:r>
              <a:rPr lang="en-GB" sz="1600" dirty="0"/>
              <a:t> operator, strong between orbitals of opposite parity and ∆J, ∆L = 3 close to the Fermi level.</a:t>
            </a:r>
          </a:p>
          <a:p>
            <a:pPr algn="r"/>
            <a:r>
              <a:rPr lang="en-GB" sz="1600" dirty="0"/>
              <a:t>.</a:t>
            </a:r>
          </a:p>
        </p:txBody>
      </p:sp>
      <p:grpSp>
        <p:nvGrpSpPr>
          <p:cNvPr id="12" name="Group 375">
            <a:extLst>
              <a:ext uri="{FF2B5EF4-FFF2-40B4-BE49-F238E27FC236}">
                <a16:creationId xmlns:a16="http://schemas.microsoft.com/office/drawing/2014/main" id="{E20C83EE-18FA-AE47-8B8A-F5B3B90496F6}"/>
              </a:ext>
            </a:extLst>
          </p:cNvPr>
          <p:cNvGrpSpPr/>
          <p:nvPr/>
        </p:nvGrpSpPr>
        <p:grpSpPr>
          <a:xfrm>
            <a:off x="326144" y="2447590"/>
            <a:ext cx="1768090" cy="4191775"/>
            <a:chOff x="0" y="0"/>
            <a:chExt cx="2253383" cy="5715000"/>
          </a:xfrm>
          <a:solidFill>
            <a:schemeClr val="bg1"/>
          </a:solidFill>
        </p:grpSpPr>
        <p:grpSp>
          <p:nvGrpSpPr>
            <p:cNvPr id="13" name="Group 365">
              <a:extLst>
                <a:ext uri="{FF2B5EF4-FFF2-40B4-BE49-F238E27FC236}">
                  <a16:creationId xmlns:a16="http://schemas.microsoft.com/office/drawing/2014/main" id="{3AD43C68-9B77-4719-8EED-E0DE7DACE2A7}"/>
                </a:ext>
              </a:extLst>
            </p:cNvPr>
            <p:cNvGrpSpPr/>
            <p:nvPr/>
          </p:nvGrpSpPr>
          <p:grpSpPr>
            <a:xfrm>
              <a:off x="-1" y="-1"/>
              <a:ext cx="1762237" cy="5715001"/>
              <a:chOff x="0" y="0"/>
              <a:chExt cx="1762235" cy="5715000"/>
            </a:xfrm>
            <a:grpFill/>
          </p:grpSpPr>
          <p:grpSp>
            <p:nvGrpSpPr>
              <p:cNvPr id="23" name="Group 349">
                <a:extLst>
                  <a:ext uri="{FF2B5EF4-FFF2-40B4-BE49-F238E27FC236}">
                    <a16:creationId xmlns:a16="http://schemas.microsoft.com/office/drawing/2014/main" id="{5039FCDD-12ED-9799-A511-5DA5D6B0B1BB}"/>
                  </a:ext>
                </a:extLst>
              </p:cNvPr>
              <p:cNvGrpSpPr/>
              <p:nvPr/>
            </p:nvGrpSpPr>
            <p:grpSpPr>
              <a:xfrm>
                <a:off x="-1" y="0"/>
                <a:ext cx="1446611" cy="5715000"/>
                <a:chOff x="0" y="0"/>
                <a:chExt cx="1446609" cy="5714999"/>
              </a:xfrm>
              <a:grpFill/>
            </p:grpSpPr>
            <p:grpSp>
              <p:nvGrpSpPr>
                <p:cNvPr id="39" name="Group 342">
                  <a:extLst>
                    <a:ext uri="{FF2B5EF4-FFF2-40B4-BE49-F238E27FC236}">
                      <a16:creationId xmlns:a16="http://schemas.microsoft.com/office/drawing/2014/main" id="{DD6B0DB0-0644-6945-3970-C818E1CC6FD6}"/>
                    </a:ext>
                  </a:extLst>
                </p:cNvPr>
                <p:cNvGrpSpPr/>
                <p:nvPr/>
              </p:nvGrpSpPr>
              <p:grpSpPr>
                <a:xfrm>
                  <a:off x="-1" y="361009"/>
                  <a:ext cx="1446611" cy="4997665"/>
                  <a:chOff x="0" y="0"/>
                  <a:chExt cx="1446609" cy="4997664"/>
                </a:xfrm>
                <a:grpFill/>
              </p:grpSpPr>
              <p:sp>
                <p:nvSpPr>
                  <p:cNvPr id="46" name="Shape 319">
                    <a:extLst>
                      <a:ext uri="{FF2B5EF4-FFF2-40B4-BE49-F238E27FC236}">
                        <a16:creationId xmlns:a16="http://schemas.microsoft.com/office/drawing/2014/main" id="{877FE31A-5C06-8D76-6BC9-5634CE776510}"/>
                      </a:ext>
                    </a:extLst>
                  </p:cNvPr>
                  <p:cNvSpPr/>
                  <p:nvPr/>
                </p:nvSpPr>
                <p:spPr>
                  <a:xfrm>
                    <a:off x="0" y="4997664"/>
                    <a:ext cx="1446610" cy="1"/>
                  </a:xfrm>
                  <a:prstGeom prst="line">
                    <a:avLst/>
                  </a:prstGeom>
                  <a:grpFill/>
                  <a:ln w="25400" cap="flat">
                    <a:solidFill>
                      <a:srgbClr val="1D8DB0"/>
                    </a:solidFill>
                    <a:prstDash val="solid"/>
                    <a:bevel/>
                  </a:ln>
                  <a:effectLst>
                    <a:outerShdw blurRad="38100" dist="20000" dir="5400000" rotWithShape="0">
                      <a:srgbClr val="000000">
                        <a:alpha val="38000"/>
                      </a:srgbClr>
                    </a:outerShdw>
                  </a:effectLst>
                </p:spPr>
                <p:txBody>
                  <a:bodyPr wrap="square" lIns="45719" tIns="45719" rIns="45719" bIns="45719" numCol="1" anchor="t">
                    <a:noAutofit/>
                  </a:bodyPr>
                  <a:lstStyle/>
                  <a:p>
                    <a:pPr lvl="0" defTabSz="457200">
                      <a:defRPr sz="800">
                        <a:solidFill>
                          <a:srgbClr val="000000"/>
                        </a:solidFill>
                        <a:latin typeface="+mn-lt"/>
                        <a:ea typeface="+mn-ea"/>
                        <a:cs typeface="+mn-cs"/>
                        <a:sym typeface="Helvetica"/>
                      </a:defRPr>
                    </a:pPr>
                    <a:endParaRPr/>
                  </a:p>
                </p:txBody>
              </p:sp>
              <p:sp>
                <p:nvSpPr>
                  <p:cNvPr id="47" name="Shape 320">
                    <a:extLst>
                      <a:ext uri="{FF2B5EF4-FFF2-40B4-BE49-F238E27FC236}">
                        <a16:creationId xmlns:a16="http://schemas.microsoft.com/office/drawing/2014/main" id="{35C3B612-7D51-15A6-E72A-D5A94C32C03E}"/>
                      </a:ext>
                    </a:extLst>
                  </p:cNvPr>
                  <p:cNvSpPr/>
                  <p:nvPr/>
                </p:nvSpPr>
                <p:spPr>
                  <a:xfrm>
                    <a:off x="0" y="4479714"/>
                    <a:ext cx="1446610" cy="2"/>
                  </a:xfrm>
                  <a:prstGeom prst="line">
                    <a:avLst/>
                  </a:prstGeom>
                  <a:grpFill/>
                  <a:ln w="25400" cap="flat">
                    <a:solidFill>
                      <a:srgbClr val="1D8DB0"/>
                    </a:solidFill>
                    <a:prstDash val="solid"/>
                    <a:bevel/>
                  </a:ln>
                  <a:effectLst>
                    <a:outerShdw blurRad="38100" dist="20000" dir="5400000" rotWithShape="0">
                      <a:srgbClr val="000000">
                        <a:alpha val="38000"/>
                      </a:srgbClr>
                    </a:outerShdw>
                  </a:effectLst>
                </p:spPr>
                <p:txBody>
                  <a:bodyPr wrap="square" lIns="45719" tIns="45719" rIns="45719" bIns="45719" numCol="1" anchor="t">
                    <a:noAutofit/>
                  </a:bodyPr>
                  <a:lstStyle/>
                  <a:p>
                    <a:pPr lvl="0" defTabSz="457200">
                      <a:defRPr sz="800">
                        <a:solidFill>
                          <a:srgbClr val="000000"/>
                        </a:solidFill>
                        <a:latin typeface="+mn-lt"/>
                        <a:ea typeface="+mn-ea"/>
                        <a:cs typeface="+mn-cs"/>
                        <a:sym typeface="Helvetica"/>
                      </a:defRPr>
                    </a:pPr>
                    <a:endParaRPr/>
                  </a:p>
                </p:txBody>
              </p:sp>
              <p:sp>
                <p:nvSpPr>
                  <p:cNvPr id="48" name="Shape 321">
                    <a:extLst>
                      <a:ext uri="{FF2B5EF4-FFF2-40B4-BE49-F238E27FC236}">
                        <a16:creationId xmlns:a16="http://schemas.microsoft.com/office/drawing/2014/main" id="{734F64BF-8DCD-B171-2090-EAE7AFB48467}"/>
                      </a:ext>
                    </a:extLst>
                  </p:cNvPr>
                  <p:cNvSpPr/>
                  <p:nvPr/>
                </p:nvSpPr>
                <p:spPr>
                  <a:xfrm>
                    <a:off x="0" y="4181067"/>
                    <a:ext cx="1446610" cy="1"/>
                  </a:xfrm>
                  <a:prstGeom prst="line">
                    <a:avLst/>
                  </a:prstGeom>
                  <a:grpFill/>
                  <a:ln w="25400" cap="flat">
                    <a:solidFill>
                      <a:srgbClr val="1D8DB0"/>
                    </a:solidFill>
                    <a:prstDash val="solid"/>
                    <a:bevel/>
                  </a:ln>
                  <a:effectLst>
                    <a:outerShdw blurRad="38100" dist="20000" dir="5400000" rotWithShape="0">
                      <a:srgbClr val="000000">
                        <a:alpha val="38000"/>
                      </a:srgbClr>
                    </a:outerShdw>
                  </a:effectLst>
                </p:spPr>
                <p:txBody>
                  <a:bodyPr wrap="square" lIns="45719" tIns="45719" rIns="45719" bIns="45719" numCol="1" anchor="t">
                    <a:noAutofit/>
                  </a:bodyPr>
                  <a:lstStyle/>
                  <a:p>
                    <a:pPr lvl="0" defTabSz="457200">
                      <a:defRPr sz="800">
                        <a:solidFill>
                          <a:srgbClr val="000000"/>
                        </a:solidFill>
                        <a:latin typeface="+mn-lt"/>
                        <a:ea typeface="+mn-ea"/>
                        <a:cs typeface="+mn-cs"/>
                        <a:sym typeface="Helvetica"/>
                      </a:defRPr>
                    </a:pPr>
                    <a:endParaRPr/>
                  </a:p>
                </p:txBody>
              </p:sp>
              <p:sp>
                <p:nvSpPr>
                  <p:cNvPr id="49" name="Shape 322">
                    <a:extLst>
                      <a:ext uri="{FF2B5EF4-FFF2-40B4-BE49-F238E27FC236}">
                        <a16:creationId xmlns:a16="http://schemas.microsoft.com/office/drawing/2014/main" id="{2A5E06A3-BF2B-1AEA-0B84-C6DF5CC4D818}"/>
                      </a:ext>
                    </a:extLst>
                  </p:cNvPr>
                  <p:cNvSpPr/>
                  <p:nvPr/>
                </p:nvSpPr>
                <p:spPr>
                  <a:xfrm>
                    <a:off x="0" y="4093229"/>
                    <a:ext cx="1446610" cy="2"/>
                  </a:xfrm>
                  <a:prstGeom prst="line">
                    <a:avLst/>
                  </a:prstGeom>
                  <a:grpFill/>
                  <a:ln w="25400" cap="flat">
                    <a:solidFill>
                      <a:srgbClr val="1D8DB0"/>
                    </a:solidFill>
                    <a:prstDash val="solid"/>
                    <a:bevel/>
                  </a:ln>
                  <a:effectLst>
                    <a:outerShdw blurRad="38100" dist="20000" dir="5400000" rotWithShape="0">
                      <a:srgbClr val="000000">
                        <a:alpha val="38000"/>
                      </a:srgbClr>
                    </a:outerShdw>
                  </a:effectLst>
                </p:spPr>
                <p:txBody>
                  <a:bodyPr wrap="square" lIns="45719" tIns="45719" rIns="45719" bIns="45719" numCol="1" anchor="t">
                    <a:noAutofit/>
                  </a:bodyPr>
                  <a:lstStyle/>
                  <a:p>
                    <a:pPr lvl="0" defTabSz="457200">
                      <a:defRPr sz="800">
                        <a:solidFill>
                          <a:srgbClr val="000000"/>
                        </a:solidFill>
                        <a:latin typeface="+mn-lt"/>
                        <a:ea typeface="+mn-ea"/>
                        <a:cs typeface="+mn-cs"/>
                        <a:sym typeface="Helvetica"/>
                      </a:defRPr>
                    </a:pPr>
                    <a:endParaRPr/>
                  </a:p>
                </p:txBody>
              </p:sp>
              <p:sp>
                <p:nvSpPr>
                  <p:cNvPr id="50" name="Shape 323">
                    <a:extLst>
                      <a:ext uri="{FF2B5EF4-FFF2-40B4-BE49-F238E27FC236}">
                        <a16:creationId xmlns:a16="http://schemas.microsoft.com/office/drawing/2014/main" id="{3FDBAB9C-F14A-AC11-61F9-524CDA25DCC7}"/>
                      </a:ext>
                    </a:extLst>
                  </p:cNvPr>
                  <p:cNvSpPr/>
                  <p:nvPr/>
                </p:nvSpPr>
                <p:spPr>
                  <a:xfrm>
                    <a:off x="0" y="3794582"/>
                    <a:ext cx="1446610" cy="1"/>
                  </a:xfrm>
                  <a:prstGeom prst="line">
                    <a:avLst/>
                  </a:prstGeom>
                  <a:grpFill/>
                  <a:ln w="25400" cap="flat">
                    <a:solidFill>
                      <a:srgbClr val="1D8DB0"/>
                    </a:solidFill>
                    <a:prstDash val="solid"/>
                    <a:bevel/>
                  </a:ln>
                  <a:effectLst>
                    <a:outerShdw blurRad="38100" dist="20000" dir="5400000" rotWithShape="0">
                      <a:srgbClr val="000000">
                        <a:alpha val="38000"/>
                      </a:srgbClr>
                    </a:outerShdw>
                  </a:effectLst>
                </p:spPr>
                <p:txBody>
                  <a:bodyPr wrap="square" lIns="45719" tIns="45719" rIns="45719" bIns="45719" numCol="1" anchor="t">
                    <a:noAutofit/>
                  </a:bodyPr>
                  <a:lstStyle/>
                  <a:p>
                    <a:pPr lvl="0" defTabSz="457200">
                      <a:defRPr sz="800">
                        <a:solidFill>
                          <a:srgbClr val="000000"/>
                        </a:solidFill>
                        <a:latin typeface="+mn-lt"/>
                        <a:ea typeface="+mn-ea"/>
                        <a:cs typeface="+mn-cs"/>
                        <a:sym typeface="Helvetica"/>
                      </a:defRPr>
                    </a:pPr>
                    <a:endParaRPr/>
                  </a:p>
                </p:txBody>
              </p:sp>
              <p:sp>
                <p:nvSpPr>
                  <p:cNvPr id="51" name="Shape 324">
                    <a:extLst>
                      <a:ext uri="{FF2B5EF4-FFF2-40B4-BE49-F238E27FC236}">
                        <a16:creationId xmlns:a16="http://schemas.microsoft.com/office/drawing/2014/main" id="{BB7910D0-D101-3B3B-11D8-84D9FECE983A}"/>
                      </a:ext>
                    </a:extLst>
                  </p:cNvPr>
                  <p:cNvSpPr/>
                  <p:nvPr/>
                </p:nvSpPr>
                <p:spPr>
                  <a:xfrm>
                    <a:off x="0" y="3170935"/>
                    <a:ext cx="1446610" cy="1"/>
                  </a:xfrm>
                  <a:prstGeom prst="line">
                    <a:avLst/>
                  </a:prstGeom>
                  <a:grpFill/>
                  <a:ln w="25400" cap="flat">
                    <a:solidFill>
                      <a:srgbClr val="1D8DB0"/>
                    </a:solidFill>
                    <a:prstDash val="solid"/>
                    <a:bevel/>
                  </a:ln>
                  <a:effectLst>
                    <a:outerShdw blurRad="38100" dist="20000" dir="5400000" rotWithShape="0">
                      <a:srgbClr val="000000">
                        <a:alpha val="38000"/>
                      </a:srgbClr>
                    </a:outerShdw>
                  </a:effectLst>
                </p:spPr>
                <p:txBody>
                  <a:bodyPr wrap="square" lIns="45719" tIns="45719" rIns="45719" bIns="45719" numCol="1" anchor="t">
                    <a:noAutofit/>
                  </a:bodyPr>
                  <a:lstStyle/>
                  <a:p>
                    <a:pPr lvl="0" defTabSz="457200">
                      <a:defRPr sz="800">
                        <a:solidFill>
                          <a:srgbClr val="000000"/>
                        </a:solidFill>
                        <a:latin typeface="+mn-lt"/>
                        <a:ea typeface="+mn-ea"/>
                        <a:cs typeface="+mn-cs"/>
                        <a:sym typeface="Helvetica"/>
                      </a:defRPr>
                    </a:pPr>
                    <a:endParaRPr/>
                  </a:p>
                </p:txBody>
              </p:sp>
              <p:sp>
                <p:nvSpPr>
                  <p:cNvPr id="52" name="Shape 325">
                    <a:extLst>
                      <a:ext uri="{FF2B5EF4-FFF2-40B4-BE49-F238E27FC236}">
                        <a16:creationId xmlns:a16="http://schemas.microsoft.com/office/drawing/2014/main" id="{A07398FA-C6E0-F23A-8608-9330E278CF98}"/>
                      </a:ext>
                    </a:extLst>
                  </p:cNvPr>
                  <p:cNvSpPr/>
                  <p:nvPr/>
                </p:nvSpPr>
                <p:spPr>
                  <a:xfrm>
                    <a:off x="0" y="3021611"/>
                    <a:ext cx="1446610" cy="1"/>
                  </a:xfrm>
                  <a:prstGeom prst="line">
                    <a:avLst/>
                  </a:prstGeom>
                  <a:grpFill/>
                  <a:ln w="25400" cap="flat">
                    <a:solidFill>
                      <a:srgbClr val="1D8DB0"/>
                    </a:solidFill>
                    <a:prstDash val="solid"/>
                    <a:bevel/>
                  </a:ln>
                  <a:effectLst>
                    <a:outerShdw blurRad="38100" dist="20000" dir="5400000" rotWithShape="0">
                      <a:srgbClr val="000000">
                        <a:alpha val="38000"/>
                      </a:srgbClr>
                    </a:outerShdw>
                  </a:effectLst>
                </p:spPr>
                <p:txBody>
                  <a:bodyPr wrap="square" lIns="45719" tIns="45719" rIns="45719" bIns="45719" numCol="1" anchor="t">
                    <a:noAutofit/>
                  </a:bodyPr>
                  <a:lstStyle/>
                  <a:p>
                    <a:pPr lvl="0" defTabSz="457200">
                      <a:defRPr sz="800">
                        <a:solidFill>
                          <a:srgbClr val="000000"/>
                        </a:solidFill>
                        <a:latin typeface="+mn-lt"/>
                        <a:ea typeface="+mn-ea"/>
                        <a:cs typeface="+mn-cs"/>
                        <a:sym typeface="Helvetica"/>
                      </a:defRPr>
                    </a:pPr>
                    <a:endParaRPr/>
                  </a:p>
                </p:txBody>
              </p:sp>
              <p:sp>
                <p:nvSpPr>
                  <p:cNvPr id="53" name="Shape 326">
                    <a:extLst>
                      <a:ext uri="{FF2B5EF4-FFF2-40B4-BE49-F238E27FC236}">
                        <a16:creationId xmlns:a16="http://schemas.microsoft.com/office/drawing/2014/main" id="{1198C25F-4CAF-20C3-1AD7-5B0ED009F3E0}"/>
                      </a:ext>
                    </a:extLst>
                  </p:cNvPr>
                  <p:cNvSpPr/>
                  <p:nvPr/>
                </p:nvSpPr>
                <p:spPr>
                  <a:xfrm>
                    <a:off x="0" y="2784450"/>
                    <a:ext cx="1446610" cy="1"/>
                  </a:xfrm>
                  <a:prstGeom prst="line">
                    <a:avLst/>
                  </a:prstGeom>
                  <a:grpFill/>
                  <a:ln w="25400" cap="flat">
                    <a:solidFill>
                      <a:srgbClr val="1D8DB0"/>
                    </a:solidFill>
                    <a:prstDash val="solid"/>
                    <a:bevel/>
                  </a:ln>
                  <a:effectLst>
                    <a:outerShdw blurRad="38100" dist="20000" dir="5400000" rotWithShape="0">
                      <a:srgbClr val="000000">
                        <a:alpha val="38000"/>
                      </a:srgbClr>
                    </a:outerShdw>
                  </a:effectLst>
                </p:spPr>
                <p:txBody>
                  <a:bodyPr wrap="square" lIns="45719" tIns="45719" rIns="45719" bIns="45719" numCol="1" anchor="t">
                    <a:noAutofit/>
                  </a:bodyPr>
                  <a:lstStyle/>
                  <a:p>
                    <a:pPr lvl="0" defTabSz="457200">
                      <a:defRPr sz="800">
                        <a:solidFill>
                          <a:srgbClr val="000000"/>
                        </a:solidFill>
                        <a:latin typeface="+mn-lt"/>
                        <a:ea typeface="+mn-ea"/>
                        <a:cs typeface="+mn-cs"/>
                        <a:sym typeface="Helvetica"/>
                      </a:defRPr>
                    </a:pPr>
                    <a:endParaRPr/>
                  </a:p>
                </p:txBody>
              </p:sp>
              <p:sp>
                <p:nvSpPr>
                  <p:cNvPr id="54" name="Shape 327">
                    <a:extLst>
                      <a:ext uri="{FF2B5EF4-FFF2-40B4-BE49-F238E27FC236}">
                        <a16:creationId xmlns:a16="http://schemas.microsoft.com/office/drawing/2014/main" id="{E5C2EC02-AE0D-746E-34BC-E5814CF86CF2}"/>
                      </a:ext>
                    </a:extLst>
                  </p:cNvPr>
                  <p:cNvSpPr/>
                  <p:nvPr/>
                </p:nvSpPr>
                <p:spPr>
                  <a:xfrm>
                    <a:off x="0" y="2722963"/>
                    <a:ext cx="1446610" cy="1"/>
                  </a:xfrm>
                  <a:prstGeom prst="line">
                    <a:avLst/>
                  </a:prstGeom>
                  <a:grpFill/>
                  <a:ln w="25400" cap="flat">
                    <a:solidFill>
                      <a:srgbClr val="1D8DB0"/>
                    </a:solidFill>
                    <a:prstDash val="solid"/>
                    <a:bevel/>
                  </a:ln>
                  <a:effectLst>
                    <a:outerShdw blurRad="38100" dist="20000" dir="5400000" rotWithShape="0">
                      <a:srgbClr val="000000">
                        <a:alpha val="38000"/>
                      </a:srgbClr>
                    </a:outerShdw>
                  </a:effectLst>
                </p:spPr>
                <p:txBody>
                  <a:bodyPr wrap="square" lIns="45719" tIns="45719" rIns="45719" bIns="45719" numCol="1" anchor="t">
                    <a:noAutofit/>
                  </a:bodyPr>
                  <a:lstStyle/>
                  <a:p>
                    <a:pPr lvl="0" defTabSz="457200">
                      <a:defRPr sz="800">
                        <a:solidFill>
                          <a:srgbClr val="000000"/>
                        </a:solidFill>
                        <a:latin typeface="+mn-lt"/>
                        <a:ea typeface="+mn-ea"/>
                        <a:cs typeface="+mn-cs"/>
                        <a:sym typeface="Helvetica"/>
                      </a:defRPr>
                    </a:pPr>
                    <a:endParaRPr/>
                  </a:p>
                </p:txBody>
              </p:sp>
              <p:sp>
                <p:nvSpPr>
                  <p:cNvPr id="55" name="Shape 328">
                    <a:extLst>
                      <a:ext uri="{FF2B5EF4-FFF2-40B4-BE49-F238E27FC236}">
                        <a16:creationId xmlns:a16="http://schemas.microsoft.com/office/drawing/2014/main" id="{F9D9587F-6B2C-01A0-CFC9-23F84F9AD165}"/>
                      </a:ext>
                    </a:extLst>
                  </p:cNvPr>
                  <p:cNvSpPr/>
                  <p:nvPr/>
                </p:nvSpPr>
                <p:spPr>
                  <a:xfrm>
                    <a:off x="0" y="2670261"/>
                    <a:ext cx="1446610" cy="1"/>
                  </a:xfrm>
                  <a:prstGeom prst="line">
                    <a:avLst/>
                  </a:prstGeom>
                  <a:grpFill/>
                  <a:ln w="25400" cap="flat">
                    <a:solidFill>
                      <a:srgbClr val="1D8DB0"/>
                    </a:solidFill>
                    <a:prstDash val="solid"/>
                    <a:bevel/>
                  </a:ln>
                  <a:effectLst>
                    <a:outerShdw blurRad="38100" dist="20000" dir="5400000" rotWithShape="0">
                      <a:srgbClr val="000000">
                        <a:alpha val="38000"/>
                      </a:srgbClr>
                    </a:outerShdw>
                  </a:effectLst>
                </p:spPr>
                <p:txBody>
                  <a:bodyPr wrap="square" lIns="45719" tIns="45719" rIns="45719" bIns="45719" numCol="1" anchor="t">
                    <a:noAutofit/>
                  </a:bodyPr>
                  <a:lstStyle/>
                  <a:p>
                    <a:pPr lvl="0" defTabSz="457200">
                      <a:defRPr sz="800">
                        <a:solidFill>
                          <a:srgbClr val="000000"/>
                        </a:solidFill>
                        <a:latin typeface="+mn-lt"/>
                        <a:ea typeface="+mn-ea"/>
                        <a:cs typeface="+mn-cs"/>
                        <a:sym typeface="Helvetica"/>
                      </a:defRPr>
                    </a:pPr>
                    <a:endParaRPr/>
                  </a:p>
                </p:txBody>
              </p:sp>
              <p:sp>
                <p:nvSpPr>
                  <p:cNvPr id="56" name="Shape 329">
                    <a:extLst>
                      <a:ext uri="{FF2B5EF4-FFF2-40B4-BE49-F238E27FC236}">
                        <a16:creationId xmlns:a16="http://schemas.microsoft.com/office/drawing/2014/main" id="{92014F2D-D131-FAC8-20A2-8F076DC4499A}"/>
                      </a:ext>
                    </a:extLst>
                  </p:cNvPr>
                  <p:cNvSpPr/>
                  <p:nvPr/>
                </p:nvSpPr>
                <p:spPr>
                  <a:xfrm>
                    <a:off x="0" y="2099317"/>
                    <a:ext cx="1446610" cy="1"/>
                  </a:xfrm>
                  <a:prstGeom prst="line">
                    <a:avLst/>
                  </a:prstGeom>
                  <a:grpFill/>
                  <a:ln w="25400" cap="flat">
                    <a:solidFill>
                      <a:srgbClr val="1D8DB0"/>
                    </a:solidFill>
                    <a:prstDash val="solid"/>
                    <a:bevel/>
                  </a:ln>
                  <a:effectLst>
                    <a:outerShdw blurRad="38100" dist="20000" dir="5400000" rotWithShape="0">
                      <a:srgbClr val="000000">
                        <a:alpha val="38000"/>
                      </a:srgbClr>
                    </a:outerShdw>
                  </a:effectLst>
                </p:spPr>
                <p:txBody>
                  <a:bodyPr wrap="square" lIns="45719" tIns="45719" rIns="45719" bIns="45719" numCol="1" anchor="t">
                    <a:noAutofit/>
                  </a:bodyPr>
                  <a:lstStyle/>
                  <a:p>
                    <a:pPr lvl="0" defTabSz="457200">
                      <a:defRPr sz="800">
                        <a:solidFill>
                          <a:srgbClr val="000000"/>
                        </a:solidFill>
                        <a:latin typeface="+mn-lt"/>
                        <a:ea typeface="+mn-ea"/>
                        <a:cs typeface="+mn-cs"/>
                        <a:sym typeface="Helvetica"/>
                      </a:defRPr>
                    </a:pPr>
                    <a:endParaRPr/>
                  </a:p>
                </p:txBody>
              </p:sp>
              <p:sp>
                <p:nvSpPr>
                  <p:cNvPr id="57" name="Shape 330">
                    <a:extLst>
                      <a:ext uri="{FF2B5EF4-FFF2-40B4-BE49-F238E27FC236}">
                        <a16:creationId xmlns:a16="http://schemas.microsoft.com/office/drawing/2014/main" id="{DD302226-69A5-A73E-0717-CD430D744A06}"/>
                      </a:ext>
                    </a:extLst>
                  </p:cNvPr>
                  <p:cNvSpPr/>
                  <p:nvPr/>
                </p:nvSpPr>
                <p:spPr>
                  <a:xfrm>
                    <a:off x="0" y="1985128"/>
                    <a:ext cx="1446610" cy="1"/>
                  </a:xfrm>
                  <a:prstGeom prst="line">
                    <a:avLst/>
                  </a:prstGeom>
                  <a:grpFill/>
                  <a:ln w="25400" cap="flat">
                    <a:solidFill>
                      <a:srgbClr val="1D8DB0"/>
                    </a:solidFill>
                    <a:prstDash val="solid"/>
                    <a:bevel/>
                  </a:ln>
                  <a:effectLst>
                    <a:outerShdw blurRad="38100" dist="20000" dir="5400000" rotWithShape="0">
                      <a:srgbClr val="000000">
                        <a:alpha val="38000"/>
                      </a:srgbClr>
                    </a:outerShdw>
                  </a:effectLst>
                </p:spPr>
                <p:txBody>
                  <a:bodyPr wrap="square" lIns="45719" tIns="45719" rIns="45719" bIns="45719" numCol="1" anchor="t">
                    <a:noAutofit/>
                  </a:bodyPr>
                  <a:lstStyle/>
                  <a:p>
                    <a:pPr lvl="0" defTabSz="457200">
                      <a:defRPr sz="800">
                        <a:solidFill>
                          <a:srgbClr val="000000"/>
                        </a:solidFill>
                        <a:latin typeface="+mn-lt"/>
                        <a:ea typeface="+mn-ea"/>
                        <a:cs typeface="+mn-cs"/>
                        <a:sym typeface="Helvetica"/>
                      </a:defRPr>
                    </a:pPr>
                    <a:endParaRPr/>
                  </a:p>
                </p:txBody>
              </p:sp>
              <p:sp>
                <p:nvSpPr>
                  <p:cNvPr id="58" name="Shape 331">
                    <a:extLst>
                      <a:ext uri="{FF2B5EF4-FFF2-40B4-BE49-F238E27FC236}">
                        <a16:creationId xmlns:a16="http://schemas.microsoft.com/office/drawing/2014/main" id="{5F82A88A-2C85-3BB0-0656-B996688DA733}"/>
                      </a:ext>
                    </a:extLst>
                  </p:cNvPr>
                  <p:cNvSpPr/>
                  <p:nvPr/>
                </p:nvSpPr>
                <p:spPr>
                  <a:xfrm>
                    <a:off x="0" y="1686481"/>
                    <a:ext cx="1446610" cy="1"/>
                  </a:xfrm>
                  <a:prstGeom prst="line">
                    <a:avLst/>
                  </a:prstGeom>
                  <a:grpFill/>
                  <a:ln w="25400" cap="flat">
                    <a:solidFill>
                      <a:srgbClr val="1D8DB0"/>
                    </a:solidFill>
                    <a:prstDash val="solid"/>
                    <a:bevel/>
                  </a:ln>
                  <a:effectLst>
                    <a:outerShdw blurRad="38100" dist="20000" dir="5400000" rotWithShape="0">
                      <a:srgbClr val="000000">
                        <a:alpha val="38000"/>
                      </a:srgbClr>
                    </a:outerShdw>
                  </a:effectLst>
                </p:spPr>
                <p:txBody>
                  <a:bodyPr wrap="square" lIns="45719" tIns="45719" rIns="45719" bIns="45719" numCol="1" anchor="t">
                    <a:noAutofit/>
                  </a:bodyPr>
                  <a:lstStyle/>
                  <a:p>
                    <a:pPr lvl="0" defTabSz="457200">
                      <a:defRPr sz="800">
                        <a:solidFill>
                          <a:srgbClr val="000000"/>
                        </a:solidFill>
                        <a:latin typeface="+mn-lt"/>
                        <a:ea typeface="+mn-ea"/>
                        <a:cs typeface="+mn-cs"/>
                        <a:sym typeface="Helvetica"/>
                      </a:defRPr>
                    </a:pPr>
                    <a:endParaRPr/>
                  </a:p>
                </p:txBody>
              </p:sp>
              <p:sp>
                <p:nvSpPr>
                  <p:cNvPr id="59" name="Shape 332">
                    <a:extLst>
                      <a:ext uri="{FF2B5EF4-FFF2-40B4-BE49-F238E27FC236}">
                        <a16:creationId xmlns:a16="http://schemas.microsoft.com/office/drawing/2014/main" id="{BAB0B765-DC10-4D52-70CA-AD16F2087F66}"/>
                      </a:ext>
                    </a:extLst>
                  </p:cNvPr>
                  <p:cNvSpPr/>
                  <p:nvPr/>
                </p:nvSpPr>
                <p:spPr>
                  <a:xfrm>
                    <a:off x="0" y="1545940"/>
                    <a:ext cx="1446610" cy="1"/>
                  </a:xfrm>
                  <a:prstGeom prst="line">
                    <a:avLst/>
                  </a:prstGeom>
                  <a:grpFill/>
                  <a:ln w="25400" cap="flat">
                    <a:solidFill>
                      <a:srgbClr val="1D8DB0"/>
                    </a:solidFill>
                    <a:prstDash val="solid"/>
                    <a:bevel/>
                  </a:ln>
                  <a:effectLst>
                    <a:outerShdw blurRad="38100" dist="20000" dir="5400000" rotWithShape="0">
                      <a:srgbClr val="000000">
                        <a:alpha val="38000"/>
                      </a:srgbClr>
                    </a:outerShdw>
                  </a:effectLst>
                </p:spPr>
                <p:txBody>
                  <a:bodyPr wrap="square" lIns="45719" tIns="45719" rIns="45719" bIns="45719" numCol="1" anchor="t">
                    <a:noAutofit/>
                  </a:bodyPr>
                  <a:lstStyle/>
                  <a:p>
                    <a:pPr lvl="0" defTabSz="457200">
                      <a:defRPr sz="800">
                        <a:solidFill>
                          <a:srgbClr val="000000"/>
                        </a:solidFill>
                        <a:latin typeface="+mn-lt"/>
                        <a:ea typeface="+mn-ea"/>
                        <a:cs typeface="+mn-cs"/>
                        <a:sym typeface="Helvetica"/>
                      </a:defRPr>
                    </a:pPr>
                    <a:endParaRPr/>
                  </a:p>
                </p:txBody>
              </p:sp>
              <p:sp>
                <p:nvSpPr>
                  <p:cNvPr id="60" name="Shape 333">
                    <a:extLst>
                      <a:ext uri="{FF2B5EF4-FFF2-40B4-BE49-F238E27FC236}">
                        <a16:creationId xmlns:a16="http://schemas.microsoft.com/office/drawing/2014/main" id="{867D6812-EF29-47E7-B002-1277B097E079}"/>
                      </a:ext>
                    </a:extLst>
                  </p:cNvPr>
                  <p:cNvSpPr/>
                  <p:nvPr/>
                </p:nvSpPr>
                <p:spPr>
                  <a:xfrm>
                    <a:off x="0" y="1458103"/>
                    <a:ext cx="1446610" cy="1"/>
                  </a:xfrm>
                  <a:prstGeom prst="line">
                    <a:avLst/>
                  </a:prstGeom>
                  <a:grpFill/>
                  <a:ln w="25400" cap="flat">
                    <a:solidFill>
                      <a:srgbClr val="1D8DB0"/>
                    </a:solidFill>
                    <a:prstDash val="solid"/>
                    <a:bevel/>
                  </a:ln>
                  <a:effectLst>
                    <a:outerShdw blurRad="38100" dist="20000" dir="5400000" rotWithShape="0">
                      <a:srgbClr val="000000">
                        <a:alpha val="38000"/>
                      </a:srgbClr>
                    </a:outerShdw>
                  </a:effectLst>
                </p:spPr>
                <p:txBody>
                  <a:bodyPr wrap="square" lIns="45719" tIns="45719" rIns="45719" bIns="45719" numCol="1" anchor="t">
                    <a:noAutofit/>
                  </a:bodyPr>
                  <a:lstStyle/>
                  <a:p>
                    <a:pPr lvl="0" defTabSz="457200">
                      <a:defRPr sz="800">
                        <a:solidFill>
                          <a:srgbClr val="000000"/>
                        </a:solidFill>
                        <a:latin typeface="+mn-lt"/>
                        <a:ea typeface="+mn-ea"/>
                        <a:cs typeface="+mn-cs"/>
                        <a:sym typeface="Helvetica"/>
                      </a:defRPr>
                    </a:pPr>
                    <a:endParaRPr/>
                  </a:p>
                </p:txBody>
              </p:sp>
              <p:sp>
                <p:nvSpPr>
                  <p:cNvPr id="61" name="Shape 334">
                    <a:extLst>
                      <a:ext uri="{FF2B5EF4-FFF2-40B4-BE49-F238E27FC236}">
                        <a16:creationId xmlns:a16="http://schemas.microsoft.com/office/drawing/2014/main" id="{A9F859AB-81AB-2FF9-5CA9-08F7E5CC5609}"/>
                      </a:ext>
                    </a:extLst>
                  </p:cNvPr>
                  <p:cNvSpPr/>
                  <p:nvPr/>
                </p:nvSpPr>
                <p:spPr>
                  <a:xfrm>
                    <a:off x="0" y="1247293"/>
                    <a:ext cx="1446610" cy="1"/>
                  </a:xfrm>
                  <a:prstGeom prst="line">
                    <a:avLst/>
                  </a:prstGeom>
                  <a:grpFill/>
                  <a:ln w="25400" cap="flat">
                    <a:solidFill>
                      <a:srgbClr val="1D8DB0"/>
                    </a:solidFill>
                    <a:prstDash val="solid"/>
                    <a:bevel/>
                  </a:ln>
                  <a:effectLst>
                    <a:outerShdw blurRad="38100" dist="20000" dir="5400000" rotWithShape="0">
                      <a:srgbClr val="000000">
                        <a:alpha val="38000"/>
                      </a:srgbClr>
                    </a:outerShdw>
                  </a:effectLst>
                </p:spPr>
                <p:txBody>
                  <a:bodyPr wrap="square" lIns="45719" tIns="45719" rIns="45719" bIns="45719" numCol="1" anchor="t">
                    <a:noAutofit/>
                  </a:bodyPr>
                  <a:lstStyle/>
                  <a:p>
                    <a:pPr lvl="0" defTabSz="457200">
                      <a:defRPr sz="800">
                        <a:solidFill>
                          <a:srgbClr val="000000"/>
                        </a:solidFill>
                        <a:latin typeface="+mn-lt"/>
                        <a:ea typeface="+mn-ea"/>
                        <a:cs typeface="+mn-cs"/>
                        <a:sym typeface="Helvetica"/>
                      </a:defRPr>
                    </a:pPr>
                    <a:endParaRPr/>
                  </a:p>
                </p:txBody>
              </p:sp>
              <p:sp>
                <p:nvSpPr>
                  <p:cNvPr id="62" name="Shape 335">
                    <a:extLst>
                      <a:ext uri="{FF2B5EF4-FFF2-40B4-BE49-F238E27FC236}">
                        <a16:creationId xmlns:a16="http://schemas.microsoft.com/office/drawing/2014/main" id="{41554D4D-9CA2-1BB7-0705-8BDF394FEEAD}"/>
                      </a:ext>
                    </a:extLst>
                  </p:cNvPr>
                  <p:cNvSpPr/>
                  <p:nvPr/>
                </p:nvSpPr>
                <p:spPr>
                  <a:xfrm>
                    <a:off x="0" y="878229"/>
                    <a:ext cx="1446610" cy="1"/>
                  </a:xfrm>
                  <a:prstGeom prst="line">
                    <a:avLst/>
                  </a:prstGeom>
                  <a:grpFill/>
                  <a:ln w="25400" cap="flat">
                    <a:solidFill>
                      <a:srgbClr val="1D8DB0"/>
                    </a:solidFill>
                    <a:prstDash val="solid"/>
                    <a:bevel/>
                  </a:ln>
                  <a:effectLst>
                    <a:outerShdw blurRad="38100" dist="20000" dir="5400000" rotWithShape="0">
                      <a:srgbClr val="000000">
                        <a:alpha val="38000"/>
                      </a:srgbClr>
                    </a:outerShdw>
                  </a:effectLst>
                </p:spPr>
                <p:txBody>
                  <a:bodyPr wrap="square" lIns="45719" tIns="45719" rIns="45719" bIns="45719" numCol="1" anchor="t">
                    <a:noAutofit/>
                  </a:bodyPr>
                  <a:lstStyle/>
                  <a:p>
                    <a:pPr lvl="0" defTabSz="457200">
                      <a:defRPr sz="800">
                        <a:solidFill>
                          <a:srgbClr val="000000"/>
                        </a:solidFill>
                        <a:latin typeface="+mn-lt"/>
                        <a:ea typeface="+mn-ea"/>
                        <a:cs typeface="+mn-cs"/>
                        <a:sym typeface="Helvetica"/>
                      </a:defRPr>
                    </a:pPr>
                    <a:endParaRPr/>
                  </a:p>
                </p:txBody>
              </p:sp>
              <p:sp>
                <p:nvSpPr>
                  <p:cNvPr id="63" name="Shape 336">
                    <a:extLst>
                      <a:ext uri="{FF2B5EF4-FFF2-40B4-BE49-F238E27FC236}">
                        <a16:creationId xmlns:a16="http://schemas.microsoft.com/office/drawing/2014/main" id="{7CF19062-A01C-359B-1113-310F49F5BA80}"/>
                      </a:ext>
                    </a:extLst>
                  </p:cNvPr>
                  <p:cNvSpPr/>
                  <p:nvPr/>
                </p:nvSpPr>
                <p:spPr>
                  <a:xfrm>
                    <a:off x="0" y="614862"/>
                    <a:ext cx="1446610" cy="1"/>
                  </a:xfrm>
                  <a:prstGeom prst="line">
                    <a:avLst/>
                  </a:prstGeom>
                  <a:grpFill/>
                  <a:ln w="25400" cap="flat">
                    <a:solidFill>
                      <a:srgbClr val="1D8DB0"/>
                    </a:solidFill>
                    <a:prstDash val="solid"/>
                    <a:bevel/>
                  </a:ln>
                  <a:effectLst>
                    <a:outerShdw blurRad="38100" dist="20000" dir="5400000" rotWithShape="0">
                      <a:srgbClr val="000000">
                        <a:alpha val="38000"/>
                      </a:srgbClr>
                    </a:outerShdw>
                  </a:effectLst>
                </p:spPr>
                <p:txBody>
                  <a:bodyPr wrap="square" lIns="45719" tIns="45719" rIns="45719" bIns="45719" numCol="1" anchor="t">
                    <a:noAutofit/>
                  </a:bodyPr>
                  <a:lstStyle/>
                  <a:p>
                    <a:pPr lvl="0" defTabSz="457200">
                      <a:defRPr sz="800">
                        <a:solidFill>
                          <a:srgbClr val="000000"/>
                        </a:solidFill>
                        <a:latin typeface="+mn-lt"/>
                        <a:ea typeface="+mn-ea"/>
                        <a:cs typeface="+mn-cs"/>
                        <a:sym typeface="Helvetica"/>
                      </a:defRPr>
                    </a:pPr>
                    <a:endParaRPr/>
                  </a:p>
                </p:txBody>
              </p:sp>
              <p:sp>
                <p:nvSpPr>
                  <p:cNvPr id="64" name="Shape 337">
                    <a:extLst>
                      <a:ext uri="{FF2B5EF4-FFF2-40B4-BE49-F238E27FC236}">
                        <a16:creationId xmlns:a16="http://schemas.microsoft.com/office/drawing/2014/main" id="{AAB1AE0E-CE6C-C2CE-C973-960C17900CDB}"/>
                      </a:ext>
                    </a:extLst>
                  </p:cNvPr>
                  <p:cNvSpPr/>
                  <p:nvPr/>
                </p:nvSpPr>
                <p:spPr>
                  <a:xfrm>
                    <a:off x="0" y="509457"/>
                    <a:ext cx="1446610" cy="1"/>
                  </a:xfrm>
                  <a:prstGeom prst="line">
                    <a:avLst/>
                  </a:prstGeom>
                  <a:grpFill/>
                  <a:ln w="25400" cap="flat">
                    <a:solidFill>
                      <a:srgbClr val="1D8DB0"/>
                    </a:solidFill>
                    <a:prstDash val="solid"/>
                    <a:bevel/>
                  </a:ln>
                  <a:effectLst>
                    <a:outerShdw blurRad="38100" dist="20000" dir="5400000" rotWithShape="0">
                      <a:srgbClr val="000000">
                        <a:alpha val="38000"/>
                      </a:srgbClr>
                    </a:outerShdw>
                  </a:effectLst>
                </p:spPr>
                <p:txBody>
                  <a:bodyPr wrap="square" lIns="45719" tIns="45719" rIns="45719" bIns="45719" numCol="1" anchor="t">
                    <a:noAutofit/>
                  </a:bodyPr>
                  <a:lstStyle/>
                  <a:p>
                    <a:pPr lvl="0" defTabSz="457200">
                      <a:defRPr sz="800">
                        <a:solidFill>
                          <a:srgbClr val="000000"/>
                        </a:solidFill>
                        <a:latin typeface="+mn-lt"/>
                        <a:ea typeface="+mn-ea"/>
                        <a:cs typeface="+mn-cs"/>
                        <a:sym typeface="Helvetica"/>
                      </a:defRPr>
                    </a:pPr>
                    <a:endParaRPr/>
                  </a:p>
                </p:txBody>
              </p:sp>
              <p:sp>
                <p:nvSpPr>
                  <p:cNvPr id="65" name="Shape 338">
                    <a:extLst>
                      <a:ext uri="{FF2B5EF4-FFF2-40B4-BE49-F238E27FC236}">
                        <a16:creationId xmlns:a16="http://schemas.microsoft.com/office/drawing/2014/main" id="{D902D765-6D3E-DD0D-A782-046EA765E487}"/>
                      </a:ext>
                    </a:extLst>
                  </p:cNvPr>
                  <p:cNvSpPr/>
                  <p:nvPr/>
                </p:nvSpPr>
                <p:spPr>
                  <a:xfrm>
                    <a:off x="0" y="412836"/>
                    <a:ext cx="1446610" cy="1"/>
                  </a:xfrm>
                  <a:prstGeom prst="line">
                    <a:avLst/>
                  </a:prstGeom>
                  <a:grpFill/>
                  <a:ln w="25400" cap="flat">
                    <a:solidFill>
                      <a:srgbClr val="1D8DB0"/>
                    </a:solidFill>
                    <a:prstDash val="solid"/>
                    <a:bevel/>
                  </a:ln>
                  <a:effectLst>
                    <a:outerShdw blurRad="38100" dist="20000" dir="5400000" rotWithShape="0">
                      <a:srgbClr val="000000">
                        <a:alpha val="38000"/>
                      </a:srgbClr>
                    </a:outerShdw>
                  </a:effectLst>
                </p:spPr>
                <p:txBody>
                  <a:bodyPr wrap="square" lIns="45719" tIns="45719" rIns="45719" bIns="45719" numCol="1" anchor="t">
                    <a:noAutofit/>
                  </a:bodyPr>
                  <a:lstStyle/>
                  <a:p>
                    <a:pPr lvl="0" defTabSz="457200">
                      <a:defRPr sz="800">
                        <a:solidFill>
                          <a:srgbClr val="000000"/>
                        </a:solidFill>
                        <a:latin typeface="+mn-lt"/>
                        <a:ea typeface="+mn-ea"/>
                        <a:cs typeface="+mn-cs"/>
                        <a:sym typeface="Helvetica"/>
                      </a:defRPr>
                    </a:pPr>
                    <a:endParaRPr/>
                  </a:p>
                </p:txBody>
              </p:sp>
              <p:sp>
                <p:nvSpPr>
                  <p:cNvPr id="66" name="Shape 339">
                    <a:extLst>
                      <a:ext uri="{FF2B5EF4-FFF2-40B4-BE49-F238E27FC236}">
                        <a16:creationId xmlns:a16="http://schemas.microsoft.com/office/drawing/2014/main" id="{087F72DB-28E9-AAEF-6846-44EFA9DA2302}"/>
                      </a:ext>
                    </a:extLst>
                  </p:cNvPr>
                  <p:cNvSpPr/>
                  <p:nvPr/>
                </p:nvSpPr>
                <p:spPr>
                  <a:xfrm>
                    <a:off x="0" y="202026"/>
                    <a:ext cx="1446610" cy="1"/>
                  </a:xfrm>
                  <a:prstGeom prst="line">
                    <a:avLst/>
                  </a:prstGeom>
                  <a:grpFill/>
                  <a:ln w="25400" cap="flat">
                    <a:solidFill>
                      <a:srgbClr val="1D8DB0"/>
                    </a:solidFill>
                    <a:prstDash val="solid"/>
                    <a:bevel/>
                  </a:ln>
                  <a:effectLst>
                    <a:outerShdw blurRad="38100" dist="20000" dir="5400000" rotWithShape="0">
                      <a:srgbClr val="000000">
                        <a:alpha val="38000"/>
                      </a:srgbClr>
                    </a:outerShdw>
                  </a:effectLst>
                </p:spPr>
                <p:txBody>
                  <a:bodyPr wrap="square" lIns="45719" tIns="45719" rIns="45719" bIns="45719" numCol="1" anchor="t">
                    <a:noAutofit/>
                  </a:bodyPr>
                  <a:lstStyle/>
                  <a:p>
                    <a:pPr lvl="0" defTabSz="457200">
                      <a:defRPr sz="800">
                        <a:solidFill>
                          <a:srgbClr val="000000"/>
                        </a:solidFill>
                        <a:latin typeface="+mn-lt"/>
                        <a:ea typeface="+mn-ea"/>
                        <a:cs typeface="+mn-cs"/>
                        <a:sym typeface="Helvetica"/>
                      </a:defRPr>
                    </a:pPr>
                    <a:endParaRPr/>
                  </a:p>
                </p:txBody>
              </p:sp>
              <p:sp>
                <p:nvSpPr>
                  <p:cNvPr id="67" name="Shape 340">
                    <a:extLst>
                      <a:ext uri="{FF2B5EF4-FFF2-40B4-BE49-F238E27FC236}">
                        <a16:creationId xmlns:a16="http://schemas.microsoft.com/office/drawing/2014/main" id="{B394C142-6346-E78A-4361-F3F0E4AE4044}"/>
                      </a:ext>
                    </a:extLst>
                  </p:cNvPr>
                  <p:cNvSpPr/>
                  <p:nvPr/>
                </p:nvSpPr>
                <p:spPr>
                  <a:xfrm>
                    <a:off x="0" y="70270"/>
                    <a:ext cx="1446610" cy="1"/>
                  </a:xfrm>
                  <a:prstGeom prst="line">
                    <a:avLst/>
                  </a:prstGeom>
                  <a:grpFill/>
                  <a:ln w="25400" cap="flat">
                    <a:solidFill>
                      <a:srgbClr val="1D8DB0"/>
                    </a:solidFill>
                    <a:prstDash val="solid"/>
                    <a:bevel/>
                  </a:ln>
                  <a:effectLst>
                    <a:outerShdw blurRad="38100" dist="20000" dir="5400000" rotWithShape="0">
                      <a:srgbClr val="000000">
                        <a:alpha val="38000"/>
                      </a:srgbClr>
                    </a:outerShdw>
                  </a:effectLst>
                </p:spPr>
                <p:txBody>
                  <a:bodyPr wrap="square" lIns="45719" tIns="45719" rIns="45719" bIns="45719" numCol="1" anchor="t">
                    <a:noAutofit/>
                  </a:bodyPr>
                  <a:lstStyle/>
                  <a:p>
                    <a:pPr lvl="0" defTabSz="457200">
                      <a:defRPr sz="800">
                        <a:solidFill>
                          <a:srgbClr val="000000"/>
                        </a:solidFill>
                        <a:latin typeface="+mn-lt"/>
                        <a:ea typeface="+mn-ea"/>
                        <a:cs typeface="+mn-cs"/>
                        <a:sym typeface="Helvetica"/>
                      </a:defRPr>
                    </a:pPr>
                    <a:endParaRPr/>
                  </a:p>
                </p:txBody>
              </p:sp>
              <p:sp>
                <p:nvSpPr>
                  <p:cNvPr id="68" name="Shape 341">
                    <a:extLst>
                      <a:ext uri="{FF2B5EF4-FFF2-40B4-BE49-F238E27FC236}">
                        <a16:creationId xmlns:a16="http://schemas.microsoft.com/office/drawing/2014/main" id="{B83DC4F2-F5FC-C6E7-64EF-C307107A2CF4}"/>
                      </a:ext>
                    </a:extLst>
                  </p:cNvPr>
                  <p:cNvSpPr/>
                  <p:nvPr/>
                </p:nvSpPr>
                <p:spPr>
                  <a:xfrm>
                    <a:off x="0" y="0"/>
                    <a:ext cx="1446610" cy="1"/>
                  </a:xfrm>
                  <a:prstGeom prst="line">
                    <a:avLst/>
                  </a:prstGeom>
                  <a:grpFill/>
                  <a:ln w="25400" cap="flat">
                    <a:solidFill>
                      <a:srgbClr val="1D8DB0"/>
                    </a:solidFill>
                    <a:prstDash val="solid"/>
                    <a:bevel/>
                  </a:ln>
                  <a:effectLst>
                    <a:outerShdw blurRad="38100" dist="20000" dir="5400000" rotWithShape="0">
                      <a:srgbClr val="000000">
                        <a:alpha val="38000"/>
                      </a:srgbClr>
                    </a:outerShdw>
                  </a:effectLst>
                </p:spPr>
                <p:txBody>
                  <a:bodyPr wrap="square" lIns="45719" tIns="45719" rIns="45719" bIns="45719" numCol="1" anchor="t">
                    <a:noAutofit/>
                  </a:bodyPr>
                  <a:lstStyle/>
                  <a:p>
                    <a:pPr lvl="0" defTabSz="457200">
                      <a:defRPr sz="800">
                        <a:solidFill>
                          <a:srgbClr val="000000"/>
                        </a:solidFill>
                        <a:latin typeface="+mn-lt"/>
                        <a:ea typeface="+mn-ea"/>
                        <a:cs typeface="+mn-cs"/>
                        <a:sym typeface="Helvetica"/>
                      </a:defRPr>
                    </a:pPr>
                    <a:endParaRPr/>
                  </a:p>
                </p:txBody>
              </p:sp>
            </p:grpSp>
            <p:sp>
              <p:nvSpPr>
                <p:cNvPr id="40" name="Shape 343">
                  <a:extLst>
                    <a:ext uri="{FF2B5EF4-FFF2-40B4-BE49-F238E27FC236}">
                      <a16:creationId xmlns:a16="http://schemas.microsoft.com/office/drawing/2014/main" id="{D96BC5C9-F1B1-1C36-E253-D8586149E4F4}"/>
                    </a:ext>
                  </a:extLst>
                </p:cNvPr>
                <p:cNvSpPr/>
                <p:nvPr/>
              </p:nvSpPr>
              <p:spPr>
                <a:xfrm>
                  <a:off x="516747" y="5398784"/>
                  <a:ext cx="415026" cy="316216"/>
                </a:xfrm>
                <a:prstGeom prst="rect">
                  <a:avLst/>
                </a:prstGeom>
                <a:grpFill/>
                <a:ln w="3175" cap="flat">
                  <a:solidFill>
                    <a:srgbClr val="0061FF"/>
                  </a:solidFill>
                  <a:prstDash val="solid"/>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1600"/>
                  </a:lvl1pPr>
                </a:lstStyle>
                <a:p>
                  <a:pPr lvl="0" algn="ctr">
                    <a:defRPr sz="1800">
                      <a:solidFill>
                        <a:srgbClr val="000000"/>
                      </a:solidFill>
                    </a:defRPr>
                  </a:pPr>
                  <a:r>
                    <a:rPr sz="1600">
                      <a:solidFill>
                        <a:srgbClr val="00407A"/>
                      </a:solidFill>
                    </a:rPr>
                    <a:t>20</a:t>
                  </a:r>
                </a:p>
              </p:txBody>
            </p:sp>
            <p:sp>
              <p:nvSpPr>
                <p:cNvPr id="41" name="Shape 344">
                  <a:extLst>
                    <a:ext uri="{FF2B5EF4-FFF2-40B4-BE49-F238E27FC236}">
                      <a16:creationId xmlns:a16="http://schemas.microsoft.com/office/drawing/2014/main" id="{2006002D-B164-DB85-7F79-6C99307D1EBB}"/>
                    </a:ext>
                  </a:extLst>
                </p:cNvPr>
                <p:cNvSpPr/>
                <p:nvPr/>
              </p:nvSpPr>
              <p:spPr>
                <a:xfrm>
                  <a:off x="515636" y="4937492"/>
                  <a:ext cx="415025" cy="316216"/>
                </a:xfrm>
                <a:prstGeom prst="rect">
                  <a:avLst/>
                </a:prstGeom>
                <a:grpFill/>
                <a:ln w="3175" cap="flat">
                  <a:solidFill>
                    <a:srgbClr val="0061FF"/>
                  </a:solidFill>
                  <a:prstDash val="solid"/>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1600"/>
                  </a:lvl1pPr>
                </a:lstStyle>
                <a:p>
                  <a:pPr lvl="0" algn="ctr">
                    <a:defRPr sz="1800">
                      <a:solidFill>
                        <a:srgbClr val="000000"/>
                      </a:solidFill>
                    </a:defRPr>
                  </a:pPr>
                  <a:r>
                    <a:rPr sz="1600">
                      <a:solidFill>
                        <a:srgbClr val="00407A"/>
                      </a:solidFill>
                    </a:rPr>
                    <a:t>28</a:t>
                  </a:r>
                </a:p>
              </p:txBody>
            </p:sp>
            <p:sp>
              <p:nvSpPr>
                <p:cNvPr id="42" name="Shape 345">
                  <a:extLst>
                    <a:ext uri="{FF2B5EF4-FFF2-40B4-BE49-F238E27FC236}">
                      <a16:creationId xmlns:a16="http://schemas.microsoft.com/office/drawing/2014/main" id="{B9D2993C-BA38-30CA-69B7-4C0F3CE79BE2}"/>
                    </a:ext>
                  </a:extLst>
                </p:cNvPr>
                <p:cNvSpPr/>
                <p:nvPr/>
              </p:nvSpPr>
              <p:spPr>
                <a:xfrm>
                  <a:off x="515636" y="3681122"/>
                  <a:ext cx="415025" cy="316217"/>
                </a:xfrm>
                <a:prstGeom prst="rect">
                  <a:avLst/>
                </a:prstGeom>
                <a:grpFill/>
                <a:ln w="3175" cap="flat">
                  <a:solidFill>
                    <a:srgbClr val="0061FF"/>
                  </a:solidFill>
                  <a:prstDash val="solid"/>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1600"/>
                  </a:lvl1pPr>
                </a:lstStyle>
                <a:p>
                  <a:pPr lvl="0" algn="ctr">
                    <a:defRPr sz="1800">
                      <a:solidFill>
                        <a:srgbClr val="000000"/>
                      </a:solidFill>
                    </a:defRPr>
                  </a:pPr>
                  <a:r>
                    <a:rPr sz="1600">
                      <a:solidFill>
                        <a:srgbClr val="00407A"/>
                      </a:solidFill>
                    </a:rPr>
                    <a:t>50</a:t>
                  </a:r>
                </a:p>
              </p:txBody>
            </p:sp>
            <p:sp>
              <p:nvSpPr>
                <p:cNvPr id="43" name="Shape 346">
                  <a:extLst>
                    <a:ext uri="{FF2B5EF4-FFF2-40B4-BE49-F238E27FC236}">
                      <a16:creationId xmlns:a16="http://schemas.microsoft.com/office/drawing/2014/main" id="{332D8ABF-4230-CCD2-FEE9-51386A7C38CA}"/>
                    </a:ext>
                  </a:extLst>
                </p:cNvPr>
                <p:cNvSpPr/>
                <p:nvPr/>
              </p:nvSpPr>
              <p:spPr>
                <a:xfrm>
                  <a:off x="515636" y="2583445"/>
                  <a:ext cx="415025" cy="316216"/>
                </a:xfrm>
                <a:prstGeom prst="rect">
                  <a:avLst/>
                </a:prstGeom>
                <a:grpFill/>
                <a:ln w="3175" cap="flat">
                  <a:solidFill>
                    <a:srgbClr val="0061FF"/>
                  </a:solidFill>
                  <a:prstDash val="solid"/>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1600"/>
                  </a:lvl1pPr>
                </a:lstStyle>
                <a:p>
                  <a:pPr lvl="0" algn="ctr">
                    <a:defRPr sz="1800">
                      <a:solidFill>
                        <a:srgbClr val="000000"/>
                      </a:solidFill>
                    </a:defRPr>
                  </a:pPr>
                  <a:r>
                    <a:rPr sz="1600">
                      <a:solidFill>
                        <a:srgbClr val="00407A"/>
                      </a:solidFill>
                    </a:rPr>
                    <a:t>82</a:t>
                  </a:r>
                </a:p>
              </p:txBody>
            </p:sp>
            <p:sp>
              <p:nvSpPr>
                <p:cNvPr id="44" name="Shape 347">
                  <a:extLst>
                    <a:ext uri="{FF2B5EF4-FFF2-40B4-BE49-F238E27FC236}">
                      <a16:creationId xmlns:a16="http://schemas.microsoft.com/office/drawing/2014/main" id="{A05D4FEC-2003-50D9-4DCF-59D8CE3430CD}"/>
                    </a:ext>
                  </a:extLst>
                </p:cNvPr>
                <p:cNvSpPr/>
                <p:nvPr/>
              </p:nvSpPr>
              <p:spPr>
                <a:xfrm>
                  <a:off x="440177" y="1265736"/>
                  <a:ext cx="565943" cy="316216"/>
                </a:xfrm>
                <a:prstGeom prst="rect">
                  <a:avLst/>
                </a:prstGeom>
                <a:grpFill/>
                <a:ln w="3175" cap="flat">
                  <a:solidFill>
                    <a:srgbClr val="0061FF"/>
                  </a:solidFill>
                  <a:prstDash val="solid"/>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1600"/>
                  </a:lvl1pPr>
                </a:lstStyle>
                <a:p>
                  <a:pPr lvl="0" algn="ctr">
                    <a:defRPr sz="1800">
                      <a:solidFill>
                        <a:srgbClr val="000000"/>
                      </a:solidFill>
                    </a:defRPr>
                  </a:pPr>
                  <a:r>
                    <a:rPr sz="1600">
                      <a:solidFill>
                        <a:srgbClr val="00407A"/>
                      </a:solidFill>
                    </a:rPr>
                    <a:t>126</a:t>
                  </a:r>
                </a:p>
              </p:txBody>
            </p:sp>
            <p:sp>
              <p:nvSpPr>
                <p:cNvPr id="45" name="Shape 348">
                  <a:extLst>
                    <a:ext uri="{FF2B5EF4-FFF2-40B4-BE49-F238E27FC236}">
                      <a16:creationId xmlns:a16="http://schemas.microsoft.com/office/drawing/2014/main" id="{748F2354-19D2-DDE9-646C-B8B84ACADC90}"/>
                    </a:ext>
                  </a:extLst>
                </p:cNvPr>
                <p:cNvSpPr/>
                <p:nvPr/>
              </p:nvSpPr>
              <p:spPr>
                <a:xfrm>
                  <a:off x="440177" y="0"/>
                  <a:ext cx="565943" cy="316216"/>
                </a:xfrm>
                <a:prstGeom prst="rect">
                  <a:avLst/>
                </a:prstGeom>
                <a:grpFill/>
                <a:ln w="3175" cap="flat">
                  <a:solidFill>
                    <a:srgbClr val="0061FF"/>
                  </a:solidFill>
                  <a:prstDash val="solid"/>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1600"/>
                  </a:lvl1pPr>
                </a:lstStyle>
                <a:p>
                  <a:pPr lvl="0" algn="ctr">
                    <a:defRPr sz="1800">
                      <a:solidFill>
                        <a:srgbClr val="000000"/>
                      </a:solidFill>
                    </a:defRPr>
                  </a:pPr>
                  <a:r>
                    <a:rPr sz="1600" dirty="0">
                      <a:solidFill>
                        <a:srgbClr val="00407A"/>
                      </a:solidFill>
                    </a:rPr>
                    <a:t>184</a:t>
                  </a:r>
                </a:p>
              </p:txBody>
            </p:sp>
          </p:grpSp>
          <p:pic>
            <p:nvPicPr>
              <p:cNvPr id="24" name="droppedImage.pdf">
                <a:extLst>
                  <a:ext uri="{FF2B5EF4-FFF2-40B4-BE49-F238E27FC236}">
                    <a16:creationId xmlns:a16="http://schemas.microsoft.com/office/drawing/2014/main" id="{D3C4CCB5-C266-EC85-3C01-85ABCC09EA81}"/>
                  </a:ext>
                </a:extLst>
              </p:cNvPr>
              <p:cNvPicPr/>
              <p:nvPr/>
            </p:nvPicPr>
            <p:blipFill>
              <a:blip r:embed="rId5" cstate="print"/>
              <a:stretch>
                <a:fillRect/>
              </a:stretch>
            </p:blipFill>
            <p:spPr>
              <a:xfrm>
                <a:off x="1500076" y="5299769"/>
                <a:ext cx="160735" cy="223243"/>
              </a:xfrm>
              <a:prstGeom prst="rect">
                <a:avLst/>
              </a:prstGeom>
              <a:grpFill/>
              <a:ln w="12700" cap="flat">
                <a:noFill/>
                <a:miter lim="400000"/>
              </a:ln>
              <a:effectLst/>
            </p:spPr>
          </p:pic>
          <p:pic>
            <p:nvPicPr>
              <p:cNvPr id="25" name="droppedImage.pdf">
                <a:extLst>
                  <a:ext uri="{FF2B5EF4-FFF2-40B4-BE49-F238E27FC236}">
                    <a16:creationId xmlns:a16="http://schemas.microsoft.com/office/drawing/2014/main" id="{1F5E960E-064A-8C35-0F85-E447F63D8D8A}"/>
                  </a:ext>
                </a:extLst>
              </p:cNvPr>
              <p:cNvPicPr/>
              <p:nvPr/>
            </p:nvPicPr>
            <p:blipFill>
              <a:blip r:embed="rId6" cstate="print"/>
              <a:stretch>
                <a:fillRect/>
              </a:stretch>
            </p:blipFill>
            <p:spPr>
              <a:xfrm>
                <a:off x="1500076" y="4505026"/>
                <a:ext cx="160735" cy="223244"/>
              </a:xfrm>
              <a:prstGeom prst="rect">
                <a:avLst/>
              </a:prstGeom>
              <a:grpFill/>
              <a:ln w="12700" cap="flat">
                <a:noFill/>
                <a:miter lim="400000"/>
              </a:ln>
              <a:effectLst/>
            </p:spPr>
          </p:pic>
          <p:pic>
            <p:nvPicPr>
              <p:cNvPr id="26" name="droppedImage.pdf">
                <a:extLst>
                  <a:ext uri="{FF2B5EF4-FFF2-40B4-BE49-F238E27FC236}">
                    <a16:creationId xmlns:a16="http://schemas.microsoft.com/office/drawing/2014/main" id="{63FB4E02-E5C3-B876-B13B-6ABD72A2AAFE}"/>
                  </a:ext>
                </a:extLst>
              </p:cNvPr>
              <p:cNvPicPr/>
              <p:nvPr/>
            </p:nvPicPr>
            <p:blipFill>
              <a:blip r:embed="rId7" cstate="print"/>
              <a:stretch>
                <a:fillRect/>
              </a:stretch>
            </p:blipFill>
            <p:spPr>
              <a:xfrm>
                <a:off x="1517935" y="4353222"/>
                <a:ext cx="187525" cy="178595"/>
              </a:xfrm>
              <a:prstGeom prst="rect">
                <a:avLst/>
              </a:prstGeom>
              <a:grpFill/>
              <a:ln w="12700" cap="flat">
                <a:noFill/>
                <a:miter lim="400000"/>
              </a:ln>
              <a:effectLst/>
            </p:spPr>
          </p:pic>
          <p:pic>
            <p:nvPicPr>
              <p:cNvPr id="27" name="droppedImage.pdf">
                <a:extLst>
                  <a:ext uri="{FF2B5EF4-FFF2-40B4-BE49-F238E27FC236}">
                    <a16:creationId xmlns:a16="http://schemas.microsoft.com/office/drawing/2014/main" id="{36AD703F-D9C0-EF02-ED5E-1085EFCA1820}"/>
                  </a:ext>
                </a:extLst>
              </p:cNvPr>
              <p:cNvPicPr/>
              <p:nvPr/>
            </p:nvPicPr>
            <p:blipFill>
              <a:blip r:embed="rId6" cstate="print"/>
              <a:stretch>
                <a:fillRect/>
              </a:stretch>
            </p:blipFill>
            <p:spPr>
              <a:xfrm>
                <a:off x="1517935" y="1647526"/>
                <a:ext cx="160736" cy="223243"/>
              </a:xfrm>
              <a:prstGeom prst="rect">
                <a:avLst/>
              </a:prstGeom>
              <a:grpFill/>
              <a:ln w="12700" cap="flat">
                <a:noFill/>
                <a:miter lim="400000"/>
              </a:ln>
              <a:effectLst/>
            </p:spPr>
          </p:pic>
          <p:pic>
            <p:nvPicPr>
              <p:cNvPr id="28" name="droppedImage.pdf">
                <a:extLst>
                  <a:ext uri="{FF2B5EF4-FFF2-40B4-BE49-F238E27FC236}">
                    <a16:creationId xmlns:a16="http://schemas.microsoft.com/office/drawing/2014/main" id="{0B85B27E-AFE1-B0F3-6861-FAD0B2FC8961}"/>
                  </a:ext>
                </a:extLst>
              </p:cNvPr>
              <p:cNvPicPr/>
              <p:nvPr/>
            </p:nvPicPr>
            <p:blipFill>
              <a:blip r:embed="rId8" cstate="print"/>
              <a:stretch>
                <a:fillRect/>
              </a:stretch>
            </p:blipFill>
            <p:spPr>
              <a:xfrm>
                <a:off x="1509005" y="3362026"/>
                <a:ext cx="169666" cy="178595"/>
              </a:xfrm>
              <a:prstGeom prst="rect">
                <a:avLst/>
              </a:prstGeom>
              <a:grpFill/>
              <a:ln w="12700" cap="flat">
                <a:noFill/>
                <a:miter lim="400000"/>
              </a:ln>
              <a:effectLst/>
            </p:spPr>
          </p:pic>
          <p:pic>
            <p:nvPicPr>
              <p:cNvPr id="29" name="droppedImage.pdf">
                <a:extLst>
                  <a:ext uri="{FF2B5EF4-FFF2-40B4-BE49-F238E27FC236}">
                    <a16:creationId xmlns:a16="http://schemas.microsoft.com/office/drawing/2014/main" id="{F00FF97F-0765-B215-6C64-7DDBF598A2F4}"/>
                  </a:ext>
                </a:extLst>
              </p:cNvPr>
              <p:cNvPicPr/>
              <p:nvPr/>
            </p:nvPicPr>
            <p:blipFill>
              <a:blip r:embed="rId8" cstate="print"/>
              <a:stretch>
                <a:fillRect/>
              </a:stretch>
            </p:blipFill>
            <p:spPr>
              <a:xfrm>
                <a:off x="1509005" y="531315"/>
                <a:ext cx="169666" cy="178595"/>
              </a:xfrm>
              <a:prstGeom prst="rect">
                <a:avLst/>
              </a:prstGeom>
              <a:grpFill/>
              <a:ln w="12700" cap="flat">
                <a:noFill/>
                <a:miter lim="400000"/>
              </a:ln>
              <a:effectLst/>
            </p:spPr>
          </p:pic>
          <p:pic>
            <p:nvPicPr>
              <p:cNvPr id="30" name="droppedImage.pdf">
                <a:extLst>
                  <a:ext uri="{FF2B5EF4-FFF2-40B4-BE49-F238E27FC236}">
                    <a16:creationId xmlns:a16="http://schemas.microsoft.com/office/drawing/2014/main" id="{3FBB6F19-983E-32FA-9DC7-56F419171E2F}"/>
                  </a:ext>
                </a:extLst>
              </p:cNvPr>
              <p:cNvPicPr/>
              <p:nvPr/>
            </p:nvPicPr>
            <p:blipFill>
              <a:blip r:embed="rId7" cstate="print"/>
              <a:stretch>
                <a:fillRect/>
              </a:stretch>
            </p:blipFill>
            <p:spPr>
              <a:xfrm>
                <a:off x="1517935" y="1504651"/>
                <a:ext cx="187525" cy="178595"/>
              </a:xfrm>
              <a:prstGeom prst="rect">
                <a:avLst/>
              </a:prstGeom>
              <a:grpFill/>
              <a:ln w="12700" cap="flat">
                <a:noFill/>
                <a:miter lim="400000"/>
              </a:ln>
              <a:effectLst/>
            </p:spPr>
          </p:pic>
          <p:pic>
            <p:nvPicPr>
              <p:cNvPr id="31" name="droppedImage.pdf">
                <a:extLst>
                  <a:ext uri="{FF2B5EF4-FFF2-40B4-BE49-F238E27FC236}">
                    <a16:creationId xmlns:a16="http://schemas.microsoft.com/office/drawing/2014/main" id="{80305C9F-5C0B-CBB2-5E55-043FC71293C1}"/>
                  </a:ext>
                </a:extLst>
              </p:cNvPr>
              <p:cNvPicPr/>
              <p:nvPr/>
            </p:nvPicPr>
            <p:blipFill>
              <a:blip r:embed="rId9" cstate="print"/>
              <a:stretch>
                <a:fillRect/>
              </a:stretch>
            </p:blipFill>
            <p:spPr>
              <a:xfrm rot="21500334">
                <a:off x="1580443" y="183058"/>
                <a:ext cx="178595" cy="223243"/>
              </a:xfrm>
              <a:prstGeom prst="rect">
                <a:avLst/>
              </a:prstGeom>
              <a:grpFill/>
              <a:ln w="12700" cap="flat">
                <a:noFill/>
                <a:miter lim="400000"/>
              </a:ln>
              <a:effectLst/>
            </p:spPr>
          </p:pic>
          <p:pic>
            <p:nvPicPr>
              <p:cNvPr id="32" name="droppedImage.pdf">
                <a:extLst>
                  <a:ext uri="{FF2B5EF4-FFF2-40B4-BE49-F238E27FC236}">
                    <a16:creationId xmlns:a16="http://schemas.microsoft.com/office/drawing/2014/main" id="{5A5E2FE0-7E43-6ADD-4B3F-DD4762A621D1}"/>
                  </a:ext>
                </a:extLst>
              </p:cNvPr>
              <p:cNvPicPr/>
              <p:nvPr/>
            </p:nvPicPr>
            <p:blipFill>
              <a:blip r:embed="rId9" cstate="print"/>
              <a:stretch>
                <a:fillRect/>
              </a:stretch>
            </p:blipFill>
            <p:spPr>
              <a:xfrm>
                <a:off x="1500076" y="2799456"/>
                <a:ext cx="178595" cy="223243"/>
              </a:xfrm>
              <a:prstGeom prst="rect">
                <a:avLst/>
              </a:prstGeom>
              <a:grpFill/>
              <a:ln w="12700" cap="flat">
                <a:noFill/>
                <a:miter lim="400000"/>
              </a:ln>
              <a:effectLst/>
            </p:spPr>
          </p:pic>
          <p:pic>
            <p:nvPicPr>
              <p:cNvPr id="33" name="droppedImage.pdf">
                <a:extLst>
                  <a:ext uri="{FF2B5EF4-FFF2-40B4-BE49-F238E27FC236}">
                    <a16:creationId xmlns:a16="http://schemas.microsoft.com/office/drawing/2014/main" id="{4E40D0CB-9CA7-E929-B6B6-B1EB56EF9C28}"/>
                  </a:ext>
                </a:extLst>
              </p:cNvPr>
              <p:cNvPicPr/>
              <p:nvPr/>
            </p:nvPicPr>
            <p:blipFill>
              <a:blip r:embed="rId10" cstate="print"/>
              <a:stretch>
                <a:fillRect/>
              </a:stretch>
            </p:blipFill>
            <p:spPr>
              <a:xfrm>
                <a:off x="1509005" y="2227956"/>
                <a:ext cx="178595" cy="223243"/>
              </a:xfrm>
              <a:prstGeom prst="rect">
                <a:avLst/>
              </a:prstGeom>
              <a:grpFill/>
              <a:ln w="12700" cap="flat">
                <a:noFill/>
                <a:miter lim="400000"/>
              </a:ln>
              <a:effectLst/>
            </p:spPr>
          </p:pic>
          <p:pic>
            <p:nvPicPr>
              <p:cNvPr id="34" name="droppedImage.pdf">
                <a:extLst>
                  <a:ext uri="{FF2B5EF4-FFF2-40B4-BE49-F238E27FC236}">
                    <a16:creationId xmlns:a16="http://schemas.microsoft.com/office/drawing/2014/main" id="{26076BA2-E25A-4724-6750-489939A3CF0E}"/>
                  </a:ext>
                </a:extLst>
              </p:cNvPr>
              <p:cNvPicPr/>
              <p:nvPr/>
            </p:nvPicPr>
            <p:blipFill>
              <a:blip r:embed="rId11" cstate="print"/>
              <a:stretch>
                <a:fillRect/>
              </a:stretch>
            </p:blipFill>
            <p:spPr>
              <a:xfrm>
                <a:off x="1482216" y="1879698"/>
                <a:ext cx="187525" cy="178595"/>
              </a:xfrm>
              <a:prstGeom prst="rect">
                <a:avLst/>
              </a:prstGeom>
              <a:grpFill/>
              <a:ln w="12700" cap="flat">
                <a:noFill/>
                <a:miter lim="400000"/>
              </a:ln>
              <a:effectLst/>
            </p:spPr>
          </p:pic>
          <p:pic>
            <p:nvPicPr>
              <p:cNvPr id="35" name="droppedImage.pdf">
                <a:extLst>
                  <a:ext uri="{FF2B5EF4-FFF2-40B4-BE49-F238E27FC236}">
                    <a16:creationId xmlns:a16="http://schemas.microsoft.com/office/drawing/2014/main" id="{771D3597-5764-36E7-7BD9-8EDEA4D2B0D8}"/>
                  </a:ext>
                </a:extLst>
              </p:cNvPr>
              <p:cNvPicPr/>
              <p:nvPr/>
            </p:nvPicPr>
            <p:blipFill>
              <a:blip r:embed="rId12" cstate="print"/>
              <a:stretch>
                <a:fillRect/>
              </a:stretch>
            </p:blipFill>
            <p:spPr>
              <a:xfrm>
                <a:off x="1482216" y="3147714"/>
                <a:ext cx="160736" cy="178595"/>
              </a:xfrm>
              <a:prstGeom prst="rect">
                <a:avLst/>
              </a:prstGeom>
              <a:grpFill/>
              <a:ln w="12700" cap="flat">
                <a:noFill/>
                <a:miter lim="400000"/>
              </a:ln>
              <a:effectLst/>
            </p:spPr>
          </p:pic>
          <p:pic>
            <p:nvPicPr>
              <p:cNvPr id="36" name="droppedImage.pdf">
                <a:extLst>
                  <a:ext uri="{FF2B5EF4-FFF2-40B4-BE49-F238E27FC236}">
                    <a16:creationId xmlns:a16="http://schemas.microsoft.com/office/drawing/2014/main" id="{3C3FE713-4EE2-E604-B00C-4EB2F9091DB1}"/>
                  </a:ext>
                </a:extLst>
              </p:cNvPr>
              <p:cNvPicPr/>
              <p:nvPr/>
            </p:nvPicPr>
            <p:blipFill>
              <a:blip r:embed="rId13" cstate="print"/>
              <a:stretch>
                <a:fillRect/>
              </a:stretch>
            </p:blipFill>
            <p:spPr>
              <a:xfrm>
                <a:off x="1500076" y="933151"/>
                <a:ext cx="205384" cy="214314"/>
              </a:xfrm>
              <a:prstGeom prst="rect">
                <a:avLst/>
              </a:prstGeom>
              <a:grpFill/>
              <a:ln w="12700" cap="flat">
                <a:noFill/>
                <a:miter lim="400000"/>
              </a:ln>
              <a:effectLst/>
            </p:spPr>
          </p:pic>
          <p:pic>
            <p:nvPicPr>
              <p:cNvPr id="37" name="droppedImage.pdf">
                <a:extLst>
                  <a:ext uri="{FF2B5EF4-FFF2-40B4-BE49-F238E27FC236}">
                    <a16:creationId xmlns:a16="http://schemas.microsoft.com/office/drawing/2014/main" id="{EBB2B2FE-543F-6B11-C4ED-488D054616F8}"/>
                  </a:ext>
                </a:extLst>
              </p:cNvPr>
              <p:cNvPicPr/>
              <p:nvPr/>
            </p:nvPicPr>
            <p:blipFill>
              <a:blip r:embed="rId12" cstate="print"/>
              <a:stretch>
                <a:fillRect/>
              </a:stretch>
            </p:blipFill>
            <p:spPr>
              <a:xfrm rot="21500334">
                <a:off x="1517935" y="343792"/>
                <a:ext cx="160736" cy="178595"/>
              </a:xfrm>
              <a:prstGeom prst="rect">
                <a:avLst/>
              </a:prstGeom>
              <a:grpFill/>
              <a:ln w="12700" cap="flat">
                <a:noFill/>
                <a:miter lim="400000"/>
              </a:ln>
              <a:effectLst/>
            </p:spPr>
          </p:pic>
          <p:pic>
            <p:nvPicPr>
              <p:cNvPr id="38" name="droppedImage.pdf">
                <a:extLst>
                  <a:ext uri="{FF2B5EF4-FFF2-40B4-BE49-F238E27FC236}">
                    <a16:creationId xmlns:a16="http://schemas.microsoft.com/office/drawing/2014/main" id="{47E42CCB-B431-1B09-3112-E9E9FA9A33EB}"/>
                  </a:ext>
                </a:extLst>
              </p:cNvPr>
              <p:cNvPicPr/>
              <p:nvPr/>
            </p:nvPicPr>
            <p:blipFill>
              <a:blip r:embed="rId14" cstate="print"/>
              <a:stretch>
                <a:fillRect/>
              </a:stretch>
            </p:blipFill>
            <p:spPr>
              <a:xfrm>
                <a:off x="1509005" y="683120"/>
                <a:ext cx="178595" cy="223243"/>
              </a:xfrm>
              <a:prstGeom prst="rect">
                <a:avLst/>
              </a:prstGeom>
              <a:grpFill/>
              <a:ln w="12700" cap="flat">
                <a:noFill/>
                <a:miter lim="400000"/>
              </a:ln>
              <a:effectLst/>
            </p:spPr>
          </p:pic>
        </p:grpSp>
        <p:grpSp>
          <p:nvGrpSpPr>
            <p:cNvPr id="14" name="Group 374">
              <a:extLst>
                <a:ext uri="{FF2B5EF4-FFF2-40B4-BE49-F238E27FC236}">
                  <a16:creationId xmlns:a16="http://schemas.microsoft.com/office/drawing/2014/main" id="{6CC33B74-6475-B1A3-265E-38A9C9670865}"/>
                </a:ext>
              </a:extLst>
            </p:cNvPr>
            <p:cNvGrpSpPr/>
            <p:nvPr/>
          </p:nvGrpSpPr>
          <p:grpSpPr>
            <a:xfrm>
              <a:off x="1892716" y="731361"/>
              <a:ext cx="360668" cy="4243407"/>
              <a:chOff x="0" y="0"/>
              <a:chExt cx="360667" cy="4243405"/>
            </a:xfrm>
            <a:grpFill/>
          </p:grpSpPr>
          <p:pic>
            <p:nvPicPr>
              <p:cNvPr id="15" name="droppedImage.pdf">
                <a:extLst>
                  <a:ext uri="{FF2B5EF4-FFF2-40B4-BE49-F238E27FC236}">
                    <a16:creationId xmlns:a16="http://schemas.microsoft.com/office/drawing/2014/main" id="{3D4E7699-0442-CEB2-366E-BDCD616CD8D0}"/>
                  </a:ext>
                </a:extLst>
              </p:cNvPr>
              <p:cNvPicPr/>
              <p:nvPr/>
            </p:nvPicPr>
            <p:blipFill>
              <a:blip r:embed="rId15" cstate="print"/>
              <a:stretch>
                <a:fillRect/>
              </a:stretch>
            </p:blipFill>
            <p:spPr>
              <a:xfrm>
                <a:off x="0" y="3994669"/>
                <a:ext cx="261174" cy="248737"/>
              </a:xfrm>
              <a:prstGeom prst="rect">
                <a:avLst/>
              </a:prstGeom>
              <a:grpFill/>
              <a:ln w="12700" cap="flat">
                <a:noFill/>
                <a:miter lim="400000"/>
              </a:ln>
              <a:effectLst/>
            </p:spPr>
          </p:pic>
          <p:pic>
            <p:nvPicPr>
              <p:cNvPr id="16" name="droppedImage.pdf">
                <a:extLst>
                  <a:ext uri="{FF2B5EF4-FFF2-40B4-BE49-F238E27FC236}">
                    <a16:creationId xmlns:a16="http://schemas.microsoft.com/office/drawing/2014/main" id="{5B656A89-2BCD-3658-5DD3-5283E0182355}"/>
                  </a:ext>
                </a:extLst>
              </p:cNvPr>
              <p:cNvPicPr/>
              <p:nvPr/>
            </p:nvPicPr>
            <p:blipFill>
              <a:blip r:embed="rId16" cstate="print"/>
              <a:stretch>
                <a:fillRect/>
              </a:stretch>
            </p:blipFill>
            <p:spPr>
              <a:xfrm>
                <a:off x="16449" y="1582531"/>
                <a:ext cx="199312" cy="276822"/>
              </a:xfrm>
              <a:prstGeom prst="rect">
                <a:avLst/>
              </a:prstGeom>
              <a:grpFill/>
              <a:ln w="12700" cap="flat">
                <a:noFill/>
                <a:miter lim="400000"/>
              </a:ln>
              <a:effectLst/>
            </p:spPr>
          </p:pic>
          <p:pic>
            <p:nvPicPr>
              <p:cNvPr id="17" name="droppedImage.pdf">
                <a:extLst>
                  <a:ext uri="{FF2B5EF4-FFF2-40B4-BE49-F238E27FC236}">
                    <a16:creationId xmlns:a16="http://schemas.microsoft.com/office/drawing/2014/main" id="{41E72350-786F-EBA0-413E-AAF726F01228}"/>
                  </a:ext>
                </a:extLst>
              </p:cNvPr>
              <p:cNvPicPr/>
              <p:nvPr/>
            </p:nvPicPr>
            <p:blipFill>
              <a:blip r:embed="rId17" cstate="print"/>
              <a:stretch>
                <a:fillRect/>
              </a:stretch>
            </p:blipFill>
            <p:spPr>
              <a:xfrm>
                <a:off x="12436" y="3297914"/>
                <a:ext cx="236301" cy="248738"/>
              </a:xfrm>
              <a:prstGeom prst="rect">
                <a:avLst/>
              </a:prstGeom>
              <a:grpFill/>
              <a:ln w="12700" cap="flat">
                <a:noFill/>
                <a:miter lim="400000"/>
              </a:ln>
              <a:effectLst/>
            </p:spPr>
          </p:pic>
          <p:pic>
            <p:nvPicPr>
              <p:cNvPr id="18" name="droppedImage.pdf">
                <a:extLst>
                  <a:ext uri="{FF2B5EF4-FFF2-40B4-BE49-F238E27FC236}">
                    <a16:creationId xmlns:a16="http://schemas.microsoft.com/office/drawing/2014/main" id="{A7561044-2C58-F732-3DB1-FFDF54C33166}"/>
                  </a:ext>
                </a:extLst>
              </p:cNvPr>
              <p:cNvPicPr/>
              <p:nvPr/>
            </p:nvPicPr>
            <p:blipFill>
              <a:blip r:embed="rId17" cstate="print"/>
              <a:stretch>
                <a:fillRect/>
              </a:stretch>
            </p:blipFill>
            <p:spPr>
              <a:xfrm>
                <a:off x="12436" y="380793"/>
                <a:ext cx="236301" cy="248737"/>
              </a:xfrm>
              <a:prstGeom prst="rect">
                <a:avLst/>
              </a:prstGeom>
              <a:grpFill/>
              <a:ln w="12700" cap="flat">
                <a:noFill/>
                <a:miter lim="400000"/>
              </a:ln>
              <a:effectLst/>
            </p:spPr>
          </p:pic>
          <p:pic>
            <p:nvPicPr>
              <p:cNvPr id="19" name="droppedImage.pdf">
                <a:extLst>
                  <a:ext uri="{FF2B5EF4-FFF2-40B4-BE49-F238E27FC236}">
                    <a16:creationId xmlns:a16="http://schemas.microsoft.com/office/drawing/2014/main" id="{8ECF1AA3-FB2D-DD3B-B600-6F5E482A704F}"/>
                  </a:ext>
                </a:extLst>
              </p:cNvPr>
              <p:cNvPicPr/>
              <p:nvPr/>
            </p:nvPicPr>
            <p:blipFill>
              <a:blip r:embed="rId18" cstate="print"/>
              <a:stretch>
                <a:fillRect/>
              </a:stretch>
            </p:blipFill>
            <p:spPr>
              <a:xfrm>
                <a:off x="12436" y="2627303"/>
                <a:ext cx="248738" cy="310921"/>
              </a:xfrm>
              <a:prstGeom prst="rect">
                <a:avLst/>
              </a:prstGeom>
              <a:grpFill/>
              <a:ln w="12700" cap="flat">
                <a:noFill/>
                <a:miter lim="400000"/>
              </a:ln>
              <a:effectLst/>
            </p:spPr>
          </p:pic>
          <p:pic>
            <p:nvPicPr>
              <p:cNvPr id="20" name="droppedImage.pdf">
                <a:extLst>
                  <a:ext uri="{FF2B5EF4-FFF2-40B4-BE49-F238E27FC236}">
                    <a16:creationId xmlns:a16="http://schemas.microsoft.com/office/drawing/2014/main" id="{0D640CD4-286C-B0BC-C14F-133043DCECB2}"/>
                  </a:ext>
                </a:extLst>
              </p:cNvPr>
              <p:cNvPicPr/>
              <p:nvPr/>
            </p:nvPicPr>
            <p:blipFill>
              <a:blip r:embed="rId19" cstate="print"/>
              <a:stretch>
                <a:fillRect/>
              </a:stretch>
            </p:blipFill>
            <p:spPr>
              <a:xfrm>
                <a:off x="12436" y="2198414"/>
                <a:ext cx="348232" cy="310921"/>
              </a:xfrm>
              <a:prstGeom prst="rect">
                <a:avLst/>
              </a:prstGeom>
              <a:grpFill/>
              <a:ln w="12700" cap="flat">
                <a:noFill/>
                <a:miter lim="400000"/>
              </a:ln>
              <a:effectLst/>
            </p:spPr>
          </p:pic>
          <p:pic>
            <p:nvPicPr>
              <p:cNvPr id="21" name="droppedImage.pdf">
                <a:extLst>
                  <a:ext uri="{FF2B5EF4-FFF2-40B4-BE49-F238E27FC236}">
                    <a16:creationId xmlns:a16="http://schemas.microsoft.com/office/drawing/2014/main" id="{DDF0DEA9-A7C9-B814-961A-1BD0F0AF3FFC}"/>
                  </a:ext>
                </a:extLst>
              </p:cNvPr>
              <p:cNvPicPr/>
              <p:nvPr/>
            </p:nvPicPr>
            <p:blipFill>
              <a:blip r:embed="rId20" cstate="print"/>
              <a:stretch>
                <a:fillRect/>
              </a:stretch>
            </p:blipFill>
            <p:spPr>
              <a:xfrm>
                <a:off x="37310" y="1159179"/>
                <a:ext cx="286048" cy="298485"/>
              </a:xfrm>
              <a:prstGeom prst="rect">
                <a:avLst/>
              </a:prstGeom>
              <a:grpFill/>
              <a:ln w="12700" cap="flat">
                <a:noFill/>
                <a:miter lim="400000"/>
              </a:ln>
              <a:effectLst/>
            </p:spPr>
          </p:pic>
          <p:pic>
            <p:nvPicPr>
              <p:cNvPr id="22" name="droppedImage.pdf">
                <a:extLst>
                  <a:ext uri="{FF2B5EF4-FFF2-40B4-BE49-F238E27FC236}">
                    <a16:creationId xmlns:a16="http://schemas.microsoft.com/office/drawing/2014/main" id="{51E1B1A2-65FB-853E-7DE3-79F9DE0E1E0D}"/>
                  </a:ext>
                </a:extLst>
              </p:cNvPr>
              <p:cNvPicPr/>
              <p:nvPr/>
            </p:nvPicPr>
            <p:blipFill>
              <a:blip r:embed="rId21" cstate="print"/>
              <a:stretch>
                <a:fillRect/>
              </a:stretch>
            </p:blipFill>
            <p:spPr>
              <a:xfrm>
                <a:off x="11346" y="0"/>
                <a:ext cx="269752" cy="258961"/>
              </a:xfrm>
              <a:prstGeom prst="rect">
                <a:avLst/>
              </a:prstGeom>
              <a:grpFill/>
              <a:ln w="12700" cap="flat">
                <a:noFill/>
                <a:miter lim="400000"/>
              </a:ln>
              <a:effectLst/>
            </p:spPr>
          </p:pic>
        </p:grpSp>
      </p:grpSp>
      <p:grpSp>
        <p:nvGrpSpPr>
          <p:cNvPr id="77" name="Group 76">
            <a:extLst>
              <a:ext uri="{FF2B5EF4-FFF2-40B4-BE49-F238E27FC236}">
                <a16:creationId xmlns:a16="http://schemas.microsoft.com/office/drawing/2014/main" id="{B7E9C0B7-16DF-955E-7101-4DC275D23EB0}"/>
              </a:ext>
            </a:extLst>
          </p:cNvPr>
          <p:cNvGrpSpPr/>
          <p:nvPr/>
        </p:nvGrpSpPr>
        <p:grpSpPr>
          <a:xfrm>
            <a:off x="2626660" y="2416661"/>
            <a:ext cx="5413556" cy="3381356"/>
            <a:chOff x="2457486" y="2416661"/>
            <a:chExt cx="5413556" cy="3381356"/>
          </a:xfrm>
        </p:grpSpPr>
        <p:grpSp>
          <p:nvGrpSpPr>
            <p:cNvPr id="69" name="Group 138">
              <a:extLst>
                <a:ext uri="{FF2B5EF4-FFF2-40B4-BE49-F238E27FC236}">
                  <a16:creationId xmlns:a16="http://schemas.microsoft.com/office/drawing/2014/main" id="{C9AD27DB-34B9-6F66-3F89-231A2040C49C}"/>
                </a:ext>
              </a:extLst>
            </p:cNvPr>
            <p:cNvGrpSpPr/>
            <p:nvPr/>
          </p:nvGrpSpPr>
          <p:grpSpPr>
            <a:xfrm>
              <a:off x="2457486" y="2416661"/>
              <a:ext cx="5413556" cy="3240475"/>
              <a:chOff x="1684311" y="1098549"/>
              <a:chExt cx="11520115" cy="7811441"/>
            </a:xfrm>
          </p:grpSpPr>
          <p:pic>
            <p:nvPicPr>
              <p:cNvPr id="70" name="droppedImage.png">
                <a:extLst>
                  <a:ext uri="{FF2B5EF4-FFF2-40B4-BE49-F238E27FC236}">
                    <a16:creationId xmlns:a16="http://schemas.microsoft.com/office/drawing/2014/main" id="{72C45AFA-6A15-BD42-312F-BAF8A256CCAF}"/>
                  </a:ext>
                </a:extLst>
              </p:cNvPr>
              <p:cNvPicPr/>
              <p:nvPr/>
            </p:nvPicPr>
            <p:blipFill rotWithShape="1">
              <a:blip r:embed="rId22" cstate="screen">
                <a:extLst>
                  <a:ext uri="{28A0092B-C50C-407E-A947-70E740481C1C}">
                    <a14:useLocalDpi xmlns:a14="http://schemas.microsoft.com/office/drawing/2010/main"/>
                  </a:ext>
                </a:extLst>
              </a:blip>
              <a:srcRect/>
              <a:stretch/>
            </p:blipFill>
            <p:spPr>
              <a:xfrm>
                <a:off x="1684311" y="1098549"/>
                <a:ext cx="11520115" cy="7811441"/>
              </a:xfrm>
              <a:prstGeom prst="rect">
                <a:avLst/>
              </a:prstGeom>
              <a:ln w="12700" cap="flat">
                <a:noFill/>
                <a:miter lim="400000"/>
              </a:ln>
              <a:effectLst/>
            </p:spPr>
          </p:pic>
          <p:grpSp>
            <p:nvGrpSpPr>
              <p:cNvPr id="71" name="Group 137">
                <a:extLst>
                  <a:ext uri="{FF2B5EF4-FFF2-40B4-BE49-F238E27FC236}">
                    <a16:creationId xmlns:a16="http://schemas.microsoft.com/office/drawing/2014/main" id="{91DAEC80-4684-68F1-AB04-9C7A564AB00A}"/>
                  </a:ext>
                </a:extLst>
              </p:cNvPr>
              <p:cNvGrpSpPr/>
              <p:nvPr/>
            </p:nvGrpSpPr>
            <p:grpSpPr>
              <a:xfrm>
                <a:off x="6342885" y="5431591"/>
                <a:ext cx="1993901" cy="1117600"/>
                <a:chOff x="0" y="0"/>
                <a:chExt cx="1993899" cy="1117600"/>
              </a:xfrm>
            </p:grpSpPr>
            <p:sp>
              <p:nvSpPr>
                <p:cNvPr id="72" name="Shape 133">
                  <a:extLst>
                    <a:ext uri="{FF2B5EF4-FFF2-40B4-BE49-F238E27FC236}">
                      <a16:creationId xmlns:a16="http://schemas.microsoft.com/office/drawing/2014/main" id="{CB9B7040-2A24-E23B-9CDA-6BCE14B4C7E3}"/>
                    </a:ext>
                  </a:extLst>
                </p:cNvPr>
                <p:cNvSpPr/>
                <p:nvPr/>
              </p:nvSpPr>
              <p:spPr>
                <a:xfrm>
                  <a:off x="0" y="-1"/>
                  <a:ext cx="444501" cy="4572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38100" cap="flat">
                  <a:solidFill>
                    <a:srgbClr val="C9E40D"/>
                  </a:solidFill>
                  <a:prstDash val="solid"/>
                  <a:miter lim="400000"/>
                </a:ln>
                <a:effectLst/>
              </p:spPr>
              <p:txBody>
                <a:bodyPr wrap="square" lIns="0" tIns="0" rIns="0" bIns="0" numCol="1" anchor="ctr">
                  <a:noAutofit/>
                </a:bodyPr>
                <a:lstStyle/>
                <a:p>
                  <a:pPr lvl="0">
                    <a:defRPr sz="4000">
                      <a:solidFill>
                        <a:srgbClr val="FFFFFF"/>
                      </a:solidFill>
                      <a:effectLst>
                        <a:outerShdw blurRad="38100" dist="12700" dir="5400000" rotWithShape="0">
                          <a:srgbClr val="000000">
                            <a:alpha val="50000"/>
                          </a:srgbClr>
                        </a:outerShdw>
                      </a:effectLst>
                    </a:defRPr>
                  </a:pPr>
                  <a:endParaRPr/>
                </a:p>
              </p:txBody>
            </p:sp>
            <p:sp>
              <p:nvSpPr>
                <p:cNvPr id="73" name="Shape 134">
                  <a:extLst>
                    <a:ext uri="{FF2B5EF4-FFF2-40B4-BE49-F238E27FC236}">
                      <a16:creationId xmlns:a16="http://schemas.microsoft.com/office/drawing/2014/main" id="{B4214830-BA09-D9D2-D5FD-E739AA135E83}"/>
                    </a:ext>
                  </a:extLst>
                </p:cNvPr>
                <p:cNvSpPr/>
                <p:nvPr/>
              </p:nvSpPr>
              <p:spPr>
                <a:xfrm>
                  <a:off x="1155700" y="838200"/>
                  <a:ext cx="838200" cy="279400"/>
                </a:xfrm>
                <a:prstGeom prst="rect">
                  <a:avLst/>
                </a:prstGeom>
                <a:solidFill>
                  <a:srgbClr val="FDFEFD"/>
                </a:solidFill>
                <a:ln w="12700" cap="flat">
                  <a:noFill/>
                  <a:miter lim="400000"/>
                </a:ln>
                <a:effectLst/>
              </p:spPr>
              <p:txBody>
                <a:bodyPr wrap="square" lIns="0" tIns="0" rIns="0" bIns="0" numCol="1" anchor="ctr">
                  <a:noAutofit/>
                </a:bodyPr>
                <a:lstStyle/>
                <a:p>
                  <a:pPr lvl="0">
                    <a:defRPr sz="4000">
                      <a:solidFill>
                        <a:srgbClr val="FFFFFF"/>
                      </a:solidFill>
                      <a:effectLst>
                        <a:outerShdw blurRad="38100" dist="12700" dir="5400000" rotWithShape="0">
                          <a:srgbClr val="000000">
                            <a:alpha val="50000"/>
                          </a:srgbClr>
                        </a:outerShdw>
                      </a:effectLst>
                    </a:defRPr>
                  </a:pPr>
                  <a:endParaRPr/>
                </a:p>
              </p:txBody>
            </p:sp>
            <p:sp>
              <p:nvSpPr>
                <p:cNvPr id="74" name="Shape 135">
                  <a:extLst>
                    <a:ext uri="{FF2B5EF4-FFF2-40B4-BE49-F238E27FC236}">
                      <a16:creationId xmlns:a16="http://schemas.microsoft.com/office/drawing/2014/main" id="{CA9F30D2-E3B1-049B-B6C9-E04E95DAC32B}"/>
                    </a:ext>
                  </a:extLst>
                </p:cNvPr>
                <p:cNvSpPr/>
                <p:nvPr/>
              </p:nvSpPr>
              <p:spPr>
                <a:xfrm>
                  <a:off x="844301" y="690438"/>
                  <a:ext cx="281212" cy="209204"/>
                </a:xfrm>
                <a:prstGeom prst="line">
                  <a:avLst/>
                </a:prstGeom>
                <a:noFill/>
                <a:ln w="50800" cap="flat">
                  <a:solidFill>
                    <a:srgbClr val="E3F1C6"/>
                  </a:solidFill>
                  <a:prstDash val="solid"/>
                  <a:miter lim="400000"/>
                </a:ln>
                <a:effectLst/>
              </p:spPr>
              <p:txBody>
                <a:bodyPr wrap="square" lIns="0" tIns="0" rIns="0" bIns="0" numCol="1" anchor="ctr">
                  <a:noAutofit/>
                </a:bodyPr>
                <a:lstStyle/>
                <a:p>
                  <a:pPr defTabSz="321457">
                    <a:defRPr sz="1200">
                      <a:latin typeface="Helvetica"/>
                      <a:ea typeface="Helvetica"/>
                      <a:cs typeface="Helvetica"/>
                      <a:sym typeface="Helvetica"/>
                    </a:defRPr>
                  </a:pPr>
                  <a:endParaRPr/>
                </a:p>
              </p:txBody>
            </p:sp>
            <p:sp>
              <p:nvSpPr>
                <p:cNvPr id="75" name="Shape 136">
                  <a:extLst>
                    <a:ext uri="{FF2B5EF4-FFF2-40B4-BE49-F238E27FC236}">
                      <a16:creationId xmlns:a16="http://schemas.microsoft.com/office/drawing/2014/main" id="{9AB20153-7A96-710D-4B77-DFE3087A95BC}"/>
                    </a:ext>
                  </a:extLst>
                </p:cNvPr>
                <p:cNvSpPr/>
                <p:nvPr/>
              </p:nvSpPr>
              <p:spPr>
                <a:xfrm>
                  <a:off x="526826" y="455141"/>
                  <a:ext cx="351285" cy="262062"/>
                </a:xfrm>
                <a:prstGeom prst="line">
                  <a:avLst/>
                </a:prstGeom>
                <a:noFill/>
                <a:ln w="50800" cap="flat">
                  <a:solidFill>
                    <a:srgbClr val="A9EB9A"/>
                  </a:solidFill>
                  <a:prstDash val="solid"/>
                  <a:miter lim="400000"/>
                </a:ln>
                <a:effectLst/>
              </p:spPr>
              <p:txBody>
                <a:bodyPr wrap="square" lIns="0" tIns="0" rIns="0" bIns="0" numCol="1" anchor="ctr">
                  <a:noAutofit/>
                </a:bodyPr>
                <a:lstStyle/>
                <a:p>
                  <a:pPr defTabSz="321457">
                    <a:defRPr sz="1200">
                      <a:latin typeface="Helvetica"/>
                      <a:ea typeface="Helvetica"/>
                      <a:cs typeface="Helvetica"/>
                      <a:sym typeface="Helvetica"/>
                    </a:defRPr>
                  </a:pPr>
                  <a:endParaRPr/>
                </a:p>
              </p:txBody>
            </p:sp>
          </p:grpSp>
        </p:grpSp>
        <p:sp>
          <p:nvSpPr>
            <p:cNvPr id="76" name="Rectangle 75">
              <a:extLst>
                <a:ext uri="{FF2B5EF4-FFF2-40B4-BE49-F238E27FC236}">
                  <a16:creationId xmlns:a16="http://schemas.microsoft.com/office/drawing/2014/main" id="{23DA3AED-A6EC-6366-88D5-8512BF22DA7D}"/>
                </a:ext>
              </a:extLst>
            </p:cNvPr>
            <p:cNvSpPr/>
            <p:nvPr/>
          </p:nvSpPr>
          <p:spPr>
            <a:xfrm>
              <a:off x="4765895" y="5494160"/>
              <a:ext cx="2163678" cy="30385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8" name="Shape 147">
            <a:extLst>
              <a:ext uri="{FF2B5EF4-FFF2-40B4-BE49-F238E27FC236}">
                <a16:creationId xmlns:a16="http://schemas.microsoft.com/office/drawing/2014/main" id="{97468C06-DA4C-1C5B-A838-AF2D41A4B7E3}"/>
              </a:ext>
            </a:extLst>
          </p:cNvPr>
          <p:cNvSpPr/>
          <p:nvPr/>
        </p:nvSpPr>
        <p:spPr>
          <a:xfrm>
            <a:off x="1926694" y="5569785"/>
            <a:ext cx="423193" cy="3642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p>
            <a:pPr lvl="0">
              <a:defRPr sz="1800"/>
            </a:pPr>
            <a:r>
              <a:rPr lang="en-GB" sz="1700" i="1" dirty="0">
                <a:solidFill>
                  <a:srgbClr val="0042AA"/>
                </a:solidFill>
              </a:rPr>
              <a:t>  </a:t>
            </a:r>
            <a:r>
              <a:rPr sz="1700" dirty="0">
                <a:solidFill>
                  <a:srgbClr val="0042AA"/>
                </a:solidFill>
              </a:rPr>
              <a:t>34</a:t>
            </a:r>
          </a:p>
        </p:txBody>
      </p:sp>
      <p:sp>
        <p:nvSpPr>
          <p:cNvPr id="79" name="Shape 147">
            <a:extLst>
              <a:ext uri="{FF2B5EF4-FFF2-40B4-BE49-F238E27FC236}">
                <a16:creationId xmlns:a16="http://schemas.microsoft.com/office/drawing/2014/main" id="{AE2A12BE-146F-FA33-F742-4CEFDB91796A}"/>
              </a:ext>
            </a:extLst>
          </p:cNvPr>
          <p:cNvSpPr/>
          <p:nvPr/>
        </p:nvSpPr>
        <p:spPr>
          <a:xfrm>
            <a:off x="1968140" y="4673960"/>
            <a:ext cx="423193" cy="3642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p>
            <a:pPr lvl="0">
              <a:defRPr sz="1800"/>
            </a:pPr>
            <a:r>
              <a:rPr lang="en-GB" sz="1700" dirty="0">
                <a:solidFill>
                  <a:srgbClr val="0042AA"/>
                </a:solidFill>
              </a:rPr>
              <a:t>  56</a:t>
            </a:r>
            <a:endParaRPr sz="1700" dirty="0">
              <a:solidFill>
                <a:srgbClr val="0042AA"/>
              </a:solidFill>
            </a:endParaRPr>
          </a:p>
        </p:txBody>
      </p:sp>
      <p:sp>
        <p:nvSpPr>
          <p:cNvPr id="80" name="Shape 147">
            <a:extLst>
              <a:ext uri="{FF2B5EF4-FFF2-40B4-BE49-F238E27FC236}">
                <a16:creationId xmlns:a16="http://schemas.microsoft.com/office/drawing/2014/main" id="{77BE88CD-3048-6753-ABF1-968F150D2A6B}"/>
              </a:ext>
            </a:extLst>
          </p:cNvPr>
          <p:cNvSpPr/>
          <p:nvPr/>
        </p:nvSpPr>
        <p:spPr>
          <a:xfrm>
            <a:off x="1980865" y="3891786"/>
            <a:ext cx="423193" cy="3642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p>
            <a:pPr lvl="0">
              <a:defRPr sz="1800"/>
            </a:pPr>
            <a:r>
              <a:rPr lang="en-GB" sz="1700" dirty="0">
                <a:solidFill>
                  <a:srgbClr val="0042AA"/>
                </a:solidFill>
              </a:rPr>
              <a:t>  88</a:t>
            </a:r>
            <a:endParaRPr sz="1700" dirty="0">
              <a:solidFill>
                <a:srgbClr val="0042AA"/>
              </a:solidFill>
            </a:endParaRPr>
          </a:p>
        </p:txBody>
      </p:sp>
      <p:sp>
        <p:nvSpPr>
          <p:cNvPr id="81" name="Shape 147">
            <a:extLst>
              <a:ext uri="{FF2B5EF4-FFF2-40B4-BE49-F238E27FC236}">
                <a16:creationId xmlns:a16="http://schemas.microsoft.com/office/drawing/2014/main" id="{C131B10D-B4A0-3956-3678-17980D6A8B4E}"/>
              </a:ext>
            </a:extLst>
          </p:cNvPr>
          <p:cNvSpPr/>
          <p:nvPr/>
        </p:nvSpPr>
        <p:spPr>
          <a:xfrm>
            <a:off x="1967691" y="3000867"/>
            <a:ext cx="533800" cy="3642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p>
            <a:pPr lvl="0">
              <a:defRPr sz="1800"/>
            </a:pPr>
            <a:r>
              <a:rPr lang="en-GB" sz="1700" dirty="0">
                <a:solidFill>
                  <a:srgbClr val="0042AA"/>
                </a:solidFill>
              </a:rPr>
              <a:t>  134</a:t>
            </a:r>
            <a:endParaRPr sz="1700" dirty="0">
              <a:solidFill>
                <a:srgbClr val="0042AA"/>
              </a:solidFill>
            </a:endParaRPr>
          </a:p>
        </p:txBody>
      </p:sp>
      <p:sp>
        <p:nvSpPr>
          <p:cNvPr id="82" name="Shape 147">
            <a:extLst>
              <a:ext uri="{FF2B5EF4-FFF2-40B4-BE49-F238E27FC236}">
                <a16:creationId xmlns:a16="http://schemas.microsoft.com/office/drawing/2014/main" id="{E18C6080-EE9F-A361-CE31-685D81E17CD4}"/>
              </a:ext>
            </a:extLst>
          </p:cNvPr>
          <p:cNvSpPr/>
          <p:nvPr/>
        </p:nvSpPr>
        <p:spPr>
          <a:xfrm>
            <a:off x="1940027" y="2375366"/>
            <a:ext cx="530594" cy="3642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p>
            <a:pPr lvl="0">
              <a:defRPr sz="1800"/>
            </a:pPr>
            <a:r>
              <a:rPr lang="en-GB" sz="1700" i="1" dirty="0">
                <a:solidFill>
                  <a:srgbClr val="0042AA"/>
                </a:solidFill>
              </a:rPr>
              <a:t>  </a:t>
            </a:r>
            <a:r>
              <a:rPr lang="en-GB" sz="1700" dirty="0">
                <a:solidFill>
                  <a:srgbClr val="0042AA"/>
                </a:solidFill>
              </a:rPr>
              <a:t>N/Z</a:t>
            </a:r>
            <a:endParaRPr sz="1700" dirty="0">
              <a:solidFill>
                <a:srgbClr val="0042AA"/>
              </a:solidFill>
            </a:endParaRPr>
          </a:p>
        </p:txBody>
      </p:sp>
      <p:sp>
        <p:nvSpPr>
          <p:cNvPr id="83" name="Shape 143">
            <a:extLst>
              <a:ext uri="{FF2B5EF4-FFF2-40B4-BE49-F238E27FC236}">
                <a16:creationId xmlns:a16="http://schemas.microsoft.com/office/drawing/2014/main" id="{3CA721D8-1BF1-1CDD-4C08-F8C78B7FD9C9}"/>
              </a:ext>
            </a:extLst>
          </p:cNvPr>
          <p:cNvSpPr/>
          <p:nvPr/>
        </p:nvSpPr>
        <p:spPr>
          <a:xfrm flipH="1">
            <a:off x="2740360" y="4770185"/>
            <a:ext cx="3016806" cy="1"/>
          </a:xfrm>
          <a:prstGeom prst="line">
            <a:avLst/>
          </a:prstGeom>
          <a:noFill/>
          <a:ln w="28575" cap="flat">
            <a:solidFill>
              <a:srgbClr val="0433FF"/>
            </a:solidFill>
            <a:prstDash val="solid"/>
            <a:miter lim="400000"/>
          </a:ln>
          <a:effectLst/>
        </p:spPr>
        <p:txBody>
          <a:bodyPr wrap="square" lIns="0" tIns="0" rIns="0" bIns="0" numCol="1" anchor="ctr">
            <a:noAutofit/>
          </a:bodyPr>
          <a:lstStyle/>
          <a:p>
            <a:pPr defTabSz="321457">
              <a:defRPr sz="1200">
                <a:latin typeface="Helvetica"/>
                <a:ea typeface="Helvetica"/>
                <a:cs typeface="Helvetica"/>
                <a:sym typeface="Helvetica"/>
              </a:defRPr>
            </a:pPr>
            <a:endParaRPr/>
          </a:p>
        </p:txBody>
      </p:sp>
      <p:sp>
        <p:nvSpPr>
          <p:cNvPr id="84" name="Shape 143">
            <a:extLst>
              <a:ext uri="{FF2B5EF4-FFF2-40B4-BE49-F238E27FC236}">
                <a16:creationId xmlns:a16="http://schemas.microsoft.com/office/drawing/2014/main" id="{25533417-BE54-23EB-6E50-3A6E78DB9CA5}"/>
              </a:ext>
            </a:extLst>
          </p:cNvPr>
          <p:cNvSpPr/>
          <p:nvPr/>
        </p:nvSpPr>
        <p:spPr>
          <a:xfrm flipH="1">
            <a:off x="3655258" y="4149080"/>
            <a:ext cx="3016806" cy="1"/>
          </a:xfrm>
          <a:prstGeom prst="line">
            <a:avLst/>
          </a:prstGeom>
          <a:noFill/>
          <a:ln w="28575" cap="flat">
            <a:solidFill>
              <a:srgbClr val="0433FF"/>
            </a:solidFill>
            <a:prstDash val="solid"/>
            <a:miter lim="400000"/>
          </a:ln>
          <a:effectLst/>
        </p:spPr>
        <p:txBody>
          <a:bodyPr wrap="square" lIns="0" tIns="0" rIns="0" bIns="0" numCol="1" anchor="ctr">
            <a:noAutofit/>
          </a:bodyPr>
          <a:lstStyle/>
          <a:p>
            <a:pPr defTabSz="321457">
              <a:defRPr sz="1200">
                <a:latin typeface="Helvetica"/>
                <a:ea typeface="Helvetica"/>
                <a:cs typeface="Helvetica"/>
                <a:sym typeface="Helvetica"/>
              </a:defRPr>
            </a:pPr>
            <a:endParaRPr/>
          </a:p>
        </p:txBody>
      </p:sp>
      <p:sp>
        <p:nvSpPr>
          <p:cNvPr id="85" name="Shape 143">
            <a:extLst>
              <a:ext uri="{FF2B5EF4-FFF2-40B4-BE49-F238E27FC236}">
                <a16:creationId xmlns:a16="http://schemas.microsoft.com/office/drawing/2014/main" id="{60D1360A-47CB-46AE-25F3-828A4A284D89}"/>
              </a:ext>
            </a:extLst>
          </p:cNvPr>
          <p:cNvSpPr/>
          <p:nvPr/>
        </p:nvSpPr>
        <p:spPr>
          <a:xfrm flipH="1">
            <a:off x="5163661" y="3276483"/>
            <a:ext cx="2544232" cy="12934"/>
          </a:xfrm>
          <a:prstGeom prst="line">
            <a:avLst/>
          </a:prstGeom>
          <a:noFill/>
          <a:ln w="28575" cap="flat">
            <a:solidFill>
              <a:srgbClr val="0433FF"/>
            </a:solidFill>
            <a:prstDash val="solid"/>
            <a:miter lim="400000"/>
          </a:ln>
          <a:effectLst/>
        </p:spPr>
        <p:txBody>
          <a:bodyPr wrap="square" lIns="0" tIns="0" rIns="0" bIns="0" numCol="1" anchor="ctr">
            <a:noAutofit/>
          </a:bodyPr>
          <a:lstStyle/>
          <a:p>
            <a:pPr defTabSz="321457">
              <a:defRPr sz="1200">
                <a:latin typeface="Helvetica"/>
                <a:ea typeface="Helvetica"/>
                <a:cs typeface="Helvetica"/>
                <a:sym typeface="Helvetica"/>
              </a:defRPr>
            </a:pPr>
            <a:endParaRPr/>
          </a:p>
        </p:txBody>
      </p:sp>
      <p:sp>
        <p:nvSpPr>
          <p:cNvPr id="86" name="Shape 143">
            <a:extLst>
              <a:ext uri="{FF2B5EF4-FFF2-40B4-BE49-F238E27FC236}">
                <a16:creationId xmlns:a16="http://schemas.microsoft.com/office/drawing/2014/main" id="{E4D369F9-FF51-9C89-B893-237E796B5D2C}"/>
              </a:ext>
            </a:extLst>
          </p:cNvPr>
          <p:cNvSpPr/>
          <p:nvPr/>
        </p:nvSpPr>
        <p:spPr>
          <a:xfrm rot="5400000" flipH="1" flipV="1">
            <a:off x="4409959" y="4167588"/>
            <a:ext cx="1450278" cy="6623"/>
          </a:xfrm>
          <a:prstGeom prst="line">
            <a:avLst/>
          </a:prstGeom>
          <a:noFill/>
          <a:ln w="28575" cap="flat">
            <a:solidFill>
              <a:srgbClr val="0433FF"/>
            </a:solidFill>
            <a:prstDash val="solid"/>
            <a:miter lim="400000"/>
          </a:ln>
          <a:effectLst/>
        </p:spPr>
        <p:txBody>
          <a:bodyPr wrap="square" lIns="0" tIns="0" rIns="0" bIns="0" numCol="1" anchor="ctr">
            <a:noAutofit/>
          </a:bodyPr>
          <a:lstStyle/>
          <a:p>
            <a:pPr defTabSz="321457">
              <a:defRPr sz="1200">
                <a:latin typeface="Helvetica"/>
                <a:ea typeface="Helvetica"/>
                <a:cs typeface="Helvetica"/>
                <a:sym typeface="Helvetica"/>
              </a:defRPr>
            </a:pPr>
            <a:endParaRPr/>
          </a:p>
        </p:txBody>
      </p:sp>
      <p:pic>
        <p:nvPicPr>
          <p:cNvPr id="8" name="Picture 7">
            <a:extLst>
              <a:ext uri="{FF2B5EF4-FFF2-40B4-BE49-F238E27FC236}">
                <a16:creationId xmlns:a16="http://schemas.microsoft.com/office/drawing/2014/main" id="{4535CEC5-EF9B-6DB1-72E3-CD9B6957CA2E}"/>
              </a:ext>
            </a:extLst>
          </p:cNvPr>
          <p:cNvPicPr>
            <a:picLocks noChangeAspect="1"/>
          </p:cNvPicPr>
          <p:nvPr/>
        </p:nvPicPr>
        <p:blipFill rotWithShape="1">
          <a:blip r:embed="rId23"/>
          <a:srcRect l="10354" t="4723" r="9970" b="6020"/>
          <a:stretch/>
        </p:blipFill>
        <p:spPr>
          <a:xfrm rot="5400000">
            <a:off x="6107763" y="4295300"/>
            <a:ext cx="1940893" cy="3076914"/>
          </a:xfrm>
          <a:prstGeom prst="rect">
            <a:avLst/>
          </a:prstGeom>
        </p:spPr>
      </p:pic>
      <p:sp>
        <p:nvSpPr>
          <p:cNvPr id="87" name="Shape 143">
            <a:extLst>
              <a:ext uri="{FF2B5EF4-FFF2-40B4-BE49-F238E27FC236}">
                <a16:creationId xmlns:a16="http://schemas.microsoft.com/office/drawing/2014/main" id="{3E09E7A4-C92E-5DF9-7D0D-DF12E37C1117}"/>
              </a:ext>
            </a:extLst>
          </p:cNvPr>
          <p:cNvSpPr/>
          <p:nvPr/>
        </p:nvSpPr>
        <p:spPr>
          <a:xfrm rot="5400000" flipH="1" flipV="1">
            <a:off x="3379547" y="4568105"/>
            <a:ext cx="1450278" cy="6623"/>
          </a:xfrm>
          <a:prstGeom prst="line">
            <a:avLst/>
          </a:prstGeom>
          <a:noFill/>
          <a:ln w="28575" cap="flat">
            <a:solidFill>
              <a:srgbClr val="0433FF"/>
            </a:solidFill>
            <a:prstDash val="solid"/>
            <a:miter lim="400000"/>
          </a:ln>
          <a:effectLst/>
        </p:spPr>
        <p:txBody>
          <a:bodyPr wrap="square" lIns="0" tIns="0" rIns="0" bIns="0" numCol="1" anchor="ctr">
            <a:noAutofit/>
          </a:bodyPr>
          <a:lstStyle/>
          <a:p>
            <a:pPr defTabSz="321457">
              <a:defRPr sz="1200">
                <a:latin typeface="Helvetica"/>
                <a:ea typeface="Helvetica"/>
                <a:cs typeface="Helvetica"/>
                <a:sym typeface="Helvetica"/>
              </a:defRPr>
            </a:pPr>
            <a:endParaRPr/>
          </a:p>
        </p:txBody>
      </p:sp>
      <p:sp>
        <p:nvSpPr>
          <p:cNvPr id="88" name="Shape 143">
            <a:extLst>
              <a:ext uri="{FF2B5EF4-FFF2-40B4-BE49-F238E27FC236}">
                <a16:creationId xmlns:a16="http://schemas.microsoft.com/office/drawing/2014/main" id="{3FE73B59-5F86-14CE-0B2E-1ADEAAF20D08}"/>
              </a:ext>
            </a:extLst>
          </p:cNvPr>
          <p:cNvSpPr/>
          <p:nvPr/>
        </p:nvSpPr>
        <p:spPr>
          <a:xfrm rot="5400000" flipH="1" flipV="1">
            <a:off x="2766875" y="5017810"/>
            <a:ext cx="1237566" cy="7898"/>
          </a:xfrm>
          <a:prstGeom prst="line">
            <a:avLst/>
          </a:prstGeom>
          <a:noFill/>
          <a:ln w="28575" cap="flat">
            <a:solidFill>
              <a:srgbClr val="0433FF"/>
            </a:solidFill>
            <a:prstDash val="solid"/>
            <a:miter lim="400000"/>
          </a:ln>
          <a:effectLst/>
        </p:spPr>
        <p:txBody>
          <a:bodyPr wrap="square" lIns="0" tIns="0" rIns="0" bIns="0" numCol="1" anchor="ctr">
            <a:noAutofit/>
          </a:bodyPr>
          <a:lstStyle/>
          <a:p>
            <a:pPr defTabSz="321457">
              <a:defRPr sz="1200">
                <a:latin typeface="Helvetica"/>
                <a:ea typeface="Helvetica"/>
                <a:cs typeface="Helvetica"/>
                <a:sym typeface="Helvetica"/>
              </a:defRPr>
            </a:pPr>
            <a:endParaRPr/>
          </a:p>
        </p:txBody>
      </p:sp>
      <p:sp>
        <p:nvSpPr>
          <p:cNvPr id="89" name="Shape 143">
            <a:extLst>
              <a:ext uri="{FF2B5EF4-FFF2-40B4-BE49-F238E27FC236}">
                <a16:creationId xmlns:a16="http://schemas.microsoft.com/office/drawing/2014/main" id="{A78E7A51-01E4-FF34-C0DE-5190DF42B11B}"/>
              </a:ext>
            </a:extLst>
          </p:cNvPr>
          <p:cNvSpPr/>
          <p:nvPr/>
        </p:nvSpPr>
        <p:spPr>
          <a:xfrm rot="5400000" flipH="1" flipV="1">
            <a:off x="5795390" y="3734557"/>
            <a:ext cx="1450278" cy="6623"/>
          </a:xfrm>
          <a:prstGeom prst="line">
            <a:avLst/>
          </a:prstGeom>
          <a:noFill/>
          <a:ln w="28575" cap="flat">
            <a:solidFill>
              <a:srgbClr val="0433FF"/>
            </a:solidFill>
            <a:prstDash val="solid"/>
            <a:miter lim="400000"/>
          </a:ln>
          <a:effectLst/>
        </p:spPr>
        <p:txBody>
          <a:bodyPr wrap="square" lIns="0" tIns="0" rIns="0" bIns="0" numCol="1" anchor="ctr">
            <a:noAutofit/>
          </a:bodyPr>
          <a:lstStyle/>
          <a:p>
            <a:pPr defTabSz="321457">
              <a:defRPr sz="1200">
                <a:latin typeface="Helvetica"/>
                <a:ea typeface="Helvetica"/>
                <a:cs typeface="Helvetica"/>
                <a:sym typeface="Helvetica"/>
              </a:defRPr>
            </a:pPr>
            <a:endParaRPr/>
          </a:p>
        </p:txBody>
      </p:sp>
      <p:sp>
        <p:nvSpPr>
          <p:cNvPr id="90" name="Shape 147">
            <a:extLst>
              <a:ext uri="{FF2B5EF4-FFF2-40B4-BE49-F238E27FC236}">
                <a16:creationId xmlns:a16="http://schemas.microsoft.com/office/drawing/2014/main" id="{A58B81B9-8B65-48F8-252E-9BEAFD0AD969}"/>
              </a:ext>
            </a:extLst>
          </p:cNvPr>
          <p:cNvSpPr/>
          <p:nvPr/>
        </p:nvSpPr>
        <p:spPr>
          <a:xfrm>
            <a:off x="2519196" y="4437472"/>
            <a:ext cx="538609" cy="3180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p>
            <a:pPr lvl="0">
              <a:defRPr sz="1800"/>
            </a:pPr>
            <a:r>
              <a:rPr sz="1400" i="1" dirty="0">
                <a:solidFill>
                  <a:srgbClr val="0042AA"/>
                </a:solidFill>
              </a:rPr>
              <a:t>Z</a:t>
            </a:r>
            <a:r>
              <a:rPr sz="1400" dirty="0">
                <a:solidFill>
                  <a:srgbClr val="0042AA"/>
                </a:solidFill>
              </a:rPr>
              <a:t> = 34</a:t>
            </a:r>
          </a:p>
        </p:txBody>
      </p:sp>
      <p:sp>
        <p:nvSpPr>
          <p:cNvPr id="91" name="Shape 148">
            <a:extLst>
              <a:ext uri="{FF2B5EF4-FFF2-40B4-BE49-F238E27FC236}">
                <a16:creationId xmlns:a16="http://schemas.microsoft.com/office/drawing/2014/main" id="{E4F69C37-7227-5C7C-7840-01052D7DF031}"/>
              </a:ext>
            </a:extLst>
          </p:cNvPr>
          <p:cNvSpPr/>
          <p:nvPr/>
        </p:nvSpPr>
        <p:spPr>
          <a:xfrm>
            <a:off x="3406859" y="3835563"/>
            <a:ext cx="538609" cy="3180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p>
            <a:pPr lvl="0">
              <a:defRPr sz="1800"/>
            </a:pPr>
            <a:r>
              <a:rPr sz="1400" i="1" dirty="0">
                <a:solidFill>
                  <a:srgbClr val="0042AA"/>
                </a:solidFill>
              </a:rPr>
              <a:t>Z</a:t>
            </a:r>
            <a:r>
              <a:rPr sz="1400" dirty="0">
                <a:solidFill>
                  <a:srgbClr val="0042AA"/>
                </a:solidFill>
              </a:rPr>
              <a:t> = 56</a:t>
            </a:r>
          </a:p>
        </p:txBody>
      </p:sp>
      <p:sp>
        <p:nvSpPr>
          <p:cNvPr id="92" name="Shape 149">
            <a:extLst>
              <a:ext uri="{FF2B5EF4-FFF2-40B4-BE49-F238E27FC236}">
                <a16:creationId xmlns:a16="http://schemas.microsoft.com/office/drawing/2014/main" id="{5457A1C1-4CAD-3ED4-2A8A-2E6EFD186F00}"/>
              </a:ext>
            </a:extLst>
          </p:cNvPr>
          <p:cNvSpPr/>
          <p:nvPr/>
        </p:nvSpPr>
        <p:spPr>
          <a:xfrm>
            <a:off x="5157954" y="2921630"/>
            <a:ext cx="538609" cy="3180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p>
            <a:pPr lvl="0">
              <a:defRPr sz="1800"/>
            </a:pPr>
            <a:r>
              <a:rPr sz="1400" i="1" dirty="0">
                <a:solidFill>
                  <a:srgbClr val="0042AA"/>
                </a:solidFill>
              </a:rPr>
              <a:t>Z</a:t>
            </a:r>
            <a:r>
              <a:rPr sz="1400" dirty="0">
                <a:solidFill>
                  <a:srgbClr val="0042AA"/>
                </a:solidFill>
              </a:rPr>
              <a:t> = 88</a:t>
            </a:r>
          </a:p>
        </p:txBody>
      </p:sp>
      <p:sp>
        <p:nvSpPr>
          <p:cNvPr id="93" name="Shape 147">
            <a:extLst>
              <a:ext uri="{FF2B5EF4-FFF2-40B4-BE49-F238E27FC236}">
                <a16:creationId xmlns:a16="http://schemas.microsoft.com/office/drawing/2014/main" id="{7B9F169F-94D8-2F46-EA73-D24D8E03BA8A}"/>
              </a:ext>
            </a:extLst>
          </p:cNvPr>
          <p:cNvSpPr/>
          <p:nvPr/>
        </p:nvSpPr>
        <p:spPr>
          <a:xfrm>
            <a:off x="3507063" y="5386358"/>
            <a:ext cx="570669" cy="3180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p>
            <a:pPr lvl="0">
              <a:defRPr sz="1800"/>
            </a:pPr>
            <a:r>
              <a:rPr lang="en-GB" sz="1400" i="1" dirty="0">
                <a:solidFill>
                  <a:srgbClr val="0042AA"/>
                </a:solidFill>
              </a:rPr>
              <a:t>N</a:t>
            </a:r>
            <a:r>
              <a:rPr sz="1400" dirty="0">
                <a:solidFill>
                  <a:srgbClr val="0042AA"/>
                </a:solidFill>
              </a:rPr>
              <a:t> = 34</a:t>
            </a:r>
          </a:p>
        </p:txBody>
      </p:sp>
      <p:sp>
        <p:nvSpPr>
          <p:cNvPr id="94" name="Shape 148">
            <a:extLst>
              <a:ext uri="{FF2B5EF4-FFF2-40B4-BE49-F238E27FC236}">
                <a16:creationId xmlns:a16="http://schemas.microsoft.com/office/drawing/2014/main" id="{542D68DF-0E8D-F0BF-6290-F2C58E0B8009}"/>
              </a:ext>
            </a:extLst>
          </p:cNvPr>
          <p:cNvSpPr/>
          <p:nvPr/>
        </p:nvSpPr>
        <p:spPr>
          <a:xfrm>
            <a:off x="4116239" y="5243009"/>
            <a:ext cx="570669" cy="3180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p>
            <a:pPr lvl="0">
              <a:defRPr sz="1800"/>
            </a:pPr>
            <a:r>
              <a:rPr lang="en-GB" sz="1400" i="1" dirty="0">
                <a:solidFill>
                  <a:srgbClr val="0042AA"/>
                </a:solidFill>
              </a:rPr>
              <a:t>N</a:t>
            </a:r>
            <a:r>
              <a:rPr sz="1400" dirty="0">
                <a:solidFill>
                  <a:srgbClr val="0042AA"/>
                </a:solidFill>
              </a:rPr>
              <a:t> = 56</a:t>
            </a:r>
          </a:p>
        </p:txBody>
      </p:sp>
      <p:sp>
        <p:nvSpPr>
          <p:cNvPr id="95" name="Shape 149">
            <a:extLst>
              <a:ext uri="{FF2B5EF4-FFF2-40B4-BE49-F238E27FC236}">
                <a16:creationId xmlns:a16="http://schemas.microsoft.com/office/drawing/2014/main" id="{C6C502A1-A48F-9F36-CA5C-0FF138360685}"/>
              </a:ext>
            </a:extLst>
          </p:cNvPr>
          <p:cNvSpPr/>
          <p:nvPr/>
        </p:nvSpPr>
        <p:spPr>
          <a:xfrm>
            <a:off x="4912414" y="4952999"/>
            <a:ext cx="570669" cy="3180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p>
            <a:pPr lvl="0">
              <a:defRPr sz="1800"/>
            </a:pPr>
            <a:r>
              <a:rPr lang="en-GB" sz="1400" i="1" dirty="0">
                <a:solidFill>
                  <a:srgbClr val="0042AA"/>
                </a:solidFill>
              </a:rPr>
              <a:t>N</a:t>
            </a:r>
            <a:r>
              <a:rPr sz="1400" dirty="0">
                <a:solidFill>
                  <a:srgbClr val="0042AA"/>
                </a:solidFill>
              </a:rPr>
              <a:t> = 88</a:t>
            </a:r>
          </a:p>
        </p:txBody>
      </p:sp>
      <p:sp>
        <p:nvSpPr>
          <p:cNvPr id="96" name="Shape 149">
            <a:extLst>
              <a:ext uri="{FF2B5EF4-FFF2-40B4-BE49-F238E27FC236}">
                <a16:creationId xmlns:a16="http://schemas.microsoft.com/office/drawing/2014/main" id="{5EC944B8-14B6-9846-13CA-6D3C4336C642}"/>
              </a:ext>
            </a:extLst>
          </p:cNvPr>
          <p:cNvSpPr/>
          <p:nvPr/>
        </p:nvSpPr>
        <p:spPr>
          <a:xfrm>
            <a:off x="6561096" y="4213188"/>
            <a:ext cx="662041" cy="3180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p>
            <a:pPr lvl="0">
              <a:defRPr sz="1800"/>
            </a:pPr>
            <a:r>
              <a:rPr lang="en-GB" sz="1400" i="1" dirty="0">
                <a:solidFill>
                  <a:srgbClr val="0042AA"/>
                </a:solidFill>
              </a:rPr>
              <a:t>N</a:t>
            </a:r>
            <a:r>
              <a:rPr sz="1400" dirty="0">
                <a:solidFill>
                  <a:srgbClr val="0042AA"/>
                </a:solidFill>
              </a:rPr>
              <a:t> = </a:t>
            </a:r>
            <a:r>
              <a:rPr lang="en-GB" sz="1400" dirty="0">
                <a:solidFill>
                  <a:srgbClr val="0042AA"/>
                </a:solidFill>
              </a:rPr>
              <a:t>134</a:t>
            </a:r>
            <a:endParaRPr sz="1400" dirty="0">
              <a:solidFill>
                <a:srgbClr val="0042AA"/>
              </a:solidFill>
            </a:endParaRPr>
          </a:p>
        </p:txBody>
      </p:sp>
      <p:sp>
        <p:nvSpPr>
          <p:cNvPr id="97" name="Oval 96">
            <a:extLst>
              <a:ext uri="{FF2B5EF4-FFF2-40B4-BE49-F238E27FC236}">
                <a16:creationId xmlns:a16="http://schemas.microsoft.com/office/drawing/2014/main" id="{3FE1E4EA-E064-9AEC-082A-0ADF0F87AFD9}"/>
              </a:ext>
            </a:extLst>
          </p:cNvPr>
          <p:cNvSpPr/>
          <p:nvPr/>
        </p:nvSpPr>
        <p:spPr>
          <a:xfrm>
            <a:off x="6389867" y="3175110"/>
            <a:ext cx="269043" cy="21567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 name="Oval 97">
            <a:extLst>
              <a:ext uri="{FF2B5EF4-FFF2-40B4-BE49-F238E27FC236}">
                <a16:creationId xmlns:a16="http://schemas.microsoft.com/office/drawing/2014/main" id="{A19DBB6A-8BE6-9237-E1A7-085AFEB7609A}"/>
              </a:ext>
            </a:extLst>
          </p:cNvPr>
          <p:cNvSpPr/>
          <p:nvPr/>
        </p:nvSpPr>
        <p:spPr>
          <a:xfrm>
            <a:off x="5003845" y="4032701"/>
            <a:ext cx="269043" cy="21567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0" name="Curved Connector 99">
            <a:extLst>
              <a:ext uri="{FF2B5EF4-FFF2-40B4-BE49-F238E27FC236}">
                <a16:creationId xmlns:a16="http://schemas.microsoft.com/office/drawing/2014/main" id="{84C3B89F-C852-6D8B-7BFD-21903855D7AC}"/>
              </a:ext>
            </a:extLst>
          </p:cNvPr>
          <p:cNvCxnSpPr>
            <a:cxnSpLocks/>
          </p:cNvCxnSpPr>
          <p:nvPr/>
        </p:nvCxnSpPr>
        <p:spPr>
          <a:xfrm rot="16200000" flipH="1">
            <a:off x="6639108" y="3364482"/>
            <a:ext cx="1546821" cy="1470324"/>
          </a:xfrm>
          <a:prstGeom prst="curvedConnector3">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Curved Connector 102">
            <a:extLst>
              <a:ext uri="{FF2B5EF4-FFF2-40B4-BE49-F238E27FC236}">
                <a16:creationId xmlns:a16="http://schemas.microsoft.com/office/drawing/2014/main" id="{26E656A4-C3B9-2DE2-0E15-A1545A5C0C73}"/>
              </a:ext>
            </a:extLst>
          </p:cNvPr>
          <p:cNvCxnSpPr>
            <a:cxnSpLocks/>
          </p:cNvCxnSpPr>
          <p:nvPr/>
        </p:nvCxnSpPr>
        <p:spPr>
          <a:xfrm>
            <a:off x="5159896" y="4221088"/>
            <a:ext cx="2292493" cy="1197091"/>
          </a:xfrm>
          <a:prstGeom prst="curvedConnector3">
            <a:avLst>
              <a:gd name="adj1" fmla="val 50000"/>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7D04E97A-2063-1AF6-4144-1E31B3B39B6C}"/>
              </a:ext>
            </a:extLst>
          </p:cNvPr>
          <p:cNvSpPr txBox="1"/>
          <p:nvPr/>
        </p:nvSpPr>
        <p:spPr>
          <a:xfrm>
            <a:off x="2138119" y="6322517"/>
            <a:ext cx="3013325" cy="215444"/>
          </a:xfrm>
          <a:prstGeom prst="rect">
            <a:avLst/>
          </a:prstGeom>
          <a:noFill/>
        </p:spPr>
        <p:txBody>
          <a:bodyPr wrap="none" lIns="0" tIns="0" rIns="0" bIns="0" rtlCol="0">
            <a:spAutoFit/>
          </a:bodyPr>
          <a:lstStyle/>
          <a:p>
            <a:pPr algn="l"/>
            <a:r>
              <a:rPr lang="en-GB" sz="1400" i="1" dirty="0"/>
              <a:t>Figures curtesy of Liam Gaffney, Liverpool</a:t>
            </a:r>
          </a:p>
        </p:txBody>
      </p:sp>
      <p:sp>
        <p:nvSpPr>
          <p:cNvPr id="99" name="TextBox 98">
            <a:extLst>
              <a:ext uri="{FF2B5EF4-FFF2-40B4-BE49-F238E27FC236}">
                <a16:creationId xmlns:a16="http://schemas.microsoft.com/office/drawing/2014/main" id="{9DCCA9FA-121D-8559-59C4-4E4078967247}"/>
              </a:ext>
            </a:extLst>
          </p:cNvPr>
          <p:cNvSpPr txBox="1"/>
          <p:nvPr/>
        </p:nvSpPr>
        <p:spPr>
          <a:xfrm>
            <a:off x="8852534" y="6376887"/>
            <a:ext cx="3105402" cy="215444"/>
          </a:xfrm>
          <a:prstGeom prst="rect">
            <a:avLst/>
          </a:prstGeom>
          <a:noFill/>
        </p:spPr>
        <p:txBody>
          <a:bodyPr wrap="none" lIns="0" tIns="0" rIns="0" bIns="0" rtlCol="0">
            <a:spAutoFit/>
          </a:bodyPr>
          <a:lstStyle/>
          <a:p>
            <a:pPr algn="l"/>
            <a:r>
              <a:rPr lang="en-GB" sz="1400" i="1" dirty="0" err="1"/>
              <a:t>A.Andreyev</a:t>
            </a:r>
            <a:r>
              <a:rPr lang="en-GB" sz="1400" i="1" dirty="0"/>
              <a:t> et al., Nature </a:t>
            </a:r>
            <a:r>
              <a:rPr lang="en-GB" sz="1400" b="1" i="0" u="none" strike="noStrike" dirty="0">
                <a:solidFill>
                  <a:srgbClr val="222222"/>
                </a:solidFill>
                <a:effectLst/>
                <a:latin typeface="-apple-system"/>
              </a:rPr>
              <a:t>405</a:t>
            </a:r>
            <a:r>
              <a:rPr lang="en-GB" sz="1400" b="0" i="0" u="none" strike="noStrike" dirty="0">
                <a:solidFill>
                  <a:srgbClr val="222222"/>
                </a:solidFill>
                <a:effectLst/>
                <a:latin typeface="-apple-system"/>
              </a:rPr>
              <a:t>, 430 (2000)</a:t>
            </a:r>
            <a:endParaRPr lang="en-GB" sz="1400" i="1" dirty="0"/>
          </a:p>
        </p:txBody>
      </p:sp>
    </p:spTree>
    <p:extLst>
      <p:ext uri="{BB962C8B-B14F-4D97-AF65-F5344CB8AC3E}">
        <p14:creationId xmlns:p14="http://schemas.microsoft.com/office/powerpoint/2010/main" val="36825238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7AA7674-2EFD-5E91-DA40-F2DA17DD715A}"/>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10" name="Title 1">
            <a:extLst>
              <a:ext uri="{FF2B5EF4-FFF2-40B4-BE49-F238E27FC236}">
                <a16:creationId xmlns:a16="http://schemas.microsoft.com/office/drawing/2014/main" id="{4AA8C653-6F67-B5A5-9B88-E436D0A3BE38}"/>
              </a:ext>
            </a:extLst>
          </p:cNvPr>
          <p:cNvSpPr txBox="1">
            <a:spLocks/>
          </p:cNvSpPr>
          <p:nvPr/>
        </p:nvSpPr>
        <p:spPr>
          <a:xfrm>
            <a:off x="407987" y="404664"/>
            <a:ext cx="11376025" cy="1065742"/>
          </a:xfrm>
          <a:prstGeom prst="rect">
            <a:avLst/>
          </a:prstGeom>
        </p:spPr>
        <p:txBody>
          <a:bodyPr anchor="t">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latin typeface="Calibri" panose="020F0502020204030204" pitchFamily="34" charset="0"/>
                <a:cs typeface="Calibri" panose="020F0502020204030204" pitchFamily="34" charset="0"/>
              </a:rPr>
              <a:t>Pause for thought:</a:t>
            </a:r>
            <a:endParaRPr lang="en-GB" dirty="0">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15539205-8FFF-81BA-504C-4AECF6799028}"/>
              </a:ext>
            </a:extLst>
          </p:cNvPr>
          <p:cNvSpPr txBox="1"/>
          <p:nvPr/>
        </p:nvSpPr>
        <p:spPr>
          <a:xfrm>
            <a:off x="623392" y="1268760"/>
            <a:ext cx="5400600" cy="4708981"/>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dirty="0"/>
              <a:t>nuclei = a complex, many-body problem bound with complicated strong force.</a:t>
            </a:r>
          </a:p>
          <a:p>
            <a:pPr marL="285750" indent="-285750" algn="l">
              <a:buFont typeface="Arial" panose="020B0604020202020204" pitchFamily="34" charset="0"/>
              <a:buChar char="•"/>
            </a:pPr>
            <a:r>
              <a:rPr lang="en-GB" dirty="0"/>
              <a:t>relatively simple structures emerge from this complexity.</a:t>
            </a:r>
          </a:p>
          <a:p>
            <a:pPr marL="285750" indent="-285750" algn="l">
              <a:buFont typeface="Arial" panose="020B0604020202020204" pitchFamily="34" charset="0"/>
              <a:buChar char="•"/>
            </a:pPr>
            <a:r>
              <a:rPr lang="en-GB" dirty="0"/>
              <a:t>correlations between nucleons are very important.</a:t>
            </a:r>
          </a:p>
          <a:p>
            <a:pPr marL="285750" indent="-285750" algn="l">
              <a:buFont typeface="Arial" panose="020B0604020202020204" pitchFamily="34" charset="0"/>
              <a:buChar char="•"/>
            </a:pPr>
            <a:r>
              <a:rPr lang="en-GB" dirty="0"/>
              <a:t>nuclear structure has microscopic (single-particle) and macroscopic (collective) features.</a:t>
            </a:r>
          </a:p>
          <a:p>
            <a:pPr marL="285750" indent="-285750" algn="l">
              <a:buFont typeface="Arial" panose="020B0604020202020204" pitchFamily="34" charset="0"/>
              <a:buChar char="•"/>
            </a:pPr>
            <a:r>
              <a:rPr lang="en-GB" dirty="0"/>
              <a:t>the only bound system of two different fermions – the proton/neutron Fermi surfaces sample different single-particle orbitals and the resulting correlations support different structures.</a:t>
            </a:r>
          </a:p>
          <a:p>
            <a:pPr marL="285750" indent="-285750" algn="l">
              <a:buFont typeface="Arial" panose="020B0604020202020204" pitchFamily="34" charset="0"/>
              <a:buChar char="•"/>
            </a:pPr>
            <a:r>
              <a:rPr lang="en-GB" dirty="0"/>
              <a:t>leads to an evolution of shell structure, nuclear shape and shape coexistence.</a:t>
            </a:r>
          </a:p>
          <a:p>
            <a:pPr marL="285750" indent="-285750" algn="l">
              <a:buFont typeface="Arial" panose="020B0604020202020204" pitchFamily="34" charset="0"/>
              <a:buChar char="•"/>
            </a:pPr>
            <a:r>
              <a:rPr lang="en-GB" dirty="0"/>
              <a:t>expectation of strange effects in the most exotic, least bound systems near the proton and neutron driplines. </a:t>
            </a:r>
          </a:p>
          <a:p>
            <a:pPr marL="285750" indent="-285750" algn="l">
              <a:buFont typeface="Arial" panose="020B0604020202020204" pitchFamily="34" charset="0"/>
              <a:buChar char="•"/>
            </a:pPr>
            <a:endParaRPr lang="en-GB" dirty="0"/>
          </a:p>
        </p:txBody>
      </p:sp>
      <p:sp>
        <p:nvSpPr>
          <p:cNvPr id="8" name="TextBox 7">
            <a:extLst>
              <a:ext uri="{FF2B5EF4-FFF2-40B4-BE49-F238E27FC236}">
                <a16:creationId xmlns:a16="http://schemas.microsoft.com/office/drawing/2014/main" id="{3972AC17-7A83-A1CE-B285-FEB6A0367DA2}"/>
              </a:ext>
            </a:extLst>
          </p:cNvPr>
          <p:cNvSpPr txBox="1"/>
          <p:nvPr/>
        </p:nvSpPr>
        <p:spPr>
          <a:xfrm>
            <a:off x="6672064" y="404664"/>
            <a:ext cx="5256584" cy="3323987"/>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dirty="0"/>
              <a:t>How can we understand the forces binding nuclei?</a:t>
            </a:r>
          </a:p>
          <a:p>
            <a:pPr marL="285750" indent="-285750" algn="l">
              <a:buFont typeface="Arial" panose="020B0604020202020204" pitchFamily="34" charset="0"/>
              <a:buChar char="•"/>
            </a:pPr>
            <a:r>
              <a:rPr lang="en-GB" dirty="0"/>
              <a:t>How do these forces lead to the microscopic structure of nuclei?</a:t>
            </a:r>
          </a:p>
          <a:p>
            <a:pPr marL="285750" indent="-285750" algn="l">
              <a:buFont typeface="Arial" panose="020B0604020202020204" pitchFamily="34" charset="0"/>
              <a:buChar char="•"/>
            </a:pPr>
            <a:r>
              <a:rPr lang="en-GB" dirty="0"/>
              <a:t>How do macroscopic structures arise in nuclei?</a:t>
            </a:r>
          </a:p>
          <a:p>
            <a:pPr marL="285750" indent="-285750" algn="l">
              <a:buFont typeface="Arial" panose="020B0604020202020204" pitchFamily="34" charset="0"/>
              <a:buChar char="•"/>
            </a:pPr>
            <a:r>
              <a:rPr lang="en-GB" dirty="0"/>
              <a:t>What are the limiting conditions for the nuclear binding and what phenomena emerge at the limits?</a:t>
            </a:r>
          </a:p>
          <a:p>
            <a:pPr marL="285750" indent="-285750" algn="l">
              <a:buFont typeface="Arial" panose="020B0604020202020204" pitchFamily="34" charset="0"/>
              <a:buChar char="•"/>
            </a:pPr>
            <a:r>
              <a:rPr lang="en-GB" dirty="0"/>
              <a:t>What impact does nuclear structure have on other areas such as the origin of the chemical elements and fundamental physics? </a:t>
            </a:r>
          </a:p>
          <a:p>
            <a:pPr marL="285750" indent="-285750" algn="l">
              <a:buFont typeface="Arial" panose="020B0604020202020204" pitchFamily="34" charset="0"/>
              <a:buChar char="•"/>
            </a:pPr>
            <a:endParaRPr lang="en-GB" dirty="0"/>
          </a:p>
        </p:txBody>
      </p:sp>
      <p:sp>
        <p:nvSpPr>
          <p:cNvPr id="13" name="TextBox 12">
            <a:extLst>
              <a:ext uri="{FF2B5EF4-FFF2-40B4-BE49-F238E27FC236}">
                <a16:creationId xmlns:a16="http://schemas.microsoft.com/office/drawing/2014/main" id="{17252B87-3994-1FF5-E108-B2BC91D74AC5}"/>
              </a:ext>
            </a:extLst>
          </p:cNvPr>
          <p:cNvSpPr txBox="1"/>
          <p:nvPr/>
        </p:nvSpPr>
        <p:spPr>
          <a:xfrm>
            <a:off x="6795377" y="3996258"/>
            <a:ext cx="5061263" cy="553998"/>
          </a:xfrm>
          <a:prstGeom prst="rect">
            <a:avLst/>
          </a:prstGeom>
          <a:noFill/>
        </p:spPr>
        <p:txBody>
          <a:bodyPr wrap="square" lIns="0" tIns="0" rIns="0" bIns="0" rtlCol="0">
            <a:spAutoFit/>
          </a:bodyPr>
          <a:lstStyle/>
          <a:p>
            <a:pPr algn="l"/>
            <a:r>
              <a:rPr lang="en-GB" dirty="0"/>
              <a:t>Nuclei far from the line of stability hold the keys to  answering these questions.</a:t>
            </a:r>
          </a:p>
        </p:txBody>
      </p:sp>
      <p:sp>
        <p:nvSpPr>
          <p:cNvPr id="15" name="TextBox 14">
            <a:extLst>
              <a:ext uri="{FF2B5EF4-FFF2-40B4-BE49-F238E27FC236}">
                <a16:creationId xmlns:a16="http://schemas.microsoft.com/office/drawing/2014/main" id="{2A4E6A9E-0FB5-5A3F-EA55-144B16003093}"/>
              </a:ext>
            </a:extLst>
          </p:cNvPr>
          <p:cNvSpPr txBox="1"/>
          <p:nvPr/>
        </p:nvSpPr>
        <p:spPr>
          <a:xfrm>
            <a:off x="6808291" y="4656250"/>
            <a:ext cx="4514056" cy="276999"/>
          </a:xfrm>
          <a:prstGeom prst="rect">
            <a:avLst/>
          </a:prstGeom>
          <a:noFill/>
        </p:spPr>
        <p:txBody>
          <a:bodyPr wrap="none" lIns="0" tIns="0" rIns="0" bIns="0" rtlCol="0">
            <a:spAutoFit/>
          </a:bodyPr>
          <a:lstStyle/>
          <a:p>
            <a:pPr algn="l"/>
            <a:r>
              <a:rPr lang="en-GB" dirty="0"/>
              <a:t>How do we access and study exotic nuclei?.</a:t>
            </a:r>
          </a:p>
        </p:txBody>
      </p:sp>
    </p:spTree>
    <p:extLst>
      <p:ext uri="{BB962C8B-B14F-4D97-AF65-F5344CB8AC3E}">
        <p14:creationId xmlns:p14="http://schemas.microsoft.com/office/powerpoint/2010/main" val="37116978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7AA7674-2EFD-5E91-DA40-F2DA17DD715A}"/>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10" name="Title 1">
            <a:extLst>
              <a:ext uri="{FF2B5EF4-FFF2-40B4-BE49-F238E27FC236}">
                <a16:creationId xmlns:a16="http://schemas.microsoft.com/office/drawing/2014/main" id="{4AA8C653-6F67-B5A5-9B88-E436D0A3BE38}"/>
              </a:ext>
            </a:extLst>
          </p:cNvPr>
          <p:cNvSpPr txBox="1">
            <a:spLocks/>
          </p:cNvSpPr>
          <p:nvPr/>
        </p:nvSpPr>
        <p:spPr>
          <a:xfrm>
            <a:off x="264704" y="192947"/>
            <a:ext cx="11376025" cy="504056"/>
          </a:xfrm>
          <a:prstGeom prst="rect">
            <a:avLst/>
          </a:prstGeom>
        </p:spPr>
        <p:txBody>
          <a:bodyPr anchor="t">
            <a:normAutofit lnSpcReduction="10000"/>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3200" dirty="0">
                <a:latin typeface="Calibri" panose="020F0502020204030204" pitchFamily="34" charset="0"/>
                <a:cs typeface="Calibri" panose="020F0502020204030204" pitchFamily="34" charset="0"/>
              </a:rPr>
              <a:t>What characterizes a nucleus?</a:t>
            </a:r>
          </a:p>
        </p:txBody>
      </p:sp>
      <p:pic>
        <p:nvPicPr>
          <p:cNvPr id="18" name="Picture 25" descr="Nuclear_chart.png">
            <a:extLst>
              <a:ext uri="{FF2B5EF4-FFF2-40B4-BE49-F238E27FC236}">
                <a16:creationId xmlns:a16="http://schemas.microsoft.com/office/drawing/2014/main" id="{D05C2DB7-C8C6-261A-52A9-23A6AD50F86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7407" y="1631471"/>
            <a:ext cx="1565633" cy="1076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4" name="TextBox 23">
            <a:extLst>
              <a:ext uri="{FF2B5EF4-FFF2-40B4-BE49-F238E27FC236}">
                <a16:creationId xmlns:a16="http://schemas.microsoft.com/office/drawing/2014/main" id="{D5591F25-58AA-D3CD-868A-E3492A2ACB30}"/>
              </a:ext>
            </a:extLst>
          </p:cNvPr>
          <p:cNvSpPr txBox="1"/>
          <p:nvPr/>
        </p:nvSpPr>
        <p:spPr>
          <a:xfrm>
            <a:off x="264704" y="1362712"/>
            <a:ext cx="1904367" cy="246221"/>
          </a:xfrm>
          <a:prstGeom prst="rect">
            <a:avLst/>
          </a:prstGeom>
          <a:noFill/>
        </p:spPr>
        <p:txBody>
          <a:bodyPr wrap="none" lIns="0" tIns="0" rIns="0" bIns="0" rtlCol="0">
            <a:spAutoFit/>
          </a:bodyPr>
          <a:lstStyle/>
          <a:p>
            <a:pPr algn="l"/>
            <a:r>
              <a:rPr lang="en-GB" sz="1600" dirty="0"/>
              <a:t>numbers of nucleons</a:t>
            </a:r>
          </a:p>
        </p:txBody>
      </p:sp>
      <p:pic>
        <p:nvPicPr>
          <p:cNvPr id="26" name="Picture 25" descr="be_A_bstable.png">
            <a:extLst>
              <a:ext uri="{FF2B5EF4-FFF2-40B4-BE49-F238E27FC236}">
                <a16:creationId xmlns:a16="http://schemas.microsoft.com/office/drawing/2014/main" id="{F9DB31C3-19D9-E5CC-1335-4E2231C1A62B}"/>
              </a:ext>
            </a:extLst>
          </p:cNvPr>
          <p:cNvPicPr>
            <a:picLocks noChangeAspect="1"/>
          </p:cNvPicPr>
          <p:nvPr/>
        </p:nvPicPr>
        <p:blipFill>
          <a:blip r:embed="rId3"/>
          <a:stretch>
            <a:fillRect/>
          </a:stretch>
        </p:blipFill>
        <p:spPr>
          <a:xfrm>
            <a:off x="2567608" y="1631470"/>
            <a:ext cx="1733143" cy="1145024"/>
          </a:xfrm>
          <a:prstGeom prst="rect">
            <a:avLst/>
          </a:prstGeom>
        </p:spPr>
      </p:pic>
      <p:sp>
        <p:nvSpPr>
          <p:cNvPr id="25" name="TextBox 24">
            <a:extLst>
              <a:ext uri="{FF2B5EF4-FFF2-40B4-BE49-F238E27FC236}">
                <a16:creationId xmlns:a16="http://schemas.microsoft.com/office/drawing/2014/main" id="{94C57CCC-DC5F-3E4A-56FF-91037612C05D}"/>
              </a:ext>
            </a:extLst>
          </p:cNvPr>
          <p:cNvSpPr txBox="1"/>
          <p:nvPr/>
        </p:nvSpPr>
        <p:spPr>
          <a:xfrm>
            <a:off x="3061622" y="2130010"/>
            <a:ext cx="1651093" cy="215444"/>
          </a:xfrm>
          <a:prstGeom prst="rect">
            <a:avLst/>
          </a:prstGeom>
          <a:noFill/>
        </p:spPr>
        <p:txBody>
          <a:bodyPr wrap="none" lIns="0" tIns="0" rIns="0" bIns="0" rtlCol="0">
            <a:spAutoFit/>
          </a:bodyPr>
          <a:lstStyle/>
          <a:p>
            <a:pPr algn="l"/>
            <a:r>
              <a:rPr lang="en-GB" sz="1400" dirty="0"/>
              <a:t>mass/binding energy</a:t>
            </a:r>
          </a:p>
        </p:txBody>
      </p:sp>
      <p:pic>
        <p:nvPicPr>
          <p:cNvPr id="29" name="Picture 28">
            <a:extLst>
              <a:ext uri="{FF2B5EF4-FFF2-40B4-BE49-F238E27FC236}">
                <a16:creationId xmlns:a16="http://schemas.microsoft.com/office/drawing/2014/main" id="{7D5C6417-F08F-5C12-E13A-CF7EE7136D08}"/>
              </a:ext>
            </a:extLst>
          </p:cNvPr>
          <p:cNvPicPr>
            <a:picLocks noChangeAspect="1"/>
          </p:cNvPicPr>
          <p:nvPr/>
        </p:nvPicPr>
        <p:blipFill>
          <a:blip r:embed="rId4"/>
          <a:stretch>
            <a:fillRect/>
          </a:stretch>
        </p:blipFill>
        <p:spPr>
          <a:xfrm>
            <a:off x="7200152" y="232262"/>
            <a:ext cx="985540" cy="1124857"/>
          </a:xfrm>
          <a:prstGeom prst="rect">
            <a:avLst/>
          </a:prstGeom>
        </p:spPr>
      </p:pic>
      <p:sp>
        <p:nvSpPr>
          <p:cNvPr id="27" name="TextBox 26">
            <a:extLst>
              <a:ext uri="{FF2B5EF4-FFF2-40B4-BE49-F238E27FC236}">
                <a16:creationId xmlns:a16="http://schemas.microsoft.com/office/drawing/2014/main" id="{EB26828E-373A-4E48-36A0-C9B1F5E3C04C}"/>
              </a:ext>
            </a:extLst>
          </p:cNvPr>
          <p:cNvSpPr txBox="1"/>
          <p:nvPr/>
        </p:nvSpPr>
        <p:spPr>
          <a:xfrm>
            <a:off x="6859438" y="1329604"/>
            <a:ext cx="1917954" cy="430887"/>
          </a:xfrm>
          <a:prstGeom prst="rect">
            <a:avLst/>
          </a:prstGeom>
          <a:noFill/>
        </p:spPr>
        <p:txBody>
          <a:bodyPr wrap="square" lIns="0" tIns="0" rIns="0" bIns="0" rtlCol="0">
            <a:spAutoFit/>
          </a:bodyPr>
          <a:lstStyle/>
          <a:p>
            <a:pPr algn="r"/>
            <a:r>
              <a:rPr lang="en-GB" sz="1400" dirty="0"/>
              <a:t>spin-parity</a:t>
            </a:r>
          </a:p>
          <a:p>
            <a:pPr algn="r"/>
            <a:r>
              <a:rPr lang="en-GB" sz="1400" dirty="0"/>
              <a:t> and e/m moments</a:t>
            </a:r>
          </a:p>
        </p:txBody>
      </p:sp>
      <p:pic>
        <p:nvPicPr>
          <p:cNvPr id="30" name="Picture 29" descr="electron_scattering_charge_distributions.pdf">
            <a:extLst>
              <a:ext uri="{FF2B5EF4-FFF2-40B4-BE49-F238E27FC236}">
                <a16:creationId xmlns:a16="http://schemas.microsoft.com/office/drawing/2014/main" id="{CEC6D041-FD5F-5705-6598-D47301EAA125}"/>
              </a:ext>
            </a:extLst>
          </p:cNvPr>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11"/>
              <a:stretch>
                <a:fillRect/>
              </a:stretch>
            </p:blipFill>
          </mc:Choice>
          <mc:Fallback>
            <p:blipFill>
              <a:blip r:embed="rId12"/>
              <a:stretch>
                <a:fillRect/>
              </a:stretch>
            </p:blipFill>
          </mc:Fallback>
        </mc:AlternateContent>
        <p:spPr>
          <a:xfrm>
            <a:off x="5323546" y="1013963"/>
            <a:ext cx="1613288" cy="1624689"/>
          </a:xfrm>
          <a:prstGeom prst="rect">
            <a:avLst/>
          </a:prstGeom>
        </p:spPr>
      </p:pic>
      <p:sp>
        <p:nvSpPr>
          <p:cNvPr id="31" name="TextBox 30">
            <a:extLst>
              <a:ext uri="{FF2B5EF4-FFF2-40B4-BE49-F238E27FC236}">
                <a16:creationId xmlns:a16="http://schemas.microsoft.com/office/drawing/2014/main" id="{C9850863-61EF-D1C3-C723-7DD732F3AD59}"/>
              </a:ext>
            </a:extLst>
          </p:cNvPr>
          <p:cNvSpPr txBox="1"/>
          <p:nvPr/>
        </p:nvSpPr>
        <p:spPr>
          <a:xfrm>
            <a:off x="4441965" y="1144318"/>
            <a:ext cx="1023973" cy="646331"/>
          </a:xfrm>
          <a:prstGeom prst="rect">
            <a:avLst/>
          </a:prstGeom>
          <a:noFill/>
        </p:spPr>
        <p:txBody>
          <a:bodyPr wrap="square" lIns="0" tIns="0" rIns="0" bIns="0" rtlCol="0">
            <a:spAutoFit/>
          </a:bodyPr>
          <a:lstStyle/>
          <a:p>
            <a:pPr algn="l"/>
            <a:r>
              <a:rPr lang="en-GB" sz="1400" dirty="0"/>
              <a:t>radii, charge and matter distributions</a:t>
            </a:r>
          </a:p>
        </p:txBody>
      </p:sp>
      <p:sp>
        <p:nvSpPr>
          <p:cNvPr id="32" name="TextBox 31">
            <a:extLst>
              <a:ext uri="{FF2B5EF4-FFF2-40B4-BE49-F238E27FC236}">
                <a16:creationId xmlns:a16="http://schemas.microsoft.com/office/drawing/2014/main" id="{AD29526E-B0EB-EE00-4464-B114F656F1FE}"/>
              </a:ext>
            </a:extLst>
          </p:cNvPr>
          <p:cNvSpPr txBox="1"/>
          <p:nvPr/>
        </p:nvSpPr>
        <p:spPr>
          <a:xfrm>
            <a:off x="8816235" y="187583"/>
            <a:ext cx="1562928" cy="430887"/>
          </a:xfrm>
          <a:prstGeom prst="rect">
            <a:avLst/>
          </a:prstGeom>
          <a:noFill/>
        </p:spPr>
        <p:txBody>
          <a:bodyPr wrap="none" lIns="0" tIns="0" rIns="0" bIns="0" rtlCol="0">
            <a:spAutoFit/>
          </a:bodyPr>
          <a:lstStyle/>
          <a:p>
            <a:pPr algn="l"/>
            <a:r>
              <a:rPr lang="en-GB" sz="1400" dirty="0"/>
              <a:t>decay properties: </a:t>
            </a:r>
          </a:p>
          <a:p>
            <a:pPr algn="l"/>
            <a:r>
              <a:rPr lang="en-GB" sz="1400" dirty="0"/>
              <a:t>mode, lifetime, BR..</a:t>
            </a:r>
          </a:p>
        </p:txBody>
      </p:sp>
      <p:pic>
        <p:nvPicPr>
          <p:cNvPr id="33" name="Picture 32" descr="Radioactive_Man_Number_One_v_1024-2006.07.19-11.21.11.jpg">
            <a:extLst>
              <a:ext uri="{FF2B5EF4-FFF2-40B4-BE49-F238E27FC236}">
                <a16:creationId xmlns:a16="http://schemas.microsoft.com/office/drawing/2014/main" id="{0C927896-490B-1C9C-9B2E-30976D27464E}"/>
              </a:ext>
            </a:extLst>
          </p:cNvPr>
          <p:cNvPicPr>
            <a:picLocks noChangeAspect="1"/>
          </p:cNvPicPr>
          <p:nvPr/>
        </p:nvPicPr>
        <p:blipFill>
          <a:blip r:embed="rId13"/>
          <a:stretch>
            <a:fillRect/>
          </a:stretch>
        </p:blipFill>
        <p:spPr>
          <a:xfrm>
            <a:off x="10601262" y="112749"/>
            <a:ext cx="1394520" cy="2124983"/>
          </a:xfrm>
          <a:prstGeom prst="rect">
            <a:avLst/>
          </a:prstGeom>
        </p:spPr>
      </p:pic>
      <p:sp>
        <p:nvSpPr>
          <p:cNvPr id="34" name="TextBox 33">
            <a:extLst>
              <a:ext uri="{FF2B5EF4-FFF2-40B4-BE49-F238E27FC236}">
                <a16:creationId xmlns:a16="http://schemas.microsoft.com/office/drawing/2014/main" id="{706FAC4C-248B-E20E-0858-05F275F12E46}"/>
              </a:ext>
            </a:extLst>
          </p:cNvPr>
          <p:cNvSpPr txBox="1"/>
          <p:nvPr/>
        </p:nvSpPr>
        <p:spPr>
          <a:xfrm>
            <a:off x="321586" y="794691"/>
            <a:ext cx="4142160" cy="276999"/>
          </a:xfrm>
          <a:prstGeom prst="rect">
            <a:avLst/>
          </a:prstGeom>
          <a:noFill/>
        </p:spPr>
        <p:txBody>
          <a:bodyPr wrap="none" lIns="0" tIns="0" rIns="0" bIns="0" rtlCol="0">
            <a:spAutoFit/>
          </a:bodyPr>
          <a:lstStyle/>
          <a:p>
            <a:pPr algn="l"/>
            <a:r>
              <a:rPr lang="en-GB" dirty="0"/>
              <a:t>Some examples of relevant quantities….</a:t>
            </a:r>
          </a:p>
        </p:txBody>
      </p:sp>
      <p:sp>
        <p:nvSpPr>
          <p:cNvPr id="35" name="TextBox 34">
            <a:extLst>
              <a:ext uri="{FF2B5EF4-FFF2-40B4-BE49-F238E27FC236}">
                <a16:creationId xmlns:a16="http://schemas.microsoft.com/office/drawing/2014/main" id="{AD087DF7-4828-A249-4348-7754B9C30334}"/>
              </a:ext>
            </a:extLst>
          </p:cNvPr>
          <p:cNvSpPr txBox="1"/>
          <p:nvPr/>
        </p:nvSpPr>
        <p:spPr>
          <a:xfrm>
            <a:off x="375995" y="3275034"/>
            <a:ext cx="3834383" cy="276999"/>
          </a:xfrm>
          <a:prstGeom prst="rect">
            <a:avLst/>
          </a:prstGeom>
          <a:noFill/>
        </p:spPr>
        <p:txBody>
          <a:bodyPr wrap="none" lIns="0" tIns="0" rIns="0" bIns="0" rtlCol="0">
            <a:spAutoFit/>
          </a:bodyPr>
          <a:lstStyle/>
          <a:p>
            <a:pPr algn="l"/>
            <a:r>
              <a:rPr lang="en-GB" dirty="0"/>
              <a:t>Nuclear reactions are important tools:</a:t>
            </a:r>
          </a:p>
        </p:txBody>
      </p:sp>
      <p:pic>
        <p:nvPicPr>
          <p:cNvPr id="36" name="Picture 35" descr="knockout.png">
            <a:extLst>
              <a:ext uri="{FF2B5EF4-FFF2-40B4-BE49-F238E27FC236}">
                <a16:creationId xmlns:a16="http://schemas.microsoft.com/office/drawing/2014/main" id="{ADE2E3CE-136F-3C28-C0C6-881077C839B9}"/>
              </a:ext>
            </a:extLst>
          </p:cNvPr>
          <p:cNvPicPr>
            <a:picLocks noChangeAspect="1"/>
          </p:cNvPicPr>
          <p:nvPr/>
        </p:nvPicPr>
        <p:blipFill>
          <a:blip r:embed="rId14"/>
          <a:stretch>
            <a:fillRect/>
          </a:stretch>
        </p:blipFill>
        <p:spPr>
          <a:xfrm>
            <a:off x="957275" y="4739553"/>
            <a:ext cx="2929893" cy="1414910"/>
          </a:xfrm>
          <a:prstGeom prst="rect">
            <a:avLst/>
          </a:prstGeom>
        </p:spPr>
      </p:pic>
      <p:sp>
        <p:nvSpPr>
          <p:cNvPr id="38" name="TextBox 37">
            <a:extLst>
              <a:ext uri="{FF2B5EF4-FFF2-40B4-BE49-F238E27FC236}">
                <a16:creationId xmlns:a16="http://schemas.microsoft.com/office/drawing/2014/main" id="{08B42C44-A7F5-3BCB-07ED-B402AE3602B4}"/>
              </a:ext>
            </a:extLst>
          </p:cNvPr>
          <p:cNvSpPr txBox="1"/>
          <p:nvPr/>
        </p:nvSpPr>
        <p:spPr>
          <a:xfrm>
            <a:off x="3358470" y="4394532"/>
            <a:ext cx="2848568" cy="1292662"/>
          </a:xfrm>
          <a:prstGeom prst="rect">
            <a:avLst/>
          </a:prstGeom>
          <a:noFill/>
        </p:spPr>
        <p:txBody>
          <a:bodyPr wrap="square" lIns="0" tIns="0" rIns="0" bIns="0" rtlCol="0">
            <a:spAutoFit/>
          </a:bodyPr>
          <a:lstStyle/>
          <a:p>
            <a:pPr algn="l"/>
            <a:r>
              <a:rPr lang="en-GB" sz="1400" dirty="0"/>
              <a:t>Deduce, mostly model-dependently:</a:t>
            </a:r>
          </a:p>
          <a:p>
            <a:pPr algn="r"/>
            <a:r>
              <a:rPr lang="en-GB" sz="1400" dirty="0"/>
              <a:t>transition rates</a:t>
            </a:r>
          </a:p>
          <a:p>
            <a:pPr algn="r"/>
            <a:r>
              <a:rPr lang="en-GB" sz="1400" dirty="0"/>
              <a:t>orbital occupancy</a:t>
            </a:r>
          </a:p>
          <a:p>
            <a:pPr algn="r"/>
            <a:r>
              <a:rPr lang="en-GB" sz="1400" dirty="0"/>
              <a:t>single-particle nature</a:t>
            </a:r>
          </a:p>
          <a:p>
            <a:pPr algn="r"/>
            <a:r>
              <a:rPr lang="en-GB" sz="1400" dirty="0"/>
              <a:t>pairing and clustering</a:t>
            </a:r>
          </a:p>
          <a:p>
            <a:pPr algn="r"/>
            <a:r>
              <a:rPr lang="en-GB" sz="1400" dirty="0"/>
              <a:t>etc.</a:t>
            </a:r>
          </a:p>
        </p:txBody>
      </p:sp>
      <p:sp>
        <p:nvSpPr>
          <p:cNvPr id="39" name="TextBox 38">
            <a:extLst>
              <a:ext uri="{FF2B5EF4-FFF2-40B4-BE49-F238E27FC236}">
                <a16:creationId xmlns:a16="http://schemas.microsoft.com/office/drawing/2014/main" id="{258C1563-9D65-D3F9-1DED-E8705B335906}"/>
              </a:ext>
            </a:extLst>
          </p:cNvPr>
          <p:cNvSpPr txBox="1"/>
          <p:nvPr/>
        </p:nvSpPr>
        <p:spPr>
          <a:xfrm>
            <a:off x="428576" y="3650117"/>
            <a:ext cx="4894970" cy="646331"/>
          </a:xfrm>
          <a:prstGeom prst="rect">
            <a:avLst/>
          </a:prstGeom>
          <a:noFill/>
        </p:spPr>
        <p:txBody>
          <a:bodyPr wrap="square" lIns="0" tIns="0" rIns="0" bIns="0" rtlCol="0">
            <a:spAutoFit/>
          </a:bodyPr>
          <a:lstStyle/>
          <a:p>
            <a:pPr marL="400050" indent="-400050" algn="l">
              <a:buAutoNum type="romanLcParenBoth"/>
            </a:pPr>
            <a:r>
              <a:rPr lang="en-GB" sz="1400" dirty="0"/>
              <a:t>produce nuclides.</a:t>
            </a:r>
          </a:p>
          <a:p>
            <a:pPr marL="400050" indent="-400050" algn="l">
              <a:buAutoNum type="romanLcParenBoth"/>
            </a:pPr>
            <a:r>
              <a:rPr lang="en-GB" sz="1400" dirty="0"/>
              <a:t>select states.</a:t>
            </a:r>
          </a:p>
          <a:p>
            <a:pPr marL="400050" indent="-400050" algn="l">
              <a:buAutoNum type="romanLcParenBoth"/>
            </a:pPr>
            <a:r>
              <a:rPr lang="en-GB" sz="1400" dirty="0"/>
              <a:t>reaction properties such as cross sections.</a:t>
            </a:r>
          </a:p>
        </p:txBody>
      </p:sp>
      <p:pic>
        <p:nvPicPr>
          <p:cNvPr id="40" name="Picture 39">
            <a:extLst>
              <a:ext uri="{FF2B5EF4-FFF2-40B4-BE49-F238E27FC236}">
                <a16:creationId xmlns:a16="http://schemas.microsoft.com/office/drawing/2014/main" id="{8222E0D8-2F0A-9DB7-9EAA-C8200978F65A}"/>
              </a:ext>
            </a:extLst>
          </p:cNvPr>
          <p:cNvPicPr>
            <a:picLocks noChangeAspect="1"/>
          </p:cNvPicPr>
          <p:nvPr/>
        </p:nvPicPr>
        <p:blipFill>
          <a:blip r:embed="rId15"/>
          <a:stretch>
            <a:fillRect/>
          </a:stretch>
        </p:blipFill>
        <p:spPr>
          <a:xfrm>
            <a:off x="6544780" y="3120688"/>
            <a:ext cx="3834383" cy="3628285"/>
          </a:xfrm>
          <a:prstGeom prst="rect">
            <a:avLst/>
          </a:prstGeom>
        </p:spPr>
      </p:pic>
      <p:sp>
        <p:nvSpPr>
          <p:cNvPr id="41" name="TextBox 40">
            <a:extLst>
              <a:ext uri="{FF2B5EF4-FFF2-40B4-BE49-F238E27FC236}">
                <a16:creationId xmlns:a16="http://schemas.microsoft.com/office/drawing/2014/main" id="{2E951E60-A0B7-9A8D-2437-F364CAA9FD96}"/>
              </a:ext>
            </a:extLst>
          </p:cNvPr>
          <p:cNvSpPr txBox="1"/>
          <p:nvPr/>
        </p:nvSpPr>
        <p:spPr>
          <a:xfrm>
            <a:off x="6472648" y="2671190"/>
            <a:ext cx="5514330" cy="276999"/>
          </a:xfrm>
          <a:prstGeom prst="rect">
            <a:avLst/>
          </a:prstGeom>
          <a:noFill/>
        </p:spPr>
        <p:txBody>
          <a:bodyPr wrap="none" lIns="0" tIns="0" rIns="0" bIns="0" rtlCol="0">
            <a:spAutoFit/>
          </a:bodyPr>
          <a:lstStyle/>
          <a:p>
            <a:pPr algn="l"/>
            <a:r>
              <a:rPr lang="en-GB" dirty="0"/>
              <a:t>….in principle, for the ground state and excited states.</a:t>
            </a:r>
          </a:p>
        </p:txBody>
      </p:sp>
      <p:sp>
        <p:nvSpPr>
          <p:cNvPr id="2" name="TextBox 1">
            <a:extLst>
              <a:ext uri="{FF2B5EF4-FFF2-40B4-BE49-F238E27FC236}">
                <a16:creationId xmlns:a16="http://schemas.microsoft.com/office/drawing/2014/main" id="{8C7671FD-FB53-03C8-FBBA-F0E9900BDC83}"/>
              </a:ext>
            </a:extLst>
          </p:cNvPr>
          <p:cNvSpPr txBox="1"/>
          <p:nvPr/>
        </p:nvSpPr>
        <p:spPr>
          <a:xfrm>
            <a:off x="10454497" y="4756186"/>
            <a:ext cx="1737503" cy="646331"/>
          </a:xfrm>
          <a:prstGeom prst="rect">
            <a:avLst/>
          </a:prstGeom>
          <a:noFill/>
        </p:spPr>
        <p:txBody>
          <a:bodyPr wrap="square" lIns="0" tIns="0" rIns="0" bIns="0" rtlCol="0">
            <a:spAutoFit/>
          </a:bodyPr>
          <a:lstStyle/>
          <a:p>
            <a:r>
              <a:rPr lang="en-GB" sz="1400" i="1" dirty="0"/>
              <a:t>M. </a:t>
            </a:r>
            <a:r>
              <a:rPr lang="en-GB" sz="1400" i="1" dirty="0" err="1"/>
              <a:t>Guttormsen</a:t>
            </a:r>
            <a:r>
              <a:rPr lang="en-GB" sz="1400" i="1" dirty="0"/>
              <a:t> et al., PRC 90, 044309 (2014) </a:t>
            </a:r>
          </a:p>
        </p:txBody>
      </p:sp>
    </p:spTree>
    <p:extLst>
      <p:ext uri="{BB962C8B-B14F-4D97-AF65-F5344CB8AC3E}">
        <p14:creationId xmlns:p14="http://schemas.microsoft.com/office/powerpoint/2010/main" val="18215622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5C4F896-8128-BF7F-1A25-50DB448BDDFC}"/>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5" name="Title 1">
            <a:extLst>
              <a:ext uri="{FF2B5EF4-FFF2-40B4-BE49-F238E27FC236}">
                <a16:creationId xmlns:a16="http://schemas.microsoft.com/office/drawing/2014/main" id="{FECAF6E5-C07A-82CE-BE08-A984C88B240C}"/>
              </a:ext>
            </a:extLst>
          </p:cNvPr>
          <p:cNvSpPr txBox="1">
            <a:spLocks/>
          </p:cNvSpPr>
          <p:nvPr/>
        </p:nvSpPr>
        <p:spPr>
          <a:xfrm>
            <a:off x="264704" y="192946"/>
            <a:ext cx="5039207" cy="1435853"/>
          </a:xfrm>
          <a:prstGeom prst="rect">
            <a:avLst/>
          </a:prstGeom>
        </p:spPr>
        <p:txBody>
          <a:bodyPr anchor="t">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3200" dirty="0">
                <a:latin typeface="Calibri" panose="020F0502020204030204" pitchFamily="34" charset="0"/>
                <a:cs typeface="Calibri" panose="020F0502020204030204" pitchFamily="34" charset="0"/>
              </a:rPr>
              <a:t>Historical perspective</a:t>
            </a:r>
          </a:p>
        </p:txBody>
      </p:sp>
      <p:pic>
        <p:nvPicPr>
          <p:cNvPr id="7" name="Picture 6" descr="A graph of different colored lines&#10;&#10;Description automatically generated">
            <a:extLst>
              <a:ext uri="{FF2B5EF4-FFF2-40B4-BE49-F238E27FC236}">
                <a16:creationId xmlns:a16="http://schemas.microsoft.com/office/drawing/2014/main" id="{5CBBCE02-E463-66CB-D1B0-968D6457149E}"/>
              </a:ext>
            </a:extLst>
          </p:cNvPr>
          <p:cNvPicPr>
            <a:picLocks noChangeAspect="1"/>
          </p:cNvPicPr>
          <p:nvPr/>
        </p:nvPicPr>
        <p:blipFill>
          <a:blip r:embed="rId2"/>
          <a:stretch>
            <a:fillRect/>
          </a:stretch>
        </p:blipFill>
        <p:spPr>
          <a:xfrm>
            <a:off x="6562914" y="192946"/>
            <a:ext cx="5509750" cy="4869082"/>
          </a:xfrm>
          <a:prstGeom prst="rect">
            <a:avLst/>
          </a:prstGeom>
        </p:spPr>
      </p:pic>
      <p:sp>
        <p:nvSpPr>
          <p:cNvPr id="16" name="TextBox 15">
            <a:extLst>
              <a:ext uri="{FF2B5EF4-FFF2-40B4-BE49-F238E27FC236}">
                <a16:creationId xmlns:a16="http://schemas.microsoft.com/office/drawing/2014/main" id="{8244ECFA-9FB8-D334-1131-2F2005424DCE}"/>
              </a:ext>
            </a:extLst>
          </p:cNvPr>
          <p:cNvSpPr txBox="1"/>
          <p:nvPr/>
        </p:nvSpPr>
        <p:spPr>
          <a:xfrm>
            <a:off x="7536160" y="85527"/>
            <a:ext cx="3768660" cy="184666"/>
          </a:xfrm>
          <a:prstGeom prst="rect">
            <a:avLst/>
          </a:prstGeom>
          <a:noFill/>
        </p:spPr>
        <p:txBody>
          <a:bodyPr wrap="none" lIns="0" tIns="0" rIns="0" bIns="0" rtlCol="0">
            <a:spAutoFit/>
          </a:bodyPr>
          <a:lstStyle/>
          <a:p>
            <a:pPr algn="l"/>
            <a:r>
              <a:rPr lang="en-GB" sz="1200" dirty="0"/>
              <a:t>from “The Discovery of Isotopes” Michael </a:t>
            </a:r>
            <a:r>
              <a:rPr lang="en-GB" sz="1200" dirty="0" err="1"/>
              <a:t>Thoennessen</a:t>
            </a:r>
            <a:endParaRPr lang="en-GB" sz="1200" dirty="0"/>
          </a:p>
        </p:txBody>
      </p:sp>
      <p:sp>
        <p:nvSpPr>
          <p:cNvPr id="17" name="Rectangle 16">
            <a:extLst>
              <a:ext uri="{FF2B5EF4-FFF2-40B4-BE49-F238E27FC236}">
                <a16:creationId xmlns:a16="http://schemas.microsoft.com/office/drawing/2014/main" id="{7F2BB7F2-F31B-CC70-3294-C32131FA1062}"/>
              </a:ext>
            </a:extLst>
          </p:cNvPr>
          <p:cNvSpPr/>
          <p:nvPr/>
        </p:nvSpPr>
        <p:spPr>
          <a:xfrm>
            <a:off x="7157549" y="5160725"/>
            <a:ext cx="1548000" cy="72008"/>
          </a:xfrm>
          <a:prstGeom prst="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FDEF24E5-F0B7-8DA1-2CB8-49EA31141DA4}"/>
              </a:ext>
            </a:extLst>
          </p:cNvPr>
          <p:cNvSpPr/>
          <p:nvPr/>
        </p:nvSpPr>
        <p:spPr>
          <a:xfrm>
            <a:off x="9317789" y="5373216"/>
            <a:ext cx="1944000" cy="72008"/>
          </a:xfrm>
          <a:prstGeom prst="rect">
            <a:avLst/>
          </a:prstGeom>
          <a:gradFill flip="none" rotWithShape="1">
            <a:gsLst>
              <a:gs pos="0">
                <a:schemeClr val="accent5">
                  <a:lumMod val="20000"/>
                  <a:lumOff val="80000"/>
                </a:schemeClr>
              </a:gs>
              <a:gs pos="74000">
                <a:schemeClr val="accent5"/>
              </a:gs>
              <a:gs pos="83000">
                <a:schemeClr val="accent5"/>
              </a:gs>
              <a:gs pos="100000">
                <a:schemeClr val="accent5"/>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FF990F8B-8E21-A3E6-5CEA-B884E10FB308}"/>
              </a:ext>
            </a:extLst>
          </p:cNvPr>
          <p:cNvSpPr/>
          <p:nvPr/>
        </p:nvSpPr>
        <p:spPr>
          <a:xfrm flipH="1">
            <a:off x="8904448" y="5373216"/>
            <a:ext cx="1224000" cy="72008"/>
          </a:xfrm>
          <a:prstGeom prst="rect">
            <a:avLst/>
          </a:prstGeom>
          <a:gradFill flip="none" rotWithShape="1">
            <a:gsLst>
              <a:gs pos="0">
                <a:schemeClr val="accent5">
                  <a:lumMod val="20000"/>
                  <a:lumOff val="80000"/>
                </a:schemeClr>
              </a:gs>
              <a:gs pos="74000">
                <a:schemeClr val="accent5"/>
              </a:gs>
              <a:gs pos="83000">
                <a:schemeClr val="accent5"/>
              </a:gs>
              <a:gs pos="100000">
                <a:schemeClr val="accent5"/>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7AA90E50-0290-B129-5A3F-28261AE11659}"/>
              </a:ext>
            </a:extLst>
          </p:cNvPr>
          <p:cNvSpPr/>
          <p:nvPr/>
        </p:nvSpPr>
        <p:spPr>
          <a:xfrm flipH="1">
            <a:off x="10200456" y="5674499"/>
            <a:ext cx="1548000" cy="72008"/>
          </a:xfrm>
          <a:prstGeom prst="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461F513-D6FA-6E2E-6DB2-E1E72B6479D0}"/>
              </a:ext>
            </a:extLst>
          </p:cNvPr>
          <p:cNvSpPr/>
          <p:nvPr/>
        </p:nvSpPr>
        <p:spPr>
          <a:xfrm flipH="1">
            <a:off x="11052361" y="5975782"/>
            <a:ext cx="792000" cy="72008"/>
          </a:xfrm>
          <a:prstGeom prst="rect">
            <a:avLst/>
          </a:prstGeom>
          <a:gradFill flip="none" rotWithShape="1">
            <a:gsLst>
              <a:gs pos="0">
                <a:schemeClr val="accent5">
                  <a:lumMod val="20000"/>
                  <a:lumOff val="80000"/>
                </a:schemeClr>
              </a:gs>
              <a:gs pos="74000">
                <a:schemeClr val="accent5"/>
              </a:gs>
              <a:gs pos="83000">
                <a:schemeClr val="accent5"/>
              </a:gs>
              <a:gs pos="100000">
                <a:schemeClr val="accent5"/>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5D23AAEA-F51D-09CA-8CBC-7D1D8C845938}"/>
              </a:ext>
            </a:extLst>
          </p:cNvPr>
          <p:cNvSpPr txBox="1"/>
          <p:nvPr/>
        </p:nvSpPr>
        <p:spPr>
          <a:xfrm>
            <a:off x="179529" y="963568"/>
            <a:ext cx="6383385" cy="830997"/>
          </a:xfrm>
          <a:prstGeom prst="rect">
            <a:avLst/>
          </a:prstGeom>
          <a:noFill/>
        </p:spPr>
        <p:txBody>
          <a:bodyPr wrap="square" lIns="0" tIns="0" rIns="0" bIns="0" rtlCol="0">
            <a:spAutoFit/>
          </a:bodyPr>
          <a:lstStyle/>
          <a:p>
            <a:pPr algn="l"/>
            <a:r>
              <a:rPr lang="en-GB" dirty="0"/>
              <a:t>(</a:t>
            </a:r>
            <a:r>
              <a:rPr lang="en-GB" dirty="0" err="1"/>
              <a:t>i</a:t>
            </a:r>
            <a:r>
              <a:rPr lang="en-GB" dirty="0"/>
              <a:t>) Early Years: discoveries of radioactivity, nucleus, nuclear reactions, protons and neutrons, isotopes – using mainly decay.</a:t>
            </a:r>
          </a:p>
        </p:txBody>
      </p:sp>
      <p:sp>
        <p:nvSpPr>
          <p:cNvPr id="25" name="TextBox 24">
            <a:extLst>
              <a:ext uri="{FF2B5EF4-FFF2-40B4-BE49-F238E27FC236}">
                <a16:creationId xmlns:a16="http://schemas.microsoft.com/office/drawing/2014/main" id="{726233EB-7B80-C270-CBA1-9113C1FB8F7D}"/>
              </a:ext>
            </a:extLst>
          </p:cNvPr>
          <p:cNvSpPr txBox="1"/>
          <p:nvPr/>
        </p:nvSpPr>
        <p:spPr>
          <a:xfrm>
            <a:off x="197215" y="2713790"/>
            <a:ext cx="6215405" cy="1107996"/>
          </a:xfrm>
          <a:prstGeom prst="rect">
            <a:avLst/>
          </a:prstGeom>
          <a:noFill/>
        </p:spPr>
        <p:txBody>
          <a:bodyPr wrap="square" lIns="0" tIns="0" rIns="0" bIns="0" rtlCol="0">
            <a:spAutoFit/>
          </a:bodyPr>
          <a:lstStyle/>
          <a:p>
            <a:pPr algn="l"/>
            <a:r>
              <a:rPr lang="en-GB" dirty="0">
                <a:solidFill>
                  <a:schemeClr val="accent5"/>
                </a:solidFill>
              </a:rPr>
              <a:t>(iii) Light-ion accelerators: explosion of small machines for protons, deuterons and alphas for elastic/inelastic scattering, compound nucleus, transfer, with increasing energy allows spallation etc. </a:t>
            </a:r>
          </a:p>
        </p:txBody>
      </p:sp>
      <p:sp>
        <p:nvSpPr>
          <p:cNvPr id="26" name="TextBox 25">
            <a:extLst>
              <a:ext uri="{FF2B5EF4-FFF2-40B4-BE49-F238E27FC236}">
                <a16:creationId xmlns:a16="http://schemas.microsoft.com/office/drawing/2014/main" id="{21A78EF7-95D1-76DA-A1D6-99FB693D35D6}"/>
              </a:ext>
            </a:extLst>
          </p:cNvPr>
          <p:cNvSpPr txBox="1"/>
          <p:nvPr/>
        </p:nvSpPr>
        <p:spPr>
          <a:xfrm>
            <a:off x="209250" y="4027765"/>
            <a:ext cx="6191336" cy="553998"/>
          </a:xfrm>
          <a:prstGeom prst="rect">
            <a:avLst/>
          </a:prstGeom>
          <a:noFill/>
        </p:spPr>
        <p:txBody>
          <a:bodyPr wrap="square" lIns="0" tIns="0" rIns="0" bIns="0" rtlCol="0">
            <a:spAutoFit/>
          </a:bodyPr>
          <a:lstStyle/>
          <a:p>
            <a:pPr algn="l"/>
            <a:r>
              <a:rPr lang="en-GB" dirty="0"/>
              <a:t>(iv) Heavy-ion accelerators: Coulomb excitation, fusion evaporation, with increasing energy projectile fragmentation</a:t>
            </a:r>
          </a:p>
        </p:txBody>
      </p:sp>
      <p:sp>
        <p:nvSpPr>
          <p:cNvPr id="27" name="TextBox 26">
            <a:extLst>
              <a:ext uri="{FF2B5EF4-FFF2-40B4-BE49-F238E27FC236}">
                <a16:creationId xmlns:a16="http://schemas.microsoft.com/office/drawing/2014/main" id="{B3D94564-DE07-76FF-AF78-99ECBC34CFF2}"/>
              </a:ext>
            </a:extLst>
          </p:cNvPr>
          <p:cNvSpPr txBox="1"/>
          <p:nvPr/>
        </p:nvSpPr>
        <p:spPr>
          <a:xfrm>
            <a:off x="228599" y="4993721"/>
            <a:ext cx="6215406" cy="830997"/>
          </a:xfrm>
          <a:prstGeom prst="rect">
            <a:avLst/>
          </a:prstGeom>
          <a:noFill/>
        </p:spPr>
        <p:txBody>
          <a:bodyPr wrap="square" lIns="0" tIns="0" rIns="0" bIns="0" rtlCol="0">
            <a:spAutoFit/>
          </a:bodyPr>
          <a:lstStyle/>
          <a:p>
            <a:pPr algn="l"/>
            <a:r>
              <a:rPr lang="en-GB" dirty="0">
                <a:solidFill>
                  <a:schemeClr val="accent5"/>
                </a:solidFill>
              </a:rPr>
              <a:t>(v) Radioactive ion beam facilities: early work on spallation and fragmentation harnessed for production of beams of exotic nuclei used to induce secondary nuclear reactions.</a:t>
            </a:r>
          </a:p>
        </p:txBody>
      </p:sp>
      <p:sp>
        <p:nvSpPr>
          <p:cNvPr id="28" name="Rectangle 27">
            <a:extLst>
              <a:ext uri="{FF2B5EF4-FFF2-40B4-BE49-F238E27FC236}">
                <a16:creationId xmlns:a16="http://schemas.microsoft.com/office/drawing/2014/main" id="{01EE29E7-6E73-486D-3990-C95AFC053EE2}"/>
              </a:ext>
            </a:extLst>
          </p:cNvPr>
          <p:cNvSpPr/>
          <p:nvPr/>
        </p:nvSpPr>
        <p:spPr>
          <a:xfrm flipH="1">
            <a:off x="8640173" y="5160725"/>
            <a:ext cx="3168000" cy="72008"/>
          </a:xfrm>
          <a:prstGeom prst="rect">
            <a:avLst/>
          </a:prstGeom>
          <a:gradFill flip="none" rotWithShape="1">
            <a:gsLst>
              <a:gs pos="0">
                <a:schemeClr val="bg1"/>
              </a:gs>
              <a:gs pos="74000">
                <a:srgbClr val="00B050"/>
              </a:gs>
              <a:gs pos="83000">
                <a:srgbClr val="00B050"/>
              </a:gs>
              <a:gs pos="100000">
                <a:srgbClr val="00B050"/>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1FC823EB-2C55-5339-C9EC-DD293E0771B2}"/>
              </a:ext>
            </a:extLst>
          </p:cNvPr>
          <p:cNvSpPr txBox="1"/>
          <p:nvPr/>
        </p:nvSpPr>
        <p:spPr>
          <a:xfrm>
            <a:off x="179529" y="1994026"/>
            <a:ext cx="6191336" cy="553998"/>
          </a:xfrm>
          <a:prstGeom prst="rect">
            <a:avLst/>
          </a:prstGeom>
          <a:noFill/>
        </p:spPr>
        <p:txBody>
          <a:bodyPr wrap="square" lIns="0" tIns="0" rIns="0" bIns="0" rtlCol="0">
            <a:spAutoFit/>
          </a:bodyPr>
          <a:lstStyle/>
          <a:p>
            <a:pPr algn="l"/>
            <a:r>
              <a:rPr lang="en-GB" dirty="0">
                <a:solidFill>
                  <a:srgbClr val="00B050"/>
                </a:solidFill>
              </a:rPr>
              <a:t>(ii) Neutrons: from reactions initiated by radioactivity, then fission, then accelerators.</a:t>
            </a:r>
          </a:p>
        </p:txBody>
      </p:sp>
      <p:sp>
        <p:nvSpPr>
          <p:cNvPr id="30" name="TextBox 29">
            <a:extLst>
              <a:ext uri="{FF2B5EF4-FFF2-40B4-BE49-F238E27FC236}">
                <a16:creationId xmlns:a16="http://schemas.microsoft.com/office/drawing/2014/main" id="{B9438E28-8E95-8B30-A282-793E924C25A0}"/>
              </a:ext>
            </a:extLst>
          </p:cNvPr>
          <p:cNvSpPr txBox="1"/>
          <p:nvPr/>
        </p:nvSpPr>
        <p:spPr>
          <a:xfrm>
            <a:off x="7726365" y="4785014"/>
            <a:ext cx="205184" cy="276999"/>
          </a:xfrm>
          <a:prstGeom prst="rect">
            <a:avLst/>
          </a:prstGeom>
          <a:noFill/>
        </p:spPr>
        <p:txBody>
          <a:bodyPr wrap="none" lIns="0" tIns="0" rIns="0" bIns="0" rtlCol="0">
            <a:spAutoFit/>
          </a:bodyPr>
          <a:lstStyle/>
          <a:p>
            <a:pPr algn="l"/>
            <a:r>
              <a:rPr lang="en-GB" dirty="0"/>
              <a:t>(</a:t>
            </a:r>
            <a:r>
              <a:rPr lang="en-GB" dirty="0" err="1"/>
              <a:t>i</a:t>
            </a:r>
            <a:r>
              <a:rPr lang="en-GB" dirty="0"/>
              <a:t>)</a:t>
            </a:r>
          </a:p>
        </p:txBody>
      </p:sp>
      <p:sp>
        <p:nvSpPr>
          <p:cNvPr id="31" name="TextBox 30">
            <a:extLst>
              <a:ext uri="{FF2B5EF4-FFF2-40B4-BE49-F238E27FC236}">
                <a16:creationId xmlns:a16="http://schemas.microsoft.com/office/drawing/2014/main" id="{78922735-5DC1-D0CA-84C0-A0BCE09D541C}"/>
              </a:ext>
            </a:extLst>
          </p:cNvPr>
          <p:cNvSpPr txBox="1"/>
          <p:nvPr/>
        </p:nvSpPr>
        <p:spPr>
          <a:xfrm>
            <a:off x="10289789" y="4785013"/>
            <a:ext cx="256480" cy="276999"/>
          </a:xfrm>
          <a:prstGeom prst="rect">
            <a:avLst/>
          </a:prstGeom>
          <a:noFill/>
        </p:spPr>
        <p:txBody>
          <a:bodyPr wrap="none" lIns="0" tIns="0" rIns="0" bIns="0" rtlCol="0">
            <a:spAutoFit/>
          </a:bodyPr>
          <a:lstStyle/>
          <a:p>
            <a:pPr algn="l"/>
            <a:r>
              <a:rPr lang="en-GB" dirty="0">
                <a:solidFill>
                  <a:srgbClr val="00B050"/>
                </a:solidFill>
              </a:rPr>
              <a:t>(ii)</a:t>
            </a:r>
          </a:p>
        </p:txBody>
      </p:sp>
      <p:sp>
        <p:nvSpPr>
          <p:cNvPr id="32" name="TextBox 31">
            <a:extLst>
              <a:ext uri="{FF2B5EF4-FFF2-40B4-BE49-F238E27FC236}">
                <a16:creationId xmlns:a16="http://schemas.microsoft.com/office/drawing/2014/main" id="{CBED8177-68EF-5E0A-C952-087856D9AFBD}"/>
              </a:ext>
            </a:extLst>
          </p:cNvPr>
          <p:cNvSpPr txBox="1"/>
          <p:nvPr/>
        </p:nvSpPr>
        <p:spPr>
          <a:xfrm>
            <a:off x="11583616" y="5338441"/>
            <a:ext cx="320601" cy="276999"/>
          </a:xfrm>
          <a:prstGeom prst="rect">
            <a:avLst/>
          </a:prstGeom>
          <a:noFill/>
        </p:spPr>
        <p:txBody>
          <a:bodyPr wrap="none" lIns="0" tIns="0" rIns="0" bIns="0" rtlCol="0">
            <a:spAutoFit/>
          </a:bodyPr>
          <a:lstStyle/>
          <a:p>
            <a:pPr algn="l"/>
            <a:r>
              <a:rPr lang="en-GB" dirty="0"/>
              <a:t>(iv)</a:t>
            </a:r>
          </a:p>
        </p:txBody>
      </p:sp>
      <p:sp>
        <p:nvSpPr>
          <p:cNvPr id="33" name="TextBox 32">
            <a:extLst>
              <a:ext uri="{FF2B5EF4-FFF2-40B4-BE49-F238E27FC236}">
                <a16:creationId xmlns:a16="http://schemas.microsoft.com/office/drawing/2014/main" id="{6971370A-3E5F-6798-62EC-65BE1DD26320}"/>
              </a:ext>
            </a:extLst>
          </p:cNvPr>
          <p:cNvSpPr txBox="1"/>
          <p:nvPr/>
        </p:nvSpPr>
        <p:spPr>
          <a:xfrm>
            <a:off x="8640173" y="5499622"/>
            <a:ext cx="307777" cy="276999"/>
          </a:xfrm>
          <a:prstGeom prst="rect">
            <a:avLst/>
          </a:prstGeom>
          <a:noFill/>
        </p:spPr>
        <p:txBody>
          <a:bodyPr wrap="none" lIns="0" tIns="0" rIns="0" bIns="0" rtlCol="0">
            <a:spAutoFit/>
          </a:bodyPr>
          <a:lstStyle/>
          <a:p>
            <a:pPr algn="l"/>
            <a:r>
              <a:rPr lang="en-GB" dirty="0">
                <a:solidFill>
                  <a:schemeClr val="accent5"/>
                </a:solidFill>
              </a:rPr>
              <a:t>(iii)</a:t>
            </a:r>
          </a:p>
        </p:txBody>
      </p:sp>
      <p:sp>
        <p:nvSpPr>
          <p:cNvPr id="34" name="TextBox 33">
            <a:extLst>
              <a:ext uri="{FF2B5EF4-FFF2-40B4-BE49-F238E27FC236}">
                <a16:creationId xmlns:a16="http://schemas.microsoft.com/office/drawing/2014/main" id="{8C735F92-9CC2-0879-6B4A-65F99FE5906F}"/>
              </a:ext>
            </a:extLst>
          </p:cNvPr>
          <p:cNvSpPr txBox="1"/>
          <p:nvPr/>
        </p:nvSpPr>
        <p:spPr>
          <a:xfrm>
            <a:off x="10546269" y="5880997"/>
            <a:ext cx="269304" cy="276999"/>
          </a:xfrm>
          <a:prstGeom prst="rect">
            <a:avLst/>
          </a:prstGeom>
          <a:noFill/>
        </p:spPr>
        <p:txBody>
          <a:bodyPr wrap="none" lIns="0" tIns="0" rIns="0" bIns="0" rtlCol="0">
            <a:spAutoFit/>
          </a:bodyPr>
          <a:lstStyle/>
          <a:p>
            <a:pPr algn="l"/>
            <a:r>
              <a:rPr lang="en-GB" dirty="0">
                <a:solidFill>
                  <a:schemeClr val="accent5"/>
                </a:solidFill>
              </a:rPr>
              <a:t>(v)</a:t>
            </a:r>
          </a:p>
        </p:txBody>
      </p:sp>
    </p:spTree>
    <p:extLst>
      <p:ext uri="{BB962C8B-B14F-4D97-AF65-F5344CB8AC3E}">
        <p14:creationId xmlns:p14="http://schemas.microsoft.com/office/powerpoint/2010/main" val="20380756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7AA7674-2EFD-5E91-DA40-F2DA17DD715A}"/>
              </a:ext>
            </a:extLst>
          </p:cNvPr>
          <p:cNvSpPr>
            <a:spLocks noGrp="1"/>
          </p:cNvSpPr>
          <p:nvPr>
            <p:ph type="sldNum" sz="quarter" idx="12"/>
          </p:nvPr>
        </p:nvSpPr>
        <p:spPr/>
        <p:txBody>
          <a:bodyPr/>
          <a:lstStyle/>
          <a:p>
            <a:fld id="{36B5EA5A-BC32-A742-B11B-8E7414D5B535}" type="slidenum">
              <a:rPr lang="en-US" smtClean="0"/>
              <a:pPr/>
              <a:t>18</a:t>
            </a:fld>
            <a:endParaRPr lang="en-US" dirty="0"/>
          </a:p>
        </p:txBody>
      </p:sp>
      <p:pic>
        <p:nvPicPr>
          <p:cNvPr id="5" name="Picture 4" descr="A diagram of a number of different types of objects&#10;&#10;Description automatically generated with medium confidence">
            <a:extLst>
              <a:ext uri="{FF2B5EF4-FFF2-40B4-BE49-F238E27FC236}">
                <a16:creationId xmlns:a16="http://schemas.microsoft.com/office/drawing/2014/main" id="{B6A84DE7-8482-002A-3AB4-8B5C8DD75C9B}"/>
              </a:ext>
            </a:extLst>
          </p:cNvPr>
          <p:cNvPicPr>
            <a:picLocks noChangeAspect="1"/>
          </p:cNvPicPr>
          <p:nvPr/>
        </p:nvPicPr>
        <p:blipFill>
          <a:blip r:embed="rId2"/>
          <a:stretch>
            <a:fillRect/>
          </a:stretch>
        </p:blipFill>
        <p:spPr>
          <a:xfrm>
            <a:off x="4184306" y="815464"/>
            <a:ext cx="7776864" cy="5227072"/>
          </a:xfrm>
          <a:prstGeom prst="rect">
            <a:avLst/>
          </a:prstGeom>
        </p:spPr>
      </p:pic>
      <p:sp>
        <p:nvSpPr>
          <p:cNvPr id="6" name="TextBox 5">
            <a:extLst>
              <a:ext uri="{FF2B5EF4-FFF2-40B4-BE49-F238E27FC236}">
                <a16:creationId xmlns:a16="http://schemas.microsoft.com/office/drawing/2014/main" id="{9BACC4AD-59D5-E5B0-F616-2DFF57BFD1B6}"/>
              </a:ext>
            </a:extLst>
          </p:cNvPr>
          <p:cNvSpPr txBox="1"/>
          <p:nvPr/>
        </p:nvSpPr>
        <p:spPr>
          <a:xfrm>
            <a:off x="612774" y="3629079"/>
            <a:ext cx="3704424" cy="1384995"/>
          </a:xfrm>
          <a:prstGeom prst="rect">
            <a:avLst/>
          </a:prstGeom>
          <a:noFill/>
        </p:spPr>
        <p:txBody>
          <a:bodyPr wrap="square" lIns="0" tIns="0" rIns="0" bIns="0" rtlCol="0">
            <a:spAutoFit/>
          </a:bodyPr>
          <a:lstStyle/>
          <a:p>
            <a:pPr algn="l"/>
            <a:r>
              <a:rPr lang="en-GB" dirty="0">
                <a:solidFill>
                  <a:schemeClr val="accent3"/>
                </a:solidFill>
              </a:rPr>
              <a:t>Requires:</a:t>
            </a:r>
          </a:p>
          <a:p>
            <a:pPr marL="400050" indent="-400050" algn="l">
              <a:buFont typeface="+mj-lt"/>
              <a:buAutoNum type="romanLcPeriod"/>
            </a:pPr>
            <a:r>
              <a:rPr lang="en-GB" dirty="0">
                <a:solidFill>
                  <a:schemeClr val="accent3"/>
                </a:solidFill>
              </a:rPr>
              <a:t>high-intensity exotic nuclei for direct study.</a:t>
            </a:r>
          </a:p>
          <a:p>
            <a:pPr marL="400050" indent="-400050" algn="l">
              <a:buFont typeface="+mj-lt"/>
              <a:buAutoNum type="romanLcPeriod"/>
            </a:pPr>
            <a:r>
              <a:rPr lang="en-GB" dirty="0">
                <a:solidFill>
                  <a:schemeClr val="accent3"/>
                </a:solidFill>
              </a:rPr>
              <a:t>high-energy exotic beams to initiate secondary reactions</a:t>
            </a:r>
          </a:p>
        </p:txBody>
      </p:sp>
      <p:sp>
        <p:nvSpPr>
          <p:cNvPr id="7" name="Title 1">
            <a:extLst>
              <a:ext uri="{FF2B5EF4-FFF2-40B4-BE49-F238E27FC236}">
                <a16:creationId xmlns:a16="http://schemas.microsoft.com/office/drawing/2014/main" id="{0F7F9C12-411D-C618-4D53-32CC647F2309}"/>
              </a:ext>
            </a:extLst>
          </p:cNvPr>
          <p:cNvSpPr txBox="1">
            <a:spLocks/>
          </p:cNvSpPr>
          <p:nvPr/>
        </p:nvSpPr>
        <p:spPr>
          <a:xfrm>
            <a:off x="263352" y="260648"/>
            <a:ext cx="6984776" cy="1435853"/>
          </a:xfrm>
          <a:prstGeom prst="rect">
            <a:avLst/>
          </a:prstGeom>
        </p:spPr>
        <p:txBody>
          <a:bodyPr anchor="t">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3200" dirty="0">
                <a:latin typeface="Calibri" panose="020F0502020204030204" pitchFamily="34" charset="0"/>
                <a:cs typeface="Calibri" panose="020F0502020204030204" pitchFamily="34" charset="0"/>
              </a:rPr>
              <a:t>Radioactive Ion Beam Facilities</a:t>
            </a:r>
          </a:p>
        </p:txBody>
      </p:sp>
      <p:sp>
        <p:nvSpPr>
          <p:cNvPr id="9" name="TextBox 8">
            <a:extLst>
              <a:ext uri="{FF2B5EF4-FFF2-40B4-BE49-F238E27FC236}">
                <a16:creationId xmlns:a16="http://schemas.microsoft.com/office/drawing/2014/main" id="{654B6AD9-7B46-F000-55BD-FA79308AB6C2}"/>
              </a:ext>
            </a:extLst>
          </p:cNvPr>
          <p:cNvSpPr txBox="1"/>
          <p:nvPr/>
        </p:nvSpPr>
        <p:spPr>
          <a:xfrm>
            <a:off x="477143" y="1012931"/>
            <a:ext cx="3849319" cy="2215991"/>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dirty="0"/>
              <a:t>Most isotopes predicted to exist  are not known.</a:t>
            </a:r>
          </a:p>
          <a:p>
            <a:pPr marL="285750" indent="-285750" algn="l">
              <a:buFont typeface="Arial" panose="020B0604020202020204" pitchFamily="34" charset="0"/>
              <a:buChar char="•"/>
            </a:pPr>
            <a:r>
              <a:rPr lang="en-GB" dirty="0"/>
              <a:t>Many known exotic isotopes have only rudimentary studies.</a:t>
            </a:r>
          </a:p>
          <a:p>
            <a:pPr marL="285750" indent="-285750" algn="l">
              <a:buFont typeface="Arial" panose="020B0604020202020204" pitchFamily="34" charset="0"/>
              <a:buChar char="•"/>
            </a:pPr>
            <a:r>
              <a:rPr lang="en-GB" dirty="0"/>
              <a:t>The proton drip line has been reached in many cases; the neutron drip line is largely unknown.</a:t>
            </a:r>
          </a:p>
        </p:txBody>
      </p:sp>
      <p:sp>
        <p:nvSpPr>
          <p:cNvPr id="11" name="TextBox 10">
            <a:extLst>
              <a:ext uri="{FF2B5EF4-FFF2-40B4-BE49-F238E27FC236}">
                <a16:creationId xmlns:a16="http://schemas.microsoft.com/office/drawing/2014/main" id="{CD2DF80B-FE77-674F-8F54-7503DFD448A9}"/>
              </a:ext>
            </a:extLst>
          </p:cNvPr>
          <p:cNvSpPr txBox="1"/>
          <p:nvPr/>
        </p:nvSpPr>
        <p:spPr>
          <a:xfrm>
            <a:off x="612774" y="5706569"/>
            <a:ext cx="4167872" cy="276999"/>
          </a:xfrm>
          <a:prstGeom prst="rect">
            <a:avLst/>
          </a:prstGeom>
          <a:noFill/>
        </p:spPr>
        <p:txBody>
          <a:bodyPr wrap="none" lIns="0" tIns="0" rIns="0" bIns="0" rtlCol="0">
            <a:spAutoFit/>
          </a:bodyPr>
          <a:lstStyle/>
          <a:p>
            <a:pPr algn="l"/>
            <a:r>
              <a:rPr lang="en-GB" dirty="0"/>
              <a:t>Two main types of facility have emerged.</a:t>
            </a:r>
          </a:p>
        </p:txBody>
      </p:sp>
      <p:sp>
        <p:nvSpPr>
          <p:cNvPr id="2" name="TextBox 1">
            <a:extLst>
              <a:ext uri="{FF2B5EF4-FFF2-40B4-BE49-F238E27FC236}">
                <a16:creationId xmlns:a16="http://schemas.microsoft.com/office/drawing/2014/main" id="{62AD0077-586B-76A6-0C6C-E4776677349E}"/>
              </a:ext>
            </a:extLst>
          </p:cNvPr>
          <p:cNvSpPr txBox="1"/>
          <p:nvPr/>
        </p:nvSpPr>
        <p:spPr>
          <a:xfrm>
            <a:off x="7998302" y="5891235"/>
            <a:ext cx="3768660" cy="184666"/>
          </a:xfrm>
          <a:prstGeom prst="rect">
            <a:avLst/>
          </a:prstGeom>
          <a:noFill/>
        </p:spPr>
        <p:txBody>
          <a:bodyPr wrap="none" lIns="0" tIns="0" rIns="0" bIns="0" rtlCol="0">
            <a:spAutoFit/>
          </a:bodyPr>
          <a:lstStyle/>
          <a:p>
            <a:pPr algn="l"/>
            <a:r>
              <a:rPr lang="en-GB" sz="1200" dirty="0"/>
              <a:t>from “The Discovery of Isotopes” Michael </a:t>
            </a:r>
            <a:r>
              <a:rPr lang="en-GB" sz="1200" dirty="0" err="1"/>
              <a:t>Thoennessen</a:t>
            </a:r>
            <a:endParaRPr lang="en-GB" sz="1200" dirty="0"/>
          </a:p>
        </p:txBody>
      </p:sp>
    </p:spTree>
    <p:extLst>
      <p:ext uri="{BB962C8B-B14F-4D97-AF65-F5344CB8AC3E}">
        <p14:creationId xmlns:p14="http://schemas.microsoft.com/office/powerpoint/2010/main" val="320414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a:extLst>
              <a:ext uri="{FF2B5EF4-FFF2-40B4-BE49-F238E27FC236}">
                <a16:creationId xmlns:a16="http://schemas.microsoft.com/office/drawing/2014/main" id="{483D884E-FF15-7073-065A-C446BD1102DE}"/>
              </a:ext>
            </a:extLst>
          </p:cNvPr>
          <p:cNvSpPr txBox="1"/>
          <p:nvPr/>
        </p:nvSpPr>
        <p:spPr>
          <a:xfrm>
            <a:off x="546100" y="314391"/>
            <a:ext cx="827471" cy="523220"/>
          </a:xfrm>
          <a:prstGeom prst="rect">
            <a:avLst/>
          </a:prstGeom>
          <a:noFill/>
          <a:ln>
            <a:solidFill>
              <a:srgbClr val="7030A0"/>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srgbClr val="7030A0"/>
                </a:solidFill>
                <a:effectLst/>
                <a:uLnTx/>
                <a:uFillTx/>
                <a:latin typeface="Calibri" panose="020F0502020204030204"/>
                <a:ea typeface="+mn-ea"/>
                <a:cs typeface="+mn-cs"/>
              </a:rPr>
              <a:t>ISOL</a:t>
            </a:r>
          </a:p>
        </p:txBody>
      </p:sp>
      <p:sp>
        <p:nvSpPr>
          <p:cNvPr id="44" name="TextBox 43">
            <a:extLst>
              <a:ext uri="{FF2B5EF4-FFF2-40B4-BE49-F238E27FC236}">
                <a16:creationId xmlns:a16="http://schemas.microsoft.com/office/drawing/2014/main" id="{2CD84243-6E99-8BFF-D273-D278ED16B73D}"/>
              </a:ext>
            </a:extLst>
          </p:cNvPr>
          <p:cNvSpPr txBox="1"/>
          <p:nvPr/>
        </p:nvSpPr>
        <p:spPr>
          <a:xfrm>
            <a:off x="6837408" y="314391"/>
            <a:ext cx="1648208" cy="523220"/>
          </a:xfrm>
          <a:prstGeom prst="rect">
            <a:avLst/>
          </a:prstGeom>
          <a:noFill/>
          <a:ln>
            <a:solidFill>
              <a:srgbClr val="7030A0"/>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srgbClr val="7030A0"/>
                </a:solidFill>
                <a:effectLst/>
                <a:uLnTx/>
                <a:uFillTx/>
                <a:latin typeface="Calibri" panose="020F0502020204030204"/>
                <a:ea typeface="+mn-ea"/>
                <a:cs typeface="+mn-cs"/>
              </a:rPr>
              <a:t>IN-FLIGHT</a:t>
            </a:r>
          </a:p>
        </p:txBody>
      </p:sp>
      <p:grpSp>
        <p:nvGrpSpPr>
          <p:cNvPr id="50" name="Group 49">
            <a:extLst>
              <a:ext uri="{FF2B5EF4-FFF2-40B4-BE49-F238E27FC236}">
                <a16:creationId xmlns:a16="http://schemas.microsoft.com/office/drawing/2014/main" id="{0C72E083-9181-9A45-9BEA-526E03B24C88}"/>
              </a:ext>
            </a:extLst>
          </p:cNvPr>
          <p:cNvGrpSpPr/>
          <p:nvPr/>
        </p:nvGrpSpPr>
        <p:grpSpPr>
          <a:xfrm>
            <a:off x="2687967" y="314391"/>
            <a:ext cx="2731497" cy="5946423"/>
            <a:chOff x="1515979" y="1179617"/>
            <a:chExt cx="2731497" cy="5946423"/>
          </a:xfrm>
        </p:grpSpPr>
        <p:grpSp>
          <p:nvGrpSpPr>
            <p:cNvPr id="41" name="Group 40">
              <a:extLst>
                <a:ext uri="{FF2B5EF4-FFF2-40B4-BE49-F238E27FC236}">
                  <a16:creationId xmlns:a16="http://schemas.microsoft.com/office/drawing/2014/main" id="{7AC3BDCD-9B47-51E8-8DE3-DD70AE12D66B}"/>
                </a:ext>
              </a:extLst>
            </p:cNvPr>
            <p:cNvGrpSpPr/>
            <p:nvPr/>
          </p:nvGrpSpPr>
          <p:grpSpPr>
            <a:xfrm>
              <a:off x="1515979" y="1179617"/>
              <a:ext cx="2731497" cy="5221323"/>
              <a:chOff x="2365427" y="545224"/>
              <a:chExt cx="2731497" cy="5221323"/>
            </a:xfrm>
          </p:grpSpPr>
          <p:sp>
            <p:nvSpPr>
              <p:cNvPr id="5" name="Rounded Rectangle 4">
                <a:extLst>
                  <a:ext uri="{FF2B5EF4-FFF2-40B4-BE49-F238E27FC236}">
                    <a16:creationId xmlns:a16="http://schemas.microsoft.com/office/drawing/2014/main" id="{AEC37F8F-5996-2388-BF7B-782D1324141C}"/>
                  </a:ext>
                </a:extLst>
              </p:cNvPr>
              <p:cNvSpPr/>
              <p:nvPr/>
            </p:nvSpPr>
            <p:spPr>
              <a:xfrm>
                <a:off x="2365427" y="545224"/>
                <a:ext cx="1334214" cy="73572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Driver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Accelerator</a:t>
                </a:r>
              </a:p>
            </p:txBody>
          </p:sp>
          <p:sp>
            <p:nvSpPr>
              <p:cNvPr id="7" name="Rounded Rectangle 6">
                <a:extLst>
                  <a:ext uri="{FF2B5EF4-FFF2-40B4-BE49-F238E27FC236}">
                    <a16:creationId xmlns:a16="http://schemas.microsoft.com/office/drawing/2014/main" id="{56BFB93A-2429-6D1B-ECB9-8B7A8932B89A}"/>
                  </a:ext>
                </a:extLst>
              </p:cNvPr>
              <p:cNvSpPr/>
              <p:nvPr/>
            </p:nvSpPr>
            <p:spPr>
              <a:xfrm>
                <a:off x="2443486" y="1587062"/>
                <a:ext cx="1134519" cy="652946"/>
              </a:xfrm>
              <a:prstGeom prst="round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olidFill>
                      <a:prstClr val="white"/>
                    </a:solidFill>
                    <a:latin typeface="Calibri" panose="020F0502020204030204"/>
                  </a:rPr>
                  <a:t>Hot t</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hick target</a:t>
                </a:r>
              </a:p>
            </p:txBody>
          </p:sp>
          <p:sp>
            <p:nvSpPr>
              <p:cNvPr id="9" name="Rounded Rectangle 8">
                <a:extLst>
                  <a:ext uri="{FF2B5EF4-FFF2-40B4-BE49-F238E27FC236}">
                    <a16:creationId xmlns:a16="http://schemas.microsoft.com/office/drawing/2014/main" id="{D3B738DA-2591-40D4-86C4-7B4100044344}"/>
                  </a:ext>
                </a:extLst>
              </p:cNvPr>
              <p:cNvSpPr/>
              <p:nvPr/>
            </p:nvSpPr>
            <p:spPr>
              <a:xfrm>
                <a:off x="3978162" y="1587062"/>
                <a:ext cx="936009" cy="652946"/>
              </a:xfrm>
              <a:prstGeom prst="roundRect">
                <a:avLst/>
              </a:prstGeom>
              <a:solidFill>
                <a:schemeClr val="accent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Ion Source</a:t>
                </a:r>
              </a:p>
            </p:txBody>
          </p:sp>
          <p:sp>
            <p:nvSpPr>
              <p:cNvPr id="10" name="Rounded Rectangle 9">
                <a:extLst>
                  <a:ext uri="{FF2B5EF4-FFF2-40B4-BE49-F238E27FC236}">
                    <a16:creationId xmlns:a16="http://schemas.microsoft.com/office/drawing/2014/main" id="{75D1F3EC-D306-22CC-C225-1CC360E06F40}"/>
                  </a:ext>
                </a:extLst>
              </p:cNvPr>
              <p:cNvSpPr/>
              <p:nvPr/>
            </p:nvSpPr>
            <p:spPr>
              <a:xfrm>
                <a:off x="3844446" y="2601311"/>
                <a:ext cx="1179499" cy="993228"/>
              </a:xfrm>
              <a:prstGeom prst="roundRect">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Isotope separator</a:t>
                </a:r>
              </a:p>
            </p:txBody>
          </p:sp>
          <p:sp>
            <p:nvSpPr>
              <p:cNvPr id="12" name="Rounded Rectangle 11">
                <a:extLst>
                  <a:ext uri="{FF2B5EF4-FFF2-40B4-BE49-F238E27FC236}">
                    <a16:creationId xmlns:a16="http://schemas.microsoft.com/office/drawing/2014/main" id="{C469A89A-21AA-352D-ECF6-CE8D5A4C6682}"/>
                  </a:ext>
                </a:extLst>
              </p:cNvPr>
              <p:cNvSpPr/>
              <p:nvPr/>
            </p:nvSpPr>
            <p:spPr>
              <a:xfrm>
                <a:off x="3770280" y="4773319"/>
                <a:ext cx="1326644" cy="993228"/>
              </a:xfrm>
              <a:prstGeom prst="round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Post accelerator</a:t>
                </a:r>
              </a:p>
            </p:txBody>
          </p:sp>
          <p:cxnSp>
            <p:nvCxnSpPr>
              <p:cNvPr id="18" name="Straight Arrow Connector 17">
                <a:extLst>
                  <a:ext uri="{FF2B5EF4-FFF2-40B4-BE49-F238E27FC236}">
                    <a16:creationId xmlns:a16="http://schemas.microsoft.com/office/drawing/2014/main" id="{53447CB1-F697-A1D0-C088-9B680D845A54}"/>
                  </a:ext>
                </a:extLst>
              </p:cNvPr>
              <p:cNvCxnSpPr>
                <a:cxnSpLocks/>
                <a:stCxn id="5" idx="2"/>
                <a:endCxn id="7" idx="0"/>
              </p:cNvCxnSpPr>
              <p:nvPr/>
            </p:nvCxnSpPr>
            <p:spPr>
              <a:xfrm flipH="1">
                <a:off x="3010746" y="1280948"/>
                <a:ext cx="0" cy="306114"/>
              </a:xfrm>
              <a:prstGeom prst="straightConnector1">
                <a:avLst/>
              </a:prstGeom>
              <a:ln w="34925">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1936E5CF-504D-0668-B0F2-5E4AB438C33D}"/>
                  </a:ext>
                </a:extLst>
              </p:cNvPr>
              <p:cNvCxnSpPr>
                <a:cxnSpLocks/>
              </p:cNvCxnSpPr>
              <p:nvPr/>
            </p:nvCxnSpPr>
            <p:spPr>
              <a:xfrm>
                <a:off x="3562084" y="1912943"/>
                <a:ext cx="432000" cy="592"/>
              </a:xfrm>
              <a:prstGeom prst="straightConnector1">
                <a:avLst/>
              </a:prstGeom>
              <a:ln w="34925">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88C0B0FF-84AA-8735-F81D-1738C0A39912}"/>
                  </a:ext>
                </a:extLst>
              </p:cNvPr>
              <p:cNvCxnSpPr>
                <a:cxnSpLocks/>
              </p:cNvCxnSpPr>
              <p:nvPr/>
            </p:nvCxnSpPr>
            <p:spPr>
              <a:xfrm flipH="1">
                <a:off x="4433602" y="2254902"/>
                <a:ext cx="592" cy="306114"/>
              </a:xfrm>
              <a:prstGeom prst="straightConnector1">
                <a:avLst/>
              </a:prstGeom>
              <a:ln w="34925">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7E096971-FC01-8310-9362-C49AD8A130D0}"/>
                  </a:ext>
                </a:extLst>
              </p:cNvPr>
              <p:cNvCxnSpPr>
                <a:cxnSpLocks/>
                <a:stCxn id="10" idx="2"/>
                <a:endCxn id="12" idx="0"/>
              </p:cNvCxnSpPr>
              <p:nvPr/>
            </p:nvCxnSpPr>
            <p:spPr>
              <a:xfrm flipH="1">
                <a:off x="4433602" y="3594539"/>
                <a:ext cx="594" cy="1178780"/>
              </a:xfrm>
              <a:prstGeom prst="straightConnector1">
                <a:avLst/>
              </a:prstGeom>
              <a:ln w="34925">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25" name="Arc 24">
                <a:extLst>
                  <a:ext uri="{FF2B5EF4-FFF2-40B4-BE49-F238E27FC236}">
                    <a16:creationId xmlns:a16="http://schemas.microsoft.com/office/drawing/2014/main" id="{ED9F1763-BF24-E331-F5B5-DA93DDEC6B54}"/>
                  </a:ext>
                </a:extLst>
              </p:cNvPr>
              <p:cNvSpPr/>
              <p:nvPr/>
            </p:nvSpPr>
            <p:spPr>
              <a:xfrm rot="5400000">
                <a:off x="3393812" y="3085451"/>
                <a:ext cx="1014972" cy="1028700"/>
              </a:xfrm>
              <a:prstGeom prst="arc">
                <a:avLst/>
              </a:prstGeom>
              <a:ln w="34925">
                <a:solidFill>
                  <a:schemeClr val="tx1"/>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cxnSp>
            <p:nvCxnSpPr>
              <p:cNvPr id="33" name="Straight Arrow Connector 32">
                <a:extLst>
                  <a:ext uri="{FF2B5EF4-FFF2-40B4-BE49-F238E27FC236}">
                    <a16:creationId xmlns:a16="http://schemas.microsoft.com/office/drawing/2014/main" id="{C53F5C59-7AF9-F543-F137-BC677982A2B3}"/>
                  </a:ext>
                </a:extLst>
              </p:cNvPr>
              <p:cNvCxnSpPr>
                <a:cxnSpLocks/>
              </p:cNvCxnSpPr>
              <p:nvPr/>
            </p:nvCxnSpPr>
            <p:spPr>
              <a:xfrm flipH="1">
                <a:off x="3469298" y="4106695"/>
                <a:ext cx="432000" cy="592"/>
              </a:xfrm>
              <a:prstGeom prst="straightConnector1">
                <a:avLst/>
              </a:prstGeom>
              <a:ln w="34925">
                <a:solidFill>
                  <a:schemeClr val="tx1"/>
                </a:solidFill>
                <a:tailEnd type="stealth"/>
              </a:ln>
            </p:spPr>
            <p:style>
              <a:lnRef idx="1">
                <a:schemeClr val="accent1"/>
              </a:lnRef>
              <a:fillRef idx="0">
                <a:schemeClr val="accent1"/>
              </a:fillRef>
              <a:effectRef idx="0">
                <a:schemeClr val="accent1"/>
              </a:effectRef>
              <a:fontRef idx="minor">
                <a:schemeClr val="tx1"/>
              </a:fontRef>
            </p:style>
          </p:cxnSp>
        </p:grpSp>
        <p:sp>
          <p:nvSpPr>
            <p:cNvPr id="45" name="TextBox 44">
              <a:extLst>
                <a:ext uri="{FF2B5EF4-FFF2-40B4-BE49-F238E27FC236}">
                  <a16:creationId xmlns:a16="http://schemas.microsoft.com/office/drawing/2014/main" id="{59433E35-16A1-42A7-7D5F-4BB9486803EA}"/>
                </a:ext>
              </a:extLst>
            </p:cNvPr>
            <p:cNvSpPr txBox="1"/>
            <p:nvPr/>
          </p:nvSpPr>
          <p:spPr>
            <a:xfrm>
              <a:off x="2182392" y="4863352"/>
              <a:ext cx="107010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∼10s keV</a:t>
              </a:r>
            </a:p>
          </p:txBody>
        </p:sp>
        <p:sp>
          <p:nvSpPr>
            <p:cNvPr id="46" name="TextBox 45">
              <a:extLst>
                <a:ext uri="{FF2B5EF4-FFF2-40B4-BE49-F238E27FC236}">
                  <a16:creationId xmlns:a16="http://schemas.microsoft.com/office/drawing/2014/main" id="{FF64098C-2D3D-72F4-79F4-7DC73253F34B}"/>
                </a:ext>
              </a:extLst>
            </p:cNvPr>
            <p:cNvSpPr txBox="1"/>
            <p:nvPr/>
          </p:nvSpPr>
          <p:spPr>
            <a:xfrm>
              <a:off x="2858416" y="6756708"/>
              <a:ext cx="128041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∼10 MeV/u</a:t>
              </a:r>
            </a:p>
          </p:txBody>
        </p:sp>
      </p:grpSp>
      <p:grpSp>
        <p:nvGrpSpPr>
          <p:cNvPr id="51" name="Group 50">
            <a:extLst>
              <a:ext uri="{FF2B5EF4-FFF2-40B4-BE49-F238E27FC236}">
                <a16:creationId xmlns:a16="http://schemas.microsoft.com/office/drawing/2014/main" id="{1771BF26-DC22-6B5E-320D-F92D99655C32}"/>
              </a:ext>
            </a:extLst>
          </p:cNvPr>
          <p:cNvGrpSpPr/>
          <p:nvPr/>
        </p:nvGrpSpPr>
        <p:grpSpPr>
          <a:xfrm>
            <a:off x="9487328" y="682253"/>
            <a:ext cx="1733616" cy="4038838"/>
            <a:chOff x="6693492" y="545224"/>
            <a:chExt cx="1733616" cy="4038838"/>
          </a:xfrm>
        </p:grpSpPr>
        <p:grpSp>
          <p:nvGrpSpPr>
            <p:cNvPr id="42" name="Group 41">
              <a:extLst>
                <a:ext uri="{FF2B5EF4-FFF2-40B4-BE49-F238E27FC236}">
                  <a16:creationId xmlns:a16="http://schemas.microsoft.com/office/drawing/2014/main" id="{BF19E3A4-1E9D-BEA7-5974-A080C0B1F569}"/>
                </a:ext>
              </a:extLst>
            </p:cNvPr>
            <p:cNvGrpSpPr/>
            <p:nvPr/>
          </p:nvGrpSpPr>
          <p:grpSpPr>
            <a:xfrm>
              <a:off x="6893786" y="545224"/>
              <a:ext cx="1334214" cy="3538742"/>
              <a:chOff x="8014737" y="545224"/>
              <a:chExt cx="1334214" cy="3538742"/>
            </a:xfrm>
          </p:grpSpPr>
          <p:sp>
            <p:nvSpPr>
              <p:cNvPr id="6" name="Rounded Rectangle 5">
                <a:extLst>
                  <a:ext uri="{FF2B5EF4-FFF2-40B4-BE49-F238E27FC236}">
                    <a16:creationId xmlns:a16="http://schemas.microsoft.com/office/drawing/2014/main" id="{C78BC1D7-5889-F493-91E5-5E56F89EA912}"/>
                  </a:ext>
                </a:extLst>
              </p:cNvPr>
              <p:cNvSpPr/>
              <p:nvPr/>
            </p:nvSpPr>
            <p:spPr>
              <a:xfrm>
                <a:off x="8014737" y="545224"/>
                <a:ext cx="1334214" cy="73572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Driver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Accelerator</a:t>
                </a:r>
              </a:p>
            </p:txBody>
          </p:sp>
          <p:sp>
            <p:nvSpPr>
              <p:cNvPr id="11" name="Rounded Rectangle 10">
                <a:extLst>
                  <a:ext uri="{FF2B5EF4-FFF2-40B4-BE49-F238E27FC236}">
                    <a16:creationId xmlns:a16="http://schemas.microsoft.com/office/drawing/2014/main" id="{71078532-0C6D-94E8-4ACC-0250D0C92DB0}"/>
                  </a:ext>
                </a:extLst>
              </p:cNvPr>
              <p:cNvSpPr/>
              <p:nvPr/>
            </p:nvSpPr>
            <p:spPr>
              <a:xfrm>
                <a:off x="8053414" y="1925360"/>
                <a:ext cx="1256858" cy="1596259"/>
              </a:xfrm>
              <a:prstGeom prst="roundRect">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Fragment separator</a:t>
                </a:r>
              </a:p>
            </p:txBody>
          </p:sp>
          <p:cxnSp>
            <p:nvCxnSpPr>
              <p:cNvPr id="27" name="Straight Arrow Connector 26">
                <a:extLst>
                  <a:ext uri="{FF2B5EF4-FFF2-40B4-BE49-F238E27FC236}">
                    <a16:creationId xmlns:a16="http://schemas.microsoft.com/office/drawing/2014/main" id="{F88BE2C8-E83B-7C65-54AB-0C23E04624DF}"/>
                  </a:ext>
                </a:extLst>
              </p:cNvPr>
              <p:cNvCxnSpPr>
                <a:cxnSpLocks/>
              </p:cNvCxnSpPr>
              <p:nvPr/>
            </p:nvCxnSpPr>
            <p:spPr>
              <a:xfrm flipH="1">
                <a:off x="8681251" y="1308005"/>
                <a:ext cx="592" cy="252000"/>
              </a:xfrm>
              <a:prstGeom prst="straightConnector1">
                <a:avLst/>
              </a:prstGeom>
              <a:ln w="34925">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60A3FE09-7ED1-81EE-36B1-7257CCFC7B30}"/>
                  </a:ext>
                </a:extLst>
              </p:cNvPr>
              <p:cNvCxnSpPr>
                <a:cxnSpLocks/>
              </p:cNvCxnSpPr>
              <p:nvPr/>
            </p:nvCxnSpPr>
            <p:spPr>
              <a:xfrm flipH="1">
                <a:off x="8681251" y="1660943"/>
                <a:ext cx="592" cy="252000"/>
              </a:xfrm>
              <a:prstGeom prst="straightConnector1">
                <a:avLst/>
              </a:prstGeom>
              <a:ln w="34925">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AC7E2C39-286E-5EA4-DEDD-2A14B84C2E78}"/>
                  </a:ext>
                </a:extLst>
              </p:cNvPr>
              <p:cNvCxnSpPr>
                <a:cxnSpLocks/>
              </p:cNvCxnSpPr>
              <p:nvPr/>
            </p:nvCxnSpPr>
            <p:spPr>
              <a:xfrm flipH="1">
                <a:off x="8681251" y="3534036"/>
                <a:ext cx="594" cy="549930"/>
              </a:xfrm>
              <a:prstGeom prst="straightConnector1">
                <a:avLst/>
              </a:prstGeom>
              <a:ln w="34925">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8" name="Rounded Rectangle 7">
                <a:extLst>
                  <a:ext uri="{FF2B5EF4-FFF2-40B4-BE49-F238E27FC236}">
                    <a16:creationId xmlns:a16="http://schemas.microsoft.com/office/drawing/2014/main" id="{999976C5-688E-23BF-1A44-488C9A03CEBA}"/>
                  </a:ext>
                </a:extLst>
              </p:cNvPr>
              <p:cNvSpPr/>
              <p:nvPr/>
            </p:nvSpPr>
            <p:spPr>
              <a:xfrm>
                <a:off x="8213839" y="1574362"/>
                <a:ext cx="936009" cy="105104"/>
              </a:xfrm>
              <a:prstGeom prst="round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49" name="TextBox 48">
              <a:extLst>
                <a:ext uri="{FF2B5EF4-FFF2-40B4-BE49-F238E27FC236}">
                  <a16:creationId xmlns:a16="http://schemas.microsoft.com/office/drawing/2014/main" id="{CB88FAC0-C462-DB6A-9AB8-3971370D344A}"/>
                </a:ext>
              </a:extLst>
            </p:cNvPr>
            <p:cNvSpPr txBox="1"/>
            <p:nvPr/>
          </p:nvSpPr>
          <p:spPr>
            <a:xfrm>
              <a:off x="6693492" y="4214730"/>
              <a:ext cx="173361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∼0.1 to few GeV</a:t>
              </a:r>
            </a:p>
          </p:txBody>
        </p:sp>
      </p:grpSp>
      <p:sp>
        <p:nvSpPr>
          <p:cNvPr id="52" name="TextBox 51">
            <a:extLst>
              <a:ext uri="{FF2B5EF4-FFF2-40B4-BE49-F238E27FC236}">
                <a16:creationId xmlns:a16="http://schemas.microsoft.com/office/drawing/2014/main" id="{98CD831E-3887-688A-66EB-F6DF13B8DC1D}"/>
              </a:ext>
            </a:extLst>
          </p:cNvPr>
          <p:cNvSpPr txBox="1"/>
          <p:nvPr/>
        </p:nvSpPr>
        <p:spPr>
          <a:xfrm>
            <a:off x="277799" y="2952532"/>
            <a:ext cx="2632387" cy="923330"/>
          </a:xfrm>
          <a:prstGeom prst="rect">
            <a:avLst/>
          </a:prstGeom>
          <a:noFill/>
        </p:spPr>
        <p:txBody>
          <a:bodyPr wrap="non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excellent beam properties</a:t>
            </a:r>
          </a:p>
          <a:p>
            <a:pPr marR="0" lvl="0" algn="l" defTabSz="914400" rtl="0" eaLnBrk="1" fontAlgn="auto" latinLnBrk="0" hangingPunct="1">
              <a:lnSpc>
                <a:spcPct val="100000"/>
              </a:lnSpc>
              <a:spcBef>
                <a:spcPts val="0"/>
              </a:spcBef>
              <a:spcAft>
                <a:spcPts val="0"/>
              </a:spcAft>
              <a:buClrTx/>
              <a:buSzTx/>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chemical sensitivity</a:t>
            </a:r>
          </a:p>
          <a:p>
            <a:pPr marR="0" lvl="0" algn="l" defTabSz="914400" rtl="0" eaLnBrk="1" fontAlgn="auto" latinLnBrk="0" hangingPunct="1">
              <a:lnSpc>
                <a:spcPct val="100000"/>
              </a:lnSpc>
              <a:spcBef>
                <a:spcPts val="0"/>
              </a:spcBef>
              <a:spcAft>
                <a:spcPts val="0"/>
              </a:spcAft>
              <a:buClrTx/>
              <a:buSzTx/>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half-lives &gt; 1ms</a:t>
            </a:r>
          </a:p>
        </p:txBody>
      </p:sp>
      <p:cxnSp>
        <p:nvCxnSpPr>
          <p:cNvPr id="53" name="Straight Arrow Connector 52">
            <a:extLst>
              <a:ext uri="{FF2B5EF4-FFF2-40B4-BE49-F238E27FC236}">
                <a16:creationId xmlns:a16="http://schemas.microsoft.com/office/drawing/2014/main" id="{8CB7DED6-7F3B-036F-A2C5-D1BDF6084784}"/>
              </a:ext>
            </a:extLst>
          </p:cNvPr>
          <p:cNvCxnSpPr>
            <a:cxnSpLocks/>
          </p:cNvCxnSpPr>
          <p:nvPr/>
        </p:nvCxnSpPr>
        <p:spPr>
          <a:xfrm flipH="1">
            <a:off x="4737226" y="5557685"/>
            <a:ext cx="592" cy="306114"/>
          </a:xfrm>
          <a:prstGeom prst="straightConnector1">
            <a:avLst/>
          </a:prstGeom>
          <a:ln w="34925">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E3EF13A8-664A-854F-3448-DEC6A3EF3ECF}"/>
              </a:ext>
            </a:extLst>
          </p:cNvPr>
          <p:cNvSpPr txBox="1"/>
          <p:nvPr/>
        </p:nvSpPr>
        <p:spPr>
          <a:xfrm>
            <a:off x="6443883" y="2914868"/>
            <a:ext cx="2249142" cy="923330"/>
          </a:xfrm>
          <a:prstGeom prst="rect">
            <a:avLst/>
          </a:prstGeom>
          <a:noFill/>
        </p:spPr>
        <p:txBody>
          <a:bodyPr wrap="non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chemical insensitivity</a:t>
            </a:r>
          </a:p>
          <a:p>
            <a:pPr marR="0" lvl="0" algn="l" defTabSz="914400" rtl="0" eaLnBrk="1" fontAlgn="auto" latinLnBrk="0" hangingPunct="1">
              <a:lnSpc>
                <a:spcPct val="100000"/>
              </a:lnSpc>
              <a:spcBef>
                <a:spcPts val="0"/>
              </a:spcBef>
              <a:spcAft>
                <a:spcPts val="0"/>
              </a:spcAft>
              <a:buClrTx/>
              <a:buSzTx/>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half-lives &lt; 1ms</a:t>
            </a:r>
          </a:p>
          <a:p>
            <a:pPr marR="0" lvl="0" algn="l" defTabSz="914400" rtl="0" eaLnBrk="1" fontAlgn="auto" latinLnBrk="0" hangingPunct="1">
              <a:lnSpc>
                <a:spcPct val="100000"/>
              </a:lnSpc>
              <a:spcBef>
                <a:spcPts val="0"/>
              </a:spcBef>
              <a:spcAft>
                <a:spcPts val="0"/>
              </a:spcAft>
              <a:buClrTx/>
              <a:buSzTx/>
              <a:tabLst/>
              <a:defRPr/>
            </a:pPr>
            <a:r>
              <a:rPr lang="en-GB" dirty="0">
                <a:solidFill>
                  <a:prstClr val="black"/>
                </a:solidFill>
                <a:latin typeface="Calibri" panose="020F0502020204030204"/>
              </a:rPr>
              <a:t>beam properties fixed</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8AE0DE6E-E271-74E3-AA46-9798DEFE0D53}"/>
              </a:ext>
            </a:extLst>
          </p:cNvPr>
          <p:cNvSpPr txBox="1"/>
          <p:nvPr/>
        </p:nvSpPr>
        <p:spPr>
          <a:xfrm>
            <a:off x="277799" y="3953012"/>
            <a:ext cx="3383955" cy="646331"/>
          </a:xfrm>
          <a:prstGeom prst="rect">
            <a:avLst/>
          </a:prstGeom>
          <a:noFill/>
        </p:spPr>
        <p:txBody>
          <a:bodyPr wrap="square" rtlCol="0">
            <a:spAutoFit/>
          </a:bodyPr>
          <a:lstStyle/>
          <a:p>
            <a:r>
              <a:rPr lang="en-GB" dirty="0">
                <a:solidFill>
                  <a:schemeClr val="accent6"/>
                </a:solidFill>
              </a:rPr>
              <a:t>DISCOVERY POTENTIAL:</a:t>
            </a:r>
          </a:p>
          <a:p>
            <a:r>
              <a:rPr lang="en-GB" dirty="0">
                <a:solidFill>
                  <a:schemeClr val="accent6"/>
                </a:solidFill>
              </a:rPr>
              <a:t>precision studies of exotic nuclei</a:t>
            </a:r>
          </a:p>
        </p:txBody>
      </p:sp>
      <p:sp>
        <p:nvSpPr>
          <p:cNvPr id="3" name="TextBox 2">
            <a:extLst>
              <a:ext uri="{FF2B5EF4-FFF2-40B4-BE49-F238E27FC236}">
                <a16:creationId xmlns:a16="http://schemas.microsoft.com/office/drawing/2014/main" id="{8554CDC6-EAE5-477D-132C-89B5B8CBB0CD}"/>
              </a:ext>
            </a:extLst>
          </p:cNvPr>
          <p:cNvSpPr txBox="1"/>
          <p:nvPr/>
        </p:nvSpPr>
        <p:spPr>
          <a:xfrm>
            <a:off x="6466377" y="3905793"/>
            <a:ext cx="3044927" cy="923330"/>
          </a:xfrm>
          <a:prstGeom prst="rect">
            <a:avLst/>
          </a:prstGeom>
          <a:noFill/>
        </p:spPr>
        <p:txBody>
          <a:bodyPr wrap="square" rtlCol="0">
            <a:spAutoFit/>
          </a:bodyPr>
          <a:lstStyle/>
          <a:p>
            <a:r>
              <a:rPr lang="en-GB" dirty="0">
                <a:solidFill>
                  <a:schemeClr val="accent6"/>
                </a:solidFill>
              </a:rPr>
              <a:t>DISCOVERY POTENTIAL:</a:t>
            </a:r>
          </a:p>
          <a:p>
            <a:r>
              <a:rPr lang="en-GB" dirty="0">
                <a:solidFill>
                  <a:schemeClr val="accent6"/>
                </a:solidFill>
              </a:rPr>
              <a:t>loosely-bound isotopes at the very edge of stability</a:t>
            </a:r>
          </a:p>
        </p:txBody>
      </p:sp>
      <p:sp>
        <p:nvSpPr>
          <p:cNvPr id="4" name="TextBox 3">
            <a:extLst>
              <a:ext uri="{FF2B5EF4-FFF2-40B4-BE49-F238E27FC236}">
                <a16:creationId xmlns:a16="http://schemas.microsoft.com/office/drawing/2014/main" id="{E9894151-0330-C732-AF69-55F59991C636}"/>
              </a:ext>
            </a:extLst>
          </p:cNvPr>
          <p:cNvSpPr txBox="1"/>
          <p:nvPr/>
        </p:nvSpPr>
        <p:spPr>
          <a:xfrm>
            <a:off x="4122611" y="201769"/>
            <a:ext cx="2202847" cy="523220"/>
          </a:xfrm>
          <a:prstGeom prst="rect">
            <a:avLst/>
          </a:prstGeom>
          <a:noFill/>
        </p:spPr>
        <p:txBody>
          <a:bodyPr wrap="none" rtlCol="0">
            <a:spAutoFit/>
          </a:bodyPr>
          <a:lstStyle/>
          <a:p>
            <a:r>
              <a:rPr lang="en-GB" sz="1400" dirty="0">
                <a:solidFill>
                  <a:srgbClr val="7030A0"/>
                </a:solidFill>
                <a:latin typeface="Comic Sans MS" panose="030F0902030302020204" pitchFamily="66" charset="0"/>
              </a:rPr>
              <a:t>protons ten MeV to GeV</a:t>
            </a:r>
          </a:p>
          <a:p>
            <a:r>
              <a:rPr lang="en-GB" sz="1400" dirty="0">
                <a:solidFill>
                  <a:srgbClr val="7030A0"/>
                </a:solidFill>
                <a:latin typeface="Comic Sans MS" panose="030F0902030302020204" pitchFamily="66" charset="0"/>
              </a:rPr>
              <a:t>heavy-ions 100s MeV</a:t>
            </a:r>
          </a:p>
        </p:txBody>
      </p:sp>
      <p:sp>
        <p:nvSpPr>
          <p:cNvPr id="15" name="TextBox 14">
            <a:extLst>
              <a:ext uri="{FF2B5EF4-FFF2-40B4-BE49-F238E27FC236}">
                <a16:creationId xmlns:a16="http://schemas.microsoft.com/office/drawing/2014/main" id="{5560DBBF-D5C6-5520-062A-31B0ED9444AE}"/>
              </a:ext>
            </a:extLst>
          </p:cNvPr>
          <p:cNvSpPr txBox="1"/>
          <p:nvPr/>
        </p:nvSpPr>
        <p:spPr>
          <a:xfrm>
            <a:off x="13589" y="1214002"/>
            <a:ext cx="2989044" cy="954107"/>
          </a:xfrm>
          <a:prstGeom prst="rect">
            <a:avLst/>
          </a:prstGeom>
          <a:noFill/>
        </p:spPr>
        <p:txBody>
          <a:bodyPr wrap="square" rtlCol="0">
            <a:spAutoFit/>
          </a:bodyPr>
          <a:lstStyle/>
          <a:p>
            <a:pPr marL="285750" indent="-285750">
              <a:buFont typeface="Arial" panose="020B0604020202020204" pitchFamily="34" charset="0"/>
              <a:buChar char="•"/>
            </a:pPr>
            <a:r>
              <a:rPr lang="en-GB" sz="1400" dirty="0">
                <a:solidFill>
                  <a:srgbClr val="7030A0"/>
                </a:solidFill>
                <a:latin typeface="Comic Sans MS" panose="030F0902030302020204" pitchFamily="66" charset="0"/>
              </a:rPr>
              <a:t>uranium carbide, Ta metal, molten metals and salts</a:t>
            </a:r>
          </a:p>
          <a:p>
            <a:pPr marL="285750" indent="-285750">
              <a:buFont typeface="Arial" panose="020B0604020202020204" pitchFamily="34" charset="0"/>
              <a:buChar char="•"/>
            </a:pPr>
            <a:r>
              <a:rPr lang="en-GB" sz="1400" dirty="0">
                <a:solidFill>
                  <a:srgbClr val="7030A0"/>
                </a:solidFill>
                <a:latin typeface="Comic Sans MS" panose="030F0902030302020204" pitchFamily="66" charset="0"/>
              </a:rPr>
              <a:t>fusion, fission, spallation, fragmentation</a:t>
            </a:r>
          </a:p>
        </p:txBody>
      </p:sp>
      <p:sp>
        <p:nvSpPr>
          <p:cNvPr id="16" name="TextBox 15">
            <a:extLst>
              <a:ext uri="{FF2B5EF4-FFF2-40B4-BE49-F238E27FC236}">
                <a16:creationId xmlns:a16="http://schemas.microsoft.com/office/drawing/2014/main" id="{949CC4E5-037D-509E-69AC-5D55272EA18F}"/>
              </a:ext>
            </a:extLst>
          </p:cNvPr>
          <p:cNvSpPr txBox="1"/>
          <p:nvPr/>
        </p:nvSpPr>
        <p:spPr>
          <a:xfrm>
            <a:off x="4175209" y="940459"/>
            <a:ext cx="2174025" cy="307777"/>
          </a:xfrm>
          <a:prstGeom prst="rect">
            <a:avLst/>
          </a:prstGeom>
          <a:noFill/>
        </p:spPr>
        <p:txBody>
          <a:bodyPr wrap="square" rtlCol="0">
            <a:spAutoFit/>
          </a:bodyPr>
          <a:lstStyle/>
          <a:p>
            <a:r>
              <a:rPr lang="en-GB" sz="1400" dirty="0">
                <a:solidFill>
                  <a:srgbClr val="7030A0"/>
                </a:solidFill>
                <a:latin typeface="Comic Sans MS" panose="030F0902030302020204" pitchFamily="66" charset="0"/>
              </a:rPr>
              <a:t>surface, plasma, lasers</a:t>
            </a:r>
          </a:p>
        </p:txBody>
      </p:sp>
      <p:sp>
        <p:nvSpPr>
          <p:cNvPr id="17" name="TextBox 16">
            <a:extLst>
              <a:ext uri="{FF2B5EF4-FFF2-40B4-BE49-F238E27FC236}">
                <a16:creationId xmlns:a16="http://schemas.microsoft.com/office/drawing/2014/main" id="{E7591DAC-FDC3-6B0D-6A7A-466FA4F07D01}"/>
              </a:ext>
            </a:extLst>
          </p:cNvPr>
          <p:cNvSpPr txBox="1"/>
          <p:nvPr/>
        </p:nvSpPr>
        <p:spPr>
          <a:xfrm>
            <a:off x="2425016" y="2381769"/>
            <a:ext cx="1605388" cy="523220"/>
          </a:xfrm>
          <a:prstGeom prst="rect">
            <a:avLst/>
          </a:prstGeom>
          <a:noFill/>
        </p:spPr>
        <p:txBody>
          <a:bodyPr wrap="square" rtlCol="0">
            <a:spAutoFit/>
          </a:bodyPr>
          <a:lstStyle/>
          <a:p>
            <a:r>
              <a:rPr lang="en-GB" sz="1400" dirty="0">
                <a:solidFill>
                  <a:srgbClr val="7030A0"/>
                </a:solidFill>
                <a:latin typeface="Comic Sans MS" panose="030F0902030302020204" pitchFamily="66" charset="0"/>
              </a:rPr>
              <a:t>relatively small</a:t>
            </a:r>
          </a:p>
          <a:p>
            <a:r>
              <a:rPr lang="en-GB" sz="1400" dirty="0">
                <a:solidFill>
                  <a:srgbClr val="7030A0"/>
                </a:solidFill>
                <a:latin typeface="Comic Sans MS" panose="030F0902030302020204" pitchFamily="66" charset="0"/>
              </a:rPr>
              <a:t>magnetic system</a:t>
            </a:r>
          </a:p>
        </p:txBody>
      </p:sp>
      <p:sp>
        <p:nvSpPr>
          <p:cNvPr id="19" name="TextBox 18">
            <a:extLst>
              <a:ext uri="{FF2B5EF4-FFF2-40B4-BE49-F238E27FC236}">
                <a16:creationId xmlns:a16="http://schemas.microsoft.com/office/drawing/2014/main" id="{210714E9-D6D5-ADA2-D557-8F08C9DFAB82}"/>
              </a:ext>
            </a:extLst>
          </p:cNvPr>
          <p:cNvSpPr txBox="1"/>
          <p:nvPr/>
        </p:nvSpPr>
        <p:spPr>
          <a:xfrm>
            <a:off x="8790567" y="234950"/>
            <a:ext cx="3127138" cy="307777"/>
          </a:xfrm>
          <a:prstGeom prst="rect">
            <a:avLst/>
          </a:prstGeom>
          <a:noFill/>
        </p:spPr>
        <p:txBody>
          <a:bodyPr wrap="square" rtlCol="0">
            <a:spAutoFit/>
          </a:bodyPr>
          <a:lstStyle/>
          <a:p>
            <a:r>
              <a:rPr lang="en-GB" sz="1400" dirty="0">
                <a:solidFill>
                  <a:srgbClr val="7030A0"/>
                </a:solidFill>
                <a:latin typeface="Comic Sans MS" panose="030F0902030302020204" pitchFamily="66" charset="0"/>
              </a:rPr>
              <a:t>usually heavy-ions 100s MeV/A</a:t>
            </a:r>
          </a:p>
        </p:txBody>
      </p:sp>
      <p:sp>
        <p:nvSpPr>
          <p:cNvPr id="21" name="TextBox 20">
            <a:extLst>
              <a:ext uri="{FF2B5EF4-FFF2-40B4-BE49-F238E27FC236}">
                <a16:creationId xmlns:a16="http://schemas.microsoft.com/office/drawing/2014/main" id="{C070972D-8FCA-8896-9C97-6B07AE6FA633}"/>
              </a:ext>
            </a:extLst>
          </p:cNvPr>
          <p:cNvSpPr txBox="1"/>
          <p:nvPr/>
        </p:nvSpPr>
        <p:spPr>
          <a:xfrm>
            <a:off x="234039" y="5100646"/>
            <a:ext cx="5419945" cy="1754326"/>
          </a:xfrm>
          <a:prstGeom prst="rect">
            <a:avLst/>
          </a:prstGeom>
          <a:noFill/>
        </p:spPr>
        <p:txBody>
          <a:bodyPr wrap="none" rtlCol="0">
            <a:spAutoFit/>
          </a:bodyPr>
          <a:lstStyle/>
          <a:p>
            <a:r>
              <a:rPr lang="en-GB" u="sng" dirty="0">
                <a:solidFill>
                  <a:schemeClr val="accent2"/>
                </a:solidFill>
              </a:rPr>
              <a:t>Examples</a:t>
            </a:r>
            <a:r>
              <a:rPr lang="en-GB" dirty="0">
                <a:solidFill>
                  <a:schemeClr val="accent2"/>
                </a:solidFill>
              </a:rPr>
              <a:t>:</a:t>
            </a:r>
          </a:p>
          <a:p>
            <a:r>
              <a:rPr lang="en-GB" dirty="0">
                <a:solidFill>
                  <a:schemeClr val="accent2"/>
                </a:solidFill>
              </a:rPr>
              <a:t>ISOLDE 1.4 GeV protons</a:t>
            </a:r>
          </a:p>
          <a:p>
            <a:r>
              <a:rPr lang="en-GB" dirty="0">
                <a:solidFill>
                  <a:schemeClr val="accent2"/>
                </a:solidFill>
              </a:rPr>
              <a:t>TRIUMF-ISAC 600 MeV protons</a:t>
            </a:r>
          </a:p>
          <a:p>
            <a:r>
              <a:rPr lang="en-GB" dirty="0">
                <a:solidFill>
                  <a:schemeClr val="accent2"/>
                </a:solidFill>
              </a:rPr>
              <a:t>INFN-SPES and RAON-Korea</a:t>
            </a:r>
          </a:p>
          <a:p>
            <a:r>
              <a:rPr lang="en-GB" dirty="0">
                <a:solidFill>
                  <a:schemeClr val="accent2"/>
                </a:solidFill>
              </a:rPr>
              <a:t>	 70 MeV protons</a:t>
            </a:r>
          </a:p>
          <a:p>
            <a:r>
              <a:rPr lang="en-GB" dirty="0">
                <a:solidFill>
                  <a:schemeClr val="accent2"/>
                </a:solidFill>
              </a:rPr>
              <a:t>SPIRAL/DESIR–GANIL  heavy-ions 25 MeV/A (fusion etc.)</a:t>
            </a:r>
          </a:p>
        </p:txBody>
      </p:sp>
      <p:sp>
        <p:nvSpPr>
          <p:cNvPr id="26" name="TextBox 25">
            <a:extLst>
              <a:ext uri="{FF2B5EF4-FFF2-40B4-BE49-F238E27FC236}">
                <a16:creationId xmlns:a16="http://schemas.microsoft.com/office/drawing/2014/main" id="{3FA75665-1CE4-D7EB-95E8-FBA4B86DB7A0}"/>
              </a:ext>
            </a:extLst>
          </p:cNvPr>
          <p:cNvSpPr txBox="1"/>
          <p:nvPr/>
        </p:nvSpPr>
        <p:spPr>
          <a:xfrm>
            <a:off x="6955291" y="1485955"/>
            <a:ext cx="2544286" cy="523220"/>
          </a:xfrm>
          <a:prstGeom prst="rect">
            <a:avLst/>
          </a:prstGeom>
          <a:noFill/>
        </p:spPr>
        <p:txBody>
          <a:bodyPr wrap="none" rtlCol="0">
            <a:spAutoFit/>
          </a:bodyPr>
          <a:lstStyle/>
          <a:p>
            <a:pPr marL="285750" indent="-285750">
              <a:buFont typeface="Arial" panose="020B0604020202020204" pitchFamily="34" charset="0"/>
              <a:buChar char="•"/>
            </a:pPr>
            <a:r>
              <a:rPr lang="en-GB" sz="1400" dirty="0">
                <a:solidFill>
                  <a:srgbClr val="7030A0"/>
                </a:solidFill>
                <a:latin typeface="Comic Sans MS" panose="030F0902030302020204" pitchFamily="66" charset="0"/>
              </a:rPr>
              <a:t>thin light target: Be, Li..</a:t>
            </a:r>
          </a:p>
          <a:p>
            <a:pPr marL="285750" indent="-285750">
              <a:buFont typeface="Arial" panose="020B0604020202020204" pitchFamily="34" charset="0"/>
              <a:buChar char="•"/>
            </a:pPr>
            <a:r>
              <a:rPr lang="en-GB" sz="1400" dirty="0">
                <a:solidFill>
                  <a:srgbClr val="7030A0"/>
                </a:solidFill>
                <a:latin typeface="Comic Sans MS" panose="030F0902030302020204" pitchFamily="66" charset="0"/>
              </a:rPr>
              <a:t>projectile fragmentation</a:t>
            </a:r>
          </a:p>
        </p:txBody>
      </p:sp>
      <p:sp>
        <p:nvSpPr>
          <p:cNvPr id="28" name="TextBox 27">
            <a:extLst>
              <a:ext uri="{FF2B5EF4-FFF2-40B4-BE49-F238E27FC236}">
                <a16:creationId xmlns:a16="http://schemas.microsoft.com/office/drawing/2014/main" id="{D139FF48-483F-7D6E-0229-FFB56CE30201}"/>
              </a:ext>
            </a:extLst>
          </p:cNvPr>
          <p:cNvSpPr txBox="1"/>
          <p:nvPr/>
        </p:nvSpPr>
        <p:spPr>
          <a:xfrm>
            <a:off x="11077143" y="2370478"/>
            <a:ext cx="1114857" cy="738664"/>
          </a:xfrm>
          <a:prstGeom prst="rect">
            <a:avLst/>
          </a:prstGeom>
          <a:noFill/>
        </p:spPr>
        <p:txBody>
          <a:bodyPr wrap="square" rtlCol="0">
            <a:spAutoFit/>
          </a:bodyPr>
          <a:lstStyle/>
          <a:p>
            <a:r>
              <a:rPr lang="en-GB" sz="1400" dirty="0">
                <a:solidFill>
                  <a:srgbClr val="7030A0"/>
                </a:solidFill>
                <a:latin typeface="Comic Sans MS" panose="030F0902030302020204" pitchFamily="66" charset="0"/>
              </a:rPr>
              <a:t>extensive</a:t>
            </a:r>
          </a:p>
          <a:p>
            <a:r>
              <a:rPr lang="en-GB" sz="1400" dirty="0">
                <a:solidFill>
                  <a:srgbClr val="7030A0"/>
                </a:solidFill>
                <a:latin typeface="Comic Sans MS" panose="030F0902030302020204" pitchFamily="66" charset="0"/>
              </a:rPr>
              <a:t>magnetic system</a:t>
            </a:r>
          </a:p>
        </p:txBody>
      </p:sp>
      <p:sp>
        <p:nvSpPr>
          <p:cNvPr id="31" name="TextBox 30">
            <a:extLst>
              <a:ext uri="{FF2B5EF4-FFF2-40B4-BE49-F238E27FC236}">
                <a16:creationId xmlns:a16="http://schemas.microsoft.com/office/drawing/2014/main" id="{6737938B-55DC-1DAB-09E5-C06627555B22}"/>
              </a:ext>
            </a:extLst>
          </p:cNvPr>
          <p:cNvSpPr txBox="1"/>
          <p:nvPr/>
        </p:nvSpPr>
        <p:spPr>
          <a:xfrm>
            <a:off x="7312017" y="5066281"/>
            <a:ext cx="3624647" cy="1477328"/>
          </a:xfrm>
          <a:prstGeom prst="rect">
            <a:avLst/>
          </a:prstGeom>
          <a:noFill/>
        </p:spPr>
        <p:txBody>
          <a:bodyPr wrap="none" rtlCol="0">
            <a:spAutoFit/>
          </a:bodyPr>
          <a:lstStyle/>
          <a:p>
            <a:r>
              <a:rPr lang="en-GB" u="sng" dirty="0">
                <a:solidFill>
                  <a:schemeClr val="accent2"/>
                </a:solidFill>
              </a:rPr>
              <a:t>Examples</a:t>
            </a:r>
            <a:r>
              <a:rPr lang="en-GB" dirty="0">
                <a:solidFill>
                  <a:schemeClr val="accent2"/>
                </a:solidFill>
              </a:rPr>
              <a:t>:</a:t>
            </a:r>
          </a:p>
          <a:p>
            <a:r>
              <a:rPr lang="en-GB" dirty="0">
                <a:solidFill>
                  <a:schemeClr val="accent2"/>
                </a:solidFill>
              </a:rPr>
              <a:t>RIBF-RIKEN 350 MeV/A heavy ions</a:t>
            </a:r>
          </a:p>
          <a:p>
            <a:r>
              <a:rPr lang="en-GB" dirty="0">
                <a:solidFill>
                  <a:schemeClr val="accent2"/>
                </a:solidFill>
              </a:rPr>
              <a:t>FRIB-USA 200-250 MeV/A heavy ions</a:t>
            </a:r>
          </a:p>
          <a:p>
            <a:r>
              <a:rPr lang="en-GB" dirty="0">
                <a:solidFill>
                  <a:schemeClr val="accent2"/>
                </a:solidFill>
              </a:rPr>
              <a:t>FAIR-GERMANY 2 GeV/A heavy ions</a:t>
            </a:r>
          </a:p>
          <a:p>
            <a:r>
              <a:rPr lang="en-GB" dirty="0">
                <a:solidFill>
                  <a:schemeClr val="accent2"/>
                </a:solidFill>
              </a:rPr>
              <a:t>GANIL 95 MeV/A</a:t>
            </a:r>
          </a:p>
        </p:txBody>
      </p:sp>
      <p:cxnSp>
        <p:nvCxnSpPr>
          <p:cNvPr id="34" name="Straight Connector 33">
            <a:extLst>
              <a:ext uri="{FF2B5EF4-FFF2-40B4-BE49-F238E27FC236}">
                <a16:creationId xmlns:a16="http://schemas.microsoft.com/office/drawing/2014/main" id="{C16CF5A3-D3BF-B3EE-08CE-05562C170235}"/>
              </a:ext>
            </a:extLst>
          </p:cNvPr>
          <p:cNvCxnSpPr/>
          <p:nvPr/>
        </p:nvCxnSpPr>
        <p:spPr>
          <a:xfrm>
            <a:off x="6096000" y="1445034"/>
            <a:ext cx="0" cy="481578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8944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84E2F0B-94A9-E5D1-2C9B-CD583FDD0B25}"/>
              </a:ext>
            </a:extLst>
          </p:cNvPr>
          <p:cNvSpPr>
            <a:spLocks noGrp="1"/>
          </p:cNvSpPr>
          <p:nvPr>
            <p:ph idx="1"/>
          </p:nvPr>
        </p:nvSpPr>
        <p:spPr>
          <a:xfrm>
            <a:off x="227039" y="809573"/>
            <a:ext cx="5724946" cy="4608512"/>
          </a:xfrm>
        </p:spPr>
        <p:txBody>
          <a:bodyPr/>
          <a:lstStyle/>
          <a:p>
            <a:pPr marL="0" indent="0">
              <a:buNone/>
            </a:pPr>
            <a:r>
              <a:rPr lang="en-GB" sz="2000" b="0" dirty="0">
                <a:solidFill>
                  <a:schemeClr val="accent5"/>
                </a:solidFill>
                <a:latin typeface="Calibri" panose="020F0502020204030204" pitchFamily="34" charset="0"/>
                <a:cs typeface="Calibri" panose="020F0502020204030204" pitchFamily="34" charset="0"/>
              </a:rPr>
              <a:t>Keep it simple and give a flavour of WHY/WHAT/HOW of nuclear structure.</a:t>
            </a:r>
          </a:p>
          <a:p>
            <a:pPr>
              <a:lnSpc>
                <a:spcPct val="100000"/>
              </a:lnSpc>
              <a:spcBef>
                <a:spcPts val="1200"/>
              </a:spcBef>
              <a:spcAft>
                <a:spcPts val="0"/>
              </a:spcAft>
            </a:pPr>
            <a:r>
              <a:rPr lang="en-GB" sz="1800" b="0" dirty="0">
                <a:solidFill>
                  <a:schemeClr val="tx1"/>
                </a:solidFill>
                <a:latin typeface="Calibri" panose="020F0502020204030204" pitchFamily="34" charset="0"/>
                <a:cs typeface="Calibri" panose="020F0502020204030204" pitchFamily="34" charset="0"/>
              </a:rPr>
              <a:t>Back to basics: what is a nucleus?</a:t>
            </a:r>
            <a:br>
              <a:rPr lang="en-GB" sz="1800" b="0" dirty="0">
                <a:solidFill>
                  <a:schemeClr val="tx1"/>
                </a:solidFill>
                <a:latin typeface="Calibri" panose="020F0502020204030204" pitchFamily="34" charset="0"/>
                <a:cs typeface="Calibri" panose="020F0502020204030204" pitchFamily="34" charset="0"/>
              </a:rPr>
            </a:br>
            <a:r>
              <a:rPr lang="en-GB" sz="1800" b="0" dirty="0">
                <a:solidFill>
                  <a:schemeClr val="tx1"/>
                </a:solidFill>
                <a:latin typeface="Calibri" panose="020F0502020204030204" pitchFamily="34" charset="0"/>
                <a:cs typeface="Calibri" panose="020F0502020204030204" pitchFamily="34" charset="0"/>
              </a:rPr>
              <a:t>nucleus as a quantum system, single-particle and collective structure, exotic nuclei – not comprehensive, just a flavour!</a:t>
            </a:r>
          </a:p>
          <a:p>
            <a:pPr>
              <a:lnSpc>
                <a:spcPct val="100000"/>
              </a:lnSpc>
              <a:spcBef>
                <a:spcPts val="1200"/>
              </a:spcBef>
              <a:spcAft>
                <a:spcPts val="0"/>
              </a:spcAft>
            </a:pPr>
            <a:r>
              <a:rPr lang="en-GB" sz="1800" b="0" dirty="0">
                <a:solidFill>
                  <a:schemeClr val="tx1"/>
                </a:solidFill>
                <a:latin typeface="Calibri" panose="020F0502020204030204" pitchFamily="34" charset="0"/>
                <a:cs typeface="Calibri" panose="020F0502020204030204" pitchFamily="34" charset="0"/>
              </a:rPr>
              <a:t>What characterises a nucleus and how do we study them?</a:t>
            </a:r>
            <a:br>
              <a:rPr lang="en-GB" sz="1800" b="0" dirty="0">
                <a:solidFill>
                  <a:schemeClr val="tx1"/>
                </a:solidFill>
                <a:latin typeface="Calibri" panose="020F0502020204030204" pitchFamily="34" charset="0"/>
                <a:cs typeface="Calibri" panose="020F0502020204030204" pitchFamily="34" charset="0"/>
              </a:rPr>
            </a:br>
            <a:r>
              <a:rPr lang="en-GB" sz="1800" b="0" dirty="0">
                <a:solidFill>
                  <a:schemeClr val="tx1"/>
                </a:solidFill>
                <a:latin typeface="Calibri" panose="020F0502020204030204" pitchFamily="34" charset="0"/>
                <a:cs typeface="Calibri" panose="020F0502020204030204" pitchFamily="34" charset="0"/>
              </a:rPr>
              <a:t>nuclear properties, nuclear reactions, historical context, stable and exotic ion beams.</a:t>
            </a:r>
          </a:p>
          <a:p>
            <a:pPr>
              <a:lnSpc>
                <a:spcPct val="100000"/>
              </a:lnSpc>
              <a:spcBef>
                <a:spcPts val="1200"/>
              </a:spcBef>
              <a:spcAft>
                <a:spcPts val="0"/>
              </a:spcAft>
            </a:pPr>
            <a:r>
              <a:rPr lang="en-GB" sz="1800" b="0" dirty="0">
                <a:solidFill>
                  <a:schemeClr val="tx1"/>
                </a:solidFill>
                <a:latin typeface="Calibri" panose="020F0502020204030204" pitchFamily="34" charset="0"/>
                <a:cs typeface="Calibri" panose="020F0502020204030204" pitchFamily="34" charset="0"/>
              </a:rPr>
              <a:t>Case study: some recent example measurements from ISOLDE@CERN – will push the boundaries of nuclear structure into other areas</a:t>
            </a:r>
          </a:p>
          <a:p>
            <a:pPr>
              <a:lnSpc>
                <a:spcPct val="100000"/>
              </a:lnSpc>
              <a:spcBef>
                <a:spcPts val="1200"/>
              </a:spcBef>
              <a:spcAft>
                <a:spcPts val="0"/>
              </a:spcAft>
            </a:pPr>
            <a:r>
              <a:rPr lang="en-GB" sz="1800" b="0" dirty="0">
                <a:solidFill>
                  <a:schemeClr val="tx1"/>
                </a:solidFill>
                <a:latin typeface="Calibri" panose="020F0502020204030204" pitchFamily="34" charset="0"/>
                <a:cs typeface="Calibri" panose="020F0502020204030204" pitchFamily="34" charset="0"/>
              </a:rPr>
              <a:t>Perspectives.</a:t>
            </a:r>
          </a:p>
        </p:txBody>
      </p:sp>
      <p:sp>
        <p:nvSpPr>
          <p:cNvPr id="3" name="Title 2">
            <a:extLst>
              <a:ext uri="{FF2B5EF4-FFF2-40B4-BE49-F238E27FC236}">
                <a16:creationId xmlns:a16="http://schemas.microsoft.com/office/drawing/2014/main" id="{BE418580-7FB8-F689-DD2C-0D707B621440}"/>
              </a:ext>
            </a:extLst>
          </p:cNvPr>
          <p:cNvSpPr>
            <a:spLocks noGrp="1"/>
          </p:cNvSpPr>
          <p:nvPr>
            <p:ph type="title"/>
          </p:nvPr>
        </p:nvSpPr>
        <p:spPr>
          <a:xfrm>
            <a:off x="263352" y="204022"/>
            <a:ext cx="11376025" cy="1065742"/>
          </a:xfrm>
        </p:spPr>
        <p:txBody>
          <a:bodyPr/>
          <a:lstStyle/>
          <a:p>
            <a:r>
              <a:rPr lang="en-GB" dirty="0">
                <a:latin typeface="Calibri" panose="020F0502020204030204" pitchFamily="34" charset="0"/>
                <a:cs typeface="Calibri" panose="020F0502020204030204" pitchFamily="34" charset="0"/>
              </a:rPr>
              <a:t>Plan of Action</a:t>
            </a:r>
          </a:p>
        </p:txBody>
      </p:sp>
      <p:sp>
        <p:nvSpPr>
          <p:cNvPr id="5" name="Footer Placeholder 4">
            <a:extLst>
              <a:ext uri="{FF2B5EF4-FFF2-40B4-BE49-F238E27FC236}">
                <a16:creationId xmlns:a16="http://schemas.microsoft.com/office/drawing/2014/main" id="{031CDE92-94EA-9042-42A9-569408DE8BFA}"/>
              </a:ext>
            </a:extLst>
          </p:cNvPr>
          <p:cNvSpPr>
            <a:spLocks noGrp="1"/>
          </p:cNvSpPr>
          <p:nvPr>
            <p:ph type="ftr" sz="quarter" idx="11"/>
          </p:nvPr>
        </p:nvSpPr>
        <p:spPr/>
        <p:txBody>
          <a:bodyPr/>
          <a:lstStyle/>
          <a:p>
            <a:r>
              <a:rPr lang="en-US" dirty="0"/>
              <a:t>Sean J Freeman | Nuclear Structure Experiment</a:t>
            </a:r>
          </a:p>
        </p:txBody>
      </p:sp>
      <p:sp>
        <p:nvSpPr>
          <p:cNvPr id="6" name="Slide Number Placeholder 5">
            <a:extLst>
              <a:ext uri="{FF2B5EF4-FFF2-40B4-BE49-F238E27FC236}">
                <a16:creationId xmlns:a16="http://schemas.microsoft.com/office/drawing/2014/main" id="{A48AE10E-8647-6729-4F14-B318B7D68A99}"/>
              </a:ext>
            </a:extLst>
          </p:cNvPr>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7" name="Picture 6" descr="A person in a tunnel&#10;&#10;Description automatically generated with low confidence">
            <a:extLst>
              <a:ext uri="{FF2B5EF4-FFF2-40B4-BE49-F238E27FC236}">
                <a16:creationId xmlns:a16="http://schemas.microsoft.com/office/drawing/2014/main" id="{DAD01100-1B1A-0FA7-C3FB-3FF0D59515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36160" y="0"/>
            <a:ext cx="4655840" cy="6207787"/>
          </a:xfrm>
          <a:prstGeom prst="rect">
            <a:avLst/>
          </a:prstGeom>
        </p:spPr>
      </p:pic>
      <p:sp>
        <p:nvSpPr>
          <p:cNvPr id="4" name="TextBox 3">
            <a:extLst>
              <a:ext uri="{FF2B5EF4-FFF2-40B4-BE49-F238E27FC236}">
                <a16:creationId xmlns:a16="http://schemas.microsoft.com/office/drawing/2014/main" id="{C2124F71-AF18-C2EB-E5A1-1B50EA4467E6}"/>
              </a:ext>
            </a:extLst>
          </p:cNvPr>
          <p:cNvSpPr txBox="1"/>
          <p:nvPr/>
        </p:nvSpPr>
        <p:spPr>
          <a:xfrm>
            <a:off x="212705" y="5563634"/>
            <a:ext cx="6912147" cy="615553"/>
          </a:xfrm>
          <a:prstGeom prst="rect">
            <a:avLst/>
          </a:prstGeom>
          <a:noFill/>
        </p:spPr>
        <p:txBody>
          <a:bodyPr wrap="square" lIns="0" tIns="0" rIns="0" bIns="0" rtlCol="0">
            <a:spAutoFit/>
          </a:bodyPr>
          <a:lstStyle/>
          <a:p>
            <a:pPr algn="ctr"/>
            <a:r>
              <a:rPr lang="en-GB" sz="2000" dirty="0">
                <a:solidFill>
                  <a:srgbClr val="00B050"/>
                </a:solidFill>
                <a:latin typeface="Calibri" panose="020F0502020204030204" pitchFamily="34" charset="0"/>
                <a:cs typeface="Calibri" panose="020F0502020204030204" pitchFamily="34" charset="0"/>
              </a:rPr>
              <a:t> ⚠️ - taking an experimental, intuitive, pedagogical, heuristic approach – with lots of “cartoon” explanations!</a:t>
            </a:r>
          </a:p>
        </p:txBody>
      </p:sp>
      <p:sp>
        <p:nvSpPr>
          <p:cNvPr id="8" name="TextBox 7">
            <a:extLst>
              <a:ext uri="{FF2B5EF4-FFF2-40B4-BE49-F238E27FC236}">
                <a16:creationId xmlns:a16="http://schemas.microsoft.com/office/drawing/2014/main" id="{BCCA9880-C215-2120-98B6-916401C5AAF6}"/>
              </a:ext>
            </a:extLst>
          </p:cNvPr>
          <p:cNvSpPr txBox="1"/>
          <p:nvPr/>
        </p:nvSpPr>
        <p:spPr>
          <a:xfrm rot="18807331">
            <a:off x="5619242" y="2081618"/>
            <a:ext cx="1772921" cy="430887"/>
          </a:xfrm>
          <a:prstGeom prst="rect">
            <a:avLst/>
          </a:prstGeom>
          <a:noFill/>
          <a:ln>
            <a:solidFill>
              <a:schemeClr val="accent3"/>
            </a:solidFill>
          </a:ln>
        </p:spPr>
        <p:txBody>
          <a:bodyPr wrap="none" lIns="0" tIns="0" rIns="0" bIns="0" rtlCol="0">
            <a:spAutoFit/>
          </a:bodyPr>
          <a:lstStyle/>
          <a:p>
            <a:pPr algn="l"/>
            <a:r>
              <a:rPr lang="en-GB" sz="2800" dirty="0">
                <a:solidFill>
                  <a:schemeClr val="accent3"/>
                </a:solidFill>
              </a:rPr>
              <a:t> PHYSICS </a:t>
            </a:r>
          </a:p>
        </p:txBody>
      </p:sp>
      <p:sp>
        <p:nvSpPr>
          <p:cNvPr id="9" name="TextBox 8">
            <a:extLst>
              <a:ext uri="{FF2B5EF4-FFF2-40B4-BE49-F238E27FC236}">
                <a16:creationId xmlns:a16="http://schemas.microsoft.com/office/drawing/2014/main" id="{918E6253-B7BF-13A8-CD29-8859C57FFC0A}"/>
              </a:ext>
            </a:extLst>
          </p:cNvPr>
          <p:cNvSpPr txBox="1"/>
          <p:nvPr/>
        </p:nvSpPr>
        <p:spPr>
          <a:xfrm rot="18807331">
            <a:off x="5265125" y="3918428"/>
            <a:ext cx="2375650" cy="369332"/>
          </a:xfrm>
          <a:prstGeom prst="rect">
            <a:avLst/>
          </a:prstGeom>
          <a:noFill/>
          <a:ln>
            <a:solidFill>
              <a:schemeClr val="accent3"/>
            </a:solidFill>
          </a:ln>
        </p:spPr>
        <p:txBody>
          <a:bodyPr wrap="none" lIns="0" tIns="0" rIns="0" bIns="0" rtlCol="0">
            <a:spAutoFit/>
          </a:bodyPr>
          <a:lstStyle/>
          <a:p>
            <a:pPr algn="l"/>
            <a:r>
              <a:rPr lang="en-GB" sz="2400" dirty="0">
                <a:solidFill>
                  <a:schemeClr val="accent3"/>
                </a:solidFill>
              </a:rPr>
              <a:t> EXPERIMENTS </a:t>
            </a:r>
          </a:p>
        </p:txBody>
      </p:sp>
    </p:spTree>
    <p:extLst>
      <p:ext uri="{BB962C8B-B14F-4D97-AF65-F5344CB8AC3E}">
        <p14:creationId xmlns:p14="http://schemas.microsoft.com/office/powerpoint/2010/main" val="35992697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Arc 57">
            <a:extLst>
              <a:ext uri="{FF2B5EF4-FFF2-40B4-BE49-F238E27FC236}">
                <a16:creationId xmlns:a16="http://schemas.microsoft.com/office/drawing/2014/main" id="{857F10F1-AF93-45A0-3562-02EA0F5EA23F}"/>
              </a:ext>
            </a:extLst>
          </p:cNvPr>
          <p:cNvSpPr/>
          <p:nvPr/>
        </p:nvSpPr>
        <p:spPr>
          <a:xfrm rot="16200000" flipH="1">
            <a:off x="4818973" y="5031829"/>
            <a:ext cx="1150479" cy="1028700"/>
          </a:xfrm>
          <a:prstGeom prst="arc">
            <a:avLst/>
          </a:prstGeom>
          <a:ln w="34925">
            <a:solidFill>
              <a:schemeClr val="tx1"/>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3" name="TextBox 42">
            <a:extLst>
              <a:ext uri="{FF2B5EF4-FFF2-40B4-BE49-F238E27FC236}">
                <a16:creationId xmlns:a16="http://schemas.microsoft.com/office/drawing/2014/main" id="{483D884E-FF15-7073-065A-C446BD1102DE}"/>
              </a:ext>
            </a:extLst>
          </p:cNvPr>
          <p:cNvSpPr txBox="1"/>
          <p:nvPr/>
        </p:nvSpPr>
        <p:spPr>
          <a:xfrm>
            <a:off x="206613" y="327618"/>
            <a:ext cx="2100319" cy="523220"/>
          </a:xfrm>
          <a:prstGeom prst="rect">
            <a:avLst/>
          </a:prstGeom>
          <a:noFill/>
          <a:ln>
            <a:solidFill>
              <a:srgbClr val="7030A0"/>
            </a:solidFill>
          </a:ln>
        </p:spPr>
        <p:txBody>
          <a:bodyPr wrap="none" rtlCol="0">
            <a:spAutoFit/>
          </a:bodyPr>
          <a:lstStyle/>
          <a:p>
            <a:r>
              <a:rPr lang="en-GB" sz="2800" dirty="0">
                <a:solidFill>
                  <a:srgbClr val="7030A0"/>
                </a:solidFill>
              </a:rPr>
              <a:t>ISOL - TRICKS</a:t>
            </a:r>
          </a:p>
        </p:txBody>
      </p:sp>
      <p:sp>
        <p:nvSpPr>
          <p:cNvPr id="44" name="TextBox 43">
            <a:extLst>
              <a:ext uri="{FF2B5EF4-FFF2-40B4-BE49-F238E27FC236}">
                <a16:creationId xmlns:a16="http://schemas.microsoft.com/office/drawing/2014/main" id="{2CD84243-6E99-8BFF-D273-D278ED16B73D}"/>
              </a:ext>
            </a:extLst>
          </p:cNvPr>
          <p:cNvSpPr txBox="1"/>
          <p:nvPr/>
        </p:nvSpPr>
        <p:spPr>
          <a:xfrm>
            <a:off x="8864223" y="327618"/>
            <a:ext cx="2839303" cy="523220"/>
          </a:xfrm>
          <a:prstGeom prst="rect">
            <a:avLst/>
          </a:prstGeom>
          <a:noFill/>
          <a:ln>
            <a:solidFill>
              <a:srgbClr val="7030A0"/>
            </a:solidFill>
          </a:ln>
        </p:spPr>
        <p:txBody>
          <a:bodyPr wrap="none" rtlCol="0">
            <a:spAutoFit/>
          </a:bodyPr>
          <a:lstStyle/>
          <a:p>
            <a:r>
              <a:rPr lang="en-GB" sz="2800" dirty="0">
                <a:solidFill>
                  <a:srgbClr val="7030A0"/>
                </a:solidFill>
              </a:rPr>
              <a:t>IN-FLIGHT -TRICKS</a:t>
            </a:r>
          </a:p>
        </p:txBody>
      </p:sp>
      <p:sp>
        <p:nvSpPr>
          <p:cNvPr id="52" name="TextBox 51">
            <a:extLst>
              <a:ext uri="{FF2B5EF4-FFF2-40B4-BE49-F238E27FC236}">
                <a16:creationId xmlns:a16="http://schemas.microsoft.com/office/drawing/2014/main" id="{98CD831E-3887-688A-66EB-F6DF13B8DC1D}"/>
              </a:ext>
            </a:extLst>
          </p:cNvPr>
          <p:cNvSpPr txBox="1"/>
          <p:nvPr/>
        </p:nvSpPr>
        <p:spPr>
          <a:xfrm>
            <a:off x="140766" y="1150464"/>
            <a:ext cx="2461663" cy="1200329"/>
          </a:xfrm>
          <a:prstGeom prst="rect">
            <a:avLst/>
          </a:prstGeom>
          <a:noFill/>
        </p:spPr>
        <p:txBody>
          <a:bodyPr wrap="square" rtlCol="0">
            <a:spAutoFit/>
          </a:bodyPr>
          <a:lstStyle/>
          <a:p>
            <a:r>
              <a:rPr lang="en-GB" dirty="0">
                <a:latin typeface="+mj-lt"/>
              </a:rPr>
              <a:t>play with chemistry e.g. make and extract molecules for refractory species</a:t>
            </a:r>
          </a:p>
        </p:txBody>
      </p:sp>
      <p:grpSp>
        <p:nvGrpSpPr>
          <p:cNvPr id="14" name="Group 13">
            <a:extLst>
              <a:ext uri="{FF2B5EF4-FFF2-40B4-BE49-F238E27FC236}">
                <a16:creationId xmlns:a16="http://schemas.microsoft.com/office/drawing/2014/main" id="{D019F46B-710E-392E-E7AF-8AA9EB7A86A6}"/>
              </a:ext>
            </a:extLst>
          </p:cNvPr>
          <p:cNvGrpSpPr/>
          <p:nvPr/>
        </p:nvGrpSpPr>
        <p:grpSpPr>
          <a:xfrm>
            <a:off x="2565514" y="219289"/>
            <a:ext cx="2744503" cy="6109889"/>
            <a:chOff x="2898811" y="178088"/>
            <a:chExt cx="2744503" cy="6109889"/>
          </a:xfrm>
        </p:grpSpPr>
        <p:grpSp>
          <p:nvGrpSpPr>
            <p:cNvPr id="50" name="Group 49">
              <a:extLst>
                <a:ext uri="{FF2B5EF4-FFF2-40B4-BE49-F238E27FC236}">
                  <a16:creationId xmlns:a16="http://schemas.microsoft.com/office/drawing/2014/main" id="{0C72E083-9181-9A45-9BEA-526E03B24C88}"/>
                </a:ext>
              </a:extLst>
            </p:cNvPr>
            <p:cNvGrpSpPr/>
            <p:nvPr/>
          </p:nvGrpSpPr>
          <p:grpSpPr>
            <a:xfrm>
              <a:off x="2898811" y="178088"/>
              <a:ext cx="2744503" cy="6109889"/>
              <a:chOff x="1502973" y="1042675"/>
              <a:chExt cx="2744503" cy="6109889"/>
            </a:xfrm>
          </p:grpSpPr>
          <p:grpSp>
            <p:nvGrpSpPr>
              <p:cNvPr id="41" name="Group 40">
                <a:extLst>
                  <a:ext uri="{FF2B5EF4-FFF2-40B4-BE49-F238E27FC236}">
                    <a16:creationId xmlns:a16="http://schemas.microsoft.com/office/drawing/2014/main" id="{7AC3BDCD-9B47-51E8-8DE3-DD70AE12D66B}"/>
                  </a:ext>
                </a:extLst>
              </p:cNvPr>
              <p:cNvGrpSpPr/>
              <p:nvPr/>
            </p:nvGrpSpPr>
            <p:grpSpPr>
              <a:xfrm>
                <a:off x="1515979" y="1042675"/>
                <a:ext cx="2731497" cy="5358265"/>
                <a:chOff x="2365427" y="408282"/>
                <a:chExt cx="2731497" cy="5358265"/>
              </a:xfrm>
            </p:grpSpPr>
            <p:sp>
              <p:nvSpPr>
                <p:cNvPr id="5" name="Rounded Rectangle 4">
                  <a:extLst>
                    <a:ext uri="{FF2B5EF4-FFF2-40B4-BE49-F238E27FC236}">
                      <a16:creationId xmlns:a16="http://schemas.microsoft.com/office/drawing/2014/main" id="{AEC37F8F-5996-2388-BF7B-782D1324141C}"/>
                    </a:ext>
                  </a:extLst>
                </p:cNvPr>
                <p:cNvSpPr/>
                <p:nvPr/>
              </p:nvSpPr>
              <p:spPr>
                <a:xfrm>
                  <a:off x="2365427" y="408282"/>
                  <a:ext cx="1334214" cy="87266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Light-ion driver</a:t>
                  </a:r>
                </a:p>
                <a:p>
                  <a:pPr algn="ctr"/>
                  <a:r>
                    <a:rPr lang="en-GB" dirty="0"/>
                    <a:t>accelerator</a:t>
                  </a:r>
                </a:p>
              </p:txBody>
            </p:sp>
            <p:sp>
              <p:nvSpPr>
                <p:cNvPr id="7" name="Rounded Rectangle 6">
                  <a:extLst>
                    <a:ext uri="{FF2B5EF4-FFF2-40B4-BE49-F238E27FC236}">
                      <a16:creationId xmlns:a16="http://schemas.microsoft.com/office/drawing/2014/main" id="{56BFB93A-2429-6D1B-ECB9-8B7A8932B89A}"/>
                    </a:ext>
                  </a:extLst>
                </p:cNvPr>
                <p:cNvSpPr/>
                <p:nvPr/>
              </p:nvSpPr>
              <p:spPr>
                <a:xfrm>
                  <a:off x="2563937" y="1587062"/>
                  <a:ext cx="936009" cy="652946"/>
                </a:xfrm>
                <a:prstGeom prst="round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Thick target</a:t>
                  </a:r>
                </a:p>
              </p:txBody>
            </p:sp>
            <p:sp>
              <p:nvSpPr>
                <p:cNvPr id="9" name="Rounded Rectangle 8">
                  <a:extLst>
                    <a:ext uri="{FF2B5EF4-FFF2-40B4-BE49-F238E27FC236}">
                      <a16:creationId xmlns:a16="http://schemas.microsoft.com/office/drawing/2014/main" id="{D3B738DA-2591-40D4-86C4-7B4100044344}"/>
                    </a:ext>
                  </a:extLst>
                </p:cNvPr>
                <p:cNvSpPr/>
                <p:nvPr/>
              </p:nvSpPr>
              <p:spPr>
                <a:xfrm>
                  <a:off x="3978162" y="1587062"/>
                  <a:ext cx="936009" cy="652946"/>
                </a:xfrm>
                <a:prstGeom prst="roundRect">
                  <a:avLst/>
                </a:prstGeom>
                <a:solidFill>
                  <a:schemeClr val="accent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Ion source</a:t>
                  </a:r>
                </a:p>
              </p:txBody>
            </p:sp>
            <p:sp>
              <p:nvSpPr>
                <p:cNvPr id="10" name="Rounded Rectangle 9">
                  <a:extLst>
                    <a:ext uri="{FF2B5EF4-FFF2-40B4-BE49-F238E27FC236}">
                      <a16:creationId xmlns:a16="http://schemas.microsoft.com/office/drawing/2014/main" id="{75D1F3EC-D306-22CC-C225-1CC360E06F40}"/>
                    </a:ext>
                  </a:extLst>
                </p:cNvPr>
                <p:cNvSpPr/>
                <p:nvPr/>
              </p:nvSpPr>
              <p:spPr>
                <a:xfrm>
                  <a:off x="3844446" y="2601311"/>
                  <a:ext cx="1179499" cy="993228"/>
                </a:xfrm>
                <a:prstGeom prst="roundRect">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Isotope separator</a:t>
                  </a:r>
                </a:p>
              </p:txBody>
            </p:sp>
            <p:sp>
              <p:nvSpPr>
                <p:cNvPr id="12" name="Rounded Rectangle 11">
                  <a:extLst>
                    <a:ext uri="{FF2B5EF4-FFF2-40B4-BE49-F238E27FC236}">
                      <a16:creationId xmlns:a16="http://schemas.microsoft.com/office/drawing/2014/main" id="{C469A89A-21AA-352D-ECF6-CE8D5A4C6682}"/>
                    </a:ext>
                  </a:extLst>
                </p:cNvPr>
                <p:cNvSpPr/>
                <p:nvPr/>
              </p:nvSpPr>
              <p:spPr>
                <a:xfrm>
                  <a:off x="3770280" y="4773319"/>
                  <a:ext cx="1326644" cy="993228"/>
                </a:xfrm>
                <a:prstGeom prst="round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Post accelerator</a:t>
                  </a:r>
                </a:p>
              </p:txBody>
            </p:sp>
            <p:cxnSp>
              <p:nvCxnSpPr>
                <p:cNvPr id="18" name="Straight Arrow Connector 17">
                  <a:extLst>
                    <a:ext uri="{FF2B5EF4-FFF2-40B4-BE49-F238E27FC236}">
                      <a16:creationId xmlns:a16="http://schemas.microsoft.com/office/drawing/2014/main" id="{53447CB1-F697-A1D0-C088-9B680D845A54}"/>
                    </a:ext>
                  </a:extLst>
                </p:cNvPr>
                <p:cNvCxnSpPr>
                  <a:cxnSpLocks/>
                  <a:stCxn id="5" idx="2"/>
                  <a:endCxn id="7" idx="0"/>
                </p:cNvCxnSpPr>
                <p:nvPr/>
              </p:nvCxnSpPr>
              <p:spPr>
                <a:xfrm flipH="1">
                  <a:off x="3031942" y="1280948"/>
                  <a:ext cx="592" cy="306114"/>
                </a:xfrm>
                <a:prstGeom prst="straightConnector1">
                  <a:avLst/>
                </a:prstGeom>
                <a:ln w="34925">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1936E5CF-504D-0668-B0F2-5E4AB438C33D}"/>
                    </a:ext>
                  </a:extLst>
                </p:cNvPr>
                <p:cNvCxnSpPr>
                  <a:cxnSpLocks/>
                  <a:endCxn id="9" idx="1"/>
                </p:cNvCxnSpPr>
                <p:nvPr/>
              </p:nvCxnSpPr>
              <p:spPr>
                <a:xfrm>
                  <a:off x="3499946" y="1912943"/>
                  <a:ext cx="432000" cy="592"/>
                </a:xfrm>
                <a:prstGeom prst="straightConnector1">
                  <a:avLst/>
                </a:prstGeom>
                <a:ln w="34925">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88C0B0FF-84AA-8735-F81D-1738C0A39912}"/>
                    </a:ext>
                  </a:extLst>
                </p:cNvPr>
                <p:cNvCxnSpPr>
                  <a:cxnSpLocks/>
                </p:cNvCxnSpPr>
                <p:nvPr/>
              </p:nvCxnSpPr>
              <p:spPr>
                <a:xfrm flipH="1">
                  <a:off x="4433602" y="2254902"/>
                  <a:ext cx="592" cy="306114"/>
                </a:xfrm>
                <a:prstGeom prst="straightConnector1">
                  <a:avLst/>
                </a:prstGeom>
                <a:ln w="34925">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7E096971-FC01-8310-9362-C49AD8A130D0}"/>
                    </a:ext>
                  </a:extLst>
                </p:cNvPr>
                <p:cNvCxnSpPr>
                  <a:cxnSpLocks/>
                  <a:stCxn id="10" idx="2"/>
                  <a:endCxn id="12" idx="0"/>
                </p:cNvCxnSpPr>
                <p:nvPr/>
              </p:nvCxnSpPr>
              <p:spPr>
                <a:xfrm flipH="1">
                  <a:off x="4433602" y="3594539"/>
                  <a:ext cx="594" cy="1178780"/>
                </a:xfrm>
                <a:prstGeom prst="straightConnector1">
                  <a:avLst/>
                </a:prstGeom>
                <a:ln w="34925">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25" name="Arc 24">
                  <a:extLst>
                    <a:ext uri="{FF2B5EF4-FFF2-40B4-BE49-F238E27FC236}">
                      <a16:creationId xmlns:a16="http://schemas.microsoft.com/office/drawing/2014/main" id="{ED9F1763-BF24-E331-F5B5-DA93DDEC6B54}"/>
                    </a:ext>
                  </a:extLst>
                </p:cNvPr>
                <p:cNvSpPr/>
                <p:nvPr/>
              </p:nvSpPr>
              <p:spPr>
                <a:xfrm rot="5400000">
                  <a:off x="3393812" y="3085451"/>
                  <a:ext cx="1014972" cy="1028700"/>
                </a:xfrm>
                <a:prstGeom prst="arc">
                  <a:avLst/>
                </a:prstGeom>
                <a:ln w="34925">
                  <a:solidFill>
                    <a:schemeClr val="tx1"/>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33" name="Straight Arrow Connector 32">
                  <a:extLst>
                    <a:ext uri="{FF2B5EF4-FFF2-40B4-BE49-F238E27FC236}">
                      <a16:creationId xmlns:a16="http://schemas.microsoft.com/office/drawing/2014/main" id="{C53F5C59-7AF9-F543-F137-BC677982A2B3}"/>
                    </a:ext>
                  </a:extLst>
                </p:cNvPr>
                <p:cNvCxnSpPr>
                  <a:cxnSpLocks/>
                </p:cNvCxnSpPr>
                <p:nvPr/>
              </p:nvCxnSpPr>
              <p:spPr>
                <a:xfrm flipH="1">
                  <a:off x="3469298" y="4106695"/>
                  <a:ext cx="432000" cy="592"/>
                </a:xfrm>
                <a:prstGeom prst="straightConnector1">
                  <a:avLst/>
                </a:prstGeom>
                <a:ln w="34925">
                  <a:solidFill>
                    <a:schemeClr val="tx1"/>
                  </a:solidFill>
                  <a:tailEnd type="stealth"/>
                </a:ln>
              </p:spPr>
              <p:style>
                <a:lnRef idx="1">
                  <a:schemeClr val="accent1"/>
                </a:lnRef>
                <a:fillRef idx="0">
                  <a:schemeClr val="accent1"/>
                </a:fillRef>
                <a:effectRef idx="0">
                  <a:schemeClr val="accent1"/>
                </a:effectRef>
                <a:fontRef idx="minor">
                  <a:schemeClr val="tx1"/>
                </a:fontRef>
              </p:style>
            </p:cxnSp>
          </p:grpSp>
          <p:sp>
            <p:nvSpPr>
              <p:cNvPr id="45" name="TextBox 44">
                <a:extLst>
                  <a:ext uri="{FF2B5EF4-FFF2-40B4-BE49-F238E27FC236}">
                    <a16:creationId xmlns:a16="http://schemas.microsoft.com/office/drawing/2014/main" id="{59433E35-16A1-42A7-7D5F-4BB9486803EA}"/>
                  </a:ext>
                </a:extLst>
              </p:cNvPr>
              <p:cNvSpPr txBox="1"/>
              <p:nvPr/>
            </p:nvSpPr>
            <p:spPr>
              <a:xfrm>
                <a:off x="1502973" y="4528150"/>
                <a:ext cx="1070101" cy="369332"/>
              </a:xfrm>
              <a:prstGeom prst="rect">
                <a:avLst/>
              </a:prstGeom>
              <a:noFill/>
            </p:spPr>
            <p:txBody>
              <a:bodyPr wrap="none" rtlCol="0">
                <a:spAutoFit/>
              </a:bodyPr>
              <a:lstStyle/>
              <a:p>
                <a:r>
                  <a:rPr lang="en-GB" dirty="0"/>
                  <a:t>∼10s keV</a:t>
                </a:r>
              </a:p>
            </p:txBody>
          </p:sp>
          <p:sp>
            <p:nvSpPr>
              <p:cNvPr id="46" name="TextBox 45">
                <a:extLst>
                  <a:ext uri="{FF2B5EF4-FFF2-40B4-BE49-F238E27FC236}">
                    <a16:creationId xmlns:a16="http://schemas.microsoft.com/office/drawing/2014/main" id="{FF64098C-2D3D-72F4-79F4-7DC73253F34B}"/>
                  </a:ext>
                </a:extLst>
              </p:cNvPr>
              <p:cNvSpPr txBox="1"/>
              <p:nvPr/>
            </p:nvSpPr>
            <p:spPr>
              <a:xfrm>
                <a:off x="1897292" y="6783232"/>
                <a:ext cx="1280415" cy="369332"/>
              </a:xfrm>
              <a:prstGeom prst="rect">
                <a:avLst/>
              </a:prstGeom>
              <a:noFill/>
            </p:spPr>
            <p:txBody>
              <a:bodyPr wrap="none" rtlCol="0">
                <a:spAutoFit/>
              </a:bodyPr>
              <a:lstStyle/>
              <a:p>
                <a:r>
                  <a:rPr lang="en-GB" dirty="0"/>
                  <a:t>∼10 MeV/u</a:t>
                </a:r>
              </a:p>
            </p:txBody>
          </p:sp>
        </p:grpSp>
        <p:cxnSp>
          <p:nvCxnSpPr>
            <p:cNvPr id="53" name="Straight Arrow Connector 52">
              <a:extLst>
                <a:ext uri="{FF2B5EF4-FFF2-40B4-BE49-F238E27FC236}">
                  <a16:creationId xmlns:a16="http://schemas.microsoft.com/office/drawing/2014/main" id="{8CB7DED6-7F3B-036F-A2C5-D1BDF6084784}"/>
                </a:ext>
              </a:extLst>
            </p:cNvPr>
            <p:cNvCxnSpPr>
              <a:cxnSpLocks/>
            </p:cNvCxnSpPr>
            <p:nvPr/>
          </p:nvCxnSpPr>
          <p:spPr>
            <a:xfrm flipH="1">
              <a:off x="4578666" y="5549475"/>
              <a:ext cx="592" cy="306114"/>
            </a:xfrm>
            <a:prstGeom prst="straightConnector1">
              <a:avLst/>
            </a:prstGeom>
            <a:ln w="34925">
              <a:solidFill>
                <a:schemeClr val="tx1"/>
              </a:solidFill>
              <a:tailEnd type="stealth"/>
            </a:ln>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07331E76-1181-5E94-4200-72EE82022426}"/>
              </a:ext>
            </a:extLst>
          </p:cNvPr>
          <p:cNvGrpSpPr/>
          <p:nvPr/>
        </p:nvGrpSpPr>
        <p:grpSpPr>
          <a:xfrm>
            <a:off x="6489091" y="85684"/>
            <a:ext cx="4771113" cy="6678135"/>
            <a:chOff x="6489091" y="85684"/>
            <a:chExt cx="4771113" cy="6678135"/>
          </a:xfrm>
        </p:grpSpPr>
        <p:grpSp>
          <p:nvGrpSpPr>
            <p:cNvPr id="51" name="Group 50">
              <a:extLst>
                <a:ext uri="{FF2B5EF4-FFF2-40B4-BE49-F238E27FC236}">
                  <a16:creationId xmlns:a16="http://schemas.microsoft.com/office/drawing/2014/main" id="{1771BF26-DC22-6B5E-320D-F92D99655C32}"/>
                </a:ext>
              </a:extLst>
            </p:cNvPr>
            <p:cNvGrpSpPr/>
            <p:nvPr/>
          </p:nvGrpSpPr>
          <p:grpSpPr>
            <a:xfrm>
              <a:off x="6489091" y="85684"/>
              <a:ext cx="4771113" cy="6678135"/>
              <a:chOff x="6686540" y="399334"/>
              <a:chExt cx="4771113" cy="6678135"/>
            </a:xfrm>
          </p:grpSpPr>
          <p:grpSp>
            <p:nvGrpSpPr>
              <p:cNvPr id="42" name="Group 41">
                <a:extLst>
                  <a:ext uri="{FF2B5EF4-FFF2-40B4-BE49-F238E27FC236}">
                    <a16:creationId xmlns:a16="http://schemas.microsoft.com/office/drawing/2014/main" id="{BF19E3A4-1E9D-BEA7-5974-A080C0B1F569}"/>
                  </a:ext>
                </a:extLst>
              </p:cNvPr>
              <p:cNvGrpSpPr/>
              <p:nvPr/>
            </p:nvGrpSpPr>
            <p:grpSpPr>
              <a:xfrm>
                <a:off x="6851746" y="399334"/>
                <a:ext cx="3468976" cy="6001606"/>
                <a:chOff x="7972697" y="399334"/>
                <a:chExt cx="3468976" cy="6001606"/>
              </a:xfrm>
            </p:grpSpPr>
            <p:sp>
              <p:nvSpPr>
                <p:cNvPr id="6" name="Rounded Rectangle 5">
                  <a:extLst>
                    <a:ext uri="{FF2B5EF4-FFF2-40B4-BE49-F238E27FC236}">
                      <a16:creationId xmlns:a16="http://schemas.microsoft.com/office/drawing/2014/main" id="{C78BC1D7-5889-F493-91E5-5E56F89EA912}"/>
                    </a:ext>
                  </a:extLst>
                </p:cNvPr>
                <p:cNvSpPr/>
                <p:nvPr/>
              </p:nvSpPr>
              <p:spPr>
                <a:xfrm>
                  <a:off x="7972697" y="399334"/>
                  <a:ext cx="1406546" cy="90263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Heavy-ion driver</a:t>
                  </a:r>
                </a:p>
                <a:p>
                  <a:pPr algn="ctr"/>
                  <a:r>
                    <a:rPr lang="en-GB" dirty="0"/>
                    <a:t>accelerator</a:t>
                  </a:r>
                </a:p>
              </p:txBody>
            </p:sp>
            <p:sp>
              <p:nvSpPr>
                <p:cNvPr id="11" name="Rounded Rectangle 10">
                  <a:extLst>
                    <a:ext uri="{FF2B5EF4-FFF2-40B4-BE49-F238E27FC236}">
                      <a16:creationId xmlns:a16="http://schemas.microsoft.com/office/drawing/2014/main" id="{71078532-0C6D-94E8-4ACC-0250D0C92DB0}"/>
                    </a:ext>
                  </a:extLst>
                </p:cNvPr>
                <p:cNvSpPr/>
                <p:nvPr/>
              </p:nvSpPr>
              <p:spPr>
                <a:xfrm>
                  <a:off x="8053414" y="1925360"/>
                  <a:ext cx="1256858" cy="1596259"/>
                </a:xfrm>
                <a:prstGeom prst="roundRect">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Fragment separator</a:t>
                  </a:r>
                </a:p>
              </p:txBody>
            </p:sp>
            <p:sp>
              <p:nvSpPr>
                <p:cNvPr id="15" name="Rounded Rectangle 14">
                  <a:extLst>
                    <a:ext uri="{FF2B5EF4-FFF2-40B4-BE49-F238E27FC236}">
                      <a16:creationId xmlns:a16="http://schemas.microsoft.com/office/drawing/2014/main" id="{5831724D-71C9-99A6-575E-6593E079DF02}"/>
                    </a:ext>
                  </a:extLst>
                </p:cNvPr>
                <p:cNvSpPr/>
                <p:nvPr/>
              </p:nvSpPr>
              <p:spPr>
                <a:xfrm>
                  <a:off x="9714473" y="3599801"/>
                  <a:ext cx="1326644" cy="993228"/>
                </a:xfrm>
                <a:prstGeom prst="round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Stopper catcher</a:t>
                  </a:r>
                </a:p>
              </p:txBody>
            </p:sp>
            <p:sp>
              <p:nvSpPr>
                <p:cNvPr id="16" name="Rounded Rectangle 15">
                  <a:extLst>
                    <a:ext uri="{FF2B5EF4-FFF2-40B4-BE49-F238E27FC236}">
                      <a16:creationId xmlns:a16="http://schemas.microsoft.com/office/drawing/2014/main" id="{73D745F0-6F98-987C-A387-4B2396F8FE0D}"/>
                    </a:ext>
                  </a:extLst>
                </p:cNvPr>
                <p:cNvSpPr/>
                <p:nvPr/>
              </p:nvSpPr>
              <p:spPr>
                <a:xfrm>
                  <a:off x="9745723" y="5407712"/>
                  <a:ext cx="1326644" cy="993228"/>
                </a:xfrm>
                <a:prstGeom prst="round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Post accelerator</a:t>
                  </a:r>
                </a:p>
              </p:txBody>
            </p:sp>
            <p:cxnSp>
              <p:nvCxnSpPr>
                <p:cNvPr id="27" name="Straight Arrow Connector 26">
                  <a:extLst>
                    <a:ext uri="{FF2B5EF4-FFF2-40B4-BE49-F238E27FC236}">
                      <a16:creationId xmlns:a16="http://schemas.microsoft.com/office/drawing/2014/main" id="{F88BE2C8-E83B-7C65-54AB-0C23E04624DF}"/>
                    </a:ext>
                  </a:extLst>
                </p:cNvPr>
                <p:cNvCxnSpPr>
                  <a:cxnSpLocks/>
                </p:cNvCxnSpPr>
                <p:nvPr/>
              </p:nvCxnSpPr>
              <p:spPr>
                <a:xfrm flipH="1">
                  <a:off x="8681251" y="1308005"/>
                  <a:ext cx="592" cy="252000"/>
                </a:xfrm>
                <a:prstGeom prst="straightConnector1">
                  <a:avLst/>
                </a:prstGeom>
                <a:ln w="34925">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60A3FE09-7ED1-81EE-36B1-7257CCFC7B30}"/>
                    </a:ext>
                  </a:extLst>
                </p:cNvPr>
                <p:cNvCxnSpPr>
                  <a:cxnSpLocks/>
                </p:cNvCxnSpPr>
                <p:nvPr/>
              </p:nvCxnSpPr>
              <p:spPr>
                <a:xfrm flipH="1">
                  <a:off x="8681251" y="1660943"/>
                  <a:ext cx="592" cy="252000"/>
                </a:xfrm>
                <a:prstGeom prst="straightConnector1">
                  <a:avLst/>
                </a:prstGeom>
                <a:ln w="34925">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AC7E2C39-286E-5EA4-DEDD-2A14B84C2E78}"/>
                    </a:ext>
                  </a:extLst>
                </p:cNvPr>
                <p:cNvCxnSpPr>
                  <a:cxnSpLocks/>
                </p:cNvCxnSpPr>
                <p:nvPr/>
              </p:nvCxnSpPr>
              <p:spPr>
                <a:xfrm flipH="1">
                  <a:off x="8681251" y="3534036"/>
                  <a:ext cx="594" cy="1178780"/>
                </a:xfrm>
                <a:prstGeom prst="straightConnector1">
                  <a:avLst/>
                </a:prstGeom>
                <a:ln w="34925">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31" name="Arc 30">
                  <a:extLst>
                    <a:ext uri="{FF2B5EF4-FFF2-40B4-BE49-F238E27FC236}">
                      <a16:creationId xmlns:a16="http://schemas.microsoft.com/office/drawing/2014/main" id="{7BDD85F4-9926-600D-24BE-0F331FCD9BD1}"/>
                    </a:ext>
                  </a:extLst>
                </p:cNvPr>
                <p:cNvSpPr/>
                <p:nvPr/>
              </p:nvSpPr>
              <p:spPr>
                <a:xfrm rot="16200000" flipH="1">
                  <a:off x="8692637" y="3019686"/>
                  <a:ext cx="1014972" cy="1028700"/>
                </a:xfrm>
                <a:prstGeom prst="arc">
                  <a:avLst/>
                </a:prstGeom>
                <a:ln w="34925">
                  <a:solidFill>
                    <a:schemeClr val="tx1"/>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32" name="Straight Arrow Connector 31">
                  <a:extLst>
                    <a:ext uri="{FF2B5EF4-FFF2-40B4-BE49-F238E27FC236}">
                      <a16:creationId xmlns:a16="http://schemas.microsoft.com/office/drawing/2014/main" id="{60828928-DEEB-61C0-2781-6BA98FC3E424}"/>
                    </a:ext>
                  </a:extLst>
                </p:cNvPr>
                <p:cNvCxnSpPr>
                  <a:cxnSpLocks/>
                </p:cNvCxnSpPr>
                <p:nvPr/>
              </p:nvCxnSpPr>
              <p:spPr>
                <a:xfrm>
                  <a:off x="9200123" y="4040930"/>
                  <a:ext cx="432000" cy="592"/>
                </a:xfrm>
                <a:prstGeom prst="straightConnector1">
                  <a:avLst/>
                </a:prstGeom>
                <a:ln w="34925">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A7B25A9B-4992-4066-1322-4EB81D608A50}"/>
                    </a:ext>
                  </a:extLst>
                </p:cNvPr>
                <p:cNvCxnSpPr>
                  <a:cxnSpLocks/>
                </p:cNvCxnSpPr>
                <p:nvPr/>
              </p:nvCxnSpPr>
              <p:spPr>
                <a:xfrm>
                  <a:off x="10409045" y="4593029"/>
                  <a:ext cx="1667" cy="791771"/>
                </a:xfrm>
                <a:prstGeom prst="straightConnector1">
                  <a:avLst/>
                </a:prstGeom>
                <a:ln w="34925">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36" name="Arc 35">
                  <a:extLst>
                    <a:ext uri="{FF2B5EF4-FFF2-40B4-BE49-F238E27FC236}">
                      <a16:creationId xmlns:a16="http://schemas.microsoft.com/office/drawing/2014/main" id="{1FDF9565-7610-DB97-2795-CA0A3E6A4708}"/>
                    </a:ext>
                  </a:extLst>
                </p:cNvPr>
                <p:cNvSpPr/>
                <p:nvPr/>
              </p:nvSpPr>
              <p:spPr>
                <a:xfrm rot="16200000" flipH="1">
                  <a:off x="10419837" y="4078679"/>
                  <a:ext cx="1014972" cy="1028700"/>
                </a:xfrm>
                <a:prstGeom prst="arc">
                  <a:avLst/>
                </a:prstGeom>
                <a:ln w="34925">
                  <a:solidFill>
                    <a:schemeClr val="tx1"/>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37" name="Straight Arrow Connector 36">
                  <a:extLst>
                    <a:ext uri="{FF2B5EF4-FFF2-40B4-BE49-F238E27FC236}">
                      <a16:creationId xmlns:a16="http://schemas.microsoft.com/office/drawing/2014/main" id="{5F0B0F55-B3BF-0288-F3FF-0E419E9C802E}"/>
                    </a:ext>
                  </a:extLst>
                </p:cNvPr>
                <p:cNvCxnSpPr>
                  <a:cxnSpLocks/>
                </p:cNvCxnSpPr>
                <p:nvPr/>
              </p:nvCxnSpPr>
              <p:spPr>
                <a:xfrm>
                  <a:off x="10927323" y="5099923"/>
                  <a:ext cx="432000" cy="592"/>
                </a:xfrm>
                <a:prstGeom prst="straightConnector1">
                  <a:avLst/>
                </a:prstGeom>
                <a:ln w="34925">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8" name="Rounded Rectangle 7">
                  <a:extLst>
                    <a:ext uri="{FF2B5EF4-FFF2-40B4-BE49-F238E27FC236}">
                      <a16:creationId xmlns:a16="http://schemas.microsoft.com/office/drawing/2014/main" id="{999976C5-688E-23BF-1A44-488C9A03CEBA}"/>
                    </a:ext>
                  </a:extLst>
                </p:cNvPr>
                <p:cNvSpPr/>
                <p:nvPr/>
              </p:nvSpPr>
              <p:spPr>
                <a:xfrm>
                  <a:off x="8213839" y="1574362"/>
                  <a:ext cx="936009" cy="105104"/>
                </a:xfrm>
                <a:prstGeom prst="round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47" name="TextBox 46">
                <a:extLst>
                  <a:ext uri="{FF2B5EF4-FFF2-40B4-BE49-F238E27FC236}">
                    <a16:creationId xmlns:a16="http://schemas.microsoft.com/office/drawing/2014/main" id="{69ADB51A-8711-FD92-F884-C1777926A0F6}"/>
                  </a:ext>
                </a:extLst>
              </p:cNvPr>
              <p:cNvSpPr txBox="1"/>
              <p:nvPr/>
            </p:nvSpPr>
            <p:spPr>
              <a:xfrm>
                <a:off x="8647294" y="6708137"/>
                <a:ext cx="1280415" cy="369332"/>
              </a:xfrm>
              <a:prstGeom prst="rect">
                <a:avLst/>
              </a:prstGeom>
              <a:noFill/>
            </p:spPr>
            <p:txBody>
              <a:bodyPr wrap="none" rtlCol="0">
                <a:spAutoFit/>
              </a:bodyPr>
              <a:lstStyle/>
              <a:p>
                <a:r>
                  <a:rPr lang="en-GB" dirty="0"/>
                  <a:t>∼10 MeV/u</a:t>
                </a:r>
              </a:p>
            </p:txBody>
          </p:sp>
          <p:sp>
            <p:nvSpPr>
              <p:cNvPr id="48" name="TextBox 47">
                <a:extLst>
                  <a:ext uri="{FF2B5EF4-FFF2-40B4-BE49-F238E27FC236}">
                    <a16:creationId xmlns:a16="http://schemas.microsoft.com/office/drawing/2014/main" id="{EFC8A64B-AD39-9F6D-F33D-C480A7E07B1E}"/>
                  </a:ext>
                </a:extLst>
              </p:cNvPr>
              <p:cNvSpPr txBox="1"/>
              <p:nvPr/>
            </p:nvSpPr>
            <p:spPr>
              <a:xfrm>
                <a:off x="10387552" y="4915257"/>
                <a:ext cx="1070101" cy="369332"/>
              </a:xfrm>
              <a:prstGeom prst="rect">
                <a:avLst/>
              </a:prstGeom>
              <a:noFill/>
            </p:spPr>
            <p:txBody>
              <a:bodyPr wrap="none" rtlCol="0">
                <a:spAutoFit/>
              </a:bodyPr>
              <a:lstStyle/>
              <a:p>
                <a:r>
                  <a:rPr lang="en-GB" dirty="0"/>
                  <a:t>∼10s keV</a:t>
                </a:r>
              </a:p>
            </p:txBody>
          </p:sp>
          <p:sp>
            <p:nvSpPr>
              <p:cNvPr id="49" name="TextBox 48">
                <a:extLst>
                  <a:ext uri="{FF2B5EF4-FFF2-40B4-BE49-F238E27FC236}">
                    <a16:creationId xmlns:a16="http://schemas.microsoft.com/office/drawing/2014/main" id="{CB88FAC0-C462-DB6A-9AB8-3971370D344A}"/>
                  </a:ext>
                </a:extLst>
              </p:cNvPr>
              <p:cNvSpPr txBox="1"/>
              <p:nvPr/>
            </p:nvSpPr>
            <p:spPr>
              <a:xfrm>
                <a:off x="6686540" y="4804248"/>
                <a:ext cx="1823384" cy="369332"/>
              </a:xfrm>
              <a:prstGeom prst="rect">
                <a:avLst/>
              </a:prstGeom>
              <a:noFill/>
            </p:spPr>
            <p:txBody>
              <a:bodyPr wrap="none" rtlCol="0">
                <a:spAutoFit/>
              </a:bodyPr>
              <a:lstStyle/>
              <a:p>
                <a:r>
                  <a:rPr lang="en-GB" dirty="0"/>
                  <a:t>∼0.1s to few GeV</a:t>
                </a:r>
              </a:p>
            </p:txBody>
          </p:sp>
        </p:grpSp>
        <p:cxnSp>
          <p:nvCxnSpPr>
            <p:cNvPr id="54" name="Straight Arrow Connector 53">
              <a:extLst>
                <a:ext uri="{FF2B5EF4-FFF2-40B4-BE49-F238E27FC236}">
                  <a16:creationId xmlns:a16="http://schemas.microsoft.com/office/drawing/2014/main" id="{867D5EAE-B1A5-70AF-2013-00848D4D6B32}"/>
                </a:ext>
              </a:extLst>
            </p:cNvPr>
            <p:cNvCxnSpPr>
              <a:cxnSpLocks/>
            </p:cNvCxnSpPr>
            <p:nvPr/>
          </p:nvCxnSpPr>
          <p:spPr>
            <a:xfrm flipH="1">
              <a:off x="9089460" y="6108241"/>
              <a:ext cx="592" cy="306114"/>
            </a:xfrm>
            <a:prstGeom prst="straightConnector1">
              <a:avLst/>
            </a:prstGeom>
            <a:ln w="34925">
              <a:solidFill>
                <a:schemeClr val="tx1"/>
              </a:solidFill>
              <a:tailEnd type="stealth"/>
            </a:ln>
          </p:spPr>
          <p:style>
            <a:lnRef idx="1">
              <a:schemeClr val="accent1"/>
            </a:lnRef>
            <a:fillRef idx="0">
              <a:schemeClr val="accent1"/>
            </a:fillRef>
            <a:effectRef idx="0">
              <a:schemeClr val="accent1"/>
            </a:effectRef>
            <a:fontRef idx="minor">
              <a:schemeClr val="tx1"/>
            </a:fontRef>
          </p:style>
        </p:cxnSp>
      </p:grpSp>
      <p:cxnSp>
        <p:nvCxnSpPr>
          <p:cNvPr id="40" name="Straight Arrow Connector 39">
            <a:extLst>
              <a:ext uri="{FF2B5EF4-FFF2-40B4-BE49-F238E27FC236}">
                <a16:creationId xmlns:a16="http://schemas.microsoft.com/office/drawing/2014/main" id="{793207EB-B4BC-0E05-EFAF-EE216D3D549D}"/>
              </a:ext>
            </a:extLst>
          </p:cNvPr>
          <p:cNvCxnSpPr>
            <a:cxnSpLocks/>
          </p:cNvCxnSpPr>
          <p:nvPr/>
        </p:nvCxnSpPr>
        <p:spPr>
          <a:xfrm>
            <a:off x="5889122" y="1239941"/>
            <a:ext cx="0" cy="4404113"/>
          </a:xfrm>
          <a:prstGeom prst="straightConnector1">
            <a:avLst/>
          </a:prstGeom>
          <a:ln w="34925">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59" name="Arc 58">
            <a:extLst>
              <a:ext uri="{FF2B5EF4-FFF2-40B4-BE49-F238E27FC236}">
                <a16:creationId xmlns:a16="http://schemas.microsoft.com/office/drawing/2014/main" id="{34532D81-43FD-D476-2742-85329028BE88}"/>
              </a:ext>
            </a:extLst>
          </p:cNvPr>
          <p:cNvSpPr/>
          <p:nvPr/>
        </p:nvSpPr>
        <p:spPr>
          <a:xfrm rot="10800000" flipH="1">
            <a:off x="4874150" y="5099581"/>
            <a:ext cx="1014972" cy="1028700"/>
          </a:xfrm>
          <a:prstGeom prst="arc">
            <a:avLst/>
          </a:prstGeom>
          <a:ln w="34925">
            <a:solidFill>
              <a:schemeClr val="tx1"/>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2" name="Arc 61">
            <a:extLst>
              <a:ext uri="{FF2B5EF4-FFF2-40B4-BE49-F238E27FC236}">
                <a16:creationId xmlns:a16="http://schemas.microsoft.com/office/drawing/2014/main" id="{1C1469FC-6D6C-1A38-9603-55216249F9A4}"/>
              </a:ext>
            </a:extLst>
          </p:cNvPr>
          <p:cNvSpPr/>
          <p:nvPr/>
        </p:nvSpPr>
        <p:spPr>
          <a:xfrm rot="5400000" flipH="1" flipV="1">
            <a:off x="5807708" y="586554"/>
            <a:ext cx="1560766" cy="1397938"/>
          </a:xfrm>
          <a:prstGeom prst="arc">
            <a:avLst/>
          </a:prstGeom>
          <a:ln w="34925">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3" name="TextBox 62">
            <a:extLst>
              <a:ext uri="{FF2B5EF4-FFF2-40B4-BE49-F238E27FC236}">
                <a16:creationId xmlns:a16="http://schemas.microsoft.com/office/drawing/2014/main" id="{F61D4D1F-C875-F304-B108-10F9D2B12ABF}"/>
              </a:ext>
            </a:extLst>
          </p:cNvPr>
          <p:cNvSpPr txBox="1"/>
          <p:nvPr/>
        </p:nvSpPr>
        <p:spPr>
          <a:xfrm>
            <a:off x="4517698" y="6274205"/>
            <a:ext cx="3156604" cy="369332"/>
          </a:xfrm>
          <a:prstGeom prst="rect">
            <a:avLst/>
          </a:prstGeom>
          <a:noFill/>
        </p:spPr>
        <p:txBody>
          <a:bodyPr wrap="square" rtlCol="0">
            <a:spAutoFit/>
          </a:bodyPr>
          <a:lstStyle/>
          <a:p>
            <a:r>
              <a:rPr lang="en-GB" dirty="0">
                <a:latin typeface="+mj-lt"/>
              </a:rPr>
              <a:t>RAON plan – very ambitious!</a:t>
            </a:r>
          </a:p>
        </p:txBody>
      </p:sp>
      <p:sp>
        <p:nvSpPr>
          <p:cNvPr id="64" name="TextBox 63">
            <a:extLst>
              <a:ext uri="{FF2B5EF4-FFF2-40B4-BE49-F238E27FC236}">
                <a16:creationId xmlns:a16="http://schemas.microsoft.com/office/drawing/2014/main" id="{07F6E67F-3418-DDAB-51EE-C04E5076508C}"/>
              </a:ext>
            </a:extLst>
          </p:cNvPr>
          <p:cNvSpPr txBox="1"/>
          <p:nvPr/>
        </p:nvSpPr>
        <p:spPr>
          <a:xfrm>
            <a:off x="8705573" y="2640445"/>
            <a:ext cx="3156604" cy="369332"/>
          </a:xfrm>
          <a:prstGeom prst="rect">
            <a:avLst/>
          </a:prstGeom>
          <a:noFill/>
        </p:spPr>
        <p:txBody>
          <a:bodyPr wrap="square" rtlCol="0">
            <a:spAutoFit/>
          </a:bodyPr>
          <a:lstStyle/>
          <a:p>
            <a:r>
              <a:rPr lang="en-GB" dirty="0">
                <a:latin typeface="+mj-lt"/>
              </a:rPr>
              <a:t>FRIB – subject to efficiencies</a:t>
            </a:r>
          </a:p>
        </p:txBody>
      </p:sp>
      <p:sp>
        <p:nvSpPr>
          <p:cNvPr id="65" name="TextBox 64">
            <a:extLst>
              <a:ext uri="{FF2B5EF4-FFF2-40B4-BE49-F238E27FC236}">
                <a16:creationId xmlns:a16="http://schemas.microsoft.com/office/drawing/2014/main" id="{3F7B8964-9E21-789F-C8E5-93D47E77F6F6}"/>
              </a:ext>
            </a:extLst>
          </p:cNvPr>
          <p:cNvSpPr txBox="1"/>
          <p:nvPr/>
        </p:nvSpPr>
        <p:spPr>
          <a:xfrm>
            <a:off x="294558" y="4371791"/>
            <a:ext cx="2600774" cy="2031325"/>
          </a:xfrm>
          <a:prstGeom prst="rect">
            <a:avLst/>
          </a:prstGeom>
          <a:noFill/>
        </p:spPr>
        <p:txBody>
          <a:bodyPr wrap="square" rtlCol="0">
            <a:spAutoFit/>
          </a:bodyPr>
          <a:lstStyle/>
          <a:p>
            <a:r>
              <a:rPr lang="en-GB" dirty="0">
                <a:latin typeface="+mj-lt"/>
              </a:rPr>
              <a:t>&gt;1 </a:t>
            </a:r>
            <a:r>
              <a:rPr lang="en-GB" dirty="0" err="1">
                <a:latin typeface="+mj-lt"/>
              </a:rPr>
              <a:t>ms</a:t>
            </a:r>
            <a:r>
              <a:rPr lang="en-GB" dirty="0">
                <a:latin typeface="+mj-lt"/>
              </a:rPr>
              <a:t> is fundamental limit, but has the advantage of easy to switch between isotopes with systematics under control</a:t>
            </a:r>
          </a:p>
          <a:p>
            <a:endParaRPr lang="en-GB" dirty="0"/>
          </a:p>
        </p:txBody>
      </p:sp>
    </p:spTree>
    <p:extLst>
      <p:ext uri="{BB962C8B-B14F-4D97-AF65-F5344CB8AC3E}">
        <p14:creationId xmlns:p14="http://schemas.microsoft.com/office/powerpoint/2010/main" val="15201497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74FA233-EBB4-ACDF-56F6-89FC8AB022FC}"/>
              </a:ext>
            </a:extLst>
          </p:cNvPr>
          <p:cNvPicPr>
            <a:picLocks noChangeAspect="1"/>
          </p:cNvPicPr>
          <p:nvPr/>
        </p:nvPicPr>
        <p:blipFill>
          <a:blip r:embed="rId2"/>
          <a:stretch>
            <a:fillRect/>
          </a:stretch>
        </p:blipFill>
        <p:spPr>
          <a:xfrm>
            <a:off x="335360" y="236662"/>
            <a:ext cx="1443574" cy="1443574"/>
          </a:xfrm>
          <a:prstGeom prst="rect">
            <a:avLst/>
          </a:prstGeom>
        </p:spPr>
      </p:pic>
      <p:pic>
        <p:nvPicPr>
          <p:cNvPr id="7" name="Picture 6">
            <a:extLst>
              <a:ext uri="{FF2B5EF4-FFF2-40B4-BE49-F238E27FC236}">
                <a16:creationId xmlns:a16="http://schemas.microsoft.com/office/drawing/2014/main" id="{403D9F09-F7A8-26CC-6101-E073AB61A8C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2207" y="2823585"/>
            <a:ext cx="7110092" cy="4022482"/>
          </a:xfrm>
          <a:prstGeom prst="rect">
            <a:avLst/>
          </a:prstGeom>
        </p:spPr>
      </p:pic>
      <p:pic>
        <p:nvPicPr>
          <p:cNvPr id="4" name="Picture 3">
            <a:extLst>
              <a:ext uri="{FF2B5EF4-FFF2-40B4-BE49-F238E27FC236}">
                <a16:creationId xmlns:a16="http://schemas.microsoft.com/office/drawing/2014/main" id="{A1EB9B3E-AB74-D013-2C7E-0BFBBC50E4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6934" y="236662"/>
            <a:ext cx="7110092" cy="5490834"/>
          </a:xfrm>
          <a:prstGeom prst="rect">
            <a:avLst/>
          </a:prstGeom>
        </p:spPr>
      </p:pic>
      <p:sp>
        <p:nvSpPr>
          <p:cNvPr id="6" name="TextBox 5">
            <a:extLst>
              <a:ext uri="{FF2B5EF4-FFF2-40B4-BE49-F238E27FC236}">
                <a16:creationId xmlns:a16="http://schemas.microsoft.com/office/drawing/2014/main" id="{EED96069-F840-6398-EBE8-CA184907CAFE}"/>
              </a:ext>
            </a:extLst>
          </p:cNvPr>
          <p:cNvSpPr txBox="1"/>
          <p:nvPr/>
        </p:nvSpPr>
        <p:spPr>
          <a:xfrm>
            <a:off x="2063552" y="479907"/>
            <a:ext cx="4248472" cy="1200329"/>
          </a:xfrm>
          <a:prstGeom prst="rect">
            <a:avLst/>
          </a:prstGeom>
          <a:noFill/>
        </p:spPr>
        <p:txBody>
          <a:bodyPr wrap="square" rtlCol="0">
            <a:spAutoFit/>
          </a:bodyPr>
          <a:lstStyle/>
          <a:p>
            <a:r>
              <a:rPr lang="en-GB" sz="2400" b="0" i="0" u="none" strike="noStrike" dirty="0">
                <a:solidFill>
                  <a:schemeClr val="accent6"/>
                </a:solidFill>
                <a:effectLst/>
                <a:latin typeface="Gotham SSm A"/>
              </a:rPr>
              <a:t>Facility for Rare Isotope Beams</a:t>
            </a:r>
            <a:br>
              <a:rPr lang="en-GB" sz="2400" b="0" i="0" u="none" strike="noStrike" dirty="0">
                <a:solidFill>
                  <a:schemeClr val="accent6"/>
                </a:solidFill>
                <a:effectLst/>
                <a:latin typeface="Gotham SSm A"/>
              </a:rPr>
            </a:br>
            <a:r>
              <a:rPr lang="en-GB" sz="2400" b="0" i="0" u="none" strike="noStrike" dirty="0">
                <a:solidFill>
                  <a:schemeClr val="accent6"/>
                </a:solidFill>
                <a:effectLst/>
                <a:latin typeface="Gotham SSm A"/>
              </a:rPr>
              <a:t>at Michigan State University</a:t>
            </a:r>
          </a:p>
          <a:p>
            <a:endParaRPr lang="en-GB" sz="2400" dirty="0">
              <a:solidFill>
                <a:schemeClr val="accent6"/>
              </a:solidFill>
            </a:endParaRPr>
          </a:p>
        </p:txBody>
      </p:sp>
    </p:spTree>
    <p:extLst>
      <p:ext uri="{BB962C8B-B14F-4D97-AF65-F5344CB8AC3E}">
        <p14:creationId xmlns:p14="http://schemas.microsoft.com/office/powerpoint/2010/main" val="39479729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52409D7-B9A3-B47F-55E1-008BC3F1C29F}"/>
              </a:ext>
            </a:extLst>
          </p:cNvPr>
          <p:cNvPicPr>
            <a:picLocks noChangeAspect="1"/>
          </p:cNvPicPr>
          <p:nvPr/>
        </p:nvPicPr>
        <p:blipFill>
          <a:blip r:embed="rId2"/>
          <a:stretch>
            <a:fillRect/>
          </a:stretch>
        </p:blipFill>
        <p:spPr>
          <a:xfrm>
            <a:off x="551384" y="1196752"/>
            <a:ext cx="5734685" cy="3296920"/>
          </a:xfrm>
          <a:prstGeom prst="rect">
            <a:avLst/>
          </a:prstGeom>
        </p:spPr>
      </p:pic>
      <p:pic>
        <p:nvPicPr>
          <p:cNvPr id="3" name="Picture 2">
            <a:extLst>
              <a:ext uri="{FF2B5EF4-FFF2-40B4-BE49-F238E27FC236}">
                <a16:creationId xmlns:a16="http://schemas.microsoft.com/office/drawing/2014/main" id="{24382C12-CC4F-E6E3-808F-97FBD53995F1}"/>
              </a:ext>
            </a:extLst>
          </p:cNvPr>
          <p:cNvPicPr>
            <a:picLocks noChangeAspect="1"/>
          </p:cNvPicPr>
          <p:nvPr/>
        </p:nvPicPr>
        <p:blipFill>
          <a:blip r:embed="rId3"/>
          <a:stretch>
            <a:fillRect/>
          </a:stretch>
        </p:blipFill>
        <p:spPr>
          <a:xfrm>
            <a:off x="33535" y="4428399"/>
            <a:ext cx="6697559" cy="2420888"/>
          </a:xfrm>
          <a:prstGeom prst="rect">
            <a:avLst/>
          </a:prstGeom>
        </p:spPr>
      </p:pic>
      <p:pic>
        <p:nvPicPr>
          <p:cNvPr id="8" name="Picture 7">
            <a:extLst>
              <a:ext uri="{FF2B5EF4-FFF2-40B4-BE49-F238E27FC236}">
                <a16:creationId xmlns:a16="http://schemas.microsoft.com/office/drawing/2014/main" id="{E4AFE230-26C1-BA10-4F5C-3F0E54278681}"/>
              </a:ext>
            </a:extLst>
          </p:cNvPr>
          <p:cNvPicPr>
            <a:picLocks noChangeAspect="1"/>
          </p:cNvPicPr>
          <p:nvPr/>
        </p:nvPicPr>
        <p:blipFill>
          <a:blip r:embed="rId4"/>
          <a:stretch>
            <a:fillRect/>
          </a:stretch>
        </p:blipFill>
        <p:spPr>
          <a:xfrm>
            <a:off x="6731095" y="3361351"/>
            <a:ext cx="5485586" cy="3487936"/>
          </a:xfrm>
          <a:prstGeom prst="rect">
            <a:avLst/>
          </a:prstGeom>
        </p:spPr>
      </p:pic>
      <p:pic>
        <p:nvPicPr>
          <p:cNvPr id="10" name="Picture 9">
            <a:extLst>
              <a:ext uri="{FF2B5EF4-FFF2-40B4-BE49-F238E27FC236}">
                <a16:creationId xmlns:a16="http://schemas.microsoft.com/office/drawing/2014/main" id="{07FB6958-A65A-A578-0862-959408184F62}"/>
              </a:ext>
            </a:extLst>
          </p:cNvPr>
          <p:cNvPicPr>
            <a:picLocks noChangeAspect="1"/>
          </p:cNvPicPr>
          <p:nvPr/>
        </p:nvPicPr>
        <p:blipFill>
          <a:blip r:embed="rId5"/>
          <a:stretch>
            <a:fillRect/>
          </a:stretch>
        </p:blipFill>
        <p:spPr>
          <a:xfrm>
            <a:off x="-477" y="0"/>
            <a:ext cx="1920014" cy="1348602"/>
          </a:xfrm>
          <a:prstGeom prst="rect">
            <a:avLst/>
          </a:prstGeom>
        </p:spPr>
      </p:pic>
    </p:spTree>
    <p:extLst>
      <p:ext uri="{BB962C8B-B14F-4D97-AF65-F5344CB8AC3E}">
        <p14:creationId xmlns:p14="http://schemas.microsoft.com/office/powerpoint/2010/main" val="3116939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73D33EC-AC8E-C83F-27AA-C28CCFD39E57}"/>
              </a:ext>
            </a:extLst>
          </p:cNvPr>
          <p:cNvSpPr>
            <a:spLocks noGrp="1"/>
          </p:cNvSpPr>
          <p:nvPr>
            <p:ph type="sldNum" sz="quarter" idx="12"/>
          </p:nvPr>
        </p:nvSpPr>
        <p:spPr/>
        <p:txBody>
          <a:bodyPr/>
          <a:lstStyle/>
          <a:p>
            <a:fld id="{36B5EA5A-BC32-A742-B11B-8E7414D5B535}" type="slidenum">
              <a:rPr lang="en-US" smtClean="0"/>
              <a:pPr/>
              <a:t>23</a:t>
            </a:fld>
            <a:endParaRPr lang="en-US" dirty="0"/>
          </a:p>
        </p:txBody>
      </p:sp>
      <p:pic>
        <p:nvPicPr>
          <p:cNvPr id="14" name="Picture 13" descr="A snowy street with cars and buildings&#10;&#10;Description automatically generated with low confidence">
            <a:extLst>
              <a:ext uri="{FF2B5EF4-FFF2-40B4-BE49-F238E27FC236}">
                <a16:creationId xmlns:a16="http://schemas.microsoft.com/office/drawing/2014/main" id="{E54292E5-DB89-8F32-B9A5-4E8B75270EA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3378" b="15753"/>
          <a:stretch/>
        </p:blipFill>
        <p:spPr bwMode="auto">
          <a:xfrm>
            <a:off x="20" y="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C9751ACA-D30D-0B61-562A-0ED023C8049E}"/>
              </a:ext>
            </a:extLst>
          </p:cNvPr>
          <p:cNvSpPr txBox="1"/>
          <p:nvPr/>
        </p:nvSpPr>
        <p:spPr>
          <a:xfrm>
            <a:off x="2999656" y="4811101"/>
            <a:ext cx="9577064" cy="1200329"/>
          </a:xfrm>
          <a:prstGeom prst="rect">
            <a:avLst/>
          </a:prstGeom>
          <a:noFill/>
        </p:spPr>
        <p:txBody>
          <a:bodyPr wrap="square" rtlCol="0">
            <a:spAutoFit/>
          </a:bodyPr>
          <a:lstStyle/>
          <a:p>
            <a:r>
              <a:rPr lang="en-US" sz="2400" dirty="0">
                <a:solidFill>
                  <a:srgbClr val="29348C"/>
                </a:solidFill>
              </a:rPr>
              <a:t>As an example of an ISOL facility and a slightly deeper dive into the experiments in nuclear structure and the physics that can be addressed….will stray into other scientific areas in the process!</a:t>
            </a:r>
          </a:p>
        </p:txBody>
      </p:sp>
      <p:sp>
        <p:nvSpPr>
          <p:cNvPr id="4" name="TextBox 3">
            <a:extLst>
              <a:ext uri="{FF2B5EF4-FFF2-40B4-BE49-F238E27FC236}">
                <a16:creationId xmlns:a16="http://schemas.microsoft.com/office/drawing/2014/main" id="{7C7F4B4B-7B97-3479-3B0E-9B2041F75219}"/>
              </a:ext>
            </a:extLst>
          </p:cNvPr>
          <p:cNvSpPr txBox="1"/>
          <p:nvPr/>
        </p:nvSpPr>
        <p:spPr>
          <a:xfrm>
            <a:off x="955283" y="6263502"/>
            <a:ext cx="9389430" cy="276999"/>
          </a:xfrm>
          <a:prstGeom prst="rect">
            <a:avLst/>
          </a:prstGeom>
          <a:noFill/>
        </p:spPr>
        <p:txBody>
          <a:bodyPr wrap="none" lIns="0" tIns="0" rIns="0" bIns="0" rtlCol="0">
            <a:spAutoFit/>
          </a:bodyPr>
          <a:lstStyle/>
          <a:p>
            <a:r>
              <a:rPr lang="en-US" sz="1800" i="1" dirty="0">
                <a:solidFill>
                  <a:schemeClr val="accent5"/>
                </a:solidFill>
              </a:rPr>
              <a:t>Still  high-level view – presenting work of a vast array of scientific, engineering and technical experts. </a:t>
            </a:r>
          </a:p>
        </p:txBody>
      </p:sp>
      <p:pic>
        <p:nvPicPr>
          <p:cNvPr id="2" name="Picture 1">
            <a:extLst>
              <a:ext uri="{FF2B5EF4-FFF2-40B4-BE49-F238E27FC236}">
                <a16:creationId xmlns:a16="http://schemas.microsoft.com/office/drawing/2014/main" id="{171FA8AE-F3E1-6977-11C6-8D3000820C3F}"/>
              </a:ext>
            </a:extLst>
          </p:cNvPr>
          <p:cNvPicPr>
            <a:picLocks noChangeAspect="1"/>
          </p:cNvPicPr>
          <p:nvPr/>
        </p:nvPicPr>
        <p:blipFill>
          <a:blip r:embed="rId3"/>
          <a:stretch>
            <a:fillRect/>
          </a:stretch>
        </p:blipFill>
        <p:spPr>
          <a:xfrm>
            <a:off x="2855640" y="3717002"/>
            <a:ext cx="4754240" cy="1167949"/>
          </a:xfrm>
          <a:prstGeom prst="rect">
            <a:avLst/>
          </a:prstGeom>
        </p:spPr>
      </p:pic>
      <p:pic>
        <p:nvPicPr>
          <p:cNvPr id="8" name="Picture 7" descr="A blue and white logo&#10;&#10;Description automatically generated">
            <a:extLst>
              <a:ext uri="{FF2B5EF4-FFF2-40B4-BE49-F238E27FC236}">
                <a16:creationId xmlns:a16="http://schemas.microsoft.com/office/drawing/2014/main" id="{1FC4EF53-40EA-9D80-AC34-C65BA284697B}"/>
              </a:ext>
            </a:extLst>
          </p:cNvPr>
          <p:cNvPicPr>
            <a:picLocks noChangeAspect="1"/>
          </p:cNvPicPr>
          <p:nvPr/>
        </p:nvPicPr>
        <p:blipFill>
          <a:blip r:embed="rId4"/>
          <a:stretch>
            <a:fillRect/>
          </a:stretch>
        </p:blipFill>
        <p:spPr>
          <a:xfrm>
            <a:off x="238747" y="3808599"/>
            <a:ext cx="2139248" cy="2139248"/>
          </a:xfrm>
          <a:prstGeom prst="rect">
            <a:avLst/>
          </a:prstGeom>
        </p:spPr>
      </p:pic>
    </p:spTree>
    <p:extLst>
      <p:ext uri="{BB962C8B-B14F-4D97-AF65-F5344CB8AC3E}">
        <p14:creationId xmlns:p14="http://schemas.microsoft.com/office/powerpoint/2010/main" val="36185466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OVID-19 Information | HSE unit at CERN">
            <a:extLst>
              <a:ext uri="{FF2B5EF4-FFF2-40B4-BE49-F238E27FC236}">
                <a16:creationId xmlns:a16="http://schemas.microsoft.com/office/drawing/2014/main" id="{7410FD22-6BAE-42F8-808B-59ADA4BCE8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700"/>
            <a:ext cx="12192000" cy="68326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Rounded Corners 3">
            <a:extLst>
              <a:ext uri="{FF2B5EF4-FFF2-40B4-BE49-F238E27FC236}">
                <a16:creationId xmlns:a16="http://schemas.microsoft.com/office/drawing/2014/main" id="{ED8BB7B1-D99A-4926-875B-8A9C6B7D7780}"/>
              </a:ext>
            </a:extLst>
          </p:cNvPr>
          <p:cNvSpPr/>
          <p:nvPr/>
        </p:nvSpPr>
        <p:spPr>
          <a:xfrm>
            <a:off x="5787550" y="2655593"/>
            <a:ext cx="772038" cy="328527"/>
          </a:xfrm>
          <a:prstGeom prst="roundRect">
            <a:avLst/>
          </a:prstGeom>
          <a:solidFill>
            <a:srgbClr val="FF0000">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6" name="Picture 2">
            <a:extLst>
              <a:ext uri="{FF2B5EF4-FFF2-40B4-BE49-F238E27FC236}">
                <a16:creationId xmlns:a16="http://schemas.microsoft.com/office/drawing/2014/main" id="{B69EA3C7-CE38-4434-AB27-B219E26E946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07030" y="1978354"/>
            <a:ext cx="2476500" cy="538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83486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diagram of a complex&#10;&#10;Description automatically generated">
            <a:extLst>
              <a:ext uri="{FF2B5EF4-FFF2-40B4-BE49-F238E27FC236}">
                <a16:creationId xmlns:a16="http://schemas.microsoft.com/office/drawing/2014/main" id="{CDA5AF29-98F1-F3EA-12D2-D70FBBC0CF4A}"/>
              </a:ext>
            </a:extLst>
          </p:cNvPr>
          <p:cNvPicPr>
            <a:picLocks noChangeAspect="1"/>
          </p:cNvPicPr>
          <p:nvPr/>
        </p:nvPicPr>
        <p:blipFill rotWithShape="1">
          <a:blip r:embed="rId2">
            <a:extLst>
              <a:ext uri="{28A0092B-C50C-407E-A947-70E740481C1C}">
                <a14:useLocalDpi xmlns:a14="http://schemas.microsoft.com/office/drawing/2010/main" val="0"/>
              </a:ext>
            </a:extLst>
          </a:blip>
          <a:srcRect l="1339" t="2632" r="1673" b="4034"/>
          <a:stretch/>
        </p:blipFill>
        <p:spPr>
          <a:xfrm>
            <a:off x="1684420" y="-1"/>
            <a:ext cx="8752975" cy="6858001"/>
          </a:xfrm>
          <a:prstGeom prst="rect">
            <a:avLst/>
          </a:prstGeom>
        </p:spPr>
      </p:pic>
    </p:spTree>
    <p:extLst>
      <p:ext uri="{BB962C8B-B14F-4D97-AF65-F5344CB8AC3E}">
        <p14:creationId xmlns:p14="http://schemas.microsoft.com/office/powerpoint/2010/main" val="21062344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19" descr="Production_mechanisms.pdf">
            <a:extLst>
              <a:ext uri="{FF2B5EF4-FFF2-40B4-BE49-F238E27FC236}">
                <a16:creationId xmlns:a16="http://schemas.microsoft.com/office/drawing/2014/main" id="{CBD4B0BB-EFD0-57F3-F2CF-F14C3FBC6BDA}"/>
              </a:ext>
            </a:extLst>
          </p:cNvPr>
          <p:cNvPicPr>
            <a:picLocks noChangeAspect="1"/>
          </p:cNvPicPr>
          <p:nvPr/>
        </p:nvPicPr>
        <p:blipFill>
          <a:blip r:embed="rId2">
            <a:extLst>
              <a:ext uri="{28A0092B-C50C-407E-A947-70E740481C1C}">
                <a14:useLocalDpi xmlns:a14="http://schemas.microsoft.com/office/drawing/2010/main" val="0"/>
              </a:ext>
            </a:extLst>
          </a:blip>
          <a:srcRect l="66261" t="21513" r="1625" b="46623"/>
          <a:stretch>
            <a:fillRect/>
          </a:stretch>
        </p:blipFill>
        <p:spPr bwMode="auto">
          <a:xfrm>
            <a:off x="7009752" y="1838489"/>
            <a:ext cx="4648263" cy="34554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27AA7674-2EFD-5E91-DA40-F2DA17DD715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sp>
        <p:nvSpPr>
          <p:cNvPr id="7" name="Title 1">
            <a:extLst>
              <a:ext uri="{FF2B5EF4-FFF2-40B4-BE49-F238E27FC236}">
                <a16:creationId xmlns:a16="http://schemas.microsoft.com/office/drawing/2014/main" id="{0F7F9C12-411D-C618-4D53-32CC647F2309}"/>
              </a:ext>
            </a:extLst>
          </p:cNvPr>
          <p:cNvSpPr txBox="1">
            <a:spLocks/>
          </p:cNvSpPr>
          <p:nvPr/>
        </p:nvSpPr>
        <p:spPr>
          <a:xfrm>
            <a:off x="263352" y="260648"/>
            <a:ext cx="6984776" cy="1435853"/>
          </a:xfrm>
          <a:prstGeom prst="rect">
            <a:avLst/>
          </a:prstGeom>
        </p:spPr>
        <p:txBody>
          <a:bodyPr anchor="t">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0033A0"/>
                </a:solidFill>
                <a:effectLst/>
                <a:uLnTx/>
                <a:uFillTx/>
                <a:latin typeface="Calibri" panose="020F0502020204030204" pitchFamily="34" charset="0"/>
                <a:ea typeface="+mj-ea"/>
                <a:cs typeface="Calibri" panose="020F0502020204030204" pitchFamily="34" charset="0"/>
              </a:rPr>
              <a:t>ISOL with GeV Protons</a:t>
            </a:r>
          </a:p>
        </p:txBody>
      </p:sp>
      <p:grpSp>
        <p:nvGrpSpPr>
          <p:cNvPr id="23" name="Group 22">
            <a:extLst>
              <a:ext uri="{FF2B5EF4-FFF2-40B4-BE49-F238E27FC236}">
                <a16:creationId xmlns:a16="http://schemas.microsoft.com/office/drawing/2014/main" id="{49167620-560C-F6FD-2F52-E34B45B3B356}"/>
              </a:ext>
            </a:extLst>
          </p:cNvPr>
          <p:cNvGrpSpPr/>
          <p:nvPr/>
        </p:nvGrpSpPr>
        <p:grpSpPr>
          <a:xfrm>
            <a:off x="695400" y="978574"/>
            <a:ext cx="6938963" cy="4849078"/>
            <a:chOff x="5411786" y="-1023729"/>
            <a:chExt cx="6938963" cy="4849078"/>
          </a:xfrm>
        </p:grpSpPr>
        <p:sp>
          <p:nvSpPr>
            <p:cNvPr id="24" name="TextBox 18">
              <a:extLst>
                <a:ext uri="{FF2B5EF4-FFF2-40B4-BE49-F238E27FC236}">
                  <a16:creationId xmlns:a16="http://schemas.microsoft.com/office/drawing/2014/main" id="{7B3F22C1-896C-4C9C-2B97-7A65DE10E731}"/>
                </a:ext>
              </a:extLst>
            </p:cNvPr>
            <p:cNvSpPr txBox="1">
              <a:spLocks noChangeArrowheads="1"/>
            </p:cNvSpPr>
            <p:nvPr/>
          </p:nvSpPr>
          <p:spPr bwMode="auto">
            <a:xfrm>
              <a:off x="6056946" y="3549124"/>
              <a:ext cx="1270000"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Lucida Sans" charset="0"/>
                  <a:ea typeface="ＭＳ Ｐゴシック" charset="0"/>
                  <a:cs typeface="Lucida Sans" charset="0"/>
                </a:rPr>
                <a:t>Fragmentation</a:t>
              </a:r>
            </a:p>
          </p:txBody>
        </p:sp>
        <p:grpSp>
          <p:nvGrpSpPr>
            <p:cNvPr id="25" name="Group 24">
              <a:extLst>
                <a:ext uri="{FF2B5EF4-FFF2-40B4-BE49-F238E27FC236}">
                  <a16:creationId xmlns:a16="http://schemas.microsoft.com/office/drawing/2014/main" id="{D2E82332-33ED-F05E-4C5D-881B18D56460}"/>
                </a:ext>
              </a:extLst>
            </p:cNvPr>
            <p:cNvGrpSpPr/>
            <p:nvPr/>
          </p:nvGrpSpPr>
          <p:grpSpPr>
            <a:xfrm>
              <a:off x="5411786" y="-1023729"/>
              <a:ext cx="6938963" cy="4770437"/>
              <a:chOff x="-308282" y="881297"/>
              <a:chExt cx="6938963" cy="4770437"/>
            </a:xfrm>
          </p:grpSpPr>
          <p:grpSp>
            <p:nvGrpSpPr>
              <p:cNvPr id="26" name="Group 25">
                <a:extLst>
                  <a:ext uri="{FF2B5EF4-FFF2-40B4-BE49-F238E27FC236}">
                    <a16:creationId xmlns:a16="http://schemas.microsoft.com/office/drawing/2014/main" id="{4401DCF3-FD01-EF91-4B8B-7BE2C0B20CAB}"/>
                  </a:ext>
                </a:extLst>
              </p:cNvPr>
              <p:cNvGrpSpPr/>
              <p:nvPr/>
            </p:nvGrpSpPr>
            <p:grpSpPr>
              <a:xfrm>
                <a:off x="-308282" y="881297"/>
                <a:ext cx="6938963" cy="4770437"/>
                <a:chOff x="4994506" y="172185"/>
                <a:chExt cx="6938963" cy="4770437"/>
              </a:xfrm>
            </p:grpSpPr>
            <p:grpSp>
              <p:nvGrpSpPr>
                <p:cNvPr id="28" name="Group 27">
                  <a:extLst>
                    <a:ext uri="{FF2B5EF4-FFF2-40B4-BE49-F238E27FC236}">
                      <a16:creationId xmlns:a16="http://schemas.microsoft.com/office/drawing/2014/main" id="{6A8AEE58-2D6E-AC3C-1B49-A738FF3D7AC9}"/>
                    </a:ext>
                  </a:extLst>
                </p:cNvPr>
                <p:cNvGrpSpPr/>
                <p:nvPr/>
              </p:nvGrpSpPr>
              <p:grpSpPr>
                <a:xfrm>
                  <a:off x="4994506" y="172185"/>
                  <a:ext cx="6938963" cy="4770437"/>
                  <a:chOff x="4994506" y="127737"/>
                  <a:chExt cx="6938963" cy="4770437"/>
                </a:xfrm>
              </p:grpSpPr>
              <p:grpSp>
                <p:nvGrpSpPr>
                  <p:cNvPr id="30" name="Group 29">
                    <a:extLst>
                      <a:ext uri="{FF2B5EF4-FFF2-40B4-BE49-F238E27FC236}">
                        <a16:creationId xmlns:a16="http://schemas.microsoft.com/office/drawing/2014/main" id="{B84A2358-F546-D7CF-93A7-40186DF28D52}"/>
                      </a:ext>
                    </a:extLst>
                  </p:cNvPr>
                  <p:cNvGrpSpPr/>
                  <p:nvPr/>
                </p:nvGrpSpPr>
                <p:grpSpPr>
                  <a:xfrm>
                    <a:off x="4994506" y="127737"/>
                    <a:ext cx="6938963" cy="4770437"/>
                    <a:chOff x="3816351" y="1296871"/>
                    <a:chExt cx="6938963" cy="4770437"/>
                  </a:xfrm>
                </p:grpSpPr>
                <p:pic>
                  <p:nvPicPr>
                    <p:cNvPr id="32" name="Picture 25" descr="Nuclear_chart.png">
                      <a:extLst>
                        <a:ext uri="{FF2B5EF4-FFF2-40B4-BE49-F238E27FC236}">
                          <a16:creationId xmlns:a16="http://schemas.microsoft.com/office/drawing/2014/main" id="{8B7DFF24-5EE8-B382-4A69-070C4AC25F6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16351" y="1296871"/>
                      <a:ext cx="6938963" cy="4770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3" name="Oval 32">
                      <a:extLst>
                        <a:ext uri="{FF2B5EF4-FFF2-40B4-BE49-F238E27FC236}">
                          <a16:creationId xmlns:a16="http://schemas.microsoft.com/office/drawing/2014/main" id="{9113FB5D-0111-448C-3EE2-DE4923D58AB0}"/>
                        </a:ext>
                      </a:extLst>
                    </p:cNvPr>
                    <p:cNvSpPr/>
                    <p:nvPr/>
                  </p:nvSpPr>
                  <p:spPr>
                    <a:xfrm>
                      <a:off x="8783639" y="2541470"/>
                      <a:ext cx="371475" cy="330200"/>
                    </a:xfrm>
                    <a:prstGeom prst="ellipse">
                      <a:avLst/>
                    </a:prstGeom>
                    <a:noFill/>
                    <a:ln w="57150" cap="flat" cmpd="sng" algn="ctr">
                      <a:solidFill>
                        <a:sysClr val="windowText" lastClr="00000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5" name="Curved Right Arrow 34">
                      <a:extLst>
                        <a:ext uri="{FF2B5EF4-FFF2-40B4-BE49-F238E27FC236}">
                          <a16:creationId xmlns:a16="http://schemas.microsoft.com/office/drawing/2014/main" id="{BC790725-E355-127C-5578-3081ED617D80}"/>
                        </a:ext>
                      </a:extLst>
                    </p:cNvPr>
                    <p:cNvSpPr/>
                    <p:nvPr/>
                  </p:nvSpPr>
                  <p:spPr>
                    <a:xfrm rot="2442685">
                      <a:off x="8261350" y="2323982"/>
                      <a:ext cx="522288" cy="596900"/>
                    </a:xfrm>
                    <a:prstGeom prst="curvedRightArrow">
                      <a:avLst>
                        <a:gd name="adj1" fmla="val 12513"/>
                        <a:gd name="adj2" fmla="val 30680"/>
                        <a:gd name="adj3" fmla="val 20649"/>
                      </a:avLst>
                    </a:prstGeom>
                    <a:solidFill>
                      <a:sysClr val="windowText" lastClr="000000"/>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36" name="Curved Right Arrow 35">
                      <a:extLst>
                        <a:ext uri="{FF2B5EF4-FFF2-40B4-BE49-F238E27FC236}">
                          <a16:creationId xmlns:a16="http://schemas.microsoft.com/office/drawing/2014/main" id="{867E6E41-1F31-8A2B-F91F-AED5FD4389F9}"/>
                        </a:ext>
                      </a:extLst>
                    </p:cNvPr>
                    <p:cNvSpPr/>
                    <p:nvPr/>
                  </p:nvSpPr>
                  <p:spPr>
                    <a:xfrm rot="14316821" flipV="1">
                      <a:off x="7569994" y="2256514"/>
                      <a:ext cx="635000" cy="3255962"/>
                    </a:xfrm>
                    <a:prstGeom prst="curvedRightArrow">
                      <a:avLst>
                        <a:gd name="adj1" fmla="val 12513"/>
                        <a:gd name="adj2" fmla="val 30680"/>
                        <a:gd name="adj3" fmla="val 20649"/>
                      </a:avLst>
                    </a:prstGeom>
                    <a:solidFill>
                      <a:sysClr val="windowText" lastClr="000000"/>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37" name="Curved Right Arrow 36">
                      <a:extLst>
                        <a:ext uri="{FF2B5EF4-FFF2-40B4-BE49-F238E27FC236}">
                          <a16:creationId xmlns:a16="http://schemas.microsoft.com/office/drawing/2014/main" id="{8C561528-29A8-C95D-1814-ECE805E5C2EC}"/>
                        </a:ext>
                      </a:extLst>
                    </p:cNvPr>
                    <p:cNvSpPr/>
                    <p:nvPr/>
                  </p:nvSpPr>
                  <p:spPr>
                    <a:xfrm rot="14316821" flipV="1">
                      <a:off x="6492668" y="2563440"/>
                      <a:ext cx="873125" cy="5400675"/>
                    </a:xfrm>
                    <a:prstGeom prst="curvedRightArrow">
                      <a:avLst>
                        <a:gd name="adj1" fmla="val 12513"/>
                        <a:gd name="adj2" fmla="val 30680"/>
                        <a:gd name="adj3" fmla="val 20649"/>
                      </a:avLst>
                    </a:prstGeom>
                    <a:solidFill>
                      <a:sysClr val="windowText" lastClr="000000"/>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34" name="TextBox 35">
                      <a:extLst>
                        <a:ext uri="{FF2B5EF4-FFF2-40B4-BE49-F238E27FC236}">
                          <a16:creationId xmlns:a16="http://schemas.microsoft.com/office/drawing/2014/main" id="{0B93683A-6003-C85F-3E0C-E3A4082AC99E}"/>
                        </a:ext>
                      </a:extLst>
                    </p:cNvPr>
                    <p:cNvSpPr txBox="1">
                      <a:spLocks noChangeArrowheads="1"/>
                    </p:cNvSpPr>
                    <p:nvPr/>
                  </p:nvSpPr>
                  <p:spPr bwMode="auto">
                    <a:xfrm>
                      <a:off x="9800697" y="2620786"/>
                      <a:ext cx="748923"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30000" noProof="0" dirty="0">
                          <a:ln>
                            <a:noFill/>
                          </a:ln>
                          <a:solidFill>
                            <a:prstClr val="black"/>
                          </a:solidFill>
                          <a:effectLst/>
                          <a:uLnTx/>
                          <a:uFillTx/>
                          <a:latin typeface="Arial" charset="0"/>
                          <a:ea typeface="ＭＳ Ｐゴシック" charset="0"/>
                        </a:rPr>
                        <a:t>238</a:t>
                      </a:r>
                      <a:r>
                        <a:rPr kumimoji="0" lang="en-US" sz="2400" b="0" i="0" u="none" strike="noStrike" kern="0" cap="none" spc="0" normalizeH="0" baseline="0" noProof="0" dirty="0">
                          <a:ln>
                            <a:noFill/>
                          </a:ln>
                          <a:solidFill>
                            <a:prstClr val="black"/>
                          </a:solidFill>
                          <a:effectLst/>
                          <a:uLnTx/>
                          <a:uFillTx/>
                          <a:latin typeface="Arial" charset="0"/>
                          <a:ea typeface="ＭＳ Ｐゴシック" charset="0"/>
                        </a:rPr>
                        <a:t>U</a:t>
                      </a:r>
                    </a:p>
                  </p:txBody>
                </p:sp>
              </p:grpSp>
              <p:sp>
                <p:nvSpPr>
                  <p:cNvPr id="31" name="Curved Right Arrow 30">
                    <a:extLst>
                      <a:ext uri="{FF2B5EF4-FFF2-40B4-BE49-F238E27FC236}">
                        <a16:creationId xmlns:a16="http://schemas.microsoft.com/office/drawing/2014/main" id="{5C252A6C-6007-3C72-B0AD-8AA042B2ACE5}"/>
                      </a:ext>
                    </a:extLst>
                  </p:cNvPr>
                  <p:cNvSpPr/>
                  <p:nvPr/>
                </p:nvSpPr>
                <p:spPr>
                  <a:xfrm rot="14316821" flipV="1">
                    <a:off x="9108164" y="1357102"/>
                    <a:ext cx="592831" cy="2055108"/>
                  </a:xfrm>
                  <a:prstGeom prst="curvedRightArrow">
                    <a:avLst>
                      <a:gd name="adj1" fmla="val 12513"/>
                      <a:gd name="adj2" fmla="val 30680"/>
                      <a:gd name="adj3" fmla="val 20649"/>
                    </a:avLst>
                  </a:prstGeom>
                  <a:solidFill>
                    <a:sysClr val="windowText" lastClr="000000"/>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grpSp>
            <p:sp>
              <p:nvSpPr>
                <p:cNvPr id="29" name="TextBox 18">
                  <a:extLst>
                    <a:ext uri="{FF2B5EF4-FFF2-40B4-BE49-F238E27FC236}">
                      <a16:creationId xmlns:a16="http://schemas.microsoft.com/office/drawing/2014/main" id="{0E738B0C-8BC4-9E67-CF64-16EB834C5367}"/>
                    </a:ext>
                  </a:extLst>
                </p:cNvPr>
                <p:cNvSpPr txBox="1">
                  <a:spLocks noChangeArrowheads="1"/>
                </p:cNvSpPr>
                <p:nvPr/>
              </p:nvSpPr>
              <p:spPr bwMode="auto">
                <a:xfrm>
                  <a:off x="8881268" y="2380345"/>
                  <a:ext cx="915988"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Lucida Sans" charset="0"/>
                      <a:ea typeface="ＭＳ Ｐゴシック" charset="0"/>
                      <a:cs typeface="Lucida Sans" charset="0"/>
                    </a:rPr>
                    <a:t>Spallation</a:t>
                  </a:r>
                </a:p>
              </p:txBody>
            </p:sp>
          </p:grpSp>
          <p:sp>
            <p:nvSpPr>
              <p:cNvPr id="27" name="TextBox 18">
                <a:extLst>
                  <a:ext uri="{FF2B5EF4-FFF2-40B4-BE49-F238E27FC236}">
                    <a16:creationId xmlns:a16="http://schemas.microsoft.com/office/drawing/2014/main" id="{253E1293-3B37-6B0D-03EC-E0B91FC7D7E4}"/>
                  </a:ext>
                </a:extLst>
              </p:cNvPr>
              <p:cNvSpPr txBox="1">
                <a:spLocks noChangeArrowheads="1"/>
              </p:cNvSpPr>
              <p:nvPr/>
            </p:nvSpPr>
            <p:spPr bwMode="auto">
              <a:xfrm>
                <a:off x="2868307" y="4194125"/>
                <a:ext cx="7032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Lucida Sans" charset="0"/>
                    <a:ea typeface="ＭＳ Ｐゴシック" charset="0"/>
                    <a:cs typeface="Lucida Sans" charset="0"/>
                  </a:rPr>
                  <a:t>Fission</a:t>
                </a:r>
              </a:p>
            </p:txBody>
          </p:sp>
        </p:grpSp>
      </p:grpSp>
      <p:sp>
        <p:nvSpPr>
          <p:cNvPr id="47" name="Content Placeholder 2">
            <a:extLst>
              <a:ext uri="{FF2B5EF4-FFF2-40B4-BE49-F238E27FC236}">
                <a16:creationId xmlns:a16="http://schemas.microsoft.com/office/drawing/2014/main" id="{1B627A2F-2D51-8CB0-393A-DF2472F70D8A}"/>
              </a:ext>
            </a:extLst>
          </p:cNvPr>
          <p:cNvSpPr txBox="1">
            <a:spLocks/>
          </p:cNvSpPr>
          <p:nvPr/>
        </p:nvSpPr>
        <p:spPr bwMode="auto">
          <a:xfrm>
            <a:off x="213531" y="944999"/>
            <a:ext cx="4452510" cy="2464873"/>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000" dirty="0">
                <a:solidFill>
                  <a:srgbClr val="002060"/>
                </a:solidFill>
                <a:latin typeface="+mj-lt"/>
              </a:rPr>
              <a:t>High-energy protons are impacted onto a thick target, e.g. </a:t>
            </a:r>
            <a:r>
              <a:rPr lang="en-US" sz="2000" baseline="30000" dirty="0">
                <a:solidFill>
                  <a:srgbClr val="002060"/>
                </a:solidFill>
                <a:latin typeface="+mj-lt"/>
              </a:rPr>
              <a:t>238</a:t>
            </a:r>
            <a:r>
              <a:rPr lang="en-US" sz="2000" dirty="0">
                <a:solidFill>
                  <a:srgbClr val="002060"/>
                </a:solidFill>
                <a:latin typeface="+mj-lt"/>
              </a:rPr>
              <a:t>U. </a:t>
            </a:r>
          </a:p>
          <a:p>
            <a:pPr marL="0" indent="0">
              <a:buFont typeface="Arial" panose="020B0604020202020204" pitchFamily="34" charset="0"/>
              <a:buNone/>
            </a:pPr>
            <a:br>
              <a:rPr lang="en-US" sz="2000" dirty="0">
                <a:solidFill>
                  <a:srgbClr val="002060"/>
                </a:solidFill>
                <a:latin typeface="+mj-lt"/>
              </a:rPr>
            </a:br>
            <a:r>
              <a:rPr lang="en-US" sz="2000" dirty="0">
                <a:solidFill>
                  <a:srgbClr val="002060"/>
                </a:solidFill>
                <a:latin typeface="+mj-lt"/>
              </a:rPr>
              <a:t>With GeV protons, reactions produce a wide variety of nuclei simultaneously.</a:t>
            </a:r>
          </a:p>
          <a:p>
            <a:pPr marL="0" indent="0">
              <a:buFont typeface="Arial" panose="020B0604020202020204" pitchFamily="34" charset="0"/>
              <a:buNone/>
            </a:pPr>
            <a:endParaRPr lang="en-US" sz="2000" dirty="0">
              <a:solidFill>
                <a:srgbClr val="002060"/>
              </a:solidFill>
              <a:latin typeface="+mj-lt"/>
            </a:endParaRPr>
          </a:p>
          <a:p>
            <a:pPr marL="0" indent="0">
              <a:buFont typeface="Arial" panose="020B0604020202020204" pitchFamily="34" charset="0"/>
              <a:buNone/>
            </a:pPr>
            <a:endParaRPr lang="en-US" sz="2000" dirty="0">
              <a:solidFill>
                <a:srgbClr val="002060"/>
              </a:solidFill>
              <a:latin typeface="+mj-lt"/>
            </a:endParaRPr>
          </a:p>
        </p:txBody>
      </p:sp>
      <p:sp>
        <p:nvSpPr>
          <p:cNvPr id="48" name="Content Placeholder 2">
            <a:extLst>
              <a:ext uri="{FF2B5EF4-FFF2-40B4-BE49-F238E27FC236}">
                <a16:creationId xmlns:a16="http://schemas.microsoft.com/office/drawing/2014/main" id="{2E2F72AD-1638-9880-0EDF-AEFF0DCCAB7C}"/>
              </a:ext>
            </a:extLst>
          </p:cNvPr>
          <p:cNvSpPr txBox="1">
            <a:spLocks/>
          </p:cNvSpPr>
          <p:nvPr/>
        </p:nvSpPr>
        <p:spPr bwMode="auto">
          <a:xfrm>
            <a:off x="3647728" y="5799902"/>
            <a:ext cx="8379074" cy="511290"/>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000" dirty="0">
                <a:solidFill>
                  <a:srgbClr val="002060"/>
                </a:solidFill>
                <a:latin typeface="+mj-lt"/>
              </a:rPr>
              <a:t>Double-edged sword – many isotopes, but an experiment will just want one!</a:t>
            </a:r>
          </a:p>
          <a:p>
            <a:pPr marL="0" indent="0">
              <a:buFont typeface="Arial" panose="020B0604020202020204" pitchFamily="34" charset="0"/>
              <a:buNone/>
            </a:pPr>
            <a:endParaRPr lang="en-US" sz="2000" dirty="0">
              <a:solidFill>
                <a:srgbClr val="002060"/>
              </a:solidFill>
              <a:latin typeface="+mj-lt"/>
            </a:endParaRPr>
          </a:p>
        </p:txBody>
      </p:sp>
    </p:spTree>
    <p:extLst>
      <p:ext uri="{BB962C8B-B14F-4D97-AF65-F5344CB8AC3E}">
        <p14:creationId xmlns:p14="http://schemas.microsoft.com/office/powerpoint/2010/main" val="18860968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B946AF4-6D3E-C5C2-CD74-76CBF3D24CB1}"/>
              </a:ext>
            </a:extLst>
          </p:cNvPr>
          <p:cNvPicPr>
            <a:picLocks noChangeAspect="1"/>
          </p:cNvPicPr>
          <p:nvPr/>
        </p:nvPicPr>
        <p:blipFill rotWithShape="1">
          <a:blip r:embed="rId2">
            <a:extLst>
              <a:ext uri="{28A0092B-C50C-407E-A947-70E740481C1C}">
                <a14:useLocalDpi xmlns:a14="http://schemas.microsoft.com/office/drawing/2010/main" val="0"/>
              </a:ext>
            </a:extLst>
          </a:blip>
          <a:srcRect l="5882" r="3683" b="1665"/>
          <a:stretch/>
        </p:blipFill>
        <p:spPr>
          <a:xfrm rot="5400000">
            <a:off x="3197003" y="-566278"/>
            <a:ext cx="5797994" cy="8921529"/>
          </a:xfrm>
          <a:prstGeom prst="rect">
            <a:avLst/>
          </a:prstGeom>
        </p:spPr>
      </p:pic>
      <p:sp>
        <p:nvSpPr>
          <p:cNvPr id="5" name="TextBox 4">
            <a:extLst>
              <a:ext uri="{FF2B5EF4-FFF2-40B4-BE49-F238E27FC236}">
                <a16:creationId xmlns:a16="http://schemas.microsoft.com/office/drawing/2014/main" id="{78EC521E-29A8-B98F-8F43-225FB725D842}"/>
              </a:ext>
            </a:extLst>
          </p:cNvPr>
          <p:cNvSpPr txBox="1"/>
          <p:nvPr/>
        </p:nvSpPr>
        <p:spPr>
          <a:xfrm>
            <a:off x="396195" y="1129098"/>
            <a:ext cx="6327990" cy="2246769"/>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Over 20 target materials − carbides, oxides, solid metals, molten metals  and molten salts − operated at high temperature.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Three broad types of ion sources: surface, plasma, laser.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&gt; 1300 isotopes of 75 chemical </a:t>
            </a:r>
            <a:br>
              <a:rPr kumimoji="0" lang="en-US" sz="20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br>
            <a:r>
              <a:rPr kumimoji="0" lang="en-US" sz="20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elements.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022DCBAE-5A0C-28FB-031D-83DBA1EDEAA1}"/>
              </a:ext>
            </a:extLst>
          </p:cNvPr>
          <p:cNvPicPr>
            <a:picLocks noChangeAspect="1"/>
          </p:cNvPicPr>
          <p:nvPr/>
        </p:nvPicPr>
        <p:blipFill rotWithShape="1">
          <a:blip r:embed="rId3">
            <a:extLst>
              <a:ext uri="{28A0092B-C50C-407E-A947-70E740481C1C}">
                <a14:useLocalDpi xmlns:a14="http://schemas.microsoft.com/office/drawing/2010/main" val="0"/>
              </a:ext>
            </a:extLst>
          </a:blip>
          <a:srcRect l="43062" t="40687" r="41299" b="40756"/>
          <a:stretch/>
        </p:blipFill>
        <p:spPr>
          <a:xfrm>
            <a:off x="396195" y="4486269"/>
            <a:ext cx="1135537" cy="1906680"/>
          </a:xfrm>
          <a:prstGeom prst="rect">
            <a:avLst/>
          </a:prstGeom>
        </p:spPr>
      </p:pic>
      <p:sp>
        <p:nvSpPr>
          <p:cNvPr id="7" name="TextBox 6">
            <a:extLst>
              <a:ext uri="{FF2B5EF4-FFF2-40B4-BE49-F238E27FC236}">
                <a16:creationId xmlns:a16="http://schemas.microsoft.com/office/drawing/2014/main" id="{529C4C5B-E7CF-992D-9F2B-84B457751BBB}"/>
              </a:ext>
            </a:extLst>
          </p:cNvPr>
          <p:cNvSpPr txBox="1"/>
          <p:nvPr/>
        </p:nvSpPr>
        <p:spPr>
          <a:xfrm>
            <a:off x="396195" y="3377231"/>
            <a:ext cx="632799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Variety of beams </a:t>
            </a:r>
            <a:r>
              <a:rPr kumimoji="0" lang="en-US" sz="18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sym typeface="Wingdings" pitchFamily="2" charset="2"/>
              </a:rPr>
              <a:t> breadth of science</a:t>
            </a:r>
            <a:r>
              <a:rPr kumimoji="0" lang="en-US" sz="18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 </a:t>
            </a:r>
          </a:p>
        </p:txBody>
      </p:sp>
      <p:pic>
        <p:nvPicPr>
          <p:cNvPr id="8" name="Picture 1" descr="Slide8.png">
            <a:extLst>
              <a:ext uri="{FF2B5EF4-FFF2-40B4-BE49-F238E27FC236}">
                <a16:creationId xmlns:a16="http://schemas.microsoft.com/office/drawing/2014/main" id="{E1E27661-F00B-B495-A8B3-2D5E896C2661}"/>
              </a:ext>
            </a:extLst>
          </p:cNvPr>
          <p:cNvPicPr>
            <a:picLocks noChangeAspect="1"/>
          </p:cNvPicPr>
          <p:nvPr/>
        </p:nvPicPr>
        <p:blipFill rotWithShape="1">
          <a:blip r:embed="rId4" cstate="email">
            <a:clrChange>
              <a:clrFrom>
                <a:srgbClr val="FFFFFF"/>
              </a:clrFrom>
              <a:clrTo>
                <a:srgbClr val="FFFFFF">
                  <a:alpha val="0"/>
                </a:srgbClr>
              </a:clrTo>
            </a:clrChange>
            <a:extLst>
              <a:ext uri="{28A0092B-C50C-407E-A947-70E740481C1C}">
                <a14:useLocalDpi xmlns:a14="http://schemas.microsoft.com/office/drawing/2010/main" val="0"/>
              </a:ext>
            </a:extLst>
          </a:blip>
          <a:srcRect l="64808" t="11197" b="42152"/>
          <a:stretch/>
        </p:blipFill>
        <p:spPr bwMode="auto">
          <a:xfrm>
            <a:off x="10125247" y="1895384"/>
            <a:ext cx="1769912" cy="17593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9" name="Group 8">
            <a:extLst>
              <a:ext uri="{FF2B5EF4-FFF2-40B4-BE49-F238E27FC236}">
                <a16:creationId xmlns:a16="http://schemas.microsoft.com/office/drawing/2014/main" id="{F817202C-FBDD-125F-737A-AD7987424E08}"/>
              </a:ext>
            </a:extLst>
          </p:cNvPr>
          <p:cNvGrpSpPr/>
          <p:nvPr/>
        </p:nvGrpSpPr>
        <p:grpSpPr>
          <a:xfrm>
            <a:off x="7370193" y="3646506"/>
            <a:ext cx="4159960" cy="1759356"/>
            <a:chOff x="5774400" y="4266305"/>
            <a:chExt cx="4299931" cy="1759356"/>
          </a:xfrm>
        </p:grpSpPr>
        <p:pic>
          <p:nvPicPr>
            <p:cNvPr id="10" name="Picture 1" descr="Slide8.png">
              <a:extLst>
                <a:ext uri="{FF2B5EF4-FFF2-40B4-BE49-F238E27FC236}">
                  <a16:creationId xmlns:a16="http://schemas.microsoft.com/office/drawing/2014/main" id="{A451DA36-72F9-45B9-BFEE-59916754E005}"/>
                </a:ext>
              </a:extLst>
            </p:cNvPr>
            <p:cNvPicPr>
              <a:picLocks noChangeAspect="1"/>
            </p:cNvPicPr>
            <p:nvPr/>
          </p:nvPicPr>
          <p:blipFill rotWithShape="1">
            <a:blip r:embed="rId4" cstate="email">
              <a:clrChange>
                <a:clrFrom>
                  <a:srgbClr val="FFFFFF"/>
                </a:clrFrom>
                <a:clrTo>
                  <a:srgbClr val="FFFFFF">
                    <a:alpha val="0"/>
                  </a:srgbClr>
                </a:clrTo>
              </a:clrChange>
              <a:extLst>
                <a:ext uri="{28A0092B-C50C-407E-A947-70E740481C1C}">
                  <a14:useLocalDpi xmlns:a14="http://schemas.microsoft.com/office/drawing/2010/main" val="0"/>
                </a:ext>
              </a:extLst>
            </a:blip>
            <a:srcRect t="11198" r="35631" b="54393"/>
            <a:stretch/>
          </p:blipFill>
          <p:spPr bwMode="auto">
            <a:xfrm>
              <a:off x="5774400" y="4266305"/>
              <a:ext cx="4299931" cy="17593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Rectangle 10">
              <a:extLst>
                <a:ext uri="{FF2B5EF4-FFF2-40B4-BE49-F238E27FC236}">
                  <a16:creationId xmlns:a16="http://schemas.microsoft.com/office/drawing/2014/main" id="{F45DACE6-CD43-6C8A-BEC0-F54CB15D0959}"/>
                </a:ext>
              </a:extLst>
            </p:cNvPr>
            <p:cNvSpPr/>
            <p:nvPr/>
          </p:nvSpPr>
          <p:spPr>
            <a:xfrm>
              <a:off x="8829040" y="5618480"/>
              <a:ext cx="975360" cy="2440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pic>
        <p:nvPicPr>
          <p:cNvPr id="12" name="Picture 7" descr="Slide8.png">
            <a:extLst>
              <a:ext uri="{FF2B5EF4-FFF2-40B4-BE49-F238E27FC236}">
                <a16:creationId xmlns:a16="http://schemas.microsoft.com/office/drawing/2014/main" id="{63BEE07F-5172-7661-1E9D-C0BA86B442DA}"/>
              </a:ext>
            </a:extLst>
          </p:cNvPr>
          <p:cNvPicPr>
            <a:picLocks noChangeAspect="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val="0"/>
              </a:ext>
            </a:extLst>
          </a:blip>
          <a:srcRect l="4802" t="61629" b="2374"/>
          <a:stretch>
            <a:fillRect/>
          </a:stretch>
        </p:blipFill>
        <p:spPr bwMode="auto">
          <a:xfrm>
            <a:off x="8314056" y="5550826"/>
            <a:ext cx="3572980" cy="10131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Rectangle 13">
            <a:extLst>
              <a:ext uri="{FF2B5EF4-FFF2-40B4-BE49-F238E27FC236}">
                <a16:creationId xmlns:a16="http://schemas.microsoft.com/office/drawing/2014/main" id="{991F7418-116E-4D28-267E-8ACFE772C201}"/>
              </a:ext>
            </a:extLst>
          </p:cNvPr>
          <p:cNvSpPr/>
          <p:nvPr/>
        </p:nvSpPr>
        <p:spPr>
          <a:xfrm>
            <a:off x="3679902" y="6057412"/>
            <a:ext cx="1516566" cy="6710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 name="Picture Placeholder 7" descr="A diagram of a machine&#10;&#10;Description automatically generated">
            <a:extLst>
              <a:ext uri="{FF2B5EF4-FFF2-40B4-BE49-F238E27FC236}">
                <a16:creationId xmlns:a16="http://schemas.microsoft.com/office/drawing/2014/main" id="{E2A9B230-6FDF-4D08-7714-2CA2D00E2716}"/>
              </a:ext>
            </a:extLst>
          </p:cNvPr>
          <p:cNvPicPr>
            <a:picLocks noChangeAspect="1"/>
          </p:cNvPicPr>
          <p:nvPr/>
        </p:nvPicPr>
        <p:blipFill rotWithShape="1">
          <a:blip r:embed="rId6"/>
          <a:srcRect t="-1808" r="-1808" b="1052"/>
          <a:stretch/>
        </p:blipFill>
        <p:spPr>
          <a:xfrm>
            <a:off x="4377743" y="5000396"/>
            <a:ext cx="3518512" cy="1488603"/>
          </a:xfrm>
          <a:prstGeom prst="rect">
            <a:avLst/>
          </a:prstGeom>
          <a:noFill/>
        </p:spPr>
      </p:pic>
      <p:sp>
        <p:nvSpPr>
          <p:cNvPr id="3" name="Title 1">
            <a:extLst>
              <a:ext uri="{FF2B5EF4-FFF2-40B4-BE49-F238E27FC236}">
                <a16:creationId xmlns:a16="http://schemas.microsoft.com/office/drawing/2014/main" id="{D3A6C0F0-29BB-8532-AE27-4DEA929F22C2}"/>
              </a:ext>
            </a:extLst>
          </p:cNvPr>
          <p:cNvSpPr txBox="1">
            <a:spLocks/>
          </p:cNvSpPr>
          <p:nvPr/>
        </p:nvSpPr>
        <p:spPr>
          <a:xfrm>
            <a:off x="240289" y="181684"/>
            <a:ext cx="11305256" cy="1435853"/>
          </a:xfrm>
          <a:prstGeom prst="rect">
            <a:avLst/>
          </a:prstGeom>
        </p:spPr>
        <p:txBody>
          <a:bodyPr anchor="t">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3200" dirty="0">
                <a:solidFill>
                  <a:srgbClr val="29348C"/>
                </a:solidFill>
                <a:latin typeface="Calibri" charset="0"/>
              </a:rPr>
              <a:t>Isotope Production with GeV protons and over 50 years of experience</a:t>
            </a:r>
            <a:endParaRPr kumimoji="0" lang="en-US" sz="3200" b="1" i="0" u="none" strike="noStrike" kern="1200" cap="none" spc="0" normalizeH="0" baseline="0" noProof="0" dirty="0">
              <a:ln>
                <a:noFill/>
              </a:ln>
              <a:solidFill>
                <a:srgbClr val="0033A0"/>
              </a:solidFill>
              <a:effectLst/>
              <a:uLnTx/>
              <a:uFillTx/>
              <a:latin typeface="Calibri" panose="020F0502020204030204" pitchFamily="34" charset="0"/>
              <a:ea typeface="+mj-ea"/>
              <a:cs typeface="Calibri" panose="020F0502020204030204" pitchFamily="34" charset="0"/>
            </a:endParaRPr>
          </a:p>
        </p:txBody>
      </p:sp>
    </p:spTree>
    <p:extLst>
      <p:ext uri="{BB962C8B-B14F-4D97-AF65-F5344CB8AC3E}">
        <p14:creationId xmlns:p14="http://schemas.microsoft.com/office/powerpoint/2010/main" val="37684523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Nuclear_chart.png">
            <a:extLst>
              <a:ext uri="{FF2B5EF4-FFF2-40B4-BE49-F238E27FC236}">
                <a16:creationId xmlns:a16="http://schemas.microsoft.com/office/drawing/2014/main" id="{ECD1E6B5-E7CD-47C5-8243-26925951024F}"/>
              </a:ext>
            </a:extLst>
          </p:cNvPr>
          <p:cNvPicPr>
            <a:picLocks noChangeAspect="1"/>
          </p:cNvPicPr>
          <p:nvPr/>
        </p:nvPicPr>
        <p:blipFill>
          <a:blip r:embed="rId2">
            <a:alphaModFix amt="49000"/>
            <a:extLst>
              <a:ext uri="{28A0092B-C50C-407E-A947-70E740481C1C}">
                <a14:useLocalDpi xmlns:a14="http://schemas.microsoft.com/office/drawing/2010/main" val="0"/>
              </a:ext>
            </a:extLst>
          </a:blip>
          <a:srcRect/>
          <a:stretch>
            <a:fillRect/>
          </a:stretch>
        </p:blipFill>
        <p:spPr bwMode="auto">
          <a:xfrm>
            <a:off x="2496665" y="914400"/>
            <a:ext cx="6760910" cy="4648200"/>
          </a:xfrm>
          <a:prstGeom prst="rect">
            <a:avLst/>
          </a:prstGeom>
          <a:noFill/>
          <a:ln>
            <a:noFill/>
          </a:ln>
          <a:extLst>
            <a:ext uri="{909E8E84-426E-40dd-AFC4-6F175D3DCCD1}">
              <a14:hiddenFill xmlns:a14="http://schemas.microsoft.com/office/drawing/2010/main" xmlns="">
                <a:solidFill>
                  <a:srgbClr val="FFFFFF">
                    <a:alpha val="49019"/>
                  </a:srgbClr>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itle 7">
            <a:extLst>
              <a:ext uri="{FF2B5EF4-FFF2-40B4-BE49-F238E27FC236}">
                <a16:creationId xmlns:a16="http://schemas.microsoft.com/office/drawing/2014/main" id="{92D467CC-4F27-4ABC-9A0C-82F1C2277AE1}"/>
              </a:ext>
            </a:extLst>
          </p:cNvPr>
          <p:cNvSpPr>
            <a:spLocks noGrp="1"/>
          </p:cNvSpPr>
          <p:nvPr>
            <p:ph type="title"/>
          </p:nvPr>
        </p:nvSpPr>
        <p:spPr>
          <a:xfrm>
            <a:off x="1295400" y="76200"/>
            <a:ext cx="10153072" cy="838200"/>
          </a:xfrm>
        </p:spPr>
        <p:txBody>
          <a:bodyPr>
            <a:normAutofit/>
          </a:bodyPr>
          <a:lstStyle/>
          <a:p>
            <a:pPr eaLnBrk="1" hangingPunct="1"/>
            <a:r>
              <a:rPr lang="en-US" dirty="0">
                <a:latin typeface="Calibri" charset="0"/>
              </a:rPr>
              <a:t>Research with radioactive beams at ISOLDE </a:t>
            </a:r>
          </a:p>
        </p:txBody>
      </p:sp>
      <p:sp>
        <p:nvSpPr>
          <p:cNvPr id="6" name="Rounded Rectangle 47">
            <a:extLst>
              <a:ext uri="{FF2B5EF4-FFF2-40B4-BE49-F238E27FC236}">
                <a16:creationId xmlns:a16="http://schemas.microsoft.com/office/drawing/2014/main" id="{5427811E-13CC-4571-AC2E-1E82CD2398AD}"/>
              </a:ext>
            </a:extLst>
          </p:cNvPr>
          <p:cNvSpPr/>
          <p:nvPr/>
        </p:nvSpPr>
        <p:spPr bwMode="auto">
          <a:xfrm>
            <a:off x="971874" y="2774722"/>
            <a:ext cx="2691596" cy="1223963"/>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GB" sz="2200" b="1" dirty="0"/>
              <a:t>Nuclear physics: reactions and structure</a:t>
            </a:r>
          </a:p>
        </p:txBody>
      </p:sp>
      <p:sp>
        <p:nvSpPr>
          <p:cNvPr id="7" name="Rounded Rectangle 49">
            <a:extLst>
              <a:ext uri="{FF2B5EF4-FFF2-40B4-BE49-F238E27FC236}">
                <a16:creationId xmlns:a16="http://schemas.microsoft.com/office/drawing/2014/main" id="{D79CC855-4655-488F-AD9A-822442651C64}"/>
              </a:ext>
            </a:extLst>
          </p:cNvPr>
          <p:cNvSpPr/>
          <p:nvPr/>
        </p:nvSpPr>
        <p:spPr bwMode="auto">
          <a:xfrm>
            <a:off x="5634246" y="786833"/>
            <a:ext cx="2484437" cy="1219200"/>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GB" sz="2200" b="1" dirty="0"/>
              <a:t>Physics beyond the Standard model</a:t>
            </a:r>
          </a:p>
        </p:txBody>
      </p:sp>
      <p:sp>
        <p:nvSpPr>
          <p:cNvPr id="8" name="Rounded Rectangle 48">
            <a:extLst>
              <a:ext uri="{FF2B5EF4-FFF2-40B4-BE49-F238E27FC236}">
                <a16:creationId xmlns:a16="http://schemas.microsoft.com/office/drawing/2014/main" id="{B4FF1F58-B34D-4B20-8CB6-F460AA68C6D1}"/>
              </a:ext>
            </a:extLst>
          </p:cNvPr>
          <p:cNvSpPr/>
          <p:nvPr/>
        </p:nvSpPr>
        <p:spPr bwMode="auto">
          <a:xfrm>
            <a:off x="7521871" y="2402114"/>
            <a:ext cx="2754243" cy="1374662"/>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GB" sz="2200" b="1" dirty="0"/>
              <a:t>Condensed-matter physics and material science</a:t>
            </a:r>
          </a:p>
        </p:txBody>
      </p:sp>
      <p:sp>
        <p:nvSpPr>
          <p:cNvPr id="9" name="Rounded Rectangle 48">
            <a:extLst>
              <a:ext uri="{FF2B5EF4-FFF2-40B4-BE49-F238E27FC236}">
                <a16:creationId xmlns:a16="http://schemas.microsoft.com/office/drawing/2014/main" id="{39E8FC31-876E-4D66-B21C-C4F5239B35AC}"/>
              </a:ext>
            </a:extLst>
          </p:cNvPr>
          <p:cNvSpPr/>
          <p:nvPr/>
        </p:nvSpPr>
        <p:spPr bwMode="auto">
          <a:xfrm>
            <a:off x="3887499" y="5026024"/>
            <a:ext cx="2484437" cy="1189038"/>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GB" sz="2200" b="1" dirty="0"/>
              <a:t>Life sciences and biophysics</a:t>
            </a:r>
          </a:p>
        </p:txBody>
      </p:sp>
      <p:sp>
        <p:nvSpPr>
          <p:cNvPr id="10" name="Rounded Rectangle 48">
            <a:extLst>
              <a:ext uri="{FF2B5EF4-FFF2-40B4-BE49-F238E27FC236}">
                <a16:creationId xmlns:a16="http://schemas.microsoft.com/office/drawing/2014/main" id="{20783B2E-02FF-4BEE-BF79-9FF5CE8E6245}"/>
              </a:ext>
            </a:extLst>
          </p:cNvPr>
          <p:cNvSpPr/>
          <p:nvPr/>
        </p:nvSpPr>
        <p:spPr bwMode="auto">
          <a:xfrm>
            <a:off x="6773138" y="4272529"/>
            <a:ext cx="2484437" cy="1189038"/>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GB" sz="2200" b="1" dirty="0"/>
              <a:t>Radioisotopes for medical applications</a:t>
            </a:r>
          </a:p>
        </p:txBody>
      </p:sp>
      <p:sp>
        <p:nvSpPr>
          <p:cNvPr id="11" name="Rounded Rectangle 49">
            <a:extLst>
              <a:ext uri="{FF2B5EF4-FFF2-40B4-BE49-F238E27FC236}">
                <a16:creationId xmlns:a16="http://schemas.microsoft.com/office/drawing/2014/main" id="{189C51ED-9B2F-4497-A211-4351D088C901}"/>
              </a:ext>
            </a:extLst>
          </p:cNvPr>
          <p:cNvSpPr/>
          <p:nvPr/>
        </p:nvSpPr>
        <p:spPr bwMode="auto">
          <a:xfrm>
            <a:off x="2496665" y="1215571"/>
            <a:ext cx="2484437" cy="1219200"/>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GB" sz="2200" b="1" dirty="0"/>
              <a:t>Nuclear astrophysics</a:t>
            </a:r>
          </a:p>
        </p:txBody>
      </p:sp>
      <p:sp>
        <p:nvSpPr>
          <p:cNvPr id="17" name="Rounded Rectangle 47">
            <a:extLst>
              <a:ext uri="{FF2B5EF4-FFF2-40B4-BE49-F238E27FC236}">
                <a16:creationId xmlns:a16="http://schemas.microsoft.com/office/drawing/2014/main" id="{29E4FA09-F4B2-926F-961C-C2580C5EFDE9}"/>
              </a:ext>
            </a:extLst>
          </p:cNvPr>
          <p:cNvSpPr/>
          <p:nvPr/>
        </p:nvSpPr>
        <p:spPr bwMode="auto">
          <a:xfrm>
            <a:off x="507044" y="4569051"/>
            <a:ext cx="2484438" cy="1223963"/>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GB" sz="2200" b="1" dirty="0"/>
              <a:t>Atomic and molecular physics</a:t>
            </a:r>
          </a:p>
        </p:txBody>
      </p:sp>
    </p:spTree>
    <p:extLst>
      <p:ext uri="{BB962C8B-B14F-4D97-AF65-F5344CB8AC3E}">
        <p14:creationId xmlns:p14="http://schemas.microsoft.com/office/powerpoint/2010/main" val="34020237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46" descr="Diagram, engineering drawing&#10;&#10;Description automatically generated">
            <a:extLst>
              <a:ext uri="{FF2B5EF4-FFF2-40B4-BE49-F238E27FC236}">
                <a16:creationId xmlns:a16="http://schemas.microsoft.com/office/drawing/2014/main" id="{838B7EAC-29B5-EE42-B4A8-A11C3B0EA4A9}"/>
              </a:ext>
            </a:extLst>
          </p:cNvPr>
          <p:cNvPicPr>
            <a:picLocks noChangeAspect="1"/>
          </p:cNvPicPr>
          <p:nvPr/>
        </p:nvPicPr>
        <p:blipFill>
          <a:blip r:embed="rId2">
            <a:clrChange>
              <a:clrFrom>
                <a:srgbClr val="FEFFFF"/>
              </a:clrFrom>
              <a:clrTo>
                <a:srgbClr val="FEFFFF">
                  <a:alpha val="0"/>
                </a:srgbClr>
              </a:clrTo>
            </a:clrChange>
          </a:blip>
          <a:stretch>
            <a:fillRect/>
          </a:stretch>
        </p:blipFill>
        <p:spPr>
          <a:xfrm>
            <a:off x="631136" y="210875"/>
            <a:ext cx="11376160" cy="6282000"/>
          </a:xfrm>
          <a:prstGeom prst="rect">
            <a:avLst/>
          </a:prstGeom>
        </p:spPr>
      </p:pic>
      <p:sp>
        <p:nvSpPr>
          <p:cNvPr id="31747" name="Title 2"/>
          <p:cNvSpPr>
            <a:spLocks noGrp="1"/>
          </p:cNvSpPr>
          <p:nvPr>
            <p:ph type="title"/>
          </p:nvPr>
        </p:nvSpPr>
        <p:spPr bwMode="auto">
          <a:xfrm>
            <a:off x="289383" y="135931"/>
            <a:ext cx="11176000" cy="762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algn="l"/>
            <a:r>
              <a:rPr lang="en-US" dirty="0">
                <a:solidFill>
                  <a:srgbClr val="29348C"/>
                </a:solidFill>
                <a:latin typeface="Lucida Sans" charset="0"/>
              </a:rPr>
              <a:t>Low-energy installations</a:t>
            </a:r>
          </a:p>
        </p:txBody>
      </p:sp>
      <p:sp>
        <p:nvSpPr>
          <p:cNvPr id="58" name="TextBox 57">
            <a:extLst>
              <a:ext uri="{FF2B5EF4-FFF2-40B4-BE49-F238E27FC236}">
                <a16:creationId xmlns:a16="http://schemas.microsoft.com/office/drawing/2014/main" id="{1623A9AE-4B39-C346-8285-D99DC21A39E3}"/>
              </a:ext>
            </a:extLst>
          </p:cNvPr>
          <p:cNvSpPr txBox="1"/>
          <p:nvPr/>
        </p:nvSpPr>
        <p:spPr>
          <a:xfrm>
            <a:off x="6673548" y="2864632"/>
            <a:ext cx="1049568" cy="338554"/>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rPr>
              <a:t>HRS</a:t>
            </a:r>
          </a:p>
        </p:txBody>
      </p:sp>
      <p:sp>
        <p:nvSpPr>
          <p:cNvPr id="59" name="TextBox 58">
            <a:extLst>
              <a:ext uri="{FF2B5EF4-FFF2-40B4-BE49-F238E27FC236}">
                <a16:creationId xmlns:a16="http://schemas.microsoft.com/office/drawing/2014/main" id="{F73A22B9-456E-B74C-A170-DBAEEF90F2A7}"/>
              </a:ext>
            </a:extLst>
          </p:cNvPr>
          <p:cNvSpPr txBox="1"/>
          <p:nvPr/>
        </p:nvSpPr>
        <p:spPr>
          <a:xfrm>
            <a:off x="8695892" y="3919109"/>
            <a:ext cx="949015" cy="338554"/>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rPr>
              <a:t>GPS</a:t>
            </a:r>
          </a:p>
        </p:txBody>
      </p:sp>
      <p:sp>
        <p:nvSpPr>
          <p:cNvPr id="12" name="TextBox 11">
            <a:extLst>
              <a:ext uri="{FF2B5EF4-FFF2-40B4-BE49-F238E27FC236}">
                <a16:creationId xmlns:a16="http://schemas.microsoft.com/office/drawing/2014/main" id="{91CA938C-E93A-7943-85CE-FCA83BC41673}"/>
              </a:ext>
            </a:extLst>
          </p:cNvPr>
          <p:cNvSpPr txBox="1"/>
          <p:nvPr/>
        </p:nvSpPr>
        <p:spPr>
          <a:xfrm>
            <a:off x="10031182" y="1601539"/>
            <a:ext cx="206760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Condensed-matter  physics</a:t>
            </a:r>
          </a:p>
        </p:txBody>
      </p:sp>
      <p:sp>
        <p:nvSpPr>
          <p:cNvPr id="63" name="TextBox 62">
            <a:extLst>
              <a:ext uri="{FF2B5EF4-FFF2-40B4-BE49-F238E27FC236}">
                <a16:creationId xmlns:a16="http://schemas.microsoft.com/office/drawing/2014/main" id="{9ABF4FE0-FBB8-B142-9D4E-55E89BDB699F}"/>
              </a:ext>
            </a:extLst>
          </p:cNvPr>
          <p:cNvSpPr txBox="1"/>
          <p:nvPr/>
        </p:nvSpPr>
        <p:spPr>
          <a:xfrm>
            <a:off x="8948476" y="5747399"/>
            <a:ext cx="2955284"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7BBA21"/>
                </a:solidFill>
                <a:effectLst/>
                <a:uLnTx/>
                <a:uFillTx/>
                <a:latin typeface="Calibri Light" panose="020F0302020204030204" pitchFamily="34" charset="0"/>
                <a:ea typeface="+mn-ea"/>
                <a:cs typeface="Calibri Light" panose="020F0302020204030204" pitchFamily="34" charset="0"/>
              </a:rPr>
              <a:t>Laser spectroscopy: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7BBA21"/>
                </a:solidFill>
                <a:effectLst/>
                <a:uLnTx/>
                <a:uFillTx/>
                <a:latin typeface="Calibri Light" panose="020F0302020204030204" pitchFamily="34" charset="0"/>
                <a:ea typeface="+mn-ea"/>
                <a:cs typeface="Calibri Light" panose="020F0302020204030204" pitchFamily="34" charset="0"/>
              </a:rPr>
              <a:t>nuclear charge radii and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7BBA21"/>
                </a:solidFill>
                <a:effectLst/>
                <a:uLnTx/>
                <a:uFillTx/>
                <a:latin typeface="Calibri Light" panose="020F0302020204030204" pitchFamily="34" charset="0"/>
                <a:ea typeface="+mn-ea"/>
                <a:cs typeface="Calibri Light" panose="020F0302020204030204" pitchFamily="34" charset="0"/>
              </a:rPr>
              <a:t>moments.</a:t>
            </a:r>
          </a:p>
        </p:txBody>
      </p:sp>
      <p:sp>
        <p:nvSpPr>
          <p:cNvPr id="65" name="TextBox 64">
            <a:extLst>
              <a:ext uri="{FF2B5EF4-FFF2-40B4-BE49-F238E27FC236}">
                <a16:creationId xmlns:a16="http://schemas.microsoft.com/office/drawing/2014/main" id="{9B180344-512C-B645-A302-87C13F2FAB87}"/>
              </a:ext>
            </a:extLst>
          </p:cNvPr>
          <p:cNvSpPr txBox="1"/>
          <p:nvPr/>
        </p:nvSpPr>
        <p:spPr>
          <a:xfrm>
            <a:off x="8679736" y="5422798"/>
            <a:ext cx="99995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COLLAPS</a:t>
            </a:r>
          </a:p>
        </p:txBody>
      </p:sp>
      <p:sp>
        <p:nvSpPr>
          <p:cNvPr id="66" name="TextBox 65">
            <a:extLst>
              <a:ext uri="{FF2B5EF4-FFF2-40B4-BE49-F238E27FC236}">
                <a16:creationId xmlns:a16="http://schemas.microsoft.com/office/drawing/2014/main" id="{D86CCD4E-3B17-C242-9999-AE9F9F84E9C2}"/>
              </a:ext>
            </a:extLst>
          </p:cNvPr>
          <p:cNvSpPr txBox="1"/>
          <p:nvPr/>
        </p:nvSpPr>
        <p:spPr>
          <a:xfrm>
            <a:off x="4039235" y="5529872"/>
            <a:ext cx="105740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ISOLTRAP</a:t>
            </a:r>
          </a:p>
        </p:txBody>
      </p:sp>
      <p:sp>
        <p:nvSpPr>
          <p:cNvPr id="68" name="TextBox 67">
            <a:extLst>
              <a:ext uri="{FF2B5EF4-FFF2-40B4-BE49-F238E27FC236}">
                <a16:creationId xmlns:a16="http://schemas.microsoft.com/office/drawing/2014/main" id="{5394AF47-C358-D845-8860-8CE0CD317889}"/>
              </a:ext>
            </a:extLst>
          </p:cNvPr>
          <p:cNvSpPr txBox="1"/>
          <p:nvPr/>
        </p:nvSpPr>
        <p:spPr>
          <a:xfrm>
            <a:off x="3204639" y="5775067"/>
            <a:ext cx="484427"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IDS</a:t>
            </a:r>
          </a:p>
        </p:txBody>
      </p:sp>
      <p:sp>
        <p:nvSpPr>
          <p:cNvPr id="69" name="TextBox 68">
            <a:extLst>
              <a:ext uri="{FF2B5EF4-FFF2-40B4-BE49-F238E27FC236}">
                <a16:creationId xmlns:a16="http://schemas.microsoft.com/office/drawing/2014/main" id="{A02B4A45-FFCF-B84E-8545-877762D45437}"/>
              </a:ext>
            </a:extLst>
          </p:cNvPr>
          <p:cNvSpPr txBox="1"/>
          <p:nvPr/>
        </p:nvSpPr>
        <p:spPr>
          <a:xfrm>
            <a:off x="10642274" y="5072774"/>
            <a:ext cx="1012264"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MIRACLS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MR-TOF</a:t>
            </a:r>
          </a:p>
        </p:txBody>
      </p:sp>
      <p:sp>
        <p:nvSpPr>
          <p:cNvPr id="77" name="TextBox 76">
            <a:extLst>
              <a:ext uri="{FF2B5EF4-FFF2-40B4-BE49-F238E27FC236}">
                <a16:creationId xmlns:a16="http://schemas.microsoft.com/office/drawing/2014/main" id="{6F8E2900-4EED-6247-ABF0-356BC70C627D}"/>
              </a:ext>
            </a:extLst>
          </p:cNvPr>
          <p:cNvSpPr txBox="1"/>
          <p:nvPr/>
        </p:nvSpPr>
        <p:spPr>
          <a:xfrm>
            <a:off x="9052637" y="2864632"/>
            <a:ext cx="949015" cy="338554"/>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rPr>
              <a:t>Protons</a:t>
            </a:r>
          </a:p>
        </p:txBody>
      </p:sp>
      <p:cxnSp>
        <p:nvCxnSpPr>
          <p:cNvPr id="18" name="Straight Arrow Connector 17">
            <a:extLst>
              <a:ext uri="{FF2B5EF4-FFF2-40B4-BE49-F238E27FC236}">
                <a16:creationId xmlns:a16="http://schemas.microsoft.com/office/drawing/2014/main" id="{3E90938D-09CF-C940-BACA-5C47304DA101}"/>
              </a:ext>
            </a:extLst>
          </p:cNvPr>
          <p:cNvCxnSpPr>
            <a:cxnSpLocks/>
            <a:endCxn id="61" idx="1"/>
          </p:cNvCxnSpPr>
          <p:nvPr/>
        </p:nvCxnSpPr>
        <p:spPr>
          <a:xfrm>
            <a:off x="6518780" y="4950804"/>
            <a:ext cx="1777621" cy="943988"/>
          </a:xfrm>
          <a:prstGeom prst="straightConnector1">
            <a:avLst/>
          </a:prstGeom>
          <a:ln w="28575" cap="sq">
            <a:solidFill>
              <a:srgbClr val="1C03B3"/>
            </a:solidFill>
            <a:headEnd type="stealth" w="lg" len="lg"/>
            <a:tailEnd type="non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F6DAD310-1B1A-C24B-BFAE-52BCDC6C390A}"/>
              </a:ext>
            </a:extLst>
          </p:cNvPr>
          <p:cNvCxnSpPr>
            <a:cxnSpLocks/>
          </p:cNvCxnSpPr>
          <p:nvPr/>
        </p:nvCxnSpPr>
        <p:spPr>
          <a:xfrm>
            <a:off x="7007583" y="4932421"/>
            <a:ext cx="1621059" cy="688577"/>
          </a:xfrm>
          <a:prstGeom prst="straightConnector1">
            <a:avLst/>
          </a:prstGeom>
          <a:ln w="28575" cap="sq">
            <a:solidFill>
              <a:srgbClr val="1C03B3"/>
            </a:solidFill>
            <a:headEnd type="stealth" w="lg" len="lg"/>
            <a:tailEnd type="none"/>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4ADE5E52-E1C2-E445-85D2-BEF6B56A2590}"/>
              </a:ext>
            </a:extLst>
          </p:cNvPr>
          <p:cNvCxnSpPr>
            <a:cxnSpLocks/>
          </p:cNvCxnSpPr>
          <p:nvPr/>
        </p:nvCxnSpPr>
        <p:spPr>
          <a:xfrm flipV="1">
            <a:off x="7615680" y="4364176"/>
            <a:ext cx="2561935" cy="315064"/>
          </a:xfrm>
          <a:prstGeom prst="straightConnector1">
            <a:avLst/>
          </a:prstGeom>
          <a:ln w="28575" cap="sq">
            <a:solidFill>
              <a:srgbClr val="1C03B3"/>
            </a:solidFill>
            <a:headEnd type="stealth" w="lg" len="lg"/>
            <a:tailEnd type="none"/>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DCEDFD78-8AA2-A345-976D-15C5203BA047}"/>
              </a:ext>
            </a:extLst>
          </p:cNvPr>
          <p:cNvCxnSpPr>
            <a:cxnSpLocks/>
            <a:endCxn id="77" idx="0"/>
          </p:cNvCxnSpPr>
          <p:nvPr/>
        </p:nvCxnSpPr>
        <p:spPr>
          <a:xfrm flipV="1">
            <a:off x="7973861" y="2864632"/>
            <a:ext cx="1553284" cy="1574303"/>
          </a:xfrm>
          <a:prstGeom prst="straightConnector1">
            <a:avLst/>
          </a:prstGeom>
          <a:ln w="28575" cap="sq">
            <a:solidFill>
              <a:srgbClr val="1C03B3"/>
            </a:solidFill>
            <a:headEnd type="stealth" w="lg" len="lg"/>
            <a:tailEnd type="none"/>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CBC35497-D233-A847-9F49-6BF0FCCB4F4F}"/>
              </a:ext>
            </a:extLst>
          </p:cNvPr>
          <p:cNvCxnSpPr>
            <a:cxnSpLocks/>
            <a:endCxn id="66" idx="0"/>
          </p:cNvCxnSpPr>
          <p:nvPr/>
        </p:nvCxnSpPr>
        <p:spPr>
          <a:xfrm flipH="1">
            <a:off x="4567938" y="4862994"/>
            <a:ext cx="1141170" cy="666878"/>
          </a:xfrm>
          <a:prstGeom prst="straightConnector1">
            <a:avLst/>
          </a:prstGeom>
          <a:ln w="28575" cap="sq">
            <a:solidFill>
              <a:srgbClr val="1C03B3"/>
            </a:solidFill>
            <a:headEnd type="stealth" w="lg" len="lg"/>
            <a:tailEnd type="none"/>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9232C879-CB38-9240-88A0-BAEA8CE88655}"/>
              </a:ext>
            </a:extLst>
          </p:cNvPr>
          <p:cNvCxnSpPr>
            <a:cxnSpLocks/>
          </p:cNvCxnSpPr>
          <p:nvPr/>
        </p:nvCxnSpPr>
        <p:spPr>
          <a:xfrm flipH="1">
            <a:off x="3623167" y="4862994"/>
            <a:ext cx="1597138" cy="884405"/>
          </a:xfrm>
          <a:prstGeom prst="straightConnector1">
            <a:avLst/>
          </a:prstGeom>
          <a:ln w="28575" cap="sq">
            <a:solidFill>
              <a:srgbClr val="1C03B3"/>
            </a:solidFill>
            <a:headEnd type="stealth" w="lg" len="lg"/>
            <a:tailEnd type="non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9DFC4468-69EB-A346-B504-57E35CAA0E96}"/>
              </a:ext>
            </a:extLst>
          </p:cNvPr>
          <p:cNvCxnSpPr>
            <a:cxnSpLocks/>
          </p:cNvCxnSpPr>
          <p:nvPr/>
        </p:nvCxnSpPr>
        <p:spPr>
          <a:xfrm>
            <a:off x="7360526" y="4887857"/>
            <a:ext cx="3191638" cy="388852"/>
          </a:xfrm>
          <a:prstGeom prst="straightConnector1">
            <a:avLst/>
          </a:prstGeom>
          <a:ln w="28575" cap="sq">
            <a:solidFill>
              <a:srgbClr val="1C03B3"/>
            </a:solidFill>
            <a:headEnd type="stealth" w="lg" len="lg"/>
            <a:tailEnd type="none"/>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10394142-C1CC-D84C-9DDF-42CBF2A3C93F}"/>
              </a:ext>
            </a:extLst>
          </p:cNvPr>
          <p:cNvCxnSpPr>
            <a:cxnSpLocks/>
          </p:cNvCxnSpPr>
          <p:nvPr/>
        </p:nvCxnSpPr>
        <p:spPr>
          <a:xfrm flipH="1" flipV="1">
            <a:off x="2190348" y="1396239"/>
            <a:ext cx="4096873" cy="2522870"/>
          </a:xfrm>
          <a:prstGeom prst="straightConnector1">
            <a:avLst/>
          </a:prstGeom>
          <a:ln w="28575" cap="sq">
            <a:solidFill>
              <a:srgbClr val="1C03B3"/>
            </a:solidFill>
            <a:headEnd type="stealth" w="lg" len="lg"/>
            <a:tailEnd type="none"/>
          </a:ln>
        </p:spPr>
        <p:style>
          <a:lnRef idx="1">
            <a:schemeClr val="accent1"/>
          </a:lnRef>
          <a:fillRef idx="0">
            <a:schemeClr val="accent1"/>
          </a:fillRef>
          <a:effectRef idx="0">
            <a:schemeClr val="accent1"/>
          </a:effectRef>
          <a:fontRef idx="minor">
            <a:schemeClr val="tx1"/>
          </a:fontRef>
        </p:style>
      </p:cxnSp>
      <p:sp>
        <p:nvSpPr>
          <p:cNvPr id="102" name="TextBox 101">
            <a:extLst>
              <a:ext uri="{FF2B5EF4-FFF2-40B4-BE49-F238E27FC236}">
                <a16:creationId xmlns:a16="http://schemas.microsoft.com/office/drawing/2014/main" id="{0A574282-90CA-D341-9ADC-1A5999E25BF4}"/>
              </a:ext>
            </a:extLst>
          </p:cNvPr>
          <p:cNvSpPr txBox="1"/>
          <p:nvPr/>
        </p:nvSpPr>
        <p:spPr>
          <a:xfrm>
            <a:off x="4028129" y="5894792"/>
            <a:ext cx="1073099"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7BBA21"/>
                </a:solidFill>
                <a:effectLst/>
                <a:uLnTx/>
                <a:uFillTx/>
                <a:latin typeface="Calibri Light" panose="020F0302020204030204" pitchFamily="34" charset="0"/>
                <a:ea typeface="+mn-ea"/>
                <a:cs typeface="Calibri Light" panose="020F0302020204030204" pitchFamily="34" charset="0"/>
              </a:rPr>
              <a:t>Precision nuclear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7BBA21"/>
                </a:solidFill>
                <a:effectLst/>
                <a:uLnTx/>
                <a:uFillTx/>
                <a:latin typeface="Calibri Light" panose="020F0302020204030204" pitchFamily="34" charset="0"/>
                <a:ea typeface="+mn-ea"/>
                <a:cs typeface="Calibri Light" panose="020F0302020204030204" pitchFamily="34" charset="0"/>
              </a:rPr>
              <a:t>masses</a:t>
            </a:r>
          </a:p>
        </p:txBody>
      </p:sp>
      <p:sp>
        <p:nvSpPr>
          <p:cNvPr id="103" name="TextBox 102">
            <a:extLst>
              <a:ext uri="{FF2B5EF4-FFF2-40B4-BE49-F238E27FC236}">
                <a16:creationId xmlns:a16="http://schemas.microsoft.com/office/drawing/2014/main" id="{31FEEF27-C9C3-5248-869F-A49CA64CFA00}"/>
              </a:ext>
            </a:extLst>
          </p:cNvPr>
          <p:cNvSpPr txBox="1"/>
          <p:nvPr/>
        </p:nvSpPr>
        <p:spPr>
          <a:xfrm>
            <a:off x="2693200" y="6075621"/>
            <a:ext cx="1507303"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7BBA21"/>
                </a:solidFill>
                <a:effectLst/>
                <a:uLnTx/>
                <a:uFillTx/>
                <a:latin typeface="Calibri Light" panose="020F0302020204030204" pitchFamily="34" charset="0"/>
                <a:ea typeface="+mn-ea"/>
                <a:cs typeface="Calibri Light" panose="020F0302020204030204" pitchFamily="34" charset="0"/>
              </a:rPr>
              <a:t>Decay station for </a:t>
            </a:r>
            <a:r>
              <a:rPr kumimoji="0" lang="el-GR" sz="1600" b="0" i="0" u="none" strike="noStrike" kern="1200" cap="none" spc="0" normalizeH="0" baseline="0" noProof="0" dirty="0">
                <a:ln>
                  <a:noFill/>
                </a:ln>
                <a:solidFill>
                  <a:srgbClr val="7BBA21"/>
                </a:solidFill>
                <a:effectLst/>
                <a:uLnTx/>
                <a:uFillTx/>
                <a:latin typeface="Calibri Light" panose="020F0302020204030204" pitchFamily="34" charset="0"/>
                <a:ea typeface="+mn-ea"/>
                <a:cs typeface="Calibri Light" panose="020F0302020204030204" pitchFamily="34" charset="0"/>
              </a:rPr>
              <a:t>α,</a:t>
            </a:r>
            <a:r>
              <a:rPr kumimoji="0" lang="en-GB" sz="1600" b="0" i="0" u="none" strike="noStrike" kern="1200" cap="none" spc="0" normalizeH="0" baseline="0" noProof="0" dirty="0">
                <a:ln>
                  <a:noFill/>
                </a:ln>
                <a:solidFill>
                  <a:srgbClr val="7BBA21"/>
                </a:solidFill>
                <a:effectLst/>
                <a:uLnTx/>
                <a:uFillTx/>
                <a:latin typeface="Calibri Light" panose="020F0302020204030204" pitchFamily="34" charset="0"/>
                <a:ea typeface="+mn-ea"/>
                <a:cs typeface="Calibri Light" panose="020F0302020204030204" pitchFamily="34" charset="0"/>
              </a:rPr>
              <a:t> </a:t>
            </a:r>
            <a:r>
              <a:rPr kumimoji="0" lang="el-GR" sz="1600" b="0" i="0" u="none" strike="noStrike" kern="1200" cap="none" spc="0" normalizeH="0" baseline="0" noProof="0" dirty="0">
                <a:ln>
                  <a:noFill/>
                </a:ln>
                <a:solidFill>
                  <a:srgbClr val="7BBA21"/>
                </a:solidFill>
                <a:effectLst/>
                <a:uLnTx/>
                <a:uFillTx/>
                <a:latin typeface="Calibri Light" panose="020F0302020204030204" pitchFamily="34" charset="0"/>
                <a:ea typeface="+mn-ea"/>
                <a:cs typeface="Calibri Light" panose="020F0302020204030204" pitchFamily="34" charset="0"/>
              </a:rPr>
              <a:t>β,</a:t>
            </a:r>
            <a:r>
              <a:rPr kumimoji="0" lang="en-GB" sz="1600" b="0" i="0" u="none" strike="noStrike" kern="1200" cap="none" spc="0" normalizeH="0" baseline="0" noProof="0" dirty="0">
                <a:ln>
                  <a:noFill/>
                </a:ln>
                <a:solidFill>
                  <a:srgbClr val="7BBA21"/>
                </a:solidFill>
                <a:effectLst/>
                <a:uLnTx/>
                <a:uFillTx/>
                <a:latin typeface="Calibri Light" panose="020F0302020204030204" pitchFamily="34" charset="0"/>
                <a:ea typeface="+mn-ea"/>
                <a:cs typeface="Calibri Light" panose="020F0302020204030204" pitchFamily="34" charset="0"/>
              </a:rPr>
              <a:t> </a:t>
            </a:r>
            <a:r>
              <a:rPr kumimoji="0" lang="el-GR" sz="1600" b="0" i="0" u="none" strike="noStrike" kern="1200" cap="none" spc="0" normalizeH="0" baseline="0" noProof="0" dirty="0">
                <a:ln>
                  <a:noFill/>
                </a:ln>
                <a:solidFill>
                  <a:srgbClr val="7BBA21"/>
                </a:solidFill>
                <a:effectLst/>
                <a:uLnTx/>
                <a:uFillTx/>
                <a:latin typeface="Calibri Light" panose="020F0302020204030204" pitchFamily="34" charset="0"/>
                <a:ea typeface="+mn-ea"/>
                <a:cs typeface="Calibri Light" panose="020F0302020204030204" pitchFamily="34" charset="0"/>
              </a:rPr>
              <a:t>γ</a:t>
            </a:r>
            <a:r>
              <a:rPr kumimoji="0" lang="en-GB" sz="1600" b="0" i="0" u="none" strike="noStrike" kern="1200" cap="none" spc="0" normalizeH="0" baseline="0" noProof="0" dirty="0">
                <a:ln>
                  <a:noFill/>
                </a:ln>
                <a:solidFill>
                  <a:srgbClr val="7BBA21"/>
                </a:solidFill>
                <a:effectLst/>
                <a:uLnTx/>
                <a:uFillTx/>
                <a:latin typeface="Calibri Light" panose="020F0302020204030204" pitchFamily="34" charset="0"/>
                <a:ea typeface="+mn-ea"/>
                <a:cs typeface="Calibri Light" panose="020F0302020204030204" pitchFamily="34" charset="0"/>
              </a:rPr>
              <a:t>, p &amp; n.</a:t>
            </a:r>
            <a:endParaRPr kumimoji="0" lang="en-US" sz="1600" b="0" i="0" u="none" strike="noStrike" kern="1200" cap="none" spc="0" normalizeH="0" baseline="0" noProof="0" dirty="0">
              <a:ln>
                <a:noFill/>
              </a:ln>
              <a:solidFill>
                <a:srgbClr val="7BBA21"/>
              </a:solidFill>
              <a:effectLst/>
              <a:uLnTx/>
              <a:uFillTx/>
              <a:latin typeface="Calibri Light" panose="020F0302020204030204" pitchFamily="34" charset="0"/>
              <a:ea typeface="+mn-ea"/>
              <a:cs typeface="Calibri Light" panose="020F0302020204030204" pitchFamily="34" charset="0"/>
            </a:endParaRPr>
          </a:p>
        </p:txBody>
      </p:sp>
      <p:sp>
        <p:nvSpPr>
          <p:cNvPr id="61" name="TextBox 60">
            <a:extLst>
              <a:ext uri="{FF2B5EF4-FFF2-40B4-BE49-F238E27FC236}">
                <a16:creationId xmlns:a16="http://schemas.microsoft.com/office/drawing/2014/main" id="{C9A3DE67-C3B0-C644-A619-1AA3691F50CF}"/>
              </a:ext>
            </a:extLst>
          </p:cNvPr>
          <p:cNvSpPr txBox="1"/>
          <p:nvPr/>
        </p:nvSpPr>
        <p:spPr>
          <a:xfrm>
            <a:off x="8296401" y="5710126"/>
            <a:ext cx="59182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CRIS</a:t>
            </a:r>
          </a:p>
        </p:txBody>
      </p:sp>
      <p:grpSp>
        <p:nvGrpSpPr>
          <p:cNvPr id="46" name="Group 45">
            <a:extLst>
              <a:ext uri="{FF2B5EF4-FFF2-40B4-BE49-F238E27FC236}">
                <a16:creationId xmlns:a16="http://schemas.microsoft.com/office/drawing/2014/main" id="{407893BA-E0D4-2941-8891-F4B43559FB99}"/>
              </a:ext>
            </a:extLst>
          </p:cNvPr>
          <p:cNvGrpSpPr/>
          <p:nvPr/>
        </p:nvGrpSpPr>
        <p:grpSpPr>
          <a:xfrm>
            <a:off x="262623" y="1125885"/>
            <a:ext cx="2561857" cy="4001368"/>
            <a:chOff x="262623" y="856942"/>
            <a:chExt cx="2561857" cy="4001368"/>
          </a:xfrm>
        </p:grpSpPr>
        <p:sp>
          <p:nvSpPr>
            <p:cNvPr id="70" name="TextBox 69">
              <a:extLst>
                <a:ext uri="{FF2B5EF4-FFF2-40B4-BE49-F238E27FC236}">
                  <a16:creationId xmlns:a16="http://schemas.microsoft.com/office/drawing/2014/main" id="{F2E04535-78BD-AF41-828E-3F95361AB947}"/>
                </a:ext>
              </a:extLst>
            </p:cNvPr>
            <p:cNvSpPr txBox="1"/>
            <p:nvPr/>
          </p:nvSpPr>
          <p:spPr>
            <a:xfrm>
              <a:off x="563336" y="3688544"/>
              <a:ext cx="1642183"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TAS</a:t>
              </a:r>
            </a:p>
          </p:txBody>
        </p:sp>
        <p:sp>
          <p:nvSpPr>
            <p:cNvPr id="72" name="TextBox 71">
              <a:extLst>
                <a:ext uri="{FF2B5EF4-FFF2-40B4-BE49-F238E27FC236}">
                  <a16:creationId xmlns:a16="http://schemas.microsoft.com/office/drawing/2014/main" id="{F64C46AD-0F94-424B-966C-5E0B658BCC00}"/>
                </a:ext>
              </a:extLst>
            </p:cNvPr>
            <p:cNvSpPr txBox="1"/>
            <p:nvPr/>
          </p:nvSpPr>
          <p:spPr>
            <a:xfrm>
              <a:off x="594312" y="2053760"/>
              <a:ext cx="2146757"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VITO</a:t>
              </a:r>
            </a:p>
          </p:txBody>
        </p:sp>
        <p:sp>
          <p:nvSpPr>
            <p:cNvPr id="73" name="TextBox 72">
              <a:extLst>
                <a:ext uri="{FF2B5EF4-FFF2-40B4-BE49-F238E27FC236}">
                  <a16:creationId xmlns:a16="http://schemas.microsoft.com/office/drawing/2014/main" id="{C8AC74DC-D617-1140-8564-89008FF527C6}"/>
                </a:ext>
              </a:extLst>
            </p:cNvPr>
            <p:cNvSpPr txBox="1"/>
            <p:nvPr/>
          </p:nvSpPr>
          <p:spPr>
            <a:xfrm>
              <a:off x="579149" y="856942"/>
              <a:ext cx="2146757"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srgbClr val="29348C"/>
                  </a:solidFill>
                  <a:effectLst/>
                  <a:uLnTx/>
                  <a:uFillTx/>
                  <a:latin typeface="Calibri Light" panose="020F0302020204030204" pitchFamily="34" charset="0"/>
                  <a:ea typeface="+mn-ea"/>
                  <a:cs typeface="Calibri Light" panose="020F0302020204030204" pitchFamily="34" charset="0"/>
                </a:rPr>
                <a:t>WISArD</a:t>
              </a:r>
              <a:endParaRPr kumimoji="0" lang="en-US" sz="1800" b="0" i="0" u="none" strike="noStrike" kern="1200" cap="none" spc="0" normalizeH="0" baseline="0" noProof="0">
                <a:ln>
                  <a:noFill/>
                </a:ln>
                <a:solidFill>
                  <a:srgbClr val="29348C"/>
                </a:solidFill>
                <a:effectLst/>
                <a:uLnTx/>
                <a:uFillTx/>
                <a:latin typeface="Calibri Light" panose="020F0302020204030204" pitchFamily="34" charset="0"/>
                <a:ea typeface="+mn-ea"/>
                <a:cs typeface="Calibri Light" panose="020F0302020204030204" pitchFamily="34" charset="0"/>
              </a:endParaRPr>
            </a:p>
          </p:txBody>
        </p:sp>
        <p:sp>
          <p:nvSpPr>
            <p:cNvPr id="106" name="TextBox 105">
              <a:extLst>
                <a:ext uri="{FF2B5EF4-FFF2-40B4-BE49-F238E27FC236}">
                  <a16:creationId xmlns:a16="http://schemas.microsoft.com/office/drawing/2014/main" id="{455333DD-12E1-5047-BE90-9FB9CEA1C67D}"/>
                </a:ext>
              </a:extLst>
            </p:cNvPr>
            <p:cNvSpPr txBox="1"/>
            <p:nvPr/>
          </p:nvSpPr>
          <p:spPr>
            <a:xfrm>
              <a:off x="262623" y="4027313"/>
              <a:ext cx="1574383"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7BBA21"/>
                  </a:solidFill>
                  <a:effectLst/>
                  <a:uLnTx/>
                  <a:uFillTx/>
                  <a:latin typeface="Calibri Light" panose="020F0302020204030204" pitchFamily="34" charset="0"/>
                  <a:ea typeface="+mn-ea"/>
                  <a:cs typeface="Calibri Light" panose="020F0302020204030204" pitchFamily="34" charset="0"/>
                </a:rPr>
                <a:t>Total absorption spectrometer for </a:t>
              </a:r>
              <a:r>
                <a:rPr kumimoji="0" lang="el-GR" sz="1600" b="0" i="0" u="none" strike="noStrike" kern="1200" cap="none" spc="0" normalizeH="0" baseline="0" noProof="0">
                  <a:ln>
                    <a:noFill/>
                  </a:ln>
                  <a:solidFill>
                    <a:srgbClr val="7BBA21"/>
                  </a:solidFill>
                  <a:effectLst/>
                  <a:uLnTx/>
                  <a:uFillTx/>
                  <a:latin typeface="Calibri Light" panose="020F0302020204030204" pitchFamily="34" charset="0"/>
                  <a:ea typeface="+mn-ea"/>
                  <a:cs typeface="Calibri Light" panose="020F0302020204030204" pitchFamily="34" charset="0"/>
                </a:rPr>
                <a:t>β</a:t>
              </a:r>
              <a:r>
                <a:rPr kumimoji="0" lang="en-GB" sz="1600" b="0" i="0" u="none" strike="noStrike" kern="1200" cap="none" spc="0" normalizeH="0" baseline="0" noProof="0">
                  <a:ln>
                    <a:noFill/>
                  </a:ln>
                  <a:solidFill>
                    <a:srgbClr val="7BBA21"/>
                  </a:solidFill>
                  <a:effectLst/>
                  <a:uLnTx/>
                  <a:uFillTx/>
                  <a:latin typeface="Calibri Light" panose="020F0302020204030204" pitchFamily="34" charset="0"/>
                  <a:ea typeface="+mn-ea"/>
                  <a:cs typeface="Calibri Light" panose="020F0302020204030204" pitchFamily="34" charset="0"/>
                </a:rPr>
                <a:t>-decay feeding</a:t>
              </a:r>
              <a:endParaRPr kumimoji="0" lang="en-US" sz="1600" b="0" i="0" u="none" strike="noStrike" kern="1200" cap="none" spc="0" normalizeH="0" baseline="0" noProof="0">
                <a:ln>
                  <a:noFill/>
                </a:ln>
                <a:solidFill>
                  <a:srgbClr val="7BBA21"/>
                </a:solidFill>
                <a:effectLst/>
                <a:uLnTx/>
                <a:uFillTx/>
                <a:latin typeface="Calibri Light" panose="020F0302020204030204" pitchFamily="34" charset="0"/>
                <a:ea typeface="+mn-ea"/>
                <a:cs typeface="Calibri Light" panose="020F0302020204030204" pitchFamily="34" charset="0"/>
              </a:endParaRPr>
            </a:p>
          </p:txBody>
        </p:sp>
        <p:sp>
          <p:nvSpPr>
            <p:cNvPr id="108" name="TextBox 107">
              <a:extLst>
                <a:ext uri="{FF2B5EF4-FFF2-40B4-BE49-F238E27FC236}">
                  <a16:creationId xmlns:a16="http://schemas.microsoft.com/office/drawing/2014/main" id="{2C0498D0-8CA9-5240-BA53-342471F42598}"/>
                </a:ext>
              </a:extLst>
            </p:cNvPr>
            <p:cNvSpPr txBox="1"/>
            <p:nvPr/>
          </p:nvSpPr>
          <p:spPr>
            <a:xfrm>
              <a:off x="795978" y="2503683"/>
              <a:ext cx="2028502"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7BBA21"/>
                  </a:solidFill>
                  <a:effectLst/>
                  <a:uLnTx/>
                  <a:uFillTx/>
                  <a:latin typeface="Calibri Light" panose="020F0302020204030204" pitchFamily="34" charset="0"/>
                  <a:ea typeface="+mn-ea"/>
                  <a:cs typeface="Calibri Light" panose="020F0302020204030204" pitchFamily="34" charset="0"/>
                </a:rPr>
                <a:t>Laser-polarised beams for nuclear physics, chemistry and biology using </a:t>
              </a:r>
              <a:r>
                <a:rPr kumimoji="0" lang="el-GR" sz="1600" b="0" i="0" u="none" strike="noStrike" kern="1200" cap="none" spc="0" normalizeH="0" baseline="0" noProof="0">
                  <a:ln>
                    <a:noFill/>
                  </a:ln>
                  <a:solidFill>
                    <a:srgbClr val="7BBA21"/>
                  </a:solidFill>
                  <a:effectLst/>
                  <a:uLnTx/>
                  <a:uFillTx/>
                  <a:latin typeface="Calibri Light" panose="020F0302020204030204" pitchFamily="34" charset="0"/>
                  <a:ea typeface="+mn-ea"/>
                  <a:cs typeface="Calibri Light" panose="020F0302020204030204" pitchFamily="34" charset="0"/>
                </a:rPr>
                <a:t>β</a:t>
              </a:r>
              <a:r>
                <a:rPr kumimoji="0" lang="en-GB" sz="1600" b="0" i="0" u="none" strike="noStrike" kern="1200" cap="none" spc="0" normalizeH="0" baseline="0" noProof="0">
                  <a:ln>
                    <a:noFill/>
                  </a:ln>
                  <a:solidFill>
                    <a:srgbClr val="7BBA21"/>
                  </a:solidFill>
                  <a:effectLst/>
                  <a:uLnTx/>
                  <a:uFillTx/>
                  <a:latin typeface="Calibri Light" panose="020F0302020204030204" pitchFamily="34" charset="0"/>
                  <a:ea typeface="+mn-ea"/>
                  <a:cs typeface="Calibri Light" panose="020F0302020204030204" pitchFamily="34" charset="0"/>
                </a:rPr>
                <a:t>-NMR etc.</a:t>
              </a:r>
              <a:endParaRPr kumimoji="0" lang="en-US" sz="1600" b="0" i="0" u="none" strike="noStrike" kern="1200" cap="none" spc="0" normalizeH="0" baseline="0" noProof="0">
                <a:ln>
                  <a:noFill/>
                </a:ln>
                <a:solidFill>
                  <a:srgbClr val="7BBA21"/>
                </a:solidFill>
                <a:effectLst/>
                <a:uLnTx/>
                <a:uFillTx/>
                <a:latin typeface="Calibri Light" panose="020F0302020204030204" pitchFamily="34" charset="0"/>
                <a:ea typeface="+mn-ea"/>
                <a:cs typeface="Calibri Light" panose="020F0302020204030204" pitchFamily="34" charset="0"/>
              </a:endParaRPr>
            </a:p>
          </p:txBody>
        </p:sp>
        <p:sp>
          <p:nvSpPr>
            <p:cNvPr id="110" name="TextBox 109">
              <a:extLst>
                <a:ext uri="{FF2B5EF4-FFF2-40B4-BE49-F238E27FC236}">
                  <a16:creationId xmlns:a16="http://schemas.microsoft.com/office/drawing/2014/main" id="{413C16A5-7351-474B-B7C7-B936829DEC1A}"/>
                </a:ext>
              </a:extLst>
            </p:cNvPr>
            <p:cNvSpPr txBox="1"/>
            <p:nvPr/>
          </p:nvSpPr>
          <p:spPr>
            <a:xfrm>
              <a:off x="857647" y="1183513"/>
              <a:ext cx="1748372"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7BBA21"/>
                  </a:solidFill>
                  <a:effectLst/>
                  <a:uLnTx/>
                  <a:uFillTx/>
                  <a:latin typeface="Calibri Light" panose="020F0302020204030204" pitchFamily="34" charset="0"/>
                  <a:ea typeface="+mn-ea"/>
                  <a:cs typeface="Calibri Light" panose="020F0302020204030204" pitchFamily="34" charset="0"/>
                </a:rPr>
                <a:t>Scalar and tensor currents in weak interactions: </a:t>
              </a:r>
              <a:r>
                <a:rPr kumimoji="0" lang="el-GR" sz="1600" b="0" i="0" u="none" strike="noStrike" kern="1200" cap="none" spc="0" normalizeH="0" baseline="0" noProof="0" err="1">
                  <a:ln>
                    <a:noFill/>
                  </a:ln>
                  <a:solidFill>
                    <a:srgbClr val="7BBA21"/>
                  </a:solidFill>
                  <a:effectLst/>
                  <a:uLnTx/>
                  <a:uFillTx/>
                  <a:latin typeface="Calibri Light" panose="020F0302020204030204" pitchFamily="34" charset="0"/>
                  <a:ea typeface="+mn-ea"/>
                  <a:cs typeface="Calibri Light" panose="020F0302020204030204" pitchFamily="34" charset="0"/>
                </a:rPr>
                <a:t>βν</a:t>
              </a:r>
              <a:r>
                <a:rPr kumimoji="0" lang="en-GB" sz="1600" b="0" i="0" u="none" strike="noStrike" kern="1200" cap="none" spc="0" normalizeH="0" baseline="0" noProof="0">
                  <a:ln>
                    <a:noFill/>
                  </a:ln>
                  <a:solidFill>
                    <a:srgbClr val="7BBA21"/>
                  </a:solidFill>
                  <a:effectLst/>
                  <a:uLnTx/>
                  <a:uFillTx/>
                  <a:latin typeface="Calibri Light" panose="020F0302020204030204" pitchFamily="34" charset="0"/>
                  <a:ea typeface="+mn-ea"/>
                  <a:cs typeface="Calibri Light" panose="020F0302020204030204" pitchFamily="34" charset="0"/>
                </a:rPr>
                <a:t>(</a:t>
              </a:r>
              <a:r>
                <a:rPr kumimoji="0" lang="en-GB" sz="1600" b="0" i="0" u="none" strike="noStrike" kern="1200" cap="none" spc="0" normalizeH="0" baseline="0" noProof="0" err="1">
                  <a:ln>
                    <a:noFill/>
                  </a:ln>
                  <a:solidFill>
                    <a:srgbClr val="7BBA21"/>
                  </a:solidFill>
                  <a:effectLst/>
                  <a:uLnTx/>
                  <a:uFillTx/>
                  <a:latin typeface="Calibri Light" panose="020F0302020204030204" pitchFamily="34" charset="0"/>
                  <a:ea typeface="+mn-ea"/>
                  <a:cs typeface="Calibri Light" panose="020F0302020204030204" pitchFamily="34" charset="0"/>
                </a:rPr>
                <a:t>θ</a:t>
              </a:r>
              <a:r>
                <a:rPr kumimoji="0" lang="en-GB" sz="1600" b="0" i="0" u="none" strike="noStrike" kern="1200" cap="none" spc="0" normalizeH="0" baseline="0" noProof="0">
                  <a:ln>
                    <a:noFill/>
                  </a:ln>
                  <a:solidFill>
                    <a:srgbClr val="7BBA21"/>
                  </a:solidFill>
                  <a:effectLst/>
                  <a:uLnTx/>
                  <a:uFillTx/>
                  <a:latin typeface="Calibri Light" panose="020F0302020204030204" pitchFamily="34" charset="0"/>
                  <a:ea typeface="+mn-ea"/>
                  <a:cs typeface="Calibri Light" panose="020F0302020204030204" pitchFamily="34" charset="0"/>
                </a:rPr>
                <a:t>)</a:t>
              </a:r>
              <a:endParaRPr kumimoji="0" lang="en-US" sz="1600" b="0" i="0" u="none" strike="noStrike" kern="1200" cap="none" spc="0" normalizeH="0" baseline="0" noProof="0">
                <a:ln>
                  <a:noFill/>
                </a:ln>
                <a:solidFill>
                  <a:srgbClr val="7BBA21"/>
                </a:solidFill>
                <a:effectLst/>
                <a:uLnTx/>
                <a:uFillTx/>
                <a:latin typeface="Calibri Light" panose="020F0302020204030204" pitchFamily="34" charset="0"/>
                <a:ea typeface="+mn-ea"/>
                <a:cs typeface="Calibri Light" panose="020F0302020204030204" pitchFamily="34" charset="0"/>
              </a:endParaRPr>
            </a:p>
          </p:txBody>
        </p:sp>
      </p:grpSp>
      <p:sp>
        <p:nvSpPr>
          <p:cNvPr id="111" name="TextBox 110">
            <a:extLst>
              <a:ext uri="{FF2B5EF4-FFF2-40B4-BE49-F238E27FC236}">
                <a16:creationId xmlns:a16="http://schemas.microsoft.com/office/drawing/2014/main" id="{BD2FE933-EE4D-ED49-9E83-DEF2FEF07777}"/>
              </a:ext>
            </a:extLst>
          </p:cNvPr>
          <p:cNvSpPr txBox="1"/>
          <p:nvPr/>
        </p:nvSpPr>
        <p:spPr>
          <a:xfrm>
            <a:off x="9618639" y="2229379"/>
            <a:ext cx="2647128" cy="132343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7BBA21"/>
                </a:solidFill>
                <a:effectLst/>
                <a:uLnTx/>
                <a:uFillTx/>
                <a:latin typeface="Calibri Light" panose="020F0302020204030204" pitchFamily="34" charset="0"/>
                <a:ea typeface="+mn-ea"/>
                <a:cs typeface="Calibri Light" panose="020F0302020204030204" pitchFamily="34" charset="0"/>
              </a:rPr>
              <a:t>Emission channeling, perturbed angular correlations, </a:t>
            </a:r>
            <a:r>
              <a:rPr kumimoji="0" lang="en-US" sz="1600" b="0" i="0" u="none" strike="noStrike" kern="1200" cap="none" spc="0" normalizeH="0" baseline="0" noProof="0" err="1">
                <a:ln>
                  <a:noFill/>
                </a:ln>
                <a:solidFill>
                  <a:srgbClr val="7BBA21"/>
                </a:solidFill>
                <a:effectLst/>
                <a:uLnTx/>
                <a:uFillTx/>
                <a:latin typeface="Calibri Light" panose="020F0302020204030204" pitchFamily="34" charset="0"/>
                <a:ea typeface="+mn-ea"/>
                <a:cs typeface="Calibri Light" panose="020F0302020204030204" pitchFamily="34" charset="0"/>
              </a:rPr>
              <a:t>Mössbauer</a:t>
            </a:r>
            <a:r>
              <a:rPr kumimoji="0" lang="en-US" sz="1600" b="0" i="0" u="none" strike="noStrike" kern="1200" cap="none" spc="0" normalizeH="0" baseline="0" noProof="0">
                <a:ln>
                  <a:noFill/>
                </a:ln>
                <a:solidFill>
                  <a:srgbClr val="7BBA21"/>
                </a:solidFill>
                <a:effectLst/>
                <a:uLnTx/>
                <a:uFillTx/>
                <a:latin typeface="Calibri Light" panose="020F0302020204030204" pitchFamily="34" charset="0"/>
                <a:ea typeface="+mn-ea"/>
                <a:cs typeface="Calibri Light" panose="020F0302020204030204" pitchFamily="34" charset="0"/>
              </a:rPr>
              <a:t>, isotope collections….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7BBA21"/>
                </a:solidFill>
                <a:effectLst/>
                <a:uLnTx/>
                <a:uFillTx/>
                <a:latin typeface="Calibri Light" panose="020F0302020204030204" pitchFamily="34" charset="0"/>
                <a:ea typeface="+mn-ea"/>
                <a:cs typeface="Calibri Light" panose="020F0302020204030204" pitchFamily="34" charset="0"/>
              </a:rPr>
              <a:t>.</a:t>
            </a:r>
          </a:p>
        </p:txBody>
      </p:sp>
      <p:sp>
        <p:nvSpPr>
          <p:cNvPr id="48" name="TextBox 47">
            <a:extLst>
              <a:ext uri="{FF2B5EF4-FFF2-40B4-BE49-F238E27FC236}">
                <a16:creationId xmlns:a16="http://schemas.microsoft.com/office/drawing/2014/main" id="{943FE871-BD64-5B4B-AF9E-29AFDF0D6138}"/>
              </a:ext>
            </a:extLst>
          </p:cNvPr>
          <p:cNvSpPr txBox="1"/>
          <p:nvPr/>
        </p:nvSpPr>
        <p:spPr>
          <a:xfrm>
            <a:off x="2421417" y="862694"/>
            <a:ext cx="482409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a:ln>
                  <a:noFill/>
                </a:ln>
                <a:solidFill>
                  <a:srgbClr val="7BBA21"/>
                </a:solidFill>
                <a:effectLst/>
                <a:uLnTx/>
                <a:uFillTx/>
                <a:latin typeface="Calibri" panose="020F0502020204030204"/>
                <a:ea typeface="+mn-ea"/>
                <a:cs typeface="+mn-cs"/>
              </a:rPr>
              <a:t>nuclear physics, condensed matter, fundamental interactions, chemistry, biology, medicine…</a:t>
            </a:r>
          </a:p>
        </p:txBody>
      </p:sp>
      <p:sp>
        <p:nvSpPr>
          <p:cNvPr id="74" name="TextBox 73">
            <a:extLst>
              <a:ext uri="{FF2B5EF4-FFF2-40B4-BE49-F238E27FC236}">
                <a16:creationId xmlns:a16="http://schemas.microsoft.com/office/drawing/2014/main" id="{34CB8505-1D8B-2C43-BD8F-49DBD7B4CFFE}"/>
              </a:ext>
            </a:extLst>
          </p:cNvPr>
          <p:cNvSpPr txBox="1"/>
          <p:nvPr/>
        </p:nvSpPr>
        <p:spPr>
          <a:xfrm>
            <a:off x="10163062" y="4179345"/>
            <a:ext cx="171720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29348C"/>
                </a:solidFill>
                <a:effectLst/>
                <a:uLnTx/>
                <a:uFillTx/>
                <a:latin typeface="Calibri Light" panose="020F0302020204030204" pitchFamily="34" charset="0"/>
                <a:ea typeface="+mn-ea"/>
                <a:cs typeface="Calibri Light" panose="020F0302020204030204" pitchFamily="34" charset="0"/>
              </a:rPr>
              <a:t>Travelling setups</a:t>
            </a:r>
          </a:p>
        </p:txBody>
      </p:sp>
      <p:sp>
        <p:nvSpPr>
          <p:cNvPr id="76" name="TextBox 75">
            <a:extLst>
              <a:ext uri="{FF2B5EF4-FFF2-40B4-BE49-F238E27FC236}">
                <a16:creationId xmlns:a16="http://schemas.microsoft.com/office/drawing/2014/main" id="{5FD7E38F-F807-F845-A06E-91FF74C96CFA}"/>
              </a:ext>
            </a:extLst>
          </p:cNvPr>
          <p:cNvSpPr txBox="1"/>
          <p:nvPr/>
        </p:nvSpPr>
        <p:spPr>
          <a:xfrm>
            <a:off x="9691947" y="56772"/>
            <a:ext cx="97174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29348C"/>
                </a:solidFill>
                <a:effectLst/>
                <a:uLnTx/>
                <a:uFillTx/>
                <a:latin typeface="Calibri Light" panose="020F0302020204030204" pitchFamily="34" charset="0"/>
                <a:ea typeface="+mn-ea"/>
                <a:cs typeface="Calibri Light" panose="020F0302020204030204" pitchFamily="34" charset="0"/>
              </a:rPr>
              <a:t>MEDICIS</a:t>
            </a:r>
          </a:p>
        </p:txBody>
      </p:sp>
      <p:sp>
        <p:nvSpPr>
          <p:cNvPr id="78" name="TextBox 77">
            <a:extLst>
              <a:ext uri="{FF2B5EF4-FFF2-40B4-BE49-F238E27FC236}">
                <a16:creationId xmlns:a16="http://schemas.microsoft.com/office/drawing/2014/main" id="{3FB9A62D-6D0C-A747-A7BA-C55B53B4758A}"/>
              </a:ext>
            </a:extLst>
          </p:cNvPr>
          <p:cNvSpPr txBox="1"/>
          <p:nvPr/>
        </p:nvSpPr>
        <p:spPr>
          <a:xfrm>
            <a:off x="9802422" y="349422"/>
            <a:ext cx="2339244"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7BBA21"/>
                </a:solidFill>
                <a:effectLst/>
                <a:uLnTx/>
                <a:uFillTx/>
                <a:latin typeface="Calibri Light" panose="020F0302020204030204" pitchFamily="34" charset="0"/>
                <a:ea typeface="+mn-ea"/>
                <a:cs typeface="Calibri Light" panose="020F0302020204030204" pitchFamily="34" charset="0"/>
              </a:rPr>
              <a:t>Medical isotopes research</a:t>
            </a:r>
          </a:p>
        </p:txBody>
      </p:sp>
      <p:sp>
        <p:nvSpPr>
          <p:cNvPr id="80" name="TextBox 79">
            <a:extLst>
              <a:ext uri="{FF2B5EF4-FFF2-40B4-BE49-F238E27FC236}">
                <a16:creationId xmlns:a16="http://schemas.microsoft.com/office/drawing/2014/main" id="{CF6C3622-0E9F-654C-BB89-121BF0762509}"/>
              </a:ext>
            </a:extLst>
          </p:cNvPr>
          <p:cNvSpPr txBox="1"/>
          <p:nvPr/>
        </p:nvSpPr>
        <p:spPr>
          <a:xfrm>
            <a:off x="5590772" y="2311975"/>
            <a:ext cx="2146757"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7030A0"/>
                </a:solidFill>
                <a:effectLst/>
                <a:uLnTx/>
                <a:uFillTx/>
                <a:latin typeface="Calibri Light" panose="020F0302020204030204" pitchFamily="34" charset="0"/>
                <a:ea typeface="+mn-ea"/>
                <a:cs typeface="Calibri Light" panose="020F0302020204030204" pitchFamily="34" charset="0"/>
              </a:rPr>
              <a:t>HRS</a:t>
            </a:r>
          </a:p>
        </p:txBody>
      </p:sp>
      <p:sp>
        <p:nvSpPr>
          <p:cNvPr id="82" name="TextBox 81">
            <a:extLst>
              <a:ext uri="{FF2B5EF4-FFF2-40B4-BE49-F238E27FC236}">
                <a16:creationId xmlns:a16="http://schemas.microsoft.com/office/drawing/2014/main" id="{31BD8297-2DA7-044B-AC6C-1380E0122064}"/>
              </a:ext>
            </a:extLst>
          </p:cNvPr>
          <p:cNvSpPr txBox="1"/>
          <p:nvPr/>
        </p:nvSpPr>
        <p:spPr>
          <a:xfrm>
            <a:off x="6248021" y="1842464"/>
            <a:ext cx="2146757"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7030A0"/>
                </a:solidFill>
                <a:effectLst/>
                <a:uLnTx/>
                <a:uFillTx/>
                <a:latin typeface="Calibri Light" panose="020F0302020204030204" pitchFamily="34" charset="0"/>
                <a:ea typeface="+mn-ea"/>
                <a:cs typeface="Calibri Light" panose="020F0302020204030204" pitchFamily="34" charset="0"/>
              </a:rPr>
              <a:t>GPS</a:t>
            </a:r>
          </a:p>
        </p:txBody>
      </p:sp>
      <p:cxnSp>
        <p:nvCxnSpPr>
          <p:cNvPr id="84" name="Straight Arrow Connector 83">
            <a:extLst>
              <a:ext uri="{FF2B5EF4-FFF2-40B4-BE49-F238E27FC236}">
                <a16:creationId xmlns:a16="http://schemas.microsoft.com/office/drawing/2014/main" id="{813F1291-5EE3-0948-9473-5C2D09A5F06A}"/>
              </a:ext>
            </a:extLst>
          </p:cNvPr>
          <p:cNvCxnSpPr>
            <a:cxnSpLocks/>
          </p:cNvCxnSpPr>
          <p:nvPr/>
        </p:nvCxnSpPr>
        <p:spPr>
          <a:xfrm flipH="1" flipV="1">
            <a:off x="7434473" y="2353488"/>
            <a:ext cx="494610" cy="1460246"/>
          </a:xfrm>
          <a:prstGeom prst="straightConnector1">
            <a:avLst/>
          </a:prstGeom>
          <a:ln w="28575" cap="sq">
            <a:solidFill>
              <a:srgbClr val="7030A0"/>
            </a:solidFill>
            <a:headEnd type="stealth" w="lg" len="lg"/>
            <a:tailEnd type="none"/>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28DD4F39-A46B-5648-9464-AE6B4398DCC2}"/>
              </a:ext>
            </a:extLst>
          </p:cNvPr>
          <p:cNvCxnSpPr>
            <a:cxnSpLocks/>
          </p:cNvCxnSpPr>
          <p:nvPr/>
        </p:nvCxnSpPr>
        <p:spPr>
          <a:xfrm flipH="1" flipV="1">
            <a:off x="6688071" y="2692035"/>
            <a:ext cx="405623" cy="695422"/>
          </a:xfrm>
          <a:prstGeom prst="straightConnector1">
            <a:avLst/>
          </a:prstGeom>
          <a:ln w="28575" cap="sq">
            <a:solidFill>
              <a:srgbClr val="7030A0"/>
            </a:solidFill>
            <a:headEnd type="stealth" w="lg" len="lg"/>
            <a:tailEnd type="none"/>
          </a:ln>
        </p:spPr>
        <p:style>
          <a:lnRef idx="1">
            <a:schemeClr val="accent1"/>
          </a:lnRef>
          <a:fillRef idx="0">
            <a:schemeClr val="accent1"/>
          </a:fillRef>
          <a:effectRef idx="0">
            <a:schemeClr val="accent1"/>
          </a:effectRef>
          <a:fontRef idx="minor">
            <a:schemeClr val="tx1"/>
          </a:fontRef>
        </p:style>
      </p:cxnSp>
      <p:cxnSp>
        <p:nvCxnSpPr>
          <p:cNvPr id="86" name="Straight Arrow Connector 85">
            <a:extLst>
              <a:ext uri="{FF2B5EF4-FFF2-40B4-BE49-F238E27FC236}">
                <a16:creationId xmlns:a16="http://schemas.microsoft.com/office/drawing/2014/main" id="{57146617-0A47-7345-9B7C-EF12AFBBA39F}"/>
              </a:ext>
            </a:extLst>
          </p:cNvPr>
          <p:cNvCxnSpPr>
            <a:cxnSpLocks/>
          </p:cNvCxnSpPr>
          <p:nvPr/>
        </p:nvCxnSpPr>
        <p:spPr>
          <a:xfrm>
            <a:off x="10157745" y="3569562"/>
            <a:ext cx="1260779" cy="117185"/>
          </a:xfrm>
          <a:prstGeom prst="straightConnector1">
            <a:avLst/>
          </a:prstGeom>
          <a:ln w="28575" cap="sq">
            <a:solidFill>
              <a:srgbClr val="7030A0"/>
            </a:solidFill>
            <a:headEnd type="stealth" w="lg" len="lg"/>
            <a:tailEnd type="none"/>
          </a:ln>
        </p:spPr>
        <p:style>
          <a:lnRef idx="1">
            <a:schemeClr val="accent1"/>
          </a:lnRef>
          <a:fillRef idx="0">
            <a:schemeClr val="accent1"/>
          </a:fillRef>
          <a:effectRef idx="0">
            <a:schemeClr val="accent1"/>
          </a:effectRef>
          <a:fontRef idx="minor">
            <a:schemeClr val="tx1"/>
          </a:fontRef>
        </p:style>
      </p:cxnSp>
      <p:sp>
        <p:nvSpPr>
          <p:cNvPr id="88" name="TextBox 87">
            <a:extLst>
              <a:ext uri="{FF2B5EF4-FFF2-40B4-BE49-F238E27FC236}">
                <a16:creationId xmlns:a16="http://schemas.microsoft.com/office/drawing/2014/main" id="{51A0DDA3-1AA1-AD46-840C-43298D9023E3}"/>
              </a:ext>
            </a:extLst>
          </p:cNvPr>
          <p:cNvSpPr txBox="1"/>
          <p:nvPr/>
        </p:nvSpPr>
        <p:spPr>
          <a:xfrm>
            <a:off x="9905317" y="3711878"/>
            <a:ext cx="2146757"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7030A0"/>
                </a:solidFill>
                <a:effectLst/>
                <a:uLnTx/>
                <a:uFillTx/>
                <a:latin typeface="Calibri Light" panose="020F0302020204030204" pitchFamily="34" charset="0"/>
                <a:ea typeface="+mn-ea"/>
                <a:cs typeface="Calibri Light" panose="020F0302020204030204" pitchFamily="34" charset="0"/>
              </a:rPr>
              <a:t>Protons</a:t>
            </a:r>
          </a:p>
        </p:txBody>
      </p:sp>
      <p:sp>
        <p:nvSpPr>
          <p:cNvPr id="4" name="Oval 3">
            <a:extLst>
              <a:ext uri="{FF2B5EF4-FFF2-40B4-BE49-F238E27FC236}">
                <a16:creationId xmlns:a16="http://schemas.microsoft.com/office/drawing/2014/main" id="{6692C44F-8D66-C333-2625-98B67AC3ED6E}"/>
              </a:ext>
            </a:extLst>
          </p:cNvPr>
          <p:cNvSpPr/>
          <p:nvPr/>
        </p:nvSpPr>
        <p:spPr>
          <a:xfrm rot="20984260">
            <a:off x="2620478" y="3801329"/>
            <a:ext cx="3083273" cy="1004061"/>
          </a:xfrm>
          <a:prstGeom prst="ellipse">
            <a:avLst/>
          </a:prstGeom>
          <a:gradFill flip="none" rotWithShape="1">
            <a:gsLst>
              <a:gs pos="0">
                <a:schemeClr val="accent1">
                  <a:tint val="66000"/>
                  <a:satMod val="160000"/>
                  <a:alpha val="0"/>
                </a:schemeClr>
              </a:gs>
              <a:gs pos="8000">
                <a:schemeClr val="accent1">
                  <a:tint val="44500"/>
                  <a:satMod val="160000"/>
                </a:schemeClr>
              </a:gs>
              <a:gs pos="40000">
                <a:schemeClr val="accent1">
                  <a:tint val="23500"/>
                  <a:satMod val="160000"/>
                  <a:alpha val="59072"/>
                </a:schemeClr>
              </a:gs>
            </a:gsLst>
            <a:path path="circle">
              <a:fillToRect t="100000" r="100000"/>
            </a:path>
            <a:tileRect l="-100000" b="-100000"/>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96" name="Straight Arrow Connector 95">
            <a:extLst>
              <a:ext uri="{FF2B5EF4-FFF2-40B4-BE49-F238E27FC236}">
                <a16:creationId xmlns:a16="http://schemas.microsoft.com/office/drawing/2014/main" id="{45B18485-6B48-3447-91A4-FA280B5F09C6}"/>
              </a:ext>
            </a:extLst>
          </p:cNvPr>
          <p:cNvCxnSpPr>
            <a:cxnSpLocks/>
          </p:cNvCxnSpPr>
          <p:nvPr/>
        </p:nvCxnSpPr>
        <p:spPr>
          <a:xfrm flipH="1" flipV="1">
            <a:off x="2072640" y="4114800"/>
            <a:ext cx="3492550" cy="223976"/>
          </a:xfrm>
          <a:prstGeom prst="straightConnector1">
            <a:avLst/>
          </a:prstGeom>
          <a:ln w="28575" cap="sq">
            <a:solidFill>
              <a:srgbClr val="1C03B3"/>
            </a:solidFill>
            <a:headEnd type="stealth" w="lg" len="lg"/>
            <a:tailEnd type="non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0A7F36F7-E576-1C44-1E5B-35B85E91E3CA}"/>
              </a:ext>
            </a:extLst>
          </p:cNvPr>
          <p:cNvCxnSpPr>
            <a:cxnSpLocks/>
          </p:cNvCxnSpPr>
          <p:nvPr/>
        </p:nvCxnSpPr>
        <p:spPr>
          <a:xfrm flipH="1">
            <a:off x="1776015" y="4711240"/>
            <a:ext cx="900678" cy="565469"/>
          </a:xfrm>
          <a:prstGeom prst="straightConnector1">
            <a:avLst/>
          </a:prstGeom>
          <a:ln w="28575" cap="sq">
            <a:solidFill>
              <a:srgbClr val="1C03B3"/>
            </a:solidFill>
            <a:headEnd type="stealth" w="lg" len="lg"/>
            <a:tailEnd type="non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B12CFF85-0034-E560-A3C1-1D4F9937F6F4}"/>
              </a:ext>
            </a:extLst>
          </p:cNvPr>
          <p:cNvSpPr txBox="1"/>
          <p:nvPr/>
        </p:nvSpPr>
        <p:spPr>
          <a:xfrm>
            <a:off x="-58346" y="5145799"/>
            <a:ext cx="1743554"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a:ln>
                  <a:noFill/>
                </a:ln>
                <a:solidFill>
                  <a:srgbClr val="29348C"/>
                </a:solidFill>
                <a:effectLst/>
                <a:uLnTx/>
                <a:uFillTx/>
                <a:latin typeface="Calibri Light" panose="020F0302020204030204" pitchFamily="34" charset="0"/>
                <a:ea typeface="+mn-ea"/>
                <a:cs typeface="Calibri Light" panose="020F0302020204030204" pitchFamily="34" charset="0"/>
              </a:rPr>
              <a:t>High-energy area: see next slide!</a:t>
            </a:r>
          </a:p>
        </p:txBody>
      </p:sp>
      <p:cxnSp>
        <p:nvCxnSpPr>
          <p:cNvPr id="9" name="Straight Arrow Connector 8">
            <a:extLst>
              <a:ext uri="{FF2B5EF4-FFF2-40B4-BE49-F238E27FC236}">
                <a16:creationId xmlns:a16="http://schemas.microsoft.com/office/drawing/2014/main" id="{AE437CA8-CD48-D8B5-468A-4917E8551536}"/>
              </a:ext>
            </a:extLst>
          </p:cNvPr>
          <p:cNvCxnSpPr>
            <a:cxnSpLocks/>
          </p:cNvCxnSpPr>
          <p:nvPr/>
        </p:nvCxnSpPr>
        <p:spPr>
          <a:xfrm flipH="1">
            <a:off x="2720786" y="4922720"/>
            <a:ext cx="1307343" cy="738885"/>
          </a:xfrm>
          <a:prstGeom prst="straightConnector1">
            <a:avLst/>
          </a:prstGeom>
          <a:ln w="28575" cap="sq">
            <a:solidFill>
              <a:srgbClr val="1C03B3"/>
            </a:solidFill>
            <a:headEnd type="stealth" w="lg" len="lg"/>
            <a:tailEnd type="non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377D24F2-B03D-4279-F21E-82E1CB65C6BE}"/>
              </a:ext>
            </a:extLst>
          </p:cNvPr>
          <p:cNvSpPr txBox="1"/>
          <p:nvPr/>
        </p:nvSpPr>
        <p:spPr>
          <a:xfrm>
            <a:off x="1798380" y="5607464"/>
            <a:ext cx="774572"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29348C"/>
                </a:solidFill>
                <a:effectLst/>
                <a:uLnTx/>
                <a:uFillTx/>
                <a:latin typeface="Calibri Light" panose="020F0302020204030204" pitchFamily="34" charset="0"/>
                <a:ea typeface="+mn-ea"/>
                <a:cs typeface="Calibri Light" panose="020F0302020204030204" pitchFamily="34" charset="0"/>
              </a:rPr>
              <a:t>PUMA</a:t>
            </a:r>
          </a:p>
        </p:txBody>
      </p:sp>
      <p:sp>
        <p:nvSpPr>
          <p:cNvPr id="11" name="TextBox 10">
            <a:extLst>
              <a:ext uri="{FF2B5EF4-FFF2-40B4-BE49-F238E27FC236}">
                <a16:creationId xmlns:a16="http://schemas.microsoft.com/office/drawing/2014/main" id="{CCF73FE4-9487-DB78-7CB2-8C1B003E6AF8}"/>
              </a:ext>
            </a:extLst>
          </p:cNvPr>
          <p:cNvSpPr txBox="1"/>
          <p:nvPr/>
        </p:nvSpPr>
        <p:spPr>
          <a:xfrm>
            <a:off x="795978" y="5910935"/>
            <a:ext cx="2010795"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7BBA21"/>
                </a:solidFill>
                <a:effectLst/>
                <a:uLnTx/>
                <a:uFillTx/>
                <a:latin typeface="Calibri Light" panose="020F0302020204030204" pitchFamily="34" charset="0"/>
                <a:ea typeface="+mn-ea"/>
                <a:cs typeface="Calibri Light" panose="020F0302020204030204" pitchFamily="34" charset="0"/>
              </a:rPr>
              <a:t>Coming soon! Interaction of RIB &amp; antiprotons </a:t>
            </a:r>
            <a:endParaRPr kumimoji="0" lang="en-US" sz="1600" b="0" i="0" u="none" strike="noStrike" kern="1200" cap="none" spc="0" normalizeH="0" baseline="0" noProof="0">
              <a:ln>
                <a:noFill/>
              </a:ln>
              <a:solidFill>
                <a:srgbClr val="7BBA21"/>
              </a:solidFill>
              <a:effectLst/>
              <a:uLnTx/>
              <a:uFillTx/>
              <a:latin typeface="Calibri Light" panose="020F0302020204030204" pitchFamily="34" charset="0"/>
              <a:ea typeface="+mn-ea"/>
              <a:cs typeface="Calibri Light" panose="020F0302020204030204" pitchFamily="34" charset="0"/>
            </a:endParaRPr>
          </a:p>
        </p:txBody>
      </p:sp>
      <p:cxnSp>
        <p:nvCxnSpPr>
          <p:cNvPr id="93" name="Straight Arrow Connector 92">
            <a:extLst>
              <a:ext uri="{FF2B5EF4-FFF2-40B4-BE49-F238E27FC236}">
                <a16:creationId xmlns:a16="http://schemas.microsoft.com/office/drawing/2014/main" id="{CC85F6A3-A7EB-014C-BFDD-C8880D7B4048}"/>
              </a:ext>
            </a:extLst>
          </p:cNvPr>
          <p:cNvCxnSpPr>
            <a:cxnSpLocks/>
          </p:cNvCxnSpPr>
          <p:nvPr/>
        </p:nvCxnSpPr>
        <p:spPr>
          <a:xfrm flipH="1" flipV="1">
            <a:off x="1984629" y="2571760"/>
            <a:ext cx="4117744" cy="1767016"/>
          </a:xfrm>
          <a:prstGeom prst="straightConnector1">
            <a:avLst/>
          </a:prstGeom>
          <a:ln w="28575" cap="sq">
            <a:solidFill>
              <a:srgbClr val="1C03B3"/>
            </a:solidFill>
            <a:headEnd type="stealth" w="lg" len="lg"/>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2681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E418580-7FB8-F689-DD2C-0D707B621440}"/>
              </a:ext>
            </a:extLst>
          </p:cNvPr>
          <p:cNvSpPr>
            <a:spLocks noGrp="1"/>
          </p:cNvSpPr>
          <p:nvPr>
            <p:ph type="title"/>
          </p:nvPr>
        </p:nvSpPr>
        <p:spPr>
          <a:xfrm>
            <a:off x="365560" y="243906"/>
            <a:ext cx="5616574" cy="1065742"/>
          </a:xfrm>
        </p:spPr>
        <p:txBody>
          <a:bodyPr anchor="t">
            <a:normAutofit/>
          </a:bodyPr>
          <a:lstStyle/>
          <a:p>
            <a:r>
              <a:rPr lang="en-GB" dirty="0"/>
              <a:t>What is a nucleus?</a:t>
            </a:r>
          </a:p>
        </p:txBody>
      </p:sp>
      <p:sp>
        <p:nvSpPr>
          <p:cNvPr id="2" name="Content Placeholder 1">
            <a:extLst>
              <a:ext uri="{FF2B5EF4-FFF2-40B4-BE49-F238E27FC236}">
                <a16:creationId xmlns:a16="http://schemas.microsoft.com/office/drawing/2014/main" id="{C84E2F0B-94A9-E5D1-2C9B-CD583FDD0B25}"/>
              </a:ext>
            </a:extLst>
          </p:cNvPr>
          <p:cNvSpPr>
            <a:spLocks noGrp="1"/>
          </p:cNvSpPr>
          <p:nvPr>
            <p:ph sz="half" idx="1"/>
          </p:nvPr>
        </p:nvSpPr>
        <p:spPr>
          <a:xfrm>
            <a:off x="219580" y="1034473"/>
            <a:ext cx="4458632" cy="2143999"/>
          </a:xfrm>
        </p:spPr>
        <p:txBody>
          <a:bodyPr>
            <a:normAutofit/>
          </a:bodyPr>
          <a:lstStyle/>
          <a:p>
            <a:pPr eaLnBrk="0" hangingPunct="0">
              <a:lnSpc>
                <a:spcPct val="100000"/>
              </a:lnSpc>
              <a:spcBef>
                <a:spcPts val="600"/>
              </a:spcBef>
              <a:spcAft>
                <a:spcPts val="0"/>
              </a:spcAft>
              <a:buFontTx/>
              <a:buChar char="•"/>
            </a:pPr>
            <a:r>
              <a:rPr lang="en-GB" sz="1800" b="0" dirty="0">
                <a:solidFill>
                  <a:schemeClr val="accent5"/>
                </a:solidFill>
                <a:effectLst/>
                <a:latin typeface="Calibri" panose="020F0502020204030204" pitchFamily="34" charset="0"/>
                <a:cs typeface="Calibri" panose="020F0502020204030204" pitchFamily="34" charset="0"/>
              </a:rPr>
              <a:t> Protons (charged) and neutrons; </a:t>
            </a:r>
            <a:r>
              <a:rPr lang="en-GB" sz="1800" b="0" i="1" dirty="0">
                <a:solidFill>
                  <a:schemeClr val="accent5"/>
                </a:solidFill>
                <a:effectLst/>
                <a:latin typeface="Calibri" panose="020F0502020204030204" pitchFamily="34" charset="0"/>
                <a:cs typeface="Calibri" panose="020F0502020204030204" pitchFamily="34" charset="0"/>
              </a:rPr>
              <a:t>nucleons</a:t>
            </a:r>
            <a:r>
              <a:rPr lang="en-GB" sz="1800" b="0" dirty="0">
                <a:solidFill>
                  <a:schemeClr val="accent5"/>
                </a:solidFill>
                <a:effectLst/>
                <a:latin typeface="Calibri" panose="020F0502020204030204" pitchFamily="34" charset="0"/>
                <a:cs typeface="Calibri" panose="020F0502020204030204" pitchFamily="34" charset="0"/>
              </a:rPr>
              <a:t>.</a:t>
            </a:r>
          </a:p>
          <a:p>
            <a:pPr eaLnBrk="0" hangingPunct="0">
              <a:lnSpc>
                <a:spcPct val="100000"/>
              </a:lnSpc>
              <a:spcBef>
                <a:spcPts val="600"/>
              </a:spcBef>
              <a:spcAft>
                <a:spcPts val="0"/>
              </a:spcAft>
              <a:buFontTx/>
              <a:buChar char="•"/>
            </a:pPr>
            <a:r>
              <a:rPr lang="en-GB" sz="1800" b="0" dirty="0">
                <a:solidFill>
                  <a:schemeClr val="accent5"/>
                </a:solidFill>
                <a:effectLst/>
                <a:latin typeface="Calibri" panose="020F0502020204030204" pitchFamily="34" charset="0"/>
                <a:cs typeface="Calibri" panose="020F0502020204030204" pitchFamily="34" charset="0"/>
              </a:rPr>
              <a:t> Electrostatic repulsion vs strong attraction.</a:t>
            </a:r>
          </a:p>
          <a:p>
            <a:pPr eaLnBrk="0" hangingPunct="0">
              <a:lnSpc>
                <a:spcPct val="100000"/>
              </a:lnSpc>
              <a:spcBef>
                <a:spcPts val="600"/>
              </a:spcBef>
              <a:spcAft>
                <a:spcPts val="0"/>
              </a:spcAft>
              <a:buFontTx/>
              <a:buChar char="•"/>
            </a:pPr>
            <a:r>
              <a:rPr lang="en-GB" sz="1800" b="0" dirty="0">
                <a:solidFill>
                  <a:schemeClr val="accent5"/>
                </a:solidFill>
                <a:effectLst/>
                <a:latin typeface="Calibri" panose="020F0502020204030204" pitchFamily="34" charset="0"/>
                <a:cs typeface="Calibri" panose="020F0502020204030204" pitchFamily="34" charset="0"/>
              </a:rPr>
              <a:t> Nucleon incompressibility, r=1.2A</a:t>
            </a:r>
            <a:r>
              <a:rPr lang="en-GB" sz="1800" b="0" baseline="30000" dirty="0">
                <a:solidFill>
                  <a:schemeClr val="accent5"/>
                </a:solidFill>
                <a:effectLst/>
                <a:latin typeface="Calibri" panose="020F0502020204030204" pitchFamily="34" charset="0"/>
                <a:cs typeface="Calibri" panose="020F0502020204030204" pitchFamily="34" charset="0"/>
              </a:rPr>
              <a:t>1/3 </a:t>
            </a:r>
            <a:r>
              <a:rPr lang="en-GB" sz="1800" b="0" dirty="0">
                <a:solidFill>
                  <a:schemeClr val="accent5"/>
                </a:solidFill>
                <a:effectLst/>
                <a:latin typeface="Calibri" panose="020F0502020204030204" pitchFamily="34" charset="0"/>
                <a:cs typeface="Calibri" panose="020F0502020204030204" pitchFamily="34" charset="0"/>
              </a:rPr>
              <a:t>fm.</a:t>
            </a:r>
          </a:p>
          <a:p>
            <a:pPr eaLnBrk="0" hangingPunct="0">
              <a:lnSpc>
                <a:spcPct val="100000"/>
              </a:lnSpc>
              <a:spcBef>
                <a:spcPts val="600"/>
              </a:spcBef>
              <a:spcAft>
                <a:spcPts val="0"/>
              </a:spcAft>
              <a:buFontTx/>
              <a:buChar char="•"/>
            </a:pPr>
            <a:r>
              <a:rPr lang="en-GB" sz="1800" b="0" dirty="0">
                <a:solidFill>
                  <a:schemeClr val="accent5"/>
                </a:solidFill>
                <a:effectLst/>
                <a:latin typeface="Calibri" panose="020F0502020204030204" pitchFamily="34" charset="0"/>
                <a:cs typeface="Calibri" panose="020F0502020204030204" pitchFamily="34" charset="0"/>
              </a:rPr>
              <a:t> Looks static, dull and uninteresting.</a:t>
            </a:r>
          </a:p>
        </p:txBody>
      </p:sp>
      <p:pic>
        <p:nvPicPr>
          <p:cNvPr id="4" name="Picture 10" descr="nucleus">
            <a:extLst>
              <a:ext uri="{FF2B5EF4-FFF2-40B4-BE49-F238E27FC236}">
                <a16:creationId xmlns:a16="http://schemas.microsoft.com/office/drawing/2014/main" id="{63046A3E-CC8E-F240-939B-2D17C2142656}"/>
              </a:ext>
            </a:extLst>
          </p:cNvPr>
          <p:cNvPicPr>
            <a:picLocks noChangeAspect="1" noChangeArrowheads="1"/>
          </p:cNvPicPr>
          <p:nvPr/>
        </p:nvPicPr>
        <p:blipFill rotWithShape="1">
          <a:blip r:embed="rId2"/>
          <a:srcRect l="10629" t="13317" r="12910" b="9915"/>
          <a:stretch/>
        </p:blipFill>
        <p:spPr>
          <a:xfrm>
            <a:off x="5190518" y="120274"/>
            <a:ext cx="2790637" cy="2801855"/>
          </a:xfrm>
          <a:prstGeom prst="rect">
            <a:avLst/>
          </a:prstGeom>
          <a:noFill/>
          <a:ln/>
        </p:spPr>
      </p:pic>
      <p:sp>
        <p:nvSpPr>
          <p:cNvPr id="5" name="Footer Placeholder 4">
            <a:extLst>
              <a:ext uri="{FF2B5EF4-FFF2-40B4-BE49-F238E27FC236}">
                <a16:creationId xmlns:a16="http://schemas.microsoft.com/office/drawing/2014/main" id="{031CDE92-94EA-9042-42A9-569408DE8BFA}"/>
              </a:ext>
            </a:extLst>
          </p:cNvPr>
          <p:cNvSpPr>
            <a:spLocks noGrp="1"/>
          </p:cNvSpPr>
          <p:nvPr>
            <p:ph type="ftr" sz="quarter" idx="15"/>
          </p:nvPr>
        </p:nvSpPr>
        <p:spPr>
          <a:xfrm>
            <a:off x="4259262" y="6383848"/>
            <a:ext cx="6572221" cy="365125"/>
          </a:xfrm>
        </p:spPr>
        <p:txBody>
          <a:bodyPr anchor="ctr">
            <a:normAutofit/>
          </a:bodyPr>
          <a:lstStyle/>
          <a:p>
            <a:pPr>
              <a:spcAft>
                <a:spcPts val="600"/>
              </a:spcAft>
            </a:pPr>
            <a:r>
              <a:rPr lang="en-US" dirty="0"/>
              <a:t>Sean J Freeman | Nuclear Structure Experiment</a:t>
            </a:r>
            <a:endParaRPr lang="en-US"/>
          </a:p>
        </p:txBody>
      </p:sp>
      <p:sp>
        <p:nvSpPr>
          <p:cNvPr id="6" name="Slide Number Placeholder 5">
            <a:extLst>
              <a:ext uri="{FF2B5EF4-FFF2-40B4-BE49-F238E27FC236}">
                <a16:creationId xmlns:a16="http://schemas.microsoft.com/office/drawing/2014/main" id="{A48AE10E-8647-6729-4F14-B318B7D68A99}"/>
              </a:ext>
            </a:extLst>
          </p:cNvPr>
          <p:cNvSpPr>
            <a:spLocks noGrp="1"/>
          </p:cNvSpPr>
          <p:nvPr>
            <p:ph type="sldNum" sz="quarter" idx="16"/>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3</a:t>
            </a:fld>
            <a:endParaRPr lang="en-US"/>
          </a:p>
        </p:txBody>
      </p:sp>
      <p:sp>
        <p:nvSpPr>
          <p:cNvPr id="9" name="Content Placeholder 1">
            <a:extLst>
              <a:ext uri="{FF2B5EF4-FFF2-40B4-BE49-F238E27FC236}">
                <a16:creationId xmlns:a16="http://schemas.microsoft.com/office/drawing/2014/main" id="{5E739A54-C603-ECA5-2532-0FD96A2C17AD}"/>
              </a:ext>
            </a:extLst>
          </p:cNvPr>
          <p:cNvSpPr txBox="1">
            <a:spLocks/>
          </p:cNvSpPr>
          <p:nvPr/>
        </p:nvSpPr>
        <p:spPr>
          <a:xfrm>
            <a:off x="286755" y="2937951"/>
            <a:ext cx="4035395" cy="3888432"/>
          </a:xfrm>
          <a:prstGeom prst="rect">
            <a:avLst/>
          </a:prstGeom>
        </p:spPr>
        <p:txBody>
          <a:bodyPr vert="horz" lIns="0" tIns="0" rIns="0" bIns="0" rtlCol="0">
            <a:norm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eaLnBrk="0" hangingPunct="0">
              <a:spcBef>
                <a:spcPct val="50000"/>
              </a:spcBef>
              <a:buFontTx/>
              <a:buChar char="•"/>
            </a:pPr>
            <a:r>
              <a:rPr lang="en-GB" sz="1800" b="0" dirty="0">
                <a:solidFill>
                  <a:schemeClr val="accent1"/>
                </a:solidFill>
                <a:latin typeface="Calibri" panose="020F0502020204030204" pitchFamily="34" charset="0"/>
                <a:cs typeface="Calibri" panose="020F0502020204030204" pitchFamily="34" charset="0"/>
              </a:rPr>
              <a:t> Quantum mechanics makes it much more dynamic – see next.</a:t>
            </a:r>
          </a:p>
          <a:p>
            <a:pPr eaLnBrk="0" hangingPunct="0">
              <a:spcBef>
                <a:spcPct val="50000"/>
              </a:spcBef>
              <a:buFontTx/>
              <a:buChar char="•"/>
            </a:pPr>
            <a:r>
              <a:rPr lang="en-GB" sz="1800" b="0" dirty="0">
                <a:solidFill>
                  <a:schemeClr val="accent1"/>
                </a:solidFill>
                <a:latin typeface="Calibri" panose="020F0502020204030204" pitchFamily="34" charset="0"/>
                <a:cs typeface="Calibri" panose="020F0502020204030204" pitchFamily="34" charset="0"/>
              </a:rPr>
              <a:t> N-N binding force that depends on separation, spin orientation, and relative momentum with tensor, non-central and exchange contributions.</a:t>
            </a:r>
          </a:p>
          <a:p>
            <a:pPr eaLnBrk="0" hangingPunct="0">
              <a:spcBef>
                <a:spcPct val="50000"/>
              </a:spcBef>
              <a:buFontTx/>
              <a:buChar char="•"/>
            </a:pPr>
            <a:r>
              <a:rPr lang="en-GB" sz="1800" b="0" dirty="0">
                <a:solidFill>
                  <a:schemeClr val="accent1"/>
                </a:solidFill>
                <a:latin typeface="Calibri" panose="020F0502020204030204" pitchFamily="34" charset="0"/>
                <a:cs typeface="Calibri" panose="020F0502020204030204" pitchFamily="34" charset="0"/>
              </a:rPr>
              <a:t> In-medium effects make things even more complex with three-body forces and higher order contributions.</a:t>
            </a:r>
          </a:p>
        </p:txBody>
      </p:sp>
      <p:pic>
        <p:nvPicPr>
          <p:cNvPr id="10" name="Picture 9" descr="strglu.gif">
            <a:extLst>
              <a:ext uri="{FF2B5EF4-FFF2-40B4-BE49-F238E27FC236}">
                <a16:creationId xmlns:a16="http://schemas.microsoft.com/office/drawing/2014/main" id="{8708751E-91FF-DA28-4741-186619974F1B}"/>
              </a:ext>
            </a:extLst>
          </p:cNvPr>
          <p:cNvPicPr>
            <a:picLocks noChangeAspect="1"/>
          </p:cNvPicPr>
          <p:nvPr/>
        </p:nvPicPr>
        <p:blipFill>
          <a:blip r:embed="rId3">
            <a:duotone>
              <a:prstClr val="black"/>
              <a:schemeClr val="accent1">
                <a:tint val="45000"/>
                <a:satMod val="400000"/>
              </a:schemeClr>
            </a:duotone>
          </a:blip>
          <a:stretch>
            <a:fillRect/>
          </a:stretch>
        </p:blipFill>
        <p:spPr>
          <a:xfrm>
            <a:off x="7328690" y="2967363"/>
            <a:ext cx="3020508" cy="1803399"/>
          </a:xfrm>
          <a:prstGeom prst="rect">
            <a:avLst/>
          </a:prstGeom>
        </p:spPr>
      </p:pic>
      <p:pic>
        <p:nvPicPr>
          <p:cNvPr id="28" name="Picture 27" descr="hadrongas.gif">
            <a:extLst>
              <a:ext uri="{FF2B5EF4-FFF2-40B4-BE49-F238E27FC236}">
                <a16:creationId xmlns:a16="http://schemas.microsoft.com/office/drawing/2014/main" id="{6DE29FA2-BE39-D86A-BBD8-F5024142D7A4}"/>
              </a:ext>
            </a:extLst>
          </p:cNvPr>
          <p:cNvPicPr>
            <a:picLocks noChangeAspect="1"/>
          </p:cNvPicPr>
          <p:nvPr/>
        </p:nvPicPr>
        <p:blipFill>
          <a:blip r:embed="rId4"/>
          <a:stretch>
            <a:fillRect/>
          </a:stretch>
        </p:blipFill>
        <p:spPr>
          <a:xfrm>
            <a:off x="8235971" y="127398"/>
            <a:ext cx="3461114" cy="2801855"/>
          </a:xfrm>
          <a:prstGeom prst="rect">
            <a:avLst/>
          </a:prstGeom>
        </p:spPr>
      </p:pic>
      <p:pic>
        <p:nvPicPr>
          <p:cNvPr id="29" name="Picture 28" descr="I14-05-nuclearpotential2.jpg">
            <a:extLst>
              <a:ext uri="{FF2B5EF4-FFF2-40B4-BE49-F238E27FC236}">
                <a16:creationId xmlns:a16="http://schemas.microsoft.com/office/drawing/2014/main" id="{9796DCD2-9219-4D4E-D1EE-7C5EBF6A5CF0}"/>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4259262" y="3255775"/>
            <a:ext cx="3020508" cy="3020508"/>
          </a:xfrm>
          <a:prstGeom prst="rect">
            <a:avLst/>
          </a:prstGeom>
        </p:spPr>
      </p:pic>
      <p:grpSp>
        <p:nvGrpSpPr>
          <p:cNvPr id="30" name="Group 29">
            <a:extLst>
              <a:ext uri="{FF2B5EF4-FFF2-40B4-BE49-F238E27FC236}">
                <a16:creationId xmlns:a16="http://schemas.microsoft.com/office/drawing/2014/main" id="{9367F8F7-29DD-0A74-BAF1-DEEDA7B87C88}"/>
              </a:ext>
            </a:extLst>
          </p:cNvPr>
          <p:cNvGrpSpPr/>
          <p:nvPr/>
        </p:nvGrpSpPr>
        <p:grpSpPr>
          <a:xfrm>
            <a:off x="9950170" y="3429000"/>
            <a:ext cx="1746185" cy="2243949"/>
            <a:chOff x="1949655" y="4449983"/>
            <a:chExt cx="1746185" cy="2243949"/>
          </a:xfrm>
        </p:grpSpPr>
        <p:cxnSp>
          <p:nvCxnSpPr>
            <p:cNvPr id="31" name="Straight Connector 30">
              <a:extLst>
                <a:ext uri="{FF2B5EF4-FFF2-40B4-BE49-F238E27FC236}">
                  <a16:creationId xmlns:a16="http://schemas.microsoft.com/office/drawing/2014/main" id="{133E910B-FAA1-EFBA-64BA-6937E1E1CCBB}"/>
                </a:ext>
              </a:extLst>
            </p:cNvPr>
            <p:cNvCxnSpPr/>
            <p:nvPr/>
          </p:nvCxnSpPr>
          <p:spPr>
            <a:xfrm rot="5400000" flipH="1" flipV="1">
              <a:off x="2007280" y="5910590"/>
              <a:ext cx="52322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A1083159-9533-D626-99F6-30FA0050A5A6}"/>
                </a:ext>
              </a:extLst>
            </p:cNvPr>
            <p:cNvCxnSpPr/>
            <p:nvPr/>
          </p:nvCxnSpPr>
          <p:spPr>
            <a:xfrm rot="5400000" flipH="1" flipV="1">
              <a:off x="2616920" y="5463531"/>
              <a:ext cx="370741" cy="1588"/>
            </a:xfrm>
            <a:prstGeom prst="line">
              <a:avLst/>
            </a:prstGeom>
            <a:ln w="6985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87FF0F70-0758-21EC-7B8F-5741C6EA71C3}"/>
                </a:ext>
              </a:extLst>
            </p:cNvPr>
            <p:cNvCxnSpPr/>
            <p:nvPr/>
          </p:nvCxnSpPr>
          <p:spPr>
            <a:xfrm rot="16200000" flipV="1">
              <a:off x="2007280" y="5387370"/>
              <a:ext cx="52322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6EE366FB-6842-5A31-73EF-315166344C2C}"/>
                </a:ext>
              </a:extLst>
            </p:cNvPr>
            <p:cNvCxnSpPr/>
            <p:nvPr/>
          </p:nvCxnSpPr>
          <p:spPr>
            <a:xfrm rot="16200000" flipV="1">
              <a:off x="2464839" y="5986353"/>
              <a:ext cx="675699" cy="795"/>
            </a:xfrm>
            <a:prstGeom prst="line">
              <a:avLst/>
            </a:prstGeom>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20E3ECAD-5996-24A1-109E-A55963303F5B}"/>
                </a:ext>
              </a:extLst>
            </p:cNvPr>
            <p:cNvCxnSpPr/>
            <p:nvPr/>
          </p:nvCxnSpPr>
          <p:spPr>
            <a:xfrm flipV="1">
              <a:off x="2421290" y="5648901"/>
              <a:ext cx="381000" cy="152479"/>
            </a:xfrm>
            <a:prstGeom prst="line">
              <a:avLst/>
            </a:prstGeom>
            <a:ln w="25400" cap="flat" cmpd="sng" algn="ctr">
              <a:solidFill>
                <a:schemeClr val="accent1"/>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6D0BC068-0E2A-A121-6ABA-AA81647363B7}"/>
                </a:ext>
              </a:extLst>
            </p:cNvPr>
            <p:cNvCxnSpPr/>
            <p:nvPr/>
          </p:nvCxnSpPr>
          <p:spPr>
            <a:xfrm rot="16200000" flipV="1">
              <a:off x="2745651" y="5582161"/>
              <a:ext cx="1198124" cy="286754"/>
            </a:xfrm>
            <a:prstGeom prst="line">
              <a:avLst/>
            </a:prstGeom>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FED7BDE0-2B1F-08E2-EDC8-3E23517CB770}"/>
                </a:ext>
              </a:extLst>
            </p:cNvPr>
            <p:cNvCxnSpPr/>
            <p:nvPr/>
          </p:nvCxnSpPr>
          <p:spPr>
            <a:xfrm flipV="1">
              <a:off x="2820336" y="5126476"/>
              <a:ext cx="381000" cy="152479"/>
            </a:xfrm>
            <a:prstGeom prst="line">
              <a:avLst/>
            </a:prstGeom>
            <a:ln w="25400" cap="flat" cmpd="sng" algn="ctr">
              <a:solidFill>
                <a:schemeClr val="accent1"/>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4956CF05-66B9-A962-46CE-673CD5BAAAE9}"/>
                </a:ext>
              </a:extLst>
            </p:cNvPr>
            <p:cNvCxnSpPr/>
            <p:nvPr/>
          </p:nvCxnSpPr>
          <p:spPr>
            <a:xfrm rot="5400000" flipH="1" flipV="1">
              <a:off x="2387805" y="4863673"/>
              <a:ext cx="828972" cy="1591"/>
            </a:xfrm>
            <a:prstGeom prst="line">
              <a:avLst/>
            </a:prstGeom>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1AB85135-1F3E-ACBF-852A-E214378CFD64}"/>
                </a:ext>
              </a:extLst>
            </p:cNvPr>
            <p:cNvCxnSpPr/>
            <p:nvPr/>
          </p:nvCxnSpPr>
          <p:spPr>
            <a:xfrm rot="5400000" flipH="1" flipV="1">
              <a:off x="3074080" y="4712466"/>
              <a:ext cx="52322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40" name="TextBox 39">
              <a:extLst>
                <a:ext uri="{FF2B5EF4-FFF2-40B4-BE49-F238E27FC236}">
                  <a16:creationId xmlns:a16="http://schemas.microsoft.com/office/drawing/2014/main" id="{014927C4-DD73-10AE-ED5E-CA29FFFECA33}"/>
                </a:ext>
              </a:extLst>
            </p:cNvPr>
            <p:cNvSpPr txBox="1"/>
            <p:nvPr/>
          </p:nvSpPr>
          <p:spPr>
            <a:xfrm>
              <a:off x="1949655" y="6324600"/>
              <a:ext cx="415498" cy="369332"/>
            </a:xfrm>
            <a:prstGeom prst="rect">
              <a:avLst/>
            </a:prstGeom>
            <a:noFill/>
          </p:spPr>
          <p:txBody>
            <a:bodyPr wrap="none" rtlCol="0">
              <a:spAutoFit/>
            </a:bodyPr>
            <a:lstStyle/>
            <a:p>
              <a:r>
                <a:rPr lang="en-US" dirty="0"/>
                <a:t>N</a:t>
              </a:r>
              <a:r>
                <a:rPr lang="en-US" baseline="-25000" dirty="0"/>
                <a:t>1</a:t>
              </a:r>
              <a:endParaRPr lang="en-US" dirty="0"/>
            </a:p>
          </p:txBody>
        </p:sp>
        <p:sp>
          <p:nvSpPr>
            <p:cNvPr id="41" name="TextBox 40">
              <a:extLst>
                <a:ext uri="{FF2B5EF4-FFF2-40B4-BE49-F238E27FC236}">
                  <a16:creationId xmlns:a16="http://schemas.microsoft.com/office/drawing/2014/main" id="{E8665204-CB2C-754D-A6CB-4599E6F53266}"/>
                </a:ext>
              </a:extLst>
            </p:cNvPr>
            <p:cNvSpPr txBox="1"/>
            <p:nvPr/>
          </p:nvSpPr>
          <p:spPr>
            <a:xfrm>
              <a:off x="2595338" y="6324600"/>
              <a:ext cx="415498" cy="369332"/>
            </a:xfrm>
            <a:prstGeom prst="rect">
              <a:avLst/>
            </a:prstGeom>
            <a:noFill/>
          </p:spPr>
          <p:txBody>
            <a:bodyPr wrap="none" rtlCol="0">
              <a:spAutoFit/>
            </a:bodyPr>
            <a:lstStyle/>
            <a:p>
              <a:r>
                <a:rPr lang="en-US" dirty="0"/>
                <a:t>N</a:t>
              </a:r>
              <a:r>
                <a:rPr lang="en-US" baseline="-25000" dirty="0"/>
                <a:t>2</a:t>
              </a:r>
              <a:endParaRPr lang="en-US" dirty="0"/>
            </a:p>
          </p:txBody>
        </p:sp>
        <p:sp>
          <p:nvSpPr>
            <p:cNvPr id="42" name="TextBox 41">
              <a:extLst>
                <a:ext uri="{FF2B5EF4-FFF2-40B4-BE49-F238E27FC236}">
                  <a16:creationId xmlns:a16="http://schemas.microsoft.com/office/drawing/2014/main" id="{A6FFEB0F-2009-268B-05C9-C452E80F7DC7}"/>
                </a:ext>
              </a:extLst>
            </p:cNvPr>
            <p:cNvSpPr txBox="1"/>
            <p:nvPr/>
          </p:nvSpPr>
          <p:spPr>
            <a:xfrm>
              <a:off x="3280342" y="6324600"/>
              <a:ext cx="415498" cy="369332"/>
            </a:xfrm>
            <a:prstGeom prst="rect">
              <a:avLst/>
            </a:prstGeom>
            <a:noFill/>
          </p:spPr>
          <p:txBody>
            <a:bodyPr wrap="none" rtlCol="0">
              <a:spAutoFit/>
            </a:bodyPr>
            <a:lstStyle/>
            <a:p>
              <a:r>
                <a:rPr lang="en-US" dirty="0"/>
                <a:t>N</a:t>
              </a:r>
              <a:r>
                <a:rPr lang="en-US" baseline="-25000" dirty="0"/>
                <a:t>3</a:t>
              </a:r>
              <a:endParaRPr lang="en-US" dirty="0"/>
            </a:p>
          </p:txBody>
        </p:sp>
        <p:sp>
          <p:nvSpPr>
            <p:cNvPr id="43" name="TextBox 42">
              <a:extLst>
                <a:ext uri="{FF2B5EF4-FFF2-40B4-BE49-F238E27FC236}">
                  <a16:creationId xmlns:a16="http://schemas.microsoft.com/office/drawing/2014/main" id="{6004D97D-24CD-077C-5F53-D6800589BA1E}"/>
                </a:ext>
              </a:extLst>
            </p:cNvPr>
            <p:cNvSpPr txBox="1"/>
            <p:nvPr/>
          </p:nvSpPr>
          <p:spPr>
            <a:xfrm>
              <a:off x="2421290" y="5410201"/>
              <a:ext cx="312255" cy="369332"/>
            </a:xfrm>
            <a:prstGeom prst="rect">
              <a:avLst/>
            </a:prstGeom>
            <a:noFill/>
          </p:spPr>
          <p:txBody>
            <a:bodyPr wrap="none" rtlCol="0">
              <a:spAutoFit/>
            </a:bodyPr>
            <a:lstStyle/>
            <a:p>
              <a:r>
                <a:rPr lang="el-GR" dirty="0"/>
                <a:t>π</a:t>
              </a:r>
              <a:endParaRPr lang="en-US" dirty="0"/>
            </a:p>
          </p:txBody>
        </p:sp>
        <p:sp>
          <p:nvSpPr>
            <p:cNvPr id="44" name="TextBox 43">
              <a:extLst>
                <a:ext uri="{FF2B5EF4-FFF2-40B4-BE49-F238E27FC236}">
                  <a16:creationId xmlns:a16="http://schemas.microsoft.com/office/drawing/2014/main" id="{D635797F-0049-0002-6618-6F321EF1999A}"/>
                </a:ext>
              </a:extLst>
            </p:cNvPr>
            <p:cNvSpPr txBox="1"/>
            <p:nvPr/>
          </p:nvSpPr>
          <p:spPr>
            <a:xfrm>
              <a:off x="2888145" y="4800601"/>
              <a:ext cx="312255" cy="369332"/>
            </a:xfrm>
            <a:prstGeom prst="rect">
              <a:avLst/>
            </a:prstGeom>
            <a:noFill/>
          </p:spPr>
          <p:txBody>
            <a:bodyPr wrap="none" rtlCol="0">
              <a:spAutoFit/>
            </a:bodyPr>
            <a:lstStyle/>
            <a:p>
              <a:r>
                <a:rPr lang="el-GR" dirty="0"/>
                <a:t>π</a:t>
              </a:r>
              <a:endParaRPr lang="en-US" dirty="0"/>
            </a:p>
          </p:txBody>
        </p:sp>
        <p:sp>
          <p:nvSpPr>
            <p:cNvPr id="45" name="TextBox 44">
              <a:extLst>
                <a:ext uri="{FF2B5EF4-FFF2-40B4-BE49-F238E27FC236}">
                  <a16:creationId xmlns:a16="http://schemas.microsoft.com/office/drawing/2014/main" id="{ECC1CBCA-A512-5E54-3FD3-9E93B12AEB96}"/>
                </a:ext>
              </a:extLst>
            </p:cNvPr>
            <p:cNvSpPr txBox="1"/>
            <p:nvPr/>
          </p:nvSpPr>
          <p:spPr>
            <a:xfrm>
              <a:off x="2798469" y="5257801"/>
              <a:ext cx="325730" cy="369332"/>
            </a:xfrm>
            <a:prstGeom prst="rect">
              <a:avLst/>
            </a:prstGeom>
            <a:noFill/>
          </p:spPr>
          <p:txBody>
            <a:bodyPr wrap="none" rtlCol="0">
              <a:spAutoFit/>
            </a:bodyPr>
            <a:lstStyle/>
            <a:p>
              <a:r>
                <a:rPr lang="el-GR" dirty="0"/>
                <a:t>Δ</a:t>
              </a:r>
              <a:endParaRPr lang="en-US" dirty="0"/>
            </a:p>
          </p:txBody>
        </p:sp>
      </p:grpSp>
    </p:spTree>
    <p:extLst>
      <p:ext uri="{BB962C8B-B14F-4D97-AF65-F5344CB8AC3E}">
        <p14:creationId xmlns:p14="http://schemas.microsoft.com/office/powerpoint/2010/main" val="22994613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3004" y="1270776"/>
            <a:ext cx="9282893" cy="5270872"/>
          </a:xfrm>
          <a:prstGeom prst="rect">
            <a:avLst/>
          </a:prstGeom>
        </p:spPr>
      </p:pic>
      <p:sp>
        <p:nvSpPr>
          <p:cNvPr id="11" name="TextBox 10"/>
          <p:cNvSpPr txBox="1"/>
          <p:nvPr/>
        </p:nvSpPr>
        <p:spPr>
          <a:xfrm>
            <a:off x="4863835" y="4639343"/>
            <a:ext cx="2157298" cy="861774"/>
          </a:xfrm>
          <a:prstGeom prst="rect">
            <a:avLst/>
          </a:prstGeom>
          <a:noFill/>
        </p:spPr>
        <p:txBody>
          <a:bodyPr wrap="square" rtlCol="0">
            <a:spAutoFit/>
          </a:bodyPr>
          <a:lstStyle/>
          <a:p>
            <a:r>
              <a:rPr lang="en-US" dirty="0">
                <a:solidFill>
                  <a:schemeClr val="bg1"/>
                </a:solidFill>
                <a:latin typeface="Calibri Light" panose="020F0302020204030204" pitchFamily="34" charset="0"/>
                <a:cs typeface="Calibri Light" panose="020F0302020204030204" pitchFamily="34" charset="0"/>
              </a:rPr>
              <a:t>MINIBALL</a:t>
            </a:r>
          </a:p>
          <a:p>
            <a:r>
              <a:rPr lang="en-US" sz="1600" dirty="0">
                <a:solidFill>
                  <a:schemeClr val="bg1"/>
                </a:solidFill>
                <a:latin typeface="Calibri Light" panose="020F0302020204030204" pitchFamily="34" charset="0"/>
                <a:cs typeface="Calibri Light" panose="020F0302020204030204" pitchFamily="34" charset="0"/>
              </a:rPr>
              <a:t>(array of 24 segmented Ge crystals)</a:t>
            </a:r>
          </a:p>
        </p:txBody>
      </p:sp>
      <p:sp>
        <p:nvSpPr>
          <p:cNvPr id="16" name="Title 2"/>
          <p:cNvSpPr>
            <a:spLocks noGrp="1"/>
          </p:cNvSpPr>
          <p:nvPr>
            <p:ph type="title"/>
          </p:nvPr>
        </p:nvSpPr>
        <p:spPr>
          <a:xfrm>
            <a:off x="2746083" y="-5456"/>
            <a:ext cx="5899590" cy="765587"/>
          </a:xfrm>
        </p:spPr>
        <p:txBody>
          <a:bodyPr>
            <a:normAutofit fontScale="90000"/>
          </a:bodyPr>
          <a:lstStyle/>
          <a:p>
            <a:r>
              <a:rPr lang="en-US" sz="4000" dirty="0">
                <a:solidFill>
                  <a:srgbClr val="29348C"/>
                </a:solidFill>
              </a:rPr>
              <a:t>HIE-ISOLDE completed 2018</a:t>
            </a:r>
          </a:p>
        </p:txBody>
      </p:sp>
      <p:pic>
        <p:nvPicPr>
          <p:cNvPr id="17" name="Picture 16"/>
          <p:cNvPicPr>
            <a:picLocks noChangeAspect="1"/>
          </p:cNvPicPr>
          <p:nvPr/>
        </p:nvPicPr>
        <p:blipFill>
          <a:blip r:embed="rId3"/>
          <a:stretch>
            <a:fillRect/>
          </a:stretch>
        </p:blipFill>
        <p:spPr>
          <a:xfrm>
            <a:off x="10196950" y="139330"/>
            <a:ext cx="1802200" cy="584775"/>
          </a:xfrm>
          <a:prstGeom prst="rect">
            <a:avLst/>
          </a:prstGeom>
        </p:spPr>
      </p:pic>
      <p:cxnSp>
        <p:nvCxnSpPr>
          <p:cNvPr id="18" name="Straight Arrow Connector 17"/>
          <p:cNvCxnSpPr>
            <a:cxnSpLocks/>
          </p:cNvCxnSpPr>
          <p:nvPr/>
        </p:nvCxnSpPr>
        <p:spPr>
          <a:xfrm flipH="1">
            <a:off x="10487538" y="1750370"/>
            <a:ext cx="967175" cy="338862"/>
          </a:xfrm>
          <a:prstGeom prst="straightConnector1">
            <a:avLst/>
          </a:prstGeom>
          <a:ln w="57150">
            <a:solidFill>
              <a:srgbClr val="1C03B3"/>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0487538" y="1260962"/>
            <a:ext cx="1704462" cy="338554"/>
          </a:xfrm>
          <a:prstGeom prst="rect">
            <a:avLst/>
          </a:prstGeom>
          <a:solidFill>
            <a:schemeClr val="bg1"/>
          </a:solidFill>
          <a:ln>
            <a:noFill/>
          </a:ln>
        </p:spPr>
        <p:txBody>
          <a:bodyPr wrap="square" rtlCol="0">
            <a:spAutoFit/>
          </a:bodyPr>
          <a:lstStyle/>
          <a:p>
            <a:pPr algn="ctr"/>
            <a:r>
              <a:rPr lang="en-US" sz="1600" dirty="0">
                <a:solidFill>
                  <a:srgbClr val="29348C"/>
                </a:solidFill>
              </a:rPr>
              <a:t>40-60 keV  1+ ions</a:t>
            </a:r>
          </a:p>
        </p:txBody>
      </p:sp>
      <p:pic>
        <p:nvPicPr>
          <p:cNvPr id="23" name="Picture 22">
            <a:extLst>
              <a:ext uri="{FF2B5EF4-FFF2-40B4-BE49-F238E27FC236}">
                <a16:creationId xmlns:a16="http://schemas.microsoft.com/office/drawing/2014/main" id="{A0405188-0627-9B40-8E58-70148120107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8344" y="1159877"/>
            <a:ext cx="3784895" cy="2129004"/>
          </a:xfrm>
          <a:prstGeom prst="rect">
            <a:avLst/>
          </a:prstGeom>
        </p:spPr>
      </p:pic>
      <p:sp>
        <p:nvSpPr>
          <p:cNvPr id="24" name="CuadroTexto 7"/>
          <p:cNvSpPr txBox="1"/>
          <p:nvPr/>
        </p:nvSpPr>
        <p:spPr>
          <a:xfrm>
            <a:off x="4050036" y="5936261"/>
            <a:ext cx="3784895" cy="369332"/>
          </a:xfrm>
          <a:prstGeom prst="rect">
            <a:avLst/>
          </a:prstGeom>
          <a:noFill/>
        </p:spPr>
        <p:txBody>
          <a:bodyPr wrap="square" rtlCol="0">
            <a:spAutoFit/>
          </a:bodyPr>
          <a:lstStyle/>
          <a:p>
            <a:pPr algn="ctr"/>
            <a:r>
              <a:rPr lang="es-ES" dirty="0">
                <a:solidFill>
                  <a:srgbClr val="FFFFFF"/>
                </a:solidFill>
                <a:latin typeface="Calibri Light" panose="020F0302020204030204" pitchFamily="34" charset="0"/>
                <a:cs typeface="Calibri Light" panose="020F0302020204030204" pitchFamily="34" charset="0"/>
              </a:rPr>
              <a:t>ISOLDE </a:t>
            </a:r>
            <a:r>
              <a:rPr lang="es-ES" dirty="0" err="1">
                <a:solidFill>
                  <a:srgbClr val="FFFFFF"/>
                </a:solidFill>
                <a:latin typeface="Calibri Light" panose="020F0302020204030204" pitchFamily="34" charset="0"/>
                <a:cs typeface="Calibri Light" panose="020F0302020204030204" pitchFamily="34" charset="0"/>
              </a:rPr>
              <a:t>Solenoidal</a:t>
            </a:r>
            <a:r>
              <a:rPr lang="es-ES" dirty="0">
                <a:solidFill>
                  <a:srgbClr val="FFFFFF"/>
                </a:solidFill>
                <a:latin typeface="Calibri Light" panose="020F0302020204030204" pitchFamily="34" charset="0"/>
                <a:cs typeface="Calibri Light" panose="020F0302020204030204" pitchFamily="34" charset="0"/>
              </a:rPr>
              <a:t> </a:t>
            </a:r>
            <a:r>
              <a:rPr lang="es-ES" dirty="0" err="1">
                <a:solidFill>
                  <a:srgbClr val="FFFFFF"/>
                </a:solidFill>
                <a:latin typeface="Calibri Light" panose="020F0302020204030204" pitchFamily="34" charset="0"/>
                <a:cs typeface="Calibri Light" panose="020F0302020204030204" pitchFamily="34" charset="0"/>
              </a:rPr>
              <a:t>Spectrometer</a:t>
            </a:r>
            <a:r>
              <a:rPr lang="es-ES" dirty="0">
                <a:solidFill>
                  <a:srgbClr val="FFFFFF"/>
                </a:solidFill>
                <a:latin typeface="Calibri Light" panose="020F0302020204030204" pitchFamily="34" charset="0"/>
                <a:cs typeface="Calibri Light" panose="020F0302020204030204" pitchFamily="34" charset="0"/>
              </a:rPr>
              <a:t> (ISS)</a:t>
            </a:r>
          </a:p>
        </p:txBody>
      </p:sp>
      <p:sp>
        <p:nvSpPr>
          <p:cNvPr id="25" name="CuadroTexto 16"/>
          <p:cNvSpPr txBox="1"/>
          <p:nvPr/>
        </p:nvSpPr>
        <p:spPr>
          <a:xfrm>
            <a:off x="1093004" y="5874028"/>
            <a:ext cx="2290684" cy="646331"/>
          </a:xfrm>
          <a:prstGeom prst="rect">
            <a:avLst/>
          </a:prstGeom>
          <a:noFill/>
        </p:spPr>
        <p:txBody>
          <a:bodyPr wrap="square" rtlCol="0">
            <a:spAutoFit/>
          </a:bodyPr>
          <a:lstStyle/>
          <a:p>
            <a:pPr algn="ctr"/>
            <a:r>
              <a:rPr lang="es-ES" dirty="0" err="1">
                <a:solidFill>
                  <a:schemeClr val="bg1"/>
                </a:solidFill>
                <a:latin typeface="Calibri Light" panose="020F0302020204030204" pitchFamily="34" charset="0"/>
                <a:cs typeface="Calibri Light" panose="020F0302020204030204" pitchFamily="34" charset="0"/>
              </a:rPr>
              <a:t>Scattering</a:t>
            </a:r>
            <a:r>
              <a:rPr lang="es-ES" dirty="0">
                <a:solidFill>
                  <a:schemeClr val="bg1"/>
                </a:solidFill>
                <a:latin typeface="Calibri Light" panose="020F0302020204030204" pitchFamily="34" charset="0"/>
                <a:cs typeface="Calibri Light" panose="020F0302020204030204" pitchFamily="34" charset="0"/>
              </a:rPr>
              <a:t> </a:t>
            </a:r>
          </a:p>
          <a:p>
            <a:pPr algn="ctr"/>
            <a:r>
              <a:rPr lang="es-ES" dirty="0" err="1">
                <a:solidFill>
                  <a:schemeClr val="bg1"/>
                </a:solidFill>
                <a:latin typeface="Calibri Light" panose="020F0302020204030204" pitchFamily="34" charset="0"/>
                <a:cs typeface="Calibri Light" panose="020F0302020204030204" pitchFamily="34" charset="0"/>
              </a:rPr>
              <a:t>Expts</a:t>
            </a:r>
            <a:r>
              <a:rPr lang="es-ES" dirty="0">
                <a:solidFill>
                  <a:schemeClr val="bg1"/>
                </a:solidFill>
                <a:latin typeface="Calibri Light" panose="020F0302020204030204" pitchFamily="34" charset="0"/>
                <a:cs typeface="Calibri Light" panose="020F0302020204030204" pitchFamily="34" charset="0"/>
              </a:rPr>
              <a:t> </a:t>
            </a:r>
            <a:r>
              <a:rPr lang="es-ES" dirty="0" err="1">
                <a:solidFill>
                  <a:schemeClr val="bg1"/>
                </a:solidFill>
                <a:latin typeface="Calibri Light" panose="020F0302020204030204" pitchFamily="34" charset="0"/>
                <a:cs typeface="Calibri Light" panose="020F0302020204030204" pitchFamily="34" charset="0"/>
              </a:rPr>
              <a:t>Chamber</a:t>
            </a:r>
            <a:r>
              <a:rPr lang="es-ES" dirty="0">
                <a:solidFill>
                  <a:schemeClr val="bg1"/>
                </a:solidFill>
                <a:latin typeface="Calibri Light" panose="020F0302020204030204" pitchFamily="34" charset="0"/>
                <a:cs typeface="Calibri Light" panose="020F0302020204030204" pitchFamily="34" charset="0"/>
              </a:rPr>
              <a:t> (SEC)</a:t>
            </a:r>
          </a:p>
        </p:txBody>
      </p:sp>
      <p:sp>
        <p:nvSpPr>
          <p:cNvPr id="3" name="TextBox 2">
            <a:extLst>
              <a:ext uri="{FF2B5EF4-FFF2-40B4-BE49-F238E27FC236}">
                <a16:creationId xmlns:a16="http://schemas.microsoft.com/office/drawing/2014/main" id="{1BCDD615-2F77-7B45-AAB5-7C40DB81BBB7}"/>
              </a:ext>
            </a:extLst>
          </p:cNvPr>
          <p:cNvSpPr txBox="1"/>
          <p:nvPr/>
        </p:nvSpPr>
        <p:spPr>
          <a:xfrm>
            <a:off x="4953491" y="1611936"/>
            <a:ext cx="2067642" cy="923330"/>
          </a:xfrm>
          <a:prstGeom prst="rect">
            <a:avLst/>
          </a:prstGeom>
          <a:noFill/>
        </p:spPr>
        <p:txBody>
          <a:bodyPr wrap="square" rtlCol="0">
            <a:spAutoFit/>
          </a:bodyPr>
          <a:lstStyle/>
          <a:p>
            <a:r>
              <a:rPr lang="en-US" dirty="0">
                <a:solidFill>
                  <a:schemeClr val="bg1"/>
                </a:solidFill>
                <a:latin typeface="Calibri Light" panose="020F0302020204030204" pitchFamily="34" charset="0"/>
                <a:cs typeface="Calibri Light" panose="020F0302020204030204" pitchFamily="34" charset="0"/>
              </a:rPr>
              <a:t>Four cryomodules each with five rf cavities</a:t>
            </a:r>
          </a:p>
        </p:txBody>
      </p:sp>
      <p:sp>
        <p:nvSpPr>
          <p:cNvPr id="26" name="TextBox 25">
            <a:extLst>
              <a:ext uri="{FF2B5EF4-FFF2-40B4-BE49-F238E27FC236}">
                <a16:creationId xmlns:a16="http://schemas.microsoft.com/office/drawing/2014/main" id="{4BBEE2F8-C4AE-A54E-9712-23215D17ED6A}"/>
              </a:ext>
            </a:extLst>
          </p:cNvPr>
          <p:cNvSpPr txBox="1"/>
          <p:nvPr/>
        </p:nvSpPr>
        <p:spPr>
          <a:xfrm>
            <a:off x="7986335" y="2907688"/>
            <a:ext cx="2501203" cy="923330"/>
          </a:xfrm>
          <a:prstGeom prst="rect">
            <a:avLst/>
          </a:prstGeom>
          <a:noFill/>
        </p:spPr>
        <p:txBody>
          <a:bodyPr wrap="square" rtlCol="0">
            <a:spAutoFit/>
          </a:bodyPr>
          <a:lstStyle/>
          <a:p>
            <a:r>
              <a:rPr lang="en-US" dirty="0">
                <a:solidFill>
                  <a:schemeClr val="bg1"/>
                </a:solidFill>
                <a:latin typeface="Calibri Light" panose="020F0302020204030204" pitchFamily="34" charset="0"/>
                <a:cs typeface="Calibri Light" panose="020F0302020204030204" pitchFamily="34" charset="0"/>
              </a:rPr>
              <a:t>REX normal conducting </a:t>
            </a:r>
            <a:r>
              <a:rPr lang="en-US" dirty="0" err="1">
                <a:solidFill>
                  <a:schemeClr val="bg1"/>
                </a:solidFill>
                <a:latin typeface="Calibri Light" panose="020F0302020204030204" pitchFamily="34" charset="0"/>
                <a:cs typeface="Calibri Light" panose="020F0302020204030204" pitchFamily="34" charset="0"/>
              </a:rPr>
              <a:t>linac</a:t>
            </a:r>
            <a:r>
              <a:rPr lang="en-US" dirty="0">
                <a:solidFill>
                  <a:schemeClr val="bg1"/>
                </a:solidFill>
                <a:latin typeface="Calibri Light" panose="020F0302020204030204" pitchFamily="34" charset="0"/>
                <a:cs typeface="Calibri Light" panose="020F0302020204030204" pitchFamily="34" charset="0"/>
              </a:rPr>
              <a:t> &lt;3.1 MeV/u</a:t>
            </a:r>
          </a:p>
          <a:p>
            <a:r>
              <a:rPr lang="en-US" dirty="0">
                <a:solidFill>
                  <a:schemeClr val="bg1"/>
                </a:solidFill>
                <a:latin typeface="Calibri Light" panose="020F0302020204030204" pitchFamily="34" charset="0"/>
                <a:cs typeface="Calibri Light" panose="020F0302020204030204" pitchFamily="34" charset="0"/>
              </a:rPr>
              <a:t>(2001-12)</a:t>
            </a:r>
          </a:p>
        </p:txBody>
      </p:sp>
      <p:sp>
        <p:nvSpPr>
          <p:cNvPr id="29" name="TextBox 28">
            <a:extLst>
              <a:ext uri="{FF2B5EF4-FFF2-40B4-BE49-F238E27FC236}">
                <a16:creationId xmlns:a16="http://schemas.microsoft.com/office/drawing/2014/main" id="{662BEE89-7601-5B46-86DB-6765A25BB3C2}"/>
              </a:ext>
            </a:extLst>
          </p:cNvPr>
          <p:cNvSpPr txBox="1"/>
          <p:nvPr/>
        </p:nvSpPr>
        <p:spPr>
          <a:xfrm>
            <a:off x="7563161" y="1276351"/>
            <a:ext cx="2727776" cy="646331"/>
          </a:xfrm>
          <a:prstGeom prst="rect">
            <a:avLst/>
          </a:prstGeom>
          <a:noFill/>
        </p:spPr>
        <p:txBody>
          <a:bodyPr wrap="square" rtlCol="0">
            <a:spAutoFit/>
          </a:bodyPr>
          <a:lstStyle/>
          <a:p>
            <a:r>
              <a:rPr lang="en-US" dirty="0">
                <a:solidFill>
                  <a:schemeClr val="bg1"/>
                </a:solidFill>
                <a:latin typeface="Calibri Light" panose="020F0302020204030204" pitchFamily="34" charset="0"/>
                <a:cs typeface="Calibri Light" panose="020F0302020204030204" pitchFamily="34" charset="0"/>
              </a:rPr>
              <a:t>REX TRAP + EBIS</a:t>
            </a:r>
          </a:p>
          <a:p>
            <a:r>
              <a:rPr lang="en-US" dirty="0">
                <a:solidFill>
                  <a:schemeClr val="bg1"/>
                </a:solidFill>
                <a:latin typeface="Calibri Light" panose="020F0302020204030204" pitchFamily="34" charset="0"/>
                <a:cs typeface="Calibri Light" panose="020F0302020204030204" pitchFamily="34" charset="0"/>
              </a:rPr>
              <a:t>1+ to N+</a:t>
            </a:r>
          </a:p>
        </p:txBody>
      </p:sp>
      <p:sp>
        <p:nvSpPr>
          <p:cNvPr id="31" name="TextBox 30">
            <a:extLst>
              <a:ext uri="{FF2B5EF4-FFF2-40B4-BE49-F238E27FC236}">
                <a16:creationId xmlns:a16="http://schemas.microsoft.com/office/drawing/2014/main" id="{D6030B44-F768-844F-B706-81972A4459DE}"/>
              </a:ext>
            </a:extLst>
          </p:cNvPr>
          <p:cNvSpPr txBox="1"/>
          <p:nvPr/>
        </p:nvSpPr>
        <p:spPr>
          <a:xfrm>
            <a:off x="5833338" y="3828175"/>
            <a:ext cx="3784896" cy="646331"/>
          </a:xfrm>
          <a:prstGeom prst="rect">
            <a:avLst/>
          </a:prstGeom>
          <a:noFill/>
        </p:spPr>
        <p:txBody>
          <a:bodyPr wrap="square" rtlCol="0">
            <a:spAutoFit/>
          </a:bodyPr>
          <a:lstStyle/>
          <a:p>
            <a:r>
              <a:rPr lang="en-US" dirty="0">
                <a:solidFill>
                  <a:schemeClr val="bg1"/>
                </a:solidFill>
                <a:latin typeface="Calibri Light" panose="020F0302020204030204" pitchFamily="34" charset="0"/>
                <a:cs typeface="Calibri Light" panose="020F0302020204030204" pitchFamily="34" charset="0"/>
              </a:rPr>
              <a:t>HIE super conducting </a:t>
            </a:r>
            <a:r>
              <a:rPr lang="en-US" dirty="0" err="1">
                <a:solidFill>
                  <a:schemeClr val="bg1"/>
                </a:solidFill>
                <a:latin typeface="Calibri Light" panose="020F0302020204030204" pitchFamily="34" charset="0"/>
                <a:cs typeface="Calibri Light" panose="020F0302020204030204" pitchFamily="34" charset="0"/>
              </a:rPr>
              <a:t>linac</a:t>
            </a:r>
            <a:r>
              <a:rPr lang="en-US" dirty="0">
                <a:solidFill>
                  <a:schemeClr val="bg1"/>
                </a:solidFill>
                <a:latin typeface="Calibri Light" panose="020F0302020204030204" pitchFamily="34" charset="0"/>
                <a:cs typeface="Calibri Light" panose="020F0302020204030204" pitchFamily="34" charset="0"/>
              </a:rPr>
              <a:t> &lt;9.2 MeV/u</a:t>
            </a:r>
          </a:p>
          <a:p>
            <a:r>
              <a:rPr lang="en-US" dirty="0">
                <a:solidFill>
                  <a:schemeClr val="bg1"/>
                </a:solidFill>
                <a:latin typeface="Calibri Light" panose="020F0302020204030204" pitchFamily="34" charset="0"/>
                <a:cs typeface="Calibri Light" panose="020F0302020204030204" pitchFamily="34" charset="0"/>
              </a:rPr>
              <a:t>(2014-18)</a:t>
            </a:r>
          </a:p>
        </p:txBody>
      </p:sp>
      <p:sp>
        <p:nvSpPr>
          <p:cNvPr id="7" name="TextBox 6">
            <a:extLst>
              <a:ext uri="{FF2B5EF4-FFF2-40B4-BE49-F238E27FC236}">
                <a16:creationId xmlns:a16="http://schemas.microsoft.com/office/drawing/2014/main" id="{58B34569-6EAB-F041-BDBE-BB1A5E72C2CB}"/>
              </a:ext>
            </a:extLst>
          </p:cNvPr>
          <p:cNvSpPr txBox="1"/>
          <p:nvPr/>
        </p:nvSpPr>
        <p:spPr>
          <a:xfrm>
            <a:off x="10487538" y="4829390"/>
            <a:ext cx="1602021" cy="1200329"/>
          </a:xfrm>
          <a:prstGeom prst="rect">
            <a:avLst/>
          </a:prstGeom>
          <a:noFill/>
        </p:spPr>
        <p:txBody>
          <a:bodyPr wrap="square" rtlCol="0">
            <a:spAutoFit/>
          </a:bodyPr>
          <a:lstStyle/>
          <a:p>
            <a:r>
              <a:rPr lang="en-US" i="1" dirty="0">
                <a:solidFill>
                  <a:srgbClr val="7BBA21"/>
                </a:solidFill>
              </a:rPr>
              <a:t>nuclear  structure, reactions and astrophysics</a:t>
            </a:r>
          </a:p>
        </p:txBody>
      </p:sp>
    </p:spTree>
    <p:extLst>
      <p:ext uri="{BB962C8B-B14F-4D97-AF65-F5344CB8AC3E}">
        <p14:creationId xmlns:p14="http://schemas.microsoft.com/office/powerpoint/2010/main" val="14519406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B66345A-34C7-ED4A-879E-B061F8CA969D}"/>
              </a:ext>
            </a:extLst>
          </p:cNvPr>
          <p:cNvSpPr txBox="1"/>
          <p:nvPr/>
        </p:nvSpPr>
        <p:spPr>
          <a:xfrm>
            <a:off x="1558952" y="2028616"/>
            <a:ext cx="9364152" cy="280076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29348C"/>
                </a:solidFill>
                <a:effectLst/>
                <a:uLnTx/>
                <a:uFillTx/>
                <a:latin typeface="Arial"/>
                <a:ea typeface="+mn-ea"/>
                <a:cs typeface="+mn-cs"/>
              </a:rPr>
              <a:t>Some recent science highlights from ISOLDE: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1" u="none" strike="noStrike" kern="1200" cap="none" spc="0" normalizeH="0" baseline="0" noProof="0" dirty="0">
                <a:ln>
                  <a:noFill/>
                </a:ln>
                <a:solidFill>
                  <a:srgbClr val="29348C"/>
                </a:solidFill>
                <a:effectLst/>
                <a:uLnTx/>
                <a:uFillTx/>
                <a:latin typeface="Arial"/>
                <a:ea typeface="+mn-ea"/>
                <a:cs typeface="+mn-cs"/>
              </a:rPr>
              <a:t>a quick stroll through fundamental science, nuclear physics to condensed matter…</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0" i="1" u="none" strike="noStrike" kern="1200" cap="none" spc="0" normalizeH="0" baseline="0" noProof="0" dirty="0">
              <a:ln>
                <a:noFill/>
              </a:ln>
              <a:solidFill>
                <a:srgbClr val="29348C"/>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1" u="none" strike="noStrike" kern="1200" cap="none" spc="0" normalizeH="0" baseline="0" noProof="0" dirty="0">
                <a:ln>
                  <a:noFill/>
                </a:ln>
                <a:solidFill>
                  <a:srgbClr val="29348C"/>
                </a:solidFill>
                <a:effectLst/>
                <a:uLnTx/>
                <a:uFillTx/>
                <a:latin typeface="Arial"/>
                <a:ea typeface="+mn-ea"/>
                <a:cs typeface="+mn-cs"/>
              </a:rPr>
              <a:t>Difficult to be representative of the overall science </a:t>
            </a:r>
            <a:r>
              <a:rPr kumimoji="0" lang="en-US" sz="2400" b="0" i="1" u="none" strike="noStrike" kern="1200" cap="none" spc="0" normalizeH="0" baseline="0" noProof="0" dirty="0" err="1">
                <a:ln>
                  <a:noFill/>
                </a:ln>
                <a:solidFill>
                  <a:srgbClr val="29348C"/>
                </a:solidFill>
                <a:effectLst/>
                <a:uLnTx/>
                <a:uFillTx/>
                <a:latin typeface="Arial"/>
                <a:ea typeface="+mn-ea"/>
                <a:cs typeface="+mn-cs"/>
              </a:rPr>
              <a:t>programme</a:t>
            </a:r>
            <a:r>
              <a:rPr kumimoji="0" lang="en-US" sz="2400" b="0" i="1" u="none" strike="noStrike" kern="1200" cap="none" spc="0" normalizeH="0" baseline="0" noProof="0" dirty="0">
                <a:ln>
                  <a:noFill/>
                </a:ln>
                <a:solidFill>
                  <a:srgbClr val="29348C"/>
                </a:solidFill>
                <a:effectLst/>
                <a:uLnTx/>
                <a:uFillTx/>
                <a:latin typeface="Arial"/>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1" u="none" strike="noStrike" kern="1200" cap="none" spc="0" normalizeH="0" baseline="0" noProof="0" dirty="0">
                <a:ln>
                  <a:noFill/>
                </a:ln>
                <a:solidFill>
                  <a:srgbClr val="29348C"/>
                </a:solidFill>
                <a:effectLst/>
                <a:uLnTx/>
                <a:uFillTx/>
                <a:latin typeface="Arial"/>
                <a:ea typeface="+mn-ea"/>
                <a:cs typeface="+mn-cs"/>
              </a:rPr>
              <a:t>– spoilt for choice!</a:t>
            </a:r>
          </a:p>
        </p:txBody>
      </p:sp>
    </p:spTree>
    <p:extLst>
      <p:ext uri="{BB962C8B-B14F-4D97-AF65-F5344CB8AC3E}">
        <p14:creationId xmlns:p14="http://schemas.microsoft.com/office/powerpoint/2010/main" val="28442857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16C2948-F610-3746-9E90-9C3C68C28D7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CE4B40A-67BA-4787-801A-16EE65008C21}"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grpSp>
        <p:nvGrpSpPr>
          <p:cNvPr id="6" name="Group 5">
            <a:extLst>
              <a:ext uri="{FF2B5EF4-FFF2-40B4-BE49-F238E27FC236}">
                <a16:creationId xmlns:a16="http://schemas.microsoft.com/office/drawing/2014/main" id="{CBC9D439-47FA-1943-8EE4-01E03D603D95}"/>
              </a:ext>
            </a:extLst>
          </p:cNvPr>
          <p:cNvGrpSpPr/>
          <p:nvPr/>
        </p:nvGrpSpPr>
        <p:grpSpPr>
          <a:xfrm>
            <a:off x="4871010" y="980728"/>
            <a:ext cx="7220586" cy="5330414"/>
            <a:chOff x="202235" y="1310293"/>
            <a:chExt cx="7320721" cy="5330414"/>
          </a:xfrm>
        </p:grpSpPr>
        <p:grpSp>
          <p:nvGrpSpPr>
            <p:cNvPr id="7" name="Group 6">
              <a:extLst>
                <a:ext uri="{FF2B5EF4-FFF2-40B4-BE49-F238E27FC236}">
                  <a16:creationId xmlns:a16="http://schemas.microsoft.com/office/drawing/2014/main" id="{BCA043B6-7D13-7E4F-8A3C-E8E6B8D1BB56}"/>
                </a:ext>
              </a:extLst>
            </p:cNvPr>
            <p:cNvGrpSpPr/>
            <p:nvPr/>
          </p:nvGrpSpPr>
          <p:grpSpPr>
            <a:xfrm>
              <a:off x="202235" y="1310293"/>
              <a:ext cx="7320721" cy="5330414"/>
              <a:chOff x="217475" y="1197594"/>
              <a:chExt cx="7320721" cy="5330414"/>
            </a:xfrm>
          </p:grpSpPr>
          <p:pic>
            <p:nvPicPr>
              <p:cNvPr id="10" name="Picture 1">
                <a:extLst>
                  <a:ext uri="{FF2B5EF4-FFF2-40B4-BE49-F238E27FC236}">
                    <a16:creationId xmlns:a16="http://schemas.microsoft.com/office/drawing/2014/main" id="{8DFE55D8-42F1-2648-81B3-07B01258E2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475" y="1255454"/>
                <a:ext cx="7320721" cy="527255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36720" cap="flat">
                    <a:solidFill>
                      <a:srgbClr val="000066"/>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 name="TextBox 10">
                <a:extLst>
                  <a:ext uri="{FF2B5EF4-FFF2-40B4-BE49-F238E27FC236}">
                    <a16:creationId xmlns:a16="http://schemas.microsoft.com/office/drawing/2014/main" id="{21A2096A-CAF0-9A4F-842C-09DCF5475CF7}"/>
                  </a:ext>
                </a:extLst>
              </p:cNvPr>
              <p:cNvSpPr txBox="1"/>
              <p:nvPr/>
            </p:nvSpPr>
            <p:spPr>
              <a:xfrm>
                <a:off x="729539" y="1197594"/>
                <a:ext cx="75725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33A0"/>
                    </a:solidFill>
                    <a:effectLst/>
                    <a:uLnTx/>
                    <a:uFillTx/>
                    <a:latin typeface="Calibri Light" panose="020F0302020204030204" pitchFamily="34" charset="0"/>
                    <a:ea typeface="+mn-ea"/>
                    <a:cs typeface="Calibri Light" panose="020F0302020204030204" pitchFamily="34" charset="0"/>
                  </a:rPr>
                  <a:t>atoms</a:t>
                </a:r>
              </a:p>
            </p:txBody>
          </p:sp>
          <p:sp>
            <p:nvSpPr>
              <p:cNvPr id="12" name="TextBox 11">
                <a:extLst>
                  <a:ext uri="{FF2B5EF4-FFF2-40B4-BE49-F238E27FC236}">
                    <a16:creationId xmlns:a16="http://schemas.microsoft.com/office/drawing/2014/main" id="{C949E7F4-2DE3-F54B-AA98-27951FC3B3EC}"/>
                  </a:ext>
                </a:extLst>
              </p:cNvPr>
              <p:cNvSpPr txBox="1"/>
              <p:nvPr/>
            </p:nvSpPr>
            <p:spPr>
              <a:xfrm>
                <a:off x="2277510" y="1201144"/>
                <a:ext cx="122341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Arial"/>
                    <a:ea typeface="+mn-ea"/>
                    <a:cs typeface="+mn-cs"/>
                  </a:rPr>
                  <a:t>molecules</a:t>
                </a:r>
              </a:p>
            </p:txBody>
          </p:sp>
          <p:cxnSp>
            <p:nvCxnSpPr>
              <p:cNvPr id="13" name="Straight Arrow Connector 12">
                <a:extLst>
                  <a:ext uri="{FF2B5EF4-FFF2-40B4-BE49-F238E27FC236}">
                    <a16:creationId xmlns:a16="http://schemas.microsoft.com/office/drawing/2014/main" id="{F85E8FC4-4884-4B43-A8B3-AA3661AE5D86}"/>
                  </a:ext>
                </a:extLst>
              </p:cNvPr>
              <p:cNvCxnSpPr/>
              <p:nvPr/>
            </p:nvCxnSpPr>
            <p:spPr>
              <a:xfrm>
                <a:off x="304699" y="1559306"/>
                <a:ext cx="1496952" cy="7620"/>
              </a:xfrm>
              <a:prstGeom prst="straightConnector1">
                <a:avLst/>
              </a:prstGeom>
              <a:ln w="28575">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0A2060ED-C10D-554A-BEB5-CCC2B6107F33}"/>
                  </a:ext>
                </a:extLst>
              </p:cNvPr>
              <p:cNvCxnSpPr/>
              <p:nvPr/>
            </p:nvCxnSpPr>
            <p:spPr>
              <a:xfrm>
                <a:off x="1971030" y="1561456"/>
                <a:ext cx="910741" cy="547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8" name="Rectangle 7">
              <a:extLst>
                <a:ext uri="{FF2B5EF4-FFF2-40B4-BE49-F238E27FC236}">
                  <a16:creationId xmlns:a16="http://schemas.microsoft.com/office/drawing/2014/main" id="{4E1E2948-D154-A649-909B-F9437EC960F4}"/>
                </a:ext>
              </a:extLst>
            </p:cNvPr>
            <p:cNvSpPr/>
            <p:nvPr/>
          </p:nvSpPr>
          <p:spPr>
            <a:xfrm>
              <a:off x="4617719" y="2202180"/>
              <a:ext cx="2468881" cy="53600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grpSp>
      <p:sp>
        <p:nvSpPr>
          <p:cNvPr id="15" name="TextBox 14">
            <a:extLst>
              <a:ext uri="{FF2B5EF4-FFF2-40B4-BE49-F238E27FC236}">
                <a16:creationId xmlns:a16="http://schemas.microsoft.com/office/drawing/2014/main" id="{8A486F14-490D-BB4A-AAAB-55AB9EF09CE4}"/>
              </a:ext>
            </a:extLst>
          </p:cNvPr>
          <p:cNvSpPr txBox="1"/>
          <p:nvPr/>
        </p:nvSpPr>
        <p:spPr>
          <a:xfrm>
            <a:off x="7846475" y="2078681"/>
            <a:ext cx="1379623" cy="38854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33A0"/>
              </a:solidFill>
              <a:effectLst/>
              <a:uLnTx/>
              <a:uFillTx/>
              <a:latin typeface="Arial"/>
              <a:ea typeface="+mn-ea"/>
              <a:cs typeface="+mn-cs"/>
            </a:endParaRPr>
          </a:p>
        </p:txBody>
      </p:sp>
      <p:sp>
        <p:nvSpPr>
          <p:cNvPr id="16" name="Title 2">
            <a:extLst>
              <a:ext uri="{FF2B5EF4-FFF2-40B4-BE49-F238E27FC236}">
                <a16:creationId xmlns:a16="http://schemas.microsoft.com/office/drawing/2014/main" id="{1C594073-C2BD-F94A-A462-48C148C0EC65}"/>
              </a:ext>
            </a:extLst>
          </p:cNvPr>
          <p:cNvSpPr>
            <a:spLocks noGrp="1"/>
          </p:cNvSpPr>
          <p:nvPr>
            <p:ph type="title"/>
          </p:nvPr>
        </p:nvSpPr>
        <p:spPr>
          <a:xfrm>
            <a:off x="425438" y="261451"/>
            <a:ext cx="10190923" cy="980736"/>
          </a:xfrm>
        </p:spPr>
        <p:txBody>
          <a:bodyPr>
            <a:normAutofit/>
          </a:bodyPr>
          <a:lstStyle/>
          <a:p>
            <a:r>
              <a:rPr lang="en-US" dirty="0">
                <a:solidFill>
                  <a:srgbClr val="1C03B3"/>
                </a:solidFill>
              </a:rPr>
              <a:t>Electric dipole moment searches</a:t>
            </a:r>
          </a:p>
        </p:txBody>
      </p:sp>
      <p:sp>
        <p:nvSpPr>
          <p:cNvPr id="18" name="TextBox 17">
            <a:extLst>
              <a:ext uri="{FF2B5EF4-FFF2-40B4-BE49-F238E27FC236}">
                <a16:creationId xmlns:a16="http://schemas.microsoft.com/office/drawing/2014/main" id="{90B882FA-F76C-974E-AE77-2689AF279412}"/>
              </a:ext>
            </a:extLst>
          </p:cNvPr>
          <p:cNvSpPr txBox="1"/>
          <p:nvPr/>
        </p:nvSpPr>
        <p:spPr>
          <a:xfrm>
            <a:off x="237426" y="1108107"/>
            <a:ext cx="4886114"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C03B3"/>
                </a:solidFill>
                <a:effectLst/>
                <a:uLnTx/>
                <a:uFillTx/>
                <a:latin typeface="Arial"/>
                <a:ea typeface="+mn-ea"/>
                <a:cs typeface="+mn-cs"/>
              </a:rPr>
              <a:t>Searching for effects of EDM in atomic</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C03B3"/>
                </a:solidFill>
                <a:effectLst/>
                <a:uLnTx/>
                <a:uFillTx/>
                <a:latin typeface="Arial"/>
                <a:ea typeface="+mn-ea"/>
                <a:cs typeface="+mn-cs"/>
              </a:rPr>
              <a:t>energy levels provides a precision method to test fundamental physics..</a:t>
            </a:r>
          </a:p>
        </p:txBody>
      </p:sp>
      <p:sp>
        <p:nvSpPr>
          <p:cNvPr id="19" name="TextBox 18">
            <a:extLst>
              <a:ext uri="{FF2B5EF4-FFF2-40B4-BE49-F238E27FC236}">
                <a16:creationId xmlns:a16="http://schemas.microsoft.com/office/drawing/2014/main" id="{DF4DCC8A-46A2-8645-81AC-42286CAA48D1}"/>
              </a:ext>
            </a:extLst>
          </p:cNvPr>
          <p:cNvSpPr txBox="1"/>
          <p:nvPr/>
        </p:nvSpPr>
        <p:spPr>
          <a:xfrm>
            <a:off x="206004" y="2049121"/>
            <a:ext cx="4886113"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srgbClr val="7BBA21"/>
                </a:solidFill>
                <a:effectLst/>
                <a:uLnTx/>
                <a:uFillTx/>
                <a:latin typeface="Arial"/>
                <a:ea typeface="+mn-ea"/>
                <a:cs typeface="+mn-cs"/>
              </a:rPr>
              <a:t>Polarisation</a:t>
            </a:r>
            <a:r>
              <a:rPr kumimoji="0" lang="en-US" sz="1800" b="0" i="0" u="none" strike="noStrike" kern="1200" cap="none" spc="0" normalizeH="0" baseline="0" noProof="0" dirty="0">
                <a:ln>
                  <a:noFill/>
                </a:ln>
                <a:solidFill>
                  <a:srgbClr val="7BBA21"/>
                </a:solidFill>
                <a:effectLst/>
                <a:uLnTx/>
                <a:uFillTx/>
                <a:latin typeface="Arial"/>
                <a:ea typeface="+mn-ea"/>
                <a:cs typeface="+mn-cs"/>
              </a:rPr>
              <a:t> of molecules of heavy elements amplifies the interaction with external electric fields by factors of up to 10</a:t>
            </a:r>
            <a:r>
              <a:rPr kumimoji="0" lang="en-US" sz="1800" b="0" i="0" u="none" strike="noStrike" kern="1200" cap="none" spc="0" normalizeH="0" baseline="30000" noProof="0" dirty="0">
                <a:ln>
                  <a:noFill/>
                </a:ln>
                <a:solidFill>
                  <a:srgbClr val="7BBA21"/>
                </a:solidFill>
                <a:effectLst/>
                <a:uLnTx/>
                <a:uFillTx/>
                <a:latin typeface="Arial"/>
                <a:ea typeface="+mn-ea"/>
                <a:cs typeface="+mn-cs"/>
              </a:rPr>
              <a:t>6  </a:t>
            </a:r>
            <a:r>
              <a:rPr kumimoji="0" lang="en-US" sz="1800" b="0" i="0" u="none" strike="noStrike" kern="1200" cap="none" spc="0" normalizeH="0" baseline="0" noProof="0" dirty="0">
                <a:ln>
                  <a:noFill/>
                </a:ln>
                <a:solidFill>
                  <a:srgbClr val="7BBA21"/>
                </a:solidFill>
                <a:effectLst/>
                <a:uLnTx/>
                <a:uFillTx/>
                <a:latin typeface="Arial"/>
                <a:ea typeface="+mn-ea"/>
                <a:cs typeface="+mn-cs"/>
              </a:rPr>
              <a:t>and are less sensitive to problematic systematic effects.</a:t>
            </a:r>
          </a:p>
        </p:txBody>
      </p:sp>
      <p:sp>
        <p:nvSpPr>
          <p:cNvPr id="20" name="TextBox 19">
            <a:extLst>
              <a:ext uri="{FF2B5EF4-FFF2-40B4-BE49-F238E27FC236}">
                <a16:creationId xmlns:a16="http://schemas.microsoft.com/office/drawing/2014/main" id="{D072837C-34DA-0C44-B8F7-569D412D41E9}"/>
              </a:ext>
            </a:extLst>
          </p:cNvPr>
          <p:cNvSpPr txBox="1"/>
          <p:nvPr/>
        </p:nvSpPr>
        <p:spPr>
          <a:xfrm>
            <a:off x="206004" y="3372191"/>
            <a:ext cx="4886113"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1" u="sng" strike="noStrike" kern="1200" cap="none" spc="0" normalizeH="0" baseline="0" noProof="0" dirty="0">
                <a:ln>
                  <a:noFill/>
                </a:ln>
                <a:solidFill>
                  <a:srgbClr val="1C03B3"/>
                </a:solidFill>
                <a:effectLst/>
                <a:uLnTx/>
                <a:uFillTx/>
                <a:latin typeface="Arial"/>
                <a:ea typeface="+mn-ea"/>
                <a:cs typeface="+mn-cs"/>
              </a:rPr>
              <a:t>Static</a:t>
            </a:r>
            <a:r>
              <a:rPr kumimoji="0" lang="en-US" sz="1800" b="0" i="0" u="none" strike="noStrike" kern="1200" cap="none" spc="0" normalizeH="0" baseline="0" noProof="0" dirty="0">
                <a:ln>
                  <a:noFill/>
                </a:ln>
                <a:solidFill>
                  <a:srgbClr val="1C03B3"/>
                </a:solidFill>
                <a:effectLst/>
                <a:uLnTx/>
                <a:uFillTx/>
                <a:latin typeface="Arial"/>
                <a:ea typeface="+mn-ea"/>
                <a:cs typeface="+mn-cs"/>
              </a:rPr>
              <a:t> nuclear octupole deformation of the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C03B3"/>
                </a:solidFill>
                <a:effectLst/>
                <a:uLnTx/>
                <a:uFillTx/>
                <a:latin typeface="Arial"/>
                <a:ea typeface="+mn-ea"/>
                <a:cs typeface="+mn-cs"/>
              </a:rPr>
              <a:t>heavy element can add an additional enhancement via the atomic Schiff moment.</a:t>
            </a:r>
          </a:p>
        </p:txBody>
      </p:sp>
      <p:pic>
        <p:nvPicPr>
          <p:cNvPr id="22" name="Picture 21" descr="A picture containing aircraft, transport, balloon&#10;&#10;Description automatically generated">
            <a:extLst>
              <a:ext uri="{FF2B5EF4-FFF2-40B4-BE49-F238E27FC236}">
                <a16:creationId xmlns:a16="http://schemas.microsoft.com/office/drawing/2014/main" id="{BCD5296B-4787-F74E-8490-DBEEFCC374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1266574" y="5586935"/>
            <a:ext cx="1336376" cy="1205753"/>
          </a:xfrm>
          <a:prstGeom prst="rect">
            <a:avLst/>
          </a:prstGeom>
        </p:spPr>
      </p:pic>
      <p:pic>
        <p:nvPicPr>
          <p:cNvPr id="24" name="Picture 23" descr="A close-up of a pear&#10;&#10;Description automatically generated with medium confidence">
            <a:extLst>
              <a:ext uri="{FF2B5EF4-FFF2-40B4-BE49-F238E27FC236}">
                <a16:creationId xmlns:a16="http://schemas.microsoft.com/office/drawing/2014/main" id="{02FF1C74-734A-2C41-BCD5-E78337FBF2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1400" y="5334000"/>
            <a:ext cx="1320800" cy="1524000"/>
          </a:xfrm>
          <a:prstGeom prst="rect">
            <a:avLst/>
          </a:prstGeom>
        </p:spPr>
      </p:pic>
      <p:sp>
        <p:nvSpPr>
          <p:cNvPr id="25" name="TextBox 24">
            <a:extLst>
              <a:ext uri="{FF2B5EF4-FFF2-40B4-BE49-F238E27FC236}">
                <a16:creationId xmlns:a16="http://schemas.microsoft.com/office/drawing/2014/main" id="{84EF90CB-CBED-2B40-ADCD-4BB57A8C46A7}"/>
              </a:ext>
            </a:extLst>
          </p:cNvPr>
          <p:cNvSpPr txBox="1"/>
          <p:nvPr/>
        </p:nvSpPr>
        <p:spPr>
          <a:xfrm>
            <a:off x="308241" y="4971713"/>
            <a:ext cx="450468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7BBA21"/>
                </a:solidFill>
                <a:effectLst/>
                <a:uLnTx/>
                <a:uFillTx/>
                <a:latin typeface="Arial"/>
                <a:ea typeface="+mn-ea"/>
                <a:cs typeface="+mn-cs"/>
              </a:rPr>
              <a:t>Molecular spectroscopy of heavy molecules?</a:t>
            </a:r>
          </a:p>
        </p:txBody>
      </p:sp>
      <p:sp>
        <p:nvSpPr>
          <p:cNvPr id="26" name="TextBox 25">
            <a:extLst>
              <a:ext uri="{FF2B5EF4-FFF2-40B4-BE49-F238E27FC236}">
                <a16:creationId xmlns:a16="http://schemas.microsoft.com/office/drawing/2014/main" id="{CA7F9934-3320-B94E-BD01-B2C594A685E0}"/>
              </a:ext>
            </a:extLst>
          </p:cNvPr>
          <p:cNvSpPr txBox="1"/>
          <p:nvPr/>
        </p:nvSpPr>
        <p:spPr>
          <a:xfrm>
            <a:off x="206004" y="4330842"/>
            <a:ext cx="450468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7BBA21"/>
                </a:solidFill>
                <a:effectLst/>
                <a:uLnTx/>
                <a:uFillTx/>
                <a:latin typeface="Arial"/>
                <a:ea typeface="+mn-ea"/>
                <a:cs typeface="+mn-cs"/>
              </a:rPr>
              <a:t>Where do octupole nuclei lie away from stability and what signatures?</a:t>
            </a:r>
          </a:p>
        </p:txBody>
      </p:sp>
      <p:sp>
        <p:nvSpPr>
          <p:cNvPr id="27" name="TextBox 26">
            <a:extLst>
              <a:ext uri="{FF2B5EF4-FFF2-40B4-BE49-F238E27FC236}">
                <a16:creationId xmlns:a16="http://schemas.microsoft.com/office/drawing/2014/main" id="{D84A5FD0-22E4-DD45-BAD0-56BBCD6DF4D3}"/>
              </a:ext>
            </a:extLst>
          </p:cNvPr>
          <p:cNvSpPr txBox="1"/>
          <p:nvPr/>
        </p:nvSpPr>
        <p:spPr>
          <a:xfrm>
            <a:off x="8481302" y="1985428"/>
            <a:ext cx="2135059"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Arial"/>
                <a:ea typeface="+mn-ea"/>
                <a:cs typeface="+mn-cs"/>
              </a:rPr>
              <a:t>Goal: Reduce limits using heavy molecules with octupole nucleus.</a:t>
            </a:r>
          </a:p>
        </p:txBody>
      </p:sp>
      <p:sp>
        <p:nvSpPr>
          <p:cNvPr id="28" name="TextBox 27">
            <a:extLst>
              <a:ext uri="{FF2B5EF4-FFF2-40B4-BE49-F238E27FC236}">
                <a16:creationId xmlns:a16="http://schemas.microsoft.com/office/drawing/2014/main" id="{C762469E-52B9-4440-B1B8-6795CB284A44}"/>
              </a:ext>
            </a:extLst>
          </p:cNvPr>
          <p:cNvSpPr txBox="1"/>
          <p:nvPr/>
        </p:nvSpPr>
        <p:spPr>
          <a:xfrm>
            <a:off x="8481302" y="3240067"/>
            <a:ext cx="2135059"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Arial"/>
                <a:ea typeface="+mn-ea"/>
                <a:cs typeface="+mn-cs"/>
              </a:rPr>
              <a:t>Invariably involves a short-lived radioactive isotope</a:t>
            </a:r>
          </a:p>
        </p:txBody>
      </p:sp>
    </p:spTree>
    <p:extLst>
      <p:ext uri="{BB962C8B-B14F-4D97-AF65-F5344CB8AC3E}">
        <p14:creationId xmlns:p14="http://schemas.microsoft.com/office/powerpoint/2010/main" val="11754699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A5E22C-D728-564E-9849-C0D0686BFCD3}"/>
              </a:ext>
            </a:extLst>
          </p:cNvPr>
          <p:cNvSpPr>
            <a:spLocks noGrp="1"/>
          </p:cNvSpPr>
          <p:nvPr>
            <p:ph type="title"/>
          </p:nvPr>
        </p:nvSpPr>
        <p:spPr>
          <a:xfrm>
            <a:off x="502292" y="265093"/>
            <a:ext cx="10334358" cy="980736"/>
          </a:xfrm>
        </p:spPr>
        <p:txBody>
          <a:bodyPr>
            <a:normAutofit fontScale="90000"/>
          </a:bodyPr>
          <a:lstStyle/>
          <a:p>
            <a:r>
              <a:rPr lang="en-US" sz="3600" dirty="0">
                <a:solidFill>
                  <a:srgbClr val="29348C"/>
                </a:solidFill>
              </a:rPr>
              <a:t>Stable octupole shape versus octupole vibration?</a:t>
            </a:r>
          </a:p>
        </p:txBody>
      </p:sp>
      <p:sp>
        <p:nvSpPr>
          <p:cNvPr id="4" name="Slide Number Placeholder 3">
            <a:extLst>
              <a:ext uri="{FF2B5EF4-FFF2-40B4-BE49-F238E27FC236}">
                <a16:creationId xmlns:a16="http://schemas.microsoft.com/office/drawing/2014/main" id="{EDB1177A-ADC5-8A4C-9551-DB01B45BE49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CE4B40A-67BA-4787-801A-16EE65008C21}"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000" b="0" i="0" u="none" strike="noStrike" kern="1200" cap="none" spc="0" normalizeH="0" baseline="0" noProof="0">
              <a:ln>
                <a:noFill/>
              </a:ln>
              <a:solidFill>
                <a:srgbClr val="FFFFFF"/>
              </a:solidFill>
              <a:effectLst/>
              <a:uLnTx/>
              <a:uFillTx/>
              <a:latin typeface="Arial"/>
              <a:ea typeface="+mn-ea"/>
              <a:cs typeface="+mn-cs"/>
            </a:endParaRPr>
          </a:p>
        </p:txBody>
      </p:sp>
      <p:pic>
        <p:nvPicPr>
          <p:cNvPr id="6" name="Picture 5">
            <a:extLst>
              <a:ext uri="{FF2B5EF4-FFF2-40B4-BE49-F238E27FC236}">
                <a16:creationId xmlns:a16="http://schemas.microsoft.com/office/drawing/2014/main" id="{3E1B8551-22E2-2C4E-8C76-A49EA1EB2F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1508" y="1902694"/>
            <a:ext cx="1480304" cy="1948080"/>
          </a:xfrm>
          <a:prstGeom prst="rect">
            <a:avLst/>
          </a:prstGeom>
        </p:spPr>
      </p:pic>
      <p:sp>
        <p:nvSpPr>
          <p:cNvPr id="7" name="TextBox 6">
            <a:extLst>
              <a:ext uri="{FF2B5EF4-FFF2-40B4-BE49-F238E27FC236}">
                <a16:creationId xmlns:a16="http://schemas.microsoft.com/office/drawing/2014/main" id="{9E7A7E7A-080B-F646-8BA0-89B8BDC24180}"/>
              </a:ext>
            </a:extLst>
          </p:cNvPr>
          <p:cNvSpPr txBox="1"/>
          <p:nvPr/>
        </p:nvSpPr>
        <p:spPr>
          <a:xfrm>
            <a:off x="2066704" y="1851029"/>
            <a:ext cx="6582917"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29348C"/>
                </a:solidFill>
                <a:effectLst/>
                <a:uLnTx/>
                <a:uFillTx/>
                <a:latin typeface="Arial"/>
                <a:ea typeface="+mn-ea"/>
                <a:cs typeface="+mn-cs"/>
              </a:rPr>
              <a:t>ISOLDE Coulomb excitation establish direct evidence for stable octupole deformation in </a:t>
            </a:r>
            <a:r>
              <a:rPr kumimoji="0" lang="en-US" sz="1600" b="0" i="0" u="none" strike="noStrike" kern="1200" cap="none" spc="0" normalizeH="0" baseline="30000" noProof="0" dirty="0">
                <a:ln>
                  <a:noFill/>
                </a:ln>
                <a:solidFill>
                  <a:srgbClr val="29348C"/>
                </a:solidFill>
                <a:effectLst/>
                <a:uLnTx/>
                <a:uFillTx/>
                <a:latin typeface="Arial"/>
                <a:ea typeface="+mn-ea"/>
                <a:cs typeface="+mn-cs"/>
              </a:rPr>
              <a:t>224</a:t>
            </a:r>
            <a:r>
              <a:rPr kumimoji="0" lang="en-US" sz="1600" b="0" i="0" u="none" strike="noStrike" kern="1200" cap="none" spc="0" normalizeH="0" baseline="0" noProof="0" dirty="0">
                <a:ln>
                  <a:noFill/>
                </a:ln>
                <a:solidFill>
                  <a:srgbClr val="29348C"/>
                </a:solidFill>
                <a:effectLst/>
                <a:uLnTx/>
                <a:uFillTx/>
                <a:latin typeface="Arial"/>
                <a:ea typeface="+mn-ea"/>
                <a:cs typeface="+mn-cs"/>
              </a:rPr>
              <a:t>Ra via measurements of transition matrix elements – neighboring odd isotopes would have enhanced EDM’s.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30000" noProof="0" dirty="0">
                <a:ln>
                  <a:noFill/>
                </a:ln>
                <a:solidFill>
                  <a:srgbClr val="29348C"/>
                </a:solidFill>
                <a:effectLst/>
                <a:uLnTx/>
                <a:uFillTx/>
                <a:latin typeface="Arial"/>
                <a:ea typeface="+mn-ea"/>
                <a:cs typeface="+mn-cs"/>
              </a:rPr>
              <a:t>220</a:t>
            </a:r>
            <a:r>
              <a:rPr kumimoji="0" lang="en-US" sz="1600" b="0" i="0" u="none" strike="noStrike" kern="1200" cap="none" spc="0" normalizeH="0" baseline="0" noProof="0" dirty="0">
                <a:ln>
                  <a:noFill/>
                </a:ln>
                <a:solidFill>
                  <a:srgbClr val="29348C"/>
                </a:solidFill>
                <a:effectLst/>
                <a:uLnTx/>
                <a:uFillTx/>
                <a:latin typeface="Arial"/>
                <a:ea typeface="+mn-ea"/>
                <a:cs typeface="+mn-cs"/>
              </a:rPr>
              <a:t>Rn appears to how dynamic octupole vibration – </a:t>
            </a:r>
            <a:r>
              <a:rPr kumimoji="0" lang="en-US" sz="1600" b="0" i="0" u="none" strike="noStrike" kern="1200" cap="none" spc="0" normalizeH="0" baseline="30000" noProof="0" dirty="0">
                <a:ln>
                  <a:noFill/>
                </a:ln>
                <a:solidFill>
                  <a:srgbClr val="29348C"/>
                </a:solidFill>
                <a:effectLst/>
                <a:uLnTx/>
                <a:uFillTx/>
                <a:latin typeface="Arial"/>
                <a:ea typeface="+mn-ea"/>
                <a:cs typeface="+mn-cs"/>
              </a:rPr>
              <a:t>219,221</a:t>
            </a:r>
            <a:r>
              <a:rPr kumimoji="0" lang="en-US" sz="1600" b="0" i="0" u="none" strike="noStrike" kern="1200" cap="none" spc="0" normalizeH="0" baseline="0" noProof="0" dirty="0">
                <a:ln>
                  <a:noFill/>
                </a:ln>
                <a:solidFill>
                  <a:srgbClr val="29348C"/>
                </a:solidFill>
                <a:effectLst/>
                <a:uLnTx/>
                <a:uFillTx/>
                <a:latin typeface="Arial"/>
                <a:ea typeface="+mn-ea"/>
                <a:cs typeface="+mn-cs"/>
              </a:rPr>
              <a:t>Rn unlikely to have enhancement.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29348C"/>
              </a:solidFill>
              <a:effectLst/>
              <a:uLnTx/>
              <a:uFillTx/>
              <a:latin typeface="Arial"/>
              <a:ea typeface="+mn-ea"/>
              <a:cs typeface="+mn-cs"/>
            </a:endParaRPr>
          </a:p>
        </p:txBody>
      </p:sp>
      <p:grpSp>
        <p:nvGrpSpPr>
          <p:cNvPr id="8" name="Group 7">
            <a:extLst>
              <a:ext uri="{FF2B5EF4-FFF2-40B4-BE49-F238E27FC236}">
                <a16:creationId xmlns:a16="http://schemas.microsoft.com/office/drawing/2014/main" id="{3C813003-4006-9B42-B775-E130C83B7DAC}"/>
              </a:ext>
            </a:extLst>
          </p:cNvPr>
          <p:cNvGrpSpPr/>
          <p:nvPr/>
        </p:nvGrpSpPr>
        <p:grpSpPr>
          <a:xfrm>
            <a:off x="9359152" y="2407604"/>
            <a:ext cx="2675068" cy="1652332"/>
            <a:chOff x="1369349" y="999232"/>
            <a:chExt cx="2983751" cy="1819425"/>
          </a:xfrm>
        </p:grpSpPr>
        <p:pic>
          <p:nvPicPr>
            <p:cNvPr id="9" name="Picture 8">
              <a:extLst>
                <a:ext uri="{FF2B5EF4-FFF2-40B4-BE49-F238E27FC236}">
                  <a16:creationId xmlns:a16="http://schemas.microsoft.com/office/drawing/2014/main" id="{09292B89-17C9-7A40-B631-117BC77424C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69349" y="999232"/>
              <a:ext cx="2983751" cy="1819425"/>
            </a:xfrm>
            <a:prstGeom prst="rect">
              <a:avLst/>
            </a:prstGeom>
            <a:ln>
              <a:solidFill>
                <a:schemeClr val="accent5"/>
              </a:solidFill>
            </a:ln>
          </p:spPr>
        </p:pic>
        <p:sp>
          <p:nvSpPr>
            <p:cNvPr id="10" name="TextBox 9">
              <a:extLst>
                <a:ext uri="{FF2B5EF4-FFF2-40B4-BE49-F238E27FC236}">
                  <a16:creationId xmlns:a16="http://schemas.microsoft.com/office/drawing/2014/main" id="{7608239A-60E5-EB48-A6C7-5B3A4930FE14}"/>
                </a:ext>
              </a:extLst>
            </p:cNvPr>
            <p:cNvSpPr txBox="1"/>
            <p:nvPr/>
          </p:nvSpPr>
          <p:spPr>
            <a:xfrm>
              <a:off x="1844041" y="1108460"/>
              <a:ext cx="1150892"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a:ea typeface="+mn-ea"/>
                  <a:cs typeface="+mn-cs"/>
                </a:rPr>
                <a:t>Radioactive</a:t>
              </a:r>
            </a:p>
          </p:txBody>
        </p:sp>
      </p:grpSp>
      <p:sp>
        <p:nvSpPr>
          <p:cNvPr id="11" name="TextBox 10">
            <a:extLst>
              <a:ext uri="{FF2B5EF4-FFF2-40B4-BE49-F238E27FC236}">
                <a16:creationId xmlns:a16="http://schemas.microsoft.com/office/drawing/2014/main" id="{F5B9A41A-A20B-9248-8599-CF42C6F9E221}"/>
              </a:ext>
            </a:extLst>
          </p:cNvPr>
          <p:cNvSpPr txBox="1"/>
          <p:nvPr/>
        </p:nvSpPr>
        <p:spPr>
          <a:xfrm>
            <a:off x="6399418" y="3233770"/>
            <a:ext cx="236475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srgbClr val="0033A0"/>
                </a:solidFill>
                <a:effectLst/>
                <a:uLnTx/>
                <a:uFillTx/>
                <a:latin typeface="Arial"/>
                <a:ea typeface="+mn-ea"/>
                <a:cs typeface="+mn-cs"/>
              </a:rPr>
              <a:t>Nature 497, 199 (2013)</a:t>
            </a:r>
          </a:p>
        </p:txBody>
      </p:sp>
      <p:pic>
        <p:nvPicPr>
          <p:cNvPr id="13" name="Picture 12">
            <a:extLst>
              <a:ext uri="{FF2B5EF4-FFF2-40B4-BE49-F238E27FC236}">
                <a16:creationId xmlns:a16="http://schemas.microsoft.com/office/drawing/2014/main" id="{5769A626-742B-864E-836A-969155C35C5E}"/>
              </a:ext>
            </a:extLst>
          </p:cNvPr>
          <p:cNvPicPr>
            <a:picLocks noChangeAspect="1"/>
          </p:cNvPicPr>
          <p:nvPr/>
        </p:nvPicPr>
        <p:blipFill rotWithShape="1">
          <a:blip r:embed="rId4">
            <a:extLst>
              <a:ext uri="{28A0092B-C50C-407E-A947-70E740481C1C}">
                <a14:useLocalDpi xmlns:a14="http://schemas.microsoft.com/office/drawing/2010/main" val="0"/>
              </a:ext>
            </a:extLst>
          </a:blip>
          <a:srcRect l="23640" r="23307"/>
          <a:stretch/>
        </p:blipFill>
        <p:spPr>
          <a:xfrm rot="5400000">
            <a:off x="2138802" y="2072463"/>
            <a:ext cx="2324397" cy="6200018"/>
          </a:xfrm>
          <a:prstGeom prst="rect">
            <a:avLst/>
          </a:prstGeom>
        </p:spPr>
      </p:pic>
      <p:sp>
        <p:nvSpPr>
          <p:cNvPr id="14" name="TextBox 13">
            <a:extLst>
              <a:ext uri="{FF2B5EF4-FFF2-40B4-BE49-F238E27FC236}">
                <a16:creationId xmlns:a16="http://schemas.microsoft.com/office/drawing/2014/main" id="{C4A0EE06-772F-B946-9197-EAFA84C2D05F}"/>
              </a:ext>
            </a:extLst>
          </p:cNvPr>
          <p:cNvSpPr txBox="1"/>
          <p:nvPr/>
        </p:nvSpPr>
        <p:spPr>
          <a:xfrm>
            <a:off x="8942610" y="5537437"/>
            <a:ext cx="240482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srgbClr val="0033A0"/>
                </a:solidFill>
                <a:effectLst/>
                <a:uLnTx/>
                <a:uFillTx/>
                <a:latin typeface="Arial"/>
                <a:ea typeface="+mn-ea"/>
                <a:cs typeface="+mn-cs"/>
              </a:rPr>
              <a:t>PRL 124, 042503 (2020)</a:t>
            </a:r>
          </a:p>
        </p:txBody>
      </p:sp>
      <p:sp>
        <p:nvSpPr>
          <p:cNvPr id="15" name="TextBox 14">
            <a:extLst>
              <a:ext uri="{FF2B5EF4-FFF2-40B4-BE49-F238E27FC236}">
                <a16:creationId xmlns:a16="http://schemas.microsoft.com/office/drawing/2014/main" id="{AF602B18-0062-B24D-8610-D73410812485}"/>
              </a:ext>
            </a:extLst>
          </p:cNvPr>
          <p:cNvSpPr txBox="1"/>
          <p:nvPr/>
        </p:nvSpPr>
        <p:spPr>
          <a:xfrm>
            <a:off x="6671197" y="4213998"/>
            <a:ext cx="5319812"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29348C"/>
                </a:solidFill>
                <a:effectLst/>
                <a:uLnTx/>
                <a:uFillTx/>
                <a:latin typeface="Arial"/>
                <a:ea typeface="+mn-ea"/>
                <a:cs typeface="+mn-cs"/>
              </a:rPr>
              <a:t>Sparse data on stable pear shapes extended to show the boundaries of this region: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30000" noProof="0" dirty="0">
                <a:ln>
                  <a:noFill/>
                </a:ln>
                <a:solidFill>
                  <a:srgbClr val="29348C"/>
                </a:solidFill>
                <a:effectLst/>
                <a:uLnTx/>
                <a:uFillTx/>
                <a:latin typeface="Arial"/>
                <a:ea typeface="+mn-ea"/>
                <a:cs typeface="+mn-cs"/>
              </a:rPr>
              <a:t>222</a:t>
            </a:r>
            <a:r>
              <a:rPr kumimoji="0" lang="en-US" sz="1600" b="0" i="0" u="none" strike="noStrike" kern="1200" cap="none" spc="0" normalizeH="0" baseline="0" noProof="0" dirty="0">
                <a:ln>
                  <a:noFill/>
                </a:ln>
                <a:solidFill>
                  <a:srgbClr val="29348C"/>
                </a:solidFill>
                <a:effectLst/>
                <a:uLnTx/>
                <a:uFillTx/>
                <a:latin typeface="Arial"/>
                <a:ea typeface="+mn-ea"/>
                <a:cs typeface="+mn-cs"/>
              </a:rPr>
              <a:t>Ra has patterns of transitions and matrix elements consistent with stable octupole shape.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30000" noProof="0" dirty="0">
                <a:ln>
                  <a:noFill/>
                </a:ln>
                <a:solidFill>
                  <a:srgbClr val="29348C"/>
                </a:solidFill>
                <a:effectLst/>
                <a:uLnTx/>
                <a:uFillTx/>
                <a:latin typeface="Arial"/>
                <a:ea typeface="+mn-ea"/>
                <a:cs typeface="+mn-cs"/>
              </a:rPr>
              <a:t>228</a:t>
            </a:r>
            <a:r>
              <a:rPr kumimoji="0" lang="en-US" sz="1600" b="0" i="0" u="none" strike="noStrike" kern="1200" cap="none" spc="0" normalizeH="0" baseline="0" noProof="0" dirty="0">
                <a:ln>
                  <a:noFill/>
                </a:ln>
                <a:solidFill>
                  <a:srgbClr val="29348C"/>
                </a:solidFill>
                <a:effectLst/>
                <a:uLnTx/>
                <a:uFillTx/>
                <a:latin typeface="Arial"/>
                <a:ea typeface="+mn-ea"/>
                <a:cs typeface="+mn-cs"/>
              </a:rPr>
              <a:t>Ra is exhibits octupole vibration.</a:t>
            </a:r>
            <a:endParaRPr kumimoji="0" lang="en-US" sz="1600" b="0" i="0" u="none" strike="noStrike" kern="1200" cap="none" spc="0" normalizeH="0" baseline="30000" noProof="0" dirty="0">
              <a:ln>
                <a:noFill/>
              </a:ln>
              <a:solidFill>
                <a:srgbClr val="29348C"/>
              </a:solidFill>
              <a:effectLst/>
              <a:uLnTx/>
              <a:uFillTx/>
              <a:latin typeface="Arial"/>
              <a:ea typeface="+mn-ea"/>
              <a:cs typeface="+mn-cs"/>
            </a:endParaRPr>
          </a:p>
        </p:txBody>
      </p:sp>
      <p:pic>
        <p:nvPicPr>
          <p:cNvPr id="19" name="Picture 18">
            <a:extLst>
              <a:ext uri="{FF2B5EF4-FFF2-40B4-BE49-F238E27FC236}">
                <a16:creationId xmlns:a16="http://schemas.microsoft.com/office/drawing/2014/main" id="{AAF9D095-D2D2-374F-BFC2-1A838E5963A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854466" y="1073788"/>
            <a:ext cx="1179754" cy="1179754"/>
          </a:xfrm>
          <a:prstGeom prst="rect">
            <a:avLst/>
          </a:prstGeom>
        </p:spPr>
      </p:pic>
      <p:sp>
        <p:nvSpPr>
          <p:cNvPr id="20" name="TextBox 19">
            <a:extLst>
              <a:ext uri="{FF2B5EF4-FFF2-40B4-BE49-F238E27FC236}">
                <a16:creationId xmlns:a16="http://schemas.microsoft.com/office/drawing/2014/main" id="{5F026C6D-8A48-FC4F-BD32-3876C3F7B7F8}"/>
              </a:ext>
            </a:extLst>
          </p:cNvPr>
          <p:cNvSpPr txBox="1"/>
          <p:nvPr/>
        </p:nvSpPr>
        <p:spPr>
          <a:xfrm>
            <a:off x="314464" y="1093432"/>
            <a:ext cx="9733423"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29348C"/>
                </a:solidFill>
                <a:effectLst/>
                <a:uLnTx/>
                <a:uFillTx/>
                <a:latin typeface="Arial"/>
                <a:ea typeface="+mn-ea"/>
                <a:cs typeface="+mn-cs"/>
              </a:rPr>
              <a:t>Circumstantial evidence existed for some time that certain nuclei show octupole distortion…but observables (interleaved parity bands in even-even; parity doublets in odd-A; enhanced E1) are indirect   </a:t>
            </a:r>
          </a:p>
        </p:txBody>
      </p:sp>
      <p:sp>
        <p:nvSpPr>
          <p:cNvPr id="22" name="TextBox 21">
            <a:extLst>
              <a:ext uri="{FF2B5EF4-FFF2-40B4-BE49-F238E27FC236}">
                <a16:creationId xmlns:a16="http://schemas.microsoft.com/office/drawing/2014/main" id="{73536C94-E8A3-D142-8362-F0AF9DFDC939}"/>
              </a:ext>
            </a:extLst>
          </p:cNvPr>
          <p:cNvSpPr txBox="1"/>
          <p:nvPr/>
        </p:nvSpPr>
        <p:spPr>
          <a:xfrm>
            <a:off x="1984766" y="3429849"/>
            <a:ext cx="231326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7BBA21"/>
                </a:solidFill>
                <a:effectLst/>
                <a:uLnTx/>
                <a:uFillTx/>
                <a:latin typeface="Arial"/>
                <a:ea typeface="+mn-ea"/>
                <a:cs typeface="+mn-cs"/>
              </a:rPr>
              <a:t>REX-ISOLDE 2.8 MeV/u</a:t>
            </a:r>
          </a:p>
        </p:txBody>
      </p:sp>
      <p:sp>
        <p:nvSpPr>
          <p:cNvPr id="23" name="TextBox 22">
            <a:extLst>
              <a:ext uri="{FF2B5EF4-FFF2-40B4-BE49-F238E27FC236}">
                <a16:creationId xmlns:a16="http://schemas.microsoft.com/office/drawing/2014/main" id="{4A748BEC-FC9C-204C-909A-5EBA7F6DC81E}"/>
              </a:ext>
            </a:extLst>
          </p:cNvPr>
          <p:cNvSpPr txBox="1"/>
          <p:nvPr/>
        </p:nvSpPr>
        <p:spPr>
          <a:xfrm>
            <a:off x="6742045" y="5854500"/>
            <a:ext cx="227607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7BBA21"/>
                </a:solidFill>
                <a:effectLst/>
                <a:uLnTx/>
                <a:uFillTx/>
                <a:latin typeface="Arial"/>
                <a:ea typeface="+mn-ea"/>
                <a:cs typeface="+mn-cs"/>
              </a:rPr>
              <a:t>HIE-ISOLDE 4.3 MeV/u</a:t>
            </a:r>
          </a:p>
        </p:txBody>
      </p:sp>
      <p:pic>
        <p:nvPicPr>
          <p:cNvPr id="3" name="Picture 2">
            <a:extLst>
              <a:ext uri="{FF2B5EF4-FFF2-40B4-BE49-F238E27FC236}">
                <a16:creationId xmlns:a16="http://schemas.microsoft.com/office/drawing/2014/main" id="{D01216B2-F0F7-C843-8483-3E4C951FB70C}"/>
              </a:ext>
            </a:extLst>
          </p:cNvPr>
          <p:cNvPicPr>
            <a:picLocks noChangeAspect="1"/>
          </p:cNvPicPr>
          <p:nvPr/>
        </p:nvPicPr>
        <p:blipFill>
          <a:blip r:embed="rId6"/>
          <a:stretch>
            <a:fillRect/>
          </a:stretch>
        </p:blipFill>
        <p:spPr>
          <a:xfrm>
            <a:off x="4749516" y="2999183"/>
            <a:ext cx="1422400" cy="1422400"/>
          </a:xfrm>
          <a:prstGeom prst="rect">
            <a:avLst/>
          </a:prstGeom>
        </p:spPr>
      </p:pic>
    </p:spTree>
    <p:extLst>
      <p:ext uri="{BB962C8B-B14F-4D97-AF65-F5344CB8AC3E}">
        <p14:creationId xmlns:p14="http://schemas.microsoft.com/office/powerpoint/2010/main" val="41024504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7BA15-5641-DB42-853C-78D40A1B78AE}"/>
              </a:ext>
            </a:extLst>
          </p:cNvPr>
          <p:cNvSpPr>
            <a:spLocks noGrp="1"/>
          </p:cNvSpPr>
          <p:nvPr>
            <p:ph type="title"/>
          </p:nvPr>
        </p:nvSpPr>
        <p:spPr>
          <a:xfrm>
            <a:off x="1797908" y="218094"/>
            <a:ext cx="10190923" cy="980736"/>
          </a:xfrm>
        </p:spPr>
        <p:txBody>
          <a:bodyPr/>
          <a:lstStyle/>
          <a:p>
            <a:r>
              <a:rPr lang="en-US" dirty="0">
                <a:solidFill>
                  <a:srgbClr val="29348C"/>
                </a:solidFill>
              </a:rPr>
              <a:t>Spectroscopy of Radioactive </a:t>
            </a:r>
            <a:r>
              <a:rPr lang="en-US" dirty="0" err="1">
                <a:solidFill>
                  <a:srgbClr val="29348C"/>
                </a:solidFill>
              </a:rPr>
              <a:t>RaF</a:t>
            </a:r>
            <a:endParaRPr lang="en-US" dirty="0">
              <a:solidFill>
                <a:srgbClr val="29348C"/>
              </a:solidFill>
            </a:endParaRPr>
          </a:p>
        </p:txBody>
      </p:sp>
      <p:sp>
        <p:nvSpPr>
          <p:cNvPr id="4" name="Slide Number Placeholder 3">
            <a:extLst>
              <a:ext uri="{FF2B5EF4-FFF2-40B4-BE49-F238E27FC236}">
                <a16:creationId xmlns:a16="http://schemas.microsoft.com/office/drawing/2014/main" id="{2D457CFB-E180-7C46-8119-02CFB9D22FC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CE4B40A-67BA-4787-801A-16EE65008C21}"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000" b="0" i="0" u="none" strike="noStrike" kern="1200" cap="none" spc="0" normalizeH="0" baseline="0" noProof="0">
              <a:ln>
                <a:noFill/>
              </a:ln>
              <a:solidFill>
                <a:srgbClr val="FFFFFF"/>
              </a:solidFill>
              <a:effectLst/>
              <a:uLnTx/>
              <a:uFillTx/>
              <a:latin typeface="Arial"/>
              <a:ea typeface="+mn-ea"/>
              <a:cs typeface="+mn-cs"/>
            </a:endParaRPr>
          </a:p>
        </p:txBody>
      </p:sp>
      <p:pic>
        <p:nvPicPr>
          <p:cNvPr id="6" name="Picture 5">
            <a:extLst>
              <a:ext uri="{FF2B5EF4-FFF2-40B4-BE49-F238E27FC236}">
                <a16:creationId xmlns:a16="http://schemas.microsoft.com/office/drawing/2014/main" id="{AEBB68F7-8F5A-4549-8663-053555F0D4CD}"/>
              </a:ext>
            </a:extLst>
          </p:cNvPr>
          <p:cNvPicPr>
            <a:picLocks noChangeAspect="1"/>
          </p:cNvPicPr>
          <p:nvPr/>
        </p:nvPicPr>
        <p:blipFill>
          <a:blip r:embed="rId2"/>
          <a:stretch>
            <a:fillRect/>
          </a:stretch>
        </p:blipFill>
        <p:spPr>
          <a:xfrm>
            <a:off x="225678" y="2462582"/>
            <a:ext cx="3499644" cy="3748960"/>
          </a:xfrm>
          <a:prstGeom prst="rect">
            <a:avLst/>
          </a:prstGeom>
        </p:spPr>
      </p:pic>
      <p:pic>
        <p:nvPicPr>
          <p:cNvPr id="10" name="Picture 9">
            <a:extLst>
              <a:ext uri="{FF2B5EF4-FFF2-40B4-BE49-F238E27FC236}">
                <a16:creationId xmlns:a16="http://schemas.microsoft.com/office/drawing/2014/main" id="{22ED2E77-95B2-0D4B-B5B6-951C93FA505B}"/>
              </a:ext>
            </a:extLst>
          </p:cNvPr>
          <p:cNvPicPr>
            <a:picLocks noChangeAspect="1"/>
          </p:cNvPicPr>
          <p:nvPr/>
        </p:nvPicPr>
        <p:blipFill>
          <a:blip r:embed="rId3"/>
          <a:stretch>
            <a:fillRect/>
          </a:stretch>
        </p:blipFill>
        <p:spPr>
          <a:xfrm>
            <a:off x="4410635" y="5823579"/>
            <a:ext cx="5540618" cy="937260"/>
          </a:xfrm>
          <a:prstGeom prst="rect">
            <a:avLst/>
          </a:prstGeom>
          <a:ln>
            <a:solidFill>
              <a:schemeClr val="tx2"/>
            </a:solidFill>
          </a:ln>
        </p:spPr>
      </p:pic>
      <p:grpSp>
        <p:nvGrpSpPr>
          <p:cNvPr id="11" name="Group 10">
            <a:extLst>
              <a:ext uri="{FF2B5EF4-FFF2-40B4-BE49-F238E27FC236}">
                <a16:creationId xmlns:a16="http://schemas.microsoft.com/office/drawing/2014/main" id="{98FC44E3-234A-E64C-9E0C-8230F39C2B12}"/>
              </a:ext>
            </a:extLst>
          </p:cNvPr>
          <p:cNvGrpSpPr/>
          <p:nvPr/>
        </p:nvGrpSpPr>
        <p:grpSpPr>
          <a:xfrm>
            <a:off x="4424802" y="4752448"/>
            <a:ext cx="3728668" cy="968303"/>
            <a:chOff x="240642" y="5575115"/>
            <a:chExt cx="4139952" cy="1074657"/>
          </a:xfrm>
        </p:grpSpPr>
        <p:pic>
          <p:nvPicPr>
            <p:cNvPr id="12" name="Picture 11">
              <a:extLst>
                <a:ext uri="{FF2B5EF4-FFF2-40B4-BE49-F238E27FC236}">
                  <a16:creationId xmlns:a16="http://schemas.microsoft.com/office/drawing/2014/main" id="{3F2390E4-CD12-8A42-A0B3-23D182AC6BC8}"/>
                </a:ext>
              </a:extLst>
            </p:cNvPr>
            <p:cNvPicPr>
              <a:picLocks noChangeAspect="1"/>
            </p:cNvPicPr>
            <p:nvPr/>
          </p:nvPicPr>
          <p:blipFill>
            <a:blip r:embed="rId4"/>
            <a:stretch>
              <a:fillRect/>
            </a:stretch>
          </p:blipFill>
          <p:spPr>
            <a:xfrm>
              <a:off x="240642" y="5575115"/>
              <a:ext cx="1728192" cy="228160"/>
            </a:xfrm>
            <a:prstGeom prst="rect">
              <a:avLst/>
            </a:prstGeom>
          </p:spPr>
        </p:pic>
        <p:pic>
          <p:nvPicPr>
            <p:cNvPr id="13" name="Picture 12">
              <a:extLst>
                <a:ext uri="{FF2B5EF4-FFF2-40B4-BE49-F238E27FC236}">
                  <a16:creationId xmlns:a16="http://schemas.microsoft.com/office/drawing/2014/main" id="{08068B13-ED70-B64A-A263-1116663B9511}"/>
                </a:ext>
              </a:extLst>
            </p:cNvPr>
            <p:cNvPicPr>
              <a:picLocks noChangeAspect="1"/>
            </p:cNvPicPr>
            <p:nvPr/>
          </p:nvPicPr>
          <p:blipFill>
            <a:blip r:embed="rId5"/>
            <a:stretch>
              <a:fillRect/>
            </a:stretch>
          </p:blipFill>
          <p:spPr>
            <a:xfrm>
              <a:off x="240642" y="5803275"/>
              <a:ext cx="4139952" cy="846497"/>
            </a:xfrm>
            <a:prstGeom prst="rect">
              <a:avLst/>
            </a:prstGeom>
            <a:ln>
              <a:solidFill>
                <a:schemeClr val="tx2"/>
              </a:solidFill>
            </a:ln>
          </p:spPr>
        </p:pic>
      </p:grpSp>
      <p:grpSp>
        <p:nvGrpSpPr>
          <p:cNvPr id="14" name="Group 13">
            <a:extLst>
              <a:ext uri="{FF2B5EF4-FFF2-40B4-BE49-F238E27FC236}">
                <a16:creationId xmlns:a16="http://schemas.microsoft.com/office/drawing/2014/main" id="{670E44AE-86B6-EE4E-8837-458913300467}"/>
              </a:ext>
            </a:extLst>
          </p:cNvPr>
          <p:cNvGrpSpPr/>
          <p:nvPr/>
        </p:nvGrpSpPr>
        <p:grpSpPr>
          <a:xfrm>
            <a:off x="8237654" y="3894139"/>
            <a:ext cx="3728668" cy="1826612"/>
            <a:chOff x="5008182" y="3651704"/>
            <a:chExt cx="4145227" cy="1948603"/>
          </a:xfrm>
        </p:grpSpPr>
        <p:pic>
          <p:nvPicPr>
            <p:cNvPr id="15" name="Picture 14">
              <a:extLst>
                <a:ext uri="{FF2B5EF4-FFF2-40B4-BE49-F238E27FC236}">
                  <a16:creationId xmlns:a16="http://schemas.microsoft.com/office/drawing/2014/main" id="{E5D1A4E4-4DE8-9D40-84FA-66D32B97B433}"/>
                </a:ext>
              </a:extLst>
            </p:cNvPr>
            <p:cNvPicPr>
              <a:picLocks noChangeAspect="1"/>
            </p:cNvPicPr>
            <p:nvPr/>
          </p:nvPicPr>
          <p:blipFill>
            <a:blip r:embed="rId6"/>
            <a:stretch>
              <a:fillRect/>
            </a:stretch>
          </p:blipFill>
          <p:spPr>
            <a:xfrm>
              <a:off x="5013457" y="3932351"/>
              <a:ext cx="4139952" cy="1667956"/>
            </a:xfrm>
            <a:prstGeom prst="rect">
              <a:avLst/>
            </a:prstGeom>
            <a:ln>
              <a:solidFill>
                <a:schemeClr val="tx2"/>
              </a:solidFill>
            </a:ln>
          </p:spPr>
        </p:pic>
        <p:pic>
          <p:nvPicPr>
            <p:cNvPr id="16" name="Picture 15" descr="Background pattern&#10;&#10;Description automatically generated with low confidence">
              <a:extLst>
                <a:ext uri="{FF2B5EF4-FFF2-40B4-BE49-F238E27FC236}">
                  <a16:creationId xmlns:a16="http://schemas.microsoft.com/office/drawing/2014/main" id="{D7A4D1C2-5D8D-BA4B-9AA8-82BDB0E838D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51127"/>
            <a:stretch/>
          </p:blipFill>
          <p:spPr>
            <a:xfrm>
              <a:off x="5008182" y="3651704"/>
              <a:ext cx="2033339" cy="270753"/>
            </a:xfrm>
            <a:prstGeom prst="rect">
              <a:avLst/>
            </a:prstGeom>
            <a:solidFill>
              <a:schemeClr val="tx1"/>
            </a:solidFill>
          </p:spPr>
        </p:pic>
      </p:grpSp>
      <p:sp>
        <p:nvSpPr>
          <p:cNvPr id="17" name="TextBox 16">
            <a:extLst>
              <a:ext uri="{FF2B5EF4-FFF2-40B4-BE49-F238E27FC236}">
                <a16:creationId xmlns:a16="http://schemas.microsoft.com/office/drawing/2014/main" id="{F0203429-24B6-4549-87B5-6B073998D5B6}"/>
              </a:ext>
            </a:extLst>
          </p:cNvPr>
          <p:cNvSpPr txBox="1"/>
          <p:nvPr/>
        </p:nvSpPr>
        <p:spPr>
          <a:xfrm>
            <a:off x="348939" y="1096711"/>
            <a:ext cx="7062975"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29348C"/>
                </a:solidFill>
                <a:effectLst/>
                <a:uLnTx/>
                <a:uFillTx/>
                <a:latin typeface="Arial"/>
                <a:ea typeface="+mn-ea"/>
                <a:cs typeface="+mn-cs"/>
              </a:rPr>
              <a:t>Multiple laser beams stepwise excite a neutral radioactive atom/molecule to ionization continuum.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29348C"/>
                </a:solidFill>
                <a:effectLst/>
                <a:uLnTx/>
                <a:uFillTx/>
                <a:latin typeface="Arial"/>
                <a:ea typeface="+mn-ea"/>
                <a:cs typeface="+mn-cs"/>
              </a:rPr>
              <a:t>Tuning the frequency of one laser as the ion yield is monitored enables the molecular levels to be mapped out.</a:t>
            </a:r>
          </a:p>
        </p:txBody>
      </p:sp>
      <p:pic>
        <p:nvPicPr>
          <p:cNvPr id="18" name="Picture 17" descr="http://isolde-cris.web.cern.ch/isolde-cris/images/index-logo.jpg">
            <a:extLst>
              <a:ext uri="{FF2B5EF4-FFF2-40B4-BE49-F238E27FC236}">
                <a16:creationId xmlns:a16="http://schemas.microsoft.com/office/drawing/2014/main" id="{8F81055A-2625-BF4E-8118-5C29CDFFB196}"/>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48939" y="141521"/>
            <a:ext cx="1201248" cy="666537"/>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D267A96B-5A32-4545-BF58-FE9A4D823BBB}"/>
              </a:ext>
            </a:extLst>
          </p:cNvPr>
          <p:cNvSpPr txBox="1"/>
          <p:nvPr/>
        </p:nvSpPr>
        <p:spPr>
          <a:xfrm>
            <a:off x="3817996" y="2049330"/>
            <a:ext cx="3499644" cy="18158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29348C"/>
                </a:solidFill>
                <a:effectLst/>
                <a:uLnTx/>
                <a:uFillTx/>
                <a:latin typeface="Arial"/>
                <a:ea typeface="+mn-ea"/>
                <a:cs typeface="+mn-cs"/>
              </a:rPr>
              <a:t>ISOLDE experiments established low-lying electronic structures of </a:t>
            </a:r>
            <a:r>
              <a:rPr kumimoji="0" lang="en-US" sz="1600" b="0" i="0" u="none" strike="noStrike" kern="1200" cap="none" spc="0" normalizeH="0" baseline="0" noProof="0" dirty="0" err="1">
                <a:ln>
                  <a:noFill/>
                </a:ln>
                <a:solidFill>
                  <a:srgbClr val="29348C"/>
                </a:solidFill>
                <a:effectLst/>
                <a:uLnTx/>
                <a:uFillTx/>
                <a:latin typeface="Arial"/>
                <a:ea typeface="+mn-ea"/>
                <a:cs typeface="+mn-cs"/>
              </a:rPr>
              <a:t>RaF</a:t>
            </a:r>
            <a:r>
              <a:rPr kumimoji="0" lang="en-US" sz="1600" b="0" i="0" u="none" strike="noStrike" kern="1200" cap="none" spc="0" normalizeH="0" baseline="0" noProof="0" dirty="0">
                <a:ln>
                  <a:noFill/>
                </a:ln>
                <a:solidFill>
                  <a:srgbClr val="29348C"/>
                </a:solidFill>
                <a:effectLst/>
                <a:uLnTx/>
                <a:uFillTx/>
                <a:latin typeface="Arial"/>
                <a:ea typeface="+mn-ea"/>
                <a:cs typeface="+mn-cs"/>
              </a:rPr>
              <a:t> with nuclear octupole deformation giving evidence for their suitability for laser cooling, a pivotal step to precision measurements for EDM searches.</a:t>
            </a:r>
            <a:endParaRPr kumimoji="0" lang="nl-BE" sz="1600" b="0" i="0" u="none" strike="noStrike" kern="1200" cap="none" spc="0" normalizeH="0" baseline="0" noProof="0" dirty="0">
              <a:ln>
                <a:noFill/>
              </a:ln>
              <a:solidFill>
                <a:srgbClr val="29348C"/>
              </a:solidFill>
              <a:effectLst/>
              <a:uLnTx/>
              <a:uFillTx/>
              <a:latin typeface="Arial"/>
              <a:ea typeface="+mn-ea"/>
              <a:cs typeface="+mn-cs"/>
            </a:endParaRPr>
          </a:p>
        </p:txBody>
      </p:sp>
      <p:pic>
        <p:nvPicPr>
          <p:cNvPr id="21" name="Picture 20">
            <a:extLst>
              <a:ext uri="{FF2B5EF4-FFF2-40B4-BE49-F238E27FC236}">
                <a16:creationId xmlns:a16="http://schemas.microsoft.com/office/drawing/2014/main" id="{CF3E4165-9CC6-6B4D-BB8C-FDB9C1A12C5C}"/>
              </a:ext>
            </a:extLst>
          </p:cNvPr>
          <p:cNvPicPr>
            <a:picLocks noChangeAspect="1"/>
          </p:cNvPicPr>
          <p:nvPr/>
        </p:nvPicPr>
        <p:blipFill rotWithShape="1">
          <a:blip r:embed="rId9">
            <a:extLst>
              <a:ext uri="{28A0092B-C50C-407E-A947-70E740481C1C}">
                <a14:useLocalDpi xmlns:a14="http://schemas.microsoft.com/office/drawing/2010/main" val="0"/>
              </a:ext>
            </a:extLst>
          </a:blip>
          <a:srcRect l="18978" t="9007" r="15316" b="10053"/>
          <a:stretch/>
        </p:blipFill>
        <p:spPr>
          <a:xfrm rot="5400000">
            <a:off x="8541470" y="63228"/>
            <a:ext cx="2624683" cy="4575467"/>
          </a:xfrm>
          <a:prstGeom prst="rect">
            <a:avLst/>
          </a:prstGeom>
        </p:spPr>
      </p:pic>
      <p:sp>
        <p:nvSpPr>
          <p:cNvPr id="22" name="TextBox 21">
            <a:extLst>
              <a:ext uri="{FF2B5EF4-FFF2-40B4-BE49-F238E27FC236}">
                <a16:creationId xmlns:a16="http://schemas.microsoft.com/office/drawing/2014/main" id="{6139F7E0-730D-5D43-A38E-839BA0E1CD97}"/>
              </a:ext>
            </a:extLst>
          </p:cNvPr>
          <p:cNvSpPr txBox="1"/>
          <p:nvPr/>
        </p:nvSpPr>
        <p:spPr>
          <a:xfrm>
            <a:off x="617296" y="2173929"/>
            <a:ext cx="203292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0033A0"/>
                </a:solidFill>
                <a:effectLst/>
                <a:uLnTx/>
                <a:uFillTx/>
                <a:latin typeface="Arial"/>
                <a:ea typeface="+mn-ea"/>
                <a:cs typeface="+mn-cs"/>
              </a:rPr>
              <a:t>Nature 581, 396 (2020)</a:t>
            </a:r>
          </a:p>
        </p:txBody>
      </p:sp>
      <p:sp>
        <p:nvSpPr>
          <p:cNvPr id="5" name="TextBox 4">
            <a:extLst>
              <a:ext uri="{FF2B5EF4-FFF2-40B4-BE49-F238E27FC236}">
                <a16:creationId xmlns:a16="http://schemas.microsoft.com/office/drawing/2014/main" id="{C0036DD1-B12B-5BED-C8EB-44E3366EF908}"/>
              </a:ext>
            </a:extLst>
          </p:cNvPr>
          <p:cNvSpPr txBox="1"/>
          <p:nvPr/>
        </p:nvSpPr>
        <p:spPr>
          <a:xfrm>
            <a:off x="3814250" y="3975052"/>
            <a:ext cx="433921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29348C"/>
                </a:solidFill>
                <a:effectLst/>
                <a:uLnTx/>
                <a:uFillTx/>
                <a:latin typeface="Arial"/>
                <a:ea typeface="+mn-ea"/>
                <a:cs typeface="+mn-cs"/>
              </a:rPr>
              <a:t>Recently followed up by </a:t>
            </a:r>
            <a:r>
              <a:rPr kumimoji="0" lang="en-US" sz="1600" b="0" i="0" u="none" strike="noStrike" kern="1200" cap="none" spc="0" normalizeH="0" baseline="0" noProof="0" dirty="0" err="1">
                <a:ln>
                  <a:noFill/>
                </a:ln>
                <a:solidFill>
                  <a:srgbClr val="29348C"/>
                </a:solidFill>
                <a:effectLst/>
                <a:uLnTx/>
                <a:uFillTx/>
                <a:latin typeface="Arial"/>
                <a:ea typeface="+mn-ea"/>
                <a:cs typeface="+mn-cs"/>
              </a:rPr>
              <a:t>AcF</a:t>
            </a:r>
            <a:r>
              <a:rPr kumimoji="0" lang="en-US" sz="1600" b="0" i="0" u="none" strike="noStrike" kern="1200" cap="none" spc="0" normalizeH="0" baseline="0" noProof="0" dirty="0">
                <a:ln>
                  <a:noFill/>
                </a:ln>
                <a:solidFill>
                  <a:srgbClr val="29348C"/>
                </a:solidFill>
                <a:effectLst/>
                <a:uLnTx/>
                <a:uFillTx/>
                <a:latin typeface="Arial"/>
                <a:ea typeface="+mn-ea"/>
                <a:cs typeface="+mn-cs"/>
              </a:rPr>
              <a:t> measurements during “winter physics” in 2022.</a:t>
            </a:r>
            <a:endParaRPr kumimoji="0" lang="nl-BE" sz="1600" b="0" i="0" u="none" strike="noStrike" kern="1200" cap="none" spc="0" normalizeH="0" baseline="0" noProof="0" dirty="0">
              <a:ln>
                <a:noFill/>
              </a:ln>
              <a:solidFill>
                <a:srgbClr val="29348C"/>
              </a:solidFill>
              <a:effectLst/>
              <a:uLnTx/>
              <a:uFillTx/>
              <a:latin typeface="Arial"/>
              <a:ea typeface="+mn-ea"/>
              <a:cs typeface="+mn-cs"/>
            </a:endParaRPr>
          </a:p>
        </p:txBody>
      </p:sp>
    </p:spTree>
    <p:extLst>
      <p:ext uri="{BB962C8B-B14F-4D97-AF65-F5344CB8AC3E}">
        <p14:creationId xmlns:p14="http://schemas.microsoft.com/office/powerpoint/2010/main" val="39015484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755" y="217226"/>
            <a:ext cx="7643192" cy="980736"/>
          </a:xfrm>
        </p:spPr>
        <p:txBody>
          <a:bodyPr>
            <a:normAutofit/>
          </a:bodyPr>
          <a:lstStyle/>
          <a:p>
            <a:r>
              <a:rPr lang="en-US" sz="3200" dirty="0">
                <a:solidFill>
                  <a:srgbClr val="29348C"/>
                </a:solidFill>
              </a:rPr>
              <a:t>ISOLDE Solenoidal Spectrometer</a:t>
            </a:r>
          </a:p>
        </p:txBody>
      </p:sp>
      <p:sp>
        <p:nvSpPr>
          <p:cNvPr id="22" name="Slide Number Placeholder 3"/>
          <p:cNvSpPr>
            <a:spLocks noGrp="1"/>
          </p:cNvSpPr>
          <p:nvPr>
            <p:ph type="sldNum" sz="quarter" idx="12"/>
          </p:nvPr>
        </p:nvSpPr>
        <p:spPr>
          <a:xfrm>
            <a:off x="5402560" y="6428359"/>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CE4B40A-67BA-4787-801A-16EE65008C21}"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0" name="TextBox 35"/>
          <p:cNvSpPr txBox="1">
            <a:spLocks noChangeArrowheads="1"/>
          </p:cNvSpPr>
          <p:nvPr/>
        </p:nvSpPr>
        <p:spPr bwMode="auto">
          <a:xfrm>
            <a:off x="308754" y="3665837"/>
            <a:ext cx="6221255"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000000"/>
                </a:solidFill>
                <a:effectLst/>
                <a:uLnTx/>
                <a:uFillTx/>
                <a:latin typeface="Helvetica"/>
                <a:ea typeface="ＭＳ Ｐゴシック" charset="0"/>
                <a:cs typeface="Helvetica"/>
              </a:rPr>
              <a:t>Target </a:t>
            </a:r>
            <a:r>
              <a:rPr kumimoji="0" lang="en-US" sz="1400" b="0" i="0" u="none" strike="noStrike" kern="1200" cap="none" spc="0" normalizeH="0" baseline="0" noProof="0" dirty="0">
                <a:ln>
                  <a:noFill/>
                </a:ln>
                <a:solidFill>
                  <a:srgbClr val="000000"/>
                </a:solidFill>
                <a:effectLst/>
                <a:uLnTx/>
                <a:uFillTx/>
                <a:latin typeface="Helvetica"/>
                <a:ea typeface="ＭＳ Ｐゴシック" charset="0"/>
                <a:cs typeface="Helvetica"/>
              </a:rPr>
              <a:t>on the field axis + array of Si detectors.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000000"/>
              </a:solidFill>
              <a:effectLst/>
              <a:uLnTx/>
              <a:uFillTx/>
              <a:latin typeface="Helvetica"/>
              <a:ea typeface="ＭＳ Ｐゴシック" charset="0"/>
              <a:cs typeface="Helvetic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000000"/>
                </a:solidFill>
                <a:effectLst/>
                <a:uLnTx/>
                <a:uFillTx/>
                <a:latin typeface="Helvetica"/>
                <a:ea typeface="ＭＳ Ｐゴシック" charset="0"/>
                <a:cs typeface="Helvetica"/>
              </a:rPr>
              <a:t>MEASURE: </a:t>
            </a:r>
            <a:r>
              <a:rPr kumimoji="0" lang="en-US" sz="1400" b="0" i="0" u="none" strike="noStrike" kern="1200" cap="none" spc="0" normalizeH="0" baseline="0" noProof="0" dirty="0">
                <a:ln>
                  <a:noFill/>
                </a:ln>
                <a:solidFill>
                  <a:srgbClr val="000000"/>
                </a:solidFill>
                <a:effectLst/>
                <a:uLnTx/>
                <a:uFillTx/>
                <a:latin typeface="Helvetica"/>
                <a:ea typeface="ＭＳ Ｐゴシック" charset="0"/>
                <a:cs typeface="Helvetica"/>
              </a:rPr>
              <a:t>position </a:t>
            </a:r>
            <a:r>
              <a:rPr kumimoji="0" lang="en-US" sz="1400" b="0" i="1" u="none" strike="noStrike" kern="1200" cap="none" spc="0" normalizeH="0" baseline="0" noProof="0" dirty="0">
                <a:ln>
                  <a:noFill/>
                </a:ln>
                <a:solidFill>
                  <a:srgbClr val="000000"/>
                </a:solidFill>
                <a:effectLst/>
                <a:uLnTx/>
                <a:uFillTx/>
                <a:latin typeface="Helvetica"/>
                <a:ea typeface="ＭＳ Ｐゴシック" charset="0"/>
                <a:cs typeface="Helvetica"/>
              </a:rPr>
              <a:t>z</a:t>
            </a:r>
            <a:r>
              <a:rPr kumimoji="0" lang="en-US" sz="1400" b="0" i="0" u="none" strike="noStrike" kern="1200" cap="none" spc="0" normalizeH="0" baseline="0" noProof="0" dirty="0">
                <a:ln>
                  <a:noFill/>
                </a:ln>
                <a:solidFill>
                  <a:srgbClr val="000000"/>
                </a:solidFill>
                <a:effectLst/>
                <a:uLnTx/>
                <a:uFillTx/>
                <a:latin typeface="Helvetica"/>
                <a:ea typeface="ＭＳ Ｐゴシック" charset="0"/>
                <a:cs typeface="Helvetica"/>
              </a:rPr>
              <a:t>, cyclotron period </a:t>
            </a:r>
            <a:r>
              <a:rPr kumimoji="0" lang="en-US" sz="1400" b="0" i="1" u="none" strike="noStrike" kern="1200" cap="none" spc="0" normalizeH="0" baseline="0" noProof="0" dirty="0" err="1">
                <a:ln>
                  <a:noFill/>
                </a:ln>
                <a:solidFill>
                  <a:srgbClr val="000000"/>
                </a:solidFill>
                <a:effectLst/>
                <a:uLnTx/>
                <a:uFillTx/>
                <a:latin typeface="Helvetica"/>
                <a:ea typeface="ＭＳ Ｐゴシック" charset="0"/>
                <a:cs typeface="Helvetica"/>
              </a:rPr>
              <a:t>T</a:t>
            </a:r>
            <a:r>
              <a:rPr kumimoji="0" lang="en-US" sz="1400" b="0" i="1" u="none" strike="noStrike" kern="1200" cap="none" spc="0" normalizeH="0" baseline="-25000" noProof="0" dirty="0" err="1">
                <a:ln>
                  <a:noFill/>
                </a:ln>
                <a:solidFill>
                  <a:srgbClr val="000000"/>
                </a:solidFill>
                <a:effectLst/>
                <a:uLnTx/>
                <a:uFillTx/>
                <a:latin typeface="Helvetica"/>
                <a:ea typeface="ＭＳ Ｐゴシック" charset="0"/>
                <a:cs typeface="Helvetica"/>
              </a:rPr>
              <a:t>cyc</a:t>
            </a:r>
            <a:r>
              <a:rPr kumimoji="0" lang="en-US" sz="1400" b="0" i="0" u="none" strike="noStrike" kern="1200" cap="none" spc="0" normalizeH="0" baseline="0" noProof="0" dirty="0">
                <a:ln>
                  <a:noFill/>
                </a:ln>
                <a:solidFill>
                  <a:srgbClr val="000000"/>
                </a:solidFill>
                <a:effectLst/>
                <a:uLnTx/>
                <a:uFillTx/>
                <a:latin typeface="Helvetica"/>
                <a:ea typeface="ＭＳ Ｐゴシック" charset="0"/>
                <a:cs typeface="Helvetica"/>
              </a:rPr>
              <a:t> and </a:t>
            </a:r>
            <a:r>
              <a:rPr kumimoji="0" lang="en-US" sz="1400" b="1" i="0" u="none" strike="noStrike" kern="1200" cap="none" spc="0" normalizeH="0" baseline="0" noProof="0" dirty="0">
                <a:ln>
                  <a:noFill/>
                </a:ln>
                <a:solidFill>
                  <a:srgbClr val="000000"/>
                </a:solidFill>
                <a:effectLst/>
                <a:uLnTx/>
                <a:uFillTx/>
                <a:latin typeface="Helvetica"/>
                <a:ea typeface="ＭＳ Ｐゴシック" charset="0"/>
                <a:cs typeface="Helvetica"/>
              </a:rPr>
              <a:t>energy </a:t>
            </a:r>
            <a:r>
              <a:rPr kumimoji="0" lang="en-US" sz="1400" b="1" i="1" u="none" strike="noStrike" kern="1200" cap="none" spc="0" normalizeH="0" baseline="0" noProof="0" dirty="0">
                <a:ln>
                  <a:noFill/>
                </a:ln>
                <a:solidFill>
                  <a:srgbClr val="000000"/>
                </a:solidFill>
                <a:effectLst/>
                <a:uLnTx/>
                <a:uFillTx/>
                <a:latin typeface="Helvetica"/>
                <a:ea typeface="ＭＳ Ｐゴシック" charset="0"/>
                <a:cs typeface="Helvetica"/>
              </a:rPr>
              <a:t>E</a:t>
            </a:r>
            <a:r>
              <a:rPr kumimoji="0" lang="en-US" sz="1400" b="1" i="1" u="none" strike="noStrike" kern="1200" cap="none" spc="0" normalizeH="0" baseline="-25000" noProof="0" dirty="0">
                <a:ln>
                  <a:noFill/>
                </a:ln>
                <a:solidFill>
                  <a:srgbClr val="000000"/>
                </a:solidFill>
                <a:effectLst/>
                <a:uLnTx/>
                <a:uFillTx/>
                <a:latin typeface="Helvetica"/>
                <a:ea typeface="ＭＳ Ｐゴシック" charset="0"/>
                <a:cs typeface="Helvetica"/>
              </a:rPr>
              <a:t>p </a:t>
            </a:r>
            <a:r>
              <a:rPr kumimoji="0" lang="en-US" sz="1400" b="1" i="0" u="none" strike="noStrike" kern="1200" cap="none" spc="0" normalizeH="0" baseline="0" noProof="0" dirty="0">
                <a:ln>
                  <a:noFill/>
                </a:ln>
                <a:solidFill>
                  <a:srgbClr val="000000"/>
                </a:solidFill>
                <a:effectLst/>
                <a:uLnTx/>
                <a:uFillTx/>
                <a:latin typeface="Helvetica"/>
                <a:ea typeface="ＭＳ Ｐゴシック" charset="0"/>
                <a:cs typeface="Helvetica"/>
              </a:rPr>
              <a:t>of emitted protons </a:t>
            </a:r>
            <a:r>
              <a:rPr kumimoji="0" lang="en-US" sz="1400" b="0" i="0" u="none" strike="noStrike" kern="1200" cap="none" spc="0" normalizeH="0" baseline="0" noProof="0" dirty="0">
                <a:ln>
                  <a:noFill/>
                </a:ln>
                <a:solidFill>
                  <a:srgbClr val="000000"/>
                </a:solidFill>
                <a:effectLst/>
                <a:uLnTx/>
                <a:uFillTx/>
                <a:latin typeface="Helvetica"/>
                <a:ea typeface="ＭＳ Ｐゴシック" charset="0"/>
                <a:cs typeface="Helvetica"/>
              </a:rPr>
              <a:t>from transfer reaction</a:t>
            </a:r>
            <a:endParaRPr kumimoji="0" lang="en-US" sz="1400" b="0" i="1" u="none" strike="noStrike" kern="1200" cap="none" spc="0" normalizeH="0" baseline="-25000" noProof="0" dirty="0">
              <a:ln>
                <a:noFill/>
              </a:ln>
              <a:solidFill>
                <a:srgbClr val="000000"/>
              </a:solidFill>
              <a:effectLst/>
              <a:uLnTx/>
              <a:uFillTx/>
              <a:latin typeface="Helvetica"/>
              <a:ea typeface="ＭＳ Ｐゴシック" charset="0"/>
              <a:cs typeface="Helvetica"/>
            </a:endParaRPr>
          </a:p>
        </p:txBody>
      </p:sp>
      <p:sp>
        <p:nvSpPr>
          <p:cNvPr id="13" name="TextBox 12"/>
          <p:cNvSpPr txBox="1"/>
          <p:nvPr/>
        </p:nvSpPr>
        <p:spPr>
          <a:xfrm>
            <a:off x="6496654" y="4273705"/>
            <a:ext cx="5755849"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33A0"/>
              </a:solidFill>
              <a:effectLst/>
              <a:uLnTx/>
              <a:uFillTx/>
              <a:latin typeface="Helvetica"/>
              <a:ea typeface="+mn-ea"/>
              <a:cs typeface="Helvetic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33A0"/>
                </a:solidFill>
                <a:effectLst/>
                <a:uLnTx/>
                <a:uFillTx/>
                <a:latin typeface="Helvetica"/>
                <a:ea typeface="+mn-ea"/>
                <a:cs typeface="Helvetica"/>
              </a:rPr>
              <a:t>Linear transformation between </a:t>
            </a:r>
            <a:r>
              <a:rPr kumimoji="0" lang="en-US" sz="1600" b="0" i="0" u="none" strike="noStrike" kern="1200" cap="none" spc="0" normalizeH="0" baseline="0" noProof="0" dirty="0" err="1">
                <a:ln>
                  <a:noFill/>
                </a:ln>
                <a:solidFill>
                  <a:srgbClr val="0033A0"/>
                </a:solidFill>
                <a:effectLst/>
                <a:uLnTx/>
                <a:uFillTx/>
                <a:latin typeface="Helvetica"/>
                <a:ea typeface="+mn-ea"/>
                <a:cs typeface="Helvetica"/>
              </a:rPr>
              <a:t>E</a:t>
            </a:r>
            <a:r>
              <a:rPr kumimoji="0" lang="en-US" sz="1600" b="0" i="0" u="none" strike="noStrike" kern="1200" cap="none" spc="0" normalizeH="0" baseline="-25000" noProof="0" dirty="0" err="1">
                <a:ln>
                  <a:noFill/>
                </a:ln>
                <a:solidFill>
                  <a:srgbClr val="0033A0"/>
                </a:solidFill>
                <a:effectLst/>
                <a:uLnTx/>
                <a:uFillTx/>
                <a:latin typeface="Helvetica"/>
                <a:ea typeface="+mn-ea"/>
                <a:cs typeface="Helvetica"/>
              </a:rPr>
              <a:t>cm</a:t>
            </a:r>
            <a:r>
              <a:rPr kumimoji="0" lang="en-US" sz="1600" b="0" i="0" u="none" strike="noStrike" kern="1200" cap="none" spc="0" normalizeH="0" baseline="0" noProof="0" dirty="0">
                <a:ln>
                  <a:noFill/>
                </a:ln>
                <a:solidFill>
                  <a:srgbClr val="0033A0"/>
                </a:solidFill>
                <a:effectLst/>
                <a:uLnTx/>
                <a:uFillTx/>
                <a:latin typeface="Helvetica"/>
                <a:ea typeface="+mn-ea"/>
                <a:cs typeface="Helvetica"/>
              </a:rPr>
              <a:t> and </a:t>
            </a:r>
            <a:r>
              <a:rPr kumimoji="0" lang="en-US" sz="1600" b="0" i="0" u="none" strike="noStrike" kern="1200" cap="none" spc="0" normalizeH="0" baseline="0" noProof="0" dirty="0" err="1">
                <a:ln>
                  <a:noFill/>
                </a:ln>
                <a:solidFill>
                  <a:srgbClr val="0033A0"/>
                </a:solidFill>
                <a:effectLst/>
                <a:uLnTx/>
                <a:uFillTx/>
                <a:latin typeface="Helvetica"/>
                <a:ea typeface="+mn-ea"/>
                <a:cs typeface="Helvetica"/>
              </a:rPr>
              <a:t>E</a:t>
            </a:r>
            <a:r>
              <a:rPr kumimoji="0" lang="en-US" sz="1600" b="0" i="0" u="none" strike="noStrike" kern="1200" cap="none" spc="0" normalizeH="0" baseline="-25000" noProof="0" dirty="0" err="1">
                <a:ln>
                  <a:noFill/>
                </a:ln>
                <a:solidFill>
                  <a:srgbClr val="0033A0"/>
                </a:solidFill>
                <a:effectLst/>
                <a:uLnTx/>
                <a:uFillTx/>
                <a:latin typeface="Helvetica"/>
                <a:ea typeface="+mn-ea"/>
                <a:cs typeface="Helvetica"/>
              </a:rPr>
              <a:t>lab</a:t>
            </a:r>
            <a:endParaRPr kumimoji="0" lang="en-US" sz="1600" b="0" i="0" u="none" strike="noStrike" kern="1200" cap="none" spc="0" normalizeH="0" baseline="0" noProof="0" dirty="0">
              <a:ln>
                <a:noFill/>
              </a:ln>
              <a:solidFill>
                <a:srgbClr val="0033A0"/>
              </a:solidFill>
              <a:effectLst/>
              <a:uLnTx/>
              <a:uFillTx/>
              <a:latin typeface="Helvetica"/>
              <a:ea typeface="+mn-ea"/>
              <a:cs typeface="Helvetic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33A0"/>
              </a:solidFill>
              <a:effectLst/>
              <a:uLnTx/>
              <a:uFillTx/>
              <a:latin typeface="Helvetica"/>
              <a:ea typeface="+mn-ea"/>
              <a:cs typeface="Helvetica"/>
            </a:endParaRPr>
          </a:p>
        </p:txBody>
      </p:sp>
      <p:sp>
        <p:nvSpPr>
          <p:cNvPr id="16" name="Content Placeholder 7">
            <a:extLst>
              <a:ext uri="{FF2B5EF4-FFF2-40B4-BE49-F238E27FC236}">
                <a16:creationId xmlns:a16="http://schemas.microsoft.com/office/drawing/2014/main" id="{12D984D9-EBAA-A845-A56F-D019CD64F65D}"/>
              </a:ext>
            </a:extLst>
          </p:cNvPr>
          <p:cNvSpPr>
            <a:spLocks noGrp="1"/>
          </p:cNvSpPr>
          <p:nvPr>
            <p:ph idx="1"/>
          </p:nvPr>
        </p:nvSpPr>
        <p:spPr>
          <a:xfrm>
            <a:off x="7663537" y="3974865"/>
            <a:ext cx="4591864" cy="582088"/>
          </a:xfrm>
        </p:spPr>
        <p:txBody>
          <a:bodyPr>
            <a:normAutofit/>
          </a:bodyPr>
          <a:lstStyle/>
          <a:p>
            <a:pPr marL="0" indent="0" algn="ctr">
              <a:buNone/>
            </a:pPr>
            <a:r>
              <a:rPr lang="en-US" sz="1400" dirty="0">
                <a:solidFill>
                  <a:srgbClr val="7BBA21"/>
                </a:solidFill>
              </a:rPr>
              <a:t>4T superconducting (former MRI) solenoid from UQ hospital, Brisbane to ISOLDE in 2017</a:t>
            </a:r>
          </a:p>
          <a:p>
            <a:pPr algn="ctr"/>
            <a:endParaRPr lang="en-US" sz="1400" dirty="0">
              <a:solidFill>
                <a:srgbClr val="7BBA21"/>
              </a:solidFill>
            </a:endParaRPr>
          </a:p>
          <a:p>
            <a:pPr algn="ctr">
              <a:buNone/>
            </a:pPr>
            <a:endParaRPr lang="en-US" sz="1400" b="1" dirty="0">
              <a:solidFill>
                <a:srgbClr val="7BBA21"/>
              </a:solidFill>
            </a:endParaRPr>
          </a:p>
          <a:p>
            <a:pPr marL="0" indent="0" algn="ctr">
              <a:buNone/>
            </a:pPr>
            <a:endParaRPr lang="en-US" sz="1400" dirty="0">
              <a:solidFill>
                <a:srgbClr val="7BBA21"/>
              </a:solidFill>
            </a:endParaRPr>
          </a:p>
        </p:txBody>
      </p:sp>
      <p:grpSp>
        <p:nvGrpSpPr>
          <p:cNvPr id="12" name="Group 11"/>
          <p:cNvGrpSpPr/>
          <p:nvPr/>
        </p:nvGrpSpPr>
        <p:grpSpPr>
          <a:xfrm>
            <a:off x="413360" y="3182078"/>
            <a:ext cx="5755849" cy="3088708"/>
            <a:chOff x="204812" y="323607"/>
            <a:chExt cx="5755849" cy="3088708"/>
          </a:xfrm>
        </p:grpSpPr>
        <p:pic>
          <p:nvPicPr>
            <p:cNvPr id="17" name="Picture 2"/>
            <p:cNvPicPr>
              <a:picLocks noChangeAspect="1"/>
            </p:cNvPicPr>
            <p:nvPr/>
          </p:nvPicPr>
          <p:blipFill>
            <a:blip r:embed="rId2" cstate="email">
              <a:extLst>
                <a:ext uri="{28A0092B-C50C-407E-A947-70E740481C1C}">
                  <a14:useLocalDpi xmlns:a14="http://schemas.microsoft.com/office/drawing/2010/main" val="0"/>
                </a:ext>
              </a:extLst>
            </a:blip>
            <a:srcRect l="26193" t="3562" b="63811"/>
            <a:stretch>
              <a:fillRect/>
            </a:stretch>
          </p:blipFill>
          <p:spPr bwMode="auto">
            <a:xfrm>
              <a:off x="204812" y="1798793"/>
              <a:ext cx="5755849" cy="16135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 name="TextBox 17"/>
            <p:cNvSpPr txBox="1"/>
            <p:nvPr/>
          </p:nvSpPr>
          <p:spPr>
            <a:xfrm>
              <a:off x="251700" y="323607"/>
              <a:ext cx="3563220"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33A0"/>
                  </a:solidFill>
                  <a:effectLst/>
                  <a:uLnTx/>
                  <a:uFillTx/>
                  <a:latin typeface="Arial"/>
                  <a:ea typeface="+mn-ea"/>
                  <a:cs typeface="+mn-cs"/>
                </a:rPr>
                <a:t>Helical orbit spectrometer principle</a:t>
              </a:r>
            </a:p>
          </p:txBody>
        </p:sp>
      </p:grpSp>
      <p:pic>
        <p:nvPicPr>
          <p:cNvPr id="19" name="Picture 18" descr="ISS_Logo_300px.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202665" y="3057730"/>
            <a:ext cx="2333495" cy="799630"/>
          </a:xfrm>
          <a:prstGeom prst="rect">
            <a:avLst/>
          </a:prstGeom>
        </p:spPr>
      </p:pic>
      <p:sp>
        <p:nvSpPr>
          <p:cNvPr id="3" name="TextBox 2">
            <a:extLst>
              <a:ext uri="{FF2B5EF4-FFF2-40B4-BE49-F238E27FC236}">
                <a16:creationId xmlns:a16="http://schemas.microsoft.com/office/drawing/2014/main" id="{C5DA10E1-15BB-3E4E-AEB5-6E88C2ADD9B2}"/>
              </a:ext>
            </a:extLst>
          </p:cNvPr>
          <p:cNvSpPr txBox="1"/>
          <p:nvPr/>
        </p:nvSpPr>
        <p:spPr>
          <a:xfrm>
            <a:off x="308756" y="1125435"/>
            <a:ext cx="7513340"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29348C"/>
                </a:solidFill>
                <a:effectLst/>
                <a:uLnTx/>
                <a:uFillTx/>
                <a:latin typeface="Arial"/>
                <a:ea typeface="+mn-ea"/>
                <a:cs typeface="+mn-cs"/>
              </a:rPr>
              <a:t>Direct reactions: e.g. addition of neutron to </a:t>
            </a:r>
            <a:r>
              <a:rPr kumimoji="0" lang="en-US" sz="1600" b="0" i="0" u="none" strike="noStrike" kern="1200" cap="none" spc="0" normalizeH="0" baseline="0" noProof="0">
                <a:ln>
                  <a:noFill/>
                </a:ln>
                <a:solidFill>
                  <a:srgbClr val="29348C"/>
                </a:solidFill>
                <a:effectLst/>
                <a:uLnTx/>
                <a:uFillTx/>
                <a:latin typeface="Arial"/>
                <a:ea typeface="+mn-ea"/>
                <a:cs typeface="+mn-cs"/>
              </a:rPr>
              <a:t>a nucleus </a:t>
            </a:r>
            <a:r>
              <a:rPr kumimoji="0" lang="en-US" sz="1600" b="0" i="0" u="none" strike="noStrike" kern="1200" cap="none" spc="0" normalizeH="0" baseline="0" noProof="0" dirty="0">
                <a:ln>
                  <a:noFill/>
                </a:ln>
                <a:solidFill>
                  <a:srgbClr val="29348C"/>
                </a:solidFill>
                <a:effectLst/>
                <a:uLnTx/>
                <a:uFillTx/>
                <a:latin typeface="Arial"/>
                <a:ea typeface="+mn-ea"/>
                <a:cs typeface="+mn-cs"/>
              </a:rPr>
              <a:t>(</a:t>
            </a:r>
            <a:r>
              <a:rPr kumimoji="0" lang="en-US" sz="1600" b="0" i="0" u="none" strike="noStrike" kern="1200" cap="none" spc="0" normalizeH="0" baseline="0" noProof="0" dirty="0" err="1">
                <a:ln>
                  <a:noFill/>
                </a:ln>
                <a:solidFill>
                  <a:srgbClr val="29348C"/>
                </a:solidFill>
                <a:effectLst/>
                <a:uLnTx/>
                <a:uFillTx/>
                <a:latin typeface="Arial"/>
                <a:ea typeface="+mn-ea"/>
                <a:cs typeface="+mn-cs"/>
              </a:rPr>
              <a:t>d,p</a:t>
            </a:r>
            <a:r>
              <a:rPr kumimoji="0" lang="en-US" sz="1600" b="0" i="0" u="none" strike="noStrike" kern="1200" cap="none" spc="0" normalizeH="0" baseline="0" noProof="0" dirty="0">
                <a:ln>
                  <a:noFill/>
                </a:ln>
                <a:solidFill>
                  <a:srgbClr val="29348C"/>
                </a:solidFill>
                <a:effectLst/>
                <a:uLnTx/>
                <a:uFillTx/>
                <a:latin typeface="Arial"/>
                <a:ea typeface="+mn-ea"/>
                <a:cs typeface="+mn-cs"/>
              </a:rPr>
              <a:t>) without excitation of other degrees of freedom  probe single-particle strength distributions.</a:t>
            </a:r>
          </a:p>
        </p:txBody>
      </p:sp>
      <p:sp>
        <p:nvSpPr>
          <p:cNvPr id="20" name="TextBox 19">
            <a:extLst>
              <a:ext uri="{FF2B5EF4-FFF2-40B4-BE49-F238E27FC236}">
                <a16:creationId xmlns:a16="http://schemas.microsoft.com/office/drawing/2014/main" id="{406F1E5B-8F38-4C42-9F8F-FB3A6E0FFF6B}"/>
              </a:ext>
            </a:extLst>
          </p:cNvPr>
          <p:cNvSpPr txBox="1"/>
          <p:nvPr/>
        </p:nvSpPr>
        <p:spPr>
          <a:xfrm>
            <a:off x="308754" y="1812469"/>
            <a:ext cx="7643191"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29348C"/>
                </a:solidFill>
                <a:effectLst/>
                <a:uLnTx/>
                <a:uFillTx/>
                <a:latin typeface="Arial"/>
                <a:ea typeface="+mn-ea"/>
                <a:cs typeface="+mn-cs"/>
              </a:rPr>
              <a:t>Stable species: </a:t>
            </a:r>
            <a:r>
              <a:rPr kumimoji="0" lang="en-US" sz="1600" b="0" i="0" u="none" strike="noStrike" kern="1200" cap="none" spc="0" normalizeH="0" baseline="0" noProof="0" dirty="0">
                <a:ln>
                  <a:noFill/>
                </a:ln>
                <a:solidFill>
                  <a:srgbClr val="29348C"/>
                </a:solidFill>
                <a:effectLst/>
                <a:uLnTx/>
                <a:uFillTx/>
                <a:latin typeface="Arial"/>
                <a:ea typeface="+mn-ea"/>
                <a:cs typeface="+mn-cs"/>
              </a:rPr>
              <a:t>deuteron beam on target – CM with small velocity.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29348C"/>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29348C"/>
                </a:solidFill>
                <a:effectLst/>
                <a:uLnTx/>
                <a:uFillTx/>
                <a:latin typeface="Arial"/>
                <a:ea typeface="+mn-ea"/>
                <a:cs typeface="+mn-cs"/>
              </a:rPr>
              <a:t>Unstable species: </a:t>
            </a:r>
            <a:r>
              <a:rPr kumimoji="0" lang="en-US" sz="1600" b="0" i="0" u="none" strike="noStrike" kern="1200" cap="none" spc="0" normalizeH="0" baseline="0" noProof="0" dirty="0">
                <a:ln>
                  <a:noFill/>
                </a:ln>
                <a:solidFill>
                  <a:srgbClr val="29348C"/>
                </a:solidFill>
                <a:effectLst/>
                <a:uLnTx/>
                <a:uFillTx/>
                <a:latin typeface="Arial"/>
                <a:ea typeface="+mn-ea"/>
                <a:cs typeface="+mn-cs"/>
              </a:rPr>
              <a:t>heavy beam on deuterated target - CM with large velocity, creating kinematic issues for measuring outgoing proton.</a:t>
            </a:r>
          </a:p>
        </p:txBody>
      </p:sp>
      <p:pic>
        <p:nvPicPr>
          <p:cNvPr id="4" name="Picture 3" descr="Men working on a machine&#10;&#10;Description automatically generated with low confidence">
            <a:extLst>
              <a:ext uri="{FF2B5EF4-FFF2-40B4-BE49-F238E27FC236}">
                <a16:creationId xmlns:a16="http://schemas.microsoft.com/office/drawing/2014/main" id="{0FF14950-8669-A7AE-08ED-8C5A20D30AC0}"/>
              </a:ext>
            </a:extLst>
          </p:cNvPr>
          <p:cNvPicPr>
            <a:picLocks noChangeAspect="1"/>
          </p:cNvPicPr>
          <p:nvPr/>
        </p:nvPicPr>
        <p:blipFill rotWithShape="1">
          <a:blip r:embed="rId4"/>
          <a:srcRect l="21814" r="11944" b="2691"/>
          <a:stretch/>
        </p:blipFill>
        <p:spPr>
          <a:xfrm>
            <a:off x="8189843" y="0"/>
            <a:ext cx="4002157" cy="3919479"/>
          </a:xfrm>
          <a:prstGeom prst="rect">
            <a:avLst/>
          </a:prstGeom>
        </p:spPr>
      </p:pic>
      <p:grpSp>
        <p:nvGrpSpPr>
          <p:cNvPr id="5" name="Group 4">
            <a:extLst>
              <a:ext uri="{FF2B5EF4-FFF2-40B4-BE49-F238E27FC236}">
                <a16:creationId xmlns:a16="http://schemas.microsoft.com/office/drawing/2014/main" id="{D277DB0B-4416-E060-1D07-05B940CD539D}"/>
              </a:ext>
            </a:extLst>
          </p:cNvPr>
          <p:cNvGrpSpPr/>
          <p:nvPr/>
        </p:nvGrpSpPr>
        <p:grpSpPr>
          <a:xfrm>
            <a:off x="7536160" y="4916798"/>
            <a:ext cx="4303195" cy="584200"/>
            <a:chOff x="314008" y="5714442"/>
            <a:chExt cx="4303195" cy="584200"/>
          </a:xfrm>
        </p:grpSpPr>
        <p:sp>
          <p:nvSpPr>
            <p:cNvPr id="6" name="TextBox 35">
              <a:extLst>
                <a:ext uri="{FF2B5EF4-FFF2-40B4-BE49-F238E27FC236}">
                  <a16:creationId xmlns:a16="http://schemas.microsoft.com/office/drawing/2014/main" id="{69CC61C9-2046-82B2-3FB2-B8717821D64B}"/>
                </a:ext>
              </a:extLst>
            </p:cNvPr>
            <p:cNvSpPr txBox="1">
              <a:spLocks noChangeArrowheads="1"/>
            </p:cNvSpPr>
            <p:nvPr/>
          </p:nvSpPr>
          <p:spPr bwMode="auto">
            <a:xfrm>
              <a:off x="314008" y="5818114"/>
              <a:ext cx="1138838"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603422"/>
                  </a:solidFill>
                  <a:effectLst/>
                  <a:uLnTx/>
                  <a:uFillTx/>
                  <a:latin typeface="Arial"/>
                  <a:ea typeface="ＭＳ Ｐゴシック" charset="0"/>
                </a:rPr>
                <a:t>CM Energy:</a:t>
              </a:r>
              <a:endParaRPr kumimoji="0" lang="en-US" sz="1600" b="0" i="0" u="none" strike="noStrike" kern="1200" cap="none" spc="0" normalizeH="0" baseline="-25000" noProof="0" dirty="0">
                <a:ln>
                  <a:noFill/>
                </a:ln>
                <a:solidFill>
                  <a:srgbClr val="603422"/>
                </a:solidFill>
                <a:effectLst/>
                <a:uLnTx/>
                <a:uFillTx/>
                <a:latin typeface="Arial"/>
                <a:ea typeface="ＭＳ Ｐゴシック" charset="0"/>
              </a:endParaRPr>
            </a:p>
          </p:txBody>
        </p:sp>
        <p:pic>
          <p:nvPicPr>
            <p:cNvPr id="7" name="Picture 11" descr="latex-image-1.pdf">
              <a:extLst>
                <a:ext uri="{FF2B5EF4-FFF2-40B4-BE49-F238E27FC236}">
                  <a16:creationId xmlns:a16="http://schemas.microsoft.com/office/drawing/2014/main" id="{4CBE578E-871F-4AD8-8802-B5D9446BB53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581903" y="5714442"/>
              <a:ext cx="30353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8" name="TextBox 7">
            <a:extLst>
              <a:ext uri="{FF2B5EF4-FFF2-40B4-BE49-F238E27FC236}">
                <a16:creationId xmlns:a16="http://schemas.microsoft.com/office/drawing/2014/main" id="{79341691-1649-B0AE-56A2-B42573443862}"/>
              </a:ext>
            </a:extLst>
          </p:cNvPr>
          <p:cNvSpPr txBox="1"/>
          <p:nvPr/>
        </p:nvSpPr>
        <p:spPr>
          <a:xfrm>
            <a:off x="6560467" y="5579784"/>
            <a:ext cx="4884350" cy="492443"/>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sng" strike="noStrike" kern="1200" cap="none" spc="0" normalizeH="0" baseline="0" noProof="0" dirty="0">
                <a:ln>
                  <a:noFill/>
                </a:ln>
                <a:solidFill>
                  <a:srgbClr val="0033A0"/>
                </a:solidFill>
                <a:effectLst/>
                <a:uLnTx/>
                <a:uFillTx/>
                <a:latin typeface="Helvetica"/>
                <a:ea typeface="+mn-ea"/>
                <a:cs typeface="Helvetica"/>
              </a:rPr>
              <a:t>No kinematic compression </a:t>
            </a:r>
            <a:r>
              <a:rPr kumimoji="0" lang="en-US" sz="1600" b="0" i="0" u="none" strike="noStrike" kern="1200" cap="none" spc="0" normalizeH="0" baseline="0" noProof="0" dirty="0">
                <a:ln>
                  <a:noFill/>
                </a:ln>
                <a:solidFill>
                  <a:srgbClr val="0033A0"/>
                </a:solidFill>
                <a:effectLst/>
                <a:uLnTx/>
                <a:uFillTx/>
                <a:latin typeface="Helvetica"/>
                <a:ea typeface="+mn-ea"/>
                <a:cs typeface="Helvetica"/>
              </a:rPr>
              <a:t>of the Q-value spectrum – </a:t>
            </a:r>
            <a:br>
              <a:rPr kumimoji="0" lang="en-US" sz="1600" b="0" i="0" u="none" strike="noStrike" kern="1200" cap="none" spc="0" normalizeH="0" baseline="0" noProof="0" dirty="0">
                <a:ln>
                  <a:noFill/>
                </a:ln>
                <a:solidFill>
                  <a:srgbClr val="0033A0"/>
                </a:solidFill>
                <a:effectLst/>
                <a:uLnTx/>
                <a:uFillTx/>
                <a:latin typeface="Helvetica"/>
                <a:ea typeface="+mn-ea"/>
                <a:cs typeface="Helvetica"/>
              </a:rPr>
            </a:br>
            <a:r>
              <a:rPr kumimoji="0" lang="en-US" sz="1600" b="0" i="0" u="none" strike="noStrike" kern="1200" cap="none" spc="0" normalizeH="0" baseline="0" noProof="0" dirty="0">
                <a:ln>
                  <a:noFill/>
                </a:ln>
                <a:solidFill>
                  <a:srgbClr val="0033A0"/>
                </a:solidFill>
                <a:effectLst/>
                <a:uLnTx/>
                <a:uFillTx/>
                <a:latin typeface="Helvetica"/>
                <a:ea typeface="+mn-ea"/>
                <a:cs typeface="Helvetica"/>
              </a:rPr>
              <a:t>excellent resolution without need for </a:t>
            </a:r>
            <a:r>
              <a:rPr kumimoji="0" lang="el-GR" sz="1600" b="0" i="0" u="none" strike="noStrike" kern="1200" cap="none" spc="0" normalizeH="0" baseline="0" noProof="0" dirty="0">
                <a:ln>
                  <a:noFill/>
                </a:ln>
                <a:solidFill>
                  <a:srgbClr val="0033A0"/>
                </a:solidFill>
                <a:effectLst/>
                <a:uLnTx/>
                <a:uFillTx/>
                <a:latin typeface="Helvetica"/>
                <a:ea typeface="+mn-ea"/>
                <a:cs typeface="Helvetica"/>
              </a:rPr>
              <a:t>γ</a:t>
            </a:r>
            <a:r>
              <a:rPr kumimoji="0" lang="en-GB" sz="1600" b="0" i="0" u="none" strike="noStrike" kern="1200" cap="none" spc="0" normalizeH="0" baseline="0" noProof="0" dirty="0">
                <a:ln>
                  <a:noFill/>
                </a:ln>
                <a:solidFill>
                  <a:srgbClr val="0033A0"/>
                </a:solidFill>
                <a:effectLst/>
                <a:uLnTx/>
                <a:uFillTx/>
                <a:latin typeface="Helvetica"/>
                <a:ea typeface="+mn-ea"/>
                <a:cs typeface="Helvetica"/>
              </a:rPr>
              <a:t> rays.</a:t>
            </a:r>
            <a:endParaRPr kumimoji="0" lang="en-US" sz="1600" b="0" i="0" u="none" strike="noStrike" kern="1200" cap="none" spc="0" normalizeH="0" baseline="0" noProof="0" dirty="0">
              <a:ln>
                <a:noFill/>
              </a:ln>
              <a:solidFill>
                <a:srgbClr val="0033A0"/>
              </a:solidFill>
              <a:effectLst/>
              <a:uLnTx/>
              <a:uFillTx/>
              <a:latin typeface="Helvetica"/>
              <a:ea typeface="+mn-ea"/>
              <a:cs typeface="Helvetica"/>
            </a:endParaRPr>
          </a:p>
        </p:txBody>
      </p:sp>
    </p:spTree>
    <p:extLst>
      <p:ext uri="{BB962C8B-B14F-4D97-AF65-F5344CB8AC3E}">
        <p14:creationId xmlns:p14="http://schemas.microsoft.com/office/powerpoint/2010/main" val="33135885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a:extLst>
              <a:ext uri="{FF2B5EF4-FFF2-40B4-BE49-F238E27FC236}">
                <a16:creationId xmlns:a16="http://schemas.microsoft.com/office/drawing/2014/main" id="{F833E5C3-F054-0B06-9BEF-5307B8730887}"/>
              </a:ext>
            </a:extLst>
          </p:cNvPr>
          <p:cNvGrpSpPr/>
          <p:nvPr/>
        </p:nvGrpSpPr>
        <p:grpSpPr>
          <a:xfrm>
            <a:off x="2205385" y="4381503"/>
            <a:ext cx="3219690" cy="1841614"/>
            <a:chOff x="630414" y="3524058"/>
            <a:chExt cx="3219690" cy="1841614"/>
          </a:xfrm>
        </p:grpSpPr>
        <p:pic>
          <p:nvPicPr>
            <p:cNvPr id="42" name="Picture 41">
              <a:extLst>
                <a:ext uri="{FF2B5EF4-FFF2-40B4-BE49-F238E27FC236}">
                  <a16:creationId xmlns:a16="http://schemas.microsoft.com/office/drawing/2014/main" id="{AB2E4D49-3435-43D6-B01F-F7472AC1853A}"/>
                </a:ext>
              </a:extLst>
            </p:cNvPr>
            <p:cNvPicPr>
              <a:picLocks noChangeAspect="1"/>
            </p:cNvPicPr>
            <p:nvPr/>
          </p:nvPicPr>
          <p:blipFill rotWithShape="1">
            <a:blip r:embed="rId2">
              <a:clrChange>
                <a:clrFrom>
                  <a:srgbClr val="000000">
                    <a:alpha val="0"/>
                  </a:srgbClr>
                </a:clrFrom>
                <a:clrTo>
                  <a:srgbClr val="000000">
                    <a:alpha val="0"/>
                  </a:srgbClr>
                </a:clrTo>
              </a:clrChange>
            </a:blip>
            <a:srcRect l="7224" t="45387"/>
            <a:stretch/>
          </p:blipFill>
          <p:spPr>
            <a:xfrm>
              <a:off x="630414" y="3524058"/>
              <a:ext cx="3219690" cy="1841614"/>
            </a:xfrm>
            <a:prstGeom prst="rect">
              <a:avLst/>
            </a:prstGeom>
          </p:spPr>
        </p:pic>
        <p:grpSp>
          <p:nvGrpSpPr>
            <p:cNvPr id="43" name="Group 42">
              <a:extLst>
                <a:ext uri="{FF2B5EF4-FFF2-40B4-BE49-F238E27FC236}">
                  <a16:creationId xmlns:a16="http://schemas.microsoft.com/office/drawing/2014/main" id="{A877C5B8-5A26-EE4B-50DB-4153C95E6B20}"/>
                </a:ext>
              </a:extLst>
            </p:cNvPr>
            <p:cNvGrpSpPr/>
            <p:nvPr/>
          </p:nvGrpSpPr>
          <p:grpSpPr>
            <a:xfrm>
              <a:off x="983432" y="3537943"/>
              <a:ext cx="2604538" cy="1331218"/>
              <a:chOff x="2919112" y="4522404"/>
              <a:chExt cx="2369987" cy="1006601"/>
            </a:xfrm>
          </p:grpSpPr>
          <p:sp>
            <p:nvSpPr>
              <p:cNvPr id="44" name="TextBox 43">
                <a:extLst>
                  <a:ext uri="{FF2B5EF4-FFF2-40B4-BE49-F238E27FC236}">
                    <a16:creationId xmlns:a16="http://schemas.microsoft.com/office/drawing/2014/main" id="{71AE7755-ED90-C5A6-74F1-266F52400F2E}"/>
                  </a:ext>
                </a:extLst>
              </p:cNvPr>
              <p:cNvSpPr txBox="1"/>
              <p:nvPr/>
            </p:nvSpPr>
            <p:spPr>
              <a:xfrm>
                <a:off x="2994208" y="4603373"/>
                <a:ext cx="564578" cy="307777"/>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30000" noProof="0" dirty="0">
                    <a:ln>
                      <a:noFill/>
                    </a:ln>
                    <a:solidFill>
                      <a:srgbClr val="FF0000"/>
                    </a:solidFill>
                    <a:effectLst/>
                    <a:uLnTx/>
                    <a:uFillTx/>
                    <a:latin typeface="Arial"/>
                    <a:ea typeface="+mn-ea"/>
                    <a:cs typeface="+mn-cs"/>
                  </a:rPr>
                  <a:t>207</a:t>
                </a:r>
                <a:r>
                  <a:rPr kumimoji="0" lang="en-US" sz="1400" b="0" i="0" u="none" strike="noStrike" kern="1200" cap="none" spc="0" normalizeH="0" baseline="0" noProof="0" dirty="0">
                    <a:ln>
                      <a:noFill/>
                    </a:ln>
                    <a:solidFill>
                      <a:srgbClr val="FF0000"/>
                    </a:solidFill>
                    <a:effectLst/>
                    <a:uLnTx/>
                    <a:uFillTx/>
                    <a:latin typeface="Arial"/>
                    <a:ea typeface="+mn-ea"/>
                    <a:cs typeface="+mn-cs"/>
                  </a:rPr>
                  <a:t>Hg</a:t>
                </a:r>
              </a:p>
            </p:txBody>
          </p:sp>
          <p:sp>
            <p:nvSpPr>
              <p:cNvPr id="45" name="TextBox 44">
                <a:extLst>
                  <a:ext uri="{FF2B5EF4-FFF2-40B4-BE49-F238E27FC236}">
                    <a16:creationId xmlns:a16="http://schemas.microsoft.com/office/drawing/2014/main" id="{FB91FDBC-EED2-D7C2-834A-247DED02B0A6}"/>
                  </a:ext>
                </a:extLst>
              </p:cNvPr>
              <p:cNvSpPr txBox="1"/>
              <p:nvPr/>
            </p:nvSpPr>
            <p:spPr>
              <a:xfrm>
                <a:off x="2919112" y="4898460"/>
                <a:ext cx="452368"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33A0"/>
                    </a:solidFill>
                    <a:effectLst/>
                    <a:uLnTx/>
                    <a:uFillTx/>
                    <a:latin typeface="Arial"/>
                    <a:ea typeface="+mn-ea"/>
                    <a:cs typeface="+mn-cs"/>
                  </a:rPr>
                  <a:t>9/2</a:t>
                </a:r>
                <a:r>
                  <a:rPr kumimoji="0" lang="en-US" sz="1200" b="0" i="0" u="none" strike="noStrike" kern="1200" cap="none" spc="0" normalizeH="0" baseline="30000" noProof="0" dirty="0">
                    <a:ln>
                      <a:noFill/>
                    </a:ln>
                    <a:solidFill>
                      <a:srgbClr val="0033A0"/>
                    </a:solidFill>
                    <a:effectLst/>
                    <a:uLnTx/>
                    <a:uFillTx/>
                    <a:latin typeface="Arial"/>
                    <a:ea typeface="+mn-ea"/>
                    <a:cs typeface="+mn-cs"/>
                  </a:rPr>
                  <a:t>+</a:t>
                </a:r>
              </a:p>
            </p:txBody>
          </p:sp>
          <p:sp>
            <p:nvSpPr>
              <p:cNvPr id="46" name="TextBox 45">
                <a:extLst>
                  <a:ext uri="{FF2B5EF4-FFF2-40B4-BE49-F238E27FC236}">
                    <a16:creationId xmlns:a16="http://schemas.microsoft.com/office/drawing/2014/main" id="{15B8F11D-8868-70B8-1EC4-5EB8E7B3B75E}"/>
                  </a:ext>
                </a:extLst>
              </p:cNvPr>
              <p:cNvSpPr txBox="1"/>
              <p:nvPr/>
            </p:nvSpPr>
            <p:spPr>
              <a:xfrm>
                <a:off x="4174171" y="4686380"/>
                <a:ext cx="545342"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33A0"/>
                    </a:solidFill>
                    <a:effectLst/>
                    <a:uLnTx/>
                    <a:uFillTx/>
                    <a:latin typeface="Arial"/>
                    <a:ea typeface="+mn-ea"/>
                    <a:cs typeface="+mn-cs"/>
                  </a:rPr>
                  <a:t>(1/2</a:t>
                </a:r>
                <a:r>
                  <a:rPr kumimoji="0" lang="en-US" sz="1200" b="0" i="0" u="none" strike="noStrike" kern="1200" cap="none" spc="0" normalizeH="0" baseline="30000" noProof="0" dirty="0">
                    <a:ln>
                      <a:noFill/>
                    </a:ln>
                    <a:solidFill>
                      <a:srgbClr val="0033A0"/>
                    </a:solidFill>
                    <a:effectLst/>
                    <a:uLnTx/>
                    <a:uFillTx/>
                    <a:latin typeface="Arial"/>
                    <a:ea typeface="+mn-ea"/>
                    <a:cs typeface="+mn-cs"/>
                  </a:rPr>
                  <a:t>+</a:t>
                </a:r>
                <a:r>
                  <a:rPr kumimoji="0" lang="en-US" sz="1200" b="0" i="0" u="none" strike="noStrike" kern="1200" cap="none" spc="0" normalizeH="0" baseline="0" noProof="0" dirty="0">
                    <a:ln>
                      <a:noFill/>
                    </a:ln>
                    <a:solidFill>
                      <a:srgbClr val="0033A0"/>
                    </a:solidFill>
                    <a:effectLst/>
                    <a:uLnTx/>
                    <a:uFillTx/>
                    <a:latin typeface="Arial"/>
                    <a:ea typeface="+mn-ea"/>
                    <a:cs typeface="+mn-cs"/>
                  </a:rPr>
                  <a:t>)</a:t>
                </a:r>
                <a:endParaRPr kumimoji="0" lang="en-US" sz="1200" b="0" i="0" u="none" strike="noStrike" kern="1200" cap="none" spc="0" normalizeH="0" baseline="30000" noProof="0" dirty="0">
                  <a:ln>
                    <a:noFill/>
                  </a:ln>
                  <a:solidFill>
                    <a:srgbClr val="0033A0"/>
                  </a:solidFill>
                  <a:effectLst/>
                  <a:uLnTx/>
                  <a:uFillTx/>
                  <a:latin typeface="Arial"/>
                  <a:ea typeface="+mn-ea"/>
                  <a:cs typeface="+mn-cs"/>
                </a:endParaRPr>
              </a:p>
            </p:txBody>
          </p:sp>
          <p:sp>
            <p:nvSpPr>
              <p:cNvPr id="47" name="TextBox 46">
                <a:extLst>
                  <a:ext uri="{FF2B5EF4-FFF2-40B4-BE49-F238E27FC236}">
                    <a16:creationId xmlns:a16="http://schemas.microsoft.com/office/drawing/2014/main" id="{6C39CF7B-AB12-58E9-35D7-6C71BD8A7CDC}"/>
                  </a:ext>
                </a:extLst>
              </p:cNvPr>
              <p:cNvSpPr txBox="1"/>
              <p:nvPr/>
            </p:nvSpPr>
            <p:spPr>
              <a:xfrm>
                <a:off x="4625958" y="4522404"/>
                <a:ext cx="545342"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33A0"/>
                    </a:solidFill>
                    <a:effectLst/>
                    <a:uLnTx/>
                    <a:uFillTx/>
                    <a:latin typeface="Arial"/>
                    <a:ea typeface="+mn-ea"/>
                    <a:cs typeface="+mn-cs"/>
                  </a:rPr>
                  <a:t>(3/2</a:t>
                </a:r>
                <a:r>
                  <a:rPr kumimoji="0" lang="en-US" sz="1200" b="0" i="0" u="none" strike="noStrike" kern="1200" cap="none" spc="0" normalizeH="0" baseline="30000" noProof="0" dirty="0">
                    <a:ln>
                      <a:noFill/>
                    </a:ln>
                    <a:solidFill>
                      <a:srgbClr val="0033A0"/>
                    </a:solidFill>
                    <a:effectLst/>
                    <a:uLnTx/>
                    <a:uFillTx/>
                    <a:latin typeface="Arial"/>
                    <a:ea typeface="+mn-ea"/>
                    <a:cs typeface="+mn-cs"/>
                  </a:rPr>
                  <a:t>+</a:t>
                </a:r>
                <a:r>
                  <a:rPr kumimoji="0" lang="en-US" sz="1200" b="0" i="0" u="none" strike="noStrike" kern="1200" cap="none" spc="0" normalizeH="0" baseline="0" noProof="0" dirty="0">
                    <a:ln>
                      <a:noFill/>
                    </a:ln>
                    <a:solidFill>
                      <a:srgbClr val="0033A0"/>
                    </a:solidFill>
                    <a:effectLst/>
                    <a:uLnTx/>
                    <a:uFillTx/>
                    <a:latin typeface="Arial"/>
                    <a:ea typeface="+mn-ea"/>
                    <a:cs typeface="+mn-cs"/>
                  </a:rPr>
                  <a:t>)</a:t>
                </a:r>
                <a:endParaRPr kumimoji="0" lang="en-US" sz="1200" b="0" i="0" u="none" strike="noStrike" kern="1200" cap="none" spc="0" normalizeH="0" baseline="30000" noProof="0" dirty="0">
                  <a:ln>
                    <a:noFill/>
                  </a:ln>
                  <a:solidFill>
                    <a:srgbClr val="0033A0"/>
                  </a:solidFill>
                  <a:effectLst/>
                  <a:uLnTx/>
                  <a:uFillTx/>
                  <a:latin typeface="Arial"/>
                  <a:ea typeface="+mn-ea"/>
                  <a:cs typeface="+mn-cs"/>
                </a:endParaRPr>
              </a:p>
            </p:txBody>
          </p:sp>
          <p:sp>
            <p:nvSpPr>
              <p:cNvPr id="48" name="TextBox 47">
                <a:extLst>
                  <a:ext uri="{FF2B5EF4-FFF2-40B4-BE49-F238E27FC236}">
                    <a16:creationId xmlns:a16="http://schemas.microsoft.com/office/drawing/2014/main" id="{7AE3A5B5-9897-BFBC-63BE-3276829BE6EE}"/>
                  </a:ext>
                </a:extLst>
              </p:cNvPr>
              <p:cNvSpPr txBox="1"/>
              <p:nvPr/>
            </p:nvSpPr>
            <p:spPr>
              <a:xfrm>
                <a:off x="4743757" y="5026837"/>
                <a:ext cx="545342"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33A0"/>
                    </a:solidFill>
                    <a:effectLst/>
                    <a:uLnTx/>
                    <a:uFillTx/>
                    <a:latin typeface="Arial"/>
                    <a:ea typeface="+mn-ea"/>
                    <a:cs typeface="+mn-cs"/>
                  </a:rPr>
                  <a:t>(7/2</a:t>
                </a:r>
                <a:r>
                  <a:rPr kumimoji="0" lang="en-US" sz="1200" b="0" i="0" u="none" strike="noStrike" kern="1200" cap="none" spc="0" normalizeH="0" baseline="30000" noProof="0" dirty="0">
                    <a:ln>
                      <a:noFill/>
                    </a:ln>
                    <a:solidFill>
                      <a:srgbClr val="0033A0"/>
                    </a:solidFill>
                    <a:effectLst/>
                    <a:uLnTx/>
                    <a:uFillTx/>
                    <a:latin typeface="Arial"/>
                    <a:ea typeface="+mn-ea"/>
                    <a:cs typeface="+mn-cs"/>
                  </a:rPr>
                  <a:t>+</a:t>
                </a:r>
                <a:r>
                  <a:rPr kumimoji="0" lang="en-US" sz="1200" b="0" i="0" u="none" strike="noStrike" kern="1200" cap="none" spc="0" normalizeH="0" baseline="0" noProof="0" dirty="0">
                    <a:ln>
                      <a:noFill/>
                    </a:ln>
                    <a:solidFill>
                      <a:srgbClr val="0033A0"/>
                    </a:solidFill>
                    <a:effectLst/>
                    <a:uLnTx/>
                    <a:uFillTx/>
                    <a:latin typeface="Arial"/>
                    <a:ea typeface="+mn-ea"/>
                    <a:cs typeface="+mn-cs"/>
                  </a:rPr>
                  <a:t>)</a:t>
                </a:r>
                <a:endParaRPr kumimoji="0" lang="en-US" sz="1200" b="0" i="0" u="none" strike="noStrike" kern="1200" cap="none" spc="0" normalizeH="0" baseline="30000" noProof="0" dirty="0">
                  <a:ln>
                    <a:noFill/>
                  </a:ln>
                  <a:solidFill>
                    <a:srgbClr val="0033A0"/>
                  </a:solidFill>
                  <a:effectLst/>
                  <a:uLnTx/>
                  <a:uFillTx/>
                  <a:latin typeface="Arial"/>
                  <a:ea typeface="+mn-ea"/>
                  <a:cs typeface="+mn-cs"/>
                </a:endParaRPr>
              </a:p>
            </p:txBody>
          </p:sp>
          <p:sp>
            <p:nvSpPr>
              <p:cNvPr id="49" name="TextBox 48">
                <a:extLst>
                  <a:ext uri="{FF2B5EF4-FFF2-40B4-BE49-F238E27FC236}">
                    <a16:creationId xmlns:a16="http://schemas.microsoft.com/office/drawing/2014/main" id="{461F99B5-1415-601C-503A-E072677D7CCB}"/>
                  </a:ext>
                </a:extLst>
              </p:cNvPr>
              <p:cNvSpPr txBox="1"/>
              <p:nvPr/>
            </p:nvSpPr>
            <p:spPr>
              <a:xfrm>
                <a:off x="3830376" y="4553243"/>
                <a:ext cx="545342"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33A0"/>
                    </a:solidFill>
                    <a:effectLst/>
                    <a:uLnTx/>
                    <a:uFillTx/>
                    <a:latin typeface="Arial"/>
                    <a:ea typeface="+mn-ea"/>
                    <a:cs typeface="+mn-cs"/>
                  </a:rPr>
                  <a:t>(5/2</a:t>
                </a:r>
                <a:r>
                  <a:rPr kumimoji="0" lang="en-US" sz="1200" b="0" i="0" u="none" strike="noStrike" kern="1200" cap="none" spc="0" normalizeH="0" baseline="30000" noProof="0" dirty="0">
                    <a:ln>
                      <a:noFill/>
                    </a:ln>
                    <a:solidFill>
                      <a:srgbClr val="0033A0"/>
                    </a:solidFill>
                    <a:effectLst/>
                    <a:uLnTx/>
                    <a:uFillTx/>
                    <a:latin typeface="Arial"/>
                    <a:ea typeface="+mn-ea"/>
                    <a:cs typeface="+mn-cs"/>
                  </a:rPr>
                  <a:t>+</a:t>
                </a:r>
                <a:r>
                  <a:rPr kumimoji="0" lang="en-US" sz="1200" b="0" i="0" u="none" strike="noStrike" kern="1200" cap="none" spc="0" normalizeH="0" baseline="0" noProof="0" dirty="0">
                    <a:ln>
                      <a:noFill/>
                    </a:ln>
                    <a:solidFill>
                      <a:srgbClr val="0033A0"/>
                    </a:solidFill>
                    <a:effectLst/>
                    <a:uLnTx/>
                    <a:uFillTx/>
                    <a:latin typeface="Arial"/>
                    <a:ea typeface="+mn-ea"/>
                    <a:cs typeface="+mn-cs"/>
                  </a:rPr>
                  <a:t>)</a:t>
                </a:r>
                <a:endParaRPr kumimoji="0" lang="en-US" sz="1200" b="0" i="0" u="none" strike="noStrike" kern="1200" cap="none" spc="0" normalizeH="0" baseline="30000" noProof="0" dirty="0">
                  <a:ln>
                    <a:noFill/>
                  </a:ln>
                  <a:solidFill>
                    <a:srgbClr val="0033A0"/>
                  </a:solidFill>
                  <a:effectLst/>
                  <a:uLnTx/>
                  <a:uFillTx/>
                  <a:latin typeface="Arial"/>
                  <a:ea typeface="+mn-ea"/>
                  <a:cs typeface="+mn-cs"/>
                </a:endParaRPr>
              </a:p>
            </p:txBody>
          </p:sp>
          <p:cxnSp>
            <p:nvCxnSpPr>
              <p:cNvPr id="50" name="Straight Arrow Connector 49">
                <a:extLst>
                  <a:ext uri="{FF2B5EF4-FFF2-40B4-BE49-F238E27FC236}">
                    <a16:creationId xmlns:a16="http://schemas.microsoft.com/office/drawing/2014/main" id="{AD6066E7-1D8A-8E1D-E105-A0954EC38E32}"/>
                  </a:ext>
                </a:extLst>
              </p:cNvPr>
              <p:cNvCxnSpPr>
                <a:cxnSpLocks/>
              </p:cNvCxnSpPr>
              <p:nvPr/>
            </p:nvCxnSpPr>
            <p:spPr>
              <a:xfrm flipH="1">
                <a:off x="3972319" y="4820298"/>
                <a:ext cx="142670" cy="15050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1" name="Straight Arrow Connector 50">
                <a:extLst>
                  <a:ext uri="{FF2B5EF4-FFF2-40B4-BE49-F238E27FC236}">
                    <a16:creationId xmlns:a16="http://schemas.microsoft.com/office/drawing/2014/main" id="{C715C8D2-AFE9-5251-4E84-28C77B1138E5}"/>
                  </a:ext>
                </a:extLst>
              </p:cNvPr>
              <p:cNvCxnSpPr>
                <a:cxnSpLocks/>
              </p:cNvCxnSpPr>
              <p:nvPr/>
            </p:nvCxnSpPr>
            <p:spPr>
              <a:xfrm>
                <a:off x="4114989" y="4820298"/>
                <a:ext cx="29901" cy="70870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2" name="Straight Arrow Connector 51">
                <a:extLst>
                  <a:ext uri="{FF2B5EF4-FFF2-40B4-BE49-F238E27FC236}">
                    <a16:creationId xmlns:a16="http://schemas.microsoft.com/office/drawing/2014/main" id="{844F77AA-66C9-1C71-8B64-FD71EFA9FE2A}"/>
                  </a:ext>
                </a:extLst>
              </p:cNvPr>
              <p:cNvCxnSpPr>
                <a:cxnSpLocks/>
              </p:cNvCxnSpPr>
              <p:nvPr/>
            </p:nvCxnSpPr>
            <p:spPr>
              <a:xfrm>
                <a:off x="4120934" y="4820298"/>
                <a:ext cx="131308" cy="41307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sp>
        <p:nvSpPr>
          <p:cNvPr id="5" name="Title 1">
            <a:extLst>
              <a:ext uri="{FF2B5EF4-FFF2-40B4-BE49-F238E27FC236}">
                <a16:creationId xmlns:a16="http://schemas.microsoft.com/office/drawing/2014/main" id="{331EE9B9-46E9-6123-CC1D-0F1948049AF2}"/>
              </a:ext>
            </a:extLst>
          </p:cNvPr>
          <p:cNvSpPr txBox="1">
            <a:spLocks/>
          </p:cNvSpPr>
          <p:nvPr/>
        </p:nvSpPr>
        <p:spPr>
          <a:xfrm>
            <a:off x="226763" y="142939"/>
            <a:ext cx="9829677" cy="520765"/>
          </a:xfrm>
          <a:prstGeom prst="rect">
            <a:avLst/>
          </a:prstGeom>
        </p:spPr>
        <p:txBody>
          <a:bodyPr>
            <a:normAutofit fontScale="97500"/>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29348C"/>
                </a:solidFill>
                <a:effectLst/>
                <a:uLnTx/>
                <a:uFillTx/>
                <a:latin typeface="Calibri" panose="020F0502020204030204" pitchFamily="34" charset="0"/>
                <a:ea typeface="+mj-ea"/>
                <a:cs typeface="Calibri" panose="020F0502020204030204" pitchFamily="34" charset="0"/>
              </a:rPr>
              <a:t>First ISS Physics (CERN Run 2) 2018 – with HELIOS Si array. </a:t>
            </a:r>
          </a:p>
        </p:txBody>
      </p:sp>
      <p:sp>
        <p:nvSpPr>
          <p:cNvPr id="6" name="TextBox 5">
            <a:extLst>
              <a:ext uri="{FF2B5EF4-FFF2-40B4-BE49-F238E27FC236}">
                <a16:creationId xmlns:a16="http://schemas.microsoft.com/office/drawing/2014/main" id="{A51245CD-6CB0-1DA0-5E7C-D668D7C991B8}"/>
              </a:ext>
            </a:extLst>
          </p:cNvPr>
          <p:cNvSpPr txBox="1"/>
          <p:nvPr/>
        </p:nvSpPr>
        <p:spPr>
          <a:xfrm>
            <a:off x="226763" y="1036200"/>
            <a:ext cx="4936178"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Study excited states in </a:t>
            </a:r>
            <a:r>
              <a:rPr kumimoji="0" lang="en-US" sz="1600" b="0" i="0" u="none" strike="noStrike" kern="1200" cap="none" spc="0" normalizeH="0" baseline="3000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207</a:t>
            </a:r>
            <a:r>
              <a:rPr kumimoji="0" lang="en-US" sz="16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Hg for the first time using transfer reactions,  </a:t>
            </a:r>
            <a:r>
              <a:rPr kumimoji="0" lang="en-US" sz="1600" b="0" i="0" u="none" strike="noStrike" kern="1200" cap="none" spc="0" normalizeH="0" baseline="3000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206</a:t>
            </a:r>
            <a:r>
              <a:rPr kumimoji="0" lang="en-US" sz="16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Hg(</a:t>
            </a:r>
            <a:r>
              <a:rPr kumimoji="0" lang="en-US" sz="1600" b="0" i="0" u="none" strike="noStrike" kern="1200" cap="none" spc="0" normalizeH="0" baseline="0" noProof="0" dirty="0" err="1">
                <a:ln>
                  <a:noFill/>
                </a:ln>
                <a:solidFill>
                  <a:srgbClr val="29348C"/>
                </a:solidFill>
                <a:effectLst/>
                <a:uLnTx/>
                <a:uFillTx/>
                <a:latin typeface="Calibri Light" panose="020F0302020204030204" pitchFamily="34" charset="0"/>
                <a:ea typeface="+mn-ea"/>
                <a:cs typeface="Calibri Light" panose="020F0302020204030204" pitchFamily="34" charset="0"/>
              </a:rPr>
              <a:t>d,p</a:t>
            </a:r>
            <a:r>
              <a:rPr kumimoji="0" lang="en-US" sz="16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)@7.4 MeV/A, 5x10</a:t>
            </a:r>
            <a:r>
              <a:rPr kumimoji="0" lang="en-US" sz="1600" b="0" i="0" u="none" strike="noStrike" kern="1200" cap="none" spc="0" normalizeH="0" baseline="3000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5</a:t>
            </a:r>
            <a:r>
              <a:rPr kumimoji="0" lang="en-US" sz="16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 </a:t>
            </a:r>
            <a:r>
              <a:rPr kumimoji="0" lang="en-US" sz="1600" b="0" i="0" u="none" strike="noStrike" kern="1200" cap="none" spc="0" normalizeH="0" baseline="0" noProof="0" dirty="0" err="1">
                <a:ln>
                  <a:noFill/>
                </a:ln>
                <a:solidFill>
                  <a:srgbClr val="29348C"/>
                </a:solidFill>
                <a:effectLst/>
                <a:uLnTx/>
                <a:uFillTx/>
                <a:latin typeface="Calibri Light" panose="020F0302020204030204" pitchFamily="34" charset="0"/>
                <a:ea typeface="+mn-ea"/>
                <a:cs typeface="Calibri Light" panose="020F0302020204030204" pitchFamily="34" charset="0"/>
              </a:rPr>
              <a:t>pps</a:t>
            </a:r>
            <a:r>
              <a:rPr kumimoji="0" lang="en-US" sz="16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165 </a:t>
            </a:r>
            <a:r>
              <a:rPr kumimoji="0" lang="el-GR" sz="16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μ</a:t>
            </a:r>
            <a:r>
              <a:rPr kumimoji="0" lang="en-GB" sz="16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g/cm</a:t>
            </a:r>
            <a:r>
              <a:rPr kumimoji="0" lang="en-GB" sz="1600" b="0" i="0" u="none" strike="noStrike" kern="1200" cap="none" spc="0" normalizeH="0" baseline="3000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2</a:t>
            </a:r>
            <a:r>
              <a:rPr kumimoji="0" lang="en-GB" sz="16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a:t>
            </a:r>
            <a:r>
              <a:rPr kumimoji="0" lang="en-US" sz="16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140-keV FWHM.</a:t>
            </a:r>
          </a:p>
        </p:txBody>
      </p:sp>
      <p:grpSp>
        <p:nvGrpSpPr>
          <p:cNvPr id="7" name="Group 6">
            <a:extLst>
              <a:ext uri="{FF2B5EF4-FFF2-40B4-BE49-F238E27FC236}">
                <a16:creationId xmlns:a16="http://schemas.microsoft.com/office/drawing/2014/main" id="{208FE7D3-F560-C7E0-2A5D-9F372D709F68}"/>
              </a:ext>
            </a:extLst>
          </p:cNvPr>
          <p:cNvGrpSpPr/>
          <p:nvPr/>
        </p:nvGrpSpPr>
        <p:grpSpPr>
          <a:xfrm>
            <a:off x="1590890" y="1904685"/>
            <a:ext cx="3396635" cy="2423059"/>
            <a:chOff x="1673271" y="1843147"/>
            <a:chExt cx="6378615" cy="4704001"/>
          </a:xfrm>
        </p:grpSpPr>
        <p:grpSp>
          <p:nvGrpSpPr>
            <p:cNvPr id="8" name="Group 7">
              <a:extLst>
                <a:ext uri="{FF2B5EF4-FFF2-40B4-BE49-F238E27FC236}">
                  <a16:creationId xmlns:a16="http://schemas.microsoft.com/office/drawing/2014/main" id="{01B975AC-6B18-9269-F0B6-5913307EFB96}"/>
                </a:ext>
              </a:extLst>
            </p:cNvPr>
            <p:cNvGrpSpPr/>
            <p:nvPr/>
          </p:nvGrpSpPr>
          <p:grpSpPr>
            <a:xfrm>
              <a:off x="1673271" y="1843147"/>
              <a:ext cx="6378615" cy="4704001"/>
              <a:chOff x="1673271" y="1843147"/>
              <a:chExt cx="6378615" cy="4704001"/>
            </a:xfrm>
          </p:grpSpPr>
          <p:pic>
            <p:nvPicPr>
              <p:cNvPr id="10" name="Picture 9">
                <a:extLst>
                  <a:ext uri="{FF2B5EF4-FFF2-40B4-BE49-F238E27FC236}">
                    <a16:creationId xmlns:a16="http://schemas.microsoft.com/office/drawing/2014/main" id="{147CAF44-DA80-3DD7-779B-B01E4B294BDB}"/>
                  </a:ext>
                </a:extLst>
              </p:cNvPr>
              <p:cNvPicPr>
                <a:picLocks noChangeAspect="1"/>
              </p:cNvPicPr>
              <p:nvPr/>
            </p:nvPicPr>
            <p:blipFill rotWithShape="1">
              <a:blip r:embed="rId3">
                <a:clrChange>
                  <a:clrFrom>
                    <a:srgbClr val="000000">
                      <a:alpha val="0"/>
                    </a:srgbClr>
                  </a:clrFrom>
                  <a:clrTo>
                    <a:srgbClr val="000000">
                      <a:alpha val="0"/>
                    </a:srgbClr>
                  </a:clrTo>
                </a:clrChange>
              </a:blip>
              <a:srcRect l="4589"/>
              <a:stretch/>
            </p:blipFill>
            <p:spPr>
              <a:xfrm>
                <a:off x="1673271" y="1843147"/>
                <a:ext cx="6378615" cy="4704001"/>
              </a:xfrm>
              <a:prstGeom prst="rect">
                <a:avLst/>
              </a:prstGeom>
            </p:spPr>
          </p:pic>
          <p:sp>
            <p:nvSpPr>
              <p:cNvPr id="11" name="TextBox 10">
                <a:extLst>
                  <a:ext uri="{FF2B5EF4-FFF2-40B4-BE49-F238E27FC236}">
                    <a16:creationId xmlns:a16="http://schemas.microsoft.com/office/drawing/2014/main" id="{C9D8938F-6360-7234-9A81-78FE8091D5AC}"/>
                  </a:ext>
                </a:extLst>
              </p:cNvPr>
              <p:cNvSpPr txBox="1"/>
              <p:nvPr/>
            </p:nvSpPr>
            <p:spPr>
              <a:xfrm>
                <a:off x="6791272" y="4153338"/>
                <a:ext cx="954676" cy="5575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30000" noProof="0" dirty="0">
                    <a:ln>
                      <a:noFill/>
                    </a:ln>
                    <a:solidFill>
                      <a:srgbClr val="0033A0"/>
                    </a:solidFill>
                    <a:effectLst/>
                    <a:uLnTx/>
                    <a:uFillTx/>
                    <a:latin typeface="Arial"/>
                    <a:ea typeface="+mn-ea"/>
                    <a:cs typeface="+mn-cs"/>
                  </a:rPr>
                  <a:t>208</a:t>
                </a:r>
                <a:r>
                  <a:rPr kumimoji="0" lang="en-US" sz="1400" b="0" i="0" u="none" strike="noStrike" kern="1200" cap="none" spc="0" normalizeH="0" baseline="0" noProof="0" dirty="0">
                    <a:ln>
                      <a:noFill/>
                    </a:ln>
                    <a:solidFill>
                      <a:srgbClr val="0033A0"/>
                    </a:solidFill>
                    <a:effectLst/>
                    <a:uLnTx/>
                    <a:uFillTx/>
                    <a:latin typeface="Arial"/>
                    <a:ea typeface="+mn-ea"/>
                    <a:cs typeface="+mn-cs"/>
                  </a:rPr>
                  <a:t>Pb</a:t>
                </a:r>
              </a:p>
            </p:txBody>
          </p:sp>
          <p:cxnSp>
            <p:nvCxnSpPr>
              <p:cNvPr id="12" name="Straight Arrow Connector 11">
                <a:extLst>
                  <a:ext uri="{FF2B5EF4-FFF2-40B4-BE49-F238E27FC236}">
                    <a16:creationId xmlns:a16="http://schemas.microsoft.com/office/drawing/2014/main" id="{98E534CF-9E2E-D9DB-C5DF-E64BDC8896D3}"/>
                  </a:ext>
                </a:extLst>
              </p:cNvPr>
              <p:cNvCxnSpPr>
                <a:cxnSpLocks/>
              </p:cNvCxnSpPr>
              <p:nvPr/>
            </p:nvCxnSpPr>
            <p:spPr>
              <a:xfrm flipH="1" flipV="1">
                <a:off x="6975191" y="2865120"/>
                <a:ext cx="372010" cy="12043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9" name="Straight Arrow Connector 8">
              <a:extLst>
                <a:ext uri="{FF2B5EF4-FFF2-40B4-BE49-F238E27FC236}">
                  <a16:creationId xmlns:a16="http://schemas.microsoft.com/office/drawing/2014/main" id="{790C8B3F-148D-FCED-A8C1-60C5AF945279}"/>
                </a:ext>
              </a:extLst>
            </p:cNvPr>
            <p:cNvCxnSpPr>
              <a:cxnSpLocks/>
            </p:cNvCxnSpPr>
            <p:nvPr/>
          </p:nvCxnSpPr>
          <p:spPr>
            <a:xfrm flipH="1">
              <a:off x="2872742" y="2670572"/>
              <a:ext cx="1909003"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13" name="TextBox 12">
            <a:extLst>
              <a:ext uri="{FF2B5EF4-FFF2-40B4-BE49-F238E27FC236}">
                <a16:creationId xmlns:a16="http://schemas.microsoft.com/office/drawing/2014/main" id="{5167F61B-9261-5688-7752-34EE9C032249}"/>
              </a:ext>
            </a:extLst>
          </p:cNvPr>
          <p:cNvSpPr txBox="1"/>
          <p:nvPr/>
        </p:nvSpPr>
        <p:spPr>
          <a:xfrm>
            <a:off x="226763" y="4104040"/>
            <a:ext cx="1912702"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A first step in improving the understanding of </a:t>
            </a:r>
            <a:r>
              <a:rPr kumimoji="0" lang="en-US" sz="1600" b="0" i="0" u="none" strike="noStrike" kern="1200" cap="none" spc="0" normalizeH="0" baseline="0" noProof="0" dirty="0" err="1">
                <a:ln>
                  <a:noFill/>
                </a:ln>
                <a:solidFill>
                  <a:srgbClr val="29348C"/>
                </a:solidFill>
                <a:effectLst/>
                <a:uLnTx/>
                <a:uFillTx/>
                <a:latin typeface="Calibri Light" panose="020F0302020204030204" pitchFamily="34" charset="0"/>
                <a:ea typeface="+mn-ea"/>
                <a:cs typeface="Calibri Light" panose="020F0302020204030204" pitchFamily="34" charset="0"/>
              </a:rPr>
              <a:t>sp</a:t>
            </a:r>
            <a:r>
              <a:rPr kumimoji="0" lang="en-US" sz="16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 structure of nuclei in a key part of the r process</a:t>
            </a:r>
            <a:endParaRPr kumimoji="0" lang="nl-BE" sz="16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endParaRPr>
          </a:p>
        </p:txBody>
      </p:sp>
      <p:sp>
        <p:nvSpPr>
          <p:cNvPr id="15" name="TextBox 14">
            <a:extLst>
              <a:ext uri="{FF2B5EF4-FFF2-40B4-BE49-F238E27FC236}">
                <a16:creationId xmlns:a16="http://schemas.microsoft.com/office/drawing/2014/main" id="{C44335CE-FDA9-30D8-2DFE-25BA76BDF9F6}"/>
              </a:ext>
            </a:extLst>
          </p:cNvPr>
          <p:cNvSpPr txBox="1"/>
          <p:nvPr/>
        </p:nvSpPr>
        <p:spPr>
          <a:xfrm>
            <a:off x="226763" y="5637038"/>
            <a:ext cx="1904689"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Calibri Light" panose="020F0302020204030204" pitchFamily="34" charset="0"/>
                <a:ea typeface="+mn-ea"/>
                <a:cs typeface="Calibri Light" panose="020F0302020204030204" pitchFamily="34" charset="0"/>
              </a:rPr>
              <a:t>Tang et al. </a:t>
            </a:r>
            <a:br>
              <a:rPr kumimoji="0" lang="en-US" sz="1400" b="0" i="0" u="none" strike="noStrike" kern="1200" cap="none" spc="0" normalizeH="0" baseline="0" noProof="0" dirty="0">
                <a:ln>
                  <a:noFill/>
                </a:ln>
                <a:solidFill>
                  <a:srgbClr val="0033A0"/>
                </a:solidFill>
                <a:effectLst/>
                <a:uLnTx/>
                <a:uFillTx/>
                <a:latin typeface="Calibri Light" panose="020F0302020204030204" pitchFamily="34" charset="0"/>
                <a:ea typeface="+mn-ea"/>
                <a:cs typeface="Calibri Light" panose="020F0302020204030204" pitchFamily="34" charset="0"/>
              </a:rPr>
            </a:br>
            <a:r>
              <a:rPr kumimoji="0" lang="en-US" sz="1400" b="0" i="0" u="none" strike="noStrike" kern="1200" cap="none" spc="0" normalizeH="0" baseline="0" noProof="0" dirty="0">
                <a:ln>
                  <a:noFill/>
                </a:ln>
                <a:solidFill>
                  <a:srgbClr val="0033A0"/>
                </a:solidFill>
                <a:effectLst/>
                <a:uLnTx/>
                <a:uFillTx/>
                <a:latin typeface="Calibri Light" panose="020F0302020204030204" pitchFamily="34" charset="0"/>
                <a:ea typeface="+mn-ea"/>
                <a:cs typeface="Calibri Light" panose="020F0302020204030204" pitchFamily="34" charset="0"/>
              </a:rPr>
              <a:t>PRL 124, 062502 (2020)</a:t>
            </a:r>
          </a:p>
        </p:txBody>
      </p:sp>
      <p:sp>
        <p:nvSpPr>
          <p:cNvPr id="16" name="TextBox 15">
            <a:extLst>
              <a:ext uri="{FF2B5EF4-FFF2-40B4-BE49-F238E27FC236}">
                <a16:creationId xmlns:a16="http://schemas.microsoft.com/office/drawing/2014/main" id="{E8134A5E-DCA4-498A-2825-9A617D55080D}"/>
              </a:ext>
            </a:extLst>
          </p:cNvPr>
          <p:cNvSpPr txBox="1"/>
          <p:nvPr/>
        </p:nvSpPr>
        <p:spPr>
          <a:xfrm>
            <a:off x="9183391" y="5651048"/>
            <a:ext cx="2386743" cy="523220"/>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Calibri Light" panose="020F0302020204030204" pitchFamily="34" charset="0"/>
                <a:ea typeface="+mn-ea"/>
                <a:cs typeface="Calibri Light" panose="020F0302020204030204" pitchFamily="34" charset="0"/>
              </a:rPr>
              <a:t>MacGregor et al. </a:t>
            </a:r>
            <a:br>
              <a:rPr kumimoji="0" lang="en-US" sz="1400" b="0" i="0" u="none" strike="noStrike" kern="1200" cap="none" spc="0" normalizeH="0" baseline="0" noProof="0" dirty="0">
                <a:ln>
                  <a:noFill/>
                </a:ln>
                <a:solidFill>
                  <a:srgbClr val="0033A0"/>
                </a:solidFill>
                <a:effectLst/>
                <a:uLnTx/>
                <a:uFillTx/>
                <a:latin typeface="Calibri Light" panose="020F0302020204030204" pitchFamily="34" charset="0"/>
                <a:ea typeface="+mn-ea"/>
                <a:cs typeface="Calibri Light" panose="020F0302020204030204" pitchFamily="34" charset="0"/>
              </a:rPr>
            </a:br>
            <a:r>
              <a:rPr kumimoji="0" lang="en-US" sz="1400" b="0" i="0" u="none" strike="noStrike" kern="1200" cap="none" spc="0" normalizeH="0" baseline="0" noProof="0" dirty="0">
                <a:ln>
                  <a:noFill/>
                </a:ln>
                <a:solidFill>
                  <a:srgbClr val="0033A0"/>
                </a:solidFill>
                <a:effectLst/>
                <a:uLnTx/>
                <a:uFillTx/>
                <a:latin typeface="Calibri Light" panose="020F0302020204030204" pitchFamily="34" charset="0"/>
                <a:ea typeface="+mn-ea"/>
                <a:cs typeface="Calibri Light" panose="020F0302020204030204" pitchFamily="34" charset="0"/>
              </a:rPr>
              <a:t>PRC Letts 104, L051301 (2021)</a:t>
            </a:r>
          </a:p>
        </p:txBody>
      </p:sp>
      <p:pic>
        <p:nvPicPr>
          <p:cNvPr id="17" name="Picture 16">
            <a:extLst>
              <a:ext uri="{FF2B5EF4-FFF2-40B4-BE49-F238E27FC236}">
                <a16:creationId xmlns:a16="http://schemas.microsoft.com/office/drawing/2014/main" id="{D7457B05-2089-7272-4F62-FD2805AEE90A}"/>
              </a:ext>
            </a:extLst>
          </p:cNvPr>
          <p:cNvPicPr>
            <a:picLocks noChangeAspect="1"/>
          </p:cNvPicPr>
          <p:nvPr/>
        </p:nvPicPr>
        <p:blipFill rotWithShape="1">
          <a:blip r:embed="rId4">
            <a:clrChange>
              <a:clrFrom>
                <a:srgbClr val="000000">
                  <a:alpha val="0"/>
                </a:srgbClr>
              </a:clrFrom>
              <a:clrTo>
                <a:srgbClr val="000000">
                  <a:alpha val="0"/>
                </a:srgbClr>
              </a:clrTo>
            </a:clrChange>
            <a:extLst>
              <a:ext uri="{28A0092B-C50C-407E-A947-70E740481C1C}">
                <a14:useLocalDpi xmlns:a14="http://schemas.microsoft.com/office/drawing/2010/main" val="0"/>
              </a:ext>
            </a:extLst>
          </a:blip>
          <a:srcRect b="1555"/>
          <a:stretch/>
        </p:blipFill>
        <p:spPr>
          <a:xfrm>
            <a:off x="5552413" y="3464025"/>
            <a:ext cx="2654075" cy="2774314"/>
          </a:xfrm>
          <a:prstGeom prst="rect">
            <a:avLst/>
          </a:prstGeom>
        </p:spPr>
      </p:pic>
      <p:pic>
        <p:nvPicPr>
          <p:cNvPr id="18" name="Picture 17">
            <a:extLst>
              <a:ext uri="{FF2B5EF4-FFF2-40B4-BE49-F238E27FC236}">
                <a16:creationId xmlns:a16="http://schemas.microsoft.com/office/drawing/2014/main" id="{4897B4F5-82FE-D888-1867-8CF2A59A1CB6}"/>
              </a:ext>
            </a:extLst>
          </p:cNvPr>
          <p:cNvPicPr>
            <a:picLocks noChangeAspect="1"/>
          </p:cNvPicPr>
          <p:nvPr/>
        </p:nvPicPr>
        <p:blipFill rotWithShape="1">
          <a:blip r:embed="rId5">
            <a:extLst>
              <a:ext uri="{28A0092B-C50C-407E-A947-70E740481C1C}">
                <a14:useLocalDpi xmlns:a14="http://schemas.microsoft.com/office/drawing/2010/main" val="0"/>
              </a:ext>
            </a:extLst>
          </a:blip>
          <a:srcRect l="11668" t="24494" r="11614" b="23685"/>
          <a:stretch/>
        </p:blipFill>
        <p:spPr>
          <a:xfrm>
            <a:off x="9176039" y="2158730"/>
            <a:ext cx="2722961" cy="2602799"/>
          </a:xfrm>
          <a:prstGeom prst="rect">
            <a:avLst/>
          </a:prstGeom>
        </p:spPr>
      </p:pic>
      <p:sp>
        <p:nvSpPr>
          <p:cNvPr id="19" name="TextBox 18">
            <a:extLst>
              <a:ext uri="{FF2B5EF4-FFF2-40B4-BE49-F238E27FC236}">
                <a16:creationId xmlns:a16="http://schemas.microsoft.com/office/drawing/2014/main" id="{7C3BF290-0B9F-3758-0ECE-8B64A3617EBB}"/>
              </a:ext>
            </a:extLst>
          </p:cNvPr>
          <p:cNvSpPr txBox="1"/>
          <p:nvPr/>
        </p:nvSpPr>
        <p:spPr>
          <a:xfrm>
            <a:off x="8720282" y="975960"/>
            <a:ext cx="3349416"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Map single-particle trends close to abrupt shape change in </a:t>
            </a:r>
            <a:r>
              <a:rPr kumimoji="0" lang="en-US" sz="1600" b="0" i="0" u="none" strike="noStrike" kern="1200" cap="none" spc="0" normalizeH="0" baseline="3000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30</a:t>
            </a:r>
            <a:r>
              <a:rPr kumimoji="0" lang="en-US" sz="16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Mg: </a:t>
            </a:r>
            <a:r>
              <a:rPr kumimoji="0" lang="en-US" sz="1600" b="0" i="0" u="none" strike="noStrike" kern="1200" cap="none" spc="0" normalizeH="0" baseline="3000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28</a:t>
            </a:r>
            <a:r>
              <a:rPr kumimoji="0" lang="en-US" sz="16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Mg(</a:t>
            </a:r>
            <a:r>
              <a:rPr kumimoji="0" lang="en-US" sz="1600" b="0" i="0" u="none" strike="noStrike" kern="1200" cap="none" spc="0" normalizeH="0" baseline="0" noProof="0" dirty="0" err="1">
                <a:ln>
                  <a:noFill/>
                </a:ln>
                <a:solidFill>
                  <a:srgbClr val="29348C"/>
                </a:solidFill>
                <a:effectLst/>
                <a:uLnTx/>
                <a:uFillTx/>
                <a:latin typeface="Calibri Light" panose="020F0302020204030204" pitchFamily="34" charset="0"/>
                <a:ea typeface="+mn-ea"/>
                <a:cs typeface="Calibri Light" panose="020F0302020204030204" pitchFamily="34" charset="0"/>
              </a:rPr>
              <a:t>d,p</a:t>
            </a:r>
            <a:r>
              <a:rPr kumimoji="0" lang="en-US" sz="16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)@9.47 MeV/A, 10</a:t>
            </a:r>
            <a:r>
              <a:rPr kumimoji="0" lang="en-US" sz="1600" b="0" i="0" u="none" strike="noStrike" kern="1200" cap="none" spc="0" normalizeH="0" baseline="3000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6 </a:t>
            </a:r>
            <a:r>
              <a:rPr kumimoji="0" lang="en-US" sz="1600" b="0" i="0" u="none" strike="noStrike" kern="1200" cap="none" spc="0" normalizeH="0" baseline="0" noProof="0" dirty="0" err="1">
                <a:ln>
                  <a:noFill/>
                </a:ln>
                <a:solidFill>
                  <a:srgbClr val="29348C"/>
                </a:solidFill>
                <a:effectLst/>
                <a:uLnTx/>
                <a:uFillTx/>
                <a:latin typeface="Calibri Light" panose="020F0302020204030204" pitchFamily="34" charset="0"/>
                <a:ea typeface="+mn-ea"/>
                <a:cs typeface="Calibri Light" panose="020F0302020204030204" pitchFamily="34" charset="0"/>
              </a:rPr>
              <a:t>pps</a:t>
            </a:r>
            <a:r>
              <a:rPr kumimoji="0" lang="en-US" sz="16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6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80</a:t>
            </a:r>
            <a:r>
              <a:rPr kumimoji="0" lang="en-GB" sz="16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 and 120 </a:t>
            </a:r>
            <a:r>
              <a:rPr kumimoji="0" lang="el-GR" sz="16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μ</a:t>
            </a:r>
            <a:r>
              <a:rPr kumimoji="0" lang="en-GB" sz="16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g/cm</a:t>
            </a:r>
            <a:r>
              <a:rPr kumimoji="0" lang="en-GB" sz="1600" b="0" i="0" u="none" strike="noStrike" kern="1200" cap="none" spc="0" normalizeH="0" baseline="3000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2</a:t>
            </a:r>
            <a:r>
              <a:rPr kumimoji="0" lang="en-GB" sz="16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 </a:t>
            </a:r>
            <a:r>
              <a:rPr kumimoji="0" lang="en-US" sz="16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150-keV FHWM.</a:t>
            </a:r>
          </a:p>
        </p:txBody>
      </p:sp>
      <p:sp>
        <p:nvSpPr>
          <p:cNvPr id="33" name="TextBox 32">
            <a:extLst>
              <a:ext uri="{FF2B5EF4-FFF2-40B4-BE49-F238E27FC236}">
                <a16:creationId xmlns:a16="http://schemas.microsoft.com/office/drawing/2014/main" id="{CC4EE32C-F2C6-545B-05E3-4ACA530EDF0C}"/>
              </a:ext>
            </a:extLst>
          </p:cNvPr>
          <p:cNvSpPr txBox="1"/>
          <p:nvPr/>
        </p:nvSpPr>
        <p:spPr>
          <a:xfrm>
            <a:off x="8138012" y="4603656"/>
            <a:ext cx="3760988"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Tests of shell models tuned for the Island of Inversion and highlights the role of geometry of the binding potential on </a:t>
            </a:r>
            <a:r>
              <a:rPr kumimoji="0" lang="en-US" sz="1600" b="0" i="0" u="none" strike="noStrike" kern="1200" cap="none" spc="0" normalizeH="0" baseline="0" noProof="0" dirty="0" err="1">
                <a:ln>
                  <a:noFill/>
                </a:ln>
                <a:solidFill>
                  <a:srgbClr val="29348C"/>
                </a:solidFill>
                <a:effectLst/>
                <a:uLnTx/>
                <a:uFillTx/>
                <a:latin typeface="Calibri Light" panose="020F0302020204030204" pitchFamily="34" charset="0"/>
                <a:ea typeface="+mn-ea"/>
                <a:cs typeface="Calibri Light" panose="020F0302020204030204" pitchFamily="34" charset="0"/>
              </a:rPr>
              <a:t>behaviour</a:t>
            </a:r>
            <a:r>
              <a:rPr kumimoji="0" lang="en-US" sz="1600" b="0" i="0" u="none" strike="noStrike" kern="1200" cap="none" spc="0" normalizeH="0" baseline="0" noProof="0" dirty="0">
                <a:ln>
                  <a:noFill/>
                </a:ln>
                <a:solidFill>
                  <a:srgbClr val="29348C"/>
                </a:solidFill>
                <a:effectLst/>
                <a:uLnTx/>
                <a:uFillTx/>
                <a:latin typeface="Calibri Light" panose="020F0302020204030204" pitchFamily="34" charset="0"/>
                <a:ea typeface="+mn-ea"/>
                <a:cs typeface="Calibri Light" panose="020F0302020204030204" pitchFamily="34" charset="0"/>
              </a:rPr>
              <a:t> of orbitals close to threshold.</a:t>
            </a:r>
          </a:p>
        </p:txBody>
      </p:sp>
      <p:sp>
        <p:nvSpPr>
          <p:cNvPr id="34" name="TextBox 33">
            <a:extLst>
              <a:ext uri="{FF2B5EF4-FFF2-40B4-BE49-F238E27FC236}">
                <a16:creationId xmlns:a16="http://schemas.microsoft.com/office/drawing/2014/main" id="{89C3D722-9371-4B96-BB63-0054FD7CB0BF}"/>
              </a:ext>
            </a:extLst>
          </p:cNvPr>
          <p:cNvSpPr txBox="1"/>
          <p:nvPr/>
        </p:nvSpPr>
        <p:spPr>
          <a:xfrm>
            <a:off x="176031" y="2028636"/>
            <a:ext cx="1282723"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7030A0"/>
                </a:solidFill>
                <a:effectLst/>
                <a:uLnTx/>
                <a:uFillTx/>
                <a:latin typeface="Arial"/>
                <a:ea typeface="+mn-ea"/>
                <a:cs typeface="+mn-cs"/>
              </a:rPr>
              <a:t>on-axis singles</a:t>
            </a:r>
          </a:p>
        </p:txBody>
      </p:sp>
      <p:sp>
        <p:nvSpPr>
          <p:cNvPr id="35" name="TextBox 34">
            <a:extLst>
              <a:ext uri="{FF2B5EF4-FFF2-40B4-BE49-F238E27FC236}">
                <a16:creationId xmlns:a16="http://schemas.microsoft.com/office/drawing/2014/main" id="{4C771D2B-FC17-F340-10F8-F6D88698DA74}"/>
              </a:ext>
            </a:extLst>
          </p:cNvPr>
          <p:cNvSpPr txBox="1"/>
          <p:nvPr/>
        </p:nvSpPr>
        <p:spPr>
          <a:xfrm>
            <a:off x="8172351" y="3706999"/>
            <a:ext cx="1095862"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7030A0"/>
                </a:solidFill>
                <a:effectLst/>
                <a:uLnTx/>
                <a:uFillTx/>
                <a:latin typeface="Arial"/>
                <a:ea typeface="+mn-ea"/>
                <a:cs typeface="+mn-cs"/>
              </a:rPr>
              <a:t>Si recoil detector</a:t>
            </a:r>
          </a:p>
        </p:txBody>
      </p:sp>
      <p:sp>
        <p:nvSpPr>
          <p:cNvPr id="39" name="TextBox 38">
            <a:extLst>
              <a:ext uri="{FF2B5EF4-FFF2-40B4-BE49-F238E27FC236}">
                <a16:creationId xmlns:a16="http://schemas.microsoft.com/office/drawing/2014/main" id="{16285954-3885-DEB6-B479-E52E89DF811A}"/>
              </a:ext>
            </a:extLst>
          </p:cNvPr>
          <p:cNvSpPr txBox="1"/>
          <p:nvPr/>
        </p:nvSpPr>
        <p:spPr>
          <a:xfrm>
            <a:off x="278162" y="652798"/>
            <a:ext cx="2850589" cy="2769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29348C"/>
                </a:solidFill>
                <a:effectLst/>
                <a:uLnTx/>
                <a:uFillTx/>
                <a:latin typeface="Calibri" panose="020F0502020204030204" pitchFamily="34" charset="0"/>
                <a:ea typeface="+mn-ea"/>
                <a:cs typeface="Calibri" panose="020F0502020204030204" pitchFamily="34" charset="0"/>
              </a:rPr>
              <a:t>(</a:t>
            </a:r>
            <a:r>
              <a:rPr kumimoji="0" lang="en-US" sz="1800" b="1" i="0" u="none" strike="noStrike" kern="1200" cap="none" spc="0" normalizeH="0" baseline="0" noProof="0" dirty="0" err="1">
                <a:ln>
                  <a:noFill/>
                </a:ln>
                <a:solidFill>
                  <a:srgbClr val="29348C"/>
                </a:solidFill>
                <a:effectLst/>
                <a:uLnTx/>
                <a:uFillTx/>
                <a:latin typeface="Calibri" panose="020F0502020204030204" pitchFamily="34" charset="0"/>
                <a:ea typeface="+mn-ea"/>
                <a:cs typeface="Calibri" panose="020F0502020204030204" pitchFamily="34" charset="0"/>
              </a:rPr>
              <a:t>i</a:t>
            </a:r>
            <a:r>
              <a:rPr kumimoji="0" lang="en-US" sz="1800" b="1" i="0" u="none" strike="noStrike" kern="1200" cap="none" spc="0" normalizeH="0" baseline="0" noProof="0" dirty="0">
                <a:ln>
                  <a:noFill/>
                </a:ln>
                <a:solidFill>
                  <a:srgbClr val="29348C"/>
                </a:solidFill>
                <a:effectLst/>
                <a:uLnTx/>
                <a:uFillTx/>
                <a:latin typeface="Calibri" panose="020F0502020204030204" pitchFamily="34" charset="0"/>
                <a:ea typeface="+mn-ea"/>
                <a:cs typeface="Calibri" panose="020F0502020204030204" pitchFamily="34" charset="0"/>
              </a:rPr>
              <a:t>) Terra incognita Z&lt;82 N&gt;126</a:t>
            </a:r>
            <a:endParaRPr kumimoji="0" lang="en-GB" sz="1800" b="1"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endParaRPr>
          </a:p>
        </p:txBody>
      </p:sp>
      <p:pic>
        <p:nvPicPr>
          <p:cNvPr id="14" name="Picture 13">
            <a:extLst>
              <a:ext uri="{FF2B5EF4-FFF2-40B4-BE49-F238E27FC236}">
                <a16:creationId xmlns:a16="http://schemas.microsoft.com/office/drawing/2014/main" id="{89B59383-C9AF-2EA7-1960-64B9A175551B}"/>
              </a:ext>
            </a:extLst>
          </p:cNvPr>
          <p:cNvPicPr>
            <a:picLocks noChangeAspect="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14358" t="30616" r="13520" b="30514"/>
          <a:stretch/>
        </p:blipFill>
        <p:spPr>
          <a:xfrm>
            <a:off x="5288541" y="980728"/>
            <a:ext cx="3412666" cy="2602799"/>
          </a:xfrm>
          <a:prstGeom prst="rect">
            <a:avLst/>
          </a:prstGeom>
        </p:spPr>
      </p:pic>
      <p:sp>
        <p:nvSpPr>
          <p:cNvPr id="38" name="TextBox 37">
            <a:extLst>
              <a:ext uri="{FF2B5EF4-FFF2-40B4-BE49-F238E27FC236}">
                <a16:creationId xmlns:a16="http://schemas.microsoft.com/office/drawing/2014/main" id="{70D10A24-2623-609F-998E-860AA3ACA83E}"/>
              </a:ext>
            </a:extLst>
          </p:cNvPr>
          <p:cNvSpPr txBox="1"/>
          <p:nvPr/>
        </p:nvSpPr>
        <p:spPr>
          <a:xfrm>
            <a:off x="5516272" y="651816"/>
            <a:ext cx="4787208" cy="2769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29348C"/>
                </a:solidFill>
                <a:effectLst/>
                <a:uLnTx/>
                <a:uFillTx/>
                <a:latin typeface="Calibri" panose="020F0502020204030204" pitchFamily="34" charset="0"/>
                <a:ea typeface="+mn-ea"/>
                <a:cs typeface="Calibri" panose="020F0502020204030204" pitchFamily="34" charset="0"/>
              </a:rPr>
              <a:t>(ii) Single-particle evolution driving shape changes</a:t>
            </a:r>
            <a:endParaRPr kumimoji="0" lang="en-GB" sz="1800" b="1"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endParaRPr>
          </a:p>
        </p:txBody>
      </p:sp>
      <p:pic>
        <p:nvPicPr>
          <p:cNvPr id="2" name="Picture 21" descr="F:\download.png">
            <a:extLst>
              <a:ext uri="{FF2B5EF4-FFF2-40B4-BE49-F238E27FC236}">
                <a16:creationId xmlns:a16="http://schemas.microsoft.com/office/drawing/2014/main" id="{F28D63C4-0798-8599-9F2A-9326E1129E3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0092" y="3583527"/>
            <a:ext cx="1291723" cy="351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 name="Picture 19" descr="http://upload.wikimedia.org/wikipedia/en/thumb/7/72/UniOfManchesterLogo.svg/1280px-UniOfManchesterLogo.svg.png">
            <a:extLst>
              <a:ext uri="{FF2B5EF4-FFF2-40B4-BE49-F238E27FC236}">
                <a16:creationId xmlns:a16="http://schemas.microsoft.com/office/drawing/2014/main" id="{2B1EA6FE-F7C5-8858-1740-C3871C0A36B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454595" y="316803"/>
            <a:ext cx="1444405" cy="5536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8464244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Shape 1">
            <a:extLst>
              <a:ext uri="{FF2B5EF4-FFF2-40B4-BE49-F238E27FC236}">
                <a16:creationId xmlns:a16="http://schemas.microsoft.com/office/drawing/2014/main" id="{D897EE57-FD89-7FC3-8559-556336B1421B}"/>
              </a:ext>
            </a:extLst>
          </p:cNvPr>
          <p:cNvSpPr txBox="1"/>
          <p:nvPr/>
        </p:nvSpPr>
        <p:spPr>
          <a:xfrm>
            <a:off x="178904" y="30115"/>
            <a:ext cx="8971727" cy="742489"/>
          </a:xfrm>
          <a:prstGeom prst="rect">
            <a:avLst/>
          </a:prstGeom>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0033A0"/>
                </a:solidFill>
                <a:effectLst/>
                <a:uLnTx/>
                <a:uFillTx/>
                <a:latin typeface="Helvetica"/>
                <a:ea typeface="+mn-ea"/>
                <a:cs typeface="Helvetica"/>
              </a:rPr>
              <a:t>Transfer-induced fission:</a:t>
            </a:r>
          </a:p>
        </p:txBody>
      </p:sp>
      <p:sp>
        <p:nvSpPr>
          <p:cNvPr id="5" name="TextBox 4">
            <a:extLst>
              <a:ext uri="{FF2B5EF4-FFF2-40B4-BE49-F238E27FC236}">
                <a16:creationId xmlns:a16="http://schemas.microsoft.com/office/drawing/2014/main" id="{0436BC22-8FC5-1F10-9532-EBAE216D81D5}"/>
              </a:ext>
            </a:extLst>
          </p:cNvPr>
          <p:cNvSpPr txBox="1"/>
          <p:nvPr/>
        </p:nvSpPr>
        <p:spPr>
          <a:xfrm>
            <a:off x="334207" y="3429000"/>
            <a:ext cx="611628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33A0"/>
                </a:solidFill>
                <a:effectLst/>
                <a:uLnTx/>
                <a:uFillTx/>
                <a:latin typeface="Arial"/>
                <a:ea typeface="+mn-ea"/>
                <a:cs typeface="+mn-cs"/>
              </a:rPr>
              <a:t>ISOLDE: MWPC coupled to solar-cell array being developed to study transfer-induced fission</a:t>
            </a:r>
          </a:p>
        </p:txBody>
      </p:sp>
      <p:sp>
        <p:nvSpPr>
          <p:cNvPr id="7" name="TextBox 6">
            <a:extLst>
              <a:ext uri="{FF2B5EF4-FFF2-40B4-BE49-F238E27FC236}">
                <a16:creationId xmlns:a16="http://schemas.microsoft.com/office/drawing/2014/main" id="{00117BB4-96EC-8E8D-F382-88B6189E6F3F}"/>
              </a:ext>
            </a:extLst>
          </p:cNvPr>
          <p:cNvSpPr txBox="1"/>
          <p:nvPr/>
        </p:nvSpPr>
        <p:spPr>
          <a:xfrm>
            <a:off x="3731865" y="3850340"/>
            <a:ext cx="358060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33A0"/>
                </a:solidFill>
                <a:effectLst/>
                <a:uLnTx/>
                <a:uFillTx/>
                <a:latin typeface="Arial"/>
                <a:ea typeface="+mn-ea"/>
                <a:cs typeface="+mn-cs"/>
              </a:rPr>
              <a:t>ISOLDE – LISA initiative to develop actinide beams for study</a:t>
            </a:r>
          </a:p>
        </p:txBody>
      </p:sp>
      <p:pic>
        <p:nvPicPr>
          <p:cNvPr id="8" name="Picture 7" descr="Diagram&#10;&#10;Description automatically generated">
            <a:extLst>
              <a:ext uri="{FF2B5EF4-FFF2-40B4-BE49-F238E27FC236}">
                <a16:creationId xmlns:a16="http://schemas.microsoft.com/office/drawing/2014/main" id="{9A3E5DD1-B5CD-EB28-40D4-4D3A0E8405B7}"/>
              </a:ext>
            </a:extLst>
          </p:cNvPr>
          <p:cNvPicPr>
            <a:picLocks noChangeAspect="1"/>
          </p:cNvPicPr>
          <p:nvPr/>
        </p:nvPicPr>
        <p:blipFill>
          <a:blip r:embed="rId3"/>
          <a:stretch>
            <a:fillRect/>
          </a:stretch>
        </p:blipFill>
        <p:spPr>
          <a:xfrm>
            <a:off x="334207" y="3955774"/>
            <a:ext cx="3494315" cy="2225546"/>
          </a:xfrm>
          <a:prstGeom prst="rect">
            <a:avLst/>
          </a:prstGeom>
        </p:spPr>
      </p:pic>
      <p:pic>
        <p:nvPicPr>
          <p:cNvPr id="11" name="Picture 10" descr="Table&#10;&#10;Description automatically generated">
            <a:extLst>
              <a:ext uri="{FF2B5EF4-FFF2-40B4-BE49-F238E27FC236}">
                <a16:creationId xmlns:a16="http://schemas.microsoft.com/office/drawing/2014/main" id="{C636CD01-E0AA-DA0D-8158-74906873F99D}"/>
              </a:ext>
            </a:extLst>
          </p:cNvPr>
          <p:cNvPicPr>
            <a:picLocks noChangeAspect="1"/>
          </p:cNvPicPr>
          <p:nvPr/>
        </p:nvPicPr>
        <p:blipFill>
          <a:blip r:embed="rId4"/>
          <a:stretch>
            <a:fillRect/>
          </a:stretch>
        </p:blipFill>
        <p:spPr>
          <a:xfrm>
            <a:off x="3529058" y="4465156"/>
            <a:ext cx="3408455" cy="1845361"/>
          </a:xfrm>
          <a:prstGeom prst="rect">
            <a:avLst/>
          </a:prstGeom>
        </p:spPr>
      </p:pic>
      <p:pic>
        <p:nvPicPr>
          <p:cNvPr id="10" name="Picture 9">
            <a:extLst>
              <a:ext uri="{FF2B5EF4-FFF2-40B4-BE49-F238E27FC236}">
                <a16:creationId xmlns:a16="http://schemas.microsoft.com/office/drawing/2014/main" id="{40531ABE-6650-1575-DB30-5E58A1C3CC2E}"/>
              </a:ext>
            </a:extLst>
          </p:cNvPr>
          <p:cNvPicPr>
            <a:picLocks noChangeAspect="1"/>
          </p:cNvPicPr>
          <p:nvPr/>
        </p:nvPicPr>
        <p:blipFill>
          <a:blip r:embed="rId5"/>
          <a:stretch>
            <a:fillRect/>
          </a:stretch>
        </p:blipFill>
        <p:spPr>
          <a:xfrm>
            <a:off x="288511" y="663878"/>
            <a:ext cx="4432300" cy="2552699"/>
          </a:xfrm>
          <a:prstGeom prst="rect">
            <a:avLst/>
          </a:prstGeom>
        </p:spPr>
      </p:pic>
      <p:pic>
        <p:nvPicPr>
          <p:cNvPr id="13" name="Picture 12">
            <a:extLst>
              <a:ext uri="{FF2B5EF4-FFF2-40B4-BE49-F238E27FC236}">
                <a16:creationId xmlns:a16="http://schemas.microsoft.com/office/drawing/2014/main" id="{81CEC31E-A272-E9A6-AB88-134BEDAEDC75}"/>
              </a:ext>
            </a:extLst>
          </p:cNvPr>
          <p:cNvPicPr>
            <a:picLocks noChangeAspect="1"/>
          </p:cNvPicPr>
          <p:nvPr/>
        </p:nvPicPr>
        <p:blipFill>
          <a:blip r:embed="rId6"/>
          <a:stretch>
            <a:fillRect/>
          </a:stretch>
        </p:blipFill>
        <p:spPr>
          <a:xfrm>
            <a:off x="7215809" y="16177"/>
            <a:ext cx="4976191" cy="6250183"/>
          </a:xfrm>
          <a:prstGeom prst="rect">
            <a:avLst/>
          </a:prstGeom>
        </p:spPr>
      </p:pic>
      <p:sp>
        <p:nvSpPr>
          <p:cNvPr id="14" name="TextBox 13">
            <a:extLst>
              <a:ext uri="{FF2B5EF4-FFF2-40B4-BE49-F238E27FC236}">
                <a16:creationId xmlns:a16="http://schemas.microsoft.com/office/drawing/2014/main" id="{4DE204A6-C51E-2C5E-FEF3-8D81B4689F4D}"/>
              </a:ext>
            </a:extLst>
          </p:cNvPr>
          <p:cNvSpPr txBox="1"/>
          <p:nvPr/>
        </p:nvSpPr>
        <p:spPr>
          <a:xfrm>
            <a:off x="4745521" y="568414"/>
            <a:ext cx="2494998" cy="138499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33A0"/>
                </a:solidFill>
                <a:effectLst/>
                <a:uLnTx/>
                <a:uFillTx/>
                <a:latin typeface="Arial"/>
                <a:ea typeface="+mn-ea"/>
                <a:cs typeface="+mn-cs"/>
              </a:rPr>
              <a:t>Proof of principle experiment using the HELIOS@ANL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30000" noProof="0" dirty="0">
                <a:ln>
                  <a:noFill/>
                </a:ln>
                <a:solidFill>
                  <a:srgbClr val="0033A0"/>
                </a:solidFill>
                <a:effectLst/>
                <a:uLnTx/>
                <a:uFillTx/>
                <a:latin typeface="Arial"/>
                <a:ea typeface="+mn-ea"/>
                <a:cs typeface="+mn-cs"/>
              </a:rPr>
              <a:t>238</a:t>
            </a:r>
            <a:r>
              <a:rPr kumimoji="0" lang="en-GB" sz="1800" b="0" i="0" u="none" strike="noStrike" kern="1200" cap="none" spc="0" normalizeH="0" baseline="0" noProof="0" dirty="0">
                <a:ln>
                  <a:noFill/>
                </a:ln>
                <a:solidFill>
                  <a:srgbClr val="0033A0"/>
                </a:solidFill>
                <a:effectLst/>
                <a:uLnTx/>
                <a:uFillTx/>
                <a:latin typeface="Arial"/>
                <a:ea typeface="+mn-ea"/>
                <a:cs typeface="+mn-cs"/>
              </a:rPr>
              <a:t>U(</a:t>
            </a:r>
            <a:r>
              <a:rPr kumimoji="0" lang="en-GB" sz="1800" b="0" i="0" u="none" strike="noStrike" kern="1200" cap="none" spc="0" normalizeH="0" baseline="0" noProof="0" dirty="0" err="1">
                <a:ln>
                  <a:noFill/>
                </a:ln>
                <a:solidFill>
                  <a:srgbClr val="0033A0"/>
                </a:solidFill>
                <a:effectLst/>
                <a:uLnTx/>
                <a:uFillTx/>
                <a:latin typeface="Arial"/>
                <a:ea typeface="+mn-ea"/>
                <a:cs typeface="+mn-cs"/>
              </a:rPr>
              <a:t>d,pf</a:t>
            </a:r>
            <a:r>
              <a:rPr kumimoji="0" lang="en-GB" sz="1800" b="0" i="0" u="none" strike="noStrike" kern="1200" cap="none" spc="0" normalizeH="0" baseline="0" noProof="0" dirty="0">
                <a:ln>
                  <a:noFill/>
                </a:ln>
                <a:solidFill>
                  <a:srgbClr val="0033A0"/>
                </a:solidFill>
                <a:effectLst/>
                <a:uLnTx/>
                <a:uFillTx/>
                <a:latin typeface="Arial"/>
                <a:ea typeface="+mn-ea"/>
                <a:cs typeface="+mn-cs"/>
              </a:rPr>
              <a:t>) 8.6 MeV/u</a:t>
            </a:r>
            <a:endParaRPr kumimoji="0" lang="en-GB" sz="1800" b="0" i="0" u="none" strike="noStrike" kern="1200" cap="none" spc="0" normalizeH="0" baseline="30000" noProof="0" dirty="0">
              <a:ln>
                <a:noFill/>
              </a:ln>
              <a:solidFill>
                <a:srgbClr val="0033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33A0"/>
              </a:solidFill>
              <a:effectLst/>
              <a:uLnTx/>
              <a:uFillTx/>
              <a:latin typeface="Arial"/>
              <a:ea typeface="+mn-ea"/>
              <a:cs typeface="+mn-cs"/>
            </a:endParaRPr>
          </a:p>
        </p:txBody>
      </p:sp>
      <p:sp>
        <p:nvSpPr>
          <p:cNvPr id="15" name="TextBox 14">
            <a:extLst>
              <a:ext uri="{FF2B5EF4-FFF2-40B4-BE49-F238E27FC236}">
                <a16:creationId xmlns:a16="http://schemas.microsoft.com/office/drawing/2014/main" id="{6A73C2CD-A844-B9CC-C36A-8C506DD62683}"/>
              </a:ext>
            </a:extLst>
          </p:cNvPr>
          <p:cNvSpPr txBox="1"/>
          <p:nvPr/>
        </p:nvSpPr>
        <p:spPr>
          <a:xfrm>
            <a:off x="4830418" y="1963655"/>
            <a:ext cx="1814984" cy="24622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33A0"/>
                </a:solidFill>
                <a:effectLst/>
                <a:uLnTx/>
                <a:uFillTx/>
                <a:latin typeface="Arial"/>
                <a:ea typeface="+mn-ea"/>
                <a:cs typeface="+mn-cs"/>
              </a:rPr>
              <a:t>Accepted PRL 2023</a:t>
            </a:r>
          </a:p>
        </p:txBody>
      </p:sp>
      <p:pic>
        <p:nvPicPr>
          <p:cNvPr id="16" name="Picture 15" descr="http://upload.wikimedia.org/wikipedia/en/thumb/7/72/UniOfManchesterLogo.svg/1280px-UniOfManchesterLogo.svg.png">
            <a:extLst>
              <a:ext uri="{FF2B5EF4-FFF2-40B4-BE49-F238E27FC236}">
                <a16:creationId xmlns:a16="http://schemas.microsoft.com/office/drawing/2014/main" id="{4E4CD133-BAA6-1C20-CA50-8D5A2574B63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15707" y="2404790"/>
            <a:ext cx="1444405" cy="5536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 name="Graphic 16">
            <a:extLst>
              <a:ext uri="{FF2B5EF4-FFF2-40B4-BE49-F238E27FC236}">
                <a16:creationId xmlns:a16="http://schemas.microsoft.com/office/drawing/2014/main" id="{ED5F5022-62B2-97FB-D292-92EEE5FCAEE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090209" y="3153948"/>
            <a:ext cx="1295400" cy="139700"/>
          </a:xfrm>
          <a:prstGeom prst="rect">
            <a:avLst/>
          </a:prstGeom>
        </p:spPr>
      </p:pic>
    </p:spTree>
    <p:extLst>
      <p:ext uri="{BB962C8B-B14F-4D97-AF65-F5344CB8AC3E}">
        <p14:creationId xmlns:p14="http://schemas.microsoft.com/office/powerpoint/2010/main" val="5207789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5" name="Title 1">
            <a:extLst>
              <a:ext uri="{FF2B5EF4-FFF2-40B4-BE49-F238E27FC236}">
                <a16:creationId xmlns:a16="http://schemas.microsoft.com/office/drawing/2014/main" id="{FFA2AFB1-2E84-644D-AE02-32B698E0E9C2}"/>
              </a:ext>
            </a:extLst>
          </p:cNvPr>
          <p:cNvSpPr>
            <a:spLocks noGrp="1"/>
          </p:cNvSpPr>
          <p:nvPr>
            <p:ph type="title"/>
          </p:nvPr>
        </p:nvSpPr>
        <p:spPr>
          <a:xfrm>
            <a:off x="151573" y="81775"/>
            <a:ext cx="11885803" cy="534059"/>
          </a:xfrm>
        </p:spPr>
        <p:txBody>
          <a:bodyPr vert="horz" lIns="91440" tIns="45720" rIns="91440" bIns="45720" rtlCol="0" anchor="ctr">
            <a:noAutofit/>
          </a:bodyPr>
          <a:lstStyle/>
          <a:p>
            <a:r>
              <a:rPr lang="en-US" sz="3200" b="1" u="sng" dirty="0">
                <a:solidFill>
                  <a:srgbClr val="C00000"/>
                </a:solidFill>
              </a:rPr>
              <a:t>Indium – from one extreme to the other</a:t>
            </a:r>
            <a:r>
              <a:rPr lang="en-US" sz="3200" b="1" dirty="0">
                <a:solidFill>
                  <a:srgbClr val="C00000"/>
                </a:solidFill>
              </a:rPr>
              <a:t> - </a:t>
            </a:r>
            <a:r>
              <a:rPr lang="en-GB" sz="2400" b="1" i="1" dirty="0">
                <a:solidFill>
                  <a:srgbClr val="C00000"/>
                </a:solidFill>
              </a:rPr>
              <a:t>t</a:t>
            </a:r>
            <a:r>
              <a:rPr lang="en-GB" sz="2400" i="1" dirty="0">
                <a:solidFill>
                  <a:srgbClr val="C00000"/>
                </a:solidFill>
              </a:rPr>
              <a:t>wo back-to-back ISOLDE PRL’s in July</a:t>
            </a:r>
            <a:endParaRPr lang="en-US" sz="2400" b="1" i="1" dirty="0">
              <a:solidFill>
                <a:srgbClr val="C00000"/>
              </a:solidFill>
            </a:endParaRPr>
          </a:p>
        </p:txBody>
      </p:sp>
      <p:pic>
        <p:nvPicPr>
          <p:cNvPr id="50" name="Picture 49" descr="A graph of numbers and lines&#10;&#10;Description automatically generated with medium confidence">
            <a:extLst>
              <a:ext uri="{FF2B5EF4-FFF2-40B4-BE49-F238E27FC236}">
                <a16:creationId xmlns:a16="http://schemas.microsoft.com/office/drawing/2014/main" id="{D70D8F72-A121-6F85-00E2-C212BE2C45BF}"/>
              </a:ext>
            </a:extLst>
          </p:cNvPr>
          <p:cNvPicPr>
            <a:picLocks noChangeAspect="1"/>
          </p:cNvPicPr>
          <p:nvPr/>
        </p:nvPicPr>
        <p:blipFill>
          <a:blip r:embed="rId2"/>
          <a:stretch>
            <a:fillRect/>
          </a:stretch>
        </p:blipFill>
        <p:spPr>
          <a:xfrm>
            <a:off x="29087" y="3787338"/>
            <a:ext cx="3107303" cy="2053040"/>
          </a:xfrm>
          <a:prstGeom prst="rect">
            <a:avLst/>
          </a:prstGeom>
        </p:spPr>
      </p:pic>
      <p:pic>
        <p:nvPicPr>
          <p:cNvPr id="54" name="Picture 53" descr="A diagram of a number of objects&#10;&#10;Description automatically generated with medium confidence">
            <a:extLst>
              <a:ext uri="{FF2B5EF4-FFF2-40B4-BE49-F238E27FC236}">
                <a16:creationId xmlns:a16="http://schemas.microsoft.com/office/drawing/2014/main" id="{E29D99BE-CCA8-DC47-D7A6-F78C7B1C288D}"/>
              </a:ext>
            </a:extLst>
          </p:cNvPr>
          <p:cNvPicPr>
            <a:picLocks noChangeAspect="1"/>
          </p:cNvPicPr>
          <p:nvPr/>
        </p:nvPicPr>
        <p:blipFill>
          <a:blip r:embed="rId3"/>
          <a:stretch>
            <a:fillRect/>
          </a:stretch>
        </p:blipFill>
        <p:spPr>
          <a:xfrm>
            <a:off x="6261661" y="3827456"/>
            <a:ext cx="2948386" cy="1985838"/>
          </a:xfrm>
          <a:prstGeom prst="rect">
            <a:avLst/>
          </a:prstGeom>
        </p:spPr>
      </p:pic>
      <p:grpSp>
        <p:nvGrpSpPr>
          <p:cNvPr id="68" name="Group 67">
            <a:extLst>
              <a:ext uri="{FF2B5EF4-FFF2-40B4-BE49-F238E27FC236}">
                <a16:creationId xmlns:a16="http://schemas.microsoft.com/office/drawing/2014/main" id="{56E1FA6A-70F7-877D-50B0-DAC834E3AADF}"/>
              </a:ext>
            </a:extLst>
          </p:cNvPr>
          <p:cNvGrpSpPr/>
          <p:nvPr/>
        </p:nvGrpSpPr>
        <p:grpSpPr>
          <a:xfrm>
            <a:off x="151573" y="2793798"/>
            <a:ext cx="12015364" cy="827516"/>
            <a:chOff x="151573" y="2883249"/>
            <a:chExt cx="12015364" cy="827516"/>
          </a:xfrm>
        </p:grpSpPr>
        <p:grpSp>
          <p:nvGrpSpPr>
            <p:cNvPr id="63" name="Group 62">
              <a:extLst>
                <a:ext uri="{FF2B5EF4-FFF2-40B4-BE49-F238E27FC236}">
                  <a16:creationId xmlns:a16="http://schemas.microsoft.com/office/drawing/2014/main" id="{B52BF6D2-A4DC-9722-D8D1-430F5A7A8A49}"/>
                </a:ext>
              </a:extLst>
            </p:cNvPr>
            <p:cNvGrpSpPr/>
            <p:nvPr/>
          </p:nvGrpSpPr>
          <p:grpSpPr>
            <a:xfrm>
              <a:off x="151573" y="2887344"/>
              <a:ext cx="5727115" cy="823421"/>
              <a:chOff x="164318" y="2768427"/>
              <a:chExt cx="5727115" cy="823421"/>
            </a:xfrm>
          </p:grpSpPr>
          <p:pic>
            <p:nvPicPr>
              <p:cNvPr id="48" name="Picture 47" descr="A close up of a text&#10;&#10;Description automatically generated">
                <a:extLst>
                  <a:ext uri="{FF2B5EF4-FFF2-40B4-BE49-F238E27FC236}">
                    <a16:creationId xmlns:a16="http://schemas.microsoft.com/office/drawing/2014/main" id="{63BA2CF6-1C5F-4867-4964-EAFFF7DDC40F}"/>
                  </a:ext>
                </a:extLst>
              </p:cNvPr>
              <p:cNvPicPr>
                <a:picLocks noChangeAspect="1"/>
              </p:cNvPicPr>
              <p:nvPr/>
            </p:nvPicPr>
            <p:blipFill>
              <a:blip r:embed="rId4"/>
              <a:stretch>
                <a:fillRect/>
              </a:stretch>
            </p:blipFill>
            <p:spPr>
              <a:xfrm>
                <a:off x="675450" y="3022031"/>
                <a:ext cx="4558536" cy="569817"/>
              </a:xfrm>
              <a:prstGeom prst="rect">
                <a:avLst/>
              </a:prstGeom>
            </p:spPr>
          </p:pic>
          <p:pic>
            <p:nvPicPr>
              <p:cNvPr id="52" name="Picture 51">
                <a:extLst>
                  <a:ext uri="{FF2B5EF4-FFF2-40B4-BE49-F238E27FC236}">
                    <a16:creationId xmlns:a16="http://schemas.microsoft.com/office/drawing/2014/main" id="{7E89C0EA-C6A5-8034-DB92-FCDA691E70E3}"/>
                  </a:ext>
                </a:extLst>
              </p:cNvPr>
              <p:cNvPicPr>
                <a:picLocks noChangeAspect="1"/>
              </p:cNvPicPr>
              <p:nvPr/>
            </p:nvPicPr>
            <p:blipFill>
              <a:blip r:embed="rId5"/>
              <a:stretch>
                <a:fillRect/>
              </a:stretch>
            </p:blipFill>
            <p:spPr>
              <a:xfrm>
                <a:off x="164318" y="2768427"/>
                <a:ext cx="5727115" cy="282278"/>
              </a:xfrm>
              <a:prstGeom prst="rect">
                <a:avLst/>
              </a:prstGeom>
            </p:spPr>
          </p:pic>
        </p:grpSp>
        <p:grpSp>
          <p:nvGrpSpPr>
            <p:cNvPr id="64" name="Group 63">
              <a:extLst>
                <a:ext uri="{FF2B5EF4-FFF2-40B4-BE49-F238E27FC236}">
                  <a16:creationId xmlns:a16="http://schemas.microsoft.com/office/drawing/2014/main" id="{10205090-4B0F-6C68-EFD6-FA397A16FDD0}"/>
                </a:ext>
              </a:extLst>
            </p:cNvPr>
            <p:cNvGrpSpPr/>
            <p:nvPr/>
          </p:nvGrpSpPr>
          <p:grpSpPr>
            <a:xfrm>
              <a:off x="6035078" y="2883249"/>
              <a:ext cx="6131859" cy="637049"/>
              <a:chOff x="8162049" y="2766133"/>
              <a:chExt cx="6131859" cy="637049"/>
            </a:xfrm>
          </p:grpSpPr>
          <p:pic>
            <p:nvPicPr>
              <p:cNvPr id="56" name="Picture 55">
                <a:extLst>
                  <a:ext uri="{FF2B5EF4-FFF2-40B4-BE49-F238E27FC236}">
                    <a16:creationId xmlns:a16="http://schemas.microsoft.com/office/drawing/2014/main" id="{56A852E5-15B3-83F7-2B75-182051C93B2A}"/>
                  </a:ext>
                </a:extLst>
              </p:cNvPr>
              <p:cNvPicPr>
                <a:picLocks noChangeAspect="1"/>
              </p:cNvPicPr>
              <p:nvPr/>
            </p:nvPicPr>
            <p:blipFill rotWithShape="1">
              <a:blip r:embed="rId6"/>
              <a:srcRect l="17010" r="18280" b="6540"/>
              <a:stretch/>
            </p:blipFill>
            <p:spPr>
              <a:xfrm>
                <a:off x="9090995" y="3097262"/>
                <a:ext cx="4339081" cy="305920"/>
              </a:xfrm>
              <a:prstGeom prst="rect">
                <a:avLst/>
              </a:prstGeom>
            </p:spPr>
          </p:pic>
          <p:pic>
            <p:nvPicPr>
              <p:cNvPr id="58" name="Picture 57">
                <a:extLst>
                  <a:ext uri="{FF2B5EF4-FFF2-40B4-BE49-F238E27FC236}">
                    <a16:creationId xmlns:a16="http://schemas.microsoft.com/office/drawing/2014/main" id="{493A32F4-2F9E-A792-FBFE-ECF77139B65A}"/>
                  </a:ext>
                </a:extLst>
              </p:cNvPr>
              <p:cNvPicPr>
                <a:picLocks noChangeAspect="1"/>
              </p:cNvPicPr>
              <p:nvPr/>
            </p:nvPicPr>
            <p:blipFill>
              <a:blip r:embed="rId7"/>
              <a:stretch>
                <a:fillRect/>
              </a:stretch>
            </p:blipFill>
            <p:spPr>
              <a:xfrm>
                <a:off x="8162049" y="2766133"/>
                <a:ext cx="6131859" cy="300909"/>
              </a:xfrm>
              <a:prstGeom prst="rect">
                <a:avLst/>
              </a:prstGeom>
            </p:spPr>
          </p:pic>
        </p:grpSp>
      </p:grpSp>
      <p:sp>
        <p:nvSpPr>
          <p:cNvPr id="61" name="TextBox 60">
            <a:extLst>
              <a:ext uri="{FF2B5EF4-FFF2-40B4-BE49-F238E27FC236}">
                <a16:creationId xmlns:a16="http://schemas.microsoft.com/office/drawing/2014/main" id="{31CFDC3D-1420-602D-8B29-5950CEB5EFE9}"/>
              </a:ext>
            </a:extLst>
          </p:cNvPr>
          <p:cNvSpPr txBox="1"/>
          <p:nvPr/>
        </p:nvSpPr>
        <p:spPr>
          <a:xfrm>
            <a:off x="3136390" y="3672595"/>
            <a:ext cx="3107303" cy="2462213"/>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070C0"/>
                </a:solidFill>
                <a:effectLst/>
                <a:uLnTx/>
                <a:uFillTx/>
                <a:latin typeface="Calibri" panose="020F0502020204030204"/>
                <a:ea typeface="+mn-ea"/>
                <a:cs typeface="+mn-cs"/>
              </a:rPr>
              <a:t>Precision measurement of ground and isomeric state using </a:t>
            </a:r>
            <a:r>
              <a:rPr kumimoji="0" lang="en-GB" sz="1400" b="0" i="0" u="sng" strike="noStrike" kern="1200" cap="none" spc="0" normalizeH="0" baseline="0" noProof="0" dirty="0">
                <a:ln>
                  <a:noFill/>
                </a:ln>
                <a:solidFill>
                  <a:srgbClr val="0070C0"/>
                </a:solidFill>
                <a:effectLst/>
                <a:uLnTx/>
                <a:uFillTx/>
                <a:latin typeface="Calibri" panose="020F0502020204030204"/>
                <a:ea typeface="+mn-ea"/>
                <a:cs typeface="+mn-cs"/>
              </a:rPr>
              <a:t>ISOLTRAP.</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070C0"/>
                </a:solidFill>
                <a:effectLst/>
                <a:uLnTx/>
                <a:uFillTx/>
                <a:latin typeface="Calibri" panose="020F0502020204030204"/>
                <a:ea typeface="+mn-ea"/>
                <a:cs typeface="+mn-cs"/>
              </a:rPr>
              <a:t>Excitation of isomer extremely constant across In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070C0"/>
                </a:solidFill>
                <a:effectLst/>
                <a:uLnTx/>
                <a:uFillTx/>
                <a:latin typeface="Calibri" panose="020F0502020204030204"/>
                <a:ea typeface="+mn-ea"/>
                <a:cs typeface="+mn-cs"/>
              </a:rPr>
              <a:t>In contrast to measurements of magnetic moment, which increases near N=50 - also ISOLDE experiment from 2022!</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070C0"/>
                </a:solidFill>
                <a:effectLst/>
                <a:uLnTx/>
                <a:uFillTx/>
                <a:latin typeface="Calibri" panose="020F0502020204030204"/>
                <a:ea typeface="+mn-ea"/>
                <a:cs typeface="+mn-cs"/>
              </a:rPr>
              <a:t>Very difficult to reproduce with modern calculations and may point to missing physics.</a:t>
            </a:r>
          </a:p>
        </p:txBody>
      </p:sp>
      <p:sp>
        <p:nvSpPr>
          <p:cNvPr id="62" name="TextBox 61">
            <a:extLst>
              <a:ext uri="{FF2B5EF4-FFF2-40B4-BE49-F238E27FC236}">
                <a16:creationId xmlns:a16="http://schemas.microsoft.com/office/drawing/2014/main" id="{2EA05FF0-2D2F-D1C9-2582-7D32D0BB43F4}"/>
              </a:ext>
            </a:extLst>
          </p:cNvPr>
          <p:cNvSpPr txBox="1"/>
          <p:nvPr/>
        </p:nvSpPr>
        <p:spPr>
          <a:xfrm>
            <a:off x="9245792" y="3748720"/>
            <a:ext cx="2955074" cy="2246769"/>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7030A0"/>
                </a:solidFill>
                <a:effectLst/>
                <a:uLnTx/>
                <a:uFillTx/>
                <a:latin typeface="Calibri" panose="020F0502020204030204"/>
                <a:ea typeface="+mn-ea"/>
                <a:cs typeface="+mn-cs"/>
              </a:rPr>
              <a:t>Measured β</a:t>
            </a:r>
            <a:r>
              <a:rPr kumimoji="0" lang="el-GR" sz="1400" b="0" i="0" u="none" strike="noStrike" kern="1200" cap="none" spc="0" normalizeH="0" baseline="0" noProof="0" dirty="0">
                <a:ln>
                  <a:noFill/>
                </a:ln>
                <a:solidFill>
                  <a:srgbClr val="7030A0"/>
                </a:solidFill>
                <a:effectLst/>
                <a:uLnTx/>
                <a:uFillTx/>
                <a:latin typeface="Calibri" panose="020F0502020204030204"/>
                <a:ea typeface="+mn-ea"/>
                <a:cs typeface="+mn-cs"/>
              </a:rPr>
              <a:t> </a:t>
            </a:r>
            <a:r>
              <a:rPr kumimoji="0" lang="en-GB" sz="1400" b="0" i="0" u="none" strike="noStrike" kern="1200" cap="none" spc="0" normalizeH="0" baseline="0" noProof="0" dirty="0">
                <a:ln>
                  <a:noFill/>
                </a:ln>
                <a:solidFill>
                  <a:srgbClr val="7030A0"/>
                </a:solidFill>
                <a:effectLst/>
                <a:uLnTx/>
                <a:uFillTx/>
                <a:latin typeface="Calibri" panose="020F0502020204030204"/>
                <a:ea typeface="+mn-ea"/>
                <a:cs typeface="+mn-cs"/>
              </a:rPr>
              <a:t>decays from ground and isomeric levels using ISOLDE DECAY STATION.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7030A0"/>
                </a:solidFill>
                <a:effectLst/>
                <a:uLnTx/>
                <a:uFillTx/>
                <a:latin typeface="Calibri" panose="020F0502020204030204"/>
                <a:ea typeface="+mn-ea"/>
                <a:cs typeface="+mn-cs"/>
              </a:rPr>
              <a:t>Decays populate just a few unbound levels in </a:t>
            </a:r>
            <a:r>
              <a:rPr kumimoji="0" lang="en-GB" sz="1400" b="0" i="0" u="none" strike="noStrike" kern="1200" cap="none" spc="0" normalizeH="0" baseline="30000" noProof="0" dirty="0">
                <a:ln>
                  <a:noFill/>
                </a:ln>
                <a:solidFill>
                  <a:srgbClr val="7030A0"/>
                </a:solidFill>
                <a:effectLst/>
                <a:uLnTx/>
                <a:uFillTx/>
                <a:latin typeface="Calibri" panose="020F0502020204030204"/>
                <a:ea typeface="+mn-ea"/>
                <a:cs typeface="+mn-cs"/>
              </a:rPr>
              <a:t>133</a:t>
            </a:r>
            <a:r>
              <a:rPr kumimoji="0" lang="en-GB" sz="1400" b="0" i="0" u="none" strike="noStrike" kern="1200" cap="none" spc="0" normalizeH="0" baseline="0" noProof="0" dirty="0">
                <a:ln>
                  <a:noFill/>
                </a:ln>
                <a:solidFill>
                  <a:srgbClr val="7030A0"/>
                </a:solidFill>
                <a:effectLst/>
                <a:uLnTx/>
                <a:uFillTx/>
                <a:latin typeface="Calibri" panose="020F0502020204030204"/>
                <a:ea typeface="+mn-ea"/>
                <a:cs typeface="+mn-cs"/>
              </a:rPr>
              <a:t>Sn.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7030A0"/>
                </a:solidFill>
                <a:effectLst/>
                <a:uLnTx/>
                <a:uFillTx/>
                <a:latin typeface="Calibri" panose="020F0502020204030204"/>
                <a:ea typeface="+mn-ea"/>
                <a:cs typeface="+mn-cs"/>
              </a:rPr>
              <a:t>Measured resonance properties that are critical for benchmarking models of the </a:t>
            </a:r>
            <a:r>
              <a:rPr kumimoji="0" lang="en-GB" sz="1400" b="0" i="1" u="none" strike="noStrike" kern="1200" cap="none" spc="0" normalizeH="0" baseline="0" noProof="0" dirty="0">
                <a:ln>
                  <a:noFill/>
                </a:ln>
                <a:solidFill>
                  <a:srgbClr val="7030A0"/>
                </a:solidFill>
                <a:effectLst/>
                <a:uLnTx/>
                <a:uFillTx/>
                <a:latin typeface="Calibri" panose="020F0502020204030204"/>
                <a:ea typeface="+mn-ea"/>
                <a:cs typeface="+mn-cs"/>
              </a:rPr>
              <a:t>astrophysical r process</a:t>
            </a:r>
            <a:r>
              <a:rPr kumimoji="0" lang="en-GB" sz="1400" b="0" i="0" u="none" strike="noStrike" kern="1200" cap="none" spc="0" normalizeH="0" baseline="0" noProof="0" dirty="0">
                <a:ln>
                  <a:noFill/>
                </a:ln>
                <a:solidFill>
                  <a:srgbClr val="7030A0"/>
                </a:solidFill>
                <a:effectLst/>
                <a:uLnTx/>
                <a:uFillTx/>
                <a:latin typeface="Calibri" panose="020F0502020204030204"/>
                <a:ea typeface="+mn-ea"/>
                <a:cs typeface="+mn-cs"/>
              </a:rPr>
              <a:t> that manufactures many of the heavy chemical elements.</a:t>
            </a:r>
          </a:p>
        </p:txBody>
      </p:sp>
      <p:grpSp>
        <p:nvGrpSpPr>
          <p:cNvPr id="67" name="Group 66">
            <a:extLst>
              <a:ext uri="{FF2B5EF4-FFF2-40B4-BE49-F238E27FC236}">
                <a16:creationId xmlns:a16="http://schemas.microsoft.com/office/drawing/2014/main" id="{FC618559-DD7A-2223-1B8B-E46274FB4D8B}"/>
              </a:ext>
            </a:extLst>
          </p:cNvPr>
          <p:cNvGrpSpPr/>
          <p:nvPr/>
        </p:nvGrpSpPr>
        <p:grpSpPr>
          <a:xfrm>
            <a:off x="377944" y="714085"/>
            <a:ext cx="11344410" cy="2305411"/>
            <a:chOff x="377944" y="843292"/>
            <a:chExt cx="11344410" cy="2305411"/>
          </a:xfrm>
        </p:grpSpPr>
        <p:grpSp>
          <p:nvGrpSpPr>
            <p:cNvPr id="46" name="Group 45">
              <a:extLst>
                <a:ext uri="{FF2B5EF4-FFF2-40B4-BE49-F238E27FC236}">
                  <a16:creationId xmlns:a16="http://schemas.microsoft.com/office/drawing/2014/main" id="{87F5CC38-C774-F508-42B6-296976BB2FFB}"/>
                </a:ext>
              </a:extLst>
            </p:cNvPr>
            <p:cNvGrpSpPr/>
            <p:nvPr/>
          </p:nvGrpSpPr>
          <p:grpSpPr>
            <a:xfrm>
              <a:off x="377944" y="843292"/>
              <a:ext cx="11344410" cy="1619642"/>
              <a:chOff x="5" y="1301288"/>
              <a:chExt cx="11344410" cy="1619642"/>
            </a:xfrm>
          </p:grpSpPr>
          <p:grpSp>
            <p:nvGrpSpPr>
              <p:cNvPr id="26" name="Group 25">
                <a:extLst>
                  <a:ext uri="{FF2B5EF4-FFF2-40B4-BE49-F238E27FC236}">
                    <a16:creationId xmlns:a16="http://schemas.microsoft.com/office/drawing/2014/main" id="{E44057B5-D7D2-A08C-C69F-D78476FC0617}"/>
                  </a:ext>
                </a:extLst>
              </p:cNvPr>
              <p:cNvGrpSpPr/>
              <p:nvPr/>
            </p:nvGrpSpPr>
            <p:grpSpPr>
              <a:xfrm>
                <a:off x="774959" y="1404420"/>
                <a:ext cx="10569456" cy="1516510"/>
                <a:chOff x="437763" y="1186935"/>
                <a:chExt cx="10569456" cy="1516510"/>
              </a:xfrm>
            </p:grpSpPr>
            <p:pic>
              <p:nvPicPr>
                <p:cNvPr id="15" name="Picture 14" descr="A colorful rectangular object with black and green squares&#10;&#10;Description automatically generated">
                  <a:extLst>
                    <a:ext uri="{FF2B5EF4-FFF2-40B4-BE49-F238E27FC236}">
                      <a16:creationId xmlns:a16="http://schemas.microsoft.com/office/drawing/2014/main" id="{F0080624-EE03-9C11-F55C-865D0EF587A3}"/>
                    </a:ext>
                  </a:extLst>
                </p:cNvPr>
                <p:cNvPicPr>
                  <a:picLocks noChangeAspect="1"/>
                </p:cNvPicPr>
                <p:nvPr/>
              </p:nvPicPr>
              <p:blipFill rotWithShape="1">
                <a:blip r:embed="rId8"/>
                <a:srcRect t="35746" b="38488"/>
                <a:stretch/>
              </p:blipFill>
              <p:spPr>
                <a:xfrm>
                  <a:off x="1181730" y="1371601"/>
                  <a:ext cx="9825489" cy="1331844"/>
                </a:xfrm>
                <a:prstGeom prst="rect">
                  <a:avLst/>
                </a:prstGeom>
              </p:spPr>
            </p:pic>
            <p:sp>
              <p:nvSpPr>
                <p:cNvPr id="16" name="TextBox 15">
                  <a:extLst>
                    <a:ext uri="{FF2B5EF4-FFF2-40B4-BE49-F238E27FC236}">
                      <a16:creationId xmlns:a16="http://schemas.microsoft.com/office/drawing/2014/main" id="{F37E6A20-882D-4DFC-3372-EBDDE5CCC999}"/>
                    </a:ext>
                  </a:extLst>
                </p:cNvPr>
                <p:cNvSpPr txBox="1"/>
                <p:nvPr/>
              </p:nvSpPr>
              <p:spPr>
                <a:xfrm>
                  <a:off x="10237305" y="1842918"/>
                  <a:ext cx="591829"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Z=50</a:t>
                  </a:r>
                </a:p>
              </p:txBody>
            </p:sp>
            <p:sp>
              <p:nvSpPr>
                <p:cNvPr id="17" name="TextBox 16">
                  <a:extLst>
                    <a:ext uri="{FF2B5EF4-FFF2-40B4-BE49-F238E27FC236}">
                      <a16:creationId xmlns:a16="http://schemas.microsoft.com/office/drawing/2014/main" id="{C8BC7901-6119-332F-4A05-B8FE21E2C881}"/>
                    </a:ext>
                  </a:extLst>
                </p:cNvPr>
                <p:cNvSpPr txBox="1"/>
                <p:nvPr/>
              </p:nvSpPr>
              <p:spPr>
                <a:xfrm>
                  <a:off x="8494911" y="1186935"/>
                  <a:ext cx="628698"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N=82</a:t>
                  </a:r>
                </a:p>
              </p:txBody>
            </p:sp>
            <p:sp>
              <p:nvSpPr>
                <p:cNvPr id="18" name="TextBox 17">
                  <a:extLst>
                    <a:ext uri="{FF2B5EF4-FFF2-40B4-BE49-F238E27FC236}">
                      <a16:creationId xmlns:a16="http://schemas.microsoft.com/office/drawing/2014/main" id="{E304A663-7D59-F5A9-F66F-9B4C30C85BD2}"/>
                    </a:ext>
                  </a:extLst>
                </p:cNvPr>
                <p:cNvSpPr txBox="1"/>
                <p:nvPr/>
              </p:nvSpPr>
              <p:spPr>
                <a:xfrm>
                  <a:off x="2025184" y="1575222"/>
                  <a:ext cx="628698"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N=50</a:t>
                  </a:r>
                </a:p>
              </p:txBody>
            </p:sp>
            <p:sp>
              <p:nvSpPr>
                <p:cNvPr id="19" name="TextBox 18">
                  <a:extLst>
                    <a:ext uri="{FF2B5EF4-FFF2-40B4-BE49-F238E27FC236}">
                      <a16:creationId xmlns:a16="http://schemas.microsoft.com/office/drawing/2014/main" id="{5B645FA1-049F-0DDA-E391-B867A2467CFF}"/>
                    </a:ext>
                  </a:extLst>
                </p:cNvPr>
                <p:cNvSpPr txBox="1"/>
                <p:nvPr/>
              </p:nvSpPr>
              <p:spPr>
                <a:xfrm>
                  <a:off x="899381" y="1862087"/>
                  <a:ext cx="72006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Tin - Sn</a:t>
                  </a:r>
                </a:p>
              </p:txBody>
            </p:sp>
            <p:sp>
              <p:nvSpPr>
                <p:cNvPr id="20" name="TextBox 19">
                  <a:extLst>
                    <a:ext uri="{FF2B5EF4-FFF2-40B4-BE49-F238E27FC236}">
                      <a16:creationId xmlns:a16="http://schemas.microsoft.com/office/drawing/2014/main" id="{906384DD-4E37-0E03-09F2-BAB32FECBD92}"/>
                    </a:ext>
                  </a:extLst>
                </p:cNvPr>
                <p:cNvSpPr txBox="1"/>
                <p:nvPr/>
              </p:nvSpPr>
              <p:spPr>
                <a:xfrm>
                  <a:off x="635769" y="2057822"/>
                  <a:ext cx="971741"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C00000"/>
                      </a:solidFill>
                      <a:effectLst/>
                      <a:uLnTx/>
                      <a:uFillTx/>
                      <a:latin typeface="Calibri" panose="020F0502020204030204"/>
                      <a:ea typeface="+mn-ea"/>
                      <a:cs typeface="+mn-cs"/>
                    </a:rPr>
                    <a:t>Indium - In</a:t>
                  </a:r>
                </a:p>
              </p:txBody>
            </p:sp>
            <p:sp>
              <p:nvSpPr>
                <p:cNvPr id="21" name="TextBox 20">
                  <a:extLst>
                    <a:ext uri="{FF2B5EF4-FFF2-40B4-BE49-F238E27FC236}">
                      <a16:creationId xmlns:a16="http://schemas.microsoft.com/office/drawing/2014/main" id="{1D955817-2694-5A94-2BC1-904EA1CBBF56}"/>
                    </a:ext>
                  </a:extLst>
                </p:cNvPr>
                <p:cNvSpPr txBox="1"/>
                <p:nvPr/>
              </p:nvSpPr>
              <p:spPr>
                <a:xfrm>
                  <a:off x="437763" y="1667220"/>
                  <a:ext cx="1205586"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Antinomy - Sb</a:t>
                  </a:r>
                </a:p>
              </p:txBody>
            </p:sp>
            <p:sp>
              <p:nvSpPr>
                <p:cNvPr id="22" name="TextBox 21">
                  <a:extLst>
                    <a:ext uri="{FF2B5EF4-FFF2-40B4-BE49-F238E27FC236}">
                      <a16:creationId xmlns:a16="http://schemas.microsoft.com/office/drawing/2014/main" id="{83546C3D-C7E9-01FF-5742-633614993930}"/>
                    </a:ext>
                  </a:extLst>
                </p:cNvPr>
                <p:cNvSpPr txBox="1"/>
                <p:nvPr/>
              </p:nvSpPr>
              <p:spPr>
                <a:xfrm>
                  <a:off x="563967" y="2296405"/>
                  <a:ext cx="1066318"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err="1">
                      <a:ln>
                        <a:noFill/>
                      </a:ln>
                      <a:solidFill>
                        <a:prstClr val="black"/>
                      </a:solidFill>
                      <a:effectLst/>
                      <a:uLnTx/>
                      <a:uFillTx/>
                      <a:latin typeface="Calibri" panose="020F0502020204030204"/>
                      <a:ea typeface="+mn-ea"/>
                      <a:cs typeface="+mn-cs"/>
                    </a:rPr>
                    <a:t>Cadium</a:t>
                  </a: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 - Cd</a:t>
                  </a:r>
                </a:p>
              </p:txBody>
            </p:sp>
            <p:sp>
              <p:nvSpPr>
                <p:cNvPr id="23" name="TextBox 22">
                  <a:extLst>
                    <a:ext uri="{FF2B5EF4-FFF2-40B4-BE49-F238E27FC236}">
                      <a16:creationId xmlns:a16="http://schemas.microsoft.com/office/drawing/2014/main" id="{D480888F-6CCA-93E5-6D1B-603A77D60A97}"/>
                    </a:ext>
                  </a:extLst>
                </p:cNvPr>
                <p:cNvSpPr txBox="1"/>
                <p:nvPr/>
              </p:nvSpPr>
              <p:spPr>
                <a:xfrm>
                  <a:off x="461647" y="1438279"/>
                  <a:ext cx="1157817"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Tellurium - </a:t>
                  </a:r>
                  <a:r>
                    <a:rPr kumimoji="0" lang="en-GB" sz="1400" b="0" i="0" u="none" strike="noStrike" kern="1200" cap="none" spc="0" normalizeH="0" baseline="0" noProof="0" dirty="0" err="1">
                      <a:ln>
                        <a:noFill/>
                      </a:ln>
                      <a:solidFill>
                        <a:prstClr val="black"/>
                      </a:solidFill>
                      <a:effectLst/>
                      <a:uLnTx/>
                      <a:uFillTx/>
                      <a:latin typeface="Calibri" panose="020F0502020204030204"/>
                      <a:ea typeface="+mn-ea"/>
                      <a:cs typeface="+mn-cs"/>
                    </a:rPr>
                    <a:t>Te</a:t>
                  </a: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27" name="TextBox 26">
                <a:extLst>
                  <a:ext uri="{FF2B5EF4-FFF2-40B4-BE49-F238E27FC236}">
                    <a16:creationId xmlns:a16="http://schemas.microsoft.com/office/drawing/2014/main" id="{A48863CE-803B-BA3E-ED19-CC9CAFC174F9}"/>
                  </a:ext>
                </a:extLst>
              </p:cNvPr>
              <p:cNvSpPr txBox="1"/>
              <p:nvPr/>
            </p:nvSpPr>
            <p:spPr>
              <a:xfrm>
                <a:off x="5" y="1301288"/>
                <a:ext cx="7911763"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Part of nuclear chart with corner stones of  doubly-magic Sn isotopes : </a:t>
                </a:r>
                <a:r>
                  <a:rPr kumimoji="0" lang="en-GB" sz="1600" b="0" i="0" u="none" strike="noStrike" kern="1200" cap="none" spc="0" normalizeH="0" baseline="30000" noProof="0" dirty="0">
                    <a:ln>
                      <a:noFill/>
                    </a:ln>
                    <a:solidFill>
                      <a:prstClr val="black"/>
                    </a:solidFill>
                    <a:effectLst/>
                    <a:uLnTx/>
                    <a:uFillTx/>
                    <a:latin typeface="Calibri" panose="020F0502020204030204"/>
                    <a:ea typeface="+mn-ea"/>
                    <a:cs typeface="+mn-cs"/>
                  </a:rPr>
                  <a:t>100</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Sn and </a:t>
                </a:r>
                <a:r>
                  <a:rPr kumimoji="0" lang="en-GB" sz="1600" b="0" i="0" u="none" strike="noStrike" kern="1200" cap="none" spc="0" normalizeH="0" baseline="30000" noProof="0" dirty="0">
                    <a:ln>
                      <a:noFill/>
                    </a:ln>
                    <a:solidFill>
                      <a:prstClr val="black"/>
                    </a:solidFill>
                    <a:effectLst/>
                    <a:uLnTx/>
                    <a:uFillTx/>
                    <a:latin typeface="Calibri" panose="020F0502020204030204"/>
                    <a:ea typeface="+mn-ea"/>
                    <a:cs typeface="+mn-cs"/>
                  </a:rPr>
                  <a:t>132</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Sn (★)</a:t>
                </a:r>
                <a:endParaRPr kumimoji="0" lang="en-GB" sz="16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grpSp>
        <p:sp>
          <p:nvSpPr>
            <p:cNvPr id="59" name="Arc 58">
              <a:extLst>
                <a:ext uri="{FF2B5EF4-FFF2-40B4-BE49-F238E27FC236}">
                  <a16:creationId xmlns:a16="http://schemas.microsoft.com/office/drawing/2014/main" id="{46107217-37E0-CB33-3ADC-11B065286054}"/>
                </a:ext>
              </a:extLst>
            </p:cNvPr>
            <p:cNvSpPr/>
            <p:nvPr/>
          </p:nvSpPr>
          <p:spPr>
            <a:xfrm flipH="1">
              <a:off x="2562508" y="1993485"/>
              <a:ext cx="1382764" cy="1155218"/>
            </a:xfrm>
            <a:prstGeom prst="arc">
              <a:avLst/>
            </a:prstGeom>
            <a:ln w="19050">
              <a:solidFill>
                <a:srgbClr val="0070C0"/>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70C0"/>
                </a:solidFill>
                <a:effectLst/>
                <a:uLnTx/>
                <a:uFillTx/>
                <a:latin typeface="Calibri" panose="020F0502020204030204"/>
                <a:ea typeface="+mn-ea"/>
                <a:cs typeface="+mn-cs"/>
              </a:endParaRPr>
            </a:p>
          </p:txBody>
        </p:sp>
        <p:sp>
          <p:nvSpPr>
            <p:cNvPr id="60" name="Arc 59">
              <a:extLst>
                <a:ext uri="{FF2B5EF4-FFF2-40B4-BE49-F238E27FC236}">
                  <a16:creationId xmlns:a16="http://schemas.microsoft.com/office/drawing/2014/main" id="{75E5578F-DF7F-2F2D-305D-1B58A46D04B7}"/>
                </a:ext>
              </a:extLst>
            </p:cNvPr>
            <p:cNvSpPr/>
            <p:nvPr/>
          </p:nvSpPr>
          <p:spPr>
            <a:xfrm>
              <a:off x="9210046" y="2008189"/>
              <a:ext cx="1382764" cy="1140514"/>
            </a:xfrm>
            <a:prstGeom prst="arc">
              <a:avLst/>
            </a:prstGeom>
            <a:ln w="19050">
              <a:solidFill>
                <a:srgbClr val="7030A0"/>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5" name="TextBox 64">
              <a:extLst>
                <a:ext uri="{FF2B5EF4-FFF2-40B4-BE49-F238E27FC236}">
                  <a16:creationId xmlns:a16="http://schemas.microsoft.com/office/drawing/2014/main" id="{86EF73CC-C99C-82A6-4B5C-0886D39498B7}"/>
                </a:ext>
              </a:extLst>
            </p:cNvPr>
            <p:cNvSpPr txBox="1"/>
            <p:nvPr/>
          </p:nvSpPr>
          <p:spPr>
            <a:xfrm>
              <a:off x="2699178" y="2423460"/>
              <a:ext cx="631904" cy="461665"/>
            </a:xfrm>
            <a:prstGeom prst="rect">
              <a:avLst/>
            </a:prstGeom>
            <a:noFill/>
            <a:ln>
              <a:solidFill>
                <a:schemeClr val="accent1"/>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30000" noProof="0" dirty="0">
                  <a:ln>
                    <a:noFill/>
                  </a:ln>
                  <a:solidFill>
                    <a:srgbClr val="0070C0"/>
                  </a:solidFill>
                  <a:effectLst/>
                  <a:uLnTx/>
                  <a:uFillTx/>
                  <a:latin typeface="Calibri" panose="020F0502020204030204"/>
                  <a:ea typeface="+mn-ea"/>
                  <a:cs typeface="+mn-cs"/>
                </a:rPr>
                <a:t>99</a:t>
              </a:r>
              <a:r>
                <a:rPr kumimoji="0" lang="en-GB" sz="2400" b="0" i="0" u="none" strike="noStrike" kern="1200" cap="none" spc="0" normalizeH="0" baseline="0" noProof="0" dirty="0">
                  <a:ln>
                    <a:noFill/>
                  </a:ln>
                  <a:solidFill>
                    <a:srgbClr val="0070C0"/>
                  </a:solidFill>
                  <a:effectLst/>
                  <a:uLnTx/>
                  <a:uFillTx/>
                  <a:latin typeface="Calibri" panose="020F0502020204030204"/>
                  <a:ea typeface="+mn-ea"/>
                  <a:cs typeface="+mn-cs"/>
                </a:rPr>
                <a:t>In</a:t>
              </a:r>
              <a:endParaRPr kumimoji="0" lang="en-GB" sz="2400" b="0" i="0" u="none" strike="noStrike" kern="1200" cap="none" spc="0" normalizeH="0" baseline="30000" noProof="0" dirty="0">
                <a:ln>
                  <a:noFill/>
                </a:ln>
                <a:solidFill>
                  <a:srgbClr val="0070C0"/>
                </a:solidFill>
                <a:effectLst/>
                <a:uLnTx/>
                <a:uFillTx/>
                <a:latin typeface="Calibri" panose="020F0502020204030204"/>
                <a:ea typeface="+mn-ea"/>
                <a:cs typeface="+mn-cs"/>
              </a:endParaRPr>
            </a:p>
          </p:txBody>
        </p:sp>
        <p:sp>
          <p:nvSpPr>
            <p:cNvPr id="66" name="TextBox 65">
              <a:extLst>
                <a:ext uri="{FF2B5EF4-FFF2-40B4-BE49-F238E27FC236}">
                  <a16:creationId xmlns:a16="http://schemas.microsoft.com/office/drawing/2014/main" id="{6EBD57A5-63FA-B44C-DEB4-1557916035DB}"/>
                </a:ext>
              </a:extLst>
            </p:cNvPr>
            <p:cNvSpPr txBox="1"/>
            <p:nvPr/>
          </p:nvSpPr>
          <p:spPr>
            <a:xfrm>
              <a:off x="9733611" y="2423460"/>
              <a:ext cx="736099" cy="461665"/>
            </a:xfrm>
            <a:prstGeom prst="rect">
              <a:avLst/>
            </a:prstGeom>
            <a:noFill/>
            <a:ln>
              <a:solidFill>
                <a:srgbClr val="7030A0"/>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30000" noProof="0" dirty="0">
                  <a:ln>
                    <a:noFill/>
                  </a:ln>
                  <a:solidFill>
                    <a:srgbClr val="7030A0"/>
                  </a:solidFill>
                  <a:effectLst/>
                  <a:uLnTx/>
                  <a:uFillTx/>
                  <a:latin typeface="Calibri" panose="020F0502020204030204"/>
                  <a:ea typeface="+mn-ea"/>
                  <a:cs typeface="+mn-cs"/>
                </a:rPr>
                <a:t>133</a:t>
              </a:r>
              <a:r>
                <a:rPr kumimoji="0" lang="en-GB" sz="2400" b="0" i="0" u="none" strike="noStrike" kern="1200" cap="none" spc="0" normalizeH="0" baseline="0" noProof="0" dirty="0">
                  <a:ln>
                    <a:noFill/>
                  </a:ln>
                  <a:solidFill>
                    <a:srgbClr val="7030A0"/>
                  </a:solidFill>
                  <a:effectLst/>
                  <a:uLnTx/>
                  <a:uFillTx/>
                  <a:latin typeface="Calibri" panose="020F0502020204030204"/>
                  <a:ea typeface="+mn-ea"/>
                  <a:cs typeface="+mn-cs"/>
                </a:rPr>
                <a:t>In</a:t>
              </a:r>
              <a:endParaRPr kumimoji="0" lang="en-GB" sz="2400" b="0" i="0" u="none" strike="noStrike" kern="1200" cap="none" spc="0" normalizeH="0" baseline="30000" noProof="0" dirty="0">
                <a:ln>
                  <a:noFill/>
                </a:ln>
                <a:solidFill>
                  <a:srgbClr val="7030A0"/>
                </a:solidFill>
                <a:effectLst/>
                <a:uLnTx/>
                <a:uFillTx/>
                <a:latin typeface="Calibri" panose="020F0502020204030204"/>
                <a:ea typeface="+mn-ea"/>
                <a:cs typeface="+mn-cs"/>
              </a:endParaRPr>
            </a:p>
          </p:txBody>
        </p:sp>
      </p:grpSp>
      <p:sp>
        <p:nvSpPr>
          <p:cNvPr id="69" name="Title 1">
            <a:extLst>
              <a:ext uri="{FF2B5EF4-FFF2-40B4-BE49-F238E27FC236}">
                <a16:creationId xmlns:a16="http://schemas.microsoft.com/office/drawing/2014/main" id="{F6397738-4E76-791B-3DED-C4566AB53E83}"/>
              </a:ext>
            </a:extLst>
          </p:cNvPr>
          <p:cNvSpPr txBox="1">
            <a:spLocks/>
          </p:cNvSpPr>
          <p:nvPr/>
        </p:nvSpPr>
        <p:spPr>
          <a:xfrm>
            <a:off x="-8870" y="6249936"/>
            <a:ext cx="12195047" cy="53405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2000" b="1" i="1" u="none" strike="noStrike" kern="1200" cap="none" spc="0" normalizeH="0" baseline="0" noProof="0" dirty="0">
                <a:ln>
                  <a:noFill/>
                </a:ln>
                <a:solidFill>
                  <a:srgbClr val="C00000"/>
                </a:solidFill>
                <a:effectLst/>
                <a:uLnTx/>
                <a:uFillTx/>
                <a:latin typeface="Calibri Light" panose="020F0302020204030204"/>
                <a:ea typeface="+mj-ea"/>
                <a:cs typeface="+mj-cs"/>
              </a:rPr>
              <a:t>Good example of versatility of ISOLDE – </a:t>
            </a:r>
            <a:r>
              <a:rPr kumimoji="0" lang="en-GB" sz="2000" b="1" i="1" u="sng" strike="noStrike" kern="1200" cap="none" spc="0" normalizeH="0" baseline="0" noProof="0" dirty="0">
                <a:ln>
                  <a:noFill/>
                </a:ln>
                <a:solidFill>
                  <a:srgbClr val="C00000"/>
                </a:solidFill>
                <a:effectLst/>
                <a:uLnTx/>
                <a:uFillTx/>
                <a:latin typeface="Calibri Light" panose="020F0302020204030204"/>
                <a:ea typeface="+mj-ea"/>
                <a:cs typeface="+mj-cs"/>
              </a:rPr>
              <a:t>precision</a:t>
            </a:r>
            <a:r>
              <a:rPr kumimoji="0" lang="en-GB" sz="2000" b="1" i="1" u="none" strike="noStrike" kern="1200" cap="none" spc="0" normalizeH="0" baseline="0" noProof="0" dirty="0">
                <a:ln>
                  <a:noFill/>
                </a:ln>
                <a:solidFill>
                  <a:srgbClr val="C00000"/>
                </a:solidFill>
                <a:effectLst/>
                <a:uLnTx/>
                <a:uFillTx/>
                <a:latin typeface="Calibri Light" panose="020F0302020204030204"/>
                <a:ea typeface="+mj-ea"/>
                <a:cs typeface="+mj-cs"/>
              </a:rPr>
              <a:t> studies of </a:t>
            </a:r>
            <a:r>
              <a:rPr kumimoji="0" lang="en-GB" sz="2000" b="1" i="1" u="sng" strike="noStrike" kern="1200" cap="none" spc="0" normalizeH="0" baseline="0" noProof="0" dirty="0">
                <a:ln>
                  <a:noFill/>
                </a:ln>
                <a:solidFill>
                  <a:srgbClr val="C00000"/>
                </a:solidFill>
                <a:effectLst/>
                <a:uLnTx/>
                <a:uFillTx/>
                <a:latin typeface="Calibri Light" panose="020F0302020204030204"/>
                <a:ea typeface="+mj-ea"/>
                <a:cs typeface="+mj-cs"/>
              </a:rPr>
              <a:t>both</a:t>
            </a:r>
            <a:r>
              <a:rPr kumimoji="0" lang="en-GB" sz="2000" b="1" i="1" u="none" strike="noStrike" kern="1200" cap="none" spc="0" normalizeH="0" baseline="0" noProof="0" dirty="0">
                <a:ln>
                  <a:noFill/>
                </a:ln>
                <a:solidFill>
                  <a:srgbClr val="C00000"/>
                </a:solidFill>
                <a:effectLst/>
                <a:uLnTx/>
                <a:uFillTx/>
                <a:latin typeface="Calibri Light" panose="020F0302020204030204"/>
                <a:ea typeface="+mj-ea"/>
                <a:cs typeface="+mj-cs"/>
              </a:rPr>
              <a:t> neutron-rich and neutron-deficient exotic isotopes separated by 34 neutrons!</a:t>
            </a:r>
            <a:endParaRPr kumimoji="0" lang="en-US" sz="2000" b="1" i="1" u="none" strike="noStrike" kern="1200" cap="none" spc="0" normalizeH="0" baseline="0" noProof="0" dirty="0">
              <a:ln>
                <a:noFill/>
              </a:ln>
              <a:solidFill>
                <a:srgbClr val="C00000"/>
              </a:solidFill>
              <a:effectLst/>
              <a:uLnTx/>
              <a:uFillTx/>
              <a:latin typeface="Calibri Light" panose="020F0302020204030204"/>
              <a:ea typeface="+mj-ea"/>
              <a:cs typeface="+mj-cs"/>
            </a:endParaRPr>
          </a:p>
        </p:txBody>
      </p:sp>
      <p:sp>
        <p:nvSpPr>
          <p:cNvPr id="70" name="TextBox 69">
            <a:extLst>
              <a:ext uri="{FF2B5EF4-FFF2-40B4-BE49-F238E27FC236}">
                <a16:creationId xmlns:a16="http://schemas.microsoft.com/office/drawing/2014/main" id="{D3B1C37D-F21F-6E2D-C894-07A30935C889}"/>
              </a:ext>
            </a:extLst>
          </p:cNvPr>
          <p:cNvSpPr txBox="1"/>
          <p:nvPr/>
        </p:nvSpPr>
        <p:spPr>
          <a:xfrm>
            <a:off x="2892903" y="1499806"/>
            <a:ext cx="312906"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sp>
        <p:nvSpPr>
          <p:cNvPr id="71" name="TextBox 70">
            <a:extLst>
              <a:ext uri="{FF2B5EF4-FFF2-40B4-BE49-F238E27FC236}">
                <a16:creationId xmlns:a16="http://schemas.microsoft.com/office/drawing/2014/main" id="{6B631881-C7A4-44E5-4D61-5AF130B280D9}"/>
              </a:ext>
            </a:extLst>
          </p:cNvPr>
          <p:cNvSpPr txBox="1"/>
          <p:nvPr/>
        </p:nvSpPr>
        <p:spPr>
          <a:xfrm>
            <a:off x="9336168" y="1503977"/>
            <a:ext cx="312906"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spTree>
    <p:extLst>
      <p:ext uri="{BB962C8B-B14F-4D97-AF65-F5344CB8AC3E}">
        <p14:creationId xmlns:p14="http://schemas.microsoft.com/office/powerpoint/2010/main" val="12715680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38CD63EA-889E-FC7B-1D5D-8785E5E591F9}"/>
              </a:ext>
            </a:extLst>
          </p:cNvPr>
          <p:cNvSpPr>
            <a:spLocks noGrp="1"/>
          </p:cNvSpPr>
          <p:nvPr>
            <p:ph type="title"/>
          </p:nvPr>
        </p:nvSpPr>
        <p:spPr>
          <a:xfrm>
            <a:off x="337928" y="238540"/>
            <a:ext cx="11628785" cy="516835"/>
          </a:xfrm>
        </p:spPr>
        <p:txBody>
          <a:bodyPr/>
          <a:lstStyle/>
          <a:p>
            <a:r>
              <a:rPr lang="en-GB" dirty="0"/>
              <a:t>Towards a nuclear clock...</a:t>
            </a:r>
          </a:p>
        </p:txBody>
      </p:sp>
      <p:sp>
        <p:nvSpPr>
          <p:cNvPr id="2" name="TextBox 1">
            <a:extLst>
              <a:ext uri="{FF2B5EF4-FFF2-40B4-BE49-F238E27FC236}">
                <a16:creationId xmlns:a16="http://schemas.microsoft.com/office/drawing/2014/main" id="{CC07BCDC-938E-E8DB-A7EF-40E030ECC2B9}"/>
              </a:ext>
            </a:extLst>
          </p:cNvPr>
          <p:cNvSpPr txBox="1"/>
          <p:nvPr/>
        </p:nvSpPr>
        <p:spPr>
          <a:xfrm>
            <a:off x="218661" y="1140195"/>
            <a:ext cx="8925520" cy="553998"/>
          </a:xfrm>
          <a:prstGeom prst="rect">
            <a:avLst/>
          </a:prstGeom>
          <a:noFill/>
        </p:spPr>
        <p:txBody>
          <a:bodyPr wrap="none" lIns="0" tIns="0" rIns="0" bIns="0" rtlCol="0">
            <a:spAutoFit/>
          </a:bodyPr>
          <a:lstStyle/>
          <a:p>
            <a:pPr algn="l"/>
            <a:r>
              <a:rPr lang="en-GB" dirty="0"/>
              <a:t>For 60 years, atomic clocks have been used with a precision of 1s in 300 million years.</a:t>
            </a:r>
          </a:p>
          <a:p>
            <a:pPr algn="l"/>
            <a:r>
              <a:rPr lang="en-GB" dirty="0"/>
              <a:t>Based on the frequency of a transition between two atomic levels in cold </a:t>
            </a:r>
            <a:r>
              <a:rPr lang="en-GB" baseline="30000" dirty="0"/>
              <a:t>133</a:t>
            </a:r>
            <a:r>
              <a:rPr lang="en-GB" dirty="0"/>
              <a:t>Cs atoms.</a:t>
            </a:r>
          </a:p>
        </p:txBody>
      </p:sp>
      <p:sp>
        <p:nvSpPr>
          <p:cNvPr id="9" name="TextBox 8">
            <a:extLst>
              <a:ext uri="{FF2B5EF4-FFF2-40B4-BE49-F238E27FC236}">
                <a16:creationId xmlns:a16="http://schemas.microsoft.com/office/drawing/2014/main" id="{B09FE7F2-BCA9-50AA-7BB9-8D373619A401}"/>
              </a:ext>
            </a:extLst>
          </p:cNvPr>
          <p:cNvSpPr txBox="1"/>
          <p:nvPr/>
        </p:nvSpPr>
        <p:spPr>
          <a:xfrm>
            <a:off x="3130826" y="1866829"/>
            <a:ext cx="9061174" cy="553998"/>
          </a:xfrm>
          <a:prstGeom prst="rect">
            <a:avLst/>
          </a:prstGeom>
          <a:noFill/>
        </p:spPr>
        <p:txBody>
          <a:bodyPr wrap="square" lIns="0" tIns="0" rIns="0" bIns="0" rtlCol="0">
            <a:spAutoFit/>
          </a:bodyPr>
          <a:lstStyle/>
          <a:p>
            <a:pPr algn="l"/>
            <a:r>
              <a:rPr lang="en-GB" dirty="0">
                <a:solidFill>
                  <a:schemeClr val="accent5"/>
                </a:solidFill>
              </a:rPr>
              <a:t>If you can find two nuclear levels with separation corresponding to optical photons, the nuclear clock would be much more precise as less sensitive to external perturbations.</a:t>
            </a:r>
          </a:p>
        </p:txBody>
      </p:sp>
      <p:sp>
        <p:nvSpPr>
          <p:cNvPr id="12" name="TextBox 11">
            <a:extLst>
              <a:ext uri="{FF2B5EF4-FFF2-40B4-BE49-F238E27FC236}">
                <a16:creationId xmlns:a16="http://schemas.microsoft.com/office/drawing/2014/main" id="{43D45F93-BCE5-27F8-9D26-59F826F18FD9}"/>
              </a:ext>
            </a:extLst>
          </p:cNvPr>
          <p:cNvSpPr txBox="1"/>
          <p:nvPr/>
        </p:nvSpPr>
        <p:spPr>
          <a:xfrm>
            <a:off x="218661" y="2593463"/>
            <a:ext cx="9061174" cy="553998"/>
          </a:xfrm>
          <a:prstGeom prst="rect">
            <a:avLst/>
          </a:prstGeom>
          <a:noFill/>
        </p:spPr>
        <p:txBody>
          <a:bodyPr wrap="square" lIns="0" tIns="0" rIns="0" bIns="0" rtlCol="0">
            <a:spAutoFit/>
          </a:bodyPr>
          <a:lstStyle/>
          <a:p>
            <a:pPr algn="l"/>
            <a:r>
              <a:rPr lang="en-GB" baseline="30000" dirty="0"/>
              <a:t>229</a:t>
            </a:r>
            <a:r>
              <a:rPr lang="en-GB" dirty="0"/>
              <a:t>Th isomer is currently the best candidate for a nuclear clock, with a first excited state at only around 8 eV from the ground state and a long half life</a:t>
            </a:r>
          </a:p>
        </p:txBody>
      </p:sp>
      <p:pic>
        <p:nvPicPr>
          <p:cNvPr id="14" name="Picture 13">
            <a:extLst>
              <a:ext uri="{FF2B5EF4-FFF2-40B4-BE49-F238E27FC236}">
                <a16:creationId xmlns:a16="http://schemas.microsoft.com/office/drawing/2014/main" id="{DE92A31A-6621-252D-EF21-DEBD6D96D0E9}"/>
              </a:ext>
            </a:extLst>
          </p:cNvPr>
          <p:cNvPicPr>
            <a:picLocks noChangeAspect="1"/>
          </p:cNvPicPr>
          <p:nvPr/>
        </p:nvPicPr>
        <p:blipFill>
          <a:blip r:embed="rId2"/>
          <a:stretch>
            <a:fillRect/>
          </a:stretch>
        </p:blipFill>
        <p:spPr>
          <a:xfrm>
            <a:off x="1898373" y="4291975"/>
            <a:ext cx="7971183" cy="2566026"/>
          </a:xfrm>
          <a:prstGeom prst="rect">
            <a:avLst/>
          </a:prstGeom>
        </p:spPr>
      </p:pic>
      <p:sp>
        <p:nvSpPr>
          <p:cNvPr id="15" name="TextBox 14">
            <a:extLst>
              <a:ext uri="{FF2B5EF4-FFF2-40B4-BE49-F238E27FC236}">
                <a16:creationId xmlns:a16="http://schemas.microsoft.com/office/drawing/2014/main" id="{2697D034-0601-BCB3-BB49-C5864FDDAC5E}"/>
              </a:ext>
            </a:extLst>
          </p:cNvPr>
          <p:cNvSpPr txBox="1"/>
          <p:nvPr/>
        </p:nvSpPr>
        <p:spPr>
          <a:xfrm>
            <a:off x="377685" y="3359646"/>
            <a:ext cx="11549269" cy="1107996"/>
          </a:xfrm>
          <a:prstGeom prst="rect">
            <a:avLst/>
          </a:prstGeom>
          <a:noFill/>
        </p:spPr>
        <p:txBody>
          <a:bodyPr wrap="square" lIns="0" tIns="0" rIns="0" bIns="0" rtlCol="0">
            <a:spAutoFit/>
          </a:bodyPr>
          <a:lstStyle/>
          <a:p>
            <a:r>
              <a:rPr lang="en-GB" sz="1800" dirty="0">
                <a:solidFill>
                  <a:schemeClr val="accent5"/>
                </a:solidFill>
                <a:effectLst/>
                <a:latin typeface="ArialMT"/>
              </a:rPr>
              <a:t>Experiment at ISOLDE: </a:t>
            </a:r>
            <a:r>
              <a:rPr lang="en-GB" sz="1800" baseline="30000" dirty="0">
                <a:solidFill>
                  <a:schemeClr val="accent5"/>
                </a:solidFill>
                <a:effectLst/>
                <a:latin typeface="ArialMT"/>
              </a:rPr>
              <a:t>229m</a:t>
            </a:r>
            <a:r>
              <a:rPr lang="en-GB" sz="1800" dirty="0">
                <a:solidFill>
                  <a:schemeClr val="accent5"/>
                </a:solidFill>
                <a:effectLst/>
                <a:latin typeface="ArialMT"/>
              </a:rPr>
              <a:t>Th ions produced using </a:t>
            </a:r>
            <a:r>
              <a:rPr lang="el-GR" sz="1800" dirty="0">
                <a:solidFill>
                  <a:schemeClr val="accent5"/>
                </a:solidFill>
                <a:effectLst/>
                <a:latin typeface="ArialMT"/>
              </a:rPr>
              <a:t>β-</a:t>
            </a:r>
            <a:r>
              <a:rPr lang="en-GB" sz="1800" dirty="0">
                <a:solidFill>
                  <a:schemeClr val="accent5"/>
                </a:solidFill>
                <a:effectLst/>
                <a:latin typeface="ArialMT"/>
              </a:rPr>
              <a:t>decay of a </a:t>
            </a:r>
            <a:r>
              <a:rPr lang="en-GB" sz="1800" baseline="30000" dirty="0">
                <a:solidFill>
                  <a:schemeClr val="accent5"/>
                </a:solidFill>
                <a:effectLst/>
                <a:latin typeface="ArialMT"/>
              </a:rPr>
              <a:t>229</a:t>
            </a:r>
            <a:r>
              <a:rPr lang="en-GB" sz="1800" dirty="0">
                <a:solidFill>
                  <a:schemeClr val="accent5"/>
                </a:solidFill>
                <a:effectLst/>
                <a:latin typeface="ArialMT"/>
              </a:rPr>
              <a:t>Fr - </a:t>
            </a:r>
            <a:r>
              <a:rPr lang="en-GB" sz="1800" baseline="30000" dirty="0">
                <a:solidFill>
                  <a:schemeClr val="accent5"/>
                </a:solidFill>
                <a:effectLst/>
                <a:latin typeface="ArialMT"/>
              </a:rPr>
              <a:t>229</a:t>
            </a:r>
            <a:r>
              <a:rPr lang="en-GB" sz="1800" dirty="0">
                <a:solidFill>
                  <a:schemeClr val="accent5"/>
                </a:solidFill>
                <a:effectLst/>
                <a:latin typeface="ArialMT"/>
              </a:rPr>
              <a:t>Ra beam implanted into CaF</a:t>
            </a:r>
            <a:r>
              <a:rPr lang="en-GB" sz="1800" baseline="-25000" dirty="0">
                <a:solidFill>
                  <a:schemeClr val="accent5"/>
                </a:solidFill>
                <a:effectLst/>
                <a:latin typeface="ArialMT"/>
              </a:rPr>
              <a:t>2</a:t>
            </a:r>
            <a:r>
              <a:rPr lang="en-GB" sz="1800" dirty="0">
                <a:solidFill>
                  <a:schemeClr val="accent5"/>
                </a:solidFill>
                <a:effectLst/>
                <a:latin typeface="ArialMT"/>
              </a:rPr>
              <a:t> and MgF</a:t>
            </a:r>
            <a:r>
              <a:rPr lang="en-GB" sz="1800" baseline="-25000" dirty="0">
                <a:solidFill>
                  <a:schemeClr val="accent5"/>
                </a:solidFill>
                <a:effectLst/>
                <a:latin typeface="ArialMT"/>
              </a:rPr>
              <a:t>2</a:t>
            </a:r>
            <a:r>
              <a:rPr lang="en-GB" sz="1800" dirty="0">
                <a:solidFill>
                  <a:schemeClr val="accent5"/>
                </a:solidFill>
                <a:effectLst/>
                <a:latin typeface="ArialMT"/>
              </a:rPr>
              <a:t> crystals. Radiative decays of </a:t>
            </a:r>
            <a:r>
              <a:rPr lang="en-GB" sz="1800" baseline="30000" dirty="0">
                <a:solidFill>
                  <a:schemeClr val="accent5"/>
                </a:solidFill>
                <a:effectLst/>
                <a:latin typeface="ArialMT"/>
              </a:rPr>
              <a:t>229</a:t>
            </a:r>
            <a:r>
              <a:rPr lang="en-GB" sz="1800" dirty="0">
                <a:solidFill>
                  <a:schemeClr val="accent5"/>
                </a:solidFill>
                <a:effectLst/>
                <a:latin typeface="ArialMT"/>
              </a:rPr>
              <a:t>Th observed for the first time giving precise measurement of transition energy (essential for laser excitation of the clock) and confirmed “long” lifetime of </a:t>
            </a:r>
            <a:r>
              <a:rPr lang="en-GB" sz="1800" baseline="30000" dirty="0">
                <a:solidFill>
                  <a:schemeClr val="accent5"/>
                </a:solidFill>
                <a:effectLst/>
                <a:latin typeface="ArialMT"/>
              </a:rPr>
              <a:t>229m</a:t>
            </a:r>
            <a:r>
              <a:rPr lang="en-GB" sz="1800" dirty="0">
                <a:solidFill>
                  <a:schemeClr val="accent5"/>
                </a:solidFill>
                <a:effectLst/>
                <a:latin typeface="ArialMT"/>
              </a:rPr>
              <a:t>Th state </a:t>
            </a:r>
            <a:endParaRPr lang="en-GB" dirty="0">
              <a:solidFill>
                <a:schemeClr val="accent5"/>
              </a:solidFill>
              <a:effectLst/>
            </a:endParaRPr>
          </a:p>
          <a:p>
            <a:pPr algn="l"/>
            <a:endParaRPr lang="en-GB" dirty="0">
              <a:solidFill>
                <a:schemeClr val="accent5"/>
              </a:solidFill>
            </a:endParaRPr>
          </a:p>
        </p:txBody>
      </p:sp>
    </p:spTree>
    <p:extLst>
      <p:ext uri="{BB962C8B-B14F-4D97-AF65-F5344CB8AC3E}">
        <p14:creationId xmlns:p14="http://schemas.microsoft.com/office/powerpoint/2010/main" val="1781666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1CDE92-94EA-9042-42A9-569408DE8BFA}"/>
              </a:ext>
            </a:extLst>
          </p:cNvPr>
          <p:cNvSpPr>
            <a:spLocks noGrp="1"/>
          </p:cNvSpPr>
          <p:nvPr>
            <p:ph type="ftr" sz="quarter" idx="15"/>
          </p:nvPr>
        </p:nvSpPr>
        <p:spPr>
          <a:xfrm>
            <a:off x="4259262" y="6383848"/>
            <a:ext cx="6572221" cy="365125"/>
          </a:xfrm>
        </p:spPr>
        <p:txBody>
          <a:bodyPr anchor="ctr">
            <a:normAutofit/>
          </a:bodyPr>
          <a:lstStyle/>
          <a:p>
            <a:pPr>
              <a:spcAft>
                <a:spcPts val="600"/>
              </a:spcAft>
            </a:pPr>
            <a:r>
              <a:rPr lang="en-US" dirty="0"/>
              <a:t>Sean J Freeman | Nuclear Structure Experiment</a:t>
            </a:r>
            <a:endParaRPr lang="en-US"/>
          </a:p>
        </p:txBody>
      </p:sp>
      <p:sp>
        <p:nvSpPr>
          <p:cNvPr id="6" name="Slide Number Placeholder 5">
            <a:extLst>
              <a:ext uri="{FF2B5EF4-FFF2-40B4-BE49-F238E27FC236}">
                <a16:creationId xmlns:a16="http://schemas.microsoft.com/office/drawing/2014/main" id="{A48AE10E-8647-6729-4F14-B318B7D68A99}"/>
              </a:ext>
            </a:extLst>
          </p:cNvPr>
          <p:cNvSpPr>
            <a:spLocks noGrp="1"/>
          </p:cNvSpPr>
          <p:nvPr>
            <p:ph type="sldNum" sz="quarter" idx="16"/>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4</a:t>
            </a:fld>
            <a:endParaRPr lang="en-US"/>
          </a:p>
        </p:txBody>
      </p:sp>
      <p:pic>
        <p:nvPicPr>
          <p:cNvPr id="20" name="Picture 19" descr="energy_constitutent_scale.png">
            <a:extLst>
              <a:ext uri="{FF2B5EF4-FFF2-40B4-BE49-F238E27FC236}">
                <a16:creationId xmlns:a16="http://schemas.microsoft.com/office/drawing/2014/main" id="{6CFA68D3-7DFB-E133-F10D-336E96FEE905}"/>
              </a:ext>
            </a:extLst>
          </p:cNvPr>
          <p:cNvPicPr>
            <a:picLocks noChangeAspect="1"/>
          </p:cNvPicPr>
          <p:nvPr/>
        </p:nvPicPr>
        <p:blipFill>
          <a:blip r:embed="rId2"/>
          <a:stretch>
            <a:fillRect/>
          </a:stretch>
        </p:blipFill>
        <p:spPr>
          <a:xfrm>
            <a:off x="7968208" y="332656"/>
            <a:ext cx="3413720" cy="5622597"/>
          </a:xfrm>
          <a:prstGeom prst="rect">
            <a:avLst/>
          </a:prstGeom>
        </p:spPr>
      </p:pic>
      <p:sp>
        <p:nvSpPr>
          <p:cNvPr id="21" name="Title 2">
            <a:extLst>
              <a:ext uri="{FF2B5EF4-FFF2-40B4-BE49-F238E27FC236}">
                <a16:creationId xmlns:a16="http://schemas.microsoft.com/office/drawing/2014/main" id="{7443CDA9-90D4-3A48-B334-F4269279AB20}"/>
              </a:ext>
            </a:extLst>
          </p:cNvPr>
          <p:cNvSpPr>
            <a:spLocks noGrp="1"/>
          </p:cNvSpPr>
          <p:nvPr>
            <p:ph type="title"/>
          </p:nvPr>
        </p:nvSpPr>
        <p:spPr>
          <a:xfrm>
            <a:off x="335360" y="278946"/>
            <a:ext cx="7056163" cy="1065742"/>
          </a:xfrm>
        </p:spPr>
        <p:txBody>
          <a:bodyPr anchor="t">
            <a:normAutofit/>
          </a:bodyPr>
          <a:lstStyle/>
          <a:p>
            <a:r>
              <a:rPr lang="en-GB" dirty="0"/>
              <a:t>Challenges in nuclear structure</a:t>
            </a:r>
          </a:p>
        </p:txBody>
      </p:sp>
      <p:sp>
        <p:nvSpPr>
          <p:cNvPr id="25" name="Content Placeholder 24">
            <a:extLst>
              <a:ext uri="{FF2B5EF4-FFF2-40B4-BE49-F238E27FC236}">
                <a16:creationId xmlns:a16="http://schemas.microsoft.com/office/drawing/2014/main" id="{AE2D60F4-F935-67A4-4D6C-427400C6149D}"/>
              </a:ext>
            </a:extLst>
          </p:cNvPr>
          <p:cNvSpPr>
            <a:spLocks noGrp="1"/>
          </p:cNvSpPr>
          <p:nvPr>
            <p:ph sz="half" idx="1"/>
          </p:nvPr>
        </p:nvSpPr>
        <p:spPr>
          <a:xfrm>
            <a:off x="248058" y="1127941"/>
            <a:ext cx="7431807" cy="4602117"/>
          </a:xfrm>
        </p:spPr>
        <p:txBody>
          <a:bodyPr/>
          <a:lstStyle/>
          <a:p>
            <a:pPr marL="342900" indent="-342900">
              <a:buFont typeface="Arial" panose="020B0604020202020204" pitchFamily="34" charset="0"/>
              <a:buChar char="•"/>
            </a:pPr>
            <a:r>
              <a:rPr lang="en-US" sz="2000" b="0" dirty="0">
                <a:solidFill>
                  <a:schemeClr val="accent5"/>
                </a:solidFill>
                <a:latin typeface="Calibri" panose="020F0502020204030204" pitchFamily="34" charset="0"/>
                <a:cs typeface="Calibri" panose="020F0502020204030204" pitchFamily="34" charset="0"/>
              </a:rPr>
              <a:t>Describe a many-body system using quantum mechanics where particles interact via a complicated force.</a:t>
            </a:r>
          </a:p>
          <a:p>
            <a:pPr marL="342900" indent="-342900">
              <a:buFont typeface="Arial" panose="020B0604020202020204" pitchFamily="34" charset="0"/>
              <a:buChar char="•"/>
            </a:pPr>
            <a:r>
              <a:rPr lang="en-US" sz="2000" b="0" dirty="0">
                <a:solidFill>
                  <a:schemeClr val="tx1"/>
                </a:solidFill>
                <a:latin typeface="Calibri" panose="020F0502020204030204" pitchFamily="34" charset="0"/>
                <a:cs typeface="Calibri" panose="020F0502020204030204" pitchFamily="34" charset="0"/>
              </a:rPr>
              <a:t>In principle, could operate like solving hydrogen atom.</a:t>
            </a:r>
            <a:br>
              <a:rPr lang="en-US" sz="2000" b="0" dirty="0">
                <a:solidFill>
                  <a:schemeClr val="tx1"/>
                </a:solidFill>
                <a:latin typeface="Calibri" panose="020F0502020204030204" pitchFamily="34" charset="0"/>
                <a:cs typeface="Calibri" panose="020F0502020204030204" pitchFamily="34" charset="0"/>
              </a:rPr>
            </a:br>
            <a:r>
              <a:rPr lang="en-US" sz="2000" b="0" i="1" dirty="0">
                <a:solidFill>
                  <a:schemeClr val="tx1"/>
                </a:solidFill>
                <a:latin typeface="Calibri" panose="020F0502020204030204" pitchFamily="34" charset="0"/>
                <a:cs typeface="Calibri" panose="020F0502020204030204" pitchFamily="34" charset="0"/>
              </a:rPr>
              <a:t>Ab-initio Models</a:t>
            </a:r>
            <a:r>
              <a:rPr lang="en-US" sz="2000" b="0" dirty="0">
                <a:solidFill>
                  <a:schemeClr val="tx1"/>
                </a:solidFill>
                <a:latin typeface="Calibri" panose="020F0502020204030204" pitchFamily="34" charset="0"/>
                <a:cs typeface="Calibri" panose="020F0502020204030204" pitchFamily="34" charset="0"/>
              </a:rPr>
              <a:t>: write down the Schrödinger equation for each nucleon including interactions with all other nucleons using nucleon-nucleon interaction – complex coupled equations.</a:t>
            </a:r>
          </a:p>
          <a:p>
            <a:pPr marL="342900" indent="-342900">
              <a:buFont typeface="Arial" panose="020B0604020202020204" pitchFamily="34" charset="0"/>
              <a:buChar char="•"/>
            </a:pPr>
            <a:r>
              <a:rPr lang="en-US" sz="2000" b="0" dirty="0">
                <a:solidFill>
                  <a:schemeClr val="accent5"/>
                </a:solidFill>
                <a:latin typeface="Calibri" panose="020F0502020204030204" pitchFamily="34" charset="0"/>
                <a:cs typeface="Calibri" panose="020F0502020204030204" pitchFamily="34" charset="0"/>
              </a:rPr>
              <a:t>Calculations beyond A=12 become difficult; with a good form of the N-N force:</a:t>
            </a:r>
            <a:br>
              <a:rPr lang="en-US" sz="2000" b="0" dirty="0">
                <a:solidFill>
                  <a:schemeClr val="accent5"/>
                </a:solidFill>
                <a:latin typeface="Calibri" panose="020F0502020204030204" pitchFamily="34" charset="0"/>
                <a:cs typeface="Calibri" panose="020F0502020204030204" pitchFamily="34" charset="0"/>
              </a:rPr>
            </a:br>
            <a:r>
              <a:rPr lang="en-US" sz="2000" b="0" dirty="0">
                <a:solidFill>
                  <a:schemeClr val="accent5"/>
                </a:solidFill>
                <a:latin typeface="Calibri" panose="020F0502020204030204" pitchFamily="34" charset="0"/>
                <a:cs typeface="Calibri" panose="020F0502020204030204" pitchFamily="34" charset="0"/>
              </a:rPr>
              <a:t>	</a:t>
            </a:r>
            <a:r>
              <a:rPr lang="en-US" sz="2000" b="0" baseline="30000" dirty="0">
                <a:solidFill>
                  <a:schemeClr val="accent5"/>
                </a:solidFill>
                <a:latin typeface="Calibri" panose="020F0502020204030204" pitchFamily="34" charset="0"/>
                <a:cs typeface="Calibri" panose="020F0502020204030204" pitchFamily="34" charset="0"/>
              </a:rPr>
              <a:t>4</a:t>
            </a:r>
            <a:r>
              <a:rPr lang="en-US" sz="2000" b="0" dirty="0">
                <a:solidFill>
                  <a:schemeClr val="accent5"/>
                </a:solidFill>
                <a:latin typeface="Calibri" panose="020F0502020204030204" pitchFamily="34" charset="0"/>
                <a:cs typeface="Calibri" panose="020F0502020204030204" pitchFamily="34" charset="0"/>
              </a:rPr>
              <a:t>He takes ~1 </a:t>
            </a:r>
            <a:r>
              <a:rPr lang="en-US" sz="2000" b="0" dirty="0" err="1">
                <a:solidFill>
                  <a:schemeClr val="accent5"/>
                </a:solidFill>
                <a:latin typeface="Calibri" panose="020F0502020204030204" pitchFamily="34" charset="0"/>
                <a:cs typeface="Calibri" panose="020F0502020204030204" pitchFamily="34" charset="0"/>
              </a:rPr>
              <a:t>cpu</a:t>
            </a:r>
            <a:r>
              <a:rPr lang="en-US" sz="2000" b="0" dirty="0">
                <a:solidFill>
                  <a:schemeClr val="accent5"/>
                </a:solidFill>
                <a:latin typeface="Calibri" panose="020F0502020204030204" pitchFamily="34" charset="0"/>
                <a:cs typeface="Calibri" panose="020F0502020204030204" pitchFamily="34" charset="0"/>
              </a:rPr>
              <a:t>-hour</a:t>
            </a:r>
            <a:br>
              <a:rPr lang="en-US" sz="2000" b="0" dirty="0">
                <a:solidFill>
                  <a:schemeClr val="accent5"/>
                </a:solidFill>
                <a:latin typeface="Calibri" panose="020F0502020204030204" pitchFamily="34" charset="0"/>
                <a:cs typeface="Calibri" panose="020F0502020204030204" pitchFamily="34" charset="0"/>
              </a:rPr>
            </a:br>
            <a:r>
              <a:rPr lang="en-US" sz="2000" b="0" dirty="0">
                <a:solidFill>
                  <a:schemeClr val="accent5"/>
                </a:solidFill>
                <a:latin typeface="Calibri" panose="020F0502020204030204" pitchFamily="34" charset="0"/>
                <a:cs typeface="Calibri" panose="020F0502020204030204" pitchFamily="34" charset="0"/>
              </a:rPr>
              <a:t>	</a:t>
            </a:r>
            <a:r>
              <a:rPr lang="en-US" sz="2000" b="0" baseline="30000" dirty="0">
                <a:solidFill>
                  <a:schemeClr val="accent5"/>
                </a:solidFill>
                <a:latin typeface="Calibri" panose="020F0502020204030204" pitchFamily="34" charset="0"/>
                <a:cs typeface="Calibri" panose="020F0502020204030204" pitchFamily="34" charset="0"/>
              </a:rPr>
              <a:t>8</a:t>
            </a:r>
            <a:r>
              <a:rPr lang="en-US" sz="2000" b="0" dirty="0">
                <a:solidFill>
                  <a:schemeClr val="accent5"/>
                </a:solidFill>
                <a:latin typeface="Calibri" panose="020F0502020204030204" pitchFamily="34" charset="0"/>
                <a:cs typeface="Calibri" panose="020F0502020204030204" pitchFamily="34" charset="0"/>
              </a:rPr>
              <a:t>Be takes ~300 </a:t>
            </a:r>
            <a:r>
              <a:rPr lang="en-US" sz="2000" b="0" dirty="0" err="1">
                <a:solidFill>
                  <a:schemeClr val="accent5"/>
                </a:solidFill>
                <a:latin typeface="Calibri" panose="020F0502020204030204" pitchFamily="34" charset="0"/>
                <a:cs typeface="Calibri" panose="020F0502020204030204" pitchFamily="34" charset="0"/>
              </a:rPr>
              <a:t>cpu</a:t>
            </a:r>
            <a:r>
              <a:rPr lang="en-US" sz="2000" b="0" dirty="0">
                <a:solidFill>
                  <a:schemeClr val="accent5"/>
                </a:solidFill>
                <a:latin typeface="Calibri" panose="020F0502020204030204" pitchFamily="34" charset="0"/>
                <a:cs typeface="Calibri" panose="020F0502020204030204" pitchFamily="34" charset="0"/>
              </a:rPr>
              <a:t>-hour</a:t>
            </a:r>
            <a:br>
              <a:rPr lang="en-US" sz="2000" b="0" dirty="0">
                <a:solidFill>
                  <a:schemeClr val="accent5"/>
                </a:solidFill>
                <a:latin typeface="Calibri" panose="020F0502020204030204" pitchFamily="34" charset="0"/>
                <a:cs typeface="Calibri" panose="020F0502020204030204" pitchFamily="34" charset="0"/>
              </a:rPr>
            </a:br>
            <a:r>
              <a:rPr lang="en-US" sz="2000" b="0" dirty="0">
                <a:solidFill>
                  <a:schemeClr val="accent5"/>
                </a:solidFill>
                <a:latin typeface="Calibri" panose="020F0502020204030204" pitchFamily="34" charset="0"/>
                <a:cs typeface="Calibri" panose="020F0502020204030204" pitchFamily="34" charset="0"/>
              </a:rPr>
              <a:t>	</a:t>
            </a:r>
            <a:r>
              <a:rPr lang="en-US" sz="2000" b="0" baseline="30000" dirty="0">
                <a:solidFill>
                  <a:schemeClr val="accent5"/>
                </a:solidFill>
                <a:latin typeface="Calibri" panose="020F0502020204030204" pitchFamily="34" charset="0"/>
                <a:cs typeface="Calibri" panose="020F0502020204030204" pitchFamily="34" charset="0"/>
              </a:rPr>
              <a:t>12</a:t>
            </a:r>
            <a:r>
              <a:rPr lang="en-US" sz="2000" b="0" dirty="0">
                <a:solidFill>
                  <a:schemeClr val="accent5"/>
                </a:solidFill>
                <a:latin typeface="Calibri" panose="020F0502020204030204" pitchFamily="34" charset="0"/>
                <a:cs typeface="Calibri" panose="020F0502020204030204" pitchFamily="34" charset="0"/>
              </a:rPr>
              <a:t>C takes ~70,000 </a:t>
            </a:r>
            <a:r>
              <a:rPr lang="en-US" sz="2000" b="0" dirty="0" err="1">
                <a:solidFill>
                  <a:schemeClr val="accent5"/>
                </a:solidFill>
                <a:latin typeface="Calibri" panose="020F0502020204030204" pitchFamily="34" charset="0"/>
                <a:cs typeface="Calibri" panose="020F0502020204030204" pitchFamily="34" charset="0"/>
              </a:rPr>
              <a:t>cpu</a:t>
            </a:r>
            <a:r>
              <a:rPr lang="en-US" sz="2000" b="0" dirty="0">
                <a:solidFill>
                  <a:schemeClr val="accent5"/>
                </a:solidFill>
                <a:latin typeface="Calibri" panose="020F0502020204030204" pitchFamily="34" charset="0"/>
                <a:cs typeface="Calibri" panose="020F0502020204030204" pitchFamily="34" charset="0"/>
              </a:rPr>
              <a:t>-hour (8 years!)</a:t>
            </a:r>
          </a:p>
          <a:p>
            <a:pPr marL="342900" indent="-342900">
              <a:buFont typeface="Arial" panose="020B0604020202020204" pitchFamily="34" charset="0"/>
              <a:buChar char="•"/>
            </a:pPr>
            <a:r>
              <a:rPr lang="en-US" sz="2000" b="0" dirty="0">
                <a:solidFill>
                  <a:schemeClr val="tx1"/>
                </a:solidFill>
                <a:latin typeface="Calibri" panose="020F0502020204030204" pitchFamily="34" charset="0"/>
                <a:cs typeface="Calibri" panose="020F0502020204030204" pitchFamily="34" charset="0"/>
              </a:rPr>
              <a:t>In principle, could operate like solid-state physics and use statistical mechanics, but not enough 300 particles rather than 10</a:t>
            </a:r>
            <a:r>
              <a:rPr lang="en-US" sz="2000" b="0" baseline="30000" dirty="0">
                <a:solidFill>
                  <a:schemeClr val="tx1"/>
                </a:solidFill>
                <a:latin typeface="Calibri" panose="020F0502020204030204" pitchFamily="34" charset="0"/>
                <a:cs typeface="Calibri" panose="020F0502020204030204" pitchFamily="34" charset="0"/>
              </a:rPr>
              <a:t>23</a:t>
            </a:r>
            <a:r>
              <a:rPr lang="en-US" sz="2000" b="0" dirty="0">
                <a:solidFill>
                  <a:schemeClr val="tx1"/>
                </a:solidFill>
                <a:latin typeface="Calibri" panose="020F0502020204030204" pitchFamily="34" charset="0"/>
                <a:cs typeface="Calibri" panose="020F0502020204030204" pitchFamily="34" charset="0"/>
              </a:rPr>
              <a:t>!</a:t>
            </a:r>
          </a:p>
          <a:p>
            <a:pPr marL="342900" indent="-342900">
              <a:buFont typeface="Arial" panose="020B0604020202020204" pitchFamily="34" charset="0"/>
              <a:buChar char="•"/>
            </a:pPr>
            <a:r>
              <a:rPr lang="en-US" sz="2000" b="0" dirty="0">
                <a:solidFill>
                  <a:schemeClr val="accent5"/>
                </a:solidFill>
                <a:latin typeface="Calibri" panose="020F0502020204030204" pitchFamily="34" charset="0"/>
                <a:cs typeface="Calibri" panose="020F0502020204030204" pitchFamily="34" charset="0"/>
              </a:rPr>
              <a:t>Some analogy with a liquid droplet, can approach macroscopically.</a:t>
            </a:r>
          </a:p>
          <a:p>
            <a:pPr marL="342900" indent="-342900">
              <a:buFont typeface="Arial" panose="020B0604020202020204" pitchFamily="34" charset="0"/>
              <a:buChar char="•"/>
            </a:pPr>
            <a:endParaRPr lang="en-US" sz="2000" b="0" dirty="0">
              <a:solidFill>
                <a:schemeClr val="accent5"/>
              </a:solidFill>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endParaRPr lang="en-US" sz="2000" b="0" dirty="0">
              <a:solidFill>
                <a:schemeClr val="accent5"/>
              </a:solidFill>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endParaRPr lang="en-GB" sz="2000" b="0" dirty="0">
              <a:solidFill>
                <a:schemeClr val="accent5"/>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849920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Chart, scatter chart&#10;&#10;Description automatically generated">
            <a:extLst>
              <a:ext uri="{FF2B5EF4-FFF2-40B4-BE49-F238E27FC236}">
                <a16:creationId xmlns:a16="http://schemas.microsoft.com/office/drawing/2014/main" id="{3C6E2E5F-3214-5540-96EA-ABABA77157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7120" y="3073365"/>
            <a:ext cx="4388789" cy="2177824"/>
          </a:xfrm>
          <a:prstGeom prst="rect">
            <a:avLst/>
          </a:prstGeom>
        </p:spPr>
      </p:pic>
      <p:pic>
        <p:nvPicPr>
          <p:cNvPr id="9" name="Picture 8">
            <a:extLst>
              <a:ext uri="{FF2B5EF4-FFF2-40B4-BE49-F238E27FC236}">
                <a16:creationId xmlns:a16="http://schemas.microsoft.com/office/drawing/2014/main" id="{87BF5D6A-44A1-EF45-A2A9-01876CA50140}"/>
              </a:ext>
            </a:extLst>
          </p:cNvPr>
          <p:cNvPicPr>
            <a:picLocks noChangeAspect="1"/>
          </p:cNvPicPr>
          <p:nvPr/>
        </p:nvPicPr>
        <p:blipFill rotWithShape="1">
          <a:blip r:embed="rId3"/>
          <a:srcRect l="74690" b="11866"/>
          <a:stretch/>
        </p:blipFill>
        <p:spPr>
          <a:xfrm>
            <a:off x="7217090" y="2030809"/>
            <a:ext cx="2176736" cy="4262937"/>
          </a:xfrm>
          <a:prstGeom prst="rect">
            <a:avLst/>
          </a:prstGeom>
        </p:spPr>
      </p:pic>
      <p:sp>
        <p:nvSpPr>
          <p:cNvPr id="2" name="Title 1">
            <a:extLst>
              <a:ext uri="{FF2B5EF4-FFF2-40B4-BE49-F238E27FC236}">
                <a16:creationId xmlns:a16="http://schemas.microsoft.com/office/drawing/2014/main" id="{0A48479A-CADA-4844-B702-78029C398752}"/>
              </a:ext>
            </a:extLst>
          </p:cNvPr>
          <p:cNvSpPr>
            <a:spLocks noGrp="1"/>
          </p:cNvSpPr>
          <p:nvPr>
            <p:ph type="title"/>
          </p:nvPr>
        </p:nvSpPr>
        <p:spPr>
          <a:xfrm>
            <a:off x="308112" y="281093"/>
            <a:ext cx="10190923" cy="980736"/>
          </a:xfrm>
        </p:spPr>
        <p:txBody>
          <a:bodyPr>
            <a:normAutofit/>
          </a:bodyPr>
          <a:lstStyle/>
          <a:p>
            <a:r>
              <a:rPr lang="en-US" sz="2800" dirty="0">
                <a:solidFill>
                  <a:srgbClr val="29348C"/>
                </a:solidFill>
              </a:rPr>
              <a:t>Vacancy </a:t>
            </a:r>
            <a:r>
              <a:rPr lang="en-US" sz="2800" dirty="0" err="1">
                <a:solidFill>
                  <a:srgbClr val="29348C"/>
                </a:solidFill>
              </a:rPr>
              <a:t>centres</a:t>
            </a:r>
            <a:r>
              <a:rPr lang="en-US" sz="2800" dirty="0">
                <a:solidFill>
                  <a:srgbClr val="29348C"/>
                </a:solidFill>
              </a:rPr>
              <a:t> in diamond as potential qubits</a:t>
            </a:r>
          </a:p>
        </p:txBody>
      </p:sp>
      <p:sp>
        <p:nvSpPr>
          <p:cNvPr id="4" name="Slide Number Placeholder 3">
            <a:extLst>
              <a:ext uri="{FF2B5EF4-FFF2-40B4-BE49-F238E27FC236}">
                <a16:creationId xmlns:a16="http://schemas.microsoft.com/office/drawing/2014/main" id="{A1940186-4B87-8847-B842-AFABC02A29A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CE4B40A-67BA-4787-801A-16EE65008C21}"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000" b="0" i="0" u="none" strike="noStrike" kern="1200" cap="none" spc="0" normalizeH="0" baseline="0" noProof="0">
              <a:ln>
                <a:noFill/>
              </a:ln>
              <a:solidFill>
                <a:srgbClr val="FFFFFF"/>
              </a:solidFill>
              <a:effectLst/>
              <a:uLnTx/>
              <a:uFillTx/>
              <a:latin typeface="Arial"/>
              <a:ea typeface="+mn-ea"/>
              <a:cs typeface="+mn-cs"/>
            </a:endParaRPr>
          </a:p>
        </p:txBody>
      </p:sp>
      <p:pic>
        <p:nvPicPr>
          <p:cNvPr id="6" name="Picture 5">
            <a:extLst>
              <a:ext uri="{FF2B5EF4-FFF2-40B4-BE49-F238E27FC236}">
                <a16:creationId xmlns:a16="http://schemas.microsoft.com/office/drawing/2014/main" id="{6512DE7A-B8FD-DD48-9D55-AD54E3783816}"/>
              </a:ext>
            </a:extLst>
          </p:cNvPr>
          <p:cNvPicPr>
            <a:picLocks noChangeAspect="1"/>
          </p:cNvPicPr>
          <p:nvPr/>
        </p:nvPicPr>
        <p:blipFill rotWithShape="1">
          <a:blip r:embed="rId4"/>
          <a:srcRect l="2964" r="8265" b="965"/>
          <a:stretch/>
        </p:blipFill>
        <p:spPr>
          <a:xfrm>
            <a:off x="9306970" y="1703984"/>
            <a:ext cx="2788538" cy="4123481"/>
          </a:xfrm>
          <a:prstGeom prst="rect">
            <a:avLst/>
          </a:prstGeom>
        </p:spPr>
      </p:pic>
      <p:sp>
        <p:nvSpPr>
          <p:cNvPr id="7" name="TextBox 6">
            <a:extLst>
              <a:ext uri="{FF2B5EF4-FFF2-40B4-BE49-F238E27FC236}">
                <a16:creationId xmlns:a16="http://schemas.microsoft.com/office/drawing/2014/main" id="{73F0D6A7-BC6F-894A-8A64-7CB1D598939D}"/>
              </a:ext>
            </a:extLst>
          </p:cNvPr>
          <p:cNvSpPr txBox="1"/>
          <p:nvPr/>
        </p:nvSpPr>
        <p:spPr>
          <a:xfrm>
            <a:off x="244170" y="1096486"/>
            <a:ext cx="1241405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29348C"/>
                </a:solidFill>
                <a:effectLst/>
                <a:uLnTx/>
                <a:uFillTx/>
                <a:latin typeface="Arial"/>
                <a:ea typeface="+mn-ea"/>
                <a:cs typeface="+mn-cs"/>
              </a:rPr>
              <a:t>Diamond has excellent optical/mechanical properties for integrating into photonic circuits and quantum info tech – refractive index, transmission window, band gap, high Young’s modulus etc.</a:t>
            </a:r>
          </a:p>
        </p:txBody>
      </p:sp>
      <p:sp>
        <p:nvSpPr>
          <p:cNvPr id="8" name="TextBox 7">
            <a:extLst>
              <a:ext uri="{FF2B5EF4-FFF2-40B4-BE49-F238E27FC236}">
                <a16:creationId xmlns:a16="http://schemas.microsoft.com/office/drawing/2014/main" id="{BB7A4B93-F9BE-9547-9431-CA4A00CEF5CD}"/>
              </a:ext>
            </a:extLst>
          </p:cNvPr>
          <p:cNvSpPr txBox="1"/>
          <p:nvPr/>
        </p:nvSpPr>
        <p:spPr>
          <a:xfrm>
            <a:off x="244171" y="1740835"/>
            <a:ext cx="8800438"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29348C"/>
                </a:solidFill>
                <a:effectLst/>
                <a:uLnTx/>
                <a:uFillTx/>
                <a:latin typeface="Arial"/>
                <a:ea typeface="+mn-ea"/>
                <a:cs typeface="+mn-cs"/>
              </a:rPr>
              <a:t>Optically active crystal defects “color </a:t>
            </a:r>
            <a:r>
              <a:rPr kumimoji="0" lang="en-US" sz="1600" b="0" i="0" u="none" strike="noStrike" kern="1200" cap="none" spc="0" normalizeH="0" baseline="0" noProof="0" dirty="0" err="1">
                <a:ln>
                  <a:noFill/>
                </a:ln>
                <a:solidFill>
                  <a:srgbClr val="29348C"/>
                </a:solidFill>
                <a:effectLst/>
                <a:uLnTx/>
                <a:uFillTx/>
                <a:latin typeface="Arial"/>
                <a:ea typeface="+mn-ea"/>
                <a:cs typeface="+mn-cs"/>
              </a:rPr>
              <a:t>centres</a:t>
            </a:r>
            <a:r>
              <a:rPr kumimoji="0" lang="en-US" sz="1600" b="0" i="0" u="none" strike="noStrike" kern="1200" cap="none" spc="0" normalizeH="0" baseline="0" noProof="0" dirty="0">
                <a:ln>
                  <a:noFill/>
                </a:ln>
                <a:solidFill>
                  <a:srgbClr val="29348C"/>
                </a:solidFill>
                <a:effectLst/>
                <a:uLnTx/>
                <a:uFillTx/>
                <a:latin typeface="Arial"/>
                <a:ea typeface="+mn-ea"/>
                <a:cs typeface="+mn-cs"/>
              </a:rPr>
              <a:t>” can exhibit stable single-photon fluorescence, combined with nanophotonic circuits, could act as qubits - those created by nitrogen are well studied. </a:t>
            </a:r>
          </a:p>
        </p:txBody>
      </p:sp>
      <p:sp>
        <p:nvSpPr>
          <p:cNvPr id="10" name="TextBox 9">
            <a:extLst>
              <a:ext uri="{FF2B5EF4-FFF2-40B4-BE49-F238E27FC236}">
                <a16:creationId xmlns:a16="http://schemas.microsoft.com/office/drawing/2014/main" id="{C589B9D4-AE56-6D40-9DBB-FEC5F98E6BAC}"/>
              </a:ext>
            </a:extLst>
          </p:cNvPr>
          <p:cNvSpPr txBox="1"/>
          <p:nvPr/>
        </p:nvSpPr>
        <p:spPr>
          <a:xfrm>
            <a:off x="244170" y="2525270"/>
            <a:ext cx="7249829"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29348C"/>
                </a:solidFill>
                <a:effectLst/>
                <a:uLnTx/>
                <a:uFillTx/>
                <a:latin typeface="Arial"/>
                <a:ea typeface="+mn-ea"/>
                <a:cs typeface="+mn-cs"/>
              </a:rPr>
              <a:t>Implantation of radioactive </a:t>
            </a:r>
            <a:r>
              <a:rPr kumimoji="0" lang="en-US" sz="1600" b="0" i="0" u="none" strike="noStrike" kern="1200" cap="none" spc="0" normalizeH="0" baseline="30000" noProof="0" dirty="0">
                <a:ln>
                  <a:noFill/>
                </a:ln>
                <a:solidFill>
                  <a:srgbClr val="29348C"/>
                </a:solidFill>
                <a:effectLst/>
                <a:uLnTx/>
                <a:uFillTx/>
                <a:latin typeface="Arial"/>
                <a:ea typeface="+mn-ea"/>
                <a:cs typeface="+mn-cs"/>
              </a:rPr>
              <a:t>121</a:t>
            </a:r>
            <a:r>
              <a:rPr kumimoji="0" lang="en-US" sz="1600" b="0" i="0" u="none" strike="noStrike" kern="1200" cap="none" spc="0" normalizeH="0" baseline="0" noProof="0" dirty="0">
                <a:ln>
                  <a:noFill/>
                </a:ln>
                <a:solidFill>
                  <a:srgbClr val="29348C"/>
                </a:solidFill>
                <a:effectLst/>
                <a:uLnTx/>
                <a:uFillTx/>
                <a:latin typeface="Arial"/>
                <a:ea typeface="+mn-ea"/>
                <a:cs typeface="+mn-cs"/>
              </a:rPr>
              <a:t>Sn into diamond at ISOLDE allows </a:t>
            </a:r>
            <a:r>
              <a:rPr kumimoji="0" lang="el-GR" sz="1600" b="0" i="0" u="none" strike="noStrike" kern="1200" cap="none" spc="0" normalizeH="0" baseline="0" noProof="0" dirty="0">
                <a:ln>
                  <a:noFill/>
                </a:ln>
                <a:solidFill>
                  <a:srgbClr val="29348C"/>
                </a:solidFill>
                <a:effectLst/>
                <a:uLnTx/>
                <a:uFillTx/>
                <a:latin typeface="Arial"/>
                <a:ea typeface="+mn-ea"/>
                <a:cs typeface="+mn-cs"/>
              </a:rPr>
              <a:t>β</a:t>
            </a:r>
            <a:r>
              <a:rPr kumimoji="0" lang="en-GB" sz="1600" b="0" i="0" u="none" strike="noStrike" kern="1200" cap="none" spc="0" normalizeH="0" baseline="0" noProof="0" dirty="0">
                <a:ln>
                  <a:noFill/>
                </a:ln>
                <a:solidFill>
                  <a:srgbClr val="29348C"/>
                </a:solidFill>
                <a:effectLst/>
                <a:uLnTx/>
                <a:uFillTx/>
                <a:latin typeface="Arial"/>
                <a:ea typeface="+mn-ea"/>
                <a:cs typeface="+mn-cs"/>
              </a:rPr>
              <a:t> “emission </a:t>
            </a:r>
            <a:r>
              <a:rPr kumimoji="0" lang="en-GB" sz="1600" b="0" i="0" u="none" strike="noStrike" kern="1200" cap="none" spc="0" normalizeH="0" baseline="0" noProof="0" dirty="0" err="1">
                <a:ln>
                  <a:noFill/>
                </a:ln>
                <a:solidFill>
                  <a:srgbClr val="29348C"/>
                </a:solidFill>
                <a:effectLst/>
                <a:uLnTx/>
                <a:uFillTx/>
                <a:latin typeface="Arial"/>
                <a:ea typeface="+mn-ea"/>
                <a:cs typeface="+mn-cs"/>
              </a:rPr>
              <a:t>channeling</a:t>
            </a:r>
            <a:r>
              <a:rPr kumimoji="0" lang="en-GB" sz="1600" b="0" i="0" u="none" strike="noStrike" kern="1200" cap="none" spc="0" normalizeH="0" baseline="0" noProof="0" dirty="0">
                <a:ln>
                  <a:noFill/>
                </a:ln>
                <a:solidFill>
                  <a:srgbClr val="29348C"/>
                </a:solidFill>
                <a:effectLst/>
                <a:uLnTx/>
                <a:uFillTx/>
                <a:latin typeface="Arial"/>
                <a:ea typeface="+mn-ea"/>
                <a:cs typeface="+mn-cs"/>
              </a:rPr>
              <a:t>” to study the lattice site location – measure intensity of </a:t>
            </a:r>
            <a:r>
              <a:rPr kumimoji="0" lang="el-GR" sz="1600" b="0" i="0" u="none" strike="noStrike" kern="1200" cap="none" spc="0" normalizeH="0" baseline="0" noProof="0" dirty="0">
                <a:ln>
                  <a:noFill/>
                </a:ln>
                <a:solidFill>
                  <a:srgbClr val="29348C"/>
                </a:solidFill>
                <a:effectLst/>
                <a:uLnTx/>
                <a:uFillTx/>
                <a:latin typeface="Arial"/>
                <a:ea typeface="+mn-ea"/>
                <a:cs typeface="+mn-cs"/>
              </a:rPr>
              <a:t>β</a:t>
            </a:r>
            <a:r>
              <a:rPr kumimoji="0" lang="en-GB" sz="1600" b="0" i="0" u="none" strike="noStrike" kern="1200" cap="none" spc="0" normalizeH="0" baseline="0" noProof="0" dirty="0">
                <a:ln>
                  <a:noFill/>
                </a:ln>
                <a:solidFill>
                  <a:srgbClr val="29348C"/>
                </a:solidFill>
                <a:effectLst/>
                <a:uLnTx/>
                <a:uFillTx/>
                <a:latin typeface="Arial"/>
                <a:ea typeface="+mn-ea"/>
                <a:cs typeface="+mn-cs"/>
              </a:rPr>
              <a:t> as a function of angle to lattice direction and model the results.</a:t>
            </a:r>
            <a:endParaRPr kumimoji="0" lang="nl-BE" sz="1600" b="0" i="0" u="none" strike="noStrike" kern="1200" cap="none" spc="0" normalizeH="0" baseline="0" noProof="0" dirty="0">
              <a:ln>
                <a:noFill/>
              </a:ln>
              <a:solidFill>
                <a:srgbClr val="29348C"/>
              </a:solidFill>
              <a:effectLst/>
              <a:uLnTx/>
              <a:uFillTx/>
              <a:latin typeface="Arial"/>
              <a:ea typeface="+mn-ea"/>
              <a:cs typeface="+mn-cs"/>
            </a:endParaRPr>
          </a:p>
        </p:txBody>
      </p:sp>
      <p:sp>
        <p:nvSpPr>
          <p:cNvPr id="11" name="TextBox 10">
            <a:extLst>
              <a:ext uri="{FF2B5EF4-FFF2-40B4-BE49-F238E27FC236}">
                <a16:creationId xmlns:a16="http://schemas.microsoft.com/office/drawing/2014/main" id="{90785AFB-6B2A-F747-AF67-577C8EFABD92}"/>
              </a:ext>
            </a:extLst>
          </p:cNvPr>
          <p:cNvSpPr txBox="1"/>
          <p:nvPr/>
        </p:nvSpPr>
        <p:spPr>
          <a:xfrm>
            <a:off x="244170" y="5411966"/>
            <a:ext cx="7369204"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29348C"/>
                </a:solidFill>
                <a:effectLst/>
                <a:uLnTx/>
                <a:uFillTx/>
                <a:latin typeface="Arial"/>
                <a:ea typeface="+mn-ea"/>
                <a:cs typeface="+mn-cs"/>
              </a:rPr>
              <a:t>Experiments revealed that Sn vacancy </a:t>
            </a:r>
            <a:r>
              <a:rPr kumimoji="0" lang="en-US" sz="1600" b="0" i="0" u="none" strike="noStrike" kern="1200" cap="none" spc="0" normalizeH="0" baseline="0" noProof="0" dirty="0" err="1">
                <a:ln>
                  <a:noFill/>
                </a:ln>
                <a:solidFill>
                  <a:srgbClr val="29348C"/>
                </a:solidFill>
                <a:effectLst/>
                <a:uLnTx/>
                <a:uFillTx/>
                <a:latin typeface="Arial"/>
                <a:ea typeface="+mn-ea"/>
                <a:cs typeface="+mn-cs"/>
              </a:rPr>
              <a:t>centres</a:t>
            </a:r>
            <a:r>
              <a:rPr kumimoji="0" lang="en-US" sz="1600" b="0" i="0" u="none" strike="noStrike" kern="1200" cap="none" spc="0" normalizeH="0" baseline="0" noProof="0" dirty="0">
                <a:ln>
                  <a:noFill/>
                </a:ln>
                <a:solidFill>
                  <a:srgbClr val="29348C"/>
                </a:solidFill>
                <a:effectLst/>
                <a:uLnTx/>
                <a:uFillTx/>
                <a:latin typeface="Arial"/>
                <a:ea typeface="+mn-ea"/>
                <a:cs typeface="+mn-cs"/>
              </a:rPr>
              <a:t> are very promising candidates for single-photon emission due to their excellent optical properties and a very simple structural formation mechanism.</a:t>
            </a:r>
            <a:endParaRPr kumimoji="0" lang="nl-BE" sz="1600" b="0" i="0" u="none" strike="noStrike" kern="1200" cap="none" spc="0" normalizeH="0" baseline="0" noProof="0" dirty="0">
              <a:ln>
                <a:noFill/>
              </a:ln>
              <a:solidFill>
                <a:srgbClr val="29348C"/>
              </a:solidFill>
              <a:effectLst/>
              <a:uLnTx/>
              <a:uFillTx/>
              <a:latin typeface="Arial"/>
              <a:ea typeface="+mn-ea"/>
              <a:cs typeface="+mn-cs"/>
            </a:endParaRPr>
          </a:p>
        </p:txBody>
      </p:sp>
      <p:sp>
        <p:nvSpPr>
          <p:cNvPr id="12" name="TextBox 11">
            <a:extLst>
              <a:ext uri="{FF2B5EF4-FFF2-40B4-BE49-F238E27FC236}">
                <a16:creationId xmlns:a16="http://schemas.microsoft.com/office/drawing/2014/main" id="{86E8FB21-260A-8348-84A7-35F447E75ACA}"/>
              </a:ext>
            </a:extLst>
          </p:cNvPr>
          <p:cNvSpPr txBox="1"/>
          <p:nvPr/>
        </p:nvSpPr>
        <p:spPr>
          <a:xfrm>
            <a:off x="7330772" y="6316469"/>
            <a:ext cx="240482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srgbClr val="0033A0"/>
                </a:solidFill>
                <a:effectLst/>
                <a:uLnTx/>
                <a:uFillTx/>
                <a:latin typeface="Arial"/>
                <a:ea typeface="+mn-ea"/>
                <a:cs typeface="+mn-cs"/>
              </a:rPr>
              <a:t>PRL 125, 045301 (2020)</a:t>
            </a:r>
          </a:p>
        </p:txBody>
      </p:sp>
      <p:sp>
        <p:nvSpPr>
          <p:cNvPr id="3" name="TextBox 2">
            <a:extLst>
              <a:ext uri="{FF2B5EF4-FFF2-40B4-BE49-F238E27FC236}">
                <a16:creationId xmlns:a16="http://schemas.microsoft.com/office/drawing/2014/main" id="{6FB53346-22A4-4077-573F-E1CC08FD4082}"/>
              </a:ext>
            </a:extLst>
          </p:cNvPr>
          <p:cNvSpPr txBox="1"/>
          <p:nvPr/>
        </p:nvSpPr>
        <p:spPr>
          <a:xfrm>
            <a:off x="9044609" y="5839454"/>
            <a:ext cx="240482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srgbClr val="0033A0"/>
                </a:solidFill>
                <a:effectLst/>
                <a:uLnTx/>
                <a:uFillTx/>
                <a:latin typeface="Arial"/>
                <a:ea typeface="+mn-ea"/>
                <a:cs typeface="+mn-cs"/>
              </a:rPr>
              <a:t>PRL 125, 045301 (2020)</a:t>
            </a:r>
          </a:p>
        </p:txBody>
      </p:sp>
    </p:spTree>
    <p:extLst>
      <p:ext uri="{BB962C8B-B14F-4D97-AF65-F5344CB8AC3E}">
        <p14:creationId xmlns:p14="http://schemas.microsoft.com/office/powerpoint/2010/main" val="25117110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84E2F0B-94A9-E5D1-2C9B-CD583FDD0B25}"/>
              </a:ext>
            </a:extLst>
          </p:cNvPr>
          <p:cNvSpPr>
            <a:spLocks noGrp="1"/>
          </p:cNvSpPr>
          <p:nvPr>
            <p:ph idx="1"/>
          </p:nvPr>
        </p:nvSpPr>
        <p:spPr>
          <a:xfrm>
            <a:off x="232494" y="692696"/>
            <a:ext cx="7237114" cy="4608512"/>
          </a:xfrm>
        </p:spPr>
        <p:txBody>
          <a:bodyPr/>
          <a:lstStyle/>
          <a:p>
            <a:pPr marL="0" indent="0">
              <a:buNone/>
            </a:pPr>
            <a:endParaRPr lang="en-GB" sz="2000" b="0" dirty="0">
              <a:solidFill>
                <a:schemeClr val="accent5"/>
              </a:solidFill>
              <a:latin typeface="Calibri" panose="020F0502020204030204" pitchFamily="34" charset="0"/>
              <a:cs typeface="Calibri" panose="020F0502020204030204" pitchFamily="34" charset="0"/>
            </a:endParaRPr>
          </a:p>
          <a:p>
            <a:pPr>
              <a:lnSpc>
                <a:spcPct val="100000"/>
              </a:lnSpc>
              <a:spcBef>
                <a:spcPts val="1200"/>
              </a:spcBef>
              <a:spcAft>
                <a:spcPts val="0"/>
              </a:spcAft>
            </a:pPr>
            <a:r>
              <a:rPr lang="en-GB" sz="2000" b="0" dirty="0">
                <a:solidFill>
                  <a:schemeClr val="tx1"/>
                </a:solidFill>
                <a:latin typeface="Calibri" panose="020F0502020204030204" pitchFamily="34" charset="0"/>
                <a:cs typeface="Calibri" panose="020F0502020204030204" pitchFamily="34" charset="0"/>
              </a:rPr>
              <a:t>The study of the nuclear many-body problem, effectively “nuclear structure”, is a tricky and difficult problem.</a:t>
            </a:r>
          </a:p>
          <a:p>
            <a:pPr>
              <a:lnSpc>
                <a:spcPct val="100000"/>
              </a:lnSpc>
              <a:spcBef>
                <a:spcPts val="1200"/>
              </a:spcBef>
              <a:spcAft>
                <a:spcPts val="0"/>
              </a:spcAft>
            </a:pPr>
            <a:r>
              <a:rPr lang="en-GB" sz="2000" b="0" dirty="0">
                <a:solidFill>
                  <a:schemeClr val="tx1"/>
                </a:solidFill>
                <a:latin typeface="Calibri" panose="020F0502020204030204" pitchFamily="34" charset="0"/>
                <a:cs typeface="Calibri" panose="020F0502020204030204" pitchFamily="34" charset="0"/>
              </a:rPr>
              <a:t>It is (endlessly!) fascinating how the nucleus can exhibit such different behaviour and how simplicity emerges from such a complex system.</a:t>
            </a:r>
          </a:p>
          <a:p>
            <a:pPr>
              <a:lnSpc>
                <a:spcPct val="100000"/>
              </a:lnSpc>
              <a:spcBef>
                <a:spcPts val="1200"/>
              </a:spcBef>
              <a:spcAft>
                <a:spcPts val="0"/>
              </a:spcAft>
            </a:pPr>
            <a:r>
              <a:rPr lang="en-GB" sz="2000" b="0" dirty="0">
                <a:solidFill>
                  <a:schemeClr val="tx1"/>
                </a:solidFill>
                <a:latin typeface="Calibri" panose="020F0502020204030204" pitchFamily="34" charset="0"/>
                <a:cs typeface="Calibri" panose="020F0502020204030204" pitchFamily="34" charset="0"/>
              </a:rPr>
              <a:t>The study of exotic nuclei is giving new impetus to these challenges and the start of several new facilities – FRIB (USA), FAIR (Germany), RAON (Korea), SPES (Italy)… and improvements to others GANIL (France), ISOLDE (CERN), RIKEN (Japan) – make it an exciting time for nuclear structure.</a:t>
            </a:r>
          </a:p>
          <a:p>
            <a:pPr>
              <a:lnSpc>
                <a:spcPct val="100000"/>
              </a:lnSpc>
              <a:spcBef>
                <a:spcPts val="1200"/>
              </a:spcBef>
              <a:spcAft>
                <a:spcPts val="0"/>
              </a:spcAft>
            </a:pPr>
            <a:r>
              <a:rPr lang="en-GB" sz="2000" b="0" dirty="0">
                <a:solidFill>
                  <a:schemeClr val="tx1"/>
                </a:solidFill>
                <a:latin typeface="Calibri" panose="020F0502020204030204" pitchFamily="34" charset="0"/>
                <a:cs typeface="Calibri" panose="020F0502020204030204" pitchFamily="34" charset="0"/>
              </a:rPr>
              <a:t>More and more nuclear structure and the techniques used to study the nucleus are becoming important for other areas of study from fundamental forces through to condensed matter physics.</a:t>
            </a:r>
          </a:p>
        </p:txBody>
      </p:sp>
      <p:sp>
        <p:nvSpPr>
          <p:cNvPr id="3" name="Title 2">
            <a:extLst>
              <a:ext uri="{FF2B5EF4-FFF2-40B4-BE49-F238E27FC236}">
                <a16:creationId xmlns:a16="http://schemas.microsoft.com/office/drawing/2014/main" id="{BE418580-7FB8-F689-DD2C-0D707B621440}"/>
              </a:ext>
            </a:extLst>
          </p:cNvPr>
          <p:cNvSpPr>
            <a:spLocks noGrp="1"/>
          </p:cNvSpPr>
          <p:nvPr>
            <p:ph type="title"/>
          </p:nvPr>
        </p:nvSpPr>
        <p:spPr>
          <a:xfrm>
            <a:off x="263352" y="204022"/>
            <a:ext cx="11376025" cy="1065742"/>
          </a:xfrm>
        </p:spPr>
        <p:txBody>
          <a:bodyPr/>
          <a:lstStyle/>
          <a:p>
            <a:r>
              <a:rPr lang="en-GB" dirty="0">
                <a:latin typeface="Calibri" panose="020F0502020204030204" pitchFamily="34" charset="0"/>
                <a:cs typeface="Calibri" panose="020F0502020204030204" pitchFamily="34" charset="0"/>
              </a:rPr>
              <a:t>Perspectives</a:t>
            </a:r>
          </a:p>
        </p:txBody>
      </p:sp>
      <p:sp>
        <p:nvSpPr>
          <p:cNvPr id="5" name="Footer Placeholder 4">
            <a:extLst>
              <a:ext uri="{FF2B5EF4-FFF2-40B4-BE49-F238E27FC236}">
                <a16:creationId xmlns:a16="http://schemas.microsoft.com/office/drawing/2014/main" id="{031CDE92-94EA-9042-42A9-569408DE8BFA}"/>
              </a:ext>
            </a:extLst>
          </p:cNvPr>
          <p:cNvSpPr>
            <a:spLocks noGrp="1"/>
          </p:cNvSpPr>
          <p:nvPr>
            <p:ph type="ftr" sz="quarter" idx="11"/>
          </p:nvPr>
        </p:nvSpPr>
        <p:spPr/>
        <p:txBody>
          <a:bodyPr/>
          <a:lstStyle/>
          <a:p>
            <a:r>
              <a:rPr lang="en-US" dirty="0"/>
              <a:t>Sean J Freeman | Nuclear Structure Experiment</a:t>
            </a:r>
          </a:p>
        </p:txBody>
      </p:sp>
      <p:sp>
        <p:nvSpPr>
          <p:cNvPr id="6" name="Slide Number Placeholder 5">
            <a:extLst>
              <a:ext uri="{FF2B5EF4-FFF2-40B4-BE49-F238E27FC236}">
                <a16:creationId xmlns:a16="http://schemas.microsoft.com/office/drawing/2014/main" id="{A48AE10E-8647-6729-4F14-B318B7D68A99}"/>
              </a:ext>
            </a:extLst>
          </p:cNvPr>
          <p:cNvSpPr>
            <a:spLocks noGrp="1"/>
          </p:cNvSpPr>
          <p:nvPr>
            <p:ph type="sldNum" sz="quarter" idx="12"/>
          </p:nvPr>
        </p:nvSpPr>
        <p:spPr/>
        <p:txBody>
          <a:bodyPr/>
          <a:lstStyle/>
          <a:p>
            <a:fld id="{36B5EA5A-BC32-A742-B11B-8E7414D5B535}" type="slidenum">
              <a:rPr lang="en-US" smtClean="0"/>
              <a:pPr/>
              <a:t>41</a:t>
            </a:fld>
            <a:endParaRPr lang="en-US" dirty="0"/>
          </a:p>
        </p:txBody>
      </p:sp>
      <p:pic>
        <p:nvPicPr>
          <p:cNvPr id="9" name="Picture 8" descr="A person working on a machine&#10;&#10;Description automatically generated">
            <a:extLst>
              <a:ext uri="{FF2B5EF4-FFF2-40B4-BE49-F238E27FC236}">
                <a16:creationId xmlns:a16="http://schemas.microsoft.com/office/drawing/2014/main" id="{FC8BA177-33E4-B12D-FAEE-141B9817EEFD}"/>
              </a:ext>
            </a:extLst>
          </p:cNvPr>
          <p:cNvPicPr>
            <a:picLocks noChangeAspect="1"/>
          </p:cNvPicPr>
          <p:nvPr/>
        </p:nvPicPr>
        <p:blipFill rotWithShape="1">
          <a:blip r:embed="rId2"/>
          <a:srcRect l="-457" r="29040"/>
          <a:stretch/>
        </p:blipFill>
        <p:spPr>
          <a:xfrm>
            <a:off x="7680176" y="-3825"/>
            <a:ext cx="4536504" cy="6351998"/>
          </a:xfrm>
          <a:prstGeom prst="rect">
            <a:avLst/>
          </a:prstGeom>
        </p:spPr>
      </p:pic>
    </p:spTree>
    <p:extLst>
      <p:ext uri="{BB962C8B-B14F-4D97-AF65-F5344CB8AC3E}">
        <p14:creationId xmlns:p14="http://schemas.microsoft.com/office/powerpoint/2010/main" val="7949572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48A903BF-1A2F-2149-933B-FB4EA364B358}"/>
              </a:ext>
            </a:extLst>
          </p:cNvPr>
          <p:cNvSpPr>
            <a:spLocks noGrp="1"/>
          </p:cNvSpPr>
          <p:nvPr>
            <p:ph type="title"/>
          </p:nvPr>
        </p:nvSpPr>
        <p:spPr>
          <a:xfrm>
            <a:off x="1114138" y="246670"/>
            <a:ext cx="11142232" cy="532334"/>
          </a:xfrm>
        </p:spPr>
        <p:txBody>
          <a:bodyPr>
            <a:normAutofit/>
          </a:bodyPr>
          <a:lstStyle/>
          <a:p>
            <a:pPr algn="l"/>
            <a:r>
              <a:rPr lang="en-US" sz="2800" dirty="0">
                <a:solidFill>
                  <a:srgbClr val="29348C"/>
                </a:solidFill>
              </a:rPr>
              <a:t>Large Shape Staggering in Neutron-Deficient Bi Isotopes</a:t>
            </a:r>
          </a:p>
        </p:txBody>
      </p:sp>
      <p:pic>
        <p:nvPicPr>
          <p:cNvPr id="5" name="Picture 4" descr="Chart&#10;&#10;Description automatically generated">
            <a:extLst>
              <a:ext uri="{FF2B5EF4-FFF2-40B4-BE49-F238E27FC236}">
                <a16:creationId xmlns:a16="http://schemas.microsoft.com/office/drawing/2014/main" id="{E01C40C5-9E89-1541-83D5-9FC47E4D6691}"/>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21709" y="1719050"/>
            <a:ext cx="5963545" cy="4225355"/>
          </a:xfrm>
          <a:prstGeom prst="rect">
            <a:avLst/>
          </a:prstGeom>
        </p:spPr>
      </p:pic>
      <p:sp>
        <p:nvSpPr>
          <p:cNvPr id="7" name="TextBox 6">
            <a:extLst>
              <a:ext uri="{FF2B5EF4-FFF2-40B4-BE49-F238E27FC236}">
                <a16:creationId xmlns:a16="http://schemas.microsoft.com/office/drawing/2014/main" id="{06273DD1-CA88-894B-9FFA-567DF498EE93}"/>
              </a:ext>
            </a:extLst>
          </p:cNvPr>
          <p:cNvSpPr txBox="1"/>
          <p:nvPr/>
        </p:nvSpPr>
        <p:spPr>
          <a:xfrm>
            <a:off x="6249039" y="5628755"/>
            <a:ext cx="240482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srgbClr val="0033A0"/>
                </a:solidFill>
                <a:effectLst/>
                <a:uLnTx/>
                <a:uFillTx/>
                <a:latin typeface="Arial"/>
                <a:ea typeface="+mn-ea"/>
                <a:cs typeface="+mn-cs"/>
              </a:rPr>
              <a:t>PRL 127, 192501 (2021)</a:t>
            </a:r>
          </a:p>
        </p:txBody>
      </p:sp>
      <p:sp>
        <p:nvSpPr>
          <p:cNvPr id="8" name="TextBox 7">
            <a:extLst>
              <a:ext uri="{FF2B5EF4-FFF2-40B4-BE49-F238E27FC236}">
                <a16:creationId xmlns:a16="http://schemas.microsoft.com/office/drawing/2014/main" id="{E7E8D230-8E08-4B45-A693-54624C1E96B6}"/>
              </a:ext>
            </a:extLst>
          </p:cNvPr>
          <p:cNvSpPr txBox="1"/>
          <p:nvPr/>
        </p:nvSpPr>
        <p:spPr>
          <a:xfrm>
            <a:off x="6593813" y="1772732"/>
            <a:ext cx="5223194" cy="18158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9348C"/>
                </a:solidFill>
                <a:effectLst/>
                <a:uLnTx/>
                <a:uFillTx/>
                <a:latin typeface="Calibri" panose="020F0502020204030204" pitchFamily="34" charset="0"/>
                <a:ea typeface="+mn-ea"/>
                <a:cs typeface="Calibri" panose="020F0502020204030204" pitchFamily="34" charset="0"/>
              </a:rPr>
              <a:t>In-source laser spectroscopy – wavelengths of ionising lasers scanned as yields deduced by measurements of </a:t>
            </a:r>
            <a:r>
              <a:rPr kumimoji="0" lang="el-GR" sz="1600" b="0" i="0" u="none" strike="noStrike" kern="1200" cap="none" spc="0" normalizeH="0" baseline="0" noProof="0" dirty="0">
                <a:ln>
                  <a:noFill/>
                </a:ln>
                <a:solidFill>
                  <a:srgbClr val="29348C"/>
                </a:solidFill>
                <a:effectLst/>
                <a:uLnTx/>
                <a:uFillTx/>
                <a:latin typeface="Calibri" panose="020F0502020204030204" pitchFamily="34" charset="0"/>
                <a:ea typeface="+mn-ea"/>
                <a:cs typeface="Calibri" panose="020F0502020204030204" pitchFamily="34" charset="0"/>
              </a:rPr>
              <a:t>α</a:t>
            </a:r>
            <a:r>
              <a:rPr kumimoji="0" lang="en-GB" sz="1600" b="0" i="0" u="none" strike="noStrike" kern="1200" cap="none" spc="0" normalizeH="0" baseline="0" noProof="0" dirty="0">
                <a:ln>
                  <a:noFill/>
                </a:ln>
                <a:solidFill>
                  <a:srgbClr val="29348C"/>
                </a:solidFill>
                <a:effectLst/>
                <a:uLnTx/>
                <a:uFillTx/>
                <a:latin typeface="Calibri" panose="020F0502020204030204" pitchFamily="34" charset="0"/>
                <a:ea typeface="+mn-ea"/>
                <a:cs typeface="Calibri" panose="020F0502020204030204" pitchFamily="34" charset="0"/>
              </a:rPr>
              <a:t> decay, mapping out the atomic hyperfine structure.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29348C"/>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9348C"/>
                </a:solidFill>
                <a:effectLst/>
                <a:uLnTx/>
                <a:uFillTx/>
                <a:latin typeface="Calibri" panose="020F0502020204030204" pitchFamily="34" charset="0"/>
                <a:ea typeface="+mn-ea"/>
                <a:cs typeface="Calibri" panose="020F0502020204030204" pitchFamily="34" charset="0"/>
              </a:rPr>
              <a:t>Deduce changes in mean-square charge radii via the isotope shifts.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29348C"/>
              </a:solidFill>
              <a:effectLst/>
              <a:uLnTx/>
              <a:uFillTx/>
              <a:latin typeface="Calibri" panose="020F0502020204030204" pitchFamily="34" charset="0"/>
              <a:ea typeface="+mn-ea"/>
              <a:cs typeface="Calibri" panose="020F0502020204030204" pitchFamily="34" charset="0"/>
            </a:endParaRPr>
          </a:p>
        </p:txBody>
      </p:sp>
      <p:sp>
        <p:nvSpPr>
          <p:cNvPr id="9" name="TextBox 8">
            <a:extLst>
              <a:ext uri="{FF2B5EF4-FFF2-40B4-BE49-F238E27FC236}">
                <a16:creationId xmlns:a16="http://schemas.microsoft.com/office/drawing/2014/main" id="{F0BF9715-7671-5D4E-9A7A-21860FD02A31}"/>
              </a:ext>
            </a:extLst>
          </p:cNvPr>
          <p:cNvSpPr txBox="1"/>
          <p:nvPr/>
        </p:nvSpPr>
        <p:spPr>
          <a:xfrm>
            <a:off x="6593813" y="3473704"/>
            <a:ext cx="5223194"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9348C"/>
                </a:solidFill>
                <a:effectLst/>
                <a:uLnTx/>
                <a:uFillTx/>
                <a:latin typeface="Calibri" panose="020F0502020204030204" pitchFamily="34" charset="0"/>
                <a:ea typeface="+mn-ea"/>
                <a:cs typeface="Calibri" panose="020F0502020204030204" pitchFamily="34" charset="0"/>
              </a:rPr>
              <a:t>Spectacular changes in radius in Bi isotopes due to rapidly changing </a:t>
            </a:r>
            <a:r>
              <a:rPr kumimoji="0" lang="en-GB" sz="1600" b="0" i="0" u="none" strike="noStrike" kern="1200" cap="none" spc="0" normalizeH="0" baseline="0" noProof="0" dirty="0" err="1">
                <a:ln>
                  <a:noFill/>
                </a:ln>
                <a:solidFill>
                  <a:srgbClr val="29348C"/>
                </a:solidFill>
                <a:effectLst/>
                <a:uLnTx/>
                <a:uFillTx/>
                <a:latin typeface="Calibri" panose="020F0502020204030204" pitchFamily="34" charset="0"/>
                <a:ea typeface="+mn-ea"/>
                <a:cs typeface="Calibri" panose="020F0502020204030204" pitchFamily="34" charset="0"/>
              </a:rPr>
              <a:t>gs</a:t>
            </a:r>
            <a:r>
              <a:rPr kumimoji="0" lang="en-GB" sz="1600" b="0" i="0" u="none" strike="noStrike" kern="1200" cap="none" spc="0" normalizeH="0" baseline="0" noProof="0" dirty="0">
                <a:ln>
                  <a:noFill/>
                </a:ln>
                <a:solidFill>
                  <a:srgbClr val="29348C"/>
                </a:solidFill>
                <a:effectLst/>
                <a:uLnTx/>
                <a:uFillTx/>
                <a:latin typeface="Calibri" panose="020F0502020204030204" pitchFamily="34" charset="0"/>
                <a:ea typeface="+mn-ea"/>
                <a:cs typeface="Calibri" panose="020F0502020204030204" pitchFamily="34" charset="0"/>
              </a:rPr>
              <a:t> shapes.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29348C"/>
              </a:solidFill>
              <a:effectLst/>
              <a:uLnTx/>
              <a:uFillTx/>
              <a:latin typeface="Calibri" panose="020F0502020204030204" pitchFamily="34" charset="0"/>
              <a:ea typeface="+mn-ea"/>
              <a:cs typeface="Calibri" panose="020F0502020204030204" pitchFamily="34" charset="0"/>
            </a:endParaRPr>
          </a:p>
        </p:txBody>
      </p:sp>
      <p:sp>
        <p:nvSpPr>
          <p:cNvPr id="10" name="TextBox 9">
            <a:extLst>
              <a:ext uri="{FF2B5EF4-FFF2-40B4-BE49-F238E27FC236}">
                <a16:creationId xmlns:a16="http://schemas.microsoft.com/office/drawing/2014/main" id="{B97D9D92-6F6A-9440-87A0-A4AC96318D77}"/>
              </a:ext>
            </a:extLst>
          </p:cNvPr>
          <p:cNvSpPr txBox="1"/>
          <p:nvPr/>
        </p:nvSpPr>
        <p:spPr>
          <a:xfrm>
            <a:off x="6593813" y="4290634"/>
            <a:ext cx="5223194"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9348C"/>
                </a:solidFill>
                <a:effectLst/>
                <a:uLnTx/>
                <a:uFillTx/>
                <a:latin typeface="Calibri" panose="020F0502020204030204" pitchFamily="34" charset="0"/>
                <a:ea typeface="+mn-ea"/>
                <a:cs typeface="Calibri" panose="020F0502020204030204" pitchFamily="34" charset="0"/>
              </a:rPr>
              <a:t>Only second example of such dramatic changes – Hg isotopes studied at ISOLDE 50 years ago.</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29348C"/>
              </a:solidFill>
              <a:effectLst/>
              <a:uLnTx/>
              <a:uFillTx/>
              <a:latin typeface="Calibri" panose="020F0502020204030204" pitchFamily="34" charset="0"/>
              <a:ea typeface="+mn-ea"/>
              <a:cs typeface="Calibri" panose="020F0502020204030204" pitchFamily="34" charset="0"/>
            </a:endParaRPr>
          </a:p>
        </p:txBody>
      </p:sp>
      <p:pic>
        <p:nvPicPr>
          <p:cNvPr id="11" name="Picture 10" descr="Image result for york uni">
            <a:extLst>
              <a:ext uri="{FF2B5EF4-FFF2-40B4-BE49-F238E27FC236}">
                <a16:creationId xmlns:a16="http://schemas.microsoft.com/office/drawing/2014/main" id="{79E1DB4D-F470-26A1-18AE-124E427750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29643" y="5281865"/>
            <a:ext cx="1740648" cy="6597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0159858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4A5F716-BCFB-58CB-2628-18E9BE8DE21C}"/>
              </a:ext>
            </a:extLst>
          </p:cNvPr>
          <p:cNvGrpSpPr/>
          <p:nvPr/>
        </p:nvGrpSpPr>
        <p:grpSpPr>
          <a:xfrm>
            <a:off x="3140764" y="0"/>
            <a:ext cx="8945217" cy="6333047"/>
            <a:chOff x="2639616" y="433992"/>
            <a:chExt cx="7707464" cy="5272188"/>
          </a:xfrm>
        </p:grpSpPr>
        <p:pic>
          <p:nvPicPr>
            <p:cNvPr id="24577" name="Picture 58" descr="NuclearChart.jpg"/>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6541" b="10068"/>
            <a:stretch>
              <a:fillRect/>
            </a:stretch>
          </p:blipFill>
          <p:spPr bwMode="auto">
            <a:xfrm>
              <a:off x="2724471" y="433992"/>
              <a:ext cx="7622609" cy="525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2" name="Straight Connector 11"/>
            <p:cNvCxnSpPr/>
            <p:nvPr/>
          </p:nvCxnSpPr>
          <p:spPr>
            <a:xfrm>
              <a:off x="3257872" y="3329592"/>
              <a:ext cx="5181600" cy="1588"/>
            </a:xfrm>
            <a:prstGeom prst="line">
              <a:avLst/>
            </a:prstGeom>
            <a:ln w="28575">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257872" y="4372580"/>
              <a:ext cx="5181600" cy="1587"/>
            </a:xfrm>
            <a:prstGeom prst="line">
              <a:avLst/>
            </a:prstGeom>
            <a:ln w="28575">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3804766" y="3376175"/>
              <a:ext cx="2466975" cy="1587"/>
            </a:xfrm>
            <a:prstGeom prst="line">
              <a:avLst/>
            </a:prstGeom>
            <a:ln w="28575">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3368997" y="3421072"/>
              <a:ext cx="2519363" cy="1587"/>
            </a:xfrm>
            <a:prstGeom prst="line">
              <a:avLst/>
            </a:prstGeom>
            <a:ln w="28575">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a:off x="2536354" y="4379723"/>
              <a:ext cx="2406650" cy="1587"/>
            </a:xfrm>
            <a:prstGeom prst="line">
              <a:avLst/>
            </a:prstGeom>
            <a:ln w="28575">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24583" name="TextBox 27"/>
            <p:cNvSpPr txBox="1">
              <a:spLocks noChangeArrowheads="1"/>
            </p:cNvSpPr>
            <p:nvPr/>
          </p:nvSpPr>
          <p:spPr bwMode="auto">
            <a:xfrm>
              <a:off x="2639616" y="4128302"/>
              <a:ext cx="509937" cy="2818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2F2F2F"/>
                  </a:solidFill>
                  <a:effectLst/>
                  <a:uLnTx/>
                  <a:uFillTx/>
                  <a:latin typeface="Calibri" pitchFamily="34" charset="0"/>
                  <a:ea typeface="ＭＳ Ｐゴシック" pitchFamily="34" charset="-128"/>
                  <a:cs typeface="+mn-cs"/>
                </a:rPr>
                <a:t>Z=28</a:t>
              </a:r>
            </a:p>
          </p:txBody>
        </p:sp>
        <p:sp>
          <p:nvSpPr>
            <p:cNvPr id="24584" name="TextBox 28"/>
            <p:cNvSpPr txBox="1">
              <a:spLocks noChangeArrowheads="1"/>
            </p:cNvSpPr>
            <p:nvPr/>
          </p:nvSpPr>
          <p:spPr bwMode="auto">
            <a:xfrm>
              <a:off x="2639616" y="3098288"/>
              <a:ext cx="509937" cy="2818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2F2F2F"/>
                  </a:solidFill>
                  <a:effectLst/>
                  <a:uLnTx/>
                  <a:uFillTx/>
                  <a:latin typeface="Calibri" pitchFamily="34" charset="0"/>
                  <a:ea typeface="ＭＳ Ｐゴシック" pitchFamily="34" charset="-128"/>
                  <a:cs typeface="+mn-cs"/>
                </a:rPr>
                <a:t>Z=50</a:t>
              </a:r>
            </a:p>
          </p:txBody>
        </p:sp>
        <p:sp>
          <p:nvSpPr>
            <p:cNvPr id="24585" name="TextBox 30"/>
            <p:cNvSpPr txBox="1">
              <a:spLocks noChangeArrowheads="1"/>
            </p:cNvSpPr>
            <p:nvPr/>
          </p:nvSpPr>
          <p:spPr bwMode="auto">
            <a:xfrm>
              <a:off x="4511824" y="4610456"/>
              <a:ext cx="541705" cy="2818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2F2F2F"/>
                  </a:solidFill>
                  <a:effectLst/>
                  <a:uLnTx/>
                  <a:uFillTx/>
                  <a:latin typeface="Calibri" pitchFamily="34" charset="0"/>
                  <a:ea typeface="ＭＳ Ｐゴシック" pitchFamily="34" charset="-128"/>
                  <a:cs typeface="+mn-cs"/>
                </a:rPr>
                <a:t>N=40</a:t>
              </a:r>
            </a:p>
          </p:txBody>
        </p:sp>
        <p:cxnSp>
          <p:nvCxnSpPr>
            <p:cNvPr id="20" name="Straight Connector 19"/>
            <p:cNvCxnSpPr/>
            <p:nvPr/>
          </p:nvCxnSpPr>
          <p:spPr>
            <a:xfrm rot="5400000" flipH="1" flipV="1">
              <a:off x="4858074" y="3553481"/>
              <a:ext cx="2895600" cy="3175"/>
            </a:xfrm>
            <a:prstGeom prst="line">
              <a:avLst/>
            </a:prstGeom>
            <a:ln w="28575">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324672" y="2338992"/>
              <a:ext cx="5486400" cy="1588"/>
            </a:xfrm>
            <a:prstGeom prst="line">
              <a:avLst/>
            </a:prstGeom>
            <a:ln w="28575">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24588" name="TextBox 38"/>
            <p:cNvSpPr txBox="1">
              <a:spLocks noChangeArrowheads="1"/>
            </p:cNvSpPr>
            <p:nvPr/>
          </p:nvSpPr>
          <p:spPr bwMode="auto">
            <a:xfrm>
              <a:off x="3647728" y="2040070"/>
              <a:ext cx="509937" cy="2818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2F2F2F"/>
                  </a:solidFill>
                  <a:effectLst/>
                  <a:uLnTx/>
                  <a:uFillTx/>
                  <a:latin typeface="Calibri" pitchFamily="34" charset="0"/>
                  <a:ea typeface="ＭＳ Ｐゴシック" pitchFamily="34" charset="-128"/>
                  <a:cs typeface="+mn-cs"/>
                </a:rPr>
                <a:t>Z=82</a:t>
              </a:r>
            </a:p>
          </p:txBody>
        </p:sp>
        <p:sp>
          <p:nvSpPr>
            <p:cNvPr id="24589" name="TextBox 63"/>
            <p:cNvSpPr txBox="1">
              <a:spLocks noChangeArrowheads="1"/>
            </p:cNvSpPr>
            <p:nvPr/>
          </p:nvSpPr>
          <p:spPr bwMode="auto">
            <a:xfrm>
              <a:off x="5015880" y="4486755"/>
              <a:ext cx="541705" cy="2818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2F2F2F"/>
                  </a:solidFill>
                  <a:effectLst/>
                  <a:uLnTx/>
                  <a:uFillTx/>
                  <a:latin typeface="Calibri" pitchFamily="34" charset="0"/>
                  <a:ea typeface="ＭＳ Ｐゴシック" pitchFamily="34" charset="-128"/>
                  <a:cs typeface="+mn-cs"/>
                </a:rPr>
                <a:t>N=50</a:t>
              </a:r>
            </a:p>
          </p:txBody>
        </p:sp>
        <p:sp>
          <p:nvSpPr>
            <p:cNvPr id="24590" name="TextBox 64"/>
            <p:cNvSpPr txBox="1">
              <a:spLocks noChangeArrowheads="1"/>
            </p:cNvSpPr>
            <p:nvPr/>
          </p:nvSpPr>
          <p:spPr bwMode="auto">
            <a:xfrm>
              <a:off x="6168008" y="4993986"/>
              <a:ext cx="541705" cy="2818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2F2F2F"/>
                  </a:solidFill>
                  <a:effectLst/>
                  <a:uLnTx/>
                  <a:uFillTx/>
                  <a:latin typeface="Calibri" pitchFamily="34" charset="0"/>
                  <a:ea typeface="ＭＳ Ｐゴシック" pitchFamily="34" charset="-128"/>
                  <a:cs typeface="+mn-cs"/>
                </a:rPr>
                <a:t>N=82</a:t>
              </a:r>
            </a:p>
          </p:txBody>
        </p:sp>
        <p:cxnSp>
          <p:nvCxnSpPr>
            <p:cNvPr id="54" name="Straight Connector 53"/>
            <p:cNvCxnSpPr/>
            <p:nvPr/>
          </p:nvCxnSpPr>
          <p:spPr>
            <a:xfrm rot="5400000" flipH="1" flipV="1">
              <a:off x="6432873" y="3189892"/>
              <a:ext cx="2895600" cy="3175"/>
            </a:xfrm>
            <a:prstGeom prst="line">
              <a:avLst/>
            </a:prstGeom>
            <a:ln w="28575">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24596" name="TextBox 64"/>
            <p:cNvSpPr txBox="1">
              <a:spLocks noChangeArrowheads="1"/>
            </p:cNvSpPr>
            <p:nvPr/>
          </p:nvSpPr>
          <p:spPr bwMode="auto">
            <a:xfrm>
              <a:off x="7427774" y="4679645"/>
              <a:ext cx="631482" cy="2818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2F2F2F"/>
                  </a:solidFill>
                  <a:effectLst/>
                  <a:uLnTx/>
                  <a:uFillTx/>
                  <a:latin typeface="Calibri" pitchFamily="34" charset="0"/>
                  <a:ea typeface="ＭＳ Ｐゴシック" pitchFamily="34" charset="-128"/>
                  <a:cs typeface="+mn-cs"/>
                </a:rPr>
                <a:t>N=126</a:t>
              </a:r>
            </a:p>
          </p:txBody>
        </p:sp>
        <p:sp>
          <p:nvSpPr>
            <p:cNvPr id="24597" name="TextBox 30"/>
            <p:cNvSpPr txBox="1">
              <a:spLocks noChangeArrowheads="1"/>
            </p:cNvSpPr>
            <p:nvPr/>
          </p:nvSpPr>
          <p:spPr bwMode="auto">
            <a:xfrm>
              <a:off x="3228841" y="5424338"/>
              <a:ext cx="541705" cy="2818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2F2F2F"/>
                  </a:solidFill>
                  <a:effectLst/>
                  <a:uLnTx/>
                  <a:uFillTx/>
                  <a:latin typeface="Calibri" pitchFamily="34" charset="0"/>
                  <a:ea typeface="ＭＳ Ｐゴシック" pitchFamily="34" charset="-128"/>
                  <a:cs typeface="+mn-cs"/>
                </a:rPr>
                <a:t>N=20</a:t>
              </a:r>
            </a:p>
          </p:txBody>
        </p:sp>
        <p:cxnSp>
          <p:nvCxnSpPr>
            <p:cNvPr id="57" name="Straight Connector 56"/>
            <p:cNvCxnSpPr/>
            <p:nvPr/>
          </p:nvCxnSpPr>
          <p:spPr>
            <a:xfrm rot="5400000">
              <a:off x="2790354" y="4372828"/>
              <a:ext cx="2406650" cy="1587"/>
            </a:xfrm>
            <a:prstGeom prst="line">
              <a:avLst/>
            </a:prstGeom>
            <a:ln w="28575">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42" name="TextBox 30"/>
            <p:cNvSpPr txBox="1">
              <a:spLocks noChangeArrowheads="1"/>
            </p:cNvSpPr>
            <p:nvPr/>
          </p:nvSpPr>
          <p:spPr bwMode="auto">
            <a:xfrm>
              <a:off x="3992885" y="5395689"/>
              <a:ext cx="541705" cy="2818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2F2F2F"/>
                  </a:solidFill>
                  <a:effectLst/>
                  <a:uLnTx/>
                  <a:uFillTx/>
                  <a:latin typeface="Calibri" pitchFamily="34" charset="0"/>
                  <a:ea typeface="ＭＳ Ｐゴシック" pitchFamily="34" charset="-128"/>
                  <a:cs typeface="+mn-cs"/>
                </a:rPr>
                <a:t>N=28</a:t>
              </a:r>
            </a:p>
          </p:txBody>
        </p:sp>
      </p:grpSp>
      <p:sp>
        <p:nvSpPr>
          <p:cNvPr id="5" name="Oval 4">
            <a:extLst>
              <a:ext uri="{FF2B5EF4-FFF2-40B4-BE49-F238E27FC236}">
                <a16:creationId xmlns:a16="http://schemas.microsoft.com/office/drawing/2014/main" id="{EAF79C98-1491-6B69-35F6-AA9FB4FC71B6}"/>
              </a:ext>
            </a:extLst>
          </p:cNvPr>
          <p:cNvSpPr>
            <a:spLocks noChangeAspect="1"/>
          </p:cNvSpPr>
          <p:nvPr/>
        </p:nvSpPr>
        <p:spPr>
          <a:xfrm>
            <a:off x="3976223" y="5360749"/>
            <a:ext cx="576000" cy="529258"/>
          </a:xfrm>
          <a:prstGeom prst="ellipse">
            <a:avLst/>
          </a:prstGeom>
          <a:solidFill>
            <a:srgbClr val="00B050"/>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30000" noProof="0" dirty="0">
                <a:ln>
                  <a:noFill/>
                </a:ln>
                <a:solidFill>
                  <a:srgbClr val="FFFFFF"/>
                </a:solidFill>
                <a:effectLst/>
                <a:uLnTx/>
                <a:uFillTx/>
                <a:latin typeface="Arial"/>
                <a:ea typeface="+mn-ea"/>
                <a:cs typeface="+mn-cs"/>
              </a:rPr>
              <a:t>29</a:t>
            </a:r>
            <a:r>
              <a:rPr kumimoji="0" lang="en-GB" sz="1400" b="1" i="0" u="none" strike="noStrike" kern="1200" cap="none" spc="0" normalizeH="0" baseline="0" noProof="0" dirty="0">
                <a:ln>
                  <a:noFill/>
                </a:ln>
                <a:solidFill>
                  <a:srgbClr val="FFFFFF"/>
                </a:solidFill>
                <a:effectLst/>
                <a:uLnTx/>
                <a:uFillTx/>
                <a:latin typeface="Arial"/>
                <a:ea typeface="+mn-ea"/>
                <a:cs typeface="+mn-cs"/>
              </a:rPr>
              <a:t>Mg</a:t>
            </a:r>
          </a:p>
        </p:txBody>
      </p:sp>
      <p:sp>
        <p:nvSpPr>
          <p:cNvPr id="6" name="Oval 5">
            <a:extLst>
              <a:ext uri="{FF2B5EF4-FFF2-40B4-BE49-F238E27FC236}">
                <a16:creationId xmlns:a16="http://schemas.microsoft.com/office/drawing/2014/main" id="{9C775D5B-3D52-C801-2985-D13FA0FAB93B}"/>
              </a:ext>
            </a:extLst>
          </p:cNvPr>
          <p:cNvSpPr>
            <a:spLocks noChangeAspect="1"/>
          </p:cNvSpPr>
          <p:nvPr/>
        </p:nvSpPr>
        <p:spPr>
          <a:xfrm>
            <a:off x="8933647" y="2162379"/>
            <a:ext cx="643989" cy="562337"/>
          </a:xfrm>
          <a:prstGeom prst="ellipse">
            <a:avLst/>
          </a:prstGeom>
          <a:solidFill>
            <a:srgbClr val="00B050"/>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30000" noProof="0" dirty="0">
                <a:ln>
                  <a:noFill/>
                </a:ln>
                <a:solidFill>
                  <a:srgbClr val="FFFFFF"/>
                </a:solidFill>
                <a:effectLst/>
                <a:uLnTx/>
                <a:uFillTx/>
                <a:latin typeface="Arial"/>
                <a:ea typeface="+mn-ea"/>
                <a:cs typeface="+mn-cs"/>
              </a:rPr>
              <a:t>207</a:t>
            </a:r>
            <a:r>
              <a:rPr kumimoji="0" lang="en-GB" sz="1400" b="1" i="0" u="none" strike="noStrike" kern="1200" cap="none" spc="0" normalizeH="0" baseline="0" noProof="0" dirty="0">
                <a:ln>
                  <a:noFill/>
                </a:ln>
                <a:solidFill>
                  <a:srgbClr val="FFFFFF"/>
                </a:solidFill>
                <a:effectLst/>
                <a:uLnTx/>
                <a:uFillTx/>
                <a:latin typeface="Arial"/>
                <a:ea typeface="+mn-ea"/>
                <a:cs typeface="+mn-cs"/>
              </a:rPr>
              <a:t>Hg</a:t>
            </a:r>
          </a:p>
        </p:txBody>
      </p:sp>
      <p:sp>
        <p:nvSpPr>
          <p:cNvPr id="7" name="Oval 6">
            <a:extLst>
              <a:ext uri="{FF2B5EF4-FFF2-40B4-BE49-F238E27FC236}">
                <a16:creationId xmlns:a16="http://schemas.microsoft.com/office/drawing/2014/main" id="{9B9DDEF6-52F4-C48D-7466-F7C271B9292E}"/>
              </a:ext>
            </a:extLst>
          </p:cNvPr>
          <p:cNvSpPr>
            <a:spLocks noChangeAspect="1"/>
          </p:cNvSpPr>
          <p:nvPr/>
        </p:nvSpPr>
        <p:spPr>
          <a:xfrm>
            <a:off x="4676142" y="4248785"/>
            <a:ext cx="576000" cy="529258"/>
          </a:xfrm>
          <a:prstGeom prst="ellipse">
            <a:avLst/>
          </a:prstGeom>
          <a:solidFill>
            <a:schemeClr val="accent5">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30000" noProof="0" dirty="0">
                <a:ln>
                  <a:noFill/>
                </a:ln>
                <a:solidFill>
                  <a:srgbClr val="FFFFFF"/>
                </a:solidFill>
                <a:effectLst/>
                <a:uLnTx/>
                <a:uFillTx/>
                <a:latin typeface="Arial"/>
                <a:ea typeface="+mn-ea"/>
                <a:cs typeface="+mn-cs"/>
              </a:rPr>
              <a:t>62</a:t>
            </a:r>
            <a:r>
              <a:rPr kumimoji="0" lang="en-GB" sz="1400" b="1" i="0" u="none" strike="noStrike" kern="1200" cap="none" spc="0" normalizeH="0" baseline="0" noProof="0" dirty="0">
                <a:ln>
                  <a:noFill/>
                </a:ln>
                <a:solidFill>
                  <a:srgbClr val="FFFFFF"/>
                </a:solidFill>
                <a:effectLst/>
                <a:uLnTx/>
                <a:uFillTx/>
                <a:latin typeface="Arial"/>
                <a:ea typeface="+mn-ea"/>
                <a:cs typeface="+mn-cs"/>
              </a:rPr>
              <a:t>Zn</a:t>
            </a:r>
          </a:p>
        </p:txBody>
      </p:sp>
      <p:sp>
        <p:nvSpPr>
          <p:cNvPr id="8" name="Oval 7">
            <a:extLst>
              <a:ext uri="{FF2B5EF4-FFF2-40B4-BE49-F238E27FC236}">
                <a16:creationId xmlns:a16="http://schemas.microsoft.com/office/drawing/2014/main" id="{FF1CF3BE-98A8-F5A6-0ADC-82758278791A}"/>
              </a:ext>
            </a:extLst>
          </p:cNvPr>
          <p:cNvSpPr>
            <a:spLocks noChangeAspect="1"/>
          </p:cNvSpPr>
          <p:nvPr/>
        </p:nvSpPr>
        <p:spPr>
          <a:xfrm>
            <a:off x="5226508" y="4662006"/>
            <a:ext cx="576000" cy="529258"/>
          </a:xfrm>
          <a:prstGeom prst="ellipse">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30000" noProof="0" dirty="0">
                <a:ln>
                  <a:noFill/>
                </a:ln>
                <a:solidFill>
                  <a:srgbClr val="FFFFFF"/>
                </a:solidFill>
                <a:effectLst/>
                <a:uLnTx/>
                <a:uFillTx/>
                <a:latin typeface="Arial"/>
                <a:ea typeface="+mn-ea"/>
                <a:cs typeface="+mn-cs"/>
              </a:rPr>
              <a:t>69</a:t>
            </a:r>
            <a:r>
              <a:rPr kumimoji="0" lang="en-GB" sz="1400" b="1" i="0" u="none" strike="noStrike" kern="1200" cap="none" spc="0" normalizeH="0" baseline="0" noProof="0" dirty="0">
                <a:ln>
                  <a:noFill/>
                </a:ln>
                <a:solidFill>
                  <a:srgbClr val="FFFFFF"/>
                </a:solidFill>
                <a:effectLst/>
                <a:uLnTx/>
                <a:uFillTx/>
                <a:latin typeface="Arial"/>
                <a:ea typeface="+mn-ea"/>
                <a:cs typeface="+mn-cs"/>
              </a:rPr>
              <a:t>Ni</a:t>
            </a:r>
          </a:p>
        </p:txBody>
      </p:sp>
      <p:sp>
        <p:nvSpPr>
          <p:cNvPr id="9" name="Oval 8">
            <a:extLst>
              <a:ext uri="{FF2B5EF4-FFF2-40B4-BE49-F238E27FC236}">
                <a16:creationId xmlns:a16="http://schemas.microsoft.com/office/drawing/2014/main" id="{471BEA81-03F2-E778-CC5A-A0410B31E1E5}"/>
              </a:ext>
            </a:extLst>
          </p:cNvPr>
          <p:cNvSpPr>
            <a:spLocks noChangeAspect="1"/>
          </p:cNvSpPr>
          <p:nvPr/>
        </p:nvSpPr>
        <p:spPr>
          <a:xfrm>
            <a:off x="8967641" y="1663388"/>
            <a:ext cx="643988" cy="529258"/>
          </a:xfrm>
          <a:prstGeom prst="ellipse">
            <a:avLst/>
          </a:prstGeom>
          <a:solidFill>
            <a:schemeClr val="accent5">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30000" noProof="0" dirty="0">
                <a:ln>
                  <a:noFill/>
                </a:ln>
                <a:solidFill>
                  <a:srgbClr val="FFFFFF"/>
                </a:solidFill>
                <a:effectLst/>
                <a:uLnTx/>
                <a:uFillTx/>
                <a:latin typeface="Arial"/>
                <a:ea typeface="+mn-ea"/>
                <a:cs typeface="+mn-cs"/>
              </a:rPr>
              <a:t>213</a:t>
            </a:r>
            <a:r>
              <a:rPr kumimoji="0" lang="en-GB" sz="1400" b="1" i="0" u="none" strike="noStrike" kern="1200" cap="none" spc="0" normalizeH="0" baseline="0" noProof="0" dirty="0">
                <a:ln>
                  <a:noFill/>
                </a:ln>
                <a:solidFill>
                  <a:srgbClr val="FFFFFF"/>
                </a:solidFill>
                <a:effectLst/>
                <a:uLnTx/>
                <a:uFillTx/>
                <a:latin typeface="Arial"/>
                <a:ea typeface="+mn-ea"/>
                <a:cs typeface="+mn-cs"/>
              </a:rPr>
              <a:t>Rn</a:t>
            </a:r>
          </a:p>
        </p:txBody>
      </p:sp>
      <p:sp>
        <p:nvSpPr>
          <p:cNvPr id="11" name="Oval 10">
            <a:extLst>
              <a:ext uri="{FF2B5EF4-FFF2-40B4-BE49-F238E27FC236}">
                <a16:creationId xmlns:a16="http://schemas.microsoft.com/office/drawing/2014/main" id="{850CDBD4-62B3-AED1-1387-EB59B13002B8}"/>
              </a:ext>
            </a:extLst>
          </p:cNvPr>
          <p:cNvSpPr>
            <a:spLocks noChangeAspect="1"/>
          </p:cNvSpPr>
          <p:nvPr/>
        </p:nvSpPr>
        <p:spPr>
          <a:xfrm>
            <a:off x="3046452" y="5582380"/>
            <a:ext cx="576000" cy="529256"/>
          </a:xfrm>
          <a:prstGeom prst="ellipse">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30000" noProof="0" dirty="0">
                <a:ln>
                  <a:noFill/>
                </a:ln>
                <a:solidFill>
                  <a:srgbClr val="FFFFFF"/>
                </a:solidFill>
                <a:effectLst/>
                <a:uLnTx/>
                <a:uFillTx/>
                <a:latin typeface="Arial"/>
                <a:ea typeface="+mn-ea"/>
                <a:cs typeface="+mn-cs"/>
              </a:rPr>
              <a:t>12</a:t>
            </a:r>
            <a:r>
              <a:rPr kumimoji="0" lang="en-GB" sz="1400" b="1" i="0" u="none" strike="noStrike" kern="1200" cap="none" spc="0" normalizeH="0" baseline="0" noProof="0" dirty="0">
                <a:ln>
                  <a:noFill/>
                </a:ln>
                <a:solidFill>
                  <a:srgbClr val="FFFFFF"/>
                </a:solidFill>
                <a:effectLst/>
                <a:uLnTx/>
                <a:uFillTx/>
                <a:latin typeface="Arial"/>
                <a:ea typeface="+mn-ea"/>
                <a:cs typeface="+mn-cs"/>
              </a:rPr>
              <a:t>Be</a:t>
            </a:r>
          </a:p>
        </p:txBody>
      </p:sp>
      <p:sp>
        <p:nvSpPr>
          <p:cNvPr id="17" name="Oval 16">
            <a:extLst>
              <a:ext uri="{FF2B5EF4-FFF2-40B4-BE49-F238E27FC236}">
                <a16:creationId xmlns:a16="http://schemas.microsoft.com/office/drawing/2014/main" id="{5C497980-D655-52F9-4108-EB9AC3D8DA79}"/>
              </a:ext>
            </a:extLst>
          </p:cNvPr>
          <p:cNvSpPr>
            <a:spLocks noChangeAspect="1"/>
          </p:cNvSpPr>
          <p:nvPr/>
        </p:nvSpPr>
        <p:spPr>
          <a:xfrm>
            <a:off x="3577765" y="5796231"/>
            <a:ext cx="576000" cy="529256"/>
          </a:xfrm>
          <a:prstGeom prst="ellipse">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30000" noProof="0" dirty="0">
                <a:ln>
                  <a:noFill/>
                </a:ln>
                <a:solidFill>
                  <a:srgbClr val="FFFFFF"/>
                </a:solidFill>
                <a:effectLst/>
                <a:uLnTx/>
                <a:uFillTx/>
                <a:latin typeface="Arial"/>
                <a:ea typeface="+mn-ea"/>
                <a:cs typeface="+mn-cs"/>
              </a:rPr>
              <a:t>28</a:t>
            </a:r>
            <a:r>
              <a:rPr kumimoji="0" lang="en-GB" sz="1400" b="1" i="0" u="none" strike="noStrike" kern="1200" cap="none" spc="0" normalizeH="0" baseline="0" noProof="0" dirty="0">
                <a:ln>
                  <a:noFill/>
                </a:ln>
                <a:solidFill>
                  <a:srgbClr val="FFFFFF"/>
                </a:solidFill>
                <a:effectLst/>
                <a:uLnTx/>
                <a:uFillTx/>
                <a:latin typeface="Arial"/>
                <a:ea typeface="+mn-ea"/>
                <a:cs typeface="+mn-cs"/>
              </a:rPr>
              <a:t>Na</a:t>
            </a:r>
          </a:p>
        </p:txBody>
      </p:sp>
      <p:sp>
        <p:nvSpPr>
          <p:cNvPr id="18" name="Oval 17">
            <a:extLst>
              <a:ext uri="{FF2B5EF4-FFF2-40B4-BE49-F238E27FC236}">
                <a16:creationId xmlns:a16="http://schemas.microsoft.com/office/drawing/2014/main" id="{8B77BE11-1D1A-A345-C5F6-955AD6481759}"/>
              </a:ext>
            </a:extLst>
          </p:cNvPr>
          <p:cNvSpPr>
            <a:spLocks noChangeAspect="1"/>
          </p:cNvSpPr>
          <p:nvPr/>
        </p:nvSpPr>
        <p:spPr>
          <a:xfrm>
            <a:off x="4473226" y="5393111"/>
            <a:ext cx="576000" cy="529256"/>
          </a:xfrm>
          <a:prstGeom prst="ellipse">
            <a:avLst/>
          </a:prstGeom>
          <a:solidFill>
            <a:srgbClr val="C95ABD"/>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30000" noProof="0" dirty="0">
                <a:ln>
                  <a:noFill/>
                </a:ln>
                <a:solidFill>
                  <a:srgbClr val="FFFFFF"/>
                </a:solidFill>
                <a:effectLst/>
                <a:uLnTx/>
                <a:uFillTx/>
                <a:latin typeface="Arial"/>
                <a:ea typeface="+mn-ea"/>
                <a:cs typeface="+mn-cs"/>
              </a:rPr>
              <a:t>31</a:t>
            </a:r>
            <a:r>
              <a:rPr kumimoji="0" lang="en-GB" sz="1400" b="1" i="0" u="none" strike="noStrike" kern="1200" cap="none" spc="0" normalizeH="0" baseline="0" noProof="0" dirty="0">
                <a:ln>
                  <a:noFill/>
                </a:ln>
                <a:solidFill>
                  <a:srgbClr val="FFFFFF"/>
                </a:solidFill>
                <a:effectLst/>
                <a:uLnTx/>
                <a:uFillTx/>
                <a:latin typeface="Arial"/>
                <a:ea typeface="+mn-ea"/>
                <a:cs typeface="+mn-cs"/>
              </a:rPr>
              <a:t>Mg</a:t>
            </a:r>
          </a:p>
        </p:txBody>
      </p:sp>
      <p:sp>
        <p:nvSpPr>
          <p:cNvPr id="19" name="Oval 18">
            <a:extLst>
              <a:ext uri="{FF2B5EF4-FFF2-40B4-BE49-F238E27FC236}">
                <a16:creationId xmlns:a16="http://schemas.microsoft.com/office/drawing/2014/main" id="{DEC61868-23CB-A336-939C-25740A3A0BAF}"/>
              </a:ext>
            </a:extLst>
          </p:cNvPr>
          <p:cNvSpPr>
            <a:spLocks noChangeAspect="1"/>
          </p:cNvSpPr>
          <p:nvPr/>
        </p:nvSpPr>
        <p:spPr>
          <a:xfrm>
            <a:off x="5876816" y="3090725"/>
            <a:ext cx="650517" cy="529258"/>
          </a:xfrm>
          <a:prstGeom prst="ellipse">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30000" noProof="0" dirty="0">
                <a:ln>
                  <a:noFill/>
                </a:ln>
                <a:solidFill>
                  <a:srgbClr val="FFFFFF"/>
                </a:solidFill>
                <a:effectLst/>
                <a:uLnTx/>
                <a:uFillTx/>
                <a:latin typeface="Arial"/>
                <a:ea typeface="+mn-ea"/>
                <a:cs typeface="+mn-cs"/>
              </a:rPr>
              <a:t>111</a:t>
            </a:r>
            <a:r>
              <a:rPr kumimoji="0" lang="en-GB" sz="1400" b="1" i="0" u="none" strike="noStrike" kern="1200" cap="none" spc="0" normalizeH="0" baseline="0" noProof="0" dirty="0">
                <a:ln>
                  <a:noFill/>
                </a:ln>
                <a:solidFill>
                  <a:srgbClr val="FFFFFF"/>
                </a:solidFill>
                <a:effectLst/>
                <a:uLnTx/>
                <a:uFillTx/>
                <a:latin typeface="Arial"/>
                <a:ea typeface="+mn-ea"/>
                <a:cs typeface="+mn-cs"/>
              </a:rPr>
              <a:t>Sn</a:t>
            </a:r>
          </a:p>
        </p:txBody>
      </p:sp>
      <p:sp>
        <p:nvSpPr>
          <p:cNvPr id="22" name="Oval 21">
            <a:extLst>
              <a:ext uri="{FF2B5EF4-FFF2-40B4-BE49-F238E27FC236}">
                <a16:creationId xmlns:a16="http://schemas.microsoft.com/office/drawing/2014/main" id="{D876A2D7-BF20-03D8-8660-219E1DAAACE9}"/>
              </a:ext>
            </a:extLst>
          </p:cNvPr>
          <p:cNvSpPr>
            <a:spLocks noChangeAspect="1"/>
          </p:cNvSpPr>
          <p:nvPr/>
        </p:nvSpPr>
        <p:spPr>
          <a:xfrm>
            <a:off x="6316789" y="3890745"/>
            <a:ext cx="612145" cy="529258"/>
          </a:xfrm>
          <a:prstGeom prst="ellipse">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30000" noProof="0" dirty="0">
                <a:ln>
                  <a:noFill/>
                </a:ln>
                <a:solidFill>
                  <a:srgbClr val="FFFFFF"/>
                </a:solidFill>
                <a:effectLst/>
                <a:uLnTx/>
                <a:uFillTx/>
                <a:latin typeface="Arial"/>
                <a:ea typeface="+mn-ea"/>
                <a:cs typeface="+mn-cs"/>
              </a:rPr>
              <a:t>95</a:t>
            </a:r>
            <a:r>
              <a:rPr kumimoji="0" lang="en-GB" sz="1400" b="1" i="0" u="none" strike="noStrike" kern="1200" cap="none" spc="0" normalizeH="0" baseline="0" noProof="0" dirty="0">
                <a:ln>
                  <a:noFill/>
                </a:ln>
                <a:solidFill>
                  <a:srgbClr val="FFFFFF"/>
                </a:solidFill>
                <a:effectLst/>
                <a:uLnTx/>
                <a:uFillTx/>
                <a:latin typeface="Arial"/>
                <a:ea typeface="+mn-ea"/>
                <a:cs typeface="+mn-cs"/>
              </a:rPr>
              <a:t>Kr</a:t>
            </a:r>
          </a:p>
        </p:txBody>
      </p:sp>
      <p:sp>
        <p:nvSpPr>
          <p:cNvPr id="23" name="Title 2">
            <a:extLst>
              <a:ext uri="{FF2B5EF4-FFF2-40B4-BE49-F238E27FC236}">
                <a16:creationId xmlns:a16="http://schemas.microsoft.com/office/drawing/2014/main" id="{4B9D5FD8-6A5F-FDC7-6B52-51551BABA5B1}"/>
              </a:ext>
            </a:extLst>
          </p:cNvPr>
          <p:cNvSpPr txBox="1">
            <a:spLocks/>
          </p:cNvSpPr>
          <p:nvPr/>
        </p:nvSpPr>
        <p:spPr bwMode="auto">
          <a:xfrm>
            <a:off x="287895" y="323295"/>
            <a:ext cx="11176000" cy="762000"/>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1" i="0" u="none" strike="noStrike" kern="1200" cap="none" spc="0" normalizeH="0" baseline="0" noProof="0" dirty="0">
                <a:ln>
                  <a:noFill/>
                </a:ln>
                <a:solidFill>
                  <a:srgbClr val="29348C"/>
                </a:solidFill>
                <a:effectLst/>
                <a:uLnTx/>
                <a:uFillTx/>
                <a:latin typeface="Lucida Sans" charset="0"/>
                <a:ea typeface="+mj-ea"/>
                <a:cs typeface="+mj-cs"/>
              </a:rPr>
              <a:t>ISS Science </a:t>
            </a:r>
            <a:r>
              <a:rPr kumimoji="0" lang="en-US" sz="3600" b="1" i="0" u="none" strike="noStrike" kern="1200" cap="none" spc="0" normalizeH="0" baseline="0" noProof="0" dirty="0" err="1">
                <a:ln>
                  <a:noFill/>
                </a:ln>
                <a:solidFill>
                  <a:srgbClr val="29348C"/>
                </a:solidFill>
                <a:effectLst/>
                <a:uLnTx/>
                <a:uFillTx/>
                <a:latin typeface="Lucida Sans" charset="0"/>
                <a:ea typeface="+mj-ea"/>
                <a:cs typeface="+mj-cs"/>
              </a:rPr>
              <a:t>Programme</a:t>
            </a:r>
            <a:r>
              <a:rPr kumimoji="0" lang="en-US" sz="3600" b="1" i="0" u="none" strike="noStrike" kern="1200" cap="none" spc="0" normalizeH="0" baseline="0" noProof="0" dirty="0">
                <a:ln>
                  <a:noFill/>
                </a:ln>
                <a:solidFill>
                  <a:srgbClr val="29348C"/>
                </a:solidFill>
                <a:effectLst/>
                <a:uLnTx/>
                <a:uFillTx/>
                <a:latin typeface="Lucida Sans" charset="0"/>
                <a:ea typeface="+mj-ea"/>
                <a:cs typeface="+mj-cs"/>
              </a:rPr>
              <a:t>: (</a:t>
            </a:r>
            <a:r>
              <a:rPr kumimoji="0" lang="en-US" sz="3600" b="1" i="0" u="none" strike="noStrike" kern="1200" cap="none" spc="0" normalizeH="0" baseline="0" noProof="0" dirty="0" err="1">
                <a:ln>
                  <a:noFill/>
                </a:ln>
                <a:solidFill>
                  <a:srgbClr val="29348C"/>
                </a:solidFill>
                <a:effectLst/>
                <a:uLnTx/>
                <a:uFillTx/>
                <a:latin typeface="Lucida Sans" charset="0"/>
                <a:ea typeface="+mj-ea"/>
                <a:cs typeface="+mj-cs"/>
              </a:rPr>
              <a:t>d,p</a:t>
            </a:r>
            <a:r>
              <a:rPr kumimoji="0" lang="en-US" sz="3600" b="1" i="0" u="none" strike="noStrike" kern="1200" cap="none" spc="0" normalizeH="0" baseline="0" noProof="0" dirty="0">
                <a:ln>
                  <a:noFill/>
                </a:ln>
                <a:solidFill>
                  <a:srgbClr val="29348C"/>
                </a:solidFill>
                <a:effectLst/>
                <a:uLnTx/>
                <a:uFillTx/>
                <a:latin typeface="Lucida Sans" charset="0"/>
                <a:ea typeface="+mj-ea"/>
                <a:cs typeface="+mj-cs"/>
              </a:rPr>
              <a:t>) studies</a:t>
            </a:r>
          </a:p>
        </p:txBody>
      </p:sp>
      <p:sp>
        <p:nvSpPr>
          <p:cNvPr id="25" name="TextBox 24">
            <a:extLst>
              <a:ext uri="{FF2B5EF4-FFF2-40B4-BE49-F238E27FC236}">
                <a16:creationId xmlns:a16="http://schemas.microsoft.com/office/drawing/2014/main" id="{75911133-FACF-FAB6-E0CE-8A11BDB8319B}"/>
              </a:ext>
            </a:extLst>
          </p:cNvPr>
          <p:cNvSpPr txBox="1"/>
          <p:nvPr/>
        </p:nvSpPr>
        <p:spPr>
          <a:xfrm>
            <a:off x="408612" y="2428204"/>
            <a:ext cx="2731517" cy="2769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B050"/>
                </a:solidFill>
                <a:effectLst/>
                <a:uLnTx/>
                <a:uFillTx/>
                <a:latin typeface="Arial"/>
                <a:ea typeface="+mn-ea"/>
                <a:cs typeface="+mn-cs"/>
              </a:rPr>
              <a:t>Early implementation 2018</a:t>
            </a:r>
          </a:p>
        </p:txBody>
      </p:sp>
      <p:sp>
        <p:nvSpPr>
          <p:cNvPr id="26" name="TextBox 25">
            <a:extLst>
              <a:ext uri="{FF2B5EF4-FFF2-40B4-BE49-F238E27FC236}">
                <a16:creationId xmlns:a16="http://schemas.microsoft.com/office/drawing/2014/main" id="{44B43DCF-4FCC-66BF-234F-86FE9047E733}"/>
              </a:ext>
            </a:extLst>
          </p:cNvPr>
          <p:cNvSpPr txBox="1"/>
          <p:nvPr/>
        </p:nvSpPr>
        <p:spPr>
          <a:xfrm>
            <a:off x="405828" y="3170951"/>
            <a:ext cx="2603277" cy="2769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C95ABD"/>
                </a:solidFill>
                <a:effectLst/>
                <a:uLnTx/>
                <a:uFillTx/>
                <a:latin typeface="Arial"/>
                <a:ea typeface="+mn-ea"/>
                <a:cs typeface="+mn-cs"/>
              </a:rPr>
              <a:t>Fully commissioned 2021</a:t>
            </a:r>
          </a:p>
        </p:txBody>
      </p:sp>
      <p:sp>
        <p:nvSpPr>
          <p:cNvPr id="27" name="TextBox 26">
            <a:extLst>
              <a:ext uri="{FF2B5EF4-FFF2-40B4-BE49-F238E27FC236}">
                <a16:creationId xmlns:a16="http://schemas.microsoft.com/office/drawing/2014/main" id="{FC79E5D4-4FDC-DEF3-A8D9-96575C1140C7}"/>
              </a:ext>
            </a:extLst>
          </p:cNvPr>
          <p:cNvSpPr txBox="1"/>
          <p:nvPr/>
        </p:nvSpPr>
        <p:spPr>
          <a:xfrm>
            <a:off x="397541" y="3476587"/>
            <a:ext cx="2603277" cy="2769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6E2466"/>
                </a:solidFill>
                <a:effectLst/>
                <a:uLnTx/>
                <a:uFillTx/>
                <a:latin typeface="Arial"/>
                <a:ea typeface="+mn-ea"/>
                <a:cs typeface="+mn-cs"/>
              </a:rPr>
              <a:t>Fully commissioned 2022</a:t>
            </a:r>
          </a:p>
        </p:txBody>
      </p:sp>
      <p:sp>
        <p:nvSpPr>
          <p:cNvPr id="28" name="TextBox 27">
            <a:extLst>
              <a:ext uri="{FF2B5EF4-FFF2-40B4-BE49-F238E27FC236}">
                <a16:creationId xmlns:a16="http://schemas.microsoft.com/office/drawing/2014/main" id="{80CACDCF-8837-E02D-BC40-10412C7CB9CA}"/>
              </a:ext>
            </a:extLst>
          </p:cNvPr>
          <p:cNvSpPr txBox="1"/>
          <p:nvPr/>
        </p:nvSpPr>
        <p:spPr>
          <a:xfrm>
            <a:off x="391677" y="2814206"/>
            <a:ext cx="3526606" cy="2769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F2F2F"/>
                </a:solidFill>
                <a:effectLst/>
                <a:uLnTx/>
                <a:uFillTx/>
                <a:latin typeface="Arial"/>
                <a:ea typeface="+mn-ea"/>
                <a:cs typeface="+mn-cs"/>
              </a:rPr>
              <a:t>CERN Long Shutdown 2019-20 😩</a:t>
            </a:r>
          </a:p>
        </p:txBody>
      </p:sp>
      <p:sp>
        <p:nvSpPr>
          <p:cNvPr id="29" name="TextBox 28">
            <a:extLst>
              <a:ext uri="{FF2B5EF4-FFF2-40B4-BE49-F238E27FC236}">
                <a16:creationId xmlns:a16="http://schemas.microsoft.com/office/drawing/2014/main" id="{8EE145B2-AF1B-2CFE-340A-55CAB91A7440}"/>
              </a:ext>
            </a:extLst>
          </p:cNvPr>
          <p:cNvSpPr txBox="1"/>
          <p:nvPr/>
        </p:nvSpPr>
        <p:spPr>
          <a:xfrm>
            <a:off x="367814" y="4211234"/>
            <a:ext cx="3116332" cy="830997"/>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33A0"/>
                </a:solidFill>
                <a:effectLst/>
                <a:uLnTx/>
                <a:uFillTx/>
                <a:latin typeface="Arial"/>
                <a:ea typeface="+mn-ea"/>
                <a:cs typeface="+mn-cs"/>
              </a:rPr>
              <a:t>For the future: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33A0"/>
                </a:solidFill>
                <a:effectLst/>
                <a:uLnTx/>
                <a:uFillTx/>
                <a:latin typeface="Arial"/>
                <a:ea typeface="+mn-ea"/>
                <a:cs typeface="+mn-cs"/>
              </a:rPr>
              <a:t>(</a:t>
            </a:r>
            <a:r>
              <a:rPr kumimoji="0" lang="en-GB" sz="1800" b="0" i="0" u="none" strike="noStrike" kern="1200" cap="none" spc="0" normalizeH="0" baseline="0" noProof="0" dirty="0" err="1">
                <a:ln>
                  <a:noFill/>
                </a:ln>
                <a:solidFill>
                  <a:srgbClr val="0033A0"/>
                </a:solidFill>
                <a:effectLst/>
                <a:uLnTx/>
                <a:uFillTx/>
                <a:latin typeface="Arial"/>
                <a:ea typeface="+mn-ea"/>
                <a:cs typeface="+mn-cs"/>
              </a:rPr>
              <a:t>t,p</a:t>
            </a:r>
            <a:r>
              <a:rPr kumimoji="0" lang="en-GB" sz="1800" b="0" i="0" u="none" strike="noStrike" kern="1200" cap="none" spc="0" normalizeH="0" baseline="0" noProof="0" dirty="0">
                <a:ln>
                  <a:noFill/>
                </a:ln>
                <a:solidFill>
                  <a:srgbClr val="0033A0"/>
                </a:solidFill>
                <a:effectLst/>
                <a:uLnTx/>
                <a:uFillTx/>
                <a:latin typeface="Arial"/>
                <a:ea typeface="+mn-ea"/>
                <a:cs typeface="+mn-cs"/>
              </a:rPr>
              <a:t>) and (t,α)</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33A0"/>
                </a:solidFill>
                <a:effectLst/>
                <a:uLnTx/>
                <a:uFillTx/>
                <a:latin typeface="Arial"/>
                <a:ea typeface="+mn-ea"/>
                <a:cs typeface="+mn-cs"/>
              </a:rPr>
              <a:t>forward-going reactions (</a:t>
            </a:r>
            <a:r>
              <a:rPr kumimoji="0" lang="en-GB" sz="1800" b="0" i="0" u="none" strike="noStrike" kern="1200" cap="none" spc="0" normalizeH="0" baseline="0" noProof="0" dirty="0" err="1">
                <a:ln>
                  <a:noFill/>
                </a:ln>
                <a:solidFill>
                  <a:srgbClr val="0033A0"/>
                </a:solidFill>
                <a:effectLst/>
                <a:uLnTx/>
                <a:uFillTx/>
                <a:latin typeface="Arial"/>
                <a:ea typeface="+mn-ea"/>
                <a:cs typeface="+mn-cs"/>
              </a:rPr>
              <a:t>d,d</a:t>
            </a:r>
            <a:r>
              <a:rPr kumimoji="0" lang="en-GB" sz="1800" b="0" i="0" u="none" strike="noStrike" kern="1200" cap="none" spc="0" normalizeH="0" baseline="0" noProof="0" dirty="0">
                <a:ln>
                  <a:noFill/>
                </a:ln>
                <a:solidFill>
                  <a:srgbClr val="0033A0"/>
                </a:solidFill>
                <a:effectLst/>
                <a:uLnTx/>
                <a:uFillTx/>
                <a:latin typeface="Arial"/>
                <a:ea typeface="+mn-ea"/>
                <a:cs typeface="+mn-cs"/>
              </a:rPr>
              <a:t>’)</a:t>
            </a:r>
          </a:p>
        </p:txBody>
      </p:sp>
      <p:pic>
        <p:nvPicPr>
          <p:cNvPr id="30" name="Picture 29" descr="ISS_Logo_300px.png">
            <a:extLst>
              <a:ext uri="{FF2B5EF4-FFF2-40B4-BE49-F238E27FC236}">
                <a16:creationId xmlns:a16="http://schemas.microsoft.com/office/drawing/2014/main" id="{6C73B643-866D-FADB-F190-1FC8F430766B}"/>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68106" y="1048949"/>
            <a:ext cx="2333495" cy="799630"/>
          </a:xfrm>
          <a:prstGeom prst="rect">
            <a:avLst/>
          </a:prstGeom>
        </p:spPr>
      </p:pic>
      <p:pic>
        <p:nvPicPr>
          <p:cNvPr id="31" name="Picture 30">
            <a:extLst>
              <a:ext uri="{FF2B5EF4-FFF2-40B4-BE49-F238E27FC236}">
                <a16:creationId xmlns:a16="http://schemas.microsoft.com/office/drawing/2014/main" id="{D7C92FC6-FF32-0374-4605-429D3F256F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30752" y="4792949"/>
            <a:ext cx="2751358" cy="2063519"/>
          </a:xfrm>
          <a:prstGeom prst="rect">
            <a:avLst/>
          </a:prstGeom>
        </p:spPr>
      </p:pic>
    </p:spTree>
    <p:extLst>
      <p:ext uri="{BB962C8B-B14F-4D97-AF65-F5344CB8AC3E}">
        <p14:creationId xmlns:p14="http://schemas.microsoft.com/office/powerpoint/2010/main" val="3428819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1" grpId="0" animBg="1"/>
      <p:bldP spid="17" grpId="0" animBg="1"/>
      <p:bldP spid="18" grpId="0" animBg="1"/>
      <p:bldP spid="19" grpId="0" animBg="1"/>
      <p:bldP spid="22" grpId="0" animBg="1"/>
      <p:bldP spid="25" grpId="0"/>
      <p:bldP spid="26" grpId="0"/>
      <p:bldP spid="27" grpId="0"/>
      <p:bldP spid="28" grpId="0"/>
      <p:bldP spid="2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9BE5FD8-18CD-DA59-281E-CCBC331F7B8D}"/>
              </a:ext>
            </a:extLst>
          </p:cNvPr>
          <p:cNvSpPr txBox="1"/>
          <p:nvPr/>
        </p:nvSpPr>
        <p:spPr>
          <a:xfrm>
            <a:off x="5096769" y="4908796"/>
            <a:ext cx="4147512" cy="89255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033A0"/>
                </a:solidFill>
                <a:effectLst/>
                <a:uLnTx/>
                <a:uFillTx/>
                <a:latin typeface="Arial"/>
                <a:ea typeface="+mn-ea"/>
                <a:cs typeface="+mn-cs"/>
              </a:rPr>
              <a:t>GANIL experiment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33A0"/>
                </a:solidFill>
                <a:effectLst/>
                <a:uLnTx/>
                <a:uFillTx/>
                <a:latin typeface="Arial"/>
                <a:ea typeface="+mn-ea"/>
                <a:cs typeface="+mn-cs"/>
              </a:rPr>
              <a:t>(2010, unpublished, M. </a:t>
            </a:r>
            <a:r>
              <a:rPr kumimoji="0" lang="en-GB" sz="1600" b="0" i="0" u="none" strike="noStrike" kern="1200" cap="none" spc="0" normalizeH="0" baseline="0" noProof="0" dirty="0" err="1">
                <a:ln>
                  <a:noFill/>
                </a:ln>
                <a:solidFill>
                  <a:srgbClr val="0033A0"/>
                </a:solidFill>
                <a:effectLst/>
                <a:uLnTx/>
                <a:uFillTx/>
                <a:latin typeface="Arial"/>
                <a:ea typeface="+mn-ea"/>
                <a:cs typeface="+mn-cs"/>
              </a:rPr>
              <a:t>Moukkamad</a:t>
            </a:r>
            <a:r>
              <a:rPr kumimoji="0" lang="en-GB" sz="1600" b="0" i="0" u="none" strike="noStrike" kern="1200" cap="none" spc="0" normalizeH="0" baseline="0" noProof="0" dirty="0">
                <a:ln>
                  <a:noFill/>
                </a:ln>
                <a:solidFill>
                  <a:srgbClr val="0033A0"/>
                </a:solidFill>
                <a:effectLst/>
                <a:uLnTx/>
                <a:uFillTx/>
                <a:latin typeface="Arial"/>
                <a:ea typeface="+mn-ea"/>
                <a:cs typeface="+mn-cs"/>
              </a:rPr>
              <a:t> et al.)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err="1">
                <a:ln>
                  <a:noFill/>
                </a:ln>
                <a:solidFill>
                  <a:srgbClr val="0033A0"/>
                </a:solidFill>
                <a:effectLst/>
                <a:uLnTx/>
                <a:uFillTx/>
                <a:latin typeface="Arial"/>
                <a:ea typeface="+mn-ea"/>
                <a:cs typeface="+mn-cs"/>
              </a:rPr>
              <a:t>E</a:t>
            </a:r>
            <a:r>
              <a:rPr kumimoji="0" lang="en-GB" sz="1600" b="0" i="0" u="none" strike="noStrike" kern="1200" cap="none" spc="0" normalizeH="0" baseline="-25000" noProof="0" dirty="0" err="1">
                <a:ln>
                  <a:noFill/>
                </a:ln>
                <a:solidFill>
                  <a:srgbClr val="0033A0"/>
                </a:solidFill>
                <a:effectLst/>
                <a:uLnTx/>
                <a:uFillTx/>
                <a:latin typeface="Arial"/>
                <a:ea typeface="+mn-ea"/>
                <a:cs typeface="+mn-cs"/>
              </a:rPr>
              <a:t>beam</a:t>
            </a:r>
            <a:r>
              <a:rPr kumimoji="0" lang="en-GB" sz="1600" b="0" i="0" u="none" strike="noStrike" kern="1200" cap="none" spc="0" normalizeH="0" baseline="0" noProof="0" dirty="0">
                <a:ln>
                  <a:noFill/>
                </a:ln>
                <a:solidFill>
                  <a:srgbClr val="0033A0"/>
                </a:solidFill>
                <a:effectLst/>
                <a:uLnTx/>
                <a:uFillTx/>
                <a:latin typeface="Arial"/>
                <a:ea typeface="+mn-ea"/>
                <a:cs typeface="+mn-cs"/>
              </a:rPr>
              <a:t> = 25.14 MeV/</a:t>
            </a:r>
            <a:r>
              <a:rPr kumimoji="0" lang="en-GB" sz="1600" b="0" i="1" u="none" strike="noStrike" kern="1200" cap="none" spc="0" normalizeH="0" baseline="0" noProof="0" dirty="0">
                <a:ln>
                  <a:noFill/>
                </a:ln>
                <a:solidFill>
                  <a:srgbClr val="0033A0"/>
                </a:solidFill>
                <a:effectLst/>
                <a:uLnTx/>
                <a:uFillTx/>
                <a:latin typeface="Arial"/>
                <a:ea typeface="+mn-ea"/>
                <a:cs typeface="+mn-cs"/>
              </a:rPr>
              <a:t>u</a:t>
            </a:r>
            <a:r>
              <a:rPr kumimoji="0" lang="en-GB" sz="1600" b="0" i="0" u="none" strike="noStrike" kern="1200" cap="none" spc="0" normalizeH="0" baseline="0" noProof="0" dirty="0">
                <a:ln>
                  <a:noFill/>
                </a:ln>
                <a:solidFill>
                  <a:srgbClr val="0033A0"/>
                </a:solidFill>
                <a:effectLst/>
                <a:uLnTx/>
                <a:uFillTx/>
                <a:latin typeface="Arial"/>
                <a:ea typeface="+mn-ea"/>
                <a:cs typeface="+mn-cs"/>
              </a:rPr>
              <a:t>;  CD</a:t>
            </a:r>
            <a:r>
              <a:rPr kumimoji="0" lang="en-GB" sz="1600" b="0" i="0" u="none" strike="noStrike" kern="1200" cap="none" spc="0" normalizeH="0" baseline="-25000" noProof="0" dirty="0">
                <a:ln>
                  <a:noFill/>
                </a:ln>
                <a:solidFill>
                  <a:srgbClr val="0033A0"/>
                </a:solidFill>
                <a:effectLst/>
                <a:uLnTx/>
                <a:uFillTx/>
                <a:latin typeface="Arial"/>
                <a:ea typeface="+mn-ea"/>
                <a:cs typeface="+mn-cs"/>
              </a:rPr>
              <a:t>2</a:t>
            </a:r>
            <a:r>
              <a:rPr kumimoji="0" lang="en-GB" sz="1600" b="0" i="0" u="none" strike="noStrike" kern="1200" cap="none" spc="0" normalizeH="0" baseline="0" noProof="0" dirty="0">
                <a:ln>
                  <a:noFill/>
                </a:ln>
                <a:solidFill>
                  <a:srgbClr val="0033A0"/>
                </a:solidFill>
                <a:effectLst/>
                <a:uLnTx/>
                <a:uFillTx/>
                <a:latin typeface="Arial"/>
                <a:ea typeface="+mn-ea"/>
                <a:cs typeface="+mn-cs"/>
              </a:rPr>
              <a:t> Target : 2.6 mg/cm</a:t>
            </a:r>
            <a:r>
              <a:rPr kumimoji="0" lang="en-GB" sz="1600" b="0" i="0" u="none" strike="noStrike" kern="1200" cap="none" spc="0" normalizeH="0" baseline="30000" noProof="0" dirty="0">
                <a:ln>
                  <a:noFill/>
                </a:ln>
                <a:solidFill>
                  <a:srgbClr val="0033A0"/>
                </a:solidFill>
                <a:effectLst/>
                <a:uLnTx/>
                <a:uFillTx/>
                <a:latin typeface="Arial"/>
                <a:ea typeface="+mn-ea"/>
                <a:cs typeface="+mn-cs"/>
              </a:rPr>
              <a:t>2</a:t>
            </a:r>
          </a:p>
        </p:txBody>
      </p:sp>
      <p:pic>
        <p:nvPicPr>
          <p:cNvPr id="11" name="Picture 10" descr="Diagram&#10;&#10;Description automatically generated">
            <a:extLst>
              <a:ext uri="{FF2B5EF4-FFF2-40B4-BE49-F238E27FC236}">
                <a16:creationId xmlns:a16="http://schemas.microsoft.com/office/drawing/2014/main" id="{5443FA6A-5235-14D4-A63B-E6B09332ADD6}"/>
              </a:ext>
            </a:extLst>
          </p:cNvPr>
          <p:cNvPicPr>
            <a:picLocks noChangeAspect="1"/>
          </p:cNvPicPr>
          <p:nvPr/>
        </p:nvPicPr>
        <p:blipFill>
          <a:blip r:embed="rId2"/>
          <a:stretch>
            <a:fillRect/>
          </a:stretch>
        </p:blipFill>
        <p:spPr>
          <a:xfrm>
            <a:off x="4957603" y="907203"/>
            <a:ext cx="2996045" cy="1541824"/>
          </a:xfrm>
          <a:prstGeom prst="rect">
            <a:avLst/>
          </a:prstGeom>
        </p:spPr>
      </p:pic>
      <p:sp>
        <p:nvSpPr>
          <p:cNvPr id="12" name="TextBox 11">
            <a:extLst>
              <a:ext uri="{FF2B5EF4-FFF2-40B4-BE49-F238E27FC236}">
                <a16:creationId xmlns:a16="http://schemas.microsoft.com/office/drawing/2014/main" id="{793F7417-145C-3D08-8227-9CCF5A2DD902}"/>
              </a:ext>
            </a:extLst>
          </p:cNvPr>
          <p:cNvSpPr txBox="1"/>
          <p:nvPr/>
        </p:nvSpPr>
        <p:spPr>
          <a:xfrm>
            <a:off x="8276555" y="974746"/>
            <a:ext cx="3619727"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33A0"/>
                </a:solidFill>
                <a:effectLst/>
                <a:uLnTx/>
                <a:uFillTx/>
                <a:latin typeface="Arial"/>
                <a:ea typeface="+mn-ea"/>
                <a:cs typeface="+mn-cs"/>
              </a:rPr>
              <a:t>• </a:t>
            </a:r>
            <a:r>
              <a:rPr kumimoji="0" lang="en-GB" sz="1600" b="0" i="0" u="none" strike="noStrike" kern="1200" cap="none" spc="0" normalizeH="0" baseline="30000" noProof="0" dirty="0">
                <a:ln>
                  <a:noFill/>
                </a:ln>
                <a:solidFill>
                  <a:srgbClr val="0033A0"/>
                </a:solidFill>
                <a:effectLst/>
                <a:uLnTx/>
                <a:uFillTx/>
                <a:latin typeface="Arial"/>
                <a:ea typeface="+mn-ea"/>
                <a:cs typeface="+mn-cs"/>
              </a:rPr>
              <a:t>68</a:t>
            </a:r>
            <a:r>
              <a:rPr kumimoji="0" lang="en-GB" sz="1600" b="0" i="0" u="none" strike="noStrike" kern="1200" cap="none" spc="0" normalizeH="0" baseline="0" noProof="0" dirty="0">
                <a:ln>
                  <a:noFill/>
                </a:ln>
                <a:solidFill>
                  <a:srgbClr val="0033A0"/>
                </a:solidFill>
                <a:effectLst/>
                <a:uLnTx/>
                <a:uFillTx/>
                <a:latin typeface="Arial"/>
                <a:ea typeface="+mn-ea"/>
                <a:cs typeface="+mn-cs"/>
              </a:rPr>
              <a:t>Ni ~2 x 10</a:t>
            </a:r>
            <a:r>
              <a:rPr kumimoji="0" lang="en-GB" sz="1600" b="0" i="0" u="none" strike="noStrike" kern="1200" cap="none" spc="0" normalizeH="0" baseline="30000" noProof="0" dirty="0">
                <a:ln>
                  <a:noFill/>
                </a:ln>
                <a:solidFill>
                  <a:srgbClr val="0033A0"/>
                </a:solidFill>
                <a:effectLst/>
                <a:uLnTx/>
                <a:uFillTx/>
                <a:latin typeface="Arial"/>
                <a:ea typeface="+mn-ea"/>
                <a:cs typeface="+mn-cs"/>
              </a:rPr>
              <a:t>4</a:t>
            </a:r>
            <a:r>
              <a:rPr kumimoji="0" lang="en-GB" sz="1600" b="0" i="0" u="none" strike="noStrike" kern="1200" cap="none" spc="0" normalizeH="0" baseline="0" noProof="0" dirty="0">
                <a:ln>
                  <a:noFill/>
                </a:ln>
                <a:solidFill>
                  <a:srgbClr val="0033A0"/>
                </a:solidFill>
                <a:effectLst/>
                <a:uLnTx/>
                <a:uFillTx/>
                <a:latin typeface="Arial"/>
                <a:ea typeface="+mn-ea"/>
                <a:cs typeface="+mn-cs"/>
              </a:rPr>
              <a:t> </a:t>
            </a:r>
            <a:r>
              <a:rPr kumimoji="0" lang="en-GB" sz="1600" b="0" i="0" u="none" strike="noStrike" kern="1200" cap="none" spc="0" normalizeH="0" baseline="0" noProof="0" dirty="0" err="1">
                <a:ln>
                  <a:noFill/>
                </a:ln>
                <a:solidFill>
                  <a:srgbClr val="0033A0"/>
                </a:solidFill>
                <a:effectLst/>
                <a:uLnTx/>
                <a:uFillTx/>
                <a:latin typeface="Arial"/>
                <a:ea typeface="+mn-ea"/>
                <a:cs typeface="+mn-cs"/>
              </a:rPr>
              <a:t>pps</a:t>
            </a:r>
            <a:r>
              <a:rPr kumimoji="0" lang="en-GB" sz="1600" b="0" i="0" u="none" strike="noStrike" kern="1200" cap="none" spc="0" normalizeH="0" baseline="0" noProof="0" dirty="0">
                <a:ln>
                  <a:noFill/>
                </a:ln>
                <a:solidFill>
                  <a:srgbClr val="0033A0"/>
                </a:solidFill>
                <a:effectLst/>
                <a:uLnTx/>
                <a:uFillTx/>
                <a:latin typeface="Arial"/>
                <a:ea typeface="+mn-ea"/>
                <a:cs typeface="+mn-cs"/>
              </a:rPr>
              <a:t> @ 6.0 MeV/</a:t>
            </a:r>
            <a:r>
              <a:rPr kumimoji="0" lang="en-GB" sz="1600" b="0" i="1" u="none" strike="noStrike" kern="1200" cap="none" spc="0" normalizeH="0" baseline="0" noProof="0" dirty="0">
                <a:ln>
                  <a:noFill/>
                </a:ln>
                <a:solidFill>
                  <a:srgbClr val="0033A0"/>
                </a:solidFill>
                <a:effectLst/>
                <a:uLnTx/>
                <a:uFillTx/>
                <a:latin typeface="Arial"/>
                <a:ea typeface="+mn-ea"/>
                <a:cs typeface="+mn-cs"/>
              </a:rPr>
              <a:t>u</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33A0"/>
                </a:solidFill>
                <a:effectLst/>
                <a:uLnTx/>
                <a:uFillTx/>
                <a:latin typeface="Arial"/>
                <a:ea typeface="+mn-ea"/>
                <a:cs typeface="+mn-cs"/>
              </a:rPr>
              <a:t>•</a:t>
            </a:r>
            <a:r>
              <a:rPr kumimoji="0" lang="el-GR" sz="1600" b="0" i="0" u="none" strike="noStrike" kern="1200" cap="none" spc="0" normalizeH="0" baseline="0" noProof="0" dirty="0">
                <a:ln>
                  <a:noFill/>
                </a:ln>
                <a:solidFill>
                  <a:srgbClr val="0033A0"/>
                </a:solidFill>
                <a:effectLst/>
                <a:uLnTx/>
                <a:uFillTx/>
                <a:latin typeface="Arial"/>
                <a:ea typeface="+mn-ea"/>
                <a:cs typeface="+mn-cs"/>
              </a:rPr>
              <a:t> </a:t>
            </a:r>
            <a:r>
              <a:rPr kumimoji="0" lang="en-GB" sz="1600" b="0" i="1" u="none" strike="noStrike" kern="1200" cap="none" spc="0" normalizeH="0" baseline="0" noProof="0" dirty="0">
                <a:ln>
                  <a:noFill/>
                </a:ln>
                <a:solidFill>
                  <a:srgbClr val="0033A0"/>
                </a:solidFill>
                <a:effectLst/>
                <a:uLnTx/>
                <a:uFillTx/>
                <a:latin typeface="Arial"/>
                <a:ea typeface="+mn-ea"/>
                <a:cs typeface="+mn-cs"/>
              </a:rPr>
              <a:t>N</a:t>
            </a:r>
            <a:r>
              <a:rPr kumimoji="0" lang="en-GB" sz="1600" b="0" i="0" u="none" strike="noStrike" kern="1200" cap="none" spc="0" normalizeH="0" baseline="0" noProof="0" dirty="0">
                <a:ln>
                  <a:noFill/>
                </a:ln>
                <a:solidFill>
                  <a:srgbClr val="0033A0"/>
                </a:solidFill>
                <a:effectLst/>
                <a:uLnTx/>
                <a:uFillTx/>
                <a:latin typeface="Arial"/>
                <a:ea typeface="+mn-ea"/>
                <a:cs typeface="+mn-cs"/>
              </a:rPr>
              <a:t> = 50 shell gap approaching </a:t>
            </a:r>
            <a:r>
              <a:rPr kumimoji="0" lang="en-GB" sz="1600" b="0" i="0" u="none" strike="noStrike" kern="1200" cap="none" spc="0" normalizeH="0" baseline="30000" noProof="0" dirty="0">
                <a:ln>
                  <a:noFill/>
                </a:ln>
                <a:solidFill>
                  <a:srgbClr val="0033A0"/>
                </a:solidFill>
                <a:effectLst/>
                <a:uLnTx/>
                <a:uFillTx/>
                <a:latin typeface="Arial"/>
                <a:ea typeface="+mn-ea"/>
                <a:cs typeface="+mn-cs"/>
              </a:rPr>
              <a:t>78</a:t>
            </a:r>
            <a:r>
              <a:rPr kumimoji="0" lang="en-GB" sz="1600" b="0" i="0" u="none" strike="noStrike" kern="1200" cap="none" spc="0" normalizeH="0" baseline="0" noProof="0" dirty="0">
                <a:ln>
                  <a:noFill/>
                </a:ln>
                <a:solidFill>
                  <a:srgbClr val="0033A0"/>
                </a:solidFill>
                <a:effectLst/>
                <a:uLnTx/>
                <a:uFillTx/>
                <a:latin typeface="Arial"/>
                <a:ea typeface="+mn-ea"/>
                <a:cs typeface="+mn-cs"/>
              </a:rPr>
              <a:t>Ni</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600" b="0" i="0" u="none" strike="noStrike" kern="1200" cap="none" spc="0" normalizeH="0" baseline="0" noProof="0" dirty="0">
                <a:ln>
                  <a:noFill/>
                </a:ln>
                <a:solidFill>
                  <a:srgbClr val="0033A0"/>
                </a:solidFill>
                <a:effectLst/>
                <a:uLnTx/>
                <a:uFillTx/>
                <a:latin typeface="Arial"/>
                <a:ea typeface="+mn-ea"/>
                <a:cs typeface="+mn-cs"/>
              </a:rPr>
              <a:t>• </a:t>
            </a:r>
            <a:r>
              <a:rPr kumimoji="0" lang="en-GB" sz="1600" b="0" i="0" u="none" strike="noStrike" kern="1200" cap="none" spc="0" normalizeH="0" baseline="0" noProof="0" dirty="0">
                <a:ln>
                  <a:noFill/>
                </a:ln>
                <a:solidFill>
                  <a:srgbClr val="0033A0"/>
                </a:solidFill>
                <a:effectLst/>
                <a:uLnTx/>
                <a:uFillTx/>
                <a:latin typeface="Arial"/>
                <a:ea typeface="+mn-ea"/>
                <a:cs typeface="+mn-cs"/>
              </a:rPr>
              <a:t>Intruder configurations leading to shape coexistence</a:t>
            </a:r>
          </a:p>
        </p:txBody>
      </p:sp>
      <p:grpSp>
        <p:nvGrpSpPr>
          <p:cNvPr id="13" name="Group 12">
            <a:extLst>
              <a:ext uri="{FF2B5EF4-FFF2-40B4-BE49-F238E27FC236}">
                <a16:creationId xmlns:a16="http://schemas.microsoft.com/office/drawing/2014/main" id="{06F0088D-A757-52C2-74A6-24A8BA7B3C32}"/>
              </a:ext>
            </a:extLst>
          </p:cNvPr>
          <p:cNvGrpSpPr/>
          <p:nvPr/>
        </p:nvGrpSpPr>
        <p:grpSpPr>
          <a:xfrm>
            <a:off x="8380576" y="2743239"/>
            <a:ext cx="2776222" cy="1565449"/>
            <a:chOff x="5082768" y="3507377"/>
            <a:chExt cx="2776222" cy="1565449"/>
          </a:xfrm>
        </p:grpSpPr>
        <p:pic>
          <p:nvPicPr>
            <p:cNvPr id="14" name="Picture 13">
              <a:extLst>
                <a:ext uri="{FF2B5EF4-FFF2-40B4-BE49-F238E27FC236}">
                  <a16:creationId xmlns:a16="http://schemas.microsoft.com/office/drawing/2014/main" id="{D15A19C4-E794-63A8-492D-A6C04B9BA3FE}"/>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5082768" y="3507377"/>
              <a:ext cx="2776222" cy="1565449"/>
            </a:xfrm>
            <a:prstGeom prst="rect">
              <a:avLst/>
            </a:prstGeom>
          </p:spPr>
        </p:pic>
        <p:sp>
          <p:nvSpPr>
            <p:cNvPr id="15" name="TextBox 14">
              <a:extLst>
                <a:ext uri="{FF2B5EF4-FFF2-40B4-BE49-F238E27FC236}">
                  <a16:creationId xmlns:a16="http://schemas.microsoft.com/office/drawing/2014/main" id="{F6A6100F-2A18-C563-DFCE-EC1053E68EFE}"/>
                </a:ext>
              </a:extLst>
            </p:cNvPr>
            <p:cNvSpPr txBox="1"/>
            <p:nvPr/>
          </p:nvSpPr>
          <p:spPr>
            <a:xfrm>
              <a:off x="6842136" y="4466358"/>
              <a:ext cx="903059" cy="3911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lIns="36000" tIns="10800" rIns="36000" bIns="1080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Arial"/>
                  <a:ea typeface="+mn-ea"/>
                  <a:cs typeface="+mn-cs"/>
                </a:rPr>
                <a:t>Ex = 2.8 MeV</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Arial"/>
                  <a:ea typeface="+mn-ea"/>
                  <a:cs typeface="+mn-cs"/>
                </a:rPr>
                <a:t>L = 4</a:t>
              </a:r>
            </a:p>
          </p:txBody>
        </p:sp>
      </p:grpSp>
      <p:grpSp>
        <p:nvGrpSpPr>
          <p:cNvPr id="16" name="Group 15">
            <a:extLst>
              <a:ext uri="{FF2B5EF4-FFF2-40B4-BE49-F238E27FC236}">
                <a16:creationId xmlns:a16="http://schemas.microsoft.com/office/drawing/2014/main" id="{6C487CA0-54B1-0EB0-2F36-DA9EC2BF0D69}"/>
              </a:ext>
            </a:extLst>
          </p:cNvPr>
          <p:cNvGrpSpPr/>
          <p:nvPr/>
        </p:nvGrpSpPr>
        <p:grpSpPr>
          <a:xfrm>
            <a:off x="4972655" y="2743239"/>
            <a:ext cx="2776222" cy="1565449"/>
            <a:chOff x="5082768" y="5082073"/>
            <a:chExt cx="2776222" cy="1565449"/>
          </a:xfrm>
        </p:grpSpPr>
        <p:pic>
          <p:nvPicPr>
            <p:cNvPr id="17" name="Picture 16">
              <a:extLst>
                <a:ext uri="{FF2B5EF4-FFF2-40B4-BE49-F238E27FC236}">
                  <a16:creationId xmlns:a16="http://schemas.microsoft.com/office/drawing/2014/main" id="{C827D23A-CA2A-E5CA-D397-5F65882A2C5D}"/>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5082768" y="5082073"/>
              <a:ext cx="2776222" cy="1565449"/>
            </a:xfrm>
            <a:prstGeom prst="rect">
              <a:avLst/>
            </a:prstGeom>
          </p:spPr>
        </p:pic>
        <p:sp>
          <p:nvSpPr>
            <p:cNvPr id="18" name="TextBox 17">
              <a:extLst>
                <a:ext uri="{FF2B5EF4-FFF2-40B4-BE49-F238E27FC236}">
                  <a16:creationId xmlns:a16="http://schemas.microsoft.com/office/drawing/2014/main" id="{8925C459-28C2-2A9E-7FDE-8F61A2F35BB3}"/>
                </a:ext>
              </a:extLst>
            </p:cNvPr>
            <p:cNvSpPr txBox="1"/>
            <p:nvPr/>
          </p:nvSpPr>
          <p:spPr>
            <a:xfrm>
              <a:off x="6855196" y="6057598"/>
              <a:ext cx="903059" cy="3911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lIns="36000" tIns="10800" rIns="36000" bIns="1080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Arial"/>
                  <a:ea typeface="+mn-ea"/>
                  <a:cs typeface="+mn-cs"/>
                </a:rPr>
                <a:t>Ex = 2.5 MeV</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Arial"/>
                  <a:ea typeface="+mn-ea"/>
                  <a:cs typeface="+mn-cs"/>
                </a:rPr>
                <a:t>L = 2</a:t>
              </a:r>
            </a:p>
          </p:txBody>
        </p:sp>
      </p:grpSp>
      <p:grpSp>
        <p:nvGrpSpPr>
          <p:cNvPr id="2" name="Group 1">
            <a:extLst>
              <a:ext uri="{FF2B5EF4-FFF2-40B4-BE49-F238E27FC236}">
                <a16:creationId xmlns:a16="http://schemas.microsoft.com/office/drawing/2014/main" id="{CAE22904-3E33-9F56-B5C3-2FCDB8BDF62B}"/>
              </a:ext>
            </a:extLst>
          </p:cNvPr>
          <p:cNvGrpSpPr/>
          <p:nvPr/>
        </p:nvGrpSpPr>
        <p:grpSpPr>
          <a:xfrm>
            <a:off x="181922" y="1071002"/>
            <a:ext cx="4513182" cy="4872296"/>
            <a:chOff x="254552" y="1456831"/>
            <a:chExt cx="4513182" cy="4872296"/>
          </a:xfrm>
        </p:grpSpPr>
        <p:pic>
          <p:nvPicPr>
            <p:cNvPr id="27" name="Picture 26" descr="Chart&#10;&#10;Description automatically generated with medium confidence">
              <a:extLst>
                <a:ext uri="{FF2B5EF4-FFF2-40B4-BE49-F238E27FC236}">
                  <a16:creationId xmlns:a16="http://schemas.microsoft.com/office/drawing/2014/main" id="{927E55FF-7EE6-3331-F932-485862BDB358}"/>
                </a:ext>
              </a:extLst>
            </p:cNvPr>
            <p:cNvPicPr>
              <a:picLocks noChangeAspect="1"/>
            </p:cNvPicPr>
            <p:nvPr/>
          </p:nvPicPr>
          <p:blipFill rotWithShape="1">
            <a:blip r:embed="rId5"/>
            <a:srcRect t="8647" r="7926"/>
            <a:stretch/>
          </p:blipFill>
          <p:spPr>
            <a:xfrm>
              <a:off x="368348" y="1456831"/>
              <a:ext cx="4234959" cy="2756050"/>
            </a:xfrm>
            <a:prstGeom prst="rect">
              <a:avLst/>
            </a:prstGeom>
          </p:spPr>
        </p:pic>
        <p:grpSp>
          <p:nvGrpSpPr>
            <p:cNvPr id="28" name="Group 27">
              <a:extLst>
                <a:ext uri="{FF2B5EF4-FFF2-40B4-BE49-F238E27FC236}">
                  <a16:creationId xmlns:a16="http://schemas.microsoft.com/office/drawing/2014/main" id="{BCB1A56C-7604-6873-6E23-84A1856EEC55}"/>
                </a:ext>
              </a:extLst>
            </p:cNvPr>
            <p:cNvGrpSpPr/>
            <p:nvPr/>
          </p:nvGrpSpPr>
          <p:grpSpPr>
            <a:xfrm>
              <a:off x="368347" y="1456831"/>
              <a:ext cx="4318312" cy="2756050"/>
              <a:chOff x="7792614" y="377178"/>
              <a:chExt cx="4318312" cy="2756050"/>
            </a:xfrm>
          </p:grpSpPr>
          <p:pic>
            <p:nvPicPr>
              <p:cNvPr id="29" name="Picture 28" descr="Chart&#10;&#10;Description automatically generated with medium confidence">
                <a:extLst>
                  <a:ext uri="{FF2B5EF4-FFF2-40B4-BE49-F238E27FC236}">
                    <a16:creationId xmlns:a16="http://schemas.microsoft.com/office/drawing/2014/main" id="{B0E69E54-5180-5DAF-8EC1-C12FE48B334D}"/>
                  </a:ext>
                </a:extLst>
              </p:cNvPr>
              <p:cNvPicPr>
                <a:picLocks noChangeAspect="1"/>
              </p:cNvPicPr>
              <p:nvPr/>
            </p:nvPicPr>
            <p:blipFill rotWithShape="1">
              <a:blip r:embed="rId5"/>
              <a:srcRect t="8647" r="7926"/>
              <a:stretch/>
            </p:blipFill>
            <p:spPr>
              <a:xfrm>
                <a:off x="7792614" y="377178"/>
                <a:ext cx="4234959" cy="2756050"/>
              </a:xfrm>
              <a:prstGeom prst="rect">
                <a:avLst/>
              </a:prstGeom>
            </p:spPr>
          </p:pic>
          <p:sp>
            <p:nvSpPr>
              <p:cNvPr id="30" name="TextBox 29">
                <a:extLst>
                  <a:ext uri="{FF2B5EF4-FFF2-40B4-BE49-F238E27FC236}">
                    <a16:creationId xmlns:a16="http://schemas.microsoft.com/office/drawing/2014/main" id="{8F9B4F79-5331-CF23-6308-108FAE8FF451}"/>
                  </a:ext>
                </a:extLst>
              </p:cNvPr>
              <p:cNvSpPr txBox="1"/>
              <p:nvPr/>
            </p:nvSpPr>
            <p:spPr>
              <a:xfrm>
                <a:off x="10925986" y="382111"/>
                <a:ext cx="1184940" cy="400110"/>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30000" noProof="0" dirty="0">
                    <a:ln>
                      <a:noFill/>
                    </a:ln>
                    <a:solidFill>
                      <a:srgbClr val="C00000"/>
                    </a:solidFill>
                    <a:effectLst/>
                    <a:uLnTx/>
                    <a:uFillTx/>
                    <a:latin typeface="Arial"/>
                    <a:ea typeface="+mn-ea"/>
                    <a:cs typeface="+mn-cs"/>
                  </a:rPr>
                  <a:t>68</a:t>
                </a:r>
                <a:r>
                  <a:rPr kumimoji="0" lang="en-GB" sz="2000" b="1" i="0" u="none" strike="noStrike" kern="1200" cap="none" spc="0" normalizeH="0" baseline="0" noProof="0" dirty="0">
                    <a:ln>
                      <a:noFill/>
                    </a:ln>
                    <a:solidFill>
                      <a:srgbClr val="C00000"/>
                    </a:solidFill>
                    <a:effectLst/>
                    <a:uLnTx/>
                    <a:uFillTx/>
                    <a:latin typeface="Arial"/>
                    <a:ea typeface="+mn-ea"/>
                    <a:cs typeface="+mn-cs"/>
                  </a:rPr>
                  <a:t>Ni(</a:t>
                </a:r>
                <a:r>
                  <a:rPr kumimoji="0" lang="en-GB" sz="2000" b="1" i="1" u="none" strike="noStrike" kern="1200" cap="none" spc="0" normalizeH="0" baseline="0" noProof="0" dirty="0" err="1">
                    <a:ln>
                      <a:noFill/>
                    </a:ln>
                    <a:solidFill>
                      <a:srgbClr val="C00000"/>
                    </a:solidFill>
                    <a:effectLst/>
                    <a:uLnTx/>
                    <a:uFillTx/>
                    <a:latin typeface="Arial"/>
                    <a:ea typeface="+mn-ea"/>
                    <a:cs typeface="+mn-cs"/>
                  </a:rPr>
                  <a:t>d</a:t>
                </a:r>
                <a:r>
                  <a:rPr kumimoji="0" lang="en-GB" sz="2000" b="1" i="0" u="none" strike="noStrike" kern="1200" cap="none" spc="0" normalizeH="0" baseline="0" noProof="0" dirty="0" err="1">
                    <a:ln>
                      <a:noFill/>
                    </a:ln>
                    <a:solidFill>
                      <a:srgbClr val="C00000"/>
                    </a:solidFill>
                    <a:effectLst/>
                    <a:uLnTx/>
                    <a:uFillTx/>
                    <a:latin typeface="Arial"/>
                    <a:ea typeface="+mn-ea"/>
                    <a:cs typeface="+mn-cs"/>
                  </a:rPr>
                  <a:t>,</a:t>
                </a:r>
                <a:r>
                  <a:rPr kumimoji="0" lang="en-GB" sz="2000" b="1" i="1" u="none" strike="noStrike" kern="1200" cap="none" spc="0" normalizeH="0" baseline="0" noProof="0" dirty="0" err="1">
                    <a:ln>
                      <a:noFill/>
                    </a:ln>
                    <a:solidFill>
                      <a:srgbClr val="C00000"/>
                    </a:solidFill>
                    <a:effectLst/>
                    <a:uLnTx/>
                    <a:uFillTx/>
                    <a:latin typeface="Arial"/>
                    <a:ea typeface="+mn-ea"/>
                    <a:cs typeface="+mn-cs"/>
                  </a:rPr>
                  <a:t>p</a:t>
                </a:r>
                <a:r>
                  <a:rPr kumimoji="0" lang="en-GB" sz="2000" b="1" i="0" u="none" strike="noStrike" kern="1200" cap="none" spc="0" normalizeH="0" baseline="0" noProof="0" dirty="0">
                    <a:ln>
                      <a:noFill/>
                    </a:ln>
                    <a:solidFill>
                      <a:srgbClr val="C00000"/>
                    </a:solidFill>
                    <a:effectLst/>
                    <a:uLnTx/>
                    <a:uFillTx/>
                    <a:latin typeface="Arial"/>
                    <a:ea typeface="+mn-ea"/>
                    <a:cs typeface="+mn-cs"/>
                  </a:rPr>
                  <a:t>)</a:t>
                </a:r>
              </a:p>
            </p:txBody>
          </p:sp>
        </p:grpSp>
        <p:pic>
          <p:nvPicPr>
            <p:cNvPr id="31" name="Picture 30" descr="Chart, histogram&#10;&#10;Description automatically generated">
              <a:extLst>
                <a:ext uri="{FF2B5EF4-FFF2-40B4-BE49-F238E27FC236}">
                  <a16:creationId xmlns:a16="http://schemas.microsoft.com/office/drawing/2014/main" id="{764AF135-6BEC-90AA-7880-253F997D1FB6}"/>
                </a:ext>
              </a:extLst>
            </p:cNvPr>
            <p:cNvPicPr>
              <a:picLocks noChangeAspect="1"/>
            </p:cNvPicPr>
            <p:nvPr/>
          </p:nvPicPr>
          <p:blipFill>
            <a:blip r:embed="rId6"/>
            <a:stretch>
              <a:fillRect/>
            </a:stretch>
          </p:blipFill>
          <p:spPr>
            <a:xfrm>
              <a:off x="254552" y="4260124"/>
              <a:ext cx="4513182" cy="2069003"/>
            </a:xfrm>
            <a:prstGeom prst="rect">
              <a:avLst/>
            </a:prstGeom>
          </p:spPr>
        </p:pic>
        <p:cxnSp>
          <p:nvCxnSpPr>
            <p:cNvPr id="32" name="Straight Connector 31">
              <a:extLst>
                <a:ext uri="{FF2B5EF4-FFF2-40B4-BE49-F238E27FC236}">
                  <a16:creationId xmlns:a16="http://schemas.microsoft.com/office/drawing/2014/main" id="{577AA842-210B-7E97-7B68-F56B987360C5}"/>
                </a:ext>
              </a:extLst>
            </p:cNvPr>
            <p:cNvCxnSpPr>
              <a:cxnSpLocks/>
            </p:cNvCxnSpPr>
            <p:nvPr/>
          </p:nvCxnSpPr>
          <p:spPr>
            <a:xfrm>
              <a:off x="1635900" y="1491793"/>
              <a:ext cx="0" cy="4588259"/>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98B83B67-9365-39EB-59E1-00EE9E02C00D}"/>
                </a:ext>
              </a:extLst>
            </p:cNvPr>
            <p:cNvCxnSpPr>
              <a:cxnSpLocks/>
            </p:cNvCxnSpPr>
            <p:nvPr/>
          </p:nvCxnSpPr>
          <p:spPr>
            <a:xfrm>
              <a:off x="2562043" y="1491793"/>
              <a:ext cx="0" cy="4588259"/>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31CEC481-FF6F-F2D3-EE0D-EE258C0D4246}"/>
                </a:ext>
              </a:extLst>
            </p:cNvPr>
            <p:cNvCxnSpPr>
              <a:cxnSpLocks/>
            </p:cNvCxnSpPr>
            <p:nvPr/>
          </p:nvCxnSpPr>
          <p:spPr>
            <a:xfrm>
              <a:off x="3087289" y="1491793"/>
              <a:ext cx="0" cy="4588259"/>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BC7944A-CB30-31C6-3578-05AC74D798A8}"/>
                </a:ext>
              </a:extLst>
            </p:cNvPr>
            <p:cNvCxnSpPr>
              <a:cxnSpLocks/>
            </p:cNvCxnSpPr>
            <p:nvPr/>
          </p:nvCxnSpPr>
          <p:spPr>
            <a:xfrm>
              <a:off x="3337774" y="1491793"/>
              <a:ext cx="0" cy="4588259"/>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306E647D-43EF-6161-F4FC-43B96AA6DECB}"/>
                </a:ext>
              </a:extLst>
            </p:cNvPr>
            <p:cNvCxnSpPr>
              <a:cxnSpLocks/>
            </p:cNvCxnSpPr>
            <p:nvPr/>
          </p:nvCxnSpPr>
          <p:spPr>
            <a:xfrm>
              <a:off x="2685623" y="1491793"/>
              <a:ext cx="0" cy="4588259"/>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7ED4129D-7C5C-01D8-8955-C01885549359}"/>
                </a:ext>
              </a:extLst>
            </p:cNvPr>
            <p:cNvCxnSpPr>
              <a:cxnSpLocks/>
            </p:cNvCxnSpPr>
            <p:nvPr/>
          </p:nvCxnSpPr>
          <p:spPr>
            <a:xfrm>
              <a:off x="2281518" y="1509851"/>
              <a:ext cx="0" cy="4570201"/>
            </a:xfrm>
            <a:prstGeom prst="line">
              <a:avLst/>
            </a:prstGeom>
          </p:spPr>
          <p:style>
            <a:lnRef idx="1">
              <a:schemeClr val="accent1"/>
            </a:lnRef>
            <a:fillRef idx="0">
              <a:schemeClr val="accent1"/>
            </a:fillRef>
            <a:effectRef idx="0">
              <a:schemeClr val="accent1"/>
            </a:effectRef>
            <a:fontRef idx="minor">
              <a:schemeClr val="tx1"/>
            </a:fontRef>
          </p:style>
        </p:cxnSp>
      </p:grpSp>
      <p:pic>
        <p:nvPicPr>
          <p:cNvPr id="39" name="Picture 15" descr="logo">
            <a:extLst>
              <a:ext uri="{FF2B5EF4-FFF2-40B4-BE49-F238E27FC236}">
                <a16:creationId xmlns:a16="http://schemas.microsoft.com/office/drawing/2014/main" id="{B7A41872-AA8A-E70B-A854-791CC6EA1D8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68687" y="5223099"/>
            <a:ext cx="1526194" cy="5059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9" name="Title 1">
            <a:extLst>
              <a:ext uri="{FF2B5EF4-FFF2-40B4-BE49-F238E27FC236}">
                <a16:creationId xmlns:a16="http://schemas.microsoft.com/office/drawing/2014/main" id="{B82BD140-8DF3-0151-6B27-F39E539969A7}"/>
              </a:ext>
            </a:extLst>
          </p:cNvPr>
          <p:cNvSpPr txBox="1">
            <a:spLocks/>
          </p:cNvSpPr>
          <p:nvPr/>
        </p:nvSpPr>
        <p:spPr>
          <a:xfrm>
            <a:off x="226763" y="142939"/>
            <a:ext cx="9829677" cy="520765"/>
          </a:xfrm>
          <a:prstGeom prst="rect">
            <a:avLst/>
          </a:prstGeom>
        </p:spPr>
        <p:txBody>
          <a:bodyPr>
            <a:normAutofit fontScale="97500"/>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29348C"/>
                </a:solidFill>
                <a:effectLst/>
                <a:uLnTx/>
                <a:uFillTx/>
                <a:latin typeface="Calibri" panose="020F0502020204030204" pitchFamily="34" charset="0"/>
                <a:ea typeface="+mj-ea"/>
                <a:cs typeface="Calibri" panose="020F0502020204030204" pitchFamily="34" charset="0"/>
              </a:rPr>
              <a:t>Third ISS Physics (CERN Run 2) 2022 – with ISS Si array. </a:t>
            </a:r>
          </a:p>
        </p:txBody>
      </p:sp>
    </p:spTree>
    <p:extLst>
      <p:ext uri="{BB962C8B-B14F-4D97-AF65-F5344CB8AC3E}">
        <p14:creationId xmlns:p14="http://schemas.microsoft.com/office/powerpoint/2010/main" val="32836942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1CDE92-94EA-9042-42A9-569408DE8BFA}"/>
              </a:ext>
            </a:extLst>
          </p:cNvPr>
          <p:cNvSpPr>
            <a:spLocks noGrp="1"/>
          </p:cNvSpPr>
          <p:nvPr>
            <p:ph type="ftr" sz="quarter" idx="15"/>
          </p:nvPr>
        </p:nvSpPr>
        <p:spPr>
          <a:xfrm>
            <a:off x="4259262" y="6383848"/>
            <a:ext cx="6572221" cy="365125"/>
          </a:xfrm>
        </p:spPr>
        <p:txBody>
          <a:bodyPr anchor="ctr">
            <a:normAutofit/>
          </a:bodyPr>
          <a:lstStyle/>
          <a:p>
            <a:pPr>
              <a:spcAft>
                <a:spcPts val="600"/>
              </a:spcAft>
            </a:pPr>
            <a:r>
              <a:rPr lang="en-US" dirty="0"/>
              <a:t>Sean J Freeman | Nuclear Structure Experiment</a:t>
            </a:r>
            <a:endParaRPr lang="en-US"/>
          </a:p>
        </p:txBody>
      </p:sp>
      <p:sp>
        <p:nvSpPr>
          <p:cNvPr id="6" name="Slide Number Placeholder 5">
            <a:extLst>
              <a:ext uri="{FF2B5EF4-FFF2-40B4-BE49-F238E27FC236}">
                <a16:creationId xmlns:a16="http://schemas.microsoft.com/office/drawing/2014/main" id="{A48AE10E-8647-6729-4F14-B318B7D68A99}"/>
              </a:ext>
            </a:extLst>
          </p:cNvPr>
          <p:cNvSpPr>
            <a:spLocks noGrp="1"/>
          </p:cNvSpPr>
          <p:nvPr>
            <p:ph type="sldNum" sz="quarter" idx="16"/>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5</a:t>
            </a:fld>
            <a:endParaRPr lang="en-US"/>
          </a:p>
        </p:txBody>
      </p:sp>
      <p:sp>
        <p:nvSpPr>
          <p:cNvPr id="2" name="Title 2">
            <a:extLst>
              <a:ext uri="{FF2B5EF4-FFF2-40B4-BE49-F238E27FC236}">
                <a16:creationId xmlns:a16="http://schemas.microsoft.com/office/drawing/2014/main" id="{5978540C-EC44-FFA9-8567-5CA1181F3DB6}"/>
              </a:ext>
            </a:extLst>
          </p:cNvPr>
          <p:cNvSpPr>
            <a:spLocks noGrp="1"/>
          </p:cNvSpPr>
          <p:nvPr>
            <p:ph type="title"/>
          </p:nvPr>
        </p:nvSpPr>
        <p:spPr>
          <a:xfrm>
            <a:off x="263352" y="124240"/>
            <a:ext cx="5335886" cy="1065742"/>
          </a:xfrm>
        </p:spPr>
        <p:txBody>
          <a:bodyPr anchor="t">
            <a:normAutofit/>
          </a:bodyPr>
          <a:lstStyle/>
          <a:p>
            <a:r>
              <a:rPr lang="en-GB" sz="2800" dirty="0"/>
              <a:t>Mean-field approaches to single-particle structure</a:t>
            </a:r>
          </a:p>
        </p:txBody>
      </p:sp>
      <p:sp>
        <p:nvSpPr>
          <p:cNvPr id="3" name="Content Placeholder 24">
            <a:extLst>
              <a:ext uri="{FF2B5EF4-FFF2-40B4-BE49-F238E27FC236}">
                <a16:creationId xmlns:a16="http://schemas.microsoft.com/office/drawing/2014/main" id="{6828BC43-7BB0-340D-76FB-8E8A2D493360}"/>
              </a:ext>
            </a:extLst>
          </p:cNvPr>
          <p:cNvSpPr>
            <a:spLocks noGrp="1"/>
          </p:cNvSpPr>
          <p:nvPr>
            <p:ph sz="half" idx="1"/>
          </p:nvPr>
        </p:nvSpPr>
        <p:spPr>
          <a:xfrm>
            <a:off x="263352" y="1144251"/>
            <a:ext cx="5335886" cy="4602117"/>
          </a:xfrm>
        </p:spPr>
        <p:txBody>
          <a:bodyPr/>
          <a:lstStyle/>
          <a:p>
            <a:pPr marL="342900" indent="-342900">
              <a:buFont typeface="Arial" panose="020B0604020202020204" pitchFamily="34" charset="0"/>
              <a:buChar char="•"/>
            </a:pPr>
            <a:r>
              <a:rPr lang="en-US" sz="1800" b="0" i="1" dirty="0">
                <a:solidFill>
                  <a:schemeClr val="accent5"/>
                </a:solidFill>
                <a:latin typeface="Calibri" panose="020F0502020204030204" pitchFamily="34" charset="0"/>
                <a:cs typeface="Calibri" panose="020F0502020204030204" pitchFamily="34" charset="0"/>
              </a:rPr>
              <a:t>Mean-field potential</a:t>
            </a:r>
            <a:r>
              <a:rPr lang="en-US" sz="1800" b="0" dirty="0">
                <a:solidFill>
                  <a:schemeClr val="accent5"/>
                </a:solidFill>
                <a:latin typeface="Calibri" panose="020F0502020204030204" pitchFamily="34" charset="0"/>
                <a:cs typeface="Calibri" panose="020F0502020204030204" pitchFamily="34" charset="0"/>
              </a:rPr>
              <a:t>: assume that all the interactions with all the other nucleons averages out to some potential that only depends on the coordinates of the nucleon in question. Schrödinger equation separates into single nucleon equations.</a:t>
            </a:r>
          </a:p>
          <a:p>
            <a:pPr marL="342900" indent="-342900">
              <a:buFont typeface="Arial" panose="020B0604020202020204" pitchFamily="34" charset="0"/>
              <a:buChar char="•"/>
            </a:pPr>
            <a:r>
              <a:rPr lang="en-US" sz="1800" b="0" i="1" dirty="0">
                <a:solidFill>
                  <a:schemeClr val="tx1"/>
                </a:solidFill>
                <a:latin typeface="Calibri" panose="020F0502020204030204" pitchFamily="34" charset="0"/>
                <a:cs typeface="Calibri" panose="020F0502020204030204" pitchFamily="34" charset="0"/>
              </a:rPr>
              <a:t>Hartree-Foch</a:t>
            </a:r>
            <a:r>
              <a:rPr lang="en-US" sz="1800" b="0" dirty="0">
                <a:solidFill>
                  <a:schemeClr val="tx1"/>
                </a:solidFill>
                <a:latin typeface="Calibri" panose="020F0502020204030204" pitchFamily="34" charset="0"/>
                <a:cs typeface="Calibri" panose="020F0502020204030204" pitchFamily="34" charset="0"/>
              </a:rPr>
              <a:t> is one theoretical tool – but you can guess the general form!</a:t>
            </a:r>
          </a:p>
          <a:p>
            <a:pPr marL="342900" indent="-342900">
              <a:buFont typeface="Arial" panose="020B0604020202020204" pitchFamily="34" charset="0"/>
              <a:buChar char="•"/>
            </a:pPr>
            <a:r>
              <a:rPr lang="en-US" sz="1800" b="0" dirty="0">
                <a:solidFill>
                  <a:schemeClr val="accent5"/>
                </a:solidFill>
                <a:latin typeface="Calibri" panose="020F0502020204030204" pitchFamily="34" charset="0"/>
                <a:cs typeface="Calibri" panose="020F0502020204030204" pitchFamily="34" charset="0"/>
              </a:rPr>
              <a:t>The </a:t>
            </a:r>
            <a:r>
              <a:rPr lang="en-US" sz="1800" b="0" i="1" dirty="0">
                <a:solidFill>
                  <a:schemeClr val="accent5"/>
                </a:solidFill>
                <a:latin typeface="Calibri" panose="020F0502020204030204" pitchFamily="34" charset="0"/>
                <a:cs typeface="Calibri" panose="020F0502020204030204" pitchFamily="34" charset="0"/>
              </a:rPr>
              <a:t>nuclear shell-model </a:t>
            </a:r>
            <a:r>
              <a:rPr lang="en-US" sz="1800" b="0" dirty="0">
                <a:solidFill>
                  <a:schemeClr val="accent5"/>
                </a:solidFill>
                <a:latin typeface="Calibri" panose="020F0502020204030204" pitchFamily="34" charset="0"/>
                <a:cs typeface="Calibri" panose="020F0502020204030204" pitchFamily="34" charset="0"/>
              </a:rPr>
              <a:t>uses a simple approach with a harmonic oscillator potential with a </a:t>
            </a:r>
            <a:r>
              <a:rPr lang="en-US" sz="1800" b="0" i="1" dirty="0">
                <a:solidFill>
                  <a:schemeClr val="accent5"/>
                </a:solidFill>
                <a:latin typeface="Calibri" panose="020F0502020204030204" pitchFamily="34" charset="0"/>
                <a:cs typeface="Calibri" panose="020F0502020204030204" pitchFamily="34" charset="0"/>
              </a:rPr>
              <a:t>spin-orbit interaction – </a:t>
            </a:r>
            <a:r>
              <a:rPr lang="en-US" sz="1800" b="0" dirty="0">
                <a:solidFill>
                  <a:schemeClr val="accent5"/>
                </a:solidFill>
                <a:latin typeface="Calibri" panose="020F0502020204030204" pitchFamily="34" charset="0"/>
                <a:cs typeface="Calibri" panose="020F0502020204030204" pitchFamily="34" charset="0"/>
              </a:rPr>
              <a:t>could use anything that is a complete basis set!</a:t>
            </a:r>
          </a:p>
          <a:p>
            <a:pPr marL="342900" indent="-342900">
              <a:buFont typeface="Arial" panose="020B0604020202020204" pitchFamily="34" charset="0"/>
              <a:buChar char="•"/>
            </a:pPr>
            <a:r>
              <a:rPr lang="en-US" sz="1800" b="0" i="1" dirty="0">
                <a:solidFill>
                  <a:schemeClr val="tx1"/>
                </a:solidFill>
                <a:latin typeface="Calibri" panose="020F0502020204030204" pitchFamily="34" charset="0"/>
                <a:cs typeface="Calibri" panose="020F0502020204030204" pitchFamily="34" charset="0"/>
              </a:rPr>
              <a:t>Spin-orbit interaction </a:t>
            </a:r>
            <a:r>
              <a:rPr lang="en-US" sz="1800" b="0" dirty="0">
                <a:solidFill>
                  <a:schemeClr val="tx1"/>
                </a:solidFill>
                <a:latin typeface="Calibri" panose="020F0502020204030204" pitchFamily="34" charset="0"/>
                <a:cs typeface="Calibri" panose="020F0502020204030204" pitchFamily="34" charset="0"/>
              </a:rPr>
              <a:t>is a famous addition from 75 years ago that “fixes” the magic numbers.</a:t>
            </a:r>
          </a:p>
          <a:p>
            <a:pPr marL="342900" indent="-342900">
              <a:buFont typeface="Arial" panose="020B0604020202020204" pitchFamily="34" charset="0"/>
              <a:buChar char="•"/>
            </a:pPr>
            <a:r>
              <a:rPr lang="en-US" sz="1800" b="0" i="1" dirty="0">
                <a:solidFill>
                  <a:schemeClr val="tx1"/>
                </a:solidFill>
                <a:latin typeface="Calibri" panose="020F0502020204030204" pitchFamily="34" charset="0"/>
                <a:cs typeface="Calibri" panose="020F0502020204030204" pitchFamily="34" charset="0"/>
              </a:rPr>
              <a:t>Run the now easy quantum mechanics and get levels in the well…</a:t>
            </a:r>
          </a:p>
          <a:p>
            <a:pPr marL="342900" indent="-342900">
              <a:buFont typeface="Arial" panose="020B0604020202020204" pitchFamily="34" charset="0"/>
              <a:buChar char="•"/>
            </a:pPr>
            <a:endParaRPr lang="en-US" sz="1800" b="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endParaRPr lang="en-GB" sz="1800" b="0" dirty="0">
              <a:latin typeface="Calibri" panose="020F0502020204030204" pitchFamily="34" charset="0"/>
              <a:cs typeface="Calibri" panose="020F0502020204030204" pitchFamily="34" charset="0"/>
            </a:endParaRPr>
          </a:p>
        </p:txBody>
      </p:sp>
      <p:pic>
        <p:nvPicPr>
          <p:cNvPr id="14" name="Picture 13" descr="latex-image-1.pdf">
            <a:extLst>
              <a:ext uri="{FF2B5EF4-FFF2-40B4-BE49-F238E27FC236}">
                <a16:creationId xmlns:a16="http://schemas.microsoft.com/office/drawing/2014/main" id="{A75AA127-37B0-3041-09B3-A5DEDB169892}"/>
              </a:ext>
            </a:extLst>
          </p:cNvPr>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6"/>
              <a:stretch>
                <a:fillRect/>
              </a:stretch>
            </p:blipFill>
          </mc:Choice>
          <mc:Fallback>
            <p:blipFill>
              <a:blip r:embed="rId7"/>
              <a:stretch>
                <a:fillRect/>
              </a:stretch>
            </p:blipFill>
          </mc:Fallback>
        </mc:AlternateContent>
        <p:spPr>
          <a:xfrm>
            <a:off x="5951984" y="776745"/>
            <a:ext cx="4965700" cy="698500"/>
          </a:xfrm>
          <a:prstGeom prst="rect">
            <a:avLst/>
          </a:prstGeom>
        </p:spPr>
      </p:pic>
      <p:pic>
        <p:nvPicPr>
          <p:cNvPr id="15" name="Picture 14" descr="spin-orbit-potential.png">
            <a:extLst>
              <a:ext uri="{FF2B5EF4-FFF2-40B4-BE49-F238E27FC236}">
                <a16:creationId xmlns:a16="http://schemas.microsoft.com/office/drawing/2014/main" id="{2928F92E-0560-2683-30F6-65A57FC6790C}"/>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6072569" y="3864268"/>
            <a:ext cx="2945605" cy="2292886"/>
          </a:xfrm>
          <a:prstGeom prst="rect">
            <a:avLst/>
          </a:prstGeom>
        </p:spPr>
      </p:pic>
      <p:pic>
        <p:nvPicPr>
          <p:cNvPr id="16" name="Picture 6" descr="vso">
            <a:extLst>
              <a:ext uri="{FF2B5EF4-FFF2-40B4-BE49-F238E27FC236}">
                <a16:creationId xmlns:a16="http://schemas.microsoft.com/office/drawing/2014/main" id="{8E92C49F-0785-FF68-4223-ED70D3603F0A}"/>
              </a:ext>
            </a:extLst>
          </p:cNvPr>
          <p:cNvPicPr>
            <a:picLocks noChangeAspect="1" noChangeArrowheads="1"/>
          </p:cNvPicPr>
          <p:nvPr/>
        </p:nvPicPr>
        <p:blipFill>
          <a:blip r:embed="rId9"/>
          <a:srcRect/>
          <a:stretch>
            <a:fillRect/>
          </a:stretch>
        </p:blipFill>
        <p:spPr bwMode="auto">
          <a:xfrm>
            <a:off x="9370920" y="4716190"/>
            <a:ext cx="1988042" cy="468000"/>
          </a:xfrm>
          <a:prstGeom prst="rect">
            <a:avLst/>
          </a:prstGeom>
          <a:noFill/>
        </p:spPr>
      </p:pic>
      <p:sp>
        <p:nvSpPr>
          <p:cNvPr id="17" name="TextBox 16">
            <a:extLst>
              <a:ext uri="{FF2B5EF4-FFF2-40B4-BE49-F238E27FC236}">
                <a16:creationId xmlns:a16="http://schemas.microsoft.com/office/drawing/2014/main" id="{B81D8E4D-B4A9-7920-6153-45D21E18F643}"/>
              </a:ext>
            </a:extLst>
          </p:cNvPr>
          <p:cNvSpPr txBox="1"/>
          <p:nvPr/>
        </p:nvSpPr>
        <p:spPr>
          <a:xfrm>
            <a:off x="5951984" y="122009"/>
            <a:ext cx="5544615" cy="307777"/>
          </a:xfrm>
          <a:prstGeom prst="rect">
            <a:avLst/>
          </a:prstGeom>
          <a:noFill/>
        </p:spPr>
        <p:txBody>
          <a:bodyPr wrap="square" rtlCol="0">
            <a:spAutoFit/>
          </a:bodyPr>
          <a:lstStyle/>
          <a:p>
            <a:r>
              <a:rPr lang="en-US" sz="1400" dirty="0"/>
              <a:t>Example of potentials for a neutron bound to a </a:t>
            </a:r>
            <a:r>
              <a:rPr lang="en-US" sz="1400" baseline="30000" dirty="0"/>
              <a:t>112</a:t>
            </a:r>
            <a:r>
              <a:rPr lang="en-US" sz="1400" dirty="0"/>
              <a:t>Sn nucleus</a:t>
            </a:r>
          </a:p>
        </p:txBody>
      </p:sp>
      <p:pic>
        <p:nvPicPr>
          <p:cNvPr id="19" name="Picture 18" descr="A diagram of a fluid&#10;&#10;Description automatically generated">
            <a:extLst>
              <a:ext uri="{FF2B5EF4-FFF2-40B4-BE49-F238E27FC236}">
                <a16:creationId xmlns:a16="http://schemas.microsoft.com/office/drawing/2014/main" id="{CEE82C70-FCF4-E0CA-C333-68A8D5A15B07}"/>
              </a:ext>
            </a:extLst>
          </p:cNvPr>
          <p:cNvPicPr>
            <a:picLocks noChangeAspect="1"/>
          </p:cNvPicPr>
          <p:nvPr/>
        </p:nvPicPr>
        <p:blipFill>
          <a:blip r:embed="rId10"/>
          <a:stretch>
            <a:fillRect/>
          </a:stretch>
        </p:blipFill>
        <p:spPr>
          <a:xfrm>
            <a:off x="6744071" y="1691647"/>
            <a:ext cx="3960440" cy="2292886"/>
          </a:xfrm>
          <a:prstGeom prst="rect">
            <a:avLst/>
          </a:prstGeom>
        </p:spPr>
      </p:pic>
    </p:spTree>
    <p:extLst>
      <p:ext uri="{BB962C8B-B14F-4D97-AF65-F5344CB8AC3E}">
        <p14:creationId xmlns:p14="http://schemas.microsoft.com/office/powerpoint/2010/main" val="8072050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A48AE10E-8647-6729-4F14-B318B7D68A99}"/>
              </a:ext>
            </a:extLst>
          </p:cNvPr>
          <p:cNvSpPr>
            <a:spLocks noGrp="1"/>
          </p:cNvSpPr>
          <p:nvPr>
            <p:ph type="sldNum" sz="quarter" idx="16"/>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6</a:t>
            </a:fld>
            <a:endParaRPr lang="en-US"/>
          </a:p>
        </p:txBody>
      </p:sp>
      <p:sp>
        <p:nvSpPr>
          <p:cNvPr id="2" name="Title 2">
            <a:extLst>
              <a:ext uri="{FF2B5EF4-FFF2-40B4-BE49-F238E27FC236}">
                <a16:creationId xmlns:a16="http://schemas.microsoft.com/office/drawing/2014/main" id="{8164BD0D-5727-B1EF-50FF-CA432135BC93}"/>
              </a:ext>
            </a:extLst>
          </p:cNvPr>
          <p:cNvSpPr>
            <a:spLocks noGrp="1"/>
          </p:cNvSpPr>
          <p:nvPr>
            <p:ph type="title"/>
          </p:nvPr>
        </p:nvSpPr>
        <p:spPr>
          <a:xfrm>
            <a:off x="244256" y="149141"/>
            <a:ext cx="7775410" cy="1065742"/>
          </a:xfrm>
        </p:spPr>
        <p:txBody>
          <a:bodyPr anchor="t">
            <a:normAutofit/>
          </a:bodyPr>
          <a:lstStyle/>
          <a:p>
            <a:r>
              <a:rPr lang="en-GB" dirty="0"/>
              <a:t>Magic numbers</a:t>
            </a:r>
          </a:p>
        </p:txBody>
      </p:sp>
      <p:pic>
        <p:nvPicPr>
          <p:cNvPr id="3" name="Picture 2" descr="sp_levels.png">
            <a:extLst>
              <a:ext uri="{FF2B5EF4-FFF2-40B4-BE49-F238E27FC236}">
                <a16:creationId xmlns:a16="http://schemas.microsoft.com/office/drawing/2014/main" id="{3D1FB140-B25C-D159-54C2-8853A9D2F414}"/>
              </a:ext>
            </a:extLst>
          </p:cNvPr>
          <p:cNvPicPr>
            <a:picLocks noChangeAspect="1"/>
          </p:cNvPicPr>
          <p:nvPr/>
        </p:nvPicPr>
        <p:blipFill>
          <a:blip r:embed="rId2"/>
          <a:stretch>
            <a:fillRect/>
          </a:stretch>
        </p:blipFill>
        <p:spPr>
          <a:xfrm>
            <a:off x="8305800" y="23752"/>
            <a:ext cx="3886200" cy="6725221"/>
          </a:xfrm>
          <a:prstGeom prst="rect">
            <a:avLst/>
          </a:prstGeom>
        </p:spPr>
      </p:pic>
      <p:pic>
        <p:nvPicPr>
          <p:cNvPr id="37" name="Picture 36" descr="neutron_separation.png">
            <a:extLst>
              <a:ext uri="{FF2B5EF4-FFF2-40B4-BE49-F238E27FC236}">
                <a16:creationId xmlns:a16="http://schemas.microsoft.com/office/drawing/2014/main" id="{B0C6241A-A27C-E25F-503B-3EF134DC7163}"/>
              </a:ext>
            </a:extLst>
          </p:cNvPr>
          <p:cNvPicPr>
            <a:picLocks noChangeAspect="1"/>
          </p:cNvPicPr>
          <p:nvPr/>
        </p:nvPicPr>
        <p:blipFill>
          <a:blip r:embed="rId3"/>
          <a:stretch>
            <a:fillRect/>
          </a:stretch>
        </p:blipFill>
        <p:spPr>
          <a:xfrm>
            <a:off x="191344" y="2305855"/>
            <a:ext cx="2449014" cy="2930070"/>
          </a:xfrm>
          <a:prstGeom prst="rect">
            <a:avLst/>
          </a:prstGeom>
        </p:spPr>
      </p:pic>
      <p:pic>
        <p:nvPicPr>
          <p:cNvPr id="39" name="Picture 38" descr="neutron_capture.png">
            <a:extLst>
              <a:ext uri="{FF2B5EF4-FFF2-40B4-BE49-F238E27FC236}">
                <a16:creationId xmlns:a16="http://schemas.microsoft.com/office/drawing/2014/main" id="{AB4C56BE-D2B5-557A-A6B3-299D058596DF}"/>
              </a:ext>
            </a:extLst>
          </p:cNvPr>
          <p:cNvPicPr>
            <a:picLocks noChangeAspect="1"/>
          </p:cNvPicPr>
          <p:nvPr/>
        </p:nvPicPr>
        <p:blipFill>
          <a:blip r:embed="rId4"/>
          <a:stretch>
            <a:fillRect/>
          </a:stretch>
        </p:blipFill>
        <p:spPr>
          <a:xfrm>
            <a:off x="2659276" y="2996952"/>
            <a:ext cx="1936846" cy="1995147"/>
          </a:xfrm>
          <a:prstGeom prst="rect">
            <a:avLst/>
          </a:prstGeom>
        </p:spPr>
      </p:pic>
      <p:sp>
        <p:nvSpPr>
          <p:cNvPr id="40" name="TextBox 39">
            <a:extLst>
              <a:ext uri="{FF2B5EF4-FFF2-40B4-BE49-F238E27FC236}">
                <a16:creationId xmlns:a16="http://schemas.microsoft.com/office/drawing/2014/main" id="{42E94460-C74E-8068-6AAF-6F0A406CAFD4}"/>
              </a:ext>
            </a:extLst>
          </p:cNvPr>
          <p:cNvSpPr txBox="1"/>
          <p:nvPr/>
        </p:nvSpPr>
        <p:spPr>
          <a:xfrm>
            <a:off x="349814" y="5301208"/>
            <a:ext cx="7920407" cy="461665"/>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sz="2400" dirty="0">
                <a:latin typeface="Princetown LET"/>
                <a:cs typeface="Princetown LET"/>
              </a:rPr>
              <a:t>(STABLE) Magic numbers 2, 8, 20, 28, 50, 82 and 126</a:t>
            </a:r>
          </a:p>
        </p:txBody>
      </p:sp>
      <p:sp>
        <p:nvSpPr>
          <p:cNvPr id="43" name="TextBox 42">
            <a:extLst>
              <a:ext uri="{FF2B5EF4-FFF2-40B4-BE49-F238E27FC236}">
                <a16:creationId xmlns:a16="http://schemas.microsoft.com/office/drawing/2014/main" id="{B8F3EBE4-C0CC-5A03-E1A9-58080607F740}"/>
              </a:ext>
            </a:extLst>
          </p:cNvPr>
          <p:cNvSpPr txBox="1"/>
          <p:nvPr/>
        </p:nvSpPr>
        <p:spPr>
          <a:xfrm>
            <a:off x="258628" y="666301"/>
            <a:ext cx="7644358" cy="830997"/>
          </a:xfrm>
          <a:prstGeom prst="rect">
            <a:avLst/>
          </a:prstGeom>
          <a:noFill/>
        </p:spPr>
        <p:txBody>
          <a:bodyPr wrap="square" lIns="0" tIns="0" rIns="0" bIns="0" rtlCol="0">
            <a:spAutoFit/>
          </a:bodyPr>
          <a:lstStyle/>
          <a:p>
            <a:r>
              <a:rPr lang="en-GB" dirty="0"/>
              <a:t>Nucleons as fermions fill single-particle levels…clumping of levels causes jumps in nuclear properties.</a:t>
            </a:r>
          </a:p>
          <a:p>
            <a:pPr algn="l"/>
            <a:endParaRPr lang="en-GB" dirty="0"/>
          </a:p>
        </p:txBody>
      </p:sp>
      <p:grpSp>
        <p:nvGrpSpPr>
          <p:cNvPr id="68" name="Group 67">
            <a:extLst>
              <a:ext uri="{FF2B5EF4-FFF2-40B4-BE49-F238E27FC236}">
                <a16:creationId xmlns:a16="http://schemas.microsoft.com/office/drawing/2014/main" id="{25DE7771-3A95-50CE-A51F-5D21AE60AE05}"/>
              </a:ext>
            </a:extLst>
          </p:cNvPr>
          <p:cNvGrpSpPr/>
          <p:nvPr/>
        </p:nvGrpSpPr>
        <p:grpSpPr>
          <a:xfrm>
            <a:off x="476102" y="1403786"/>
            <a:ext cx="3898321" cy="1379405"/>
            <a:chOff x="4079776" y="1272633"/>
            <a:chExt cx="3898321" cy="1379405"/>
          </a:xfrm>
        </p:grpSpPr>
        <p:grpSp>
          <p:nvGrpSpPr>
            <p:cNvPr id="4" name="Group 3">
              <a:extLst>
                <a:ext uri="{FF2B5EF4-FFF2-40B4-BE49-F238E27FC236}">
                  <a16:creationId xmlns:a16="http://schemas.microsoft.com/office/drawing/2014/main" id="{E30DA78F-10B5-35EC-BE31-7AFB7D46CB48}"/>
                </a:ext>
              </a:extLst>
            </p:cNvPr>
            <p:cNvGrpSpPr/>
            <p:nvPr/>
          </p:nvGrpSpPr>
          <p:grpSpPr>
            <a:xfrm>
              <a:off x="4540261" y="1274164"/>
              <a:ext cx="1543182" cy="1135399"/>
              <a:chOff x="990600" y="4419600"/>
              <a:chExt cx="2135188" cy="1602582"/>
            </a:xfrm>
          </p:grpSpPr>
          <p:grpSp>
            <p:nvGrpSpPr>
              <p:cNvPr id="7" name="Group 6">
                <a:extLst>
                  <a:ext uri="{FF2B5EF4-FFF2-40B4-BE49-F238E27FC236}">
                    <a16:creationId xmlns:a16="http://schemas.microsoft.com/office/drawing/2014/main" id="{D8B240CD-5A46-AA38-59A0-2C1CD078750D}"/>
                  </a:ext>
                </a:extLst>
              </p:cNvPr>
              <p:cNvGrpSpPr/>
              <p:nvPr/>
            </p:nvGrpSpPr>
            <p:grpSpPr>
              <a:xfrm>
                <a:off x="990600" y="4800600"/>
                <a:ext cx="990600" cy="1220788"/>
                <a:chOff x="990600" y="4800600"/>
                <a:chExt cx="990600" cy="1220788"/>
              </a:xfrm>
            </p:grpSpPr>
            <p:grpSp>
              <p:nvGrpSpPr>
                <p:cNvPr id="15" name="Group 14">
                  <a:extLst>
                    <a:ext uri="{FF2B5EF4-FFF2-40B4-BE49-F238E27FC236}">
                      <a16:creationId xmlns:a16="http://schemas.microsoft.com/office/drawing/2014/main" id="{019C43BD-1363-86F7-7983-BBF96ECE97C2}"/>
                    </a:ext>
                  </a:extLst>
                </p:cNvPr>
                <p:cNvGrpSpPr/>
                <p:nvPr/>
              </p:nvGrpSpPr>
              <p:grpSpPr>
                <a:xfrm>
                  <a:off x="990600" y="5029200"/>
                  <a:ext cx="990600" cy="992188"/>
                  <a:chOff x="990600" y="5334000"/>
                  <a:chExt cx="990600" cy="992188"/>
                </a:xfrm>
              </p:grpSpPr>
              <p:cxnSp>
                <p:nvCxnSpPr>
                  <p:cNvPr id="17" name="Straight Connector 16">
                    <a:extLst>
                      <a:ext uri="{FF2B5EF4-FFF2-40B4-BE49-F238E27FC236}">
                        <a16:creationId xmlns:a16="http://schemas.microsoft.com/office/drawing/2014/main" id="{E6B02BF0-4130-BFD1-2BE5-39DA3B36AC41}"/>
                      </a:ext>
                    </a:extLst>
                  </p:cNvPr>
                  <p:cNvCxnSpPr/>
                  <p:nvPr/>
                </p:nvCxnSpPr>
                <p:spPr>
                  <a:xfrm>
                    <a:off x="990600" y="6324600"/>
                    <a:ext cx="990600" cy="1588"/>
                  </a:xfrm>
                  <a:prstGeom prst="line">
                    <a:avLst/>
                  </a:prstGeom>
                </p:spPr>
                <p:style>
                  <a:lnRef idx="2">
                    <a:schemeClr val="accent2"/>
                  </a:lnRef>
                  <a:fillRef idx="0">
                    <a:schemeClr val="accent2"/>
                  </a:fillRef>
                  <a:effectRef idx="1">
                    <a:schemeClr val="accent2"/>
                  </a:effectRef>
                  <a:fontRef idx="minor">
                    <a:schemeClr val="tx1"/>
                  </a:fontRef>
                </p:style>
              </p:cxnSp>
              <p:cxnSp>
                <p:nvCxnSpPr>
                  <p:cNvPr id="18" name="Straight Connector 17">
                    <a:extLst>
                      <a:ext uri="{FF2B5EF4-FFF2-40B4-BE49-F238E27FC236}">
                        <a16:creationId xmlns:a16="http://schemas.microsoft.com/office/drawing/2014/main" id="{C023EAAA-D6FA-0E5F-024D-6F9372CED150}"/>
                      </a:ext>
                    </a:extLst>
                  </p:cNvPr>
                  <p:cNvCxnSpPr/>
                  <p:nvPr/>
                </p:nvCxnSpPr>
                <p:spPr>
                  <a:xfrm>
                    <a:off x="990600" y="5865812"/>
                    <a:ext cx="990600" cy="1588"/>
                  </a:xfrm>
                  <a:prstGeom prst="line">
                    <a:avLst/>
                  </a:prstGeom>
                </p:spPr>
                <p:style>
                  <a:lnRef idx="2">
                    <a:schemeClr val="accent2"/>
                  </a:lnRef>
                  <a:fillRef idx="0">
                    <a:schemeClr val="accent2"/>
                  </a:fillRef>
                  <a:effectRef idx="1">
                    <a:schemeClr val="accent2"/>
                  </a:effectRef>
                  <a:fontRef idx="minor">
                    <a:schemeClr val="tx1"/>
                  </a:fontRef>
                </p:style>
              </p:cxnSp>
              <p:cxnSp>
                <p:nvCxnSpPr>
                  <p:cNvPr id="19" name="Straight Connector 18">
                    <a:extLst>
                      <a:ext uri="{FF2B5EF4-FFF2-40B4-BE49-F238E27FC236}">
                        <a16:creationId xmlns:a16="http://schemas.microsoft.com/office/drawing/2014/main" id="{0038C9C9-91F3-91C7-2F64-37CEC2C0441F}"/>
                      </a:ext>
                    </a:extLst>
                  </p:cNvPr>
                  <p:cNvCxnSpPr/>
                  <p:nvPr/>
                </p:nvCxnSpPr>
                <p:spPr>
                  <a:xfrm>
                    <a:off x="990600" y="5637212"/>
                    <a:ext cx="990600" cy="1588"/>
                  </a:xfrm>
                  <a:prstGeom prst="line">
                    <a:avLst/>
                  </a:prstGeom>
                </p:spPr>
                <p:style>
                  <a:lnRef idx="2">
                    <a:schemeClr val="accent2"/>
                  </a:lnRef>
                  <a:fillRef idx="0">
                    <a:schemeClr val="accent2"/>
                  </a:fillRef>
                  <a:effectRef idx="1">
                    <a:schemeClr val="accent2"/>
                  </a:effectRef>
                  <a:fontRef idx="minor">
                    <a:schemeClr val="tx1"/>
                  </a:fontRef>
                </p:style>
              </p:cxnSp>
              <p:cxnSp>
                <p:nvCxnSpPr>
                  <p:cNvPr id="20" name="Straight Connector 19">
                    <a:extLst>
                      <a:ext uri="{FF2B5EF4-FFF2-40B4-BE49-F238E27FC236}">
                        <a16:creationId xmlns:a16="http://schemas.microsoft.com/office/drawing/2014/main" id="{4E40B0E6-CE9D-A5C5-9A15-4ED0E607C939}"/>
                      </a:ext>
                    </a:extLst>
                  </p:cNvPr>
                  <p:cNvCxnSpPr/>
                  <p:nvPr/>
                </p:nvCxnSpPr>
                <p:spPr>
                  <a:xfrm>
                    <a:off x="990600" y="5334000"/>
                    <a:ext cx="990600" cy="1588"/>
                  </a:xfrm>
                  <a:prstGeom prst="line">
                    <a:avLst/>
                  </a:prstGeom>
                </p:spPr>
                <p:style>
                  <a:lnRef idx="2">
                    <a:schemeClr val="accent2"/>
                  </a:lnRef>
                  <a:fillRef idx="0">
                    <a:schemeClr val="accent2"/>
                  </a:fillRef>
                  <a:effectRef idx="1">
                    <a:schemeClr val="accent2"/>
                  </a:effectRef>
                  <a:fontRef idx="minor">
                    <a:schemeClr val="tx1"/>
                  </a:fontRef>
                </p:style>
              </p:cxnSp>
              <p:cxnSp>
                <p:nvCxnSpPr>
                  <p:cNvPr id="21" name="Straight Connector 20">
                    <a:extLst>
                      <a:ext uri="{FF2B5EF4-FFF2-40B4-BE49-F238E27FC236}">
                        <a16:creationId xmlns:a16="http://schemas.microsoft.com/office/drawing/2014/main" id="{373B5802-04A9-6426-1AA8-BCDB927630B0}"/>
                      </a:ext>
                    </a:extLst>
                  </p:cNvPr>
                  <p:cNvCxnSpPr/>
                  <p:nvPr/>
                </p:nvCxnSpPr>
                <p:spPr>
                  <a:xfrm>
                    <a:off x="990600" y="6094412"/>
                    <a:ext cx="990600" cy="1588"/>
                  </a:xfrm>
                  <a:prstGeom prst="line">
                    <a:avLst/>
                  </a:prstGeom>
                </p:spPr>
                <p:style>
                  <a:lnRef idx="2">
                    <a:schemeClr val="accent2"/>
                  </a:lnRef>
                  <a:fillRef idx="0">
                    <a:schemeClr val="accent2"/>
                  </a:fillRef>
                  <a:effectRef idx="1">
                    <a:schemeClr val="accent2"/>
                  </a:effectRef>
                  <a:fontRef idx="minor">
                    <a:schemeClr val="tx1"/>
                  </a:fontRef>
                </p:style>
              </p:cxnSp>
            </p:grpSp>
            <p:cxnSp>
              <p:nvCxnSpPr>
                <p:cNvPr id="16" name="Straight Connector 15">
                  <a:extLst>
                    <a:ext uri="{FF2B5EF4-FFF2-40B4-BE49-F238E27FC236}">
                      <a16:creationId xmlns:a16="http://schemas.microsoft.com/office/drawing/2014/main" id="{8753E1AA-1C20-F7CB-634D-BEF386D62801}"/>
                    </a:ext>
                  </a:extLst>
                </p:cNvPr>
                <p:cNvCxnSpPr/>
                <p:nvPr/>
              </p:nvCxnSpPr>
              <p:spPr>
                <a:xfrm>
                  <a:off x="990600" y="4800600"/>
                  <a:ext cx="990600" cy="1588"/>
                </a:xfrm>
                <a:prstGeom prst="line">
                  <a:avLst/>
                </a:prstGeom>
              </p:spPr>
              <p:style>
                <a:lnRef idx="2">
                  <a:schemeClr val="accent2"/>
                </a:lnRef>
                <a:fillRef idx="0">
                  <a:schemeClr val="accent2"/>
                </a:fillRef>
                <a:effectRef idx="1">
                  <a:schemeClr val="accent2"/>
                </a:effectRef>
                <a:fontRef idx="minor">
                  <a:schemeClr val="tx1"/>
                </a:fontRef>
              </p:style>
            </p:cxnSp>
          </p:grpSp>
          <p:grpSp>
            <p:nvGrpSpPr>
              <p:cNvPr id="8" name="Group 7">
                <a:extLst>
                  <a:ext uri="{FF2B5EF4-FFF2-40B4-BE49-F238E27FC236}">
                    <a16:creationId xmlns:a16="http://schemas.microsoft.com/office/drawing/2014/main" id="{441AA503-8E4F-50BD-EE40-5709521489B5}"/>
                  </a:ext>
                </a:extLst>
              </p:cNvPr>
              <p:cNvGrpSpPr/>
              <p:nvPr/>
            </p:nvGrpSpPr>
            <p:grpSpPr>
              <a:xfrm>
                <a:off x="2361406" y="4419600"/>
                <a:ext cx="764382" cy="1602582"/>
                <a:chOff x="2361406" y="4419600"/>
                <a:chExt cx="764382" cy="1602582"/>
              </a:xfrm>
            </p:grpSpPr>
            <p:cxnSp>
              <p:nvCxnSpPr>
                <p:cNvPr id="9" name="Straight Arrow Connector 8">
                  <a:extLst>
                    <a:ext uri="{FF2B5EF4-FFF2-40B4-BE49-F238E27FC236}">
                      <a16:creationId xmlns:a16="http://schemas.microsoft.com/office/drawing/2014/main" id="{6BFEBF45-3605-5850-3DC1-0218D171F27B}"/>
                    </a:ext>
                  </a:extLst>
                </p:cNvPr>
                <p:cNvCxnSpPr/>
                <p:nvPr/>
              </p:nvCxnSpPr>
              <p:spPr>
                <a:xfrm rot="5400000" flipH="1" flipV="1">
                  <a:off x="1561306" y="5220494"/>
                  <a:ext cx="160178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66A25F19-9D54-0F1C-BC59-A7E655146308}"/>
                    </a:ext>
                  </a:extLst>
                </p:cNvPr>
                <p:cNvCxnSpPr/>
                <p:nvPr/>
              </p:nvCxnSpPr>
              <p:spPr>
                <a:xfrm rot="5400000" flipH="1" flipV="1">
                  <a:off x="1828800" y="5104606"/>
                  <a:ext cx="13716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042D7F73-DE27-63E0-096E-9DFCA7DB2EC7}"/>
                    </a:ext>
                  </a:extLst>
                </p:cNvPr>
                <p:cNvCxnSpPr/>
                <p:nvPr/>
              </p:nvCxnSpPr>
              <p:spPr>
                <a:xfrm rot="5400000" flipH="1" flipV="1">
                  <a:off x="2095500" y="4990306"/>
                  <a:ext cx="11430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5BB68966-76FB-4250-AB54-5EF56338D27C}"/>
                    </a:ext>
                  </a:extLst>
                </p:cNvPr>
                <p:cNvCxnSpPr/>
                <p:nvPr/>
              </p:nvCxnSpPr>
              <p:spPr>
                <a:xfrm rot="5400000" flipH="1" flipV="1">
                  <a:off x="2362200" y="4876006"/>
                  <a:ext cx="9144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115DB44F-8835-3E90-B58A-E1C7A492F5E6}"/>
                    </a:ext>
                  </a:extLst>
                </p:cNvPr>
                <p:cNvCxnSpPr/>
                <p:nvPr/>
              </p:nvCxnSpPr>
              <p:spPr>
                <a:xfrm rot="5400000" flipH="1" flipV="1">
                  <a:off x="2667000" y="4723606"/>
                  <a:ext cx="6096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C9244D87-6749-3C47-36B9-D48AD6FE80A6}"/>
                    </a:ext>
                  </a:extLst>
                </p:cNvPr>
                <p:cNvCxnSpPr/>
                <p:nvPr/>
              </p:nvCxnSpPr>
              <p:spPr>
                <a:xfrm rot="5400000" flipH="1" flipV="1">
                  <a:off x="2934494" y="4610100"/>
                  <a:ext cx="3810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grpSp>
          <p:nvGrpSpPr>
            <p:cNvPr id="22" name="Group 21">
              <a:extLst>
                <a:ext uri="{FF2B5EF4-FFF2-40B4-BE49-F238E27FC236}">
                  <a16:creationId xmlns:a16="http://schemas.microsoft.com/office/drawing/2014/main" id="{720B935D-AA7B-2011-A3C1-E38E606D4857}"/>
                </a:ext>
              </a:extLst>
            </p:cNvPr>
            <p:cNvGrpSpPr/>
            <p:nvPr/>
          </p:nvGrpSpPr>
          <p:grpSpPr>
            <a:xfrm>
              <a:off x="6355861" y="1272633"/>
              <a:ext cx="1622236" cy="1143898"/>
              <a:chOff x="5334000" y="4532709"/>
              <a:chExt cx="2060577" cy="1602582"/>
            </a:xfrm>
          </p:grpSpPr>
          <p:grpSp>
            <p:nvGrpSpPr>
              <p:cNvPr id="23" name="Group 22">
                <a:extLst>
                  <a:ext uri="{FF2B5EF4-FFF2-40B4-BE49-F238E27FC236}">
                    <a16:creationId xmlns:a16="http://schemas.microsoft.com/office/drawing/2014/main" id="{6FF54FB5-FA28-F82D-68D6-40ADC159ACAA}"/>
                  </a:ext>
                </a:extLst>
              </p:cNvPr>
              <p:cNvGrpSpPr/>
              <p:nvPr/>
            </p:nvGrpSpPr>
            <p:grpSpPr>
              <a:xfrm>
                <a:off x="5334000" y="4951412"/>
                <a:ext cx="990600" cy="1146176"/>
                <a:chOff x="5334000" y="4951412"/>
                <a:chExt cx="990600" cy="1146176"/>
              </a:xfrm>
            </p:grpSpPr>
            <p:cxnSp>
              <p:nvCxnSpPr>
                <p:cNvPr id="30" name="Straight Connector 29">
                  <a:extLst>
                    <a:ext uri="{FF2B5EF4-FFF2-40B4-BE49-F238E27FC236}">
                      <a16:creationId xmlns:a16="http://schemas.microsoft.com/office/drawing/2014/main" id="{8E85736C-25D9-94D1-78B9-BA6FB82B304B}"/>
                    </a:ext>
                  </a:extLst>
                </p:cNvPr>
                <p:cNvCxnSpPr/>
                <p:nvPr/>
              </p:nvCxnSpPr>
              <p:spPr>
                <a:xfrm>
                  <a:off x="5334000" y="5332412"/>
                  <a:ext cx="990600" cy="1588"/>
                </a:xfrm>
                <a:prstGeom prst="line">
                  <a:avLst/>
                </a:prstGeom>
              </p:spPr>
              <p:style>
                <a:lnRef idx="2">
                  <a:schemeClr val="accent2"/>
                </a:lnRef>
                <a:fillRef idx="0">
                  <a:schemeClr val="accent2"/>
                </a:fillRef>
                <a:effectRef idx="1">
                  <a:schemeClr val="accent2"/>
                </a:effectRef>
                <a:fontRef idx="minor">
                  <a:schemeClr val="tx1"/>
                </a:fontRef>
              </p:style>
            </p:cxnSp>
            <p:cxnSp>
              <p:nvCxnSpPr>
                <p:cNvPr id="31" name="Straight Connector 30">
                  <a:extLst>
                    <a:ext uri="{FF2B5EF4-FFF2-40B4-BE49-F238E27FC236}">
                      <a16:creationId xmlns:a16="http://schemas.microsoft.com/office/drawing/2014/main" id="{6CC7A50D-AC95-2121-9D82-38C267933522}"/>
                    </a:ext>
                  </a:extLst>
                </p:cNvPr>
                <p:cNvCxnSpPr/>
                <p:nvPr/>
              </p:nvCxnSpPr>
              <p:spPr>
                <a:xfrm>
                  <a:off x="5334000" y="5410200"/>
                  <a:ext cx="990600" cy="1588"/>
                </a:xfrm>
                <a:prstGeom prst="line">
                  <a:avLst/>
                </a:prstGeom>
              </p:spPr>
              <p:style>
                <a:lnRef idx="2">
                  <a:schemeClr val="accent2"/>
                </a:lnRef>
                <a:fillRef idx="0">
                  <a:schemeClr val="accent2"/>
                </a:fillRef>
                <a:effectRef idx="1">
                  <a:schemeClr val="accent2"/>
                </a:effectRef>
                <a:fontRef idx="minor">
                  <a:schemeClr val="tx1"/>
                </a:fontRef>
              </p:style>
            </p:cxnSp>
            <p:cxnSp>
              <p:nvCxnSpPr>
                <p:cNvPr id="32" name="Straight Connector 31">
                  <a:extLst>
                    <a:ext uri="{FF2B5EF4-FFF2-40B4-BE49-F238E27FC236}">
                      <a16:creationId xmlns:a16="http://schemas.microsoft.com/office/drawing/2014/main" id="{DDD79ED2-7781-6C9F-5B9F-C1D93F5FB39E}"/>
                    </a:ext>
                  </a:extLst>
                </p:cNvPr>
                <p:cNvCxnSpPr/>
                <p:nvPr/>
              </p:nvCxnSpPr>
              <p:spPr>
                <a:xfrm>
                  <a:off x="5334000" y="5942012"/>
                  <a:ext cx="990600" cy="1588"/>
                </a:xfrm>
                <a:prstGeom prst="line">
                  <a:avLst/>
                </a:prstGeom>
              </p:spPr>
              <p:style>
                <a:lnRef idx="2">
                  <a:schemeClr val="accent2"/>
                </a:lnRef>
                <a:fillRef idx="0">
                  <a:schemeClr val="accent2"/>
                </a:fillRef>
                <a:effectRef idx="1">
                  <a:schemeClr val="accent2"/>
                </a:effectRef>
                <a:fontRef idx="minor">
                  <a:schemeClr val="tx1"/>
                </a:fontRef>
              </p:style>
            </p:cxnSp>
            <p:cxnSp>
              <p:nvCxnSpPr>
                <p:cNvPr id="33" name="Straight Connector 32">
                  <a:extLst>
                    <a:ext uri="{FF2B5EF4-FFF2-40B4-BE49-F238E27FC236}">
                      <a16:creationId xmlns:a16="http://schemas.microsoft.com/office/drawing/2014/main" id="{FF611570-BDB5-FC32-D558-01078D147C63}"/>
                    </a:ext>
                  </a:extLst>
                </p:cNvPr>
                <p:cNvCxnSpPr/>
                <p:nvPr/>
              </p:nvCxnSpPr>
              <p:spPr>
                <a:xfrm>
                  <a:off x="5334000" y="6096000"/>
                  <a:ext cx="990600" cy="1588"/>
                </a:xfrm>
                <a:prstGeom prst="line">
                  <a:avLst/>
                </a:prstGeom>
              </p:spPr>
              <p:style>
                <a:lnRef idx="2">
                  <a:schemeClr val="accent2"/>
                </a:lnRef>
                <a:fillRef idx="0">
                  <a:schemeClr val="accent2"/>
                </a:fillRef>
                <a:effectRef idx="1">
                  <a:schemeClr val="accent2"/>
                </a:effectRef>
                <a:fontRef idx="minor">
                  <a:schemeClr val="tx1"/>
                </a:fontRef>
              </p:style>
            </p:cxnSp>
            <p:cxnSp>
              <p:nvCxnSpPr>
                <p:cNvPr id="34" name="Straight Connector 33">
                  <a:extLst>
                    <a:ext uri="{FF2B5EF4-FFF2-40B4-BE49-F238E27FC236}">
                      <a16:creationId xmlns:a16="http://schemas.microsoft.com/office/drawing/2014/main" id="{B00AB401-6A71-96D5-B97E-4E1CE58460A8}"/>
                    </a:ext>
                  </a:extLst>
                </p:cNvPr>
                <p:cNvCxnSpPr/>
                <p:nvPr/>
              </p:nvCxnSpPr>
              <p:spPr>
                <a:xfrm>
                  <a:off x="5334000" y="5256212"/>
                  <a:ext cx="990600" cy="1588"/>
                </a:xfrm>
                <a:prstGeom prst="line">
                  <a:avLst/>
                </a:prstGeom>
              </p:spPr>
              <p:style>
                <a:lnRef idx="2">
                  <a:schemeClr val="accent2"/>
                </a:lnRef>
                <a:fillRef idx="0">
                  <a:schemeClr val="accent2"/>
                </a:fillRef>
                <a:effectRef idx="1">
                  <a:schemeClr val="accent2"/>
                </a:effectRef>
                <a:fontRef idx="minor">
                  <a:schemeClr val="tx1"/>
                </a:fontRef>
              </p:style>
            </p:cxnSp>
            <p:cxnSp>
              <p:nvCxnSpPr>
                <p:cNvPr id="35" name="Straight Connector 34">
                  <a:extLst>
                    <a:ext uri="{FF2B5EF4-FFF2-40B4-BE49-F238E27FC236}">
                      <a16:creationId xmlns:a16="http://schemas.microsoft.com/office/drawing/2014/main" id="{4DB4F42A-3631-1B15-4294-09B8103808D4}"/>
                    </a:ext>
                  </a:extLst>
                </p:cNvPr>
                <p:cNvCxnSpPr/>
                <p:nvPr/>
              </p:nvCxnSpPr>
              <p:spPr>
                <a:xfrm>
                  <a:off x="5334000" y="4951412"/>
                  <a:ext cx="990600" cy="1588"/>
                </a:xfrm>
                <a:prstGeom prst="line">
                  <a:avLst/>
                </a:prstGeom>
              </p:spPr>
              <p:style>
                <a:lnRef idx="2">
                  <a:schemeClr val="accent2"/>
                </a:lnRef>
                <a:fillRef idx="0">
                  <a:schemeClr val="accent2"/>
                </a:fillRef>
                <a:effectRef idx="1">
                  <a:schemeClr val="accent2"/>
                </a:effectRef>
                <a:fontRef idx="minor">
                  <a:schemeClr val="tx1"/>
                </a:fontRef>
              </p:style>
            </p:cxnSp>
          </p:grpSp>
          <p:cxnSp>
            <p:nvCxnSpPr>
              <p:cNvPr id="24" name="Straight Arrow Connector 23">
                <a:extLst>
                  <a:ext uri="{FF2B5EF4-FFF2-40B4-BE49-F238E27FC236}">
                    <a16:creationId xmlns:a16="http://schemas.microsoft.com/office/drawing/2014/main" id="{339B1FF0-E886-16B1-F354-269E8B7A9D4B}"/>
                  </a:ext>
                </a:extLst>
              </p:cNvPr>
              <p:cNvCxnSpPr/>
              <p:nvPr/>
            </p:nvCxnSpPr>
            <p:spPr>
              <a:xfrm rot="5400000" flipH="1" flipV="1">
                <a:off x="5829300" y="5333603"/>
                <a:ext cx="160178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874A49DC-2C47-B21F-0507-A82915168E6C}"/>
                  </a:ext>
                </a:extLst>
              </p:cNvPr>
              <p:cNvCxnSpPr/>
              <p:nvPr/>
            </p:nvCxnSpPr>
            <p:spPr>
              <a:xfrm rot="5400000" flipH="1" flipV="1">
                <a:off x="6077149" y="5237361"/>
                <a:ext cx="1410891"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42F920B7-0C3F-E86F-CC31-08A950857CF2}"/>
                  </a:ext>
                </a:extLst>
              </p:cNvPr>
              <p:cNvCxnSpPr/>
              <p:nvPr/>
            </p:nvCxnSpPr>
            <p:spPr>
              <a:xfrm rot="5400000" flipH="1" flipV="1">
                <a:off x="6496249" y="4970661"/>
                <a:ext cx="877491"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B69443DF-EF4A-196D-88A9-D9A9826D939D}"/>
                  </a:ext>
                </a:extLst>
              </p:cNvPr>
              <p:cNvCxnSpPr/>
              <p:nvPr/>
            </p:nvCxnSpPr>
            <p:spPr>
              <a:xfrm rot="5400000" flipH="1" flipV="1">
                <a:off x="6686749" y="4932561"/>
                <a:ext cx="801291"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72E1EB1F-1E17-0EB6-1246-88FECB25042A}"/>
                  </a:ext>
                </a:extLst>
              </p:cNvPr>
              <p:cNvCxnSpPr/>
              <p:nvPr/>
            </p:nvCxnSpPr>
            <p:spPr>
              <a:xfrm rot="5400000" flipH="1" flipV="1">
                <a:off x="6877249" y="4894461"/>
                <a:ext cx="725091"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170E6DEE-D519-D840-B1DF-3CDD09B7873B}"/>
                  </a:ext>
                </a:extLst>
              </p:cNvPr>
              <p:cNvCxnSpPr/>
              <p:nvPr/>
            </p:nvCxnSpPr>
            <p:spPr>
              <a:xfrm rot="5400000" flipH="1" flipV="1">
                <a:off x="7184034" y="4743252"/>
                <a:ext cx="419497"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55" name="Group 54">
              <a:extLst>
                <a:ext uri="{FF2B5EF4-FFF2-40B4-BE49-F238E27FC236}">
                  <a16:creationId xmlns:a16="http://schemas.microsoft.com/office/drawing/2014/main" id="{7F18C07D-7E99-F6BD-81E6-9DBB02D2CA3E}"/>
                </a:ext>
              </a:extLst>
            </p:cNvPr>
            <p:cNvGrpSpPr/>
            <p:nvPr/>
          </p:nvGrpSpPr>
          <p:grpSpPr>
            <a:xfrm>
              <a:off x="4079776" y="1272633"/>
              <a:ext cx="1636914" cy="1363911"/>
              <a:chOff x="4079776" y="1272633"/>
              <a:chExt cx="1636914" cy="1363911"/>
            </a:xfrm>
          </p:grpSpPr>
          <p:cxnSp>
            <p:nvCxnSpPr>
              <p:cNvPr id="48" name="Straight Connector 47">
                <a:extLst>
                  <a:ext uri="{FF2B5EF4-FFF2-40B4-BE49-F238E27FC236}">
                    <a16:creationId xmlns:a16="http://schemas.microsoft.com/office/drawing/2014/main" id="{D3D57EB2-FA66-CE63-AD52-249E9F2F1EEE}"/>
                  </a:ext>
                </a:extLst>
              </p:cNvPr>
              <p:cNvCxnSpPr/>
              <p:nvPr/>
            </p:nvCxnSpPr>
            <p:spPr>
              <a:xfrm>
                <a:off x="4079776" y="1272633"/>
                <a:ext cx="46048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FA217699-074B-0DF7-FB89-4C44F2DD85B2}"/>
                  </a:ext>
                </a:extLst>
              </p:cNvPr>
              <p:cNvCxnSpPr/>
              <p:nvPr/>
            </p:nvCxnSpPr>
            <p:spPr>
              <a:xfrm>
                <a:off x="5256205" y="1272633"/>
                <a:ext cx="46048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6143A4D4-FD41-B6A6-6411-9A50086D0F4A}"/>
                  </a:ext>
                </a:extLst>
              </p:cNvPr>
              <p:cNvCxnSpPr>
                <a:cxnSpLocks/>
              </p:cNvCxnSpPr>
              <p:nvPr/>
            </p:nvCxnSpPr>
            <p:spPr>
              <a:xfrm>
                <a:off x="4540261" y="2618160"/>
                <a:ext cx="715944"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E8FB7BF2-C318-0872-F149-69EB11511351}"/>
                  </a:ext>
                </a:extLst>
              </p:cNvPr>
              <p:cNvCxnSpPr>
                <a:cxnSpLocks/>
              </p:cNvCxnSpPr>
              <p:nvPr/>
            </p:nvCxnSpPr>
            <p:spPr>
              <a:xfrm>
                <a:off x="4551755" y="1272633"/>
                <a:ext cx="0" cy="1363911"/>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FDEA3BD1-096F-9A51-EC08-6586E201BBAB}"/>
                  </a:ext>
                </a:extLst>
              </p:cNvPr>
              <p:cNvCxnSpPr>
                <a:cxnSpLocks/>
              </p:cNvCxnSpPr>
              <p:nvPr/>
            </p:nvCxnSpPr>
            <p:spPr>
              <a:xfrm>
                <a:off x="5256205" y="1272633"/>
                <a:ext cx="0" cy="1363911"/>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56" name="Group 55">
              <a:extLst>
                <a:ext uri="{FF2B5EF4-FFF2-40B4-BE49-F238E27FC236}">
                  <a16:creationId xmlns:a16="http://schemas.microsoft.com/office/drawing/2014/main" id="{D82DB50E-C0A1-9F46-C464-7D63D0D3F9C0}"/>
                </a:ext>
              </a:extLst>
            </p:cNvPr>
            <p:cNvGrpSpPr/>
            <p:nvPr/>
          </p:nvGrpSpPr>
          <p:grpSpPr>
            <a:xfrm>
              <a:off x="6230539" y="1272633"/>
              <a:ext cx="1377629" cy="1379405"/>
              <a:chOff x="4408072" y="1272633"/>
              <a:chExt cx="1377629" cy="1379405"/>
            </a:xfrm>
          </p:grpSpPr>
          <p:cxnSp>
            <p:nvCxnSpPr>
              <p:cNvPr id="57" name="Straight Connector 56">
                <a:extLst>
                  <a:ext uri="{FF2B5EF4-FFF2-40B4-BE49-F238E27FC236}">
                    <a16:creationId xmlns:a16="http://schemas.microsoft.com/office/drawing/2014/main" id="{D482C896-D285-6404-C8D5-9164E5EE339E}"/>
                  </a:ext>
                </a:extLst>
              </p:cNvPr>
              <p:cNvCxnSpPr>
                <a:cxnSpLocks/>
              </p:cNvCxnSpPr>
              <p:nvPr/>
            </p:nvCxnSpPr>
            <p:spPr>
              <a:xfrm>
                <a:off x="4408072" y="1272633"/>
                <a:ext cx="132189"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1C709991-B395-0EF4-D000-D606118E3327}"/>
                  </a:ext>
                </a:extLst>
              </p:cNvPr>
              <p:cNvCxnSpPr/>
              <p:nvPr/>
            </p:nvCxnSpPr>
            <p:spPr>
              <a:xfrm>
                <a:off x="5325216" y="1272633"/>
                <a:ext cx="46048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978AB5FC-6801-B182-A1CE-B5E2D6B3E0EA}"/>
                  </a:ext>
                </a:extLst>
              </p:cNvPr>
              <p:cNvCxnSpPr>
                <a:cxnSpLocks/>
              </p:cNvCxnSpPr>
              <p:nvPr/>
            </p:nvCxnSpPr>
            <p:spPr>
              <a:xfrm>
                <a:off x="4540261" y="2636912"/>
                <a:ext cx="78495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A96EB91F-0BE9-3ADE-2C32-1506A5015BF8}"/>
                  </a:ext>
                </a:extLst>
              </p:cNvPr>
              <p:cNvCxnSpPr>
                <a:cxnSpLocks/>
              </p:cNvCxnSpPr>
              <p:nvPr/>
            </p:nvCxnSpPr>
            <p:spPr>
              <a:xfrm>
                <a:off x="4533394" y="1288127"/>
                <a:ext cx="0" cy="1363911"/>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0EC383C9-F735-4436-F0A9-43103F1DC44D}"/>
                  </a:ext>
                </a:extLst>
              </p:cNvPr>
              <p:cNvCxnSpPr>
                <a:cxnSpLocks/>
              </p:cNvCxnSpPr>
              <p:nvPr/>
            </p:nvCxnSpPr>
            <p:spPr>
              <a:xfrm>
                <a:off x="5325216" y="1272633"/>
                <a:ext cx="0" cy="1363911"/>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grpSp>
      <p:pic>
        <p:nvPicPr>
          <p:cNvPr id="67" name="Picture 66">
            <a:extLst>
              <a:ext uri="{FF2B5EF4-FFF2-40B4-BE49-F238E27FC236}">
                <a16:creationId xmlns:a16="http://schemas.microsoft.com/office/drawing/2014/main" id="{C4D99162-0295-3839-1966-9CB213719EA3}"/>
              </a:ext>
            </a:extLst>
          </p:cNvPr>
          <p:cNvPicPr>
            <a:picLocks noChangeAspect="1"/>
          </p:cNvPicPr>
          <p:nvPr/>
        </p:nvPicPr>
        <p:blipFill rotWithShape="1">
          <a:blip r:embed="rId5">
            <a:clrChange>
              <a:clrFrom>
                <a:srgbClr val="FFFFFF"/>
              </a:clrFrom>
              <a:clrTo>
                <a:srgbClr val="FFFFFF">
                  <a:alpha val="0"/>
                </a:srgbClr>
              </a:clrTo>
            </a:clrChange>
          </a:blip>
          <a:srcRect l="14002" t="22287" r="13458" b="22604"/>
          <a:stretch/>
        </p:blipFill>
        <p:spPr>
          <a:xfrm>
            <a:off x="4678729" y="980728"/>
            <a:ext cx="3564539" cy="3832132"/>
          </a:xfrm>
          <a:prstGeom prst="rect">
            <a:avLst/>
          </a:prstGeom>
        </p:spPr>
      </p:pic>
      <p:sp>
        <p:nvSpPr>
          <p:cNvPr id="69" name="TextBox 68">
            <a:extLst>
              <a:ext uri="{FF2B5EF4-FFF2-40B4-BE49-F238E27FC236}">
                <a16:creationId xmlns:a16="http://schemas.microsoft.com/office/drawing/2014/main" id="{0E45ADF7-12B9-3A24-18FC-0185554D407B}"/>
              </a:ext>
            </a:extLst>
          </p:cNvPr>
          <p:cNvSpPr txBox="1"/>
          <p:nvPr/>
        </p:nvSpPr>
        <p:spPr>
          <a:xfrm>
            <a:off x="623110" y="5870127"/>
            <a:ext cx="7373813" cy="276999"/>
          </a:xfrm>
          <a:prstGeom prst="rect">
            <a:avLst/>
          </a:prstGeom>
          <a:noFill/>
        </p:spPr>
        <p:txBody>
          <a:bodyPr wrap="none" lIns="0" tIns="0" rIns="0" bIns="0" rtlCol="0">
            <a:spAutoFit/>
          </a:bodyPr>
          <a:lstStyle/>
          <a:p>
            <a:pPr algn="l"/>
            <a:r>
              <a:rPr lang="en-GB" dirty="0"/>
              <a:t>But starting to these disappear and new ones appear away from stability.</a:t>
            </a:r>
          </a:p>
        </p:txBody>
      </p:sp>
      <p:sp>
        <p:nvSpPr>
          <p:cNvPr id="5" name="TextBox 4">
            <a:extLst>
              <a:ext uri="{FF2B5EF4-FFF2-40B4-BE49-F238E27FC236}">
                <a16:creationId xmlns:a16="http://schemas.microsoft.com/office/drawing/2014/main" id="{D330BC7F-3AEA-F90D-317B-7ACAF61F4212}"/>
              </a:ext>
            </a:extLst>
          </p:cNvPr>
          <p:cNvSpPr txBox="1"/>
          <p:nvPr/>
        </p:nvSpPr>
        <p:spPr>
          <a:xfrm>
            <a:off x="5069693" y="4887707"/>
            <a:ext cx="3218317" cy="215444"/>
          </a:xfrm>
          <a:prstGeom prst="rect">
            <a:avLst/>
          </a:prstGeom>
          <a:noFill/>
        </p:spPr>
        <p:txBody>
          <a:bodyPr wrap="none" lIns="0" tIns="0" rIns="0" bIns="0" rtlCol="0">
            <a:spAutoFit/>
          </a:bodyPr>
          <a:lstStyle/>
          <a:p>
            <a:pPr algn="l"/>
            <a:r>
              <a:rPr lang="en-GB" sz="1400" dirty="0"/>
              <a:t>from Rev. Mod. Phys. 92, 015002 (2020)</a:t>
            </a:r>
          </a:p>
        </p:txBody>
      </p:sp>
    </p:spTree>
    <p:extLst>
      <p:ext uri="{BB962C8B-B14F-4D97-AF65-F5344CB8AC3E}">
        <p14:creationId xmlns:p14="http://schemas.microsoft.com/office/powerpoint/2010/main" val="29679792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1CDE92-94EA-9042-42A9-569408DE8BFA}"/>
              </a:ext>
            </a:extLst>
          </p:cNvPr>
          <p:cNvSpPr>
            <a:spLocks noGrp="1"/>
          </p:cNvSpPr>
          <p:nvPr>
            <p:ph type="ftr" sz="quarter" idx="15"/>
          </p:nvPr>
        </p:nvSpPr>
        <p:spPr>
          <a:xfrm>
            <a:off x="4259262" y="6383848"/>
            <a:ext cx="6572221" cy="365125"/>
          </a:xfrm>
        </p:spPr>
        <p:txBody>
          <a:bodyPr anchor="ctr">
            <a:normAutofit/>
          </a:bodyPr>
          <a:lstStyle/>
          <a:p>
            <a:pPr>
              <a:spcAft>
                <a:spcPts val="600"/>
              </a:spcAft>
            </a:pPr>
            <a:r>
              <a:rPr lang="en-US" dirty="0"/>
              <a:t>Sean J Freeman | Nuclear Structure Experiment</a:t>
            </a:r>
            <a:endParaRPr lang="en-US"/>
          </a:p>
        </p:txBody>
      </p:sp>
      <p:sp>
        <p:nvSpPr>
          <p:cNvPr id="6" name="Slide Number Placeholder 5">
            <a:extLst>
              <a:ext uri="{FF2B5EF4-FFF2-40B4-BE49-F238E27FC236}">
                <a16:creationId xmlns:a16="http://schemas.microsoft.com/office/drawing/2014/main" id="{A48AE10E-8647-6729-4F14-B318B7D68A99}"/>
              </a:ext>
            </a:extLst>
          </p:cNvPr>
          <p:cNvSpPr>
            <a:spLocks noGrp="1"/>
          </p:cNvSpPr>
          <p:nvPr>
            <p:ph type="sldNum" sz="quarter" idx="16"/>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7</a:t>
            </a:fld>
            <a:endParaRPr lang="en-US"/>
          </a:p>
        </p:txBody>
      </p:sp>
      <p:pic>
        <p:nvPicPr>
          <p:cNvPr id="2" name="Picture 8" descr="pots">
            <a:extLst>
              <a:ext uri="{FF2B5EF4-FFF2-40B4-BE49-F238E27FC236}">
                <a16:creationId xmlns:a16="http://schemas.microsoft.com/office/drawing/2014/main" id="{FFF8D3DA-66AB-1633-8E3F-52043A2A5292}"/>
              </a:ext>
            </a:extLst>
          </p:cNvPr>
          <p:cNvPicPr>
            <a:picLocks noChangeAspect="1" noChangeArrowheads="1"/>
          </p:cNvPicPr>
          <p:nvPr/>
        </p:nvPicPr>
        <p:blipFill>
          <a:blip r:embed="rId2"/>
          <a:srcRect/>
          <a:stretch>
            <a:fillRect/>
          </a:stretch>
        </p:blipFill>
        <p:spPr>
          <a:xfrm>
            <a:off x="7672522" y="188640"/>
            <a:ext cx="3773487" cy="5875337"/>
          </a:xfrm>
          <a:prstGeom prst="rect">
            <a:avLst/>
          </a:prstGeom>
          <a:noFill/>
          <a:ln/>
        </p:spPr>
      </p:pic>
      <p:sp>
        <p:nvSpPr>
          <p:cNvPr id="4" name="TextBox 3">
            <a:extLst>
              <a:ext uri="{FF2B5EF4-FFF2-40B4-BE49-F238E27FC236}">
                <a16:creationId xmlns:a16="http://schemas.microsoft.com/office/drawing/2014/main" id="{ED11D05A-1C16-9CF5-CA2C-5363C9884415}"/>
              </a:ext>
            </a:extLst>
          </p:cNvPr>
          <p:cNvSpPr txBox="1"/>
          <p:nvPr/>
        </p:nvSpPr>
        <p:spPr>
          <a:xfrm>
            <a:off x="305474" y="1018228"/>
            <a:ext cx="6097656" cy="646331"/>
          </a:xfrm>
          <a:prstGeom prst="rect">
            <a:avLst/>
          </a:prstGeom>
          <a:noFill/>
        </p:spPr>
        <p:txBody>
          <a:bodyPr wrap="square">
            <a:spAutoFit/>
          </a:bodyPr>
          <a:lstStyle/>
          <a:p>
            <a:pPr algn="l"/>
            <a:r>
              <a:rPr lang="en-GB" dirty="0"/>
              <a:t>Single-nucleon wavefunctions characterised by:</a:t>
            </a:r>
          </a:p>
          <a:p>
            <a:pPr algn="l"/>
            <a:r>
              <a:rPr lang="en-GB" i="1" dirty="0"/>
              <a:t>n, l, </a:t>
            </a:r>
            <a:r>
              <a:rPr lang="en-GB" dirty="0"/>
              <a:t>and </a:t>
            </a:r>
            <a:r>
              <a:rPr lang="en-GB" i="1" dirty="0"/>
              <a:t>j</a:t>
            </a:r>
            <a:r>
              <a:rPr lang="en-GB" dirty="0"/>
              <a:t> quantum numbers.</a:t>
            </a:r>
            <a:endParaRPr lang="en-GB" i="1" dirty="0"/>
          </a:p>
        </p:txBody>
      </p:sp>
      <p:sp>
        <p:nvSpPr>
          <p:cNvPr id="8" name="Title 2">
            <a:extLst>
              <a:ext uri="{FF2B5EF4-FFF2-40B4-BE49-F238E27FC236}">
                <a16:creationId xmlns:a16="http://schemas.microsoft.com/office/drawing/2014/main" id="{B83868D5-1822-4D0B-D70D-B3DDC2FBEBC4}"/>
              </a:ext>
            </a:extLst>
          </p:cNvPr>
          <p:cNvSpPr>
            <a:spLocks noGrp="1"/>
          </p:cNvSpPr>
          <p:nvPr>
            <p:ph type="title"/>
          </p:nvPr>
        </p:nvSpPr>
        <p:spPr>
          <a:xfrm>
            <a:off x="335360" y="278946"/>
            <a:ext cx="7775410" cy="1065742"/>
          </a:xfrm>
        </p:spPr>
        <p:txBody>
          <a:bodyPr anchor="t">
            <a:normAutofit/>
          </a:bodyPr>
          <a:lstStyle/>
          <a:p>
            <a:r>
              <a:rPr lang="en-GB" dirty="0"/>
              <a:t>Independent-particle model:</a:t>
            </a:r>
          </a:p>
        </p:txBody>
      </p:sp>
      <p:sp>
        <p:nvSpPr>
          <p:cNvPr id="9" name="TextBox 8">
            <a:extLst>
              <a:ext uri="{FF2B5EF4-FFF2-40B4-BE49-F238E27FC236}">
                <a16:creationId xmlns:a16="http://schemas.microsoft.com/office/drawing/2014/main" id="{B57EF400-9EB9-1B87-B7FC-287BDD5E76A7}"/>
              </a:ext>
            </a:extLst>
          </p:cNvPr>
          <p:cNvSpPr txBox="1"/>
          <p:nvPr/>
        </p:nvSpPr>
        <p:spPr>
          <a:xfrm>
            <a:off x="281038" y="1984430"/>
            <a:ext cx="6122092" cy="923330"/>
          </a:xfrm>
          <a:prstGeom prst="rect">
            <a:avLst/>
          </a:prstGeom>
          <a:noFill/>
        </p:spPr>
        <p:txBody>
          <a:bodyPr wrap="square">
            <a:spAutoFit/>
          </a:bodyPr>
          <a:lstStyle/>
          <a:p>
            <a:pPr algn="l"/>
            <a:r>
              <a:rPr lang="en-GB" dirty="0"/>
              <a:t>Nuclear wavefunction constructed using products of single-nucleon wavefunctions coupled to give the right spin and appropriately anti-symmetrised.</a:t>
            </a:r>
            <a:endParaRPr lang="en-GB" i="1" dirty="0"/>
          </a:p>
        </p:txBody>
      </p:sp>
      <p:sp>
        <p:nvSpPr>
          <p:cNvPr id="10" name="TextBox 9">
            <a:extLst>
              <a:ext uri="{FF2B5EF4-FFF2-40B4-BE49-F238E27FC236}">
                <a16:creationId xmlns:a16="http://schemas.microsoft.com/office/drawing/2014/main" id="{9B2C6F03-C3C5-68D2-D17E-9DFC78A93E32}"/>
              </a:ext>
            </a:extLst>
          </p:cNvPr>
          <p:cNvSpPr txBox="1"/>
          <p:nvPr/>
        </p:nvSpPr>
        <p:spPr>
          <a:xfrm>
            <a:off x="305474" y="3377872"/>
            <a:ext cx="6967089" cy="923330"/>
          </a:xfrm>
          <a:prstGeom prst="rect">
            <a:avLst/>
          </a:prstGeom>
          <a:noFill/>
        </p:spPr>
        <p:txBody>
          <a:bodyPr wrap="square">
            <a:spAutoFit/>
          </a:bodyPr>
          <a:lstStyle/>
          <a:p>
            <a:pPr algn="l"/>
            <a:r>
              <a:rPr lang="en-GB" dirty="0"/>
              <a:t>BUT – extremely limited success in describing experimental data.</a:t>
            </a:r>
          </a:p>
          <a:p>
            <a:pPr algn="l"/>
            <a:r>
              <a:rPr lang="en-GB" i="1" dirty="0"/>
              <a:t>Essentially just spin-parities of a few nuclei around closed shells along the line of stability.</a:t>
            </a:r>
          </a:p>
        </p:txBody>
      </p:sp>
    </p:spTree>
    <p:extLst>
      <p:ext uri="{BB962C8B-B14F-4D97-AF65-F5344CB8AC3E}">
        <p14:creationId xmlns:p14="http://schemas.microsoft.com/office/powerpoint/2010/main" val="6787986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1CDE92-94EA-9042-42A9-569408DE8BFA}"/>
              </a:ext>
            </a:extLst>
          </p:cNvPr>
          <p:cNvSpPr>
            <a:spLocks noGrp="1"/>
          </p:cNvSpPr>
          <p:nvPr>
            <p:ph type="ftr" sz="quarter" idx="15"/>
          </p:nvPr>
        </p:nvSpPr>
        <p:spPr>
          <a:xfrm>
            <a:off x="4259262" y="6383848"/>
            <a:ext cx="6572221" cy="365125"/>
          </a:xfrm>
        </p:spPr>
        <p:txBody>
          <a:bodyPr anchor="ctr">
            <a:normAutofit/>
          </a:bodyPr>
          <a:lstStyle/>
          <a:p>
            <a:pPr>
              <a:spcAft>
                <a:spcPts val="600"/>
              </a:spcAft>
            </a:pPr>
            <a:r>
              <a:rPr lang="en-US" dirty="0"/>
              <a:t>Sean J Freeman | Nuclear Structure Experiment</a:t>
            </a:r>
            <a:endParaRPr lang="en-US"/>
          </a:p>
        </p:txBody>
      </p:sp>
      <p:sp>
        <p:nvSpPr>
          <p:cNvPr id="6" name="Slide Number Placeholder 5">
            <a:extLst>
              <a:ext uri="{FF2B5EF4-FFF2-40B4-BE49-F238E27FC236}">
                <a16:creationId xmlns:a16="http://schemas.microsoft.com/office/drawing/2014/main" id="{A48AE10E-8647-6729-4F14-B318B7D68A99}"/>
              </a:ext>
            </a:extLst>
          </p:cNvPr>
          <p:cNvSpPr>
            <a:spLocks noGrp="1"/>
          </p:cNvSpPr>
          <p:nvPr>
            <p:ph type="sldNum" sz="quarter" idx="16"/>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8</a:t>
            </a:fld>
            <a:endParaRPr lang="en-US"/>
          </a:p>
        </p:txBody>
      </p:sp>
      <p:sp>
        <p:nvSpPr>
          <p:cNvPr id="2" name="Title 2">
            <a:extLst>
              <a:ext uri="{FF2B5EF4-FFF2-40B4-BE49-F238E27FC236}">
                <a16:creationId xmlns:a16="http://schemas.microsoft.com/office/drawing/2014/main" id="{21CD0A29-6A73-530F-0E0D-E9E3BF8C456B}"/>
              </a:ext>
            </a:extLst>
          </p:cNvPr>
          <p:cNvSpPr>
            <a:spLocks noGrp="1"/>
          </p:cNvSpPr>
          <p:nvPr>
            <p:ph type="title"/>
          </p:nvPr>
        </p:nvSpPr>
        <p:spPr>
          <a:xfrm>
            <a:off x="335360" y="278946"/>
            <a:ext cx="7775410" cy="1065742"/>
          </a:xfrm>
        </p:spPr>
        <p:txBody>
          <a:bodyPr anchor="t">
            <a:normAutofit/>
          </a:bodyPr>
          <a:lstStyle/>
          <a:p>
            <a:r>
              <a:rPr lang="en-GB" dirty="0"/>
              <a:t>Beware the residual interaction:</a:t>
            </a:r>
          </a:p>
        </p:txBody>
      </p:sp>
      <p:sp>
        <p:nvSpPr>
          <p:cNvPr id="3" name="TextBox 2">
            <a:extLst>
              <a:ext uri="{FF2B5EF4-FFF2-40B4-BE49-F238E27FC236}">
                <a16:creationId xmlns:a16="http://schemas.microsoft.com/office/drawing/2014/main" id="{2F55DF6A-123D-EF6D-4048-5162C97EFF27}"/>
              </a:ext>
            </a:extLst>
          </p:cNvPr>
          <p:cNvSpPr txBox="1"/>
          <p:nvPr/>
        </p:nvSpPr>
        <p:spPr>
          <a:xfrm>
            <a:off x="381000" y="1078468"/>
            <a:ext cx="3763808" cy="369332"/>
          </a:xfrm>
          <a:prstGeom prst="rect">
            <a:avLst/>
          </a:prstGeom>
          <a:noFill/>
        </p:spPr>
        <p:txBody>
          <a:bodyPr wrap="none" rtlCol="0">
            <a:spAutoFit/>
          </a:bodyPr>
          <a:lstStyle/>
          <a:p>
            <a:r>
              <a:rPr lang="en-US" dirty="0"/>
              <a:t>The nucleus is made up of </a:t>
            </a:r>
            <a:r>
              <a:rPr lang="en-US" i="1" dirty="0"/>
              <a:t>A</a:t>
            </a:r>
            <a:r>
              <a:rPr lang="en-US" dirty="0"/>
              <a:t> nucleons:</a:t>
            </a:r>
          </a:p>
        </p:txBody>
      </p:sp>
      <p:sp>
        <p:nvSpPr>
          <p:cNvPr id="4" name="Rectangle 3">
            <a:extLst>
              <a:ext uri="{FF2B5EF4-FFF2-40B4-BE49-F238E27FC236}">
                <a16:creationId xmlns:a16="http://schemas.microsoft.com/office/drawing/2014/main" id="{EC41BB2F-F679-A44E-AF31-7305E8BEEBA5}"/>
              </a:ext>
            </a:extLst>
          </p:cNvPr>
          <p:cNvSpPr>
            <a:spLocks noChangeArrowheads="1"/>
          </p:cNvSpPr>
          <p:nvPr/>
        </p:nvSpPr>
        <p:spPr bwMode="auto">
          <a:xfrm>
            <a:off x="3680696" y="1905000"/>
            <a:ext cx="3763807" cy="738664"/>
          </a:xfrm>
          <a:prstGeom prst="rect">
            <a:avLst/>
          </a:prstGeom>
          <a:noFill/>
          <a:ln w="9525">
            <a:noFill/>
            <a:miter lim="800000"/>
            <a:headEnd/>
            <a:tailEnd/>
          </a:ln>
          <a:effectLst/>
        </p:spPr>
        <p:txBody>
          <a:bodyPr wrap="square" anchor="ctr">
            <a:prstTxWarp prst="textNoShape">
              <a:avLst/>
            </a:prstTxWarp>
            <a:spAutoFit/>
          </a:bodyPr>
          <a:lstStyle/>
          <a:p>
            <a:pPr indent="457200" algn="ctr"/>
            <a:r>
              <a:rPr lang="en-GB" sz="1400" dirty="0">
                <a:solidFill>
                  <a:schemeClr val="accent5"/>
                </a:solidFill>
                <a:latin typeface="Comic Sans MS" charset="0"/>
              </a:rPr>
              <a:t>Depends only on</a:t>
            </a:r>
          </a:p>
          <a:p>
            <a:pPr indent="457200" algn="ctr"/>
            <a:r>
              <a:rPr lang="en-GB" sz="1400" dirty="0">
                <a:solidFill>
                  <a:schemeClr val="accent5"/>
                </a:solidFill>
                <a:latin typeface="Comic Sans MS" charset="0"/>
              </a:rPr>
              <a:t> coordinates of one nucleon, </a:t>
            </a:r>
            <a:r>
              <a:rPr lang="en-US" sz="1400" dirty="0">
                <a:solidFill>
                  <a:schemeClr val="accent5"/>
                </a:solidFill>
                <a:latin typeface="Comic Sans MS" charset="0"/>
              </a:rPr>
              <a:t>i</a:t>
            </a:r>
            <a:br>
              <a:rPr lang="en-GB" sz="1400" dirty="0">
                <a:solidFill>
                  <a:schemeClr val="accent5"/>
                </a:solidFill>
                <a:latin typeface="Comic Sans MS" charset="0"/>
              </a:rPr>
            </a:br>
            <a:r>
              <a:rPr lang="en-GB" sz="1400" i="1" dirty="0">
                <a:solidFill>
                  <a:schemeClr val="accent5"/>
                </a:solidFill>
                <a:latin typeface="Comic Sans MS" charset="0"/>
              </a:rPr>
              <a:t>one-body operator</a:t>
            </a:r>
          </a:p>
        </p:txBody>
      </p:sp>
      <p:sp>
        <p:nvSpPr>
          <p:cNvPr id="7" name="Rectangle 6">
            <a:extLst>
              <a:ext uri="{FF2B5EF4-FFF2-40B4-BE49-F238E27FC236}">
                <a16:creationId xmlns:a16="http://schemas.microsoft.com/office/drawing/2014/main" id="{6A39469B-FB26-08BE-CA1A-FADF1BA80AB6}"/>
              </a:ext>
            </a:extLst>
          </p:cNvPr>
          <p:cNvSpPr>
            <a:spLocks noChangeArrowheads="1"/>
          </p:cNvSpPr>
          <p:nvPr/>
        </p:nvSpPr>
        <p:spPr bwMode="auto">
          <a:xfrm>
            <a:off x="7112758" y="2093453"/>
            <a:ext cx="3763807" cy="738664"/>
          </a:xfrm>
          <a:prstGeom prst="rect">
            <a:avLst/>
          </a:prstGeom>
          <a:noFill/>
          <a:ln w="9525">
            <a:noFill/>
            <a:miter lim="800000"/>
            <a:headEnd/>
            <a:tailEnd/>
          </a:ln>
          <a:effectLst/>
        </p:spPr>
        <p:txBody>
          <a:bodyPr wrap="square" anchor="ctr">
            <a:prstTxWarp prst="textNoShape">
              <a:avLst/>
            </a:prstTxWarp>
            <a:spAutoFit/>
          </a:bodyPr>
          <a:lstStyle/>
          <a:p>
            <a:pPr indent="457200" algn="ctr"/>
            <a:r>
              <a:rPr lang="en-GB" sz="1400" dirty="0">
                <a:solidFill>
                  <a:schemeClr val="accent5"/>
                </a:solidFill>
                <a:latin typeface="Comic Sans MS" charset="0"/>
              </a:rPr>
              <a:t>Limit to </a:t>
            </a:r>
          </a:p>
          <a:p>
            <a:pPr indent="457200" algn="ctr"/>
            <a:r>
              <a:rPr lang="en-GB" sz="1400" i="1" dirty="0">
                <a:solidFill>
                  <a:schemeClr val="accent5"/>
                </a:solidFill>
                <a:latin typeface="Comic Sans MS" charset="0"/>
              </a:rPr>
              <a:t>two-body interaction – ignoring 3-body forces already!</a:t>
            </a:r>
          </a:p>
        </p:txBody>
      </p:sp>
      <p:cxnSp>
        <p:nvCxnSpPr>
          <p:cNvPr id="8" name="Straight Arrow Connector 7">
            <a:extLst>
              <a:ext uri="{FF2B5EF4-FFF2-40B4-BE49-F238E27FC236}">
                <a16:creationId xmlns:a16="http://schemas.microsoft.com/office/drawing/2014/main" id="{62934511-04E3-49F1-E1ED-63058236F101}"/>
              </a:ext>
            </a:extLst>
          </p:cNvPr>
          <p:cNvCxnSpPr/>
          <p:nvPr/>
        </p:nvCxnSpPr>
        <p:spPr>
          <a:xfrm rot="5400000" flipH="1" flipV="1">
            <a:off x="7080201" y="1881124"/>
            <a:ext cx="457200" cy="387747"/>
          </a:xfrm>
          <a:prstGeom prst="straightConnector1">
            <a:avLst/>
          </a:prstGeom>
          <a:ln>
            <a:solidFill>
              <a:schemeClr val="accent5"/>
            </a:solidFill>
            <a:tailEnd type="arrow"/>
          </a:ln>
          <a:effectLst/>
        </p:spPr>
        <p:style>
          <a:lnRef idx="2">
            <a:schemeClr val="accent4"/>
          </a:lnRef>
          <a:fillRef idx="0">
            <a:schemeClr val="accent4"/>
          </a:fillRef>
          <a:effectRef idx="1">
            <a:schemeClr val="accent4"/>
          </a:effectRef>
          <a:fontRef idx="minor">
            <a:schemeClr val="tx1"/>
          </a:fontRef>
        </p:style>
      </p:cxnSp>
      <p:cxnSp>
        <p:nvCxnSpPr>
          <p:cNvPr id="9" name="Straight Arrow Connector 8">
            <a:extLst>
              <a:ext uri="{FF2B5EF4-FFF2-40B4-BE49-F238E27FC236}">
                <a16:creationId xmlns:a16="http://schemas.microsoft.com/office/drawing/2014/main" id="{AF10B3C7-566C-9B68-E5A0-EF9DC5C03C75}"/>
              </a:ext>
            </a:extLst>
          </p:cNvPr>
          <p:cNvCxnSpPr/>
          <p:nvPr/>
        </p:nvCxnSpPr>
        <p:spPr>
          <a:xfrm rot="16200000" flipV="1">
            <a:off x="8388497" y="1972906"/>
            <a:ext cx="457201" cy="145651"/>
          </a:xfrm>
          <a:prstGeom prst="straightConnector1">
            <a:avLst/>
          </a:prstGeom>
          <a:ln>
            <a:solidFill>
              <a:schemeClr val="accent5"/>
            </a:solidFill>
            <a:tailEnd type="arrow"/>
          </a:ln>
          <a:effectLst/>
        </p:spPr>
        <p:style>
          <a:lnRef idx="2">
            <a:schemeClr val="accent4"/>
          </a:lnRef>
          <a:fillRef idx="0">
            <a:schemeClr val="accent4"/>
          </a:fillRef>
          <a:effectRef idx="1">
            <a:schemeClr val="accent4"/>
          </a:effectRef>
          <a:fontRef idx="minor">
            <a:schemeClr val="tx1"/>
          </a:fontRef>
        </p:style>
      </p:cxnSp>
      <p:sp>
        <p:nvSpPr>
          <p:cNvPr id="10" name="TextBox 9">
            <a:extLst>
              <a:ext uri="{FF2B5EF4-FFF2-40B4-BE49-F238E27FC236}">
                <a16:creationId xmlns:a16="http://schemas.microsoft.com/office/drawing/2014/main" id="{FE438799-EC6C-D6F8-2CD8-C9BD33EB20E6}"/>
              </a:ext>
            </a:extLst>
          </p:cNvPr>
          <p:cNvSpPr txBox="1"/>
          <p:nvPr/>
        </p:nvSpPr>
        <p:spPr>
          <a:xfrm>
            <a:off x="381000" y="2788742"/>
            <a:ext cx="4631233" cy="369332"/>
          </a:xfrm>
          <a:prstGeom prst="rect">
            <a:avLst/>
          </a:prstGeom>
          <a:noFill/>
        </p:spPr>
        <p:txBody>
          <a:bodyPr wrap="none" rtlCol="0">
            <a:spAutoFit/>
          </a:bodyPr>
          <a:lstStyle/>
          <a:p>
            <a:r>
              <a:rPr lang="en-US" dirty="0"/>
              <a:t>Invent an AVERAGE or MEAN-FIELD POTENTIAL:</a:t>
            </a:r>
          </a:p>
        </p:txBody>
      </p:sp>
      <p:pic>
        <p:nvPicPr>
          <p:cNvPr id="11" name="Picture 10" descr="latex-image-1.pdf">
            <a:extLst>
              <a:ext uri="{FF2B5EF4-FFF2-40B4-BE49-F238E27FC236}">
                <a16:creationId xmlns:a16="http://schemas.microsoft.com/office/drawing/2014/main" id="{0615CD09-B79A-15A6-601B-7D87FE4B6B77}"/>
              </a:ext>
            </a:extLst>
          </p:cNvPr>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2"/>
              <a:stretch>
                <a:fillRect/>
              </a:stretch>
            </p:blipFill>
          </mc:Choice>
          <mc:Fallback>
            <p:blipFill>
              <a:blip r:embed="rId3"/>
              <a:stretch>
                <a:fillRect/>
              </a:stretch>
            </p:blipFill>
          </mc:Fallback>
        </mc:AlternateContent>
        <p:spPr>
          <a:xfrm>
            <a:off x="5940406" y="908392"/>
            <a:ext cx="4064000" cy="838200"/>
          </a:xfrm>
          <a:prstGeom prst="rect">
            <a:avLst/>
          </a:prstGeom>
        </p:spPr>
      </p:pic>
      <p:sp>
        <p:nvSpPr>
          <p:cNvPr id="12" name="Rectangle 11">
            <a:extLst>
              <a:ext uri="{FF2B5EF4-FFF2-40B4-BE49-F238E27FC236}">
                <a16:creationId xmlns:a16="http://schemas.microsoft.com/office/drawing/2014/main" id="{63B38E8F-F6E3-C181-24A8-02E868025C31}"/>
              </a:ext>
            </a:extLst>
          </p:cNvPr>
          <p:cNvSpPr>
            <a:spLocks noChangeArrowheads="1"/>
          </p:cNvSpPr>
          <p:nvPr/>
        </p:nvSpPr>
        <p:spPr bwMode="auto">
          <a:xfrm>
            <a:off x="699834" y="4258987"/>
            <a:ext cx="4312399" cy="738664"/>
          </a:xfrm>
          <a:prstGeom prst="rect">
            <a:avLst/>
          </a:prstGeom>
          <a:noFill/>
          <a:ln w="9525">
            <a:noFill/>
            <a:miter lim="800000"/>
            <a:headEnd/>
            <a:tailEnd/>
          </a:ln>
          <a:effectLst/>
        </p:spPr>
        <p:txBody>
          <a:bodyPr wrap="none" anchor="ctr">
            <a:prstTxWarp prst="textNoShape">
              <a:avLst/>
            </a:prstTxWarp>
            <a:spAutoFit/>
          </a:bodyPr>
          <a:lstStyle/>
          <a:p>
            <a:pPr indent="457200" algn="ctr"/>
            <a:r>
              <a:rPr lang="en-GB" sz="1400" dirty="0">
                <a:solidFill>
                  <a:schemeClr val="accent5"/>
                </a:solidFill>
                <a:latin typeface="Comic Sans MS" charset="0"/>
              </a:rPr>
              <a:t>KE plus mean-field potential are</a:t>
            </a:r>
          </a:p>
          <a:p>
            <a:pPr indent="457200" algn="ctr"/>
            <a:r>
              <a:rPr lang="en-GB" sz="1400" i="1" dirty="0">
                <a:solidFill>
                  <a:schemeClr val="accent5"/>
                </a:solidFill>
                <a:latin typeface="Comic Sans MS" charset="0"/>
              </a:rPr>
              <a:t>one-body operators</a:t>
            </a:r>
            <a:endParaRPr lang="en-GB" sz="1400" dirty="0">
              <a:solidFill>
                <a:schemeClr val="accent5"/>
              </a:solidFill>
              <a:latin typeface="Comic Sans MS" charset="0"/>
            </a:endParaRPr>
          </a:p>
          <a:p>
            <a:pPr indent="457200" algn="ctr"/>
            <a:r>
              <a:rPr lang="en-GB" sz="1400" i="1" dirty="0">
                <a:solidFill>
                  <a:schemeClr val="accent5"/>
                </a:solidFill>
                <a:latin typeface="Comic Sans MS" charset="0"/>
              </a:rPr>
              <a:t>generates IPM configurations as a basis set</a:t>
            </a:r>
          </a:p>
        </p:txBody>
      </p:sp>
      <p:sp>
        <p:nvSpPr>
          <p:cNvPr id="13" name="Rectangle 12">
            <a:extLst>
              <a:ext uri="{FF2B5EF4-FFF2-40B4-BE49-F238E27FC236}">
                <a16:creationId xmlns:a16="http://schemas.microsoft.com/office/drawing/2014/main" id="{D4FF005C-812E-12E3-6667-4BBE0D404D91}"/>
              </a:ext>
            </a:extLst>
          </p:cNvPr>
          <p:cNvSpPr>
            <a:spLocks noChangeArrowheads="1"/>
          </p:cNvSpPr>
          <p:nvPr/>
        </p:nvSpPr>
        <p:spPr bwMode="auto">
          <a:xfrm>
            <a:off x="5332385" y="4250094"/>
            <a:ext cx="2730474" cy="738664"/>
          </a:xfrm>
          <a:prstGeom prst="rect">
            <a:avLst/>
          </a:prstGeom>
          <a:noFill/>
          <a:ln w="9525">
            <a:noFill/>
            <a:miter lim="800000"/>
            <a:headEnd/>
            <a:tailEnd/>
          </a:ln>
          <a:effectLst/>
        </p:spPr>
        <p:txBody>
          <a:bodyPr wrap="square" anchor="ctr">
            <a:prstTxWarp prst="textNoShape">
              <a:avLst/>
            </a:prstTxWarp>
            <a:spAutoFit/>
          </a:bodyPr>
          <a:lstStyle/>
          <a:p>
            <a:pPr indent="457200" algn="ctr"/>
            <a:r>
              <a:rPr lang="en-GB" sz="1400" i="1" dirty="0">
                <a:solidFill>
                  <a:schemeClr val="accent5"/>
                </a:solidFill>
                <a:latin typeface="Comic Sans MS" charset="0"/>
              </a:rPr>
              <a:t>the residual interaction, </a:t>
            </a:r>
            <a:r>
              <a:rPr lang="en-GB" sz="1400" dirty="0">
                <a:solidFill>
                  <a:schemeClr val="accent5"/>
                </a:solidFill>
                <a:latin typeface="Comic Sans MS" charset="0"/>
              </a:rPr>
              <a:t>contains the two-body terms that mixes the basis sets.</a:t>
            </a:r>
            <a:endParaRPr lang="en-GB" sz="1400" i="1" dirty="0">
              <a:solidFill>
                <a:schemeClr val="accent5"/>
              </a:solidFill>
              <a:latin typeface="Comic Sans MS" charset="0"/>
            </a:endParaRPr>
          </a:p>
        </p:txBody>
      </p:sp>
      <p:sp>
        <p:nvSpPr>
          <p:cNvPr id="19" name="TextBox 18">
            <a:extLst>
              <a:ext uri="{FF2B5EF4-FFF2-40B4-BE49-F238E27FC236}">
                <a16:creationId xmlns:a16="http://schemas.microsoft.com/office/drawing/2014/main" id="{710F0CDC-0385-F35D-8A01-5E9BB169A823}"/>
              </a:ext>
            </a:extLst>
          </p:cNvPr>
          <p:cNvSpPr txBox="1"/>
          <p:nvPr/>
        </p:nvSpPr>
        <p:spPr>
          <a:xfrm>
            <a:off x="155340" y="5338410"/>
            <a:ext cx="11881320" cy="646331"/>
          </a:xfrm>
          <a:prstGeom prst="rect">
            <a:avLst/>
          </a:prstGeom>
          <a:noFill/>
        </p:spPr>
        <p:txBody>
          <a:bodyPr wrap="square" rtlCol="0">
            <a:spAutoFit/>
          </a:bodyPr>
          <a:lstStyle/>
          <a:p>
            <a:pPr algn="ctr"/>
            <a:r>
              <a:rPr lang="en-US" dirty="0"/>
              <a:t>You </a:t>
            </a:r>
            <a:r>
              <a:rPr lang="en-US" u="sng" dirty="0"/>
              <a:t>cannot</a:t>
            </a:r>
            <a:r>
              <a:rPr lang="en-US" dirty="0"/>
              <a:t> ignore the residual interaction – nuclear shell model uses phenomenological residual interactions and matrix diagonalization to solve the problem – results are admixtures of independent-particle configurations.</a:t>
            </a:r>
          </a:p>
        </p:txBody>
      </p:sp>
      <p:sp>
        <p:nvSpPr>
          <p:cNvPr id="24" name="TextBox 23">
            <a:extLst>
              <a:ext uri="{FF2B5EF4-FFF2-40B4-BE49-F238E27FC236}">
                <a16:creationId xmlns:a16="http://schemas.microsoft.com/office/drawing/2014/main" id="{766ABC08-E6EE-E487-C5AC-B805B8F011B7}"/>
              </a:ext>
            </a:extLst>
          </p:cNvPr>
          <p:cNvSpPr txBox="1"/>
          <p:nvPr/>
        </p:nvSpPr>
        <p:spPr>
          <a:xfrm>
            <a:off x="8383011" y="3700615"/>
            <a:ext cx="3470659" cy="1508105"/>
          </a:xfrm>
          <a:prstGeom prst="rect">
            <a:avLst/>
          </a:prstGeom>
          <a:noFill/>
        </p:spPr>
        <p:txBody>
          <a:bodyPr wrap="square" lIns="0" tIns="0" rIns="0" bIns="0" rtlCol="0">
            <a:spAutoFit/>
          </a:bodyPr>
          <a:lstStyle/>
          <a:p>
            <a:pPr algn="l"/>
            <a:r>
              <a:rPr lang="en-GB" sz="1400" dirty="0">
                <a:latin typeface="Comic Sans MS" panose="030F0902030302020204" pitchFamily="66" charset="0"/>
              </a:rPr>
              <a:t>Depends on the motion of nucleons </a:t>
            </a:r>
            <a:r>
              <a:rPr lang="en-GB" sz="1400" dirty="0" err="1">
                <a:latin typeface="Comic Sans MS" panose="030F0902030302020204" pitchFamily="66" charset="0"/>
              </a:rPr>
              <a:t>i</a:t>
            </a:r>
            <a:r>
              <a:rPr lang="en-GB" sz="1400" dirty="0">
                <a:latin typeface="Comic Sans MS" panose="030F0902030302020204" pitchFamily="66" charset="0"/>
              </a:rPr>
              <a:t> and j, i.e. the associated single-particle quantum numbers, and builds “correlations” between nucleons.</a:t>
            </a:r>
          </a:p>
          <a:p>
            <a:pPr algn="l"/>
            <a:r>
              <a:rPr lang="en-GB" sz="1400" dirty="0">
                <a:latin typeface="Comic Sans MS" panose="030F0902030302020204" pitchFamily="66" charset="0"/>
              </a:rPr>
              <a:t>Scatters from below Fermi surface to above (later!).</a:t>
            </a:r>
          </a:p>
          <a:p>
            <a:pPr algn="l"/>
            <a:r>
              <a:rPr lang="en-GB" sz="1400" dirty="0">
                <a:latin typeface="Comic Sans MS" panose="030F0902030302020204" pitchFamily="66" charset="0"/>
              </a:rPr>
              <a:t>  </a:t>
            </a:r>
          </a:p>
        </p:txBody>
      </p:sp>
      <p:pic>
        <p:nvPicPr>
          <p:cNvPr id="15" name="Picture 14">
            <a:extLst>
              <a:ext uri="{FF2B5EF4-FFF2-40B4-BE49-F238E27FC236}">
                <a16:creationId xmlns:a16="http://schemas.microsoft.com/office/drawing/2014/main" id="{EC0359F0-FF83-454A-EB68-26F80BF44F35}"/>
              </a:ext>
            </a:extLst>
          </p:cNvPr>
          <p:cNvPicPr>
            <a:picLocks noChangeAspect="1"/>
          </p:cNvPicPr>
          <p:nvPr/>
        </p:nvPicPr>
        <p:blipFill>
          <a:blip r:embed="rId4"/>
          <a:stretch>
            <a:fillRect/>
          </a:stretch>
        </p:blipFill>
        <p:spPr>
          <a:xfrm>
            <a:off x="1348835" y="3282261"/>
            <a:ext cx="6153839" cy="754716"/>
          </a:xfrm>
          <a:prstGeom prst="rect">
            <a:avLst/>
          </a:prstGeom>
        </p:spPr>
      </p:pic>
    </p:spTree>
    <p:extLst>
      <p:ext uri="{BB962C8B-B14F-4D97-AF65-F5344CB8AC3E}">
        <p14:creationId xmlns:p14="http://schemas.microsoft.com/office/powerpoint/2010/main" val="24481266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1CDE92-94EA-9042-42A9-569408DE8BFA}"/>
              </a:ext>
            </a:extLst>
          </p:cNvPr>
          <p:cNvSpPr>
            <a:spLocks noGrp="1"/>
          </p:cNvSpPr>
          <p:nvPr>
            <p:ph type="ftr" sz="quarter" idx="15"/>
          </p:nvPr>
        </p:nvSpPr>
        <p:spPr>
          <a:xfrm>
            <a:off x="4259262" y="6383848"/>
            <a:ext cx="6572221" cy="365125"/>
          </a:xfrm>
        </p:spPr>
        <p:txBody>
          <a:bodyPr anchor="ctr">
            <a:normAutofit/>
          </a:bodyPr>
          <a:lstStyle/>
          <a:p>
            <a:pPr>
              <a:spcAft>
                <a:spcPts val="600"/>
              </a:spcAft>
            </a:pPr>
            <a:r>
              <a:rPr lang="en-US" dirty="0"/>
              <a:t>Sean J Freeman | Nuclear Structure Experiment</a:t>
            </a:r>
            <a:endParaRPr lang="en-US"/>
          </a:p>
        </p:txBody>
      </p:sp>
      <p:sp>
        <p:nvSpPr>
          <p:cNvPr id="6" name="Slide Number Placeholder 5">
            <a:extLst>
              <a:ext uri="{FF2B5EF4-FFF2-40B4-BE49-F238E27FC236}">
                <a16:creationId xmlns:a16="http://schemas.microsoft.com/office/drawing/2014/main" id="{A48AE10E-8647-6729-4F14-B318B7D68A99}"/>
              </a:ext>
            </a:extLst>
          </p:cNvPr>
          <p:cNvSpPr>
            <a:spLocks noGrp="1"/>
          </p:cNvSpPr>
          <p:nvPr>
            <p:ph type="sldNum" sz="quarter" idx="16"/>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9</a:t>
            </a:fld>
            <a:endParaRPr lang="en-US"/>
          </a:p>
        </p:txBody>
      </p:sp>
      <p:sp>
        <p:nvSpPr>
          <p:cNvPr id="2" name="Title 2">
            <a:extLst>
              <a:ext uri="{FF2B5EF4-FFF2-40B4-BE49-F238E27FC236}">
                <a16:creationId xmlns:a16="http://schemas.microsoft.com/office/drawing/2014/main" id="{3EF5D13C-FEDE-C60B-094A-DE1A4980352B}"/>
              </a:ext>
            </a:extLst>
          </p:cNvPr>
          <p:cNvSpPr>
            <a:spLocks noGrp="1"/>
          </p:cNvSpPr>
          <p:nvPr>
            <p:ph type="title"/>
          </p:nvPr>
        </p:nvSpPr>
        <p:spPr>
          <a:xfrm>
            <a:off x="210387" y="328033"/>
            <a:ext cx="7272808" cy="535460"/>
          </a:xfrm>
        </p:spPr>
        <p:txBody>
          <a:bodyPr anchor="t">
            <a:normAutofit/>
          </a:bodyPr>
          <a:lstStyle/>
          <a:p>
            <a:r>
              <a:rPr lang="en-GB" sz="3200" dirty="0"/>
              <a:t>Expectations in very exotic nuclei:</a:t>
            </a:r>
          </a:p>
        </p:txBody>
      </p:sp>
      <p:sp>
        <p:nvSpPr>
          <p:cNvPr id="3" name="Text Box 7">
            <a:extLst>
              <a:ext uri="{FF2B5EF4-FFF2-40B4-BE49-F238E27FC236}">
                <a16:creationId xmlns:a16="http://schemas.microsoft.com/office/drawing/2014/main" id="{AFC2F8ED-C1C9-7A26-E866-05B147F71AF5}"/>
              </a:ext>
            </a:extLst>
          </p:cNvPr>
          <p:cNvSpPr txBox="1">
            <a:spLocks noChangeArrowheads="1"/>
          </p:cNvSpPr>
          <p:nvPr/>
        </p:nvSpPr>
        <p:spPr bwMode="auto">
          <a:xfrm>
            <a:off x="567159" y="4570399"/>
            <a:ext cx="5184576" cy="1323439"/>
          </a:xfrm>
          <a:prstGeom prst="rect">
            <a:avLst/>
          </a:prstGeom>
          <a:noFill/>
          <a:ln>
            <a:noFill/>
            <a:headEnd/>
            <a:tailEnd/>
          </a:ln>
          <a:effectLst/>
        </p:spPr>
        <p:style>
          <a:lnRef idx="1">
            <a:schemeClr val="accent1"/>
          </a:lnRef>
          <a:fillRef idx="2">
            <a:schemeClr val="accent1"/>
          </a:fillRef>
          <a:effectRef idx="1">
            <a:schemeClr val="accent1"/>
          </a:effectRef>
          <a:fontRef idx="minor">
            <a:schemeClr val="dk1"/>
          </a:fontRef>
        </p:style>
        <p:txBody>
          <a:bodyPr wrap="square">
            <a:prstTxWarp prst="textNoShape">
              <a:avLst/>
            </a:prstTxWarp>
            <a:spAutoFit/>
          </a:bodyPr>
          <a:lstStyle/>
          <a:p>
            <a:pPr eaLnBrk="1" hangingPunct="1">
              <a:spcBef>
                <a:spcPct val="50000"/>
              </a:spcBef>
            </a:pPr>
            <a:r>
              <a:rPr lang="en-GB" sz="1600" dirty="0">
                <a:solidFill>
                  <a:srgbClr val="000000"/>
                </a:solidFill>
                <a:latin typeface="Calibri" panose="020F0502020204030204" pitchFamily="34" charset="0"/>
                <a:cs typeface="Calibri" panose="020F0502020204030204" pitchFamily="34" charset="0"/>
              </a:rPr>
              <a:t>Changes in diffuseness of mean-field potential near neutron drip line may influence spin-orbit interaction:</a:t>
            </a:r>
          </a:p>
          <a:p>
            <a:pPr eaLnBrk="1" hangingPunct="1">
              <a:spcBef>
                <a:spcPct val="50000"/>
              </a:spcBef>
            </a:pPr>
            <a:endParaRPr lang="en-GB" sz="1600" dirty="0">
              <a:solidFill>
                <a:srgbClr val="000000"/>
              </a:solidFill>
              <a:latin typeface="Calibri" panose="020F0502020204030204" pitchFamily="34" charset="0"/>
              <a:cs typeface="Calibri" panose="020F0502020204030204" pitchFamily="34" charset="0"/>
            </a:endParaRPr>
          </a:p>
          <a:p>
            <a:pPr eaLnBrk="1" hangingPunct="1">
              <a:spcBef>
                <a:spcPct val="50000"/>
              </a:spcBef>
            </a:pPr>
            <a:endParaRPr lang="en-GB" sz="1600" dirty="0">
              <a:solidFill>
                <a:srgbClr val="000000"/>
              </a:solidFill>
              <a:latin typeface="Calibri" panose="020F0502020204030204" pitchFamily="34" charset="0"/>
              <a:cs typeface="Calibri" panose="020F0502020204030204" pitchFamily="34" charset="0"/>
            </a:endParaRPr>
          </a:p>
        </p:txBody>
      </p:sp>
      <p:pic>
        <p:nvPicPr>
          <p:cNvPr id="4" name="Picture 4" descr="diffuse_skin">
            <a:extLst>
              <a:ext uri="{FF2B5EF4-FFF2-40B4-BE49-F238E27FC236}">
                <a16:creationId xmlns:a16="http://schemas.microsoft.com/office/drawing/2014/main" id="{45BCBE4A-F394-0248-0947-462E722A15C6}"/>
              </a:ext>
            </a:extLst>
          </p:cNvPr>
          <p:cNvPicPr>
            <a:picLocks noChangeAspect="1" noChangeArrowheads="1"/>
          </p:cNvPicPr>
          <p:nvPr/>
        </p:nvPicPr>
        <p:blipFill>
          <a:blip r:embed="rId2"/>
          <a:srcRect/>
          <a:stretch>
            <a:fillRect/>
          </a:stretch>
        </p:blipFill>
        <p:spPr bwMode="auto">
          <a:xfrm>
            <a:off x="356974" y="1393775"/>
            <a:ext cx="2802473" cy="2998989"/>
          </a:xfrm>
          <a:prstGeom prst="rect">
            <a:avLst/>
          </a:prstGeom>
          <a:noFill/>
        </p:spPr>
      </p:pic>
      <p:pic>
        <p:nvPicPr>
          <p:cNvPr id="7" name="Picture 4">
            <a:extLst>
              <a:ext uri="{FF2B5EF4-FFF2-40B4-BE49-F238E27FC236}">
                <a16:creationId xmlns:a16="http://schemas.microsoft.com/office/drawing/2014/main" id="{995767CE-6178-3454-FC7B-26504DA30F10}"/>
              </a:ext>
            </a:extLst>
          </p:cNvPr>
          <p:cNvPicPr preferRelativeResize="0">
            <a:picLocks noChangeAspect="1" noChangeArrowheads="1"/>
          </p:cNvPicPr>
          <p:nvPr/>
        </p:nvPicPr>
        <p:blipFill>
          <a:blip r:embed="rId3"/>
          <a:srcRect/>
          <a:stretch>
            <a:fillRect/>
          </a:stretch>
        </p:blipFill>
        <p:spPr bwMode="auto">
          <a:xfrm>
            <a:off x="7513998" y="-90431"/>
            <a:ext cx="4467615" cy="5984269"/>
          </a:xfrm>
          <a:prstGeom prst="rect">
            <a:avLst/>
          </a:prstGeom>
          <a:noFill/>
          <a:ln w="9525">
            <a:noFill/>
            <a:miter lim="800000"/>
            <a:headEnd/>
            <a:tailEnd/>
          </a:ln>
          <a:effectLst/>
        </p:spPr>
      </p:pic>
      <p:sp>
        <p:nvSpPr>
          <p:cNvPr id="8" name="TextBox 7">
            <a:extLst>
              <a:ext uri="{FF2B5EF4-FFF2-40B4-BE49-F238E27FC236}">
                <a16:creationId xmlns:a16="http://schemas.microsoft.com/office/drawing/2014/main" id="{48F4EF13-C2D7-4C51-B934-E32E8C5233CC}"/>
              </a:ext>
            </a:extLst>
          </p:cNvPr>
          <p:cNvSpPr txBox="1"/>
          <p:nvPr/>
        </p:nvSpPr>
        <p:spPr>
          <a:xfrm>
            <a:off x="3486371" y="2178337"/>
            <a:ext cx="3470296" cy="1077218"/>
          </a:xfrm>
          <a:prstGeom prst="rect">
            <a:avLst/>
          </a:prstGeom>
          <a:noFill/>
        </p:spPr>
        <p:txBody>
          <a:bodyPr wrap="square" rtlCol="0">
            <a:spAutoFit/>
          </a:bodyPr>
          <a:lstStyle/>
          <a:p>
            <a:r>
              <a:rPr lang="en-US" sz="1600" dirty="0">
                <a:solidFill>
                  <a:srgbClr val="2F2F2F"/>
                </a:solidFill>
                <a:latin typeface="Calibri" panose="020F0502020204030204" pitchFamily="34" charset="0"/>
                <a:cs typeface="Calibri" panose="020F0502020204030204" pitchFamily="34" charset="0"/>
              </a:rPr>
              <a:t>When adding nucleons can expect the system to become less well bound; final nucleons can wander more: surface becomes more diffuse.</a:t>
            </a:r>
          </a:p>
        </p:txBody>
      </p:sp>
      <p:pic>
        <p:nvPicPr>
          <p:cNvPr id="9" name="Picture 6" descr="vso">
            <a:extLst>
              <a:ext uri="{FF2B5EF4-FFF2-40B4-BE49-F238E27FC236}">
                <a16:creationId xmlns:a16="http://schemas.microsoft.com/office/drawing/2014/main" id="{D4C87369-6FBF-210A-908A-5C4C9C263FE8}"/>
              </a:ext>
            </a:extLst>
          </p:cNvPr>
          <p:cNvPicPr>
            <a:picLocks noChangeAspect="1" noChangeArrowheads="1"/>
          </p:cNvPicPr>
          <p:nvPr/>
        </p:nvPicPr>
        <p:blipFill>
          <a:blip r:embed="rId4"/>
          <a:srcRect/>
          <a:stretch>
            <a:fillRect/>
          </a:stretch>
        </p:blipFill>
        <p:spPr bwMode="auto">
          <a:xfrm>
            <a:off x="5221519" y="3745565"/>
            <a:ext cx="1993900" cy="469379"/>
          </a:xfrm>
          <a:prstGeom prst="rect">
            <a:avLst/>
          </a:prstGeom>
          <a:noFill/>
        </p:spPr>
      </p:pic>
      <p:sp>
        <p:nvSpPr>
          <p:cNvPr id="11" name="TextBox 10">
            <a:extLst>
              <a:ext uri="{FF2B5EF4-FFF2-40B4-BE49-F238E27FC236}">
                <a16:creationId xmlns:a16="http://schemas.microsoft.com/office/drawing/2014/main" id="{62C9E809-2AF3-B5C8-3534-30D33E9D2439}"/>
              </a:ext>
            </a:extLst>
          </p:cNvPr>
          <p:cNvSpPr txBox="1"/>
          <p:nvPr/>
        </p:nvSpPr>
        <p:spPr>
          <a:xfrm>
            <a:off x="1043335" y="5464225"/>
            <a:ext cx="5052665" cy="276999"/>
          </a:xfrm>
          <a:prstGeom prst="rect">
            <a:avLst/>
          </a:prstGeom>
          <a:noFill/>
        </p:spPr>
        <p:txBody>
          <a:bodyPr wrap="none" lIns="0" tIns="0" rIns="0" bIns="0" rtlCol="0">
            <a:spAutoFit/>
          </a:bodyPr>
          <a:lstStyle/>
          <a:p>
            <a:pPr algn="l"/>
            <a:r>
              <a:rPr lang="en-GB" dirty="0"/>
              <a:t>Nuclei with neutron haloes have been observed!</a:t>
            </a:r>
          </a:p>
        </p:txBody>
      </p:sp>
      <p:sp>
        <p:nvSpPr>
          <p:cNvPr id="12" name="TextBox 11">
            <a:extLst>
              <a:ext uri="{FF2B5EF4-FFF2-40B4-BE49-F238E27FC236}">
                <a16:creationId xmlns:a16="http://schemas.microsoft.com/office/drawing/2014/main" id="{30A559F5-79BD-5313-4D82-04D1C1535A9E}"/>
              </a:ext>
            </a:extLst>
          </p:cNvPr>
          <p:cNvSpPr txBox="1"/>
          <p:nvPr/>
        </p:nvSpPr>
        <p:spPr>
          <a:xfrm>
            <a:off x="7243479" y="5893838"/>
            <a:ext cx="4706699" cy="307777"/>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dirty="0" err="1"/>
              <a:t>J.Dobaczewski</a:t>
            </a:r>
            <a:r>
              <a:rPr lang="en-US" sz="1400" dirty="0"/>
              <a:t> </a:t>
            </a:r>
            <a:r>
              <a:rPr lang="en-US" sz="1400" i="1" dirty="0"/>
              <a:t>et al.</a:t>
            </a:r>
            <a:r>
              <a:rPr lang="en-US" sz="1400" dirty="0"/>
              <a:t> </a:t>
            </a:r>
            <a:r>
              <a:rPr lang="en-US" sz="1400" dirty="0" err="1"/>
              <a:t>Prog.Part.Nucl.Phys</a:t>
            </a:r>
            <a:r>
              <a:rPr lang="en-US" sz="1400" dirty="0"/>
              <a:t>. </a:t>
            </a:r>
            <a:r>
              <a:rPr lang="en-US" sz="1400" b="1" dirty="0"/>
              <a:t>59 </a:t>
            </a:r>
            <a:r>
              <a:rPr lang="en-US" sz="1400" dirty="0"/>
              <a:t>432 (2007)</a:t>
            </a:r>
          </a:p>
        </p:txBody>
      </p:sp>
    </p:spTree>
    <p:extLst>
      <p:ext uri="{BB962C8B-B14F-4D97-AF65-F5344CB8AC3E}">
        <p14:creationId xmlns:p14="http://schemas.microsoft.com/office/powerpoint/2010/main" val="2447574271"/>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0" id="{13C28D64-1B24-AE44-ADF1-2F22862D8410}" vid="{33E554F9-2EDB-C045-92B1-72711727840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DAC66781-D9D8-BC4F-8F43-CFE588336C9F}" vid="{8746F749-1D46-FC47-B97A-D3A04384F822}"/>
    </a:ext>
  </a:ext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47897</TotalTime>
  <Words>4504</Words>
  <Application>Microsoft Macintosh PowerPoint</Application>
  <PresentationFormat>Widescreen</PresentationFormat>
  <Paragraphs>543</Paragraphs>
  <Slides>45</Slides>
  <Notes>1</Notes>
  <HiddenSlides>0</HiddenSlides>
  <MMClips>0</MMClips>
  <ScaleCrop>false</ScaleCrop>
  <HeadingPairs>
    <vt:vector size="6" baseType="variant">
      <vt:variant>
        <vt:lpstr>Fonts Used</vt:lpstr>
      </vt:variant>
      <vt:variant>
        <vt:i4>11</vt:i4>
      </vt:variant>
      <vt:variant>
        <vt:lpstr>Theme</vt:lpstr>
      </vt:variant>
      <vt:variant>
        <vt:i4>5</vt:i4>
      </vt:variant>
      <vt:variant>
        <vt:lpstr>Slide Titles</vt:lpstr>
      </vt:variant>
      <vt:variant>
        <vt:i4>45</vt:i4>
      </vt:variant>
    </vt:vector>
  </HeadingPairs>
  <TitlesOfParts>
    <vt:vector size="61" baseType="lpstr">
      <vt:lpstr>-apple-system</vt:lpstr>
      <vt:lpstr>Arial</vt:lpstr>
      <vt:lpstr>ArialMT</vt:lpstr>
      <vt:lpstr>Calibri</vt:lpstr>
      <vt:lpstr>Calibri Light</vt:lpstr>
      <vt:lpstr>Comic Sans MS</vt:lpstr>
      <vt:lpstr>Gotham SSm A</vt:lpstr>
      <vt:lpstr>Helvetica</vt:lpstr>
      <vt:lpstr>Lucida Sans</vt:lpstr>
      <vt:lpstr>Princetown LET</vt:lpstr>
      <vt:lpstr>Wingdings</vt:lpstr>
      <vt:lpstr>Office Theme</vt:lpstr>
      <vt:lpstr>1_Office Theme</vt:lpstr>
      <vt:lpstr>2_Office Theme</vt:lpstr>
      <vt:lpstr>3_Office Theme</vt:lpstr>
      <vt:lpstr>4_Office Theme</vt:lpstr>
      <vt:lpstr>A Taste of Nuclear Structure from an Experimental Point of View  (in two lectures)      😳</vt:lpstr>
      <vt:lpstr>Plan of Action</vt:lpstr>
      <vt:lpstr>What is a nucleus?</vt:lpstr>
      <vt:lpstr>Challenges in nuclear structure</vt:lpstr>
      <vt:lpstr>Mean-field approaches to single-particle structure</vt:lpstr>
      <vt:lpstr>Magic numbers</vt:lpstr>
      <vt:lpstr>Independent-particle model:</vt:lpstr>
      <vt:lpstr>Beware the residual interaction:</vt:lpstr>
      <vt:lpstr>Expectations in very exotic nuclei:</vt:lpstr>
      <vt:lpstr>Shell evolution</vt:lpstr>
      <vt:lpstr>Shell evolution</vt:lpstr>
      <vt:lpstr>Collectivity and nuclear shape</vt:lpstr>
      <vt:lpstr>Vibrations and rotations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Research with radioactive beams at ISOLDE </vt:lpstr>
      <vt:lpstr>Low-energy installations</vt:lpstr>
      <vt:lpstr>HIE-ISOLDE completed 2018</vt:lpstr>
      <vt:lpstr>PowerPoint Presentation</vt:lpstr>
      <vt:lpstr>Electric dipole moment searches</vt:lpstr>
      <vt:lpstr>Stable octupole shape versus octupole vibration?</vt:lpstr>
      <vt:lpstr>Spectroscopy of Radioactive RaF</vt:lpstr>
      <vt:lpstr>ISOLDE Solenoidal Spectrometer</vt:lpstr>
      <vt:lpstr>PowerPoint Presentation</vt:lpstr>
      <vt:lpstr>PowerPoint Presentation</vt:lpstr>
      <vt:lpstr>Indium – from one extreme to the other - two back-to-back ISOLDE PRL’s in July</vt:lpstr>
      <vt:lpstr>Towards a nuclear clock...</vt:lpstr>
      <vt:lpstr>Vacancy centres in diamond as potential qubits</vt:lpstr>
      <vt:lpstr>Perspectives</vt:lpstr>
      <vt:lpstr>PowerPoint Presentation</vt:lpstr>
      <vt:lpstr>Large Shape Staggering in Neutron-Deficient Bi Isotopes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Sean J Freeman</dc:creator>
  <cp:lastModifiedBy>Sean J Freeman</cp:lastModifiedBy>
  <cp:revision>492</cp:revision>
  <cp:lastPrinted>2020-01-30T13:49:18Z</cp:lastPrinted>
  <dcterms:created xsi:type="dcterms:W3CDTF">2022-06-22T12:16:23Z</dcterms:created>
  <dcterms:modified xsi:type="dcterms:W3CDTF">2024-01-21T17:56:04Z</dcterms:modified>
</cp:coreProperties>
</file>