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1.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2.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3.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4.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15.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16.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theme/theme17.xml" ContentType="application/vnd.openxmlformats-officedocument.theme+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theme/theme18.xml" ContentType="application/vnd.openxmlformats-officedocument.theme+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theme/theme19.xml" ContentType="application/vnd.openxmlformats-officedocument.theme+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theme/theme20.xml" ContentType="application/vnd.openxmlformats-officedocument.theme+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theme/theme21.xml" ContentType="application/vnd.openxmlformats-officedocument.theme+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theme/theme22.xml" ContentType="application/vnd.openxmlformats-officedocument.theme+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theme/theme23.xml" ContentType="application/vnd.openxmlformats-officedocument.theme+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2" r:id="rId12"/>
    <p:sldMasterId id="2147483794" r:id="rId13"/>
    <p:sldMasterId id="2147483806" r:id="rId14"/>
    <p:sldMasterId id="2147483818" r:id="rId15"/>
    <p:sldMasterId id="2147483830" r:id="rId16"/>
    <p:sldMasterId id="2147483842" r:id="rId17"/>
    <p:sldMasterId id="2147483854" r:id="rId18"/>
    <p:sldMasterId id="2147483866" r:id="rId19"/>
    <p:sldMasterId id="2147483878" r:id="rId20"/>
    <p:sldMasterId id="2147483890" r:id="rId21"/>
    <p:sldMasterId id="2147483902" r:id="rId22"/>
    <p:sldMasterId id="2147483914" r:id="rId23"/>
    <p:sldMasterId id="2147483926" r:id="rId24"/>
  </p:sldMasterIdLst>
  <p:notesMasterIdLst>
    <p:notesMasterId r:id="rId112"/>
  </p:notesMasterIdLst>
  <p:sldIdLst>
    <p:sldId id="256" r:id="rId25"/>
    <p:sldId id="257" r:id="rId26"/>
    <p:sldId id="356" r:id="rId27"/>
    <p:sldId id="357" r:id="rId28"/>
    <p:sldId id="259" r:id="rId29"/>
    <p:sldId id="260" r:id="rId30"/>
    <p:sldId id="261" r:id="rId31"/>
    <p:sldId id="262" r:id="rId32"/>
    <p:sldId id="263" r:id="rId33"/>
    <p:sldId id="264" r:id="rId34"/>
    <p:sldId id="265" r:id="rId35"/>
    <p:sldId id="316" r:id="rId36"/>
    <p:sldId id="317" r:id="rId37"/>
    <p:sldId id="325" r:id="rId38"/>
    <p:sldId id="322" r:id="rId39"/>
    <p:sldId id="323" r:id="rId40"/>
    <p:sldId id="344" r:id="rId41"/>
    <p:sldId id="324" r:id="rId42"/>
    <p:sldId id="326" r:id="rId43"/>
    <p:sldId id="327" r:id="rId44"/>
    <p:sldId id="328" r:id="rId45"/>
    <p:sldId id="329" r:id="rId46"/>
    <p:sldId id="331" r:id="rId47"/>
    <p:sldId id="332" r:id="rId48"/>
    <p:sldId id="336" r:id="rId49"/>
    <p:sldId id="333" r:id="rId50"/>
    <p:sldId id="334" r:id="rId51"/>
    <p:sldId id="335" r:id="rId52"/>
    <p:sldId id="345" r:id="rId53"/>
    <p:sldId id="348" r:id="rId54"/>
    <p:sldId id="349" r:id="rId55"/>
    <p:sldId id="350" r:id="rId56"/>
    <p:sldId id="351" r:id="rId57"/>
    <p:sldId id="355" r:id="rId58"/>
    <p:sldId id="353" r:id="rId59"/>
    <p:sldId id="354" r:id="rId60"/>
    <p:sldId id="346" r:id="rId61"/>
    <p:sldId id="266" r:id="rId62"/>
    <p:sldId id="267" r:id="rId63"/>
    <p:sldId id="268" r:id="rId64"/>
    <p:sldId id="337" r:id="rId65"/>
    <p:sldId id="269" r:id="rId66"/>
    <p:sldId id="340" r:id="rId67"/>
    <p:sldId id="339" r:id="rId68"/>
    <p:sldId id="341" r:id="rId69"/>
    <p:sldId id="271" r:id="rId70"/>
    <p:sldId id="270" r:id="rId71"/>
    <p:sldId id="342" r:id="rId72"/>
    <p:sldId id="343" r:id="rId73"/>
    <p:sldId id="275" r:id="rId74"/>
    <p:sldId id="347" r:id="rId75"/>
    <p:sldId id="292" r:id="rId76"/>
    <p:sldId id="274" r:id="rId77"/>
    <p:sldId id="273" r:id="rId78"/>
    <p:sldId id="291" r:id="rId79"/>
    <p:sldId id="287" r:id="rId80"/>
    <p:sldId id="288" r:id="rId81"/>
    <p:sldId id="295" r:id="rId82"/>
    <p:sldId id="297" r:id="rId83"/>
    <p:sldId id="298" r:id="rId84"/>
    <p:sldId id="299" r:id="rId85"/>
    <p:sldId id="300" r:id="rId86"/>
    <p:sldId id="301" r:id="rId87"/>
    <p:sldId id="302" r:id="rId88"/>
    <p:sldId id="303" r:id="rId89"/>
    <p:sldId id="304" r:id="rId90"/>
    <p:sldId id="305" r:id="rId91"/>
    <p:sldId id="306" r:id="rId92"/>
    <p:sldId id="307" r:id="rId93"/>
    <p:sldId id="308" r:id="rId94"/>
    <p:sldId id="309" r:id="rId95"/>
    <p:sldId id="310" r:id="rId96"/>
    <p:sldId id="311" r:id="rId97"/>
    <p:sldId id="312" r:id="rId98"/>
    <p:sldId id="313" r:id="rId99"/>
    <p:sldId id="314" r:id="rId100"/>
    <p:sldId id="289" r:id="rId101"/>
    <p:sldId id="277" r:id="rId102"/>
    <p:sldId id="278" r:id="rId103"/>
    <p:sldId id="279" r:id="rId104"/>
    <p:sldId id="280" r:id="rId105"/>
    <p:sldId id="281" r:id="rId106"/>
    <p:sldId id="282" r:id="rId107"/>
    <p:sldId id="283" r:id="rId108"/>
    <p:sldId id="284" r:id="rId109"/>
    <p:sldId id="285" r:id="rId110"/>
    <p:sldId id="290" r:id="rId1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6" autoAdjust="0"/>
    <p:restoredTop sz="94660"/>
  </p:normalViewPr>
  <p:slideViewPr>
    <p:cSldViewPr snapToGrid="0" showGuides="1">
      <p:cViewPr varScale="1">
        <p:scale>
          <a:sx n="62" d="100"/>
          <a:sy n="62" d="100"/>
        </p:scale>
        <p:origin x="65" y="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xml"/><Relationship Id="rId21" Type="http://schemas.openxmlformats.org/officeDocument/2006/relationships/slideMaster" Target="slideMasters/slideMaster21.xml"/><Relationship Id="rId42" Type="http://schemas.openxmlformats.org/officeDocument/2006/relationships/slide" Target="slides/slide18.xml"/><Relationship Id="rId47" Type="http://schemas.openxmlformats.org/officeDocument/2006/relationships/slide" Target="slides/slide23.xml"/><Relationship Id="rId63" Type="http://schemas.openxmlformats.org/officeDocument/2006/relationships/slide" Target="slides/slide39.xml"/><Relationship Id="rId68" Type="http://schemas.openxmlformats.org/officeDocument/2006/relationships/slide" Target="slides/slide44.xml"/><Relationship Id="rId84" Type="http://schemas.openxmlformats.org/officeDocument/2006/relationships/slide" Target="slides/slide60.xml"/><Relationship Id="rId89" Type="http://schemas.openxmlformats.org/officeDocument/2006/relationships/slide" Target="slides/slide65.xml"/><Relationship Id="rId112" Type="http://schemas.openxmlformats.org/officeDocument/2006/relationships/notesMaster" Target="notesMasters/notesMaster1.xml"/><Relationship Id="rId16" Type="http://schemas.openxmlformats.org/officeDocument/2006/relationships/slideMaster" Target="slideMasters/slideMaster16.xml"/><Relationship Id="rId107" Type="http://schemas.openxmlformats.org/officeDocument/2006/relationships/slide" Target="slides/slide83.xml"/><Relationship Id="rId11" Type="http://schemas.openxmlformats.org/officeDocument/2006/relationships/slideMaster" Target="slideMasters/slideMaster11.xml"/><Relationship Id="rId32" Type="http://schemas.openxmlformats.org/officeDocument/2006/relationships/slide" Target="slides/slide8.xml"/><Relationship Id="rId37" Type="http://schemas.openxmlformats.org/officeDocument/2006/relationships/slide" Target="slides/slide13.xml"/><Relationship Id="rId53" Type="http://schemas.openxmlformats.org/officeDocument/2006/relationships/slide" Target="slides/slide29.xml"/><Relationship Id="rId58" Type="http://schemas.openxmlformats.org/officeDocument/2006/relationships/slide" Target="slides/slide34.xml"/><Relationship Id="rId74" Type="http://schemas.openxmlformats.org/officeDocument/2006/relationships/slide" Target="slides/slide50.xml"/><Relationship Id="rId79" Type="http://schemas.openxmlformats.org/officeDocument/2006/relationships/slide" Target="slides/slide55.xml"/><Relationship Id="rId102" Type="http://schemas.openxmlformats.org/officeDocument/2006/relationships/slide" Target="slides/slide78.xml"/><Relationship Id="rId5" Type="http://schemas.openxmlformats.org/officeDocument/2006/relationships/slideMaster" Target="slideMasters/slideMaster5.xml"/><Relationship Id="rId90" Type="http://schemas.openxmlformats.org/officeDocument/2006/relationships/slide" Target="slides/slide66.xml"/><Relationship Id="rId95" Type="http://schemas.openxmlformats.org/officeDocument/2006/relationships/slide" Target="slides/slide71.xml"/><Relationship Id="rId22" Type="http://schemas.openxmlformats.org/officeDocument/2006/relationships/slideMaster" Target="slideMasters/slideMaster22.xml"/><Relationship Id="rId27" Type="http://schemas.openxmlformats.org/officeDocument/2006/relationships/slide" Target="slides/slide3.xml"/><Relationship Id="rId43" Type="http://schemas.openxmlformats.org/officeDocument/2006/relationships/slide" Target="slides/slide19.xml"/><Relationship Id="rId48" Type="http://schemas.openxmlformats.org/officeDocument/2006/relationships/slide" Target="slides/slide24.xml"/><Relationship Id="rId64" Type="http://schemas.openxmlformats.org/officeDocument/2006/relationships/slide" Target="slides/slide40.xml"/><Relationship Id="rId69" Type="http://schemas.openxmlformats.org/officeDocument/2006/relationships/slide" Target="slides/slide45.xml"/><Relationship Id="rId113" Type="http://schemas.openxmlformats.org/officeDocument/2006/relationships/presProps" Target="presProps.xml"/><Relationship Id="rId80" Type="http://schemas.openxmlformats.org/officeDocument/2006/relationships/slide" Target="slides/slide56.xml"/><Relationship Id="rId85" Type="http://schemas.openxmlformats.org/officeDocument/2006/relationships/slide" Target="slides/slide61.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 Target="slides/slide9.xml"/><Relationship Id="rId38" Type="http://schemas.openxmlformats.org/officeDocument/2006/relationships/slide" Target="slides/slide14.xml"/><Relationship Id="rId59" Type="http://schemas.openxmlformats.org/officeDocument/2006/relationships/slide" Target="slides/slide35.xml"/><Relationship Id="rId103" Type="http://schemas.openxmlformats.org/officeDocument/2006/relationships/slide" Target="slides/slide79.xml"/><Relationship Id="rId108" Type="http://schemas.openxmlformats.org/officeDocument/2006/relationships/slide" Target="slides/slide84.xml"/><Relationship Id="rId54" Type="http://schemas.openxmlformats.org/officeDocument/2006/relationships/slide" Target="slides/slide30.xml"/><Relationship Id="rId70" Type="http://schemas.openxmlformats.org/officeDocument/2006/relationships/slide" Target="slides/slide46.xml"/><Relationship Id="rId75" Type="http://schemas.openxmlformats.org/officeDocument/2006/relationships/slide" Target="slides/slide51.xml"/><Relationship Id="rId91" Type="http://schemas.openxmlformats.org/officeDocument/2006/relationships/slide" Target="slides/slide67.xml"/><Relationship Id="rId96" Type="http://schemas.openxmlformats.org/officeDocument/2006/relationships/slide" Target="slides/slide72.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slide" Target="slides/slide33.xml"/><Relationship Id="rId106" Type="http://schemas.openxmlformats.org/officeDocument/2006/relationships/slide" Target="slides/slide82.xml"/><Relationship Id="rId114" Type="http://schemas.openxmlformats.org/officeDocument/2006/relationships/viewProps" Target="viewProps.xml"/><Relationship Id="rId10" Type="http://schemas.openxmlformats.org/officeDocument/2006/relationships/slideMaster" Target="slideMasters/slideMaster10.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slide" Target="slides/slide36.xml"/><Relationship Id="rId65" Type="http://schemas.openxmlformats.org/officeDocument/2006/relationships/slide" Target="slides/slide41.xml"/><Relationship Id="rId73" Type="http://schemas.openxmlformats.org/officeDocument/2006/relationships/slide" Target="slides/slide49.xml"/><Relationship Id="rId78" Type="http://schemas.openxmlformats.org/officeDocument/2006/relationships/slide" Target="slides/slide54.xml"/><Relationship Id="rId81" Type="http://schemas.openxmlformats.org/officeDocument/2006/relationships/slide" Target="slides/slide57.xml"/><Relationship Id="rId86" Type="http://schemas.openxmlformats.org/officeDocument/2006/relationships/slide" Target="slides/slide62.xml"/><Relationship Id="rId94" Type="http://schemas.openxmlformats.org/officeDocument/2006/relationships/slide" Target="slides/slide70.xml"/><Relationship Id="rId99" Type="http://schemas.openxmlformats.org/officeDocument/2006/relationships/slide" Target="slides/slide75.xml"/><Relationship Id="rId101" Type="http://schemas.openxmlformats.org/officeDocument/2006/relationships/slide" Target="slides/slide77.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5.xml"/><Relationship Id="rId109" Type="http://schemas.openxmlformats.org/officeDocument/2006/relationships/slide" Target="slides/slide85.xml"/><Relationship Id="rId34" Type="http://schemas.openxmlformats.org/officeDocument/2006/relationships/slide" Target="slides/slide10.xml"/><Relationship Id="rId50" Type="http://schemas.openxmlformats.org/officeDocument/2006/relationships/slide" Target="slides/slide26.xml"/><Relationship Id="rId55" Type="http://schemas.openxmlformats.org/officeDocument/2006/relationships/slide" Target="slides/slide31.xml"/><Relationship Id="rId76" Type="http://schemas.openxmlformats.org/officeDocument/2006/relationships/slide" Target="slides/slide52.xml"/><Relationship Id="rId97" Type="http://schemas.openxmlformats.org/officeDocument/2006/relationships/slide" Target="slides/slide73.xml"/><Relationship Id="rId104" Type="http://schemas.openxmlformats.org/officeDocument/2006/relationships/slide" Target="slides/slide80.xml"/><Relationship Id="rId7" Type="http://schemas.openxmlformats.org/officeDocument/2006/relationships/slideMaster" Target="slideMasters/slideMaster7.xml"/><Relationship Id="rId71" Type="http://schemas.openxmlformats.org/officeDocument/2006/relationships/slide" Target="slides/slide47.xml"/><Relationship Id="rId92"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5.xml"/><Relationship Id="rId24" Type="http://schemas.openxmlformats.org/officeDocument/2006/relationships/slideMaster" Target="slideMasters/slideMaster24.xml"/><Relationship Id="rId40" Type="http://schemas.openxmlformats.org/officeDocument/2006/relationships/slide" Target="slides/slide16.xml"/><Relationship Id="rId45" Type="http://schemas.openxmlformats.org/officeDocument/2006/relationships/slide" Target="slides/slide21.xml"/><Relationship Id="rId66" Type="http://schemas.openxmlformats.org/officeDocument/2006/relationships/slide" Target="slides/slide42.xml"/><Relationship Id="rId87" Type="http://schemas.openxmlformats.org/officeDocument/2006/relationships/slide" Target="slides/slide63.xml"/><Relationship Id="rId110" Type="http://schemas.openxmlformats.org/officeDocument/2006/relationships/slide" Target="slides/slide86.xml"/><Relationship Id="rId115" Type="http://schemas.openxmlformats.org/officeDocument/2006/relationships/theme" Target="theme/theme1.xml"/><Relationship Id="rId61" Type="http://schemas.openxmlformats.org/officeDocument/2006/relationships/slide" Target="slides/slide37.xml"/><Relationship Id="rId82" Type="http://schemas.openxmlformats.org/officeDocument/2006/relationships/slide" Target="slides/slide58.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6.xml"/><Relationship Id="rId35" Type="http://schemas.openxmlformats.org/officeDocument/2006/relationships/slide" Target="slides/slide11.xml"/><Relationship Id="rId56" Type="http://schemas.openxmlformats.org/officeDocument/2006/relationships/slide" Target="slides/slide32.xml"/><Relationship Id="rId77" Type="http://schemas.openxmlformats.org/officeDocument/2006/relationships/slide" Target="slides/slide53.xml"/><Relationship Id="rId100" Type="http://schemas.openxmlformats.org/officeDocument/2006/relationships/slide" Target="slides/slide76.xml"/><Relationship Id="rId105" Type="http://schemas.openxmlformats.org/officeDocument/2006/relationships/slide" Target="slides/slide81.xml"/><Relationship Id="rId8" Type="http://schemas.openxmlformats.org/officeDocument/2006/relationships/slideMaster" Target="slideMasters/slideMaster8.xml"/><Relationship Id="rId51" Type="http://schemas.openxmlformats.org/officeDocument/2006/relationships/slide" Target="slides/slide27.xml"/><Relationship Id="rId72" Type="http://schemas.openxmlformats.org/officeDocument/2006/relationships/slide" Target="slides/slide48.xml"/><Relationship Id="rId93" Type="http://schemas.openxmlformats.org/officeDocument/2006/relationships/slide" Target="slides/slide69.xml"/><Relationship Id="rId98" Type="http://schemas.openxmlformats.org/officeDocument/2006/relationships/slide" Target="slides/slide74.xml"/><Relationship Id="rId3" Type="http://schemas.openxmlformats.org/officeDocument/2006/relationships/slideMaster" Target="slideMasters/slideMaster3.xml"/><Relationship Id="rId25" Type="http://schemas.openxmlformats.org/officeDocument/2006/relationships/slide" Target="slides/slide1.xml"/><Relationship Id="rId46" Type="http://schemas.openxmlformats.org/officeDocument/2006/relationships/slide" Target="slides/slide22.xml"/><Relationship Id="rId67" Type="http://schemas.openxmlformats.org/officeDocument/2006/relationships/slide" Target="slides/slide43.xml"/><Relationship Id="rId116" Type="http://schemas.openxmlformats.org/officeDocument/2006/relationships/tableStyles" Target="tableStyles.xml"/><Relationship Id="rId20" Type="http://schemas.openxmlformats.org/officeDocument/2006/relationships/slideMaster" Target="slideMasters/slideMaster20.xml"/><Relationship Id="rId41" Type="http://schemas.openxmlformats.org/officeDocument/2006/relationships/slide" Target="slides/slide17.xml"/><Relationship Id="rId62" Type="http://schemas.openxmlformats.org/officeDocument/2006/relationships/slide" Target="slides/slide38.xml"/><Relationship Id="rId83" Type="http://schemas.openxmlformats.org/officeDocument/2006/relationships/slide" Target="slides/slide59.xml"/><Relationship Id="rId88" Type="http://schemas.openxmlformats.org/officeDocument/2006/relationships/slide" Target="slides/slide64.xml"/><Relationship Id="rId111" Type="http://schemas.openxmlformats.org/officeDocument/2006/relationships/slide" Target="slides/slide8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Foglio_di_lavoro_di_Microsoft_Excel.xlsx"/></Relationships>
</file>

<file path=ppt/charts/_rels/chart2.xml.rels><?xml version="1.0" encoding="UTF-8" standalone="yes"?>
<Relationships xmlns="http://schemas.openxmlformats.org/package/2006/relationships"><Relationship Id="rId1" Type="http://schemas.openxmlformats.org/officeDocument/2006/relationships/oleObject" Target="file:///D:\extramix%20analiti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786614173228345"/>
          <c:y val="5.4236293379994166E-2"/>
          <c:w val="0.78400153105861781"/>
          <c:h val="0.78668205267445013"/>
        </c:manualLayout>
      </c:layout>
      <c:scatterChart>
        <c:scatterStyle val="smoothMarker"/>
        <c:varyColors val="0"/>
        <c:ser>
          <c:idx val="0"/>
          <c:order val="0"/>
          <c:tx>
            <c:v>radiative</c:v>
          </c:tx>
          <c:spPr>
            <a:ln w="19050" cap="rnd">
              <a:solidFill>
                <a:srgbClr val="2D2D8A">
                  <a:lumMod val="75000"/>
                </a:srgbClr>
              </a:solidFill>
              <a:round/>
            </a:ln>
            <a:effectLst/>
          </c:spPr>
          <c:marker>
            <c:symbol val="none"/>
          </c:marker>
          <c:xVal>
            <c:numRef>
              <c:f>Foglio1!$A$1:$A$11</c:f>
              <c:numCache>
                <c:formatCode>General</c:formatCode>
                <c:ptCount val="1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numCache>
            </c:numRef>
          </c:xVal>
          <c:yVal>
            <c:numRef>
              <c:f>Foglio1!$B$1:$B$11</c:f>
              <c:numCache>
                <c:formatCode>General</c:formatCode>
                <c:ptCount val="11"/>
                <c:pt idx="0">
                  <c:v>0.8</c:v>
                </c:pt>
                <c:pt idx="1">
                  <c:v>0.6</c:v>
                </c:pt>
                <c:pt idx="2">
                  <c:v>0.45</c:v>
                </c:pt>
                <c:pt idx="3">
                  <c:v>0.4</c:v>
                </c:pt>
                <c:pt idx="4">
                  <c:v>0.4</c:v>
                </c:pt>
                <c:pt idx="5">
                  <c:v>0.3</c:v>
                </c:pt>
                <c:pt idx="6">
                  <c:v>0.25</c:v>
                </c:pt>
                <c:pt idx="7">
                  <c:v>0.2</c:v>
                </c:pt>
                <c:pt idx="8">
                  <c:v>0.26</c:v>
                </c:pt>
                <c:pt idx="9">
                  <c:v>0.4</c:v>
                </c:pt>
                <c:pt idx="10">
                  <c:v>1</c:v>
                </c:pt>
              </c:numCache>
            </c:numRef>
          </c:yVal>
          <c:smooth val="1"/>
          <c:extLst>
            <c:ext xmlns:c16="http://schemas.microsoft.com/office/drawing/2014/chart" uri="{C3380CC4-5D6E-409C-BE32-E72D297353CC}">
              <c16:uniqueId val="{00000000-0330-4ACB-86CD-6DBAF6306FD8}"/>
            </c:ext>
          </c:extLst>
        </c:ser>
        <c:ser>
          <c:idx val="1"/>
          <c:order val="1"/>
          <c:tx>
            <c:v>adiabatic</c:v>
          </c:tx>
          <c:spPr>
            <a:ln w="19050" cap="rnd">
              <a:solidFill>
                <a:srgbClr val="FF0000"/>
              </a:solidFill>
              <a:round/>
            </a:ln>
            <a:effectLst/>
          </c:spPr>
          <c:marker>
            <c:symbol val="none"/>
          </c:marker>
          <c:xVal>
            <c:numRef>
              <c:f>Foglio1!$A$1:$A$11</c:f>
              <c:numCache>
                <c:formatCode>General</c:formatCode>
                <c:ptCount val="1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numCache>
            </c:numRef>
          </c:xVal>
          <c:yVal>
            <c:numRef>
              <c:f>Foglio1!$C$1:$C$11</c:f>
              <c:numCache>
                <c:formatCode>General</c:formatCode>
                <c:ptCount val="11"/>
                <c:pt idx="0">
                  <c:v>0.4</c:v>
                </c:pt>
                <c:pt idx="1">
                  <c:v>0.4</c:v>
                </c:pt>
                <c:pt idx="2">
                  <c:v>0.4</c:v>
                </c:pt>
                <c:pt idx="3">
                  <c:v>0.4</c:v>
                </c:pt>
                <c:pt idx="4">
                  <c:v>0.4</c:v>
                </c:pt>
                <c:pt idx="5">
                  <c:v>0.4</c:v>
                </c:pt>
                <c:pt idx="6">
                  <c:v>0.4</c:v>
                </c:pt>
                <c:pt idx="7">
                  <c:v>0.38</c:v>
                </c:pt>
                <c:pt idx="8">
                  <c:v>0.35</c:v>
                </c:pt>
                <c:pt idx="9">
                  <c:v>0.3</c:v>
                </c:pt>
                <c:pt idx="10">
                  <c:v>0.25</c:v>
                </c:pt>
              </c:numCache>
            </c:numRef>
          </c:yVal>
          <c:smooth val="1"/>
          <c:extLst>
            <c:ext xmlns:c16="http://schemas.microsoft.com/office/drawing/2014/chart" uri="{C3380CC4-5D6E-409C-BE32-E72D297353CC}">
              <c16:uniqueId val="{00000001-0330-4ACB-86CD-6DBAF6306FD8}"/>
            </c:ext>
          </c:extLst>
        </c:ser>
        <c:dLbls>
          <c:showLegendKey val="0"/>
          <c:showVal val="0"/>
          <c:showCatName val="0"/>
          <c:showSerName val="0"/>
          <c:showPercent val="0"/>
          <c:showBubbleSize val="0"/>
        </c:dLbls>
        <c:axId val="1997667695"/>
        <c:axId val="1997668111"/>
      </c:scatterChart>
      <c:valAx>
        <c:axId val="1997667695"/>
        <c:scaling>
          <c:orientation val="minMax"/>
          <c:max val="1"/>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sz="1400">
                    <a:solidFill>
                      <a:schemeClr val="tx1"/>
                    </a:solidFill>
                  </a:rPr>
                  <a:t>m/Mꙩ</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1997668111"/>
        <c:crosses val="autoZero"/>
        <c:crossBetween val="midCat"/>
      </c:valAx>
      <c:valAx>
        <c:axId val="1997668111"/>
        <c:scaling>
          <c:orientation val="minMax"/>
        </c:scaling>
        <c:delete val="0"/>
        <c:axPos val="l"/>
        <c:majorGridlines>
          <c:spPr>
            <a:ln w="9525" cap="flat" cmpd="sng" algn="ctr">
              <a:no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dirty="0">
                    <a:solidFill>
                      <a:schemeClr val="tx1"/>
                    </a:solidFill>
                  </a:rPr>
                  <a:t>T </a:t>
                </a:r>
                <a:r>
                  <a:rPr lang="en-US" sz="1200" dirty="0" smtClean="0">
                    <a:solidFill>
                      <a:schemeClr val="tx1"/>
                    </a:solidFill>
                  </a:rPr>
                  <a:t>gradient</a:t>
                </a:r>
                <a:endParaRPr lang="en-US" sz="1200" dirty="0">
                  <a:solidFill>
                    <a:schemeClr val="tx1"/>
                  </a:solidFill>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1997667695"/>
        <c:crosses val="autoZero"/>
        <c:crossBetween val="midCat"/>
      </c:valAx>
      <c:spPr>
        <a:noFill/>
        <a:ln>
          <a:noFill/>
        </a:ln>
        <a:effectLst/>
      </c:spPr>
    </c:plotArea>
    <c:legend>
      <c:legendPos val="r"/>
      <c:legendEntry>
        <c:idx val="0"/>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Entry>
      <c:legendEntry>
        <c:idx val="1"/>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Entry>
      <c:layout>
        <c:manualLayout>
          <c:xMode val="edge"/>
          <c:yMode val="edge"/>
          <c:x val="0.67283017670381617"/>
          <c:y val="5.0608486839630325E-2"/>
          <c:w val="0.1965419947506562"/>
          <c:h val="0.1663419766494705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marker>
            <c:symbol val="none"/>
          </c:marker>
          <c:xVal>
            <c:numRef>
              <c:f>Foglio1!$A$2:$A$101</c:f>
              <c:numCache>
                <c:formatCode>General</c:formatCode>
                <c:ptCount val="100"/>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pt idx="81">
                  <c:v>8.0999999999999872</c:v>
                </c:pt>
                <c:pt idx="82">
                  <c:v>8.1999999999999869</c:v>
                </c:pt>
                <c:pt idx="83">
                  <c:v>8.2999999999999865</c:v>
                </c:pt>
                <c:pt idx="84">
                  <c:v>8.3999999999999861</c:v>
                </c:pt>
                <c:pt idx="85">
                  <c:v>8.4999999999999858</c:v>
                </c:pt>
                <c:pt idx="86">
                  <c:v>8.5999999999999854</c:v>
                </c:pt>
                <c:pt idx="87">
                  <c:v>8.6999999999999851</c:v>
                </c:pt>
                <c:pt idx="88">
                  <c:v>8.7999999999999847</c:v>
                </c:pt>
                <c:pt idx="89">
                  <c:v>8.8999999999999844</c:v>
                </c:pt>
                <c:pt idx="90">
                  <c:v>8.999999999999984</c:v>
                </c:pt>
                <c:pt idx="91">
                  <c:v>9.0999999999999837</c:v>
                </c:pt>
                <c:pt idx="92">
                  <c:v>9.1999999999999833</c:v>
                </c:pt>
                <c:pt idx="93">
                  <c:v>9.2999999999999829</c:v>
                </c:pt>
                <c:pt idx="94">
                  <c:v>9.3999999999999826</c:v>
                </c:pt>
                <c:pt idx="95">
                  <c:v>9.4999999999999822</c:v>
                </c:pt>
                <c:pt idx="96">
                  <c:v>9.5999999999999819</c:v>
                </c:pt>
                <c:pt idx="97">
                  <c:v>9.6999999999999815</c:v>
                </c:pt>
                <c:pt idx="98">
                  <c:v>9.7999999999999812</c:v>
                </c:pt>
                <c:pt idx="99">
                  <c:v>9.8999999999999808</c:v>
                </c:pt>
              </c:numCache>
            </c:numRef>
          </c:xVal>
          <c:yVal>
            <c:numRef>
              <c:f>Foglio1!$B$2:$B$101</c:f>
              <c:numCache>
                <c:formatCode>General</c:formatCode>
                <c:ptCount val="100"/>
                <c:pt idx="0">
                  <c:v>1</c:v>
                </c:pt>
                <c:pt idx="1">
                  <c:v>0.90909090909090906</c:v>
                </c:pt>
                <c:pt idx="2">
                  <c:v>0.83333333333333337</c:v>
                </c:pt>
                <c:pt idx="3">
                  <c:v>0.76923076923076916</c:v>
                </c:pt>
                <c:pt idx="4">
                  <c:v>0.7142857142857143</c:v>
                </c:pt>
                <c:pt idx="5">
                  <c:v>0.66666666666666663</c:v>
                </c:pt>
                <c:pt idx="6">
                  <c:v>0.625</c:v>
                </c:pt>
                <c:pt idx="7">
                  <c:v>0.58823529411764708</c:v>
                </c:pt>
                <c:pt idx="8">
                  <c:v>0.55555555555555558</c:v>
                </c:pt>
                <c:pt idx="9">
                  <c:v>0.52631578947368418</c:v>
                </c:pt>
                <c:pt idx="10">
                  <c:v>0.5</c:v>
                </c:pt>
                <c:pt idx="11">
                  <c:v>0.47619047619047628</c:v>
                </c:pt>
                <c:pt idx="12">
                  <c:v>0.45454545454545453</c:v>
                </c:pt>
                <c:pt idx="13">
                  <c:v>0.43478260869565222</c:v>
                </c:pt>
                <c:pt idx="14">
                  <c:v>0.41666666666666663</c:v>
                </c:pt>
                <c:pt idx="15">
                  <c:v>0.4</c:v>
                </c:pt>
                <c:pt idx="16">
                  <c:v>0.38461538461538453</c:v>
                </c:pt>
                <c:pt idx="17">
                  <c:v>0.37037037037037035</c:v>
                </c:pt>
                <c:pt idx="18">
                  <c:v>0.35714285714285704</c:v>
                </c:pt>
                <c:pt idx="19">
                  <c:v>0.34482758620689652</c:v>
                </c:pt>
                <c:pt idx="20">
                  <c:v>0.33333333333333326</c:v>
                </c:pt>
                <c:pt idx="21">
                  <c:v>0.32258064516129026</c:v>
                </c:pt>
                <c:pt idx="22">
                  <c:v>0.31249999999999994</c:v>
                </c:pt>
                <c:pt idx="23">
                  <c:v>0.30303030303030298</c:v>
                </c:pt>
                <c:pt idx="24">
                  <c:v>0.29411764705882348</c:v>
                </c:pt>
                <c:pt idx="25">
                  <c:v>0.28571428571428564</c:v>
                </c:pt>
                <c:pt idx="26">
                  <c:v>0.27777777777777768</c:v>
                </c:pt>
                <c:pt idx="27">
                  <c:v>0.27027027027027017</c:v>
                </c:pt>
                <c:pt idx="28">
                  <c:v>0.26315789473684204</c:v>
                </c:pt>
                <c:pt idx="29">
                  <c:v>0.25641025641025633</c:v>
                </c:pt>
                <c:pt idx="30">
                  <c:v>0.24999999999999989</c:v>
                </c:pt>
                <c:pt idx="31">
                  <c:v>0.24390243902439016</c:v>
                </c:pt>
                <c:pt idx="32">
                  <c:v>0.23809523809523803</c:v>
                </c:pt>
                <c:pt idx="33">
                  <c:v>0.23255813953488363</c:v>
                </c:pt>
                <c:pt idx="34">
                  <c:v>0.22727272727272715</c:v>
                </c:pt>
                <c:pt idx="35">
                  <c:v>0.22222222222222213</c:v>
                </c:pt>
                <c:pt idx="36">
                  <c:v>0.21739130434782603</c:v>
                </c:pt>
                <c:pt idx="37">
                  <c:v>0.21276595744680843</c:v>
                </c:pt>
                <c:pt idx="38">
                  <c:v>0.20833333333333323</c:v>
                </c:pt>
                <c:pt idx="39">
                  <c:v>0.20408163265306115</c:v>
                </c:pt>
                <c:pt idx="40">
                  <c:v>0.19999999999999993</c:v>
                </c:pt>
                <c:pt idx="41">
                  <c:v>0.19607843137254896</c:v>
                </c:pt>
                <c:pt idx="42">
                  <c:v>0.19230769230769226</c:v>
                </c:pt>
                <c:pt idx="43">
                  <c:v>0.18867924528301885</c:v>
                </c:pt>
                <c:pt idx="44">
                  <c:v>0.18518518518518517</c:v>
                </c:pt>
                <c:pt idx="45">
                  <c:v>0.18181818181818182</c:v>
                </c:pt>
                <c:pt idx="46">
                  <c:v>0.17857142857142858</c:v>
                </c:pt>
                <c:pt idx="47">
                  <c:v>0.17543859649122809</c:v>
                </c:pt>
                <c:pt idx="48">
                  <c:v>0.17241379310344832</c:v>
                </c:pt>
                <c:pt idx="49">
                  <c:v>0.16949152542372886</c:v>
                </c:pt>
                <c:pt idx="50">
                  <c:v>0.16666666666666671</c:v>
                </c:pt>
                <c:pt idx="51">
                  <c:v>0.16393442622950827</c:v>
                </c:pt>
                <c:pt idx="52">
                  <c:v>0.16129032258064521</c:v>
                </c:pt>
                <c:pt idx="53">
                  <c:v>0.1587301587301588</c:v>
                </c:pt>
                <c:pt idx="54">
                  <c:v>0.15625000000000008</c:v>
                </c:pt>
                <c:pt idx="55">
                  <c:v>0.15384615384615394</c:v>
                </c:pt>
                <c:pt idx="56">
                  <c:v>0.1515151515151516</c:v>
                </c:pt>
                <c:pt idx="57">
                  <c:v>0.14925373134328368</c:v>
                </c:pt>
                <c:pt idx="58">
                  <c:v>0.14705882352941185</c:v>
                </c:pt>
                <c:pt idx="59">
                  <c:v>0.14492753623188417</c:v>
                </c:pt>
                <c:pt idx="60">
                  <c:v>0.14285714285714296</c:v>
                </c:pt>
                <c:pt idx="61">
                  <c:v>0.14084507042253533</c:v>
                </c:pt>
                <c:pt idx="62">
                  <c:v>0.13888888888888901</c:v>
                </c:pt>
                <c:pt idx="63">
                  <c:v>0.13698630136986314</c:v>
                </c:pt>
                <c:pt idx="64">
                  <c:v>0.13513513513513525</c:v>
                </c:pt>
                <c:pt idx="65">
                  <c:v>0.13333333333333347</c:v>
                </c:pt>
                <c:pt idx="66">
                  <c:v>0.13157894736842118</c:v>
                </c:pt>
                <c:pt idx="67">
                  <c:v>0.12987012987013</c:v>
                </c:pt>
                <c:pt idx="68">
                  <c:v>0.12820512820512833</c:v>
                </c:pt>
                <c:pt idx="69">
                  <c:v>0.12658227848101281</c:v>
                </c:pt>
                <c:pt idx="70">
                  <c:v>0.12500000000000014</c:v>
                </c:pt>
                <c:pt idx="71">
                  <c:v>0.12345679012345694</c:v>
                </c:pt>
                <c:pt idx="72">
                  <c:v>0.12195121951219526</c:v>
                </c:pt>
                <c:pt idx="73">
                  <c:v>0.12048192771084351</c:v>
                </c:pt>
                <c:pt idx="74">
                  <c:v>0.11904761904761919</c:v>
                </c:pt>
                <c:pt idx="75">
                  <c:v>0.11764705882352956</c:v>
                </c:pt>
                <c:pt idx="76">
                  <c:v>0.11627906976744201</c:v>
                </c:pt>
                <c:pt idx="77">
                  <c:v>0.11494252873563233</c:v>
                </c:pt>
                <c:pt idx="78">
                  <c:v>0.11363636363636379</c:v>
                </c:pt>
                <c:pt idx="79">
                  <c:v>0.1123595505617979</c:v>
                </c:pt>
                <c:pt idx="80">
                  <c:v>0.11111111111111127</c:v>
                </c:pt>
                <c:pt idx="81">
                  <c:v>0.10989010989011004</c:v>
                </c:pt>
                <c:pt idx="82">
                  <c:v>0.10869565217391319</c:v>
                </c:pt>
                <c:pt idx="83">
                  <c:v>0.10752688172043026</c:v>
                </c:pt>
                <c:pt idx="84">
                  <c:v>0.10638297872340441</c:v>
                </c:pt>
                <c:pt idx="85">
                  <c:v>0.105263157894737</c:v>
                </c:pt>
                <c:pt idx="86">
                  <c:v>0.10416666666666682</c:v>
                </c:pt>
                <c:pt idx="87">
                  <c:v>0.1030927835051548</c:v>
                </c:pt>
                <c:pt idx="88">
                  <c:v>0.10204081632653077</c:v>
                </c:pt>
                <c:pt idx="89">
                  <c:v>0.10101010101010117</c:v>
                </c:pt>
                <c:pt idx="90">
                  <c:v>0.10000000000000016</c:v>
                </c:pt>
                <c:pt idx="91">
                  <c:v>9.9009900990099167E-2</c:v>
                </c:pt>
                <c:pt idx="92">
                  <c:v>9.8039215686274675E-2</c:v>
                </c:pt>
                <c:pt idx="93">
                  <c:v>9.7087378640776864E-2</c:v>
                </c:pt>
                <c:pt idx="94">
                  <c:v>9.6153846153846312E-2</c:v>
                </c:pt>
                <c:pt idx="95">
                  <c:v>9.5238095238095399E-2</c:v>
                </c:pt>
                <c:pt idx="96">
                  <c:v>9.4339622641509593E-2</c:v>
                </c:pt>
                <c:pt idx="97">
                  <c:v>9.3457943925233808E-2</c:v>
                </c:pt>
                <c:pt idx="98">
                  <c:v>9.2592592592592754E-2</c:v>
                </c:pt>
                <c:pt idx="99">
                  <c:v>9.1743119266055204E-2</c:v>
                </c:pt>
              </c:numCache>
            </c:numRef>
          </c:yVal>
          <c:smooth val="1"/>
          <c:extLst>
            <c:ext xmlns:c16="http://schemas.microsoft.com/office/drawing/2014/chart" uri="{C3380CC4-5D6E-409C-BE32-E72D297353CC}">
              <c16:uniqueId val="{00000000-C104-4E24-A2EB-9593CDB99A8B}"/>
            </c:ext>
          </c:extLst>
        </c:ser>
        <c:ser>
          <c:idx val="1"/>
          <c:order val="1"/>
          <c:marker>
            <c:symbol val="none"/>
          </c:marker>
          <c:xVal>
            <c:numRef>
              <c:f>Foglio1!$A$2:$A$101</c:f>
              <c:numCache>
                <c:formatCode>General</c:formatCode>
                <c:ptCount val="100"/>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pt idx="81">
                  <c:v>8.0999999999999872</c:v>
                </c:pt>
                <c:pt idx="82">
                  <c:v>8.1999999999999869</c:v>
                </c:pt>
                <c:pt idx="83">
                  <c:v>8.2999999999999865</c:v>
                </c:pt>
                <c:pt idx="84">
                  <c:v>8.3999999999999861</c:v>
                </c:pt>
                <c:pt idx="85">
                  <c:v>8.4999999999999858</c:v>
                </c:pt>
                <c:pt idx="86">
                  <c:v>8.5999999999999854</c:v>
                </c:pt>
                <c:pt idx="87">
                  <c:v>8.6999999999999851</c:v>
                </c:pt>
                <c:pt idx="88">
                  <c:v>8.7999999999999847</c:v>
                </c:pt>
                <c:pt idx="89">
                  <c:v>8.8999999999999844</c:v>
                </c:pt>
                <c:pt idx="90">
                  <c:v>8.999999999999984</c:v>
                </c:pt>
                <c:pt idx="91">
                  <c:v>9.0999999999999837</c:v>
                </c:pt>
                <c:pt idx="92">
                  <c:v>9.1999999999999833</c:v>
                </c:pt>
                <c:pt idx="93">
                  <c:v>9.2999999999999829</c:v>
                </c:pt>
                <c:pt idx="94">
                  <c:v>9.3999999999999826</c:v>
                </c:pt>
                <c:pt idx="95">
                  <c:v>9.4999999999999822</c:v>
                </c:pt>
                <c:pt idx="96">
                  <c:v>9.5999999999999819</c:v>
                </c:pt>
                <c:pt idx="97">
                  <c:v>9.6999999999999815</c:v>
                </c:pt>
                <c:pt idx="98">
                  <c:v>9.7999999999999812</c:v>
                </c:pt>
                <c:pt idx="99">
                  <c:v>9.8999999999999808</c:v>
                </c:pt>
              </c:numCache>
            </c:numRef>
          </c:xVal>
          <c:yVal>
            <c:numRef>
              <c:f>Foglio1!$C$2:$C$101</c:f>
              <c:numCache>
                <c:formatCode>General</c:formatCode>
                <c:ptCount val="100"/>
                <c:pt idx="0">
                  <c:v>0</c:v>
                </c:pt>
                <c:pt idx="1">
                  <c:v>9.5310179804324935E-2</c:v>
                </c:pt>
                <c:pt idx="2">
                  <c:v>0.18232155679395459</c:v>
                </c:pt>
                <c:pt idx="3">
                  <c:v>0.26236426446749106</c:v>
                </c:pt>
                <c:pt idx="4">
                  <c:v>0.33647223662121289</c:v>
                </c:pt>
                <c:pt idx="5">
                  <c:v>0.40546510810816438</c:v>
                </c:pt>
                <c:pt idx="6">
                  <c:v>0.47000362924573563</c:v>
                </c:pt>
                <c:pt idx="7">
                  <c:v>0.53062825106217038</c:v>
                </c:pt>
                <c:pt idx="8">
                  <c:v>0.58778666490211895</c:v>
                </c:pt>
                <c:pt idx="9">
                  <c:v>0.64185388617239469</c:v>
                </c:pt>
                <c:pt idx="10">
                  <c:v>0.69314718055994529</c:v>
                </c:pt>
                <c:pt idx="11">
                  <c:v>0.74193734472937711</c:v>
                </c:pt>
                <c:pt idx="12">
                  <c:v>0.78845736036427028</c:v>
                </c:pt>
                <c:pt idx="13">
                  <c:v>0.83290912293510388</c:v>
                </c:pt>
                <c:pt idx="14">
                  <c:v>0.87546873735390007</c:v>
                </c:pt>
                <c:pt idx="15">
                  <c:v>0.91629073187415511</c:v>
                </c:pt>
                <c:pt idx="16">
                  <c:v>0.95551144502743657</c:v>
                </c:pt>
                <c:pt idx="17">
                  <c:v>0.99325177301028345</c:v>
                </c:pt>
                <c:pt idx="18">
                  <c:v>1.0296194171811586</c:v>
                </c:pt>
                <c:pt idx="19">
                  <c:v>1.0647107369924285</c:v>
                </c:pt>
                <c:pt idx="20">
                  <c:v>1.0986122886681098</c:v>
                </c:pt>
                <c:pt idx="21">
                  <c:v>1.1314021114911008</c:v>
                </c:pt>
                <c:pt idx="22">
                  <c:v>1.1631508098056811</c:v>
                </c:pt>
                <c:pt idx="23">
                  <c:v>1.1939224684724348</c:v>
                </c:pt>
                <c:pt idx="24">
                  <c:v>1.2237754316221159</c:v>
                </c:pt>
                <c:pt idx="25">
                  <c:v>1.2527629684953683</c:v>
                </c:pt>
                <c:pt idx="26">
                  <c:v>1.2809338454620647</c:v>
                </c:pt>
                <c:pt idx="27">
                  <c:v>1.3083328196501791</c:v>
                </c:pt>
                <c:pt idx="28">
                  <c:v>1.3350010667323404</c:v>
                </c:pt>
                <c:pt idx="29">
                  <c:v>1.3609765531356011</c:v>
                </c:pt>
                <c:pt idx="30">
                  <c:v>1.386294361119891</c:v>
                </c:pt>
                <c:pt idx="31">
                  <c:v>1.4109869737102625</c:v>
                </c:pt>
                <c:pt idx="32">
                  <c:v>1.435084525289323</c:v>
                </c:pt>
                <c:pt idx="33">
                  <c:v>1.4586150226995171</c:v>
                </c:pt>
                <c:pt idx="34">
                  <c:v>1.481604540924216</c:v>
                </c:pt>
                <c:pt idx="35">
                  <c:v>1.5040773967762744</c:v>
                </c:pt>
                <c:pt idx="36">
                  <c:v>1.5260563034950496</c:v>
                </c:pt>
                <c:pt idx="37">
                  <c:v>1.5475625087160134</c:v>
                </c:pt>
                <c:pt idx="38">
                  <c:v>1.5686159179138457</c:v>
                </c:pt>
                <c:pt idx="39">
                  <c:v>1.5892352051165815</c:v>
                </c:pt>
                <c:pt idx="40">
                  <c:v>1.6094379124341007</c:v>
                </c:pt>
                <c:pt idx="41">
                  <c:v>1.6292405397302803</c:v>
                </c:pt>
                <c:pt idx="42">
                  <c:v>1.6486586255873819</c:v>
                </c:pt>
                <c:pt idx="43">
                  <c:v>1.6677068205580763</c:v>
                </c:pt>
                <c:pt idx="44">
                  <c:v>1.6863989535702288</c:v>
                </c:pt>
                <c:pt idx="45">
                  <c:v>1.7047480922384253</c:v>
                </c:pt>
                <c:pt idx="46">
                  <c:v>1.7227665977411035</c:v>
                </c:pt>
                <c:pt idx="47">
                  <c:v>1.7404661748405044</c:v>
                </c:pt>
                <c:pt idx="48">
                  <c:v>1.7578579175523734</c:v>
                </c:pt>
                <c:pt idx="49">
                  <c:v>1.7749523509116736</c:v>
                </c:pt>
                <c:pt idx="50">
                  <c:v>1.7917594692280547</c:v>
                </c:pt>
                <c:pt idx="51">
                  <c:v>1.8082887711792652</c:v>
                </c:pt>
                <c:pt idx="52">
                  <c:v>1.8245492920510455</c:v>
                </c:pt>
                <c:pt idx="53">
                  <c:v>1.8405496333974865</c:v>
                </c:pt>
                <c:pt idx="54">
                  <c:v>1.8562979903656256</c:v>
                </c:pt>
                <c:pt idx="55">
                  <c:v>1.8718021769015909</c:v>
                </c:pt>
                <c:pt idx="56">
                  <c:v>1.8870696490323793</c:v>
                </c:pt>
                <c:pt idx="57">
                  <c:v>1.9021075263969198</c:v>
                </c:pt>
                <c:pt idx="58">
                  <c:v>1.9169226121820604</c:v>
                </c:pt>
                <c:pt idx="59">
                  <c:v>1.9315214116032129</c:v>
                </c:pt>
                <c:pt idx="60">
                  <c:v>1.9459101490553126</c:v>
                </c:pt>
                <c:pt idx="61">
                  <c:v>1.9600947840472689</c:v>
                </c:pt>
                <c:pt idx="62">
                  <c:v>1.9740810260220087</c:v>
                </c:pt>
                <c:pt idx="63">
                  <c:v>1.9878743481543446</c:v>
                </c:pt>
                <c:pt idx="64">
                  <c:v>2.001480000210123</c:v>
                </c:pt>
                <c:pt idx="65">
                  <c:v>2.0149030205422638</c:v>
                </c:pt>
                <c:pt idx="66">
                  <c:v>2.0281482472922843</c:v>
                </c:pt>
                <c:pt idx="67">
                  <c:v>2.0412203288596373</c:v>
                </c:pt>
                <c:pt idx="68">
                  <c:v>2.0541237336955449</c:v>
                </c:pt>
                <c:pt idx="69">
                  <c:v>2.0668627594729747</c:v>
                </c:pt>
                <c:pt idx="70">
                  <c:v>2.0794415416798349</c:v>
                </c:pt>
                <c:pt idx="71">
                  <c:v>2.0918640616783919</c:v>
                </c:pt>
                <c:pt idx="72">
                  <c:v>2.1041341542702061</c:v>
                </c:pt>
                <c:pt idx="73">
                  <c:v>2.116255514802551</c:v>
                </c:pt>
                <c:pt idx="74">
                  <c:v>2.1282317058492666</c:v>
                </c:pt>
                <c:pt idx="75">
                  <c:v>2.1400661634962694</c:v>
                </c:pt>
                <c:pt idx="76">
                  <c:v>2.1517622032594605</c:v>
                </c:pt>
                <c:pt idx="77">
                  <c:v>2.1633230256605369</c:v>
                </c:pt>
                <c:pt idx="78">
                  <c:v>2.1747517214841596</c:v>
                </c:pt>
                <c:pt idx="79">
                  <c:v>2.1860512767380929</c:v>
                </c:pt>
                <c:pt idx="80">
                  <c:v>2.1972245773362178</c:v>
                </c:pt>
                <c:pt idx="81">
                  <c:v>2.208274413522803</c:v>
                </c:pt>
                <c:pt idx="82">
                  <c:v>2.2192034840549932</c:v>
                </c:pt>
                <c:pt idx="83">
                  <c:v>2.2300144001592086</c:v>
                </c:pt>
                <c:pt idx="84">
                  <c:v>2.2407096892759566</c:v>
                </c:pt>
                <c:pt idx="85">
                  <c:v>2.2512917986064935</c:v>
                </c:pt>
                <c:pt idx="86">
                  <c:v>2.2617630984737889</c:v>
                </c:pt>
                <c:pt idx="87">
                  <c:v>2.2721258855093356</c:v>
                </c:pt>
                <c:pt idx="88">
                  <c:v>2.2823823856765246</c:v>
                </c:pt>
                <c:pt idx="89">
                  <c:v>2.2925347571405426</c:v>
                </c:pt>
                <c:pt idx="90">
                  <c:v>2.3025850929940441</c:v>
                </c:pt>
                <c:pt idx="91">
                  <c:v>2.312535423847212</c:v>
                </c:pt>
                <c:pt idx="92">
                  <c:v>2.3223877202902239</c:v>
                </c:pt>
                <c:pt idx="93">
                  <c:v>2.3321438952355886</c:v>
                </c:pt>
                <c:pt idx="94">
                  <c:v>2.3418058061473253</c:v>
                </c:pt>
                <c:pt idx="95">
                  <c:v>2.3513752571634758</c:v>
                </c:pt>
                <c:pt idx="96">
                  <c:v>2.3608540011180197</c:v>
                </c:pt>
                <c:pt idx="97">
                  <c:v>2.3702437414678585</c:v>
                </c:pt>
                <c:pt idx="98">
                  <c:v>2.3795461341301722</c:v>
                </c:pt>
                <c:pt idx="99">
                  <c:v>2.3887627892350962</c:v>
                </c:pt>
              </c:numCache>
            </c:numRef>
          </c:yVal>
          <c:smooth val="1"/>
          <c:extLst>
            <c:ext xmlns:c16="http://schemas.microsoft.com/office/drawing/2014/chart" uri="{C3380CC4-5D6E-409C-BE32-E72D297353CC}">
              <c16:uniqueId val="{00000001-C104-4E24-A2EB-9593CDB99A8B}"/>
            </c:ext>
          </c:extLst>
        </c:ser>
        <c:dLbls>
          <c:showLegendKey val="0"/>
          <c:showVal val="0"/>
          <c:showCatName val="0"/>
          <c:showSerName val="0"/>
          <c:showPercent val="0"/>
          <c:showBubbleSize val="0"/>
        </c:dLbls>
        <c:axId val="95426432"/>
        <c:axId val="100958208"/>
      </c:scatterChart>
      <c:valAx>
        <c:axId val="95426432"/>
        <c:scaling>
          <c:orientation val="minMax"/>
          <c:max val="10"/>
        </c:scaling>
        <c:delete val="0"/>
        <c:axPos val="b"/>
        <c:title>
          <c:tx>
            <c:rich>
              <a:bodyPr/>
              <a:lstStyle/>
              <a:p>
                <a:pPr>
                  <a:defRPr/>
                </a:pPr>
                <a:r>
                  <a:rPr lang="en-US"/>
                  <a:t>time/</a:t>
                </a:r>
                <a:r>
                  <a:rPr lang="en-US">
                    <a:latin typeface="Symbol" panose="05050102010706020507" pitchFamily="18" charset="2"/>
                  </a:rPr>
                  <a:t>a</a:t>
                </a:r>
                <a:r>
                  <a:rPr lang="en-US">
                    <a:latin typeface="+mn-lt"/>
                  </a:rPr>
                  <a:t>vo</a:t>
                </a:r>
              </a:p>
            </c:rich>
          </c:tx>
          <c:overlay val="0"/>
        </c:title>
        <c:numFmt formatCode="General" sourceLinked="1"/>
        <c:majorTickMark val="in"/>
        <c:minorTickMark val="none"/>
        <c:tickLblPos val="nextTo"/>
        <c:crossAx val="100958208"/>
        <c:crosses val="autoZero"/>
        <c:crossBetween val="midCat"/>
      </c:valAx>
      <c:valAx>
        <c:axId val="100958208"/>
        <c:scaling>
          <c:orientation val="minMax"/>
          <c:max val="2.5"/>
          <c:min val="0"/>
        </c:scaling>
        <c:delete val="0"/>
        <c:axPos val="l"/>
        <c:majorGridlines/>
        <c:title>
          <c:tx>
            <c:rich>
              <a:bodyPr rot="-5400000" vert="horz"/>
              <a:lstStyle/>
              <a:p>
                <a:pPr>
                  <a:defRPr/>
                </a:pPr>
                <a:r>
                  <a:rPr lang="en-US" dirty="0"/>
                  <a:t>v/</a:t>
                </a:r>
                <a:r>
                  <a:rPr lang="en-US" dirty="0" err="1"/>
                  <a:t>vo</a:t>
                </a:r>
                <a:r>
                  <a:rPr lang="en-US" dirty="0"/>
                  <a:t> </a:t>
                </a:r>
                <a:r>
                  <a:rPr lang="en-US" dirty="0" smtClean="0"/>
                  <a:t> ;</a:t>
                </a:r>
                <a:r>
                  <a:rPr lang="en-US" baseline="0" dirty="0" smtClean="0"/>
                  <a:t>  r/</a:t>
                </a:r>
                <a:r>
                  <a:rPr lang="en-US" dirty="0" smtClean="0">
                    <a:effectLst/>
                    <a:latin typeface="Symbol"/>
                  </a:rPr>
                  <a:t>a</a:t>
                </a:r>
                <a:endParaRPr lang="en-US" dirty="0"/>
              </a:p>
            </c:rich>
          </c:tx>
          <c:layout>
            <c:manualLayout>
              <c:xMode val="edge"/>
              <c:yMode val="edge"/>
              <c:x val="2.3742020117422852E-2"/>
              <c:y val="0.25312778866864255"/>
            </c:manualLayout>
          </c:layout>
          <c:overlay val="0"/>
        </c:title>
        <c:numFmt formatCode="General" sourceLinked="1"/>
        <c:majorTickMark val="in"/>
        <c:minorTickMark val="none"/>
        <c:tickLblPos val="nextTo"/>
        <c:crossAx val="95426432"/>
        <c:crosses val="autoZero"/>
        <c:crossBetween val="midCat"/>
      </c:valAx>
      <c:spPr>
        <a:ln>
          <a:solidFill>
            <a:schemeClr val="tx1"/>
          </a:solidFill>
        </a:ln>
      </c:spPr>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38D5B7-0AC8-4ECF-B87D-737F25E8FA4E}"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GB"/>
        </a:p>
      </dgm:t>
    </dgm:pt>
    <dgm:pt modelId="{03E308CB-75D9-4F74-B9AE-B69900454636}">
      <dgm:prSet phldrT="[Testo]"/>
      <dgm:spPr>
        <a:solidFill>
          <a:srgbClr val="0070C0"/>
        </a:solidFill>
      </dgm:spPr>
      <dgm:t>
        <a:bodyPr/>
        <a:lstStyle/>
        <a:p>
          <a:r>
            <a:rPr lang="en-GB" dirty="0" smtClean="0"/>
            <a:t>Stellar structure equations</a:t>
          </a:r>
          <a:endParaRPr lang="en-GB" dirty="0"/>
        </a:p>
      </dgm:t>
    </dgm:pt>
    <dgm:pt modelId="{EBD2462C-C32F-4619-9B75-B77B173FB55A}" type="parTrans" cxnId="{B3FF7A50-09BD-4C16-A5BE-5DC49EE01DA2}">
      <dgm:prSet/>
      <dgm:spPr/>
      <dgm:t>
        <a:bodyPr/>
        <a:lstStyle/>
        <a:p>
          <a:endParaRPr lang="en-GB"/>
        </a:p>
      </dgm:t>
    </dgm:pt>
    <dgm:pt modelId="{B902C602-8870-4EAE-AF86-24ABF1A8A36C}" type="sibTrans" cxnId="{B3FF7A50-09BD-4C16-A5BE-5DC49EE01DA2}">
      <dgm:prSet/>
      <dgm:spPr/>
      <dgm:t>
        <a:bodyPr/>
        <a:lstStyle/>
        <a:p>
          <a:endParaRPr lang="en-GB"/>
        </a:p>
      </dgm:t>
    </dgm:pt>
    <dgm:pt modelId="{4C9CD47B-E74F-435A-936B-0132DD7E8DEB}">
      <dgm:prSet phldrT="[Testo]"/>
      <dgm:spPr>
        <a:solidFill>
          <a:srgbClr val="FF0000"/>
        </a:solidFill>
      </dgm:spPr>
      <dgm:t>
        <a:bodyPr/>
        <a:lstStyle/>
        <a:p>
          <a:r>
            <a:rPr lang="en-GB" dirty="0" smtClean="0"/>
            <a:t>INPUT PHYSICS</a:t>
          </a:r>
          <a:endParaRPr lang="en-GB" dirty="0"/>
        </a:p>
      </dgm:t>
    </dgm:pt>
    <dgm:pt modelId="{937BE50D-D976-46C8-89D9-A9C96CF4709A}" type="parTrans" cxnId="{AF2411A4-0AC3-489E-8AA4-35161046839F}">
      <dgm:prSet/>
      <dgm:spPr/>
      <dgm:t>
        <a:bodyPr/>
        <a:lstStyle/>
        <a:p>
          <a:endParaRPr lang="en-GB"/>
        </a:p>
      </dgm:t>
    </dgm:pt>
    <dgm:pt modelId="{F520C245-1E99-44E0-9E7C-58F958ACFF8A}" type="sibTrans" cxnId="{AF2411A4-0AC3-489E-8AA4-35161046839F}">
      <dgm:prSet/>
      <dgm:spPr/>
      <dgm:t>
        <a:bodyPr/>
        <a:lstStyle/>
        <a:p>
          <a:endParaRPr lang="en-GB"/>
        </a:p>
      </dgm:t>
    </dgm:pt>
    <dgm:pt modelId="{B656E3D7-D368-4F42-BA84-3DC2FA1BF88A}">
      <dgm:prSet phldrT="[Testo]"/>
      <dgm:spPr>
        <a:solidFill>
          <a:srgbClr val="006600"/>
        </a:solidFill>
      </dgm:spPr>
      <dgm:t>
        <a:bodyPr/>
        <a:lstStyle/>
        <a:p>
          <a:r>
            <a:rPr lang="en-GB" dirty="0" smtClean="0"/>
            <a:t>Astronomical Observations</a:t>
          </a:r>
          <a:endParaRPr lang="en-GB" dirty="0"/>
        </a:p>
      </dgm:t>
    </dgm:pt>
    <dgm:pt modelId="{9CC41A9F-34FC-4A19-898D-7F2082C5BA0D}" type="parTrans" cxnId="{A7C3EE14-71D4-461B-8E55-D81D271B878C}">
      <dgm:prSet/>
      <dgm:spPr>
        <a:ln>
          <a:solidFill>
            <a:schemeClr val="tx1"/>
          </a:solidFill>
        </a:ln>
      </dgm:spPr>
      <dgm:t>
        <a:bodyPr/>
        <a:lstStyle/>
        <a:p>
          <a:endParaRPr lang="en-GB"/>
        </a:p>
      </dgm:t>
    </dgm:pt>
    <dgm:pt modelId="{AE38A686-BC7A-44B3-B873-B1A68FC862CC}" type="sibTrans" cxnId="{A7C3EE14-71D4-461B-8E55-D81D271B878C}">
      <dgm:prSet/>
      <dgm:spPr/>
      <dgm:t>
        <a:bodyPr/>
        <a:lstStyle/>
        <a:p>
          <a:endParaRPr lang="en-GB"/>
        </a:p>
      </dgm:t>
    </dgm:pt>
    <dgm:pt modelId="{AD33D0C0-D2F6-447B-99B4-235B085C466C}">
      <dgm:prSet phldrT="[Testo]"/>
      <dgm:spPr>
        <a:solidFill>
          <a:srgbClr val="006600"/>
        </a:solidFill>
      </dgm:spPr>
      <dgm:t>
        <a:bodyPr/>
        <a:lstStyle/>
        <a:p>
          <a:r>
            <a:rPr lang="en-GB" dirty="0" smtClean="0"/>
            <a:t>Theoretical Predictions</a:t>
          </a:r>
          <a:endParaRPr lang="en-GB" dirty="0"/>
        </a:p>
      </dgm:t>
    </dgm:pt>
    <dgm:pt modelId="{8150C9ED-0F99-4518-A66A-A54FCA0B41E1}" type="parTrans" cxnId="{0F37A9A3-3B0B-4ED4-B55E-D2AFAF594423}">
      <dgm:prSet/>
      <dgm:spPr/>
      <dgm:t>
        <a:bodyPr/>
        <a:lstStyle/>
        <a:p>
          <a:endParaRPr lang="en-GB"/>
        </a:p>
      </dgm:t>
    </dgm:pt>
    <dgm:pt modelId="{C04CA96A-68D1-4130-90D7-46924D9D3C43}" type="sibTrans" cxnId="{0F37A9A3-3B0B-4ED4-B55E-D2AFAF594423}">
      <dgm:prSet/>
      <dgm:spPr/>
      <dgm:t>
        <a:bodyPr/>
        <a:lstStyle/>
        <a:p>
          <a:endParaRPr lang="en-GB"/>
        </a:p>
      </dgm:t>
    </dgm:pt>
    <dgm:pt modelId="{4542CF2A-5552-4E06-85BB-5723D55197D3}" type="pres">
      <dgm:prSet presAssocID="{5438D5B7-0AC8-4ECF-B87D-737F25E8FA4E}" presName="Name0" presStyleCnt="0">
        <dgm:presLayoutVars>
          <dgm:chMax val="1"/>
          <dgm:chPref val="1"/>
          <dgm:dir/>
          <dgm:animOne val="branch"/>
          <dgm:animLvl val="lvl"/>
        </dgm:presLayoutVars>
      </dgm:prSet>
      <dgm:spPr/>
      <dgm:t>
        <a:bodyPr/>
        <a:lstStyle/>
        <a:p>
          <a:endParaRPr lang="en-GB"/>
        </a:p>
      </dgm:t>
    </dgm:pt>
    <dgm:pt modelId="{E7122435-D7C3-4082-9B2B-4E81D4CEBA0F}" type="pres">
      <dgm:prSet presAssocID="{03E308CB-75D9-4F74-B9AE-B69900454636}" presName="singleCycle" presStyleCnt="0"/>
      <dgm:spPr/>
    </dgm:pt>
    <dgm:pt modelId="{BBD6471B-FE87-49E5-BBB5-244115688E66}" type="pres">
      <dgm:prSet presAssocID="{03E308CB-75D9-4F74-B9AE-B69900454636}" presName="singleCenter" presStyleLbl="node1" presStyleIdx="0" presStyleCnt="4" custAng="0" custLinFactNeighborX="-40804" custLinFactNeighborY="-11218">
        <dgm:presLayoutVars>
          <dgm:chMax val="7"/>
          <dgm:chPref val="7"/>
        </dgm:presLayoutVars>
      </dgm:prSet>
      <dgm:spPr/>
      <dgm:t>
        <a:bodyPr/>
        <a:lstStyle/>
        <a:p>
          <a:endParaRPr lang="en-GB"/>
        </a:p>
      </dgm:t>
    </dgm:pt>
    <dgm:pt modelId="{BF75A368-EFF8-432E-AB5C-2E6445A3E218}" type="pres">
      <dgm:prSet presAssocID="{937BE50D-D976-46C8-89D9-A9C96CF4709A}" presName="Name56" presStyleLbl="parChTrans1D2" presStyleIdx="0" presStyleCnt="3"/>
      <dgm:spPr/>
      <dgm:t>
        <a:bodyPr/>
        <a:lstStyle/>
        <a:p>
          <a:endParaRPr lang="en-GB"/>
        </a:p>
      </dgm:t>
    </dgm:pt>
    <dgm:pt modelId="{1933B1D1-0536-40C5-87B3-C0993F7F4347}" type="pres">
      <dgm:prSet presAssocID="{4C9CD47B-E74F-435A-936B-0132DD7E8DEB}" presName="text0" presStyleLbl="node1" presStyleIdx="1" presStyleCnt="4" custScaleX="178977" custRadScaleRad="137663" custRadScaleInc="-61473">
        <dgm:presLayoutVars>
          <dgm:bulletEnabled val="1"/>
        </dgm:presLayoutVars>
      </dgm:prSet>
      <dgm:spPr/>
      <dgm:t>
        <a:bodyPr/>
        <a:lstStyle/>
        <a:p>
          <a:endParaRPr lang="en-GB"/>
        </a:p>
      </dgm:t>
    </dgm:pt>
    <dgm:pt modelId="{CD27A7E5-1C59-48B4-87B4-7B5154C7E73C}" type="pres">
      <dgm:prSet presAssocID="{9CC41A9F-34FC-4A19-898D-7F2082C5BA0D}" presName="Name56" presStyleLbl="parChTrans1D2" presStyleIdx="1" presStyleCnt="3"/>
      <dgm:spPr/>
      <dgm:t>
        <a:bodyPr/>
        <a:lstStyle/>
        <a:p>
          <a:endParaRPr lang="en-GB"/>
        </a:p>
      </dgm:t>
    </dgm:pt>
    <dgm:pt modelId="{54D976EC-5268-4211-AAAF-6AC1A9239941}" type="pres">
      <dgm:prSet presAssocID="{B656E3D7-D368-4F42-BA84-3DC2FA1BF88A}" presName="text0" presStyleLbl="node1" presStyleIdx="2" presStyleCnt="4" custScaleX="198121" custRadScaleRad="101704" custRadScaleInc="5779">
        <dgm:presLayoutVars>
          <dgm:bulletEnabled val="1"/>
        </dgm:presLayoutVars>
      </dgm:prSet>
      <dgm:spPr/>
      <dgm:t>
        <a:bodyPr/>
        <a:lstStyle/>
        <a:p>
          <a:endParaRPr lang="en-GB"/>
        </a:p>
      </dgm:t>
    </dgm:pt>
    <dgm:pt modelId="{5A92BFE4-36DA-4927-AA37-1E57E103D1C3}" type="pres">
      <dgm:prSet presAssocID="{8150C9ED-0F99-4518-A66A-A54FCA0B41E1}" presName="Name56" presStyleLbl="parChTrans1D2" presStyleIdx="2" presStyleCnt="3"/>
      <dgm:spPr/>
      <dgm:t>
        <a:bodyPr/>
        <a:lstStyle/>
        <a:p>
          <a:endParaRPr lang="en-GB"/>
        </a:p>
      </dgm:t>
    </dgm:pt>
    <dgm:pt modelId="{090CB523-0CAC-4BC1-8043-9EB611CDC35B}" type="pres">
      <dgm:prSet presAssocID="{AD33D0C0-D2F6-447B-99B4-235B085C466C}" presName="text0" presStyleLbl="node1" presStyleIdx="3" presStyleCnt="4" custScaleX="197851" custRadScaleRad="98167" custRadScaleInc="-6078">
        <dgm:presLayoutVars>
          <dgm:bulletEnabled val="1"/>
        </dgm:presLayoutVars>
      </dgm:prSet>
      <dgm:spPr/>
      <dgm:t>
        <a:bodyPr/>
        <a:lstStyle/>
        <a:p>
          <a:endParaRPr lang="en-GB"/>
        </a:p>
      </dgm:t>
    </dgm:pt>
  </dgm:ptLst>
  <dgm:cxnLst>
    <dgm:cxn modelId="{05D780FD-E35C-403C-95A7-4E411D525719}" type="presOf" srcId="{03E308CB-75D9-4F74-B9AE-B69900454636}" destId="{BBD6471B-FE87-49E5-BBB5-244115688E66}" srcOrd="0" destOrd="0" presId="urn:microsoft.com/office/officeart/2008/layout/RadialCluster"/>
    <dgm:cxn modelId="{0F37A9A3-3B0B-4ED4-B55E-D2AFAF594423}" srcId="{03E308CB-75D9-4F74-B9AE-B69900454636}" destId="{AD33D0C0-D2F6-447B-99B4-235B085C466C}" srcOrd="2" destOrd="0" parTransId="{8150C9ED-0F99-4518-A66A-A54FCA0B41E1}" sibTransId="{C04CA96A-68D1-4130-90D7-46924D9D3C43}"/>
    <dgm:cxn modelId="{0ACCF0BF-B284-453C-AD55-434AB074D6D6}" type="presOf" srcId="{AD33D0C0-D2F6-447B-99B4-235B085C466C}" destId="{090CB523-0CAC-4BC1-8043-9EB611CDC35B}" srcOrd="0" destOrd="0" presId="urn:microsoft.com/office/officeart/2008/layout/RadialCluster"/>
    <dgm:cxn modelId="{A93BB274-59A3-4D39-977F-61AE167C0BB2}" type="presOf" srcId="{9CC41A9F-34FC-4A19-898D-7F2082C5BA0D}" destId="{CD27A7E5-1C59-48B4-87B4-7B5154C7E73C}" srcOrd="0" destOrd="0" presId="urn:microsoft.com/office/officeart/2008/layout/RadialCluster"/>
    <dgm:cxn modelId="{A7C3EE14-71D4-461B-8E55-D81D271B878C}" srcId="{03E308CB-75D9-4F74-B9AE-B69900454636}" destId="{B656E3D7-D368-4F42-BA84-3DC2FA1BF88A}" srcOrd="1" destOrd="0" parTransId="{9CC41A9F-34FC-4A19-898D-7F2082C5BA0D}" sibTransId="{AE38A686-BC7A-44B3-B873-B1A68FC862CC}"/>
    <dgm:cxn modelId="{8352135C-48A7-4EBE-AD47-B3A33FFD8731}" type="presOf" srcId="{937BE50D-D976-46C8-89D9-A9C96CF4709A}" destId="{BF75A368-EFF8-432E-AB5C-2E6445A3E218}" srcOrd="0" destOrd="0" presId="urn:microsoft.com/office/officeart/2008/layout/RadialCluster"/>
    <dgm:cxn modelId="{553146DB-7749-4A7B-94E9-49235D56781C}" type="presOf" srcId="{B656E3D7-D368-4F42-BA84-3DC2FA1BF88A}" destId="{54D976EC-5268-4211-AAAF-6AC1A9239941}" srcOrd="0" destOrd="0" presId="urn:microsoft.com/office/officeart/2008/layout/RadialCluster"/>
    <dgm:cxn modelId="{B3FF7A50-09BD-4C16-A5BE-5DC49EE01DA2}" srcId="{5438D5B7-0AC8-4ECF-B87D-737F25E8FA4E}" destId="{03E308CB-75D9-4F74-B9AE-B69900454636}" srcOrd="0" destOrd="0" parTransId="{EBD2462C-C32F-4619-9B75-B77B173FB55A}" sibTransId="{B902C602-8870-4EAE-AF86-24ABF1A8A36C}"/>
    <dgm:cxn modelId="{9DEDDE88-C23E-4A37-A9C7-A4A16266F5BC}" type="presOf" srcId="{4C9CD47B-E74F-435A-936B-0132DD7E8DEB}" destId="{1933B1D1-0536-40C5-87B3-C0993F7F4347}" srcOrd="0" destOrd="0" presId="urn:microsoft.com/office/officeart/2008/layout/RadialCluster"/>
    <dgm:cxn modelId="{6657BAB6-C7AD-488C-8194-463AC5F47F68}" type="presOf" srcId="{5438D5B7-0AC8-4ECF-B87D-737F25E8FA4E}" destId="{4542CF2A-5552-4E06-85BB-5723D55197D3}" srcOrd="0" destOrd="0" presId="urn:microsoft.com/office/officeart/2008/layout/RadialCluster"/>
    <dgm:cxn modelId="{AF2411A4-0AC3-489E-8AA4-35161046839F}" srcId="{03E308CB-75D9-4F74-B9AE-B69900454636}" destId="{4C9CD47B-E74F-435A-936B-0132DD7E8DEB}" srcOrd="0" destOrd="0" parTransId="{937BE50D-D976-46C8-89D9-A9C96CF4709A}" sibTransId="{F520C245-1E99-44E0-9E7C-58F958ACFF8A}"/>
    <dgm:cxn modelId="{1E78540C-C74E-4E36-8BA2-36658B078659}" type="presOf" srcId="{8150C9ED-0F99-4518-A66A-A54FCA0B41E1}" destId="{5A92BFE4-36DA-4927-AA37-1E57E103D1C3}" srcOrd="0" destOrd="0" presId="urn:microsoft.com/office/officeart/2008/layout/RadialCluster"/>
    <dgm:cxn modelId="{8BB4B50F-635A-44B2-B1DA-5730CB0D17E1}" type="presParOf" srcId="{4542CF2A-5552-4E06-85BB-5723D55197D3}" destId="{E7122435-D7C3-4082-9B2B-4E81D4CEBA0F}" srcOrd="0" destOrd="0" presId="urn:microsoft.com/office/officeart/2008/layout/RadialCluster"/>
    <dgm:cxn modelId="{C9DD8C43-0D50-4D9F-9FAC-55113A9F5D42}" type="presParOf" srcId="{E7122435-D7C3-4082-9B2B-4E81D4CEBA0F}" destId="{BBD6471B-FE87-49E5-BBB5-244115688E66}" srcOrd="0" destOrd="0" presId="urn:microsoft.com/office/officeart/2008/layout/RadialCluster"/>
    <dgm:cxn modelId="{963213F9-AC38-46F9-BE3B-A12F3E9B57F0}" type="presParOf" srcId="{E7122435-D7C3-4082-9B2B-4E81D4CEBA0F}" destId="{BF75A368-EFF8-432E-AB5C-2E6445A3E218}" srcOrd="1" destOrd="0" presId="urn:microsoft.com/office/officeart/2008/layout/RadialCluster"/>
    <dgm:cxn modelId="{3DF0502B-3550-441F-A80F-563182616B6C}" type="presParOf" srcId="{E7122435-D7C3-4082-9B2B-4E81D4CEBA0F}" destId="{1933B1D1-0536-40C5-87B3-C0993F7F4347}" srcOrd="2" destOrd="0" presId="urn:microsoft.com/office/officeart/2008/layout/RadialCluster"/>
    <dgm:cxn modelId="{D0BB6B20-F35D-41C8-9CDC-F8610DAD28AD}" type="presParOf" srcId="{E7122435-D7C3-4082-9B2B-4E81D4CEBA0F}" destId="{CD27A7E5-1C59-48B4-87B4-7B5154C7E73C}" srcOrd="3" destOrd="0" presId="urn:microsoft.com/office/officeart/2008/layout/RadialCluster"/>
    <dgm:cxn modelId="{37AF1223-D60B-48AB-9E35-429E3AFA5E64}" type="presParOf" srcId="{E7122435-D7C3-4082-9B2B-4E81D4CEBA0F}" destId="{54D976EC-5268-4211-AAAF-6AC1A9239941}" srcOrd="4" destOrd="0" presId="urn:microsoft.com/office/officeart/2008/layout/RadialCluster"/>
    <dgm:cxn modelId="{FB7DD524-07DD-4CD2-9716-E948357D94C1}" type="presParOf" srcId="{E7122435-D7C3-4082-9B2B-4E81D4CEBA0F}" destId="{5A92BFE4-36DA-4927-AA37-1E57E103D1C3}" srcOrd="5" destOrd="0" presId="urn:microsoft.com/office/officeart/2008/layout/RadialCluster"/>
    <dgm:cxn modelId="{CA8816F2-1F23-425E-93FD-647389A5B8B7}" type="presParOf" srcId="{E7122435-D7C3-4082-9B2B-4E81D4CEBA0F}" destId="{090CB523-0CAC-4BC1-8043-9EB611CDC35B}"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28FF80-79E8-491B-A997-565E78EEF765}" type="doc">
      <dgm:prSet loTypeId="urn:microsoft.com/office/officeart/2005/8/layout/cycle8" loCatId="cycle" qsTypeId="urn:microsoft.com/office/officeart/2005/8/quickstyle/simple1" qsCatId="simple" csTypeId="urn:microsoft.com/office/officeart/2005/8/colors/accent1_2" csCatId="accent1" phldr="1"/>
      <dgm:spPr/>
    </dgm:pt>
    <dgm:pt modelId="{5A0ACAC0-5D95-471A-8958-70C84FC0DA21}">
      <dgm:prSet phldrT="[Testo]"/>
      <dgm:spPr/>
      <dgm:t>
        <a:bodyPr/>
        <a:lstStyle/>
        <a:p>
          <a:r>
            <a:rPr lang="it-IT" dirty="0" err="1" smtClean="0"/>
            <a:t>poisons</a:t>
          </a:r>
          <a:endParaRPr lang="en-US" dirty="0"/>
        </a:p>
      </dgm:t>
    </dgm:pt>
    <dgm:pt modelId="{932B02F2-595E-44A1-AA53-F554F70FF78A}" type="parTrans" cxnId="{193E22D0-659E-4B99-BF1B-609514E3D041}">
      <dgm:prSet/>
      <dgm:spPr/>
      <dgm:t>
        <a:bodyPr/>
        <a:lstStyle/>
        <a:p>
          <a:endParaRPr lang="en-US"/>
        </a:p>
      </dgm:t>
    </dgm:pt>
    <dgm:pt modelId="{297E46E0-220B-4BC6-834A-26FC92DDC013}" type="sibTrans" cxnId="{193E22D0-659E-4B99-BF1B-609514E3D041}">
      <dgm:prSet/>
      <dgm:spPr/>
      <dgm:t>
        <a:bodyPr/>
        <a:lstStyle/>
        <a:p>
          <a:endParaRPr lang="en-US"/>
        </a:p>
      </dgm:t>
    </dgm:pt>
    <dgm:pt modelId="{0CD35A01-BB4B-4F8F-A9C7-AD46D7EE585F}">
      <dgm:prSet phldrT="[Testo]"/>
      <dgm:spPr>
        <a:solidFill>
          <a:srgbClr val="002060"/>
        </a:solidFill>
      </dgm:spPr>
      <dgm:t>
        <a:bodyPr/>
        <a:lstStyle/>
        <a:p>
          <a:r>
            <a:rPr lang="it-IT" dirty="0" err="1" smtClean="0"/>
            <a:t>seeds</a:t>
          </a:r>
          <a:endParaRPr lang="en-US" dirty="0"/>
        </a:p>
      </dgm:t>
    </dgm:pt>
    <dgm:pt modelId="{778F0F37-7EEC-4259-A195-65869122C118}" type="parTrans" cxnId="{09234756-CDD3-4558-9581-09B5E43CB1D4}">
      <dgm:prSet/>
      <dgm:spPr/>
      <dgm:t>
        <a:bodyPr/>
        <a:lstStyle/>
        <a:p>
          <a:endParaRPr lang="en-US"/>
        </a:p>
      </dgm:t>
    </dgm:pt>
    <dgm:pt modelId="{25F5E7E4-1165-4707-844A-F33F55B0A70D}" type="sibTrans" cxnId="{09234756-CDD3-4558-9581-09B5E43CB1D4}">
      <dgm:prSet/>
      <dgm:spPr/>
      <dgm:t>
        <a:bodyPr/>
        <a:lstStyle/>
        <a:p>
          <a:endParaRPr lang="en-US"/>
        </a:p>
      </dgm:t>
    </dgm:pt>
    <dgm:pt modelId="{DCAE22FC-7087-4654-BBD8-3FD64589F138}">
      <dgm:prSet phldrT="[Testo]"/>
      <dgm:spPr>
        <a:solidFill>
          <a:srgbClr val="FF0000"/>
        </a:solidFill>
      </dgm:spPr>
      <dgm:t>
        <a:bodyPr/>
        <a:lstStyle/>
        <a:p>
          <a:r>
            <a:rPr lang="it-IT" dirty="0" err="1" smtClean="0"/>
            <a:t>neutrons</a:t>
          </a:r>
          <a:endParaRPr lang="en-US" dirty="0"/>
        </a:p>
      </dgm:t>
    </dgm:pt>
    <dgm:pt modelId="{8F2A8304-5808-40C3-B3FD-B69E0811260E}" type="parTrans" cxnId="{CD0FF0B5-ECC6-4364-9EC2-5ABA464FDBE9}">
      <dgm:prSet/>
      <dgm:spPr/>
      <dgm:t>
        <a:bodyPr/>
        <a:lstStyle/>
        <a:p>
          <a:endParaRPr lang="en-US"/>
        </a:p>
      </dgm:t>
    </dgm:pt>
    <dgm:pt modelId="{D548A2B2-FDE1-4F28-B87E-3C8FD4450759}" type="sibTrans" cxnId="{CD0FF0B5-ECC6-4364-9EC2-5ABA464FDBE9}">
      <dgm:prSet/>
      <dgm:spPr/>
      <dgm:t>
        <a:bodyPr/>
        <a:lstStyle/>
        <a:p>
          <a:endParaRPr lang="en-US"/>
        </a:p>
      </dgm:t>
    </dgm:pt>
    <dgm:pt modelId="{EE2D6937-7142-41DF-A034-343ADA01D7B8}" type="pres">
      <dgm:prSet presAssocID="{E428FF80-79E8-491B-A997-565E78EEF765}" presName="compositeShape" presStyleCnt="0">
        <dgm:presLayoutVars>
          <dgm:chMax val="7"/>
          <dgm:dir/>
          <dgm:resizeHandles val="exact"/>
        </dgm:presLayoutVars>
      </dgm:prSet>
      <dgm:spPr/>
    </dgm:pt>
    <dgm:pt modelId="{55C8401F-5746-42DA-9BC1-19332A113202}" type="pres">
      <dgm:prSet presAssocID="{E428FF80-79E8-491B-A997-565E78EEF765}" presName="wedge1" presStyleLbl="node1" presStyleIdx="0" presStyleCnt="3"/>
      <dgm:spPr/>
      <dgm:t>
        <a:bodyPr/>
        <a:lstStyle/>
        <a:p>
          <a:endParaRPr lang="en-US"/>
        </a:p>
      </dgm:t>
    </dgm:pt>
    <dgm:pt modelId="{5F1BA0D2-BF12-4DE7-B078-553E81CC4051}" type="pres">
      <dgm:prSet presAssocID="{E428FF80-79E8-491B-A997-565E78EEF765}" presName="dummy1a" presStyleCnt="0"/>
      <dgm:spPr/>
    </dgm:pt>
    <dgm:pt modelId="{07105F14-71C4-4876-8EB5-1DD0F4A43B18}" type="pres">
      <dgm:prSet presAssocID="{E428FF80-79E8-491B-A997-565E78EEF765}" presName="dummy1b" presStyleCnt="0"/>
      <dgm:spPr/>
    </dgm:pt>
    <dgm:pt modelId="{68C167D9-1E25-4DE5-9AE6-90126F33700F}" type="pres">
      <dgm:prSet presAssocID="{E428FF80-79E8-491B-A997-565E78EEF765}" presName="wedge1Tx" presStyleLbl="node1" presStyleIdx="0" presStyleCnt="3">
        <dgm:presLayoutVars>
          <dgm:chMax val="0"/>
          <dgm:chPref val="0"/>
          <dgm:bulletEnabled val="1"/>
        </dgm:presLayoutVars>
      </dgm:prSet>
      <dgm:spPr/>
      <dgm:t>
        <a:bodyPr/>
        <a:lstStyle/>
        <a:p>
          <a:endParaRPr lang="en-US"/>
        </a:p>
      </dgm:t>
    </dgm:pt>
    <dgm:pt modelId="{075E082D-BFD8-48CE-AAA8-B260196D0317}" type="pres">
      <dgm:prSet presAssocID="{E428FF80-79E8-491B-A997-565E78EEF765}" presName="wedge2" presStyleLbl="node1" presStyleIdx="1" presStyleCnt="3"/>
      <dgm:spPr/>
      <dgm:t>
        <a:bodyPr/>
        <a:lstStyle/>
        <a:p>
          <a:endParaRPr lang="en-US"/>
        </a:p>
      </dgm:t>
    </dgm:pt>
    <dgm:pt modelId="{A2DF5559-9DFD-4800-AA13-C3C4A0B727C7}" type="pres">
      <dgm:prSet presAssocID="{E428FF80-79E8-491B-A997-565E78EEF765}" presName="dummy2a" presStyleCnt="0"/>
      <dgm:spPr/>
    </dgm:pt>
    <dgm:pt modelId="{E27C5BC3-9E33-4FB8-9341-B65ECACC47F5}" type="pres">
      <dgm:prSet presAssocID="{E428FF80-79E8-491B-A997-565E78EEF765}" presName="dummy2b" presStyleCnt="0"/>
      <dgm:spPr/>
    </dgm:pt>
    <dgm:pt modelId="{8A86081F-64BB-4FC9-AD1E-F04179A35615}" type="pres">
      <dgm:prSet presAssocID="{E428FF80-79E8-491B-A997-565E78EEF765}" presName="wedge2Tx" presStyleLbl="node1" presStyleIdx="1" presStyleCnt="3">
        <dgm:presLayoutVars>
          <dgm:chMax val="0"/>
          <dgm:chPref val="0"/>
          <dgm:bulletEnabled val="1"/>
        </dgm:presLayoutVars>
      </dgm:prSet>
      <dgm:spPr/>
      <dgm:t>
        <a:bodyPr/>
        <a:lstStyle/>
        <a:p>
          <a:endParaRPr lang="en-US"/>
        </a:p>
      </dgm:t>
    </dgm:pt>
    <dgm:pt modelId="{4660A604-CA3D-4B7F-835D-D007CC819152}" type="pres">
      <dgm:prSet presAssocID="{E428FF80-79E8-491B-A997-565E78EEF765}" presName="wedge3" presStyleLbl="node1" presStyleIdx="2" presStyleCnt="3"/>
      <dgm:spPr/>
      <dgm:t>
        <a:bodyPr/>
        <a:lstStyle/>
        <a:p>
          <a:endParaRPr lang="en-US"/>
        </a:p>
      </dgm:t>
    </dgm:pt>
    <dgm:pt modelId="{95A6DACA-EF44-42F1-9268-CCE52E4C62DA}" type="pres">
      <dgm:prSet presAssocID="{E428FF80-79E8-491B-A997-565E78EEF765}" presName="dummy3a" presStyleCnt="0"/>
      <dgm:spPr/>
    </dgm:pt>
    <dgm:pt modelId="{2FD31F1C-3F16-43F2-BBF0-67E46AF5FBC1}" type="pres">
      <dgm:prSet presAssocID="{E428FF80-79E8-491B-A997-565E78EEF765}" presName="dummy3b" presStyleCnt="0"/>
      <dgm:spPr/>
    </dgm:pt>
    <dgm:pt modelId="{F1A5C2F8-5903-4E9B-920B-DFC9CCCA419A}" type="pres">
      <dgm:prSet presAssocID="{E428FF80-79E8-491B-A997-565E78EEF765}" presName="wedge3Tx" presStyleLbl="node1" presStyleIdx="2" presStyleCnt="3">
        <dgm:presLayoutVars>
          <dgm:chMax val="0"/>
          <dgm:chPref val="0"/>
          <dgm:bulletEnabled val="1"/>
        </dgm:presLayoutVars>
      </dgm:prSet>
      <dgm:spPr/>
      <dgm:t>
        <a:bodyPr/>
        <a:lstStyle/>
        <a:p>
          <a:endParaRPr lang="en-US"/>
        </a:p>
      </dgm:t>
    </dgm:pt>
    <dgm:pt modelId="{39FDC387-BF3A-43DB-A84F-ECC4F2C2A709}" type="pres">
      <dgm:prSet presAssocID="{297E46E0-220B-4BC6-834A-26FC92DDC013}" presName="arrowWedge1" presStyleLbl="fgSibTrans2D1" presStyleIdx="0" presStyleCnt="3"/>
      <dgm:spPr/>
    </dgm:pt>
    <dgm:pt modelId="{3036D3B1-0451-46D9-BE66-7338D56609C0}" type="pres">
      <dgm:prSet presAssocID="{25F5E7E4-1165-4707-844A-F33F55B0A70D}" presName="arrowWedge2" presStyleLbl="fgSibTrans2D1" presStyleIdx="1" presStyleCnt="3"/>
      <dgm:spPr/>
    </dgm:pt>
    <dgm:pt modelId="{E4A62C8D-7674-4EC1-815B-FED30CD817C3}" type="pres">
      <dgm:prSet presAssocID="{D548A2B2-FDE1-4F28-B87E-3C8FD4450759}" presName="arrowWedge3" presStyleLbl="fgSibTrans2D1" presStyleIdx="2" presStyleCnt="3"/>
      <dgm:spPr/>
    </dgm:pt>
  </dgm:ptLst>
  <dgm:cxnLst>
    <dgm:cxn modelId="{841F4C8C-92B3-40FA-88FA-0234955E21E1}" type="presOf" srcId="{DCAE22FC-7087-4654-BBD8-3FD64589F138}" destId="{F1A5C2F8-5903-4E9B-920B-DFC9CCCA419A}" srcOrd="1" destOrd="0" presId="urn:microsoft.com/office/officeart/2005/8/layout/cycle8"/>
    <dgm:cxn modelId="{CEE0897D-69A4-4760-BB12-791447E32C39}" type="presOf" srcId="{5A0ACAC0-5D95-471A-8958-70C84FC0DA21}" destId="{68C167D9-1E25-4DE5-9AE6-90126F33700F}" srcOrd="1" destOrd="0" presId="urn:microsoft.com/office/officeart/2005/8/layout/cycle8"/>
    <dgm:cxn modelId="{68ED5D9F-EEB1-4970-936F-594DB4399270}" type="presOf" srcId="{5A0ACAC0-5D95-471A-8958-70C84FC0DA21}" destId="{55C8401F-5746-42DA-9BC1-19332A113202}" srcOrd="0" destOrd="0" presId="urn:microsoft.com/office/officeart/2005/8/layout/cycle8"/>
    <dgm:cxn modelId="{09234756-CDD3-4558-9581-09B5E43CB1D4}" srcId="{E428FF80-79E8-491B-A997-565E78EEF765}" destId="{0CD35A01-BB4B-4F8F-A9C7-AD46D7EE585F}" srcOrd="1" destOrd="0" parTransId="{778F0F37-7EEC-4259-A195-65869122C118}" sibTransId="{25F5E7E4-1165-4707-844A-F33F55B0A70D}"/>
    <dgm:cxn modelId="{CD0FF0B5-ECC6-4364-9EC2-5ABA464FDBE9}" srcId="{E428FF80-79E8-491B-A997-565E78EEF765}" destId="{DCAE22FC-7087-4654-BBD8-3FD64589F138}" srcOrd="2" destOrd="0" parTransId="{8F2A8304-5808-40C3-B3FD-B69E0811260E}" sibTransId="{D548A2B2-FDE1-4F28-B87E-3C8FD4450759}"/>
    <dgm:cxn modelId="{193E22D0-659E-4B99-BF1B-609514E3D041}" srcId="{E428FF80-79E8-491B-A997-565E78EEF765}" destId="{5A0ACAC0-5D95-471A-8958-70C84FC0DA21}" srcOrd="0" destOrd="0" parTransId="{932B02F2-595E-44A1-AA53-F554F70FF78A}" sibTransId="{297E46E0-220B-4BC6-834A-26FC92DDC013}"/>
    <dgm:cxn modelId="{1D88FA4C-CE1C-4ED2-812A-AAC9173A3F79}" type="presOf" srcId="{DCAE22FC-7087-4654-BBD8-3FD64589F138}" destId="{4660A604-CA3D-4B7F-835D-D007CC819152}" srcOrd="0" destOrd="0" presId="urn:microsoft.com/office/officeart/2005/8/layout/cycle8"/>
    <dgm:cxn modelId="{DAB6AD91-6B8F-4414-9BB9-168FB70BF949}" type="presOf" srcId="{0CD35A01-BB4B-4F8F-A9C7-AD46D7EE585F}" destId="{075E082D-BFD8-48CE-AAA8-B260196D0317}" srcOrd="0" destOrd="0" presId="urn:microsoft.com/office/officeart/2005/8/layout/cycle8"/>
    <dgm:cxn modelId="{3ACBFAE4-443D-4C4A-8FA3-EF09F5082DE3}" type="presOf" srcId="{0CD35A01-BB4B-4F8F-A9C7-AD46D7EE585F}" destId="{8A86081F-64BB-4FC9-AD1E-F04179A35615}" srcOrd="1" destOrd="0" presId="urn:microsoft.com/office/officeart/2005/8/layout/cycle8"/>
    <dgm:cxn modelId="{B19AAD41-55F4-4EA7-8726-CA10CDC74645}" type="presOf" srcId="{E428FF80-79E8-491B-A997-565E78EEF765}" destId="{EE2D6937-7142-41DF-A034-343ADA01D7B8}" srcOrd="0" destOrd="0" presId="urn:microsoft.com/office/officeart/2005/8/layout/cycle8"/>
    <dgm:cxn modelId="{EFB49CD8-B540-4477-8BF6-8BF4BD159759}" type="presParOf" srcId="{EE2D6937-7142-41DF-A034-343ADA01D7B8}" destId="{55C8401F-5746-42DA-9BC1-19332A113202}" srcOrd="0" destOrd="0" presId="urn:microsoft.com/office/officeart/2005/8/layout/cycle8"/>
    <dgm:cxn modelId="{A3D54E85-DA4B-460E-B3DA-6295CE25419E}" type="presParOf" srcId="{EE2D6937-7142-41DF-A034-343ADA01D7B8}" destId="{5F1BA0D2-BF12-4DE7-B078-553E81CC4051}" srcOrd="1" destOrd="0" presId="urn:microsoft.com/office/officeart/2005/8/layout/cycle8"/>
    <dgm:cxn modelId="{E5895311-9F28-47F4-A583-FFA046B41103}" type="presParOf" srcId="{EE2D6937-7142-41DF-A034-343ADA01D7B8}" destId="{07105F14-71C4-4876-8EB5-1DD0F4A43B18}" srcOrd="2" destOrd="0" presId="urn:microsoft.com/office/officeart/2005/8/layout/cycle8"/>
    <dgm:cxn modelId="{98456DBD-C616-47A3-8BE0-44A1F07455BA}" type="presParOf" srcId="{EE2D6937-7142-41DF-A034-343ADA01D7B8}" destId="{68C167D9-1E25-4DE5-9AE6-90126F33700F}" srcOrd="3" destOrd="0" presId="urn:microsoft.com/office/officeart/2005/8/layout/cycle8"/>
    <dgm:cxn modelId="{F3C8E43B-7379-4228-8564-2E29DD0FC86C}" type="presParOf" srcId="{EE2D6937-7142-41DF-A034-343ADA01D7B8}" destId="{075E082D-BFD8-48CE-AAA8-B260196D0317}" srcOrd="4" destOrd="0" presId="urn:microsoft.com/office/officeart/2005/8/layout/cycle8"/>
    <dgm:cxn modelId="{72B77DF9-98A4-4D7B-8B53-E7F214247A67}" type="presParOf" srcId="{EE2D6937-7142-41DF-A034-343ADA01D7B8}" destId="{A2DF5559-9DFD-4800-AA13-C3C4A0B727C7}" srcOrd="5" destOrd="0" presId="urn:microsoft.com/office/officeart/2005/8/layout/cycle8"/>
    <dgm:cxn modelId="{0BA38591-5D51-4D74-9963-95659F4358C0}" type="presParOf" srcId="{EE2D6937-7142-41DF-A034-343ADA01D7B8}" destId="{E27C5BC3-9E33-4FB8-9341-B65ECACC47F5}" srcOrd="6" destOrd="0" presId="urn:microsoft.com/office/officeart/2005/8/layout/cycle8"/>
    <dgm:cxn modelId="{F1BD33FD-A615-425C-8654-4D78D8C2AEE6}" type="presParOf" srcId="{EE2D6937-7142-41DF-A034-343ADA01D7B8}" destId="{8A86081F-64BB-4FC9-AD1E-F04179A35615}" srcOrd="7" destOrd="0" presId="urn:microsoft.com/office/officeart/2005/8/layout/cycle8"/>
    <dgm:cxn modelId="{E0F215B9-EA6D-4FDC-8B8F-165D9819F542}" type="presParOf" srcId="{EE2D6937-7142-41DF-A034-343ADA01D7B8}" destId="{4660A604-CA3D-4B7F-835D-D007CC819152}" srcOrd="8" destOrd="0" presId="urn:microsoft.com/office/officeart/2005/8/layout/cycle8"/>
    <dgm:cxn modelId="{FE0D8793-1EC6-4249-8585-72400AD4A1AD}" type="presParOf" srcId="{EE2D6937-7142-41DF-A034-343ADA01D7B8}" destId="{95A6DACA-EF44-42F1-9268-CCE52E4C62DA}" srcOrd="9" destOrd="0" presId="urn:microsoft.com/office/officeart/2005/8/layout/cycle8"/>
    <dgm:cxn modelId="{7832E15D-7F49-45AA-A855-63A1E79243FB}" type="presParOf" srcId="{EE2D6937-7142-41DF-A034-343ADA01D7B8}" destId="{2FD31F1C-3F16-43F2-BBF0-67E46AF5FBC1}" srcOrd="10" destOrd="0" presId="urn:microsoft.com/office/officeart/2005/8/layout/cycle8"/>
    <dgm:cxn modelId="{5DDB3FBB-E419-4386-A6AD-74D5EEC5E580}" type="presParOf" srcId="{EE2D6937-7142-41DF-A034-343ADA01D7B8}" destId="{F1A5C2F8-5903-4E9B-920B-DFC9CCCA419A}" srcOrd="11" destOrd="0" presId="urn:microsoft.com/office/officeart/2005/8/layout/cycle8"/>
    <dgm:cxn modelId="{1958927A-7E56-4910-9684-E1D0EF4A4FDF}" type="presParOf" srcId="{EE2D6937-7142-41DF-A034-343ADA01D7B8}" destId="{39FDC387-BF3A-43DB-A84F-ECC4F2C2A709}" srcOrd="12" destOrd="0" presId="urn:microsoft.com/office/officeart/2005/8/layout/cycle8"/>
    <dgm:cxn modelId="{F5378B97-EF34-4458-A7C9-3C58CCB04550}" type="presParOf" srcId="{EE2D6937-7142-41DF-A034-343ADA01D7B8}" destId="{3036D3B1-0451-46D9-BE66-7338D56609C0}" srcOrd="13" destOrd="0" presId="urn:microsoft.com/office/officeart/2005/8/layout/cycle8"/>
    <dgm:cxn modelId="{147FBF7C-29A0-4170-9401-6F5D946F3E06}" type="presParOf" srcId="{EE2D6937-7142-41DF-A034-343ADA01D7B8}" destId="{E4A62C8D-7674-4EC1-815B-FED30CD817C3}"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6471B-FE87-49E5-BBB5-244115688E66}">
      <dsp:nvSpPr>
        <dsp:cNvPr id="0" name=""/>
        <dsp:cNvSpPr/>
      </dsp:nvSpPr>
      <dsp:spPr>
        <a:xfrm>
          <a:off x="1735649" y="2122521"/>
          <a:ext cx="1759878" cy="1759878"/>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r>
            <a:rPr lang="en-GB" sz="2900" kern="1200" dirty="0" smtClean="0"/>
            <a:t>Stellar structure equations</a:t>
          </a:r>
          <a:endParaRPr lang="en-GB" sz="2900" kern="1200" dirty="0"/>
        </a:p>
      </dsp:txBody>
      <dsp:txXfrm>
        <a:off x="1821559" y="2208431"/>
        <a:ext cx="1588058" cy="1588058"/>
      </dsp:txXfrm>
    </dsp:sp>
    <dsp:sp modelId="{BF75A368-EFF8-432E-AB5C-2E6445A3E218}">
      <dsp:nvSpPr>
        <dsp:cNvPr id="0" name=""/>
        <dsp:cNvSpPr/>
      </dsp:nvSpPr>
      <dsp:spPr>
        <a:xfrm rot="16160144">
          <a:off x="2149532" y="1671921"/>
          <a:ext cx="901258" cy="0"/>
        </a:xfrm>
        <a:custGeom>
          <a:avLst/>
          <a:gdLst/>
          <a:ahLst/>
          <a:cxnLst/>
          <a:rect l="0" t="0" r="0" b="0"/>
          <a:pathLst>
            <a:path>
              <a:moveTo>
                <a:pt x="0" y="0"/>
              </a:moveTo>
              <a:lnTo>
                <a:pt x="901258"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33B1D1-0536-40C5-87B3-C0993F7F4347}">
      <dsp:nvSpPr>
        <dsp:cNvPr id="0" name=""/>
        <dsp:cNvSpPr/>
      </dsp:nvSpPr>
      <dsp:spPr>
        <a:xfrm>
          <a:off x="1532927" y="42204"/>
          <a:ext cx="2110350" cy="1179118"/>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466850">
            <a:lnSpc>
              <a:spcPct val="90000"/>
            </a:lnSpc>
            <a:spcBef>
              <a:spcPct val="0"/>
            </a:spcBef>
            <a:spcAft>
              <a:spcPct val="35000"/>
            </a:spcAft>
          </a:pPr>
          <a:r>
            <a:rPr lang="en-GB" sz="3300" kern="1200" dirty="0" smtClean="0"/>
            <a:t>INPUT PHYSICS</a:t>
          </a:r>
          <a:endParaRPr lang="en-GB" sz="3300" kern="1200" dirty="0"/>
        </a:p>
      </dsp:txBody>
      <dsp:txXfrm>
        <a:off x="1590487" y="99764"/>
        <a:ext cx="1995230" cy="1063998"/>
      </dsp:txXfrm>
    </dsp:sp>
    <dsp:sp modelId="{CD27A7E5-1C59-48B4-87B4-7B5154C7E73C}">
      <dsp:nvSpPr>
        <dsp:cNvPr id="0" name=""/>
        <dsp:cNvSpPr/>
      </dsp:nvSpPr>
      <dsp:spPr>
        <a:xfrm rot="1515326">
          <a:off x="3365913" y="3996113"/>
          <a:ext cx="2712006" cy="0"/>
        </a:xfrm>
        <a:custGeom>
          <a:avLst/>
          <a:gdLst/>
          <a:ahLst/>
          <a:cxnLst/>
          <a:rect l="0" t="0" r="0" b="0"/>
          <a:pathLst>
            <a:path>
              <a:moveTo>
                <a:pt x="0" y="0"/>
              </a:moveTo>
              <a:lnTo>
                <a:pt x="2712006" y="0"/>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54D976EC-5268-4211-AAAF-6AC1A9239941}">
      <dsp:nvSpPr>
        <dsp:cNvPr id="0" name=""/>
        <dsp:cNvSpPr/>
      </dsp:nvSpPr>
      <dsp:spPr>
        <a:xfrm>
          <a:off x="5948306" y="4536117"/>
          <a:ext cx="2336080" cy="1179118"/>
        </a:xfrm>
        <a:prstGeom prst="roundRect">
          <a:avLst/>
        </a:prstGeom>
        <a:solidFill>
          <a:srgbClr val="00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r>
            <a:rPr lang="en-GB" sz="2900" kern="1200" dirty="0" smtClean="0"/>
            <a:t>Astronomical Observations</a:t>
          </a:r>
          <a:endParaRPr lang="en-GB" sz="2900" kern="1200" dirty="0"/>
        </a:p>
      </dsp:txBody>
      <dsp:txXfrm>
        <a:off x="6005866" y="4593677"/>
        <a:ext cx="2220960" cy="1063998"/>
      </dsp:txXfrm>
    </dsp:sp>
    <dsp:sp modelId="{5A92BFE4-36DA-4927-AA37-1E57E103D1C3}">
      <dsp:nvSpPr>
        <dsp:cNvPr id="0" name=""/>
        <dsp:cNvSpPr/>
      </dsp:nvSpPr>
      <dsp:spPr>
        <a:xfrm rot="5405055">
          <a:off x="2309895" y="4186350"/>
          <a:ext cx="607903" cy="0"/>
        </a:xfrm>
        <a:custGeom>
          <a:avLst/>
          <a:gdLst/>
          <a:ahLst/>
          <a:cxnLst/>
          <a:rect l="0" t="0" r="0" b="0"/>
          <a:pathLst>
            <a:path>
              <a:moveTo>
                <a:pt x="0" y="0"/>
              </a:moveTo>
              <a:lnTo>
                <a:pt x="60790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0CB523-0CAC-4BC1-8043-9EB611CDC35B}">
      <dsp:nvSpPr>
        <dsp:cNvPr id="0" name=""/>
        <dsp:cNvSpPr/>
      </dsp:nvSpPr>
      <dsp:spPr>
        <a:xfrm>
          <a:off x="1446085" y="4490302"/>
          <a:ext cx="2332897" cy="1179118"/>
        </a:xfrm>
        <a:prstGeom prst="roundRect">
          <a:avLst/>
        </a:prstGeom>
        <a:solidFill>
          <a:srgbClr val="00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466850">
            <a:lnSpc>
              <a:spcPct val="90000"/>
            </a:lnSpc>
            <a:spcBef>
              <a:spcPct val="0"/>
            </a:spcBef>
            <a:spcAft>
              <a:spcPct val="35000"/>
            </a:spcAft>
          </a:pPr>
          <a:r>
            <a:rPr lang="en-GB" sz="3300" kern="1200" dirty="0" smtClean="0"/>
            <a:t>Theoretical Predictions</a:t>
          </a:r>
          <a:endParaRPr lang="en-GB" sz="3300" kern="1200" dirty="0"/>
        </a:p>
      </dsp:txBody>
      <dsp:txXfrm>
        <a:off x="1503645" y="4547862"/>
        <a:ext cx="2217777" cy="10639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8401F-5746-42DA-9BC1-19332A113202}">
      <dsp:nvSpPr>
        <dsp:cNvPr id="0" name=""/>
        <dsp:cNvSpPr/>
      </dsp:nvSpPr>
      <dsp:spPr>
        <a:xfrm>
          <a:off x="2290277" y="294497"/>
          <a:ext cx="3805809" cy="3805809"/>
        </a:xfrm>
        <a:prstGeom prst="pie">
          <a:avLst>
            <a:gd name="adj1" fmla="val 16200000"/>
            <a:gd name="adj2" fmla="val 1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it-IT" sz="2700" kern="1200" dirty="0" err="1" smtClean="0"/>
            <a:t>poisons</a:t>
          </a:r>
          <a:endParaRPr lang="en-US" sz="2700" kern="1200" dirty="0"/>
        </a:p>
      </dsp:txBody>
      <dsp:txXfrm>
        <a:off x="4296028" y="1100966"/>
        <a:ext cx="1359217" cy="1132681"/>
      </dsp:txXfrm>
    </dsp:sp>
    <dsp:sp modelId="{075E082D-BFD8-48CE-AAA8-B260196D0317}">
      <dsp:nvSpPr>
        <dsp:cNvPr id="0" name=""/>
        <dsp:cNvSpPr/>
      </dsp:nvSpPr>
      <dsp:spPr>
        <a:xfrm>
          <a:off x="2211895" y="430418"/>
          <a:ext cx="3805809" cy="3805809"/>
        </a:xfrm>
        <a:prstGeom prst="pie">
          <a:avLst>
            <a:gd name="adj1" fmla="val 1800000"/>
            <a:gd name="adj2" fmla="val 900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it-IT" sz="2700" kern="1200" dirty="0" err="1" smtClean="0"/>
            <a:t>seeds</a:t>
          </a:r>
          <a:endParaRPr lang="en-US" sz="2700" kern="1200" dirty="0"/>
        </a:p>
      </dsp:txBody>
      <dsp:txXfrm>
        <a:off x="3118040" y="2899664"/>
        <a:ext cx="2038826" cy="996759"/>
      </dsp:txXfrm>
    </dsp:sp>
    <dsp:sp modelId="{4660A604-CA3D-4B7F-835D-D007CC819152}">
      <dsp:nvSpPr>
        <dsp:cNvPr id="0" name=""/>
        <dsp:cNvSpPr/>
      </dsp:nvSpPr>
      <dsp:spPr>
        <a:xfrm>
          <a:off x="2133513" y="294497"/>
          <a:ext cx="3805809" cy="3805809"/>
        </a:xfrm>
        <a:prstGeom prst="pie">
          <a:avLst>
            <a:gd name="adj1" fmla="val 9000000"/>
            <a:gd name="adj2" fmla="val 1620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it-IT" sz="2700" kern="1200" dirty="0" err="1" smtClean="0"/>
            <a:t>neutrons</a:t>
          </a:r>
          <a:endParaRPr lang="en-US" sz="2700" kern="1200" dirty="0"/>
        </a:p>
      </dsp:txBody>
      <dsp:txXfrm>
        <a:off x="2574353" y="1100966"/>
        <a:ext cx="1359217" cy="1132681"/>
      </dsp:txXfrm>
    </dsp:sp>
    <dsp:sp modelId="{39FDC387-BF3A-43DB-A84F-ECC4F2C2A709}">
      <dsp:nvSpPr>
        <dsp:cNvPr id="0" name=""/>
        <dsp:cNvSpPr/>
      </dsp:nvSpPr>
      <dsp:spPr>
        <a:xfrm>
          <a:off x="2054993" y="58899"/>
          <a:ext cx="4277004" cy="4277004"/>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36D3B1-0451-46D9-BE66-7338D56609C0}">
      <dsp:nvSpPr>
        <dsp:cNvPr id="0" name=""/>
        <dsp:cNvSpPr/>
      </dsp:nvSpPr>
      <dsp:spPr>
        <a:xfrm>
          <a:off x="1976297" y="194580"/>
          <a:ext cx="4277004" cy="4277004"/>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A62C8D-7674-4EC1-815B-FED30CD817C3}">
      <dsp:nvSpPr>
        <dsp:cNvPr id="0" name=""/>
        <dsp:cNvSpPr/>
      </dsp:nvSpPr>
      <dsp:spPr>
        <a:xfrm>
          <a:off x="1897602" y="58899"/>
          <a:ext cx="4277004" cy="4277004"/>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5" Type="http://schemas.openxmlformats.org/officeDocument/2006/relationships/image" Target="../media/image42.wmf"/><Relationship Id="rId4" Type="http://schemas.openxmlformats.org/officeDocument/2006/relationships/image" Target="../media/image41.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4" Type="http://schemas.openxmlformats.org/officeDocument/2006/relationships/image" Target="../media/image5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 Id="rId5" Type="http://schemas.openxmlformats.org/officeDocument/2006/relationships/image" Target="../media/image83.wmf"/><Relationship Id="rId4" Type="http://schemas.openxmlformats.org/officeDocument/2006/relationships/image" Target="../media/image8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image" Target="../media/image8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3229F5-87BF-4381-BA72-B4B3E8AA7613}" type="datetimeFigureOut">
              <a:rPr lang="en-US" smtClean="0"/>
              <a:t>1/22/2024</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D225DB-69FE-484D-B09D-EC7B060BE5BD}" type="slidenum">
              <a:rPr lang="en-US" smtClean="0"/>
              <a:t>‹N›</a:t>
            </a:fld>
            <a:endParaRPr lang="en-US"/>
          </a:p>
        </p:txBody>
      </p:sp>
    </p:spTree>
    <p:extLst>
      <p:ext uri="{BB962C8B-B14F-4D97-AF65-F5344CB8AC3E}">
        <p14:creationId xmlns:p14="http://schemas.microsoft.com/office/powerpoint/2010/main" val="3026524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65D6F8-04D8-428A-9337-090B8EC79AE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5821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D082C0-78E9-41C6-BAE8-555D5ADCC1F4}"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1358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p:spPr>
        <p:txBody>
          <a:bodyPr/>
          <a:lstStyle/>
          <a:p>
            <a:endParaRPr lang="it-IT" smtClean="0"/>
          </a:p>
        </p:txBody>
      </p:sp>
      <p:sp>
        <p:nvSpPr>
          <p:cNvPr id="26628" name="Segnaposto numero diapositiva 3"/>
          <p:cNvSpPr>
            <a:spLocks noGrp="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87FE653-D2EC-4D3D-9B4D-477175E794DA}" type="slidenum">
              <a:rPr kumimoji="0" lang="it-IT"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it-IT" sz="1200" b="0" i="0" u="none" strike="noStrike" kern="1200" cap="none" spc="0" normalizeH="0" baseline="0" noProof="0" smtClean="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25644240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egnaposto immagine diapositiva 1"/>
          <p:cNvSpPr>
            <a:spLocks noGrp="1" noRot="1" noChangeAspect="1" noTextEdit="1"/>
          </p:cNvSpPr>
          <p:nvPr>
            <p:ph type="sldImg"/>
          </p:nvPr>
        </p:nvSpPr>
        <p:spPr>
          <a:ln/>
        </p:spPr>
      </p:sp>
      <p:sp>
        <p:nvSpPr>
          <p:cNvPr id="25603" name="Segnaposto note 2"/>
          <p:cNvSpPr>
            <a:spLocks noGrp="1"/>
          </p:cNvSpPr>
          <p:nvPr>
            <p:ph type="body" idx="1"/>
          </p:nvPr>
        </p:nvSpPr>
        <p:spPr>
          <a:noFill/>
        </p:spPr>
        <p:txBody>
          <a:bodyPr/>
          <a:lstStyle/>
          <a:p>
            <a:endParaRPr lang="it-IT" smtClean="0"/>
          </a:p>
        </p:txBody>
      </p:sp>
      <p:sp>
        <p:nvSpPr>
          <p:cNvPr id="25604" name="Segnaposto numero diapositiva 3"/>
          <p:cNvSpPr>
            <a:spLocks noGrp="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0CC9F1A-3D74-4C1C-8D99-FC0CDD2B6D48}" type="slidenum">
              <a:rPr kumimoji="0" lang="it-IT"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it-IT" sz="1200" b="0" i="0" u="none" strike="noStrike" kern="1200" cap="none" spc="0" normalizeH="0" baseline="0" noProof="0" smtClean="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237503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CED1E1F-3E12-45AB-9B2B-259CC5E20E62}"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59316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6C8FC9-9CE9-403A-9660-C5E49E159C41}"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82370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5D302A-6ACD-4033-BDF9-D6C5F6747D18}"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313524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DD385B-AA16-4C8F-8053-399CEA0CE19C}"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833427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2A0F11F-5972-45EE-A6D8-4D1DC74B43DB}" type="slidenum">
              <a:rPr kumimoji="0" 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smtClean="0">
              <a:ln>
                <a:noFill/>
              </a:ln>
              <a:solidFill>
                <a:prstClr val="black"/>
              </a:solidFill>
              <a:effectLst/>
              <a:uLnTx/>
              <a:uFillTx/>
              <a:latin typeface="Arial" charset="0"/>
              <a:ea typeface="+mn-ea"/>
              <a:cs typeface="Arial"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6372390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88B99B-ED77-4B85-8649-1F994F432F3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348633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5A7542-804C-45CE-96C3-0D50CA106288}"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2136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fld id="{21C51332-8669-424B-99E1-0E4A647735F5}" type="slidenum">
              <a:rPr kumimoji="0" lang="en-US" sz="12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914400" rtl="0" eaLnBrk="1" fontAlgn="base" latinLnBrk="0" hangingPunct="1">
                <a:lnSpc>
                  <a:spcPct val="100000"/>
                </a:lnSpc>
                <a:spcBef>
                  <a:spcPct val="20000"/>
                </a:spcBef>
                <a:spcAft>
                  <a:spcPct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561562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635088-0C31-4190-83CB-8A94BB05226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74612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egnaposto immagine diapositiva 1"/>
          <p:cNvSpPr>
            <a:spLocks noGrp="1" noRot="1" noChangeAspect="1" noTextEdit="1"/>
          </p:cNvSpPr>
          <p:nvPr>
            <p:ph type="sldImg"/>
          </p:nvPr>
        </p:nvSpPr>
        <p:spPr>
          <a:ln/>
        </p:spPr>
      </p:sp>
      <p:sp>
        <p:nvSpPr>
          <p:cNvPr id="28675" name="Segnaposto note 2"/>
          <p:cNvSpPr>
            <a:spLocks noGrp="1"/>
          </p:cNvSpPr>
          <p:nvPr>
            <p:ph type="body" idx="1"/>
          </p:nvPr>
        </p:nvSpPr>
        <p:spPr>
          <a:noFill/>
        </p:spPr>
        <p:txBody>
          <a:bodyPr/>
          <a:lstStyle/>
          <a:p>
            <a:endParaRPr lang="it-IT" smtClean="0"/>
          </a:p>
        </p:txBody>
      </p:sp>
      <p:sp>
        <p:nvSpPr>
          <p:cNvPr id="28676" name="Segnaposto numero diapositiva 3"/>
          <p:cNvSpPr>
            <a:spLocks noGrp="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1F5D4FB-8B46-4E12-A811-7E2D795C59DD}" type="slidenum">
              <a:rPr kumimoji="0" lang="it-IT"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it-IT" sz="1200" b="0" i="0" u="none" strike="noStrike" kern="1200" cap="none" spc="0" normalizeH="0" baseline="0" noProof="0" smtClean="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1359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0BA041-804E-4853-8D1E-28B8F3F8A19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7275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7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8612" name="Segnaposto numero diapositiva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73B07B0-4905-40D9-B3B0-703F31960374}"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smtClean="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1138236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7824F5EB-219C-4731-837C-857C65985F01}" type="slidenum">
              <a:rPr lang="en-GB" smtClean="0"/>
              <a:t>14</a:t>
            </a:fld>
            <a:endParaRPr lang="en-GB"/>
          </a:p>
        </p:txBody>
      </p:sp>
    </p:spTree>
    <p:extLst>
      <p:ext uri="{BB962C8B-B14F-4D97-AF65-F5344CB8AC3E}">
        <p14:creationId xmlns:p14="http://schemas.microsoft.com/office/powerpoint/2010/main" val="4243055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24F5EB-219C-4731-837C-857C65985F01}"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08389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C39B044-85EC-4F7F-AA6E-6B7E9D81CAE1}"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638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6C58CE-02E3-4B2C-A0B0-BC17963155B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8315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93A011-C244-4BF1-9CC6-4F1A0D1E6B00}"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85458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4E39EF-2663-4916-A71A-8B4147810490}" type="slidenum">
              <a:rPr lang="en-US">
                <a:solidFill>
                  <a:prstClr val="black"/>
                </a:solidFill>
              </a:rPr>
              <a:pPr/>
              <a:t>46</a:t>
            </a:fld>
            <a:endParaRPr lang="en-US">
              <a:solidFill>
                <a:prstClr val="black"/>
              </a:solidFill>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23946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6908BC49-00DB-4435-A9C7-8C5C82E06646}" type="datetimeFigureOut">
              <a:rPr lang="en-US" smtClean="0"/>
              <a:t>1/22/2024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3960417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908BC49-00DB-4435-A9C7-8C5C82E06646}" type="datetimeFigureOut">
              <a:rPr lang="en-US" smtClean="0"/>
              <a:t>1/22/2024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205646785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1"/>
            <a:ext cx="12192000" cy="6856413"/>
            <a:chOff x="0" y="0"/>
            <a:chExt cx="5760" cy="4319"/>
          </a:xfrm>
        </p:grpSpPr>
        <p:sp>
          <p:nvSpPr>
            <p:cNvPr id="14339"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0"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1"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2"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3"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4"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5"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6"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7"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8"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9"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0"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1"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2"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3"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4"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5"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6"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7"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8"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9"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0"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1"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2"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3"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4"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5"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6"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7"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8"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9"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0"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1"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2"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3"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4"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nvGrpSpPr>
            <p:cNvPr id="14375" name="Group 39"/>
            <p:cNvGrpSpPr>
              <a:grpSpLocks/>
            </p:cNvGrpSpPr>
            <p:nvPr userDrawn="1"/>
          </p:nvGrpSpPr>
          <p:grpSpPr bwMode="auto">
            <a:xfrm>
              <a:off x="0" y="1632"/>
              <a:ext cx="5758" cy="1858"/>
              <a:chOff x="0" y="1632"/>
              <a:chExt cx="5758" cy="1858"/>
            </a:xfrm>
          </p:grpSpPr>
          <p:sp>
            <p:nvSpPr>
              <p:cNvPr id="14376"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7"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grpSp>
      <p:sp>
        <p:nvSpPr>
          <p:cNvPr id="14378" name="Rectangle 42"/>
          <p:cNvSpPr>
            <a:spLocks noGrp="1" noChangeArrowheads="1"/>
          </p:cNvSpPr>
          <p:nvPr>
            <p:ph type="ctrTitle" sz="quarter"/>
          </p:nvPr>
        </p:nvSpPr>
        <p:spPr>
          <a:xfrm>
            <a:off x="609600" y="1600200"/>
            <a:ext cx="10972800" cy="1828800"/>
          </a:xfrm>
        </p:spPr>
        <p:txBody>
          <a:bodyPr/>
          <a:lstStyle>
            <a:lvl1pPr>
              <a:defRPr sz="4800"/>
            </a:lvl1pPr>
          </a:lstStyle>
          <a:p>
            <a:pPr lvl="0"/>
            <a:r>
              <a:rPr lang="en-US" noProof="0" smtClean="0"/>
              <a:t>Fare clic per modificare lo stile del titolo</a:t>
            </a:r>
          </a:p>
        </p:txBody>
      </p:sp>
      <p:sp>
        <p:nvSpPr>
          <p:cNvPr id="14379" name="Rectangle 43"/>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sz="3600"/>
            </a:lvl1pPr>
          </a:lstStyle>
          <a:p>
            <a:pPr lvl="0"/>
            <a:r>
              <a:rPr lang="en-US" noProof="0" smtClean="0"/>
              <a:t>Fare clic per modificare lo stile del sottotitolo dello schema</a:t>
            </a:r>
          </a:p>
        </p:txBody>
      </p:sp>
      <p:sp>
        <p:nvSpPr>
          <p:cNvPr id="14380" name="Rectangle 44"/>
          <p:cNvSpPr>
            <a:spLocks noGrp="1" noChangeArrowheads="1"/>
          </p:cNvSpPr>
          <p:nvPr>
            <p:ph type="dt" sz="quarter" idx="2"/>
          </p:nvPr>
        </p:nvSpPr>
        <p:spPr/>
        <p:txBody>
          <a:bodyPr/>
          <a:lstStyle>
            <a:lvl1pPr>
              <a:defRPr/>
            </a:lvl1pPr>
          </a:lstStyle>
          <a:p>
            <a:endParaRPr lang="en-US">
              <a:solidFill>
                <a:srgbClr val="FFFFFF"/>
              </a:solidFill>
            </a:endParaRPr>
          </a:p>
        </p:txBody>
      </p:sp>
      <p:sp>
        <p:nvSpPr>
          <p:cNvPr id="14381" name="Rectangle 45"/>
          <p:cNvSpPr>
            <a:spLocks noGrp="1" noChangeArrowheads="1"/>
          </p:cNvSpPr>
          <p:nvPr>
            <p:ph type="ftr" sz="quarter" idx="3"/>
          </p:nvPr>
        </p:nvSpPr>
        <p:spPr/>
        <p:txBody>
          <a:bodyPr/>
          <a:lstStyle>
            <a:lvl1pPr>
              <a:defRPr/>
            </a:lvl1pPr>
          </a:lstStyle>
          <a:p>
            <a:endParaRPr lang="en-US">
              <a:solidFill>
                <a:srgbClr val="FFFFFF"/>
              </a:solidFill>
            </a:endParaRPr>
          </a:p>
        </p:txBody>
      </p:sp>
      <p:sp>
        <p:nvSpPr>
          <p:cNvPr id="14382" name="Rectangle 46"/>
          <p:cNvSpPr>
            <a:spLocks noGrp="1" noChangeArrowheads="1"/>
          </p:cNvSpPr>
          <p:nvPr>
            <p:ph type="sldNum" sz="quarter" idx="4"/>
          </p:nvPr>
        </p:nvSpPr>
        <p:spPr/>
        <p:txBody>
          <a:bodyPr/>
          <a:lstStyle>
            <a:lvl1pPr>
              <a:defRPr/>
            </a:lvl1pPr>
          </a:lstStyle>
          <a:p>
            <a:fld id="{0774F8FC-FCEE-4D68-9C85-94ABFB918F12}"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51582263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7429971C-462A-47C6-97CD-B3EA21FB00FE}"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323908198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EAD84268-CA13-4C80-8F8F-AC6441B350BD}"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427920276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endParaRPr lang="en-US">
              <a:solidFill>
                <a:srgbClr val="FFFFFF"/>
              </a:solidFill>
            </a:endParaRPr>
          </a:p>
        </p:txBody>
      </p:sp>
      <p:sp>
        <p:nvSpPr>
          <p:cNvPr id="6" name="Segnaposto piè di pagina 5"/>
          <p:cNvSpPr>
            <a:spLocks noGrp="1"/>
          </p:cNvSpPr>
          <p:nvPr>
            <p:ph type="ftr" sz="quarter" idx="11"/>
          </p:nvPr>
        </p:nvSpPr>
        <p:spPr/>
        <p:txBody>
          <a:bodyPr/>
          <a:lstStyle>
            <a:lvl1pPr>
              <a:defRPr/>
            </a:lvl1pPr>
          </a:lstStyle>
          <a:p>
            <a:endParaRPr lang="en-US">
              <a:solidFill>
                <a:srgbClr val="FFFFFF"/>
              </a:solidFill>
            </a:endParaRPr>
          </a:p>
        </p:txBody>
      </p:sp>
      <p:sp>
        <p:nvSpPr>
          <p:cNvPr id="7" name="Segnaposto numero diapositiva 6"/>
          <p:cNvSpPr>
            <a:spLocks noGrp="1"/>
          </p:cNvSpPr>
          <p:nvPr>
            <p:ph type="sldNum" sz="quarter" idx="12"/>
          </p:nvPr>
        </p:nvSpPr>
        <p:spPr/>
        <p:txBody>
          <a:bodyPr/>
          <a:lstStyle>
            <a:lvl1pPr>
              <a:defRPr/>
            </a:lvl1pPr>
          </a:lstStyle>
          <a:p>
            <a:fld id="{3BB5261E-661E-4D33-985B-882EC169E578}"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208228744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endParaRPr lang="en-US">
              <a:solidFill>
                <a:srgbClr val="FFFFFF"/>
              </a:solidFill>
            </a:endParaRPr>
          </a:p>
        </p:txBody>
      </p:sp>
      <p:sp>
        <p:nvSpPr>
          <p:cNvPr id="8" name="Segnaposto piè di pagina 7"/>
          <p:cNvSpPr>
            <a:spLocks noGrp="1"/>
          </p:cNvSpPr>
          <p:nvPr>
            <p:ph type="ftr" sz="quarter" idx="11"/>
          </p:nvPr>
        </p:nvSpPr>
        <p:spPr/>
        <p:txBody>
          <a:bodyPr/>
          <a:lstStyle>
            <a:lvl1pPr>
              <a:defRPr/>
            </a:lvl1pPr>
          </a:lstStyle>
          <a:p>
            <a:endParaRPr lang="en-US">
              <a:solidFill>
                <a:srgbClr val="FFFFFF"/>
              </a:solidFill>
            </a:endParaRPr>
          </a:p>
        </p:txBody>
      </p:sp>
      <p:sp>
        <p:nvSpPr>
          <p:cNvPr id="9" name="Segnaposto numero diapositiva 8"/>
          <p:cNvSpPr>
            <a:spLocks noGrp="1"/>
          </p:cNvSpPr>
          <p:nvPr>
            <p:ph type="sldNum" sz="quarter" idx="12"/>
          </p:nvPr>
        </p:nvSpPr>
        <p:spPr/>
        <p:txBody>
          <a:bodyPr/>
          <a:lstStyle>
            <a:lvl1pPr>
              <a:defRPr/>
            </a:lvl1pPr>
          </a:lstStyle>
          <a:p>
            <a:fld id="{413ED3E3-EE04-453A-B11B-3FEA5B58795E}"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74440885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endParaRPr lang="en-US">
              <a:solidFill>
                <a:srgbClr val="FFFFFF"/>
              </a:solidFill>
            </a:endParaRPr>
          </a:p>
        </p:txBody>
      </p:sp>
      <p:sp>
        <p:nvSpPr>
          <p:cNvPr id="4" name="Segnaposto piè di pagina 3"/>
          <p:cNvSpPr>
            <a:spLocks noGrp="1"/>
          </p:cNvSpPr>
          <p:nvPr>
            <p:ph type="ftr" sz="quarter" idx="11"/>
          </p:nvPr>
        </p:nvSpPr>
        <p:spPr/>
        <p:txBody>
          <a:bodyPr/>
          <a:lstStyle>
            <a:lvl1pPr>
              <a:defRPr/>
            </a:lvl1pPr>
          </a:lstStyle>
          <a:p>
            <a:endParaRPr lang="en-US">
              <a:solidFill>
                <a:srgbClr val="FFFFFF"/>
              </a:solidFill>
            </a:endParaRPr>
          </a:p>
        </p:txBody>
      </p:sp>
      <p:sp>
        <p:nvSpPr>
          <p:cNvPr id="5" name="Segnaposto numero diapositiva 4"/>
          <p:cNvSpPr>
            <a:spLocks noGrp="1"/>
          </p:cNvSpPr>
          <p:nvPr>
            <p:ph type="sldNum" sz="quarter" idx="12"/>
          </p:nvPr>
        </p:nvSpPr>
        <p:spPr/>
        <p:txBody>
          <a:bodyPr/>
          <a:lstStyle>
            <a:lvl1pPr>
              <a:defRPr/>
            </a:lvl1pPr>
          </a:lstStyle>
          <a:p>
            <a:fld id="{A4036098-047A-4DD6-9436-52A7D9A6D726}"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282942584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en-US">
              <a:solidFill>
                <a:srgbClr val="FFFFFF"/>
              </a:solidFill>
            </a:endParaRPr>
          </a:p>
        </p:txBody>
      </p:sp>
      <p:sp>
        <p:nvSpPr>
          <p:cNvPr id="3" name="Segnaposto piè di pagina 2"/>
          <p:cNvSpPr>
            <a:spLocks noGrp="1"/>
          </p:cNvSpPr>
          <p:nvPr>
            <p:ph type="ftr" sz="quarter" idx="11"/>
          </p:nvPr>
        </p:nvSpPr>
        <p:spPr/>
        <p:txBody>
          <a:bodyPr/>
          <a:lstStyle>
            <a:lvl1pPr>
              <a:defRPr/>
            </a:lvl1pPr>
          </a:lstStyle>
          <a:p>
            <a:endParaRPr lang="en-US">
              <a:solidFill>
                <a:srgbClr val="FFFFFF"/>
              </a:solidFill>
            </a:endParaRPr>
          </a:p>
        </p:txBody>
      </p:sp>
      <p:sp>
        <p:nvSpPr>
          <p:cNvPr id="4" name="Segnaposto numero diapositiva 3"/>
          <p:cNvSpPr>
            <a:spLocks noGrp="1"/>
          </p:cNvSpPr>
          <p:nvPr>
            <p:ph type="sldNum" sz="quarter" idx="12"/>
          </p:nvPr>
        </p:nvSpPr>
        <p:spPr/>
        <p:txBody>
          <a:bodyPr/>
          <a:lstStyle>
            <a:lvl1pPr>
              <a:defRPr/>
            </a:lvl1pPr>
          </a:lstStyle>
          <a:p>
            <a:fld id="{C2253D3B-8BE4-49CB-A0A9-6BBA6C245B38}"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50439879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solidFill>
                <a:srgbClr val="FFFFFF"/>
              </a:solidFill>
            </a:endParaRPr>
          </a:p>
        </p:txBody>
      </p:sp>
      <p:sp>
        <p:nvSpPr>
          <p:cNvPr id="6" name="Segnaposto piè di pagina 5"/>
          <p:cNvSpPr>
            <a:spLocks noGrp="1"/>
          </p:cNvSpPr>
          <p:nvPr>
            <p:ph type="ftr" sz="quarter" idx="11"/>
          </p:nvPr>
        </p:nvSpPr>
        <p:spPr/>
        <p:txBody>
          <a:bodyPr/>
          <a:lstStyle>
            <a:lvl1pPr>
              <a:defRPr/>
            </a:lvl1pPr>
          </a:lstStyle>
          <a:p>
            <a:endParaRPr lang="en-US">
              <a:solidFill>
                <a:srgbClr val="FFFFFF"/>
              </a:solidFill>
            </a:endParaRPr>
          </a:p>
        </p:txBody>
      </p:sp>
      <p:sp>
        <p:nvSpPr>
          <p:cNvPr id="7" name="Segnaposto numero diapositiva 6"/>
          <p:cNvSpPr>
            <a:spLocks noGrp="1"/>
          </p:cNvSpPr>
          <p:nvPr>
            <p:ph type="sldNum" sz="quarter" idx="12"/>
          </p:nvPr>
        </p:nvSpPr>
        <p:spPr/>
        <p:txBody>
          <a:bodyPr/>
          <a:lstStyle>
            <a:lvl1pPr>
              <a:defRPr/>
            </a:lvl1pPr>
          </a:lstStyle>
          <a:p>
            <a:fld id="{3892F393-7BB2-46B2-B919-3E69AE74E1D0}"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408604628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solidFill>
                <a:srgbClr val="FFFFFF"/>
              </a:solidFill>
            </a:endParaRPr>
          </a:p>
        </p:txBody>
      </p:sp>
      <p:sp>
        <p:nvSpPr>
          <p:cNvPr id="6" name="Segnaposto piè di pagina 5"/>
          <p:cNvSpPr>
            <a:spLocks noGrp="1"/>
          </p:cNvSpPr>
          <p:nvPr>
            <p:ph type="ftr" sz="quarter" idx="11"/>
          </p:nvPr>
        </p:nvSpPr>
        <p:spPr/>
        <p:txBody>
          <a:bodyPr/>
          <a:lstStyle>
            <a:lvl1pPr>
              <a:defRPr/>
            </a:lvl1pPr>
          </a:lstStyle>
          <a:p>
            <a:endParaRPr lang="en-US">
              <a:solidFill>
                <a:srgbClr val="FFFFFF"/>
              </a:solidFill>
            </a:endParaRPr>
          </a:p>
        </p:txBody>
      </p:sp>
      <p:sp>
        <p:nvSpPr>
          <p:cNvPr id="7" name="Segnaposto numero diapositiva 6"/>
          <p:cNvSpPr>
            <a:spLocks noGrp="1"/>
          </p:cNvSpPr>
          <p:nvPr>
            <p:ph type="sldNum" sz="quarter" idx="12"/>
          </p:nvPr>
        </p:nvSpPr>
        <p:spPr/>
        <p:txBody>
          <a:bodyPr/>
          <a:lstStyle>
            <a:lvl1pPr>
              <a:defRPr/>
            </a:lvl1pPr>
          </a:lstStyle>
          <a:p>
            <a:fld id="{87CE91E9-18B1-45C7-9FF1-531F233B67D5}"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2986496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6CFC5FBB-0375-4733-BF89-FE163DDA7E21}"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251100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908BC49-00DB-4435-A9C7-8C5C82E06646}" type="datetimeFigureOut">
              <a:rPr lang="en-US" smtClean="0"/>
              <a:t>1/22/2024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347553057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7813"/>
            <a:ext cx="2743200" cy="5853112"/>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7813"/>
            <a:ext cx="8026400" cy="58531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98359DB5-C8D3-4FFB-A9FD-437A525B6EE6}"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725942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4" name="Group 2"/>
          <p:cNvGrpSpPr>
            <a:grpSpLocks/>
          </p:cNvGrpSpPr>
          <p:nvPr/>
        </p:nvGrpSpPr>
        <p:grpSpPr bwMode="auto">
          <a:xfrm>
            <a:off x="1" y="3902076"/>
            <a:ext cx="4533900" cy="2949575"/>
            <a:chOff x="0" y="2458"/>
            <a:chExt cx="2142" cy="1858"/>
          </a:xfrm>
        </p:grpSpPr>
        <p:sp>
          <p:nvSpPr>
            <p:cNvPr id="5"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6"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7"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8"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sp>
        <p:nvSpPr>
          <p:cNvPr id="8202" name="Rectangle 10"/>
          <p:cNvSpPr>
            <a:spLocks noGrp="1" noChangeArrowheads="1"/>
          </p:cNvSpPr>
          <p:nvPr>
            <p:ph type="ctrTitle" sz="quarter"/>
          </p:nvPr>
        </p:nvSpPr>
        <p:spPr>
          <a:xfrm>
            <a:off x="914400" y="1873250"/>
            <a:ext cx="10363200" cy="1555750"/>
          </a:xfrm>
        </p:spPr>
        <p:txBody>
          <a:bodyPr/>
          <a:lstStyle>
            <a:lvl1pPr>
              <a:defRPr sz="4800"/>
            </a:lvl1pPr>
          </a:lstStyle>
          <a:p>
            <a:pPr lvl="0"/>
            <a:r>
              <a:rPr lang="en-US" noProof="0" smtClean="0"/>
              <a:t>Fare clic per modificare lo stile del titolo</a:t>
            </a:r>
          </a:p>
        </p:txBody>
      </p:sp>
      <p:sp>
        <p:nvSpPr>
          <p:cNvPr id="8203" name="Rectangle 11"/>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a:lvl1pPr>
          </a:lstStyle>
          <a:p>
            <a:pPr lvl="0"/>
            <a:r>
              <a:rPr lang="en-US" noProof="0" smtClean="0"/>
              <a:t>Fare clic per modificare lo stile del sottotitolo dello schema</a:t>
            </a:r>
          </a:p>
        </p:txBody>
      </p:sp>
      <p:sp>
        <p:nvSpPr>
          <p:cNvPr id="12" name="Rectangle 12"/>
          <p:cNvSpPr>
            <a:spLocks noGrp="1" noChangeArrowheads="1"/>
          </p:cNvSpPr>
          <p:nvPr>
            <p:ph type="dt" sz="quarter" idx="10"/>
          </p:nvPr>
        </p:nvSpPr>
        <p:spPr/>
        <p:txBody>
          <a:bodyPr/>
          <a:lstStyle>
            <a:lvl1pPr>
              <a:defRPr/>
            </a:lvl1pPr>
          </a:lstStyle>
          <a:p>
            <a:pPr>
              <a:defRPr/>
            </a:pPr>
            <a:endParaRPr lang="en-US">
              <a:solidFill>
                <a:srgbClr val="FFFFFF"/>
              </a:solidFill>
            </a:endParaRPr>
          </a:p>
        </p:txBody>
      </p:sp>
      <p:sp>
        <p:nvSpPr>
          <p:cNvPr id="13" name="Rectangle 13"/>
          <p:cNvSpPr>
            <a:spLocks noGrp="1" noChangeArrowheads="1"/>
          </p:cNvSpPr>
          <p:nvPr>
            <p:ph type="ftr" sz="quarter" idx="11"/>
          </p:nvPr>
        </p:nvSpPr>
        <p:spPr/>
        <p:txBody>
          <a:bodyPr/>
          <a:lstStyle>
            <a:lvl1pPr>
              <a:defRPr/>
            </a:lvl1pPr>
          </a:lstStyle>
          <a:p>
            <a:pPr>
              <a:defRPr/>
            </a:pPr>
            <a:endParaRPr lang="en-US">
              <a:solidFill>
                <a:srgbClr val="FFFFFF"/>
              </a:solidFill>
            </a:endParaRPr>
          </a:p>
        </p:txBody>
      </p:sp>
      <p:sp>
        <p:nvSpPr>
          <p:cNvPr id="14" name="Rectangle 14"/>
          <p:cNvSpPr>
            <a:spLocks noGrp="1" noChangeArrowheads="1"/>
          </p:cNvSpPr>
          <p:nvPr>
            <p:ph type="sldNum" sz="quarter" idx="12"/>
          </p:nvPr>
        </p:nvSpPr>
        <p:spPr/>
        <p:txBody>
          <a:bodyPr/>
          <a:lstStyle>
            <a:lvl1pPr>
              <a:defRPr/>
            </a:lvl1pPr>
          </a:lstStyle>
          <a:p>
            <a:pPr>
              <a:defRPr/>
            </a:pPr>
            <a:fld id="{AF8E721D-FE66-4A3B-99B8-8226CBED4907}"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96288662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6C131B19-46A7-4312-9FDD-94587C78DC7A}"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111348289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F5B24403-D669-4217-990F-37DB460602DF}"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210094411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84921F03-A209-4F3F-BD8E-0549E3D1FBE0}"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220891288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14"/>
          <p:cNvSpPr>
            <a:spLocks noGrp="1" noChangeArrowheads="1"/>
          </p:cNvSpPr>
          <p:nvPr>
            <p:ph type="sldNum" sz="quarter" idx="12"/>
          </p:nvPr>
        </p:nvSpPr>
        <p:spPr>
          <a:ln/>
        </p:spPr>
        <p:txBody>
          <a:bodyPr/>
          <a:lstStyle>
            <a:lvl1pPr>
              <a:defRPr/>
            </a:lvl1pPr>
          </a:lstStyle>
          <a:p>
            <a:pPr>
              <a:defRPr/>
            </a:pPr>
            <a:fld id="{22B8BF63-65FC-4165-8252-B7B1C2216378}"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5122720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14"/>
          <p:cNvSpPr>
            <a:spLocks noGrp="1" noChangeArrowheads="1"/>
          </p:cNvSpPr>
          <p:nvPr>
            <p:ph type="sldNum" sz="quarter" idx="12"/>
          </p:nvPr>
        </p:nvSpPr>
        <p:spPr>
          <a:ln/>
        </p:spPr>
        <p:txBody>
          <a:bodyPr/>
          <a:lstStyle>
            <a:lvl1pPr>
              <a:defRPr/>
            </a:lvl1pPr>
          </a:lstStyle>
          <a:p>
            <a:pPr>
              <a:defRPr/>
            </a:pPr>
            <a:fld id="{85D1B30E-799C-4A98-B5B6-8B2F09F8C990}"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424906278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4"/>
          <p:cNvSpPr>
            <a:spLocks noGrp="1" noChangeArrowheads="1"/>
          </p:cNvSpPr>
          <p:nvPr>
            <p:ph type="sldNum" sz="quarter" idx="12"/>
          </p:nvPr>
        </p:nvSpPr>
        <p:spPr>
          <a:ln/>
        </p:spPr>
        <p:txBody>
          <a:bodyPr/>
          <a:lstStyle>
            <a:lvl1pPr>
              <a:defRPr/>
            </a:lvl1pPr>
          </a:lstStyle>
          <a:p>
            <a:pPr>
              <a:defRPr/>
            </a:pPr>
            <a:fld id="{F403F60D-8DE6-4DCC-81B7-2B8C558EF848}"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84257906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4EDB34A1-1439-4155-B194-F0B2BB64B01A}"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141500212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1F3D4AD4-78B1-42D1-B81A-FE9C7D055A46}"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3148802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5" name="Segnaposto piè di pagina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numero diapositiva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89DEA313-3339-4C99-81DF-49A7BD8934C4}"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466822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EAB7CF32-7BEB-49B7-AFA6-C4958BF9CCDE}"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16461733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7813"/>
            <a:ext cx="2743200" cy="5853112"/>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7813"/>
            <a:ext cx="8026400" cy="58531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91284400-672C-4575-A2F5-17BF8CDE311B}"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215585122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09600" y="277813"/>
            <a:ext cx="10972800" cy="58531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3"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14"/>
          <p:cNvSpPr>
            <a:spLocks noGrp="1" noChangeArrowheads="1"/>
          </p:cNvSpPr>
          <p:nvPr>
            <p:ph type="sldNum" sz="quarter" idx="12"/>
          </p:nvPr>
        </p:nvSpPr>
        <p:spPr>
          <a:ln/>
        </p:spPr>
        <p:txBody>
          <a:bodyPr/>
          <a:lstStyle>
            <a:lvl1pPr>
              <a:defRPr/>
            </a:lvl1pPr>
          </a:lstStyle>
          <a:p>
            <a:pPr>
              <a:defRPr/>
            </a:pPr>
            <a:fld id="{6FE68E5A-AC73-437D-B477-24C366F3DBA3}"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253310276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7814"/>
            <a:ext cx="10972800" cy="1139825"/>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609600" y="1600201"/>
            <a:ext cx="5384800" cy="45307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307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1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0FA3CE33-7016-4F94-BEB3-D68C4D1BD36F}" type="slidenum">
              <a:rPr lang="en-US" smtClean="0">
                <a:solidFill>
                  <a:srgbClr val="FFFFFF"/>
                </a:solidFill>
              </a:rPr>
              <a:pPr>
                <a:defRPr/>
              </a:pPr>
              <a:t>‹N›</a:t>
            </a:fld>
            <a:endParaRPr lang="en-US">
              <a:solidFill>
                <a:srgbClr val="FFFFFF"/>
              </a:solidFill>
            </a:endParaRPr>
          </a:p>
        </p:txBody>
      </p:sp>
    </p:spTree>
    <p:extLst>
      <p:ext uri="{BB962C8B-B14F-4D97-AF65-F5344CB8AC3E}">
        <p14:creationId xmlns:p14="http://schemas.microsoft.com/office/powerpoint/2010/main" val="16236306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585265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421470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066218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127572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697989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8026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5" name="Segnaposto piè di pagina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numero diapositiva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47B54BEA-1A9B-4F7A-B65B-3BB23F335CB6}"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159033210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00373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63186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11567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984147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195495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3755657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9784472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4169224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9380834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69066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5" name="Segnaposto piè di pagina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numero diapositiva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D724EB87-04F4-4585-BCC8-01CE179D6333}"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333454212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5299381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8696929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0525349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5154925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6756547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20343378"/>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2478053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8612585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9258466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48460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piè di pagina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7" name="Segnaposto numero diapositiva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6BEA3647-785B-439A-8EEB-A7BF4443C638}"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367895637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27765991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9460207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3244230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7946091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8809723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3214933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1198737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637576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26856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597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8" name="Segnaposto piè di pagina 7"/>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9" name="Segnaposto numero diapositiva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3D8F8F68-C113-40C9-8A11-8924CBB48BCC}"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305649696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375862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256827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350199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552455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865329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500875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8436914"/>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227005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4838812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2383684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4" name="Segnaposto piè di pagina 3"/>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5" name="Segnaposto numero diapositiva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4E841C66-E650-40B0-ACB4-3961D0F62CCC}"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331956429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7502735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0578999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8187750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33238162"/>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60364475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2676833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660250468"/>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81600214"/>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093194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61849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3" name="Segnaposto piè di pagina 2"/>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4" name="Segnaposto numero diapositiva 3"/>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C024E82B-0B00-4B08-9D06-AD17C74B74FE}"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99222488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656384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9786137"/>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372169"/>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833294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1058338"/>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699738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198605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740446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8387452"/>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7337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piè di pagina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7" name="Segnaposto numero diapositiva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634A6ACF-CA19-4876-AB4A-E148B89DB977}"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416289958"/>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a:defRPr/>
            </a:pPr>
            <a:fld id="{C9A82CC3-FEC2-47D5-AC7C-5B132A4EBA5F}"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BD9BCBB3-C074-4001-B924-524A89B12FB7}" type="slidenum">
              <a:rPr lang="en-US" smtClean="0"/>
              <a:pPr>
                <a:defRPr/>
              </a:pPr>
              <a:t>‹N›</a:t>
            </a:fld>
            <a:endParaRPr lang="en-US"/>
          </a:p>
        </p:txBody>
      </p:sp>
    </p:spTree>
    <p:extLst>
      <p:ext uri="{BB962C8B-B14F-4D97-AF65-F5344CB8AC3E}">
        <p14:creationId xmlns:p14="http://schemas.microsoft.com/office/powerpoint/2010/main" val="94401246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785E082A-4E31-49B2-9118-C9FE7D2E5693}"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64B29926-DABB-44CB-83CA-F8A3CD38D21C}" type="slidenum">
              <a:rPr lang="en-US" smtClean="0"/>
              <a:pPr>
                <a:defRPr/>
              </a:pPr>
              <a:t>‹N›</a:t>
            </a:fld>
            <a:endParaRPr lang="en-US"/>
          </a:p>
        </p:txBody>
      </p:sp>
    </p:spTree>
    <p:extLst>
      <p:ext uri="{BB962C8B-B14F-4D97-AF65-F5344CB8AC3E}">
        <p14:creationId xmlns:p14="http://schemas.microsoft.com/office/powerpoint/2010/main" val="1636577728"/>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5107A72B-ED1D-4B63-88DF-BCA49D2D8234}"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C69239E4-B630-44AD-9C44-05A024AA8074}" type="slidenum">
              <a:rPr lang="en-US" smtClean="0"/>
              <a:pPr>
                <a:defRPr/>
              </a:pPr>
              <a:t>‹N›</a:t>
            </a:fld>
            <a:endParaRPr lang="en-US"/>
          </a:p>
        </p:txBody>
      </p:sp>
    </p:spTree>
    <p:extLst>
      <p:ext uri="{BB962C8B-B14F-4D97-AF65-F5344CB8AC3E}">
        <p14:creationId xmlns:p14="http://schemas.microsoft.com/office/powerpoint/2010/main" val="365052172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lstStyle>
          <a:p>
            <a:pPr>
              <a:defRPr/>
            </a:pPr>
            <a:fld id="{67092A15-F770-4E04-85E2-A199BEF4B106}" type="datetimeFigureOut">
              <a:rPr lang="en-US" smtClean="0"/>
              <a:pPr>
                <a:defRPr/>
              </a:pPr>
              <a:t>1/22/2024</a:t>
            </a:fld>
            <a:endParaRPr lang="en-US"/>
          </a:p>
        </p:txBody>
      </p:sp>
      <p:sp>
        <p:nvSpPr>
          <p:cNvPr id="6" name="Segnaposto piè di pagina 4"/>
          <p:cNvSpPr>
            <a:spLocks noGrp="1"/>
          </p:cNvSpPr>
          <p:nvPr>
            <p:ph type="ftr" sz="quarter" idx="11"/>
          </p:nvPr>
        </p:nvSpPr>
        <p:spPr/>
        <p:txBody>
          <a:bodyPr/>
          <a:lstStyle>
            <a:lvl1pPr>
              <a:defRPr/>
            </a:lvl1pPr>
          </a:lstStyle>
          <a:p>
            <a:pPr>
              <a:defRPr/>
            </a:pPr>
            <a:endParaRPr lang="en-US"/>
          </a:p>
        </p:txBody>
      </p:sp>
      <p:sp>
        <p:nvSpPr>
          <p:cNvPr id="7" name="Segnaposto numero diapositiva 5"/>
          <p:cNvSpPr>
            <a:spLocks noGrp="1"/>
          </p:cNvSpPr>
          <p:nvPr>
            <p:ph type="sldNum" sz="quarter" idx="12"/>
          </p:nvPr>
        </p:nvSpPr>
        <p:spPr/>
        <p:txBody>
          <a:bodyPr/>
          <a:lstStyle>
            <a:lvl1pPr>
              <a:defRPr/>
            </a:lvl1pPr>
          </a:lstStyle>
          <a:p>
            <a:pPr>
              <a:defRPr/>
            </a:pPr>
            <a:fld id="{8009A640-C53E-4717-9EA4-EAC785B58EE2}" type="slidenum">
              <a:rPr lang="en-US" smtClean="0"/>
              <a:pPr>
                <a:defRPr/>
              </a:pPr>
              <a:t>‹N›</a:t>
            </a:fld>
            <a:endParaRPr lang="en-US"/>
          </a:p>
        </p:txBody>
      </p:sp>
    </p:spTree>
    <p:extLst>
      <p:ext uri="{BB962C8B-B14F-4D97-AF65-F5344CB8AC3E}">
        <p14:creationId xmlns:p14="http://schemas.microsoft.com/office/powerpoint/2010/main" val="361176223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3"/>
          <p:cNvSpPr>
            <a:spLocks noGrp="1"/>
          </p:cNvSpPr>
          <p:nvPr>
            <p:ph type="dt" sz="half" idx="10"/>
          </p:nvPr>
        </p:nvSpPr>
        <p:spPr/>
        <p:txBody>
          <a:bodyPr/>
          <a:lstStyle>
            <a:lvl1pPr>
              <a:defRPr/>
            </a:lvl1pPr>
          </a:lstStyle>
          <a:p>
            <a:pPr>
              <a:defRPr/>
            </a:pPr>
            <a:fld id="{F7F6E47C-9BAD-404D-B72E-D9C48CDDF2EC}" type="datetimeFigureOut">
              <a:rPr lang="en-US" smtClean="0"/>
              <a:pPr>
                <a:defRPr/>
              </a:pPr>
              <a:t>1/22/2024</a:t>
            </a:fld>
            <a:endParaRPr lang="en-US"/>
          </a:p>
        </p:txBody>
      </p:sp>
      <p:sp>
        <p:nvSpPr>
          <p:cNvPr id="8" name="Segnaposto piè di pagina 4"/>
          <p:cNvSpPr>
            <a:spLocks noGrp="1"/>
          </p:cNvSpPr>
          <p:nvPr>
            <p:ph type="ftr" sz="quarter" idx="11"/>
          </p:nvPr>
        </p:nvSpPr>
        <p:spPr/>
        <p:txBody>
          <a:bodyPr/>
          <a:lstStyle>
            <a:lvl1pPr>
              <a:defRPr/>
            </a:lvl1pPr>
          </a:lstStyle>
          <a:p>
            <a:pPr>
              <a:defRPr/>
            </a:pPr>
            <a:endParaRPr lang="en-US"/>
          </a:p>
        </p:txBody>
      </p:sp>
      <p:sp>
        <p:nvSpPr>
          <p:cNvPr id="9" name="Segnaposto numero diapositiva 5"/>
          <p:cNvSpPr>
            <a:spLocks noGrp="1"/>
          </p:cNvSpPr>
          <p:nvPr>
            <p:ph type="sldNum" sz="quarter" idx="12"/>
          </p:nvPr>
        </p:nvSpPr>
        <p:spPr/>
        <p:txBody>
          <a:bodyPr/>
          <a:lstStyle>
            <a:lvl1pPr>
              <a:defRPr/>
            </a:lvl1pPr>
          </a:lstStyle>
          <a:p>
            <a:pPr>
              <a:defRPr/>
            </a:pPr>
            <a:fld id="{6468B907-8848-4397-A39D-73F873C25B98}" type="slidenum">
              <a:rPr lang="en-US" smtClean="0"/>
              <a:pPr>
                <a:defRPr/>
              </a:pPr>
              <a:t>‹N›</a:t>
            </a:fld>
            <a:endParaRPr lang="en-US"/>
          </a:p>
        </p:txBody>
      </p:sp>
    </p:spTree>
    <p:extLst>
      <p:ext uri="{BB962C8B-B14F-4D97-AF65-F5344CB8AC3E}">
        <p14:creationId xmlns:p14="http://schemas.microsoft.com/office/powerpoint/2010/main" val="400124066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fld id="{2D984D82-4010-4531-97A3-E7630AE159A7}" type="datetimeFigureOut">
              <a:rPr lang="en-US" smtClean="0"/>
              <a:pPr>
                <a:defRPr/>
              </a:pPr>
              <a:t>1/22/2024</a:t>
            </a:fld>
            <a:endParaRPr lang="en-US"/>
          </a:p>
        </p:txBody>
      </p:sp>
      <p:sp>
        <p:nvSpPr>
          <p:cNvPr id="4" name="Segnaposto piè di pagina 4"/>
          <p:cNvSpPr>
            <a:spLocks noGrp="1"/>
          </p:cNvSpPr>
          <p:nvPr>
            <p:ph type="ftr" sz="quarter" idx="11"/>
          </p:nvPr>
        </p:nvSpPr>
        <p:spPr/>
        <p:txBody>
          <a:bodyPr/>
          <a:lstStyle>
            <a:lvl1pPr>
              <a:defRPr/>
            </a:lvl1pPr>
          </a:lstStyle>
          <a:p>
            <a:pPr>
              <a:defRPr/>
            </a:pPr>
            <a:endParaRPr lang="en-US"/>
          </a:p>
        </p:txBody>
      </p:sp>
      <p:sp>
        <p:nvSpPr>
          <p:cNvPr id="5" name="Segnaposto numero diapositiva 5"/>
          <p:cNvSpPr>
            <a:spLocks noGrp="1"/>
          </p:cNvSpPr>
          <p:nvPr>
            <p:ph type="sldNum" sz="quarter" idx="12"/>
          </p:nvPr>
        </p:nvSpPr>
        <p:spPr/>
        <p:txBody>
          <a:bodyPr/>
          <a:lstStyle>
            <a:lvl1pPr>
              <a:defRPr/>
            </a:lvl1pPr>
          </a:lstStyle>
          <a:p>
            <a:pPr>
              <a:defRPr/>
            </a:pPr>
            <a:fld id="{7C2CAD23-D9EB-4686-BC12-F05F62AFCDA1}" type="slidenum">
              <a:rPr lang="en-US" smtClean="0"/>
              <a:pPr>
                <a:defRPr/>
              </a:pPr>
              <a:t>‹N›</a:t>
            </a:fld>
            <a:endParaRPr lang="en-US"/>
          </a:p>
        </p:txBody>
      </p:sp>
    </p:spTree>
    <p:extLst>
      <p:ext uri="{BB962C8B-B14F-4D97-AF65-F5344CB8AC3E}">
        <p14:creationId xmlns:p14="http://schemas.microsoft.com/office/powerpoint/2010/main" val="1747529388"/>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173E877E-4226-411C-87CC-661F5DC35FA2}" type="datetimeFigureOut">
              <a:rPr lang="en-US" smtClean="0"/>
              <a:pPr>
                <a:defRPr/>
              </a:pPr>
              <a:t>1/22/2024</a:t>
            </a:fld>
            <a:endParaRPr lang="en-US"/>
          </a:p>
        </p:txBody>
      </p:sp>
      <p:sp>
        <p:nvSpPr>
          <p:cNvPr id="3" name="Segnaposto piè di pagina 4"/>
          <p:cNvSpPr>
            <a:spLocks noGrp="1"/>
          </p:cNvSpPr>
          <p:nvPr>
            <p:ph type="ftr" sz="quarter" idx="11"/>
          </p:nvPr>
        </p:nvSpPr>
        <p:spPr/>
        <p:txBody>
          <a:bodyPr/>
          <a:lstStyle>
            <a:lvl1pPr>
              <a:defRPr/>
            </a:lvl1pPr>
          </a:lstStyle>
          <a:p>
            <a:pPr>
              <a:defRPr/>
            </a:pPr>
            <a:endParaRPr lang="en-US"/>
          </a:p>
        </p:txBody>
      </p:sp>
      <p:sp>
        <p:nvSpPr>
          <p:cNvPr id="4" name="Segnaposto numero diapositiva 5"/>
          <p:cNvSpPr>
            <a:spLocks noGrp="1"/>
          </p:cNvSpPr>
          <p:nvPr>
            <p:ph type="sldNum" sz="quarter" idx="12"/>
          </p:nvPr>
        </p:nvSpPr>
        <p:spPr/>
        <p:txBody>
          <a:bodyPr/>
          <a:lstStyle>
            <a:lvl1pPr>
              <a:defRPr/>
            </a:lvl1pPr>
          </a:lstStyle>
          <a:p>
            <a:pPr>
              <a:defRPr/>
            </a:pPr>
            <a:fld id="{78602F56-657D-4328-A9EB-B5D4AF9B4CC4}" type="slidenum">
              <a:rPr lang="en-US" smtClean="0"/>
              <a:pPr>
                <a:defRPr/>
              </a:pPr>
              <a:t>‹N›</a:t>
            </a:fld>
            <a:endParaRPr lang="en-US"/>
          </a:p>
        </p:txBody>
      </p:sp>
    </p:spTree>
    <p:extLst>
      <p:ext uri="{BB962C8B-B14F-4D97-AF65-F5344CB8AC3E}">
        <p14:creationId xmlns:p14="http://schemas.microsoft.com/office/powerpoint/2010/main" val="2782153958"/>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80E572B7-A616-41CF-886D-2BAB7D0BAE80}" type="datetimeFigureOut">
              <a:rPr lang="en-US" smtClean="0"/>
              <a:pPr>
                <a:defRPr/>
              </a:pPr>
              <a:t>1/22/2024</a:t>
            </a:fld>
            <a:endParaRPr lang="en-US"/>
          </a:p>
        </p:txBody>
      </p:sp>
      <p:sp>
        <p:nvSpPr>
          <p:cNvPr id="6" name="Segnaposto piè di pagina 4"/>
          <p:cNvSpPr>
            <a:spLocks noGrp="1"/>
          </p:cNvSpPr>
          <p:nvPr>
            <p:ph type="ftr" sz="quarter" idx="11"/>
          </p:nvPr>
        </p:nvSpPr>
        <p:spPr/>
        <p:txBody>
          <a:bodyPr/>
          <a:lstStyle>
            <a:lvl1pPr>
              <a:defRPr/>
            </a:lvl1pPr>
          </a:lstStyle>
          <a:p>
            <a:pPr>
              <a:defRPr/>
            </a:pPr>
            <a:endParaRPr lang="en-US"/>
          </a:p>
        </p:txBody>
      </p:sp>
      <p:sp>
        <p:nvSpPr>
          <p:cNvPr id="7" name="Segnaposto numero diapositiva 5"/>
          <p:cNvSpPr>
            <a:spLocks noGrp="1"/>
          </p:cNvSpPr>
          <p:nvPr>
            <p:ph type="sldNum" sz="quarter" idx="12"/>
          </p:nvPr>
        </p:nvSpPr>
        <p:spPr/>
        <p:txBody>
          <a:bodyPr/>
          <a:lstStyle>
            <a:lvl1pPr>
              <a:defRPr/>
            </a:lvl1pPr>
          </a:lstStyle>
          <a:p>
            <a:pPr>
              <a:defRPr/>
            </a:pPr>
            <a:fld id="{6FEA53E8-29DA-4A62-B34C-B608D9CB02E0}" type="slidenum">
              <a:rPr lang="en-US" smtClean="0"/>
              <a:pPr>
                <a:defRPr/>
              </a:pPr>
              <a:t>‹N›</a:t>
            </a:fld>
            <a:endParaRPr lang="en-US"/>
          </a:p>
        </p:txBody>
      </p:sp>
    </p:spTree>
    <p:extLst>
      <p:ext uri="{BB962C8B-B14F-4D97-AF65-F5344CB8AC3E}">
        <p14:creationId xmlns:p14="http://schemas.microsoft.com/office/powerpoint/2010/main" val="268700170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DAB7682-A66A-4523-9F74-47C93B0F7F1D}" type="datetimeFigureOut">
              <a:rPr lang="en-US" smtClean="0"/>
              <a:pPr>
                <a:defRPr/>
              </a:pPr>
              <a:t>1/22/2024</a:t>
            </a:fld>
            <a:endParaRPr lang="en-US"/>
          </a:p>
        </p:txBody>
      </p:sp>
      <p:sp>
        <p:nvSpPr>
          <p:cNvPr id="6" name="Segnaposto piè di pagina 4"/>
          <p:cNvSpPr>
            <a:spLocks noGrp="1"/>
          </p:cNvSpPr>
          <p:nvPr>
            <p:ph type="ftr" sz="quarter" idx="11"/>
          </p:nvPr>
        </p:nvSpPr>
        <p:spPr/>
        <p:txBody>
          <a:bodyPr/>
          <a:lstStyle>
            <a:lvl1pPr>
              <a:defRPr/>
            </a:lvl1pPr>
          </a:lstStyle>
          <a:p>
            <a:pPr>
              <a:defRPr/>
            </a:pPr>
            <a:endParaRPr lang="en-US"/>
          </a:p>
        </p:txBody>
      </p:sp>
      <p:sp>
        <p:nvSpPr>
          <p:cNvPr id="7" name="Segnaposto numero diapositiva 5"/>
          <p:cNvSpPr>
            <a:spLocks noGrp="1"/>
          </p:cNvSpPr>
          <p:nvPr>
            <p:ph type="sldNum" sz="quarter" idx="12"/>
          </p:nvPr>
        </p:nvSpPr>
        <p:spPr/>
        <p:txBody>
          <a:bodyPr/>
          <a:lstStyle>
            <a:lvl1pPr>
              <a:defRPr/>
            </a:lvl1pPr>
          </a:lstStyle>
          <a:p>
            <a:pPr>
              <a:defRPr/>
            </a:pPr>
            <a:fld id="{656BBAE0-293E-41AE-9D15-B226CFB049FC}" type="slidenum">
              <a:rPr lang="en-US" smtClean="0"/>
              <a:pPr>
                <a:defRPr/>
              </a:pPr>
              <a:t>‹N›</a:t>
            </a:fld>
            <a:endParaRPr lang="en-US"/>
          </a:p>
        </p:txBody>
      </p:sp>
    </p:spTree>
    <p:extLst>
      <p:ext uri="{BB962C8B-B14F-4D97-AF65-F5344CB8AC3E}">
        <p14:creationId xmlns:p14="http://schemas.microsoft.com/office/powerpoint/2010/main" val="112751654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FE268F5B-D5C8-44D6-9A46-140856DCC6A1}"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39FFBAE3-36E8-4EB6-9339-5D514B7D6AEE}" type="slidenum">
              <a:rPr lang="en-US" smtClean="0"/>
              <a:pPr>
                <a:defRPr/>
              </a:pPr>
              <a:t>‹N›</a:t>
            </a:fld>
            <a:endParaRPr lang="en-US"/>
          </a:p>
        </p:txBody>
      </p:sp>
    </p:spTree>
    <p:extLst>
      <p:ext uri="{BB962C8B-B14F-4D97-AF65-F5344CB8AC3E}">
        <p14:creationId xmlns:p14="http://schemas.microsoft.com/office/powerpoint/2010/main" val="9680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908BC49-00DB-4435-A9C7-8C5C82E06646}" type="datetimeFigureOut">
              <a:rPr lang="en-US" smtClean="0"/>
              <a:t>1/22/2024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2960621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piè di pagina 5"/>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7" name="Segnaposto numero diapositiva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DCD5231A-51DA-4605-B322-AF8A4AD33EC7}"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358840835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9232C427-38AC-4F70-93E5-9B64DB04E068}"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A4428EF2-87A7-4B38-AAE3-078737C46A21}" type="slidenum">
              <a:rPr lang="en-US" smtClean="0"/>
              <a:pPr>
                <a:defRPr/>
              </a:pPr>
              <a:t>‹N›</a:t>
            </a:fld>
            <a:endParaRPr lang="en-US"/>
          </a:p>
        </p:txBody>
      </p:sp>
    </p:spTree>
    <p:extLst>
      <p:ext uri="{BB962C8B-B14F-4D97-AF65-F5344CB8AC3E}">
        <p14:creationId xmlns:p14="http://schemas.microsoft.com/office/powerpoint/2010/main" val="1155268919"/>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a:defRPr/>
            </a:pPr>
            <a:fld id="{42740B75-6C40-4175-91BF-0CFA40487C98}"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DD12FFB-7EB8-4033-9105-E114D7C4044C}"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50571000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23233088-7EC8-4AF4-9F3F-4BB40DE82C10}"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914C0C4F-10DE-4C5E-BE86-0DC26709F6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225581517"/>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A0ED4EAF-FD46-4FC4-937C-31FF4012FDB5}"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37E18945-F394-463A-B0EB-9EAC3804230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581740723"/>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lstStyle>
          <a:p>
            <a:pPr>
              <a:defRPr/>
            </a:pPr>
            <a:fld id="{49A1FC3E-9423-4F69-90CD-C773A10AF7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2B74010E-19F3-4DB4-8A6A-7FE0697A7F3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72174684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3"/>
          <p:cNvSpPr>
            <a:spLocks noGrp="1"/>
          </p:cNvSpPr>
          <p:nvPr>
            <p:ph type="dt" sz="half" idx="10"/>
          </p:nvPr>
        </p:nvSpPr>
        <p:spPr/>
        <p:txBody>
          <a:bodyPr/>
          <a:lstStyle>
            <a:lvl1pPr>
              <a:defRPr/>
            </a:lvl1pPr>
          </a:lstStyle>
          <a:p>
            <a:pPr>
              <a:defRPr/>
            </a:pPr>
            <a:fld id="{2D11EF9A-6F50-4E54-AFDC-1FE0BE58CC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8"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egnaposto numero diapositiva 5"/>
          <p:cNvSpPr>
            <a:spLocks noGrp="1"/>
          </p:cNvSpPr>
          <p:nvPr>
            <p:ph type="sldNum" sz="quarter" idx="12"/>
          </p:nvPr>
        </p:nvSpPr>
        <p:spPr/>
        <p:txBody>
          <a:bodyPr/>
          <a:lstStyle>
            <a:lvl1pPr>
              <a:defRPr/>
            </a:lvl1pPr>
          </a:lstStyle>
          <a:p>
            <a:pPr>
              <a:defRPr/>
            </a:pPr>
            <a:fld id="{BBF3D3FB-25C5-4EAA-A921-7D34E7A0D2F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41658480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fld id="{AD19E579-FA0F-4C49-8191-B8E77D9D80A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4"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egnaposto numero diapositiva 5"/>
          <p:cNvSpPr>
            <a:spLocks noGrp="1"/>
          </p:cNvSpPr>
          <p:nvPr>
            <p:ph type="sldNum" sz="quarter" idx="12"/>
          </p:nvPr>
        </p:nvSpPr>
        <p:spPr/>
        <p:txBody>
          <a:bodyPr/>
          <a:lstStyle>
            <a:lvl1pPr>
              <a:defRPr/>
            </a:lvl1pPr>
          </a:lstStyle>
          <a:p>
            <a:pPr>
              <a:defRPr/>
            </a:pPr>
            <a:fld id="{4C889EB5-B69D-44F6-B82C-82FC5A1BA988}"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64477234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ECE78D63-BF06-42B0-B1F4-699A10B799D7}"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3"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egnaposto numero diapositiva 5"/>
          <p:cNvSpPr>
            <a:spLocks noGrp="1"/>
          </p:cNvSpPr>
          <p:nvPr>
            <p:ph type="sldNum" sz="quarter" idx="12"/>
          </p:nvPr>
        </p:nvSpPr>
        <p:spPr/>
        <p:txBody>
          <a:bodyPr/>
          <a:lstStyle>
            <a:lvl1pPr>
              <a:defRPr/>
            </a:lvl1pPr>
          </a:lstStyle>
          <a:p>
            <a:pPr>
              <a:defRPr/>
            </a:pPr>
            <a:fld id="{42D742F0-ADF3-4EFE-B176-08D1452751E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06241496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96C357AA-501A-47FB-B0E0-821EC0C4F38B}"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575F8C98-321B-492E-9CBC-1DC476DF67A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303444567"/>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605CF47F-A9A8-4022-A0E0-AB7732A8C7BA}"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D6745EF0-9857-4D07-97F7-EB0D319CBC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468678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5" name="Segnaposto piè di pagina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numero diapositiva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3FDFCE3A-CE40-496E-87EE-4F01F982DAF9}"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2668866536"/>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1344A947-EDC0-43DD-A187-72150776B44F}"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A827AA7-C9D6-41D5-8393-E26BF9FFCA32}"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04108190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862C9208-E4AA-4F29-BE3D-90102E4FBE5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875EDFA9-2575-4F4B-A282-BFD825703DD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40316030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a:defRPr/>
            </a:pPr>
            <a:fld id="{42740B75-6C40-4175-91BF-0CFA40487C98}"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DD12FFB-7EB8-4033-9105-E114D7C4044C}"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95449609"/>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23233088-7EC8-4AF4-9F3F-4BB40DE82C10}"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914C0C4F-10DE-4C5E-BE86-0DC26709F6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081745393"/>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A0ED4EAF-FD46-4FC4-937C-31FF4012FDB5}"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37E18945-F394-463A-B0EB-9EAC3804230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424735504"/>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lstStyle>
          <a:p>
            <a:pPr>
              <a:defRPr/>
            </a:pPr>
            <a:fld id="{49A1FC3E-9423-4F69-90CD-C773A10AF7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2B74010E-19F3-4DB4-8A6A-7FE0697A7F3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60388309"/>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3"/>
          <p:cNvSpPr>
            <a:spLocks noGrp="1"/>
          </p:cNvSpPr>
          <p:nvPr>
            <p:ph type="dt" sz="half" idx="10"/>
          </p:nvPr>
        </p:nvSpPr>
        <p:spPr/>
        <p:txBody>
          <a:bodyPr/>
          <a:lstStyle>
            <a:lvl1pPr>
              <a:defRPr/>
            </a:lvl1pPr>
          </a:lstStyle>
          <a:p>
            <a:pPr>
              <a:defRPr/>
            </a:pPr>
            <a:fld id="{2D11EF9A-6F50-4E54-AFDC-1FE0BE58CC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8"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egnaposto numero diapositiva 5"/>
          <p:cNvSpPr>
            <a:spLocks noGrp="1"/>
          </p:cNvSpPr>
          <p:nvPr>
            <p:ph type="sldNum" sz="quarter" idx="12"/>
          </p:nvPr>
        </p:nvSpPr>
        <p:spPr/>
        <p:txBody>
          <a:bodyPr/>
          <a:lstStyle>
            <a:lvl1pPr>
              <a:defRPr/>
            </a:lvl1pPr>
          </a:lstStyle>
          <a:p>
            <a:pPr>
              <a:defRPr/>
            </a:pPr>
            <a:fld id="{BBF3D3FB-25C5-4EAA-A921-7D34E7A0D2F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444132016"/>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fld id="{AD19E579-FA0F-4C49-8191-B8E77D9D80A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4"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egnaposto numero diapositiva 5"/>
          <p:cNvSpPr>
            <a:spLocks noGrp="1"/>
          </p:cNvSpPr>
          <p:nvPr>
            <p:ph type="sldNum" sz="quarter" idx="12"/>
          </p:nvPr>
        </p:nvSpPr>
        <p:spPr/>
        <p:txBody>
          <a:bodyPr/>
          <a:lstStyle>
            <a:lvl1pPr>
              <a:defRPr/>
            </a:lvl1pPr>
          </a:lstStyle>
          <a:p>
            <a:pPr>
              <a:defRPr/>
            </a:pPr>
            <a:fld id="{4C889EB5-B69D-44F6-B82C-82FC5A1BA988}"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59814583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ECE78D63-BF06-42B0-B1F4-699A10B799D7}"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3"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egnaposto numero diapositiva 5"/>
          <p:cNvSpPr>
            <a:spLocks noGrp="1"/>
          </p:cNvSpPr>
          <p:nvPr>
            <p:ph type="sldNum" sz="quarter" idx="12"/>
          </p:nvPr>
        </p:nvSpPr>
        <p:spPr/>
        <p:txBody>
          <a:bodyPr/>
          <a:lstStyle>
            <a:lvl1pPr>
              <a:defRPr/>
            </a:lvl1pPr>
          </a:lstStyle>
          <a:p>
            <a:pPr>
              <a:defRPr/>
            </a:pPr>
            <a:fld id="{42D742F0-ADF3-4EFE-B176-08D1452751E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11365319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96C357AA-501A-47FB-B0E0-821EC0C4F38B}"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575F8C98-321B-492E-9CBC-1DC476DF67A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0991768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5" name="Segnaposto piè di pagina 4"/>
          <p:cNvSpPr>
            <a:spLocks noGrp="1"/>
          </p:cNvSpPr>
          <p:nvPr>
            <p:ph type="ftr" sz="quarter" idx="11"/>
          </p:nvPr>
        </p:nvSpPr>
        <p:spPr/>
        <p:txBody>
          <a:bodyPr/>
          <a:lstStyle>
            <a:lvl1pPr>
              <a:defRPr/>
            </a:lvl1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
        <p:nvSpPr>
          <p:cNvPr id="6" name="Segnaposto numero diapositiva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20000"/>
              </a:spcBef>
              <a:spcAft>
                <a:spcPct val="0"/>
              </a:spcAft>
              <a:buClrTx/>
              <a:buSzTx/>
              <a:buFontTx/>
              <a:buNone/>
              <a:tabLst/>
              <a:defRPr/>
            </a:pPr>
            <a:fld id="{CF8A82F6-69C2-4B34-9252-85603AC79CDB}"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Arial"/>
              </a:rPr>
              <a:pPr marL="0" marR="0" lvl="0" indent="0" algn="r" defTabSz="914400" rtl="0" eaLnBrk="1" fontAlgn="base" latinLnBrk="0" hangingPunct="1">
                <a:lnSpc>
                  <a:spcPct val="100000"/>
                </a:lnSpc>
                <a:spcBef>
                  <a:spcPct val="2000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a:endParaRPr>
          </a:p>
        </p:txBody>
      </p:sp>
    </p:spTree>
    <p:extLst>
      <p:ext uri="{BB962C8B-B14F-4D97-AF65-F5344CB8AC3E}">
        <p14:creationId xmlns:p14="http://schemas.microsoft.com/office/powerpoint/2010/main" val="118789046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605CF47F-A9A8-4022-A0E0-AB7732A8C7BA}"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D6745EF0-9857-4D07-97F7-EB0D319CBC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4114803224"/>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1344A947-EDC0-43DD-A187-72150776B44F}"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A827AA7-C9D6-41D5-8393-E26BF9FFCA32}"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90996210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862C9208-E4AA-4F29-BE3D-90102E4FBE5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875EDFA9-2575-4F4B-A282-BFD825703DD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457207064"/>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a:defRPr/>
            </a:pPr>
            <a:fld id="{42740B75-6C40-4175-91BF-0CFA40487C98}"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DD12FFB-7EB8-4033-9105-E114D7C4044C}"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871867430"/>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23233088-7EC8-4AF4-9F3F-4BB40DE82C10}"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914C0C4F-10DE-4C5E-BE86-0DC26709F6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01762091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A0ED4EAF-FD46-4FC4-937C-31FF4012FDB5}"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37E18945-F394-463A-B0EB-9EAC3804230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972906368"/>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lstStyle>
          <a:p>
            <a:pPr>
              <a:defRPr/>
            </a:pPr>
            <a:fld id="{49A1FC3E-9423-4F69-90CD-C773A10AF7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2B74010E-19F3-4DB4-8A6A-7FE0697A7F3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136617305"/>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3"/>
          <p:cNvSpPr>
            <a:spLocks noGrp="1"/>
          </p:cNvSpPr>
          <p:nvPr>
            <p:ph type="dt" sz="half" idx="10"/>
          </p:nvPr>
        </p:nvSpPr>
        <p:spPr/>
        <p:txBody>
          <a:bodyPr/>
          <a:lstStyle>
            <a:lvl1pPr>
              <a:defRPr/>
            </a:lvl1pPr>
          </a:lstStyle>
          <a:p>
            <a:pPr>
              <a:defRPr/>
            </a:pPr>
            <a:fld id="{2D11EF9A-6F50-4E54-AFDC-1FE0BE58CC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8"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egnaposto numero diapositiva 5"/>
          <p:cNvSpPr>
            <a:spLocks noGrp="1"/>
          </p:cNvSpPr>
          <p:nvPr>
            <p:ph type="sldNum" sz="quarter" idx="12"/>
          </p:nvPr>
        </p:nvSpPr>
        <p:spPr/>
        <p:txBody>
          <a:bodyPr/>
          <a:lstStyle>
            <a:lvl1pPr>
              <a:defRPr/>
            </a:lvl1pPr>
          </a:lstStyle>
          <a:p>
            <a:pPr>
              <a:defRPr/>
            </a:pPr>
            <a:fld id="{BBF3D3FB-25C5-4EAA-A921-7D34E7A0D2F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22597996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fld id="{AD19E579-FA0F-4C49-8191-B8E77D9D80A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4"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egnaposto numero diapositiva 5"/>
          <p:cNvSpPr>
            <a:spLocks noGrp="1"/>
          </p:cNvSpPr>
          <p:nvPr>
            <p:ph type="sldNum" sz="quarter" idx="12"/>
          </p:nvPr>
        </p:nvSpPr>
        <p:spPr/>
        <p:txBody>
          <a:bodyPr/>
          <a:lstStyle>
            <a:lvl1pPr>
              <a:defRPr/>
            </a:lvl1pPr>
          </a:lstStyle>
          <a:p>
            <a:pPr>
              <a:defRPr/>
            </a:pPr>
            <a:fld id="{4C889EB5-B69D-44F6-B82C-82FC5A1BA988}"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412746147"/>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ECE78D63-BF06-42B0-B1F4-699A10B799D7}"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3"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egnaposto numero diapositiva 5"/>
          <p:cNvSpPr>
            <a:spLocks noGrp="1"/>
          </p:cNvSpPr>
          <p:nvPr>
            <p:ph type="sldNum" sz="quarter" idx="12"/>
          </p:nvPr>
        </p:nvSpPr>
        <p:spPr/>
        <p:txBody>
          <a:bodyPr/>
          <a:lstStyle>
            <a:lvl1pPr>
              <a:defRPr/>
            </a:lvl1pPr>
          </a:lstStyle>
          <a:p>
            <a:pPr>
              <a:defRPr/>
            </a:pPr>
            <a:fld id="{42D742F0-ADF3-4EFE-B176-08D1452751E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40918064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5" name="Segnaposto piè di pagina 4"/>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6" name="Segnaposto numero diapositiva 5"/>
          <p:cNvSpPr>
            <a:spLocks noGrp="1"/>
          </p:cNvSpPr>
          <p:nvPr>
            <p:ph type="sldNum" sz="quarter" idx="12"/>
          </p:nvPr>
        </p:nvSpPr>
        <p:spPr/>
        <p:txBody>
          <a:bodyPr/>
          <a:lstStyle>
            <a:lvl1pPr>
              <a:defRPr/>
            </a:lvl1pPr>
          </a:lstStyle>
          <a:p>
            <a:pPr fontAlgn="base">
              <a:spcAft>
                <a:spcPct val="0"/>
              </a:spcAft>
            </a:pPr>
            <a:fld id="{129AA173-C3EF-4E77-BA3C-7E723472FD8A}"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3836695598"/>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96C357AA-501A-47FB-B0E0-821EC0C4F38B}"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575F8C98-321B-492E-9CBC-1DC476DF67A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258046743"/>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605CF47F-A9A8-4022-A0E0-AB7732A8C7BA}"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D6745EF0-9857-4D07-97F7-EB0D319CBC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461478765"/>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1344A947-EDC0-43DD-A187-72150776B44F}"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A827AA7-C9D6-41D5-8393-E26BF9FFCA32}"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1518963250"/>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862C9208-E4AA-4F29-BE3D-90102E4FBE5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875EDFA9-2575-4F4B-A282-BFD825703DD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966529842"/>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5" name="Segnaposto piè di pagina 4"/>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numero diapositiva 5"/>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3218DBE-DD9C-4CAB-AAE6-679F6C571C46}"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4201924011"/>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5" name="Segnaposto piè di pagina 4"/>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numero diapositiva 5"/>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C04A6A3-9D31-40DC-98DF-396D104FB5DF}"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1329034967"/>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5" name="Segnaposto piè di pagina 4"/>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numero diapositiva 5"/>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547098B-B8FF-4F62-8EE8-A884298A7917}"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1336752657"/>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piè di pagina 5"/>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7" name="Segnaposto numero diapositiva 6"/>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ADD5E14-9710-41ED-B2B4-9B3B991C0DEA}"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654070504"/>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8" name="Segnaposto piè di pagina 7"/>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9" name="Segnaposto numero diapositiva 8"/>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06F6F54-E7BC-466E-B4E9-6F3AF9557EB0}"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2072191664"/>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4" name="Segnaposto piè di pagina 3"/>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5" name="Segnaposto numero diapositiva 4"/>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C294E5B-ED36-4EB8-823E-0AE9FCF026B1}"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28918443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5" name="Segnaposto piè di pagina 4"/>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6" name="Segnaposto numero diapositiva 5"/>
          <p:cNvSpPr>
            <a:spLocks noGrp="1"/>
          </p:cNvSpPr>
          <p:nvPr>
            <p:ph type="sldNum" sz="quarter" idx="12"/>
          </p:nvPr>
        </p:nvSpPr>
        <p:spPr/>
        <p:txBody>
          <a:bodyPr/>
          <a:lstStyle>
            <a:lvl1pPr>
              <a:defRPr/>
            </a:lvl1pPr>
          </a:lstStyle>
          <a:p>
            <a:pPr fontAlgn="base">
              <a:spcAft>
                <a:spcPct val="0"/>
              </a:spcAft>
            </a:pPr>
            <a:fld id="{160022C5-6C20-4639-9BF9-F745CC9A1774}"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2744406257"/>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3" name="Segnaposto piè di pagina 2"/>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4" name="Segnaposto numero diapositiva 3"/>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AA7CD43-2301-47AD-873E-AD88B3A54C5F}"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2703604156"/>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piè di pagina 5"/>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7" name="Segnaposto numero diapositiva 6"/>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62D7021-4D64-4989-8C49-1E32AA8F0A7E}"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2780296145"/>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piè di pagina 5"/>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7" name="Segnaposto numero diapositiva 6"/>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C2DF35E-5A78-4065-B14B-A1781391032B}"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775976513"/>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5" name="Segnaposto piè di pagina 4"/>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numero diapositiva 5"/>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96CEC0F-B65A-40D8-BB1D-1D716F8A2F67}"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1680653004"/>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6800" y="609600"/>
            <a:ext cx="2590800" cy="5486400"/>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914400" y="609600"/>
            <a:ext cx="7569200" cy="5486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5" name="Segnaposto piè di pagina 4"/>
          <p:cNvSpPr>
            <a:spLocks noGrp="1"/>
          </p:cNvSpPr>
          <p:nvPr>
            <p:ph type="ftr" sz="quarter" idx="11"/>
          </p:nvPr>
        </p:nvSpPr>
        <p:spPr/>
        <p:txBody>
          <a:bodyPr/>
          <a:lstStyle>
            <a:lvl1pPr algn="l" fontAlgn="auto">
              <a:spcBef>
                <a:spcPts val="0"/>
              </a:spcBef>
              <a:spcAft>
                <a:spcPts val="0"/>
              </a:spcAf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6" name="Segnaposto numero diapositiva 5"/>
          <p:cNvSpPr>
            <a:spLocks noGrp="1"/>
          </p:cNvSpPr>
          <p:nvPr>
            <p:ph type="sldNum" sz="quarter" idx="12"/>
          </p:nvPr>
        </p:nvSpPr>
        <p:spPr/>
        <p:txBody>
          <a:bodyPr/>
          <a:lstStyle>
            <a:lvl1pPr fontAlgn="auto">
              <a:spcBef>
                <a:spcPts val="0"/>
              </a:spcBef>
              <a:spcAft>
                <a:spcPts val="0"/>
              </a:spcAf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26F946-BC17-4F77-8287-F9D93E7E52DF}"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4049860574"/>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a:defRPr/>
            </a:pPr>
            <a:fld id="{C9A82CC3-FEC2-47D5-AC7C-5B132A4EBA5F}"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BD9BCBB3-C074-4001-B924-524A89B12FB7}" type="slidenum">
              <a:rPr lang="en-US" smtClean="0"/>
              <a:pPr>
                <a:defRPr/>
              </a:pPr>
              <a:t>‹N›</a:t>
            </a:fld>
            <a:endParaRPr lang="en-US"/>
          </a:p>
        </p:txBody>
      </p:sp>
    </p:spTree>
    <p:extLst>
      <p:ext uri="{BB962C8B-B14F-4D97-AF65-F5344CB8AC3E}">
        <p14:creationId xmlns:p14="http://schemas.microsoft.com/office/powerpoint/2010/main" val="2563737494"/>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785E082A-4E31-49B2-9118-C9FE7D2E5693}"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64B29926-DABB-44CB-83CA-F8A3CD38D21C}" type="slidenum">
              <a:rPr lang="en-US" smtClean="0"/>
              <a:pPr>
                <a:defRPr/>
              </a:pPr>
              <a:t>‹N›</a:t>
            </a:fld>
            <a:endParaRPr lang="en-US"/>
          </a:p>
        </p:txBody>
      </p:sp>
    </p:spTree>
    <p:extLst>
      <p:ext uri="{BB962C8B-B14F-4D97-AF65-F5344CB8AC3E}">
        <p14:creationId xmlns:p14="http://schemas.microsoft.com/office/powerpoint/2010/main" val="3251308355"/>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5107A72B-ED1D-4B63-88DF-BCA49D2D8234}"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C69239E4-B630-44AD-9C44-05A024AA8074}" type="slidenum">
              <a:rPr lang="en-US" smtClean="0"/>
              <a:pPr>
                <a:defRPr/>
              </a:pPr>
              <a:t>‹N›</a:t>
            </a:fld>
            <a:endParaRPr lang="en-US"/>
          </a:p>
        </p:txBody>
      </p:sp>
    </p:spTree>
    <p:extLst>
      <p:ext uri="{BB962C8B-B14F-4D97-AF65-F5344CB8AC3E}">
        <p14:creationId xmlns:p14="http://schemas.microsoft.com/office/powerpoint/2010/main" val="3376468438"/>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lstStyle>
          <a:p>
            <a:pPr>
              <a:defRPr/>
            </a:pPr>
            <a:fld id="{67092A15-F770-4E04-85E2-A199BEF4B106}" type="datetimeFigureOut">
              <a:rPr lang="en-US" smtClean="0"/>
              <a:pPr>
                <a:defRPr/>
              </a:pPr>
              <a:t>1/22/2024</a:t>
            </a:fld>
            <a:endParaRPr lang="en-US"/>
          </a:p>
        </p:txBody>
      </p:sp>
      <p:sp>
        <p:nvSpPr>
          <p:cNvPr id="6" name="Segnaposto piè di pagina 4"/>
          <p:cNvSpPr>
            <a:spLocks noGrp="1"/>
          </p:cNvSpPr>
          <p:nvPr>
            <p:ph type="ftr" sz="quarter" idx="11"/>
          </p:nvPr>
        </p:nvSpPr>
        <p:spPr/>
        <p:txBody>
          <a:bodyPr/>
          <a:lstStyle>
            <a:lvl1pPr>
              <a:defRPr/>
            </a:lvl1pPr>
          </a:lstStyle>
          <a:p>
            <a:pPr>
              <a:defRPr/>
            </a:pPr>
            <a:endParaRPr lang="en-US"/>
          </a:p>
        </p:txBody>
      </p:sp>
      <p:sp>
        <p:nvSpPr>
          <p:cNvPr id="7" name="Segnaposto numero diapositiva 5"/>
          <p:cNvSpPr>
            <a:spLocks noGrp="1"/>
          </p:cNvSpPr>
          <p:nvPr>
            <p:ph type="sldNum" sz="quarter" idx="12"/>
          </p:nvPr>
        </p:nvSpPr>
        <p:spPr/>
        <p:txBody>
          <a:bodyPr/>
          <a:lstStyle>
            <a:lvl1pPr>
              <a:defRPr/>
            </a:lvl1pPr>
          </a:lstStyle>
          <a:p>
            <a:pPr>
              <a:defRPr/>
            </a:pPr>
            <a:fld id="{8009A640-C53E-4717-9EA4-EAC785B58EE2}" type="slidenum">
              <a:rPr lang="en-US" smtClean="0"/>
              <a:pPr>
                <a:defRPr/>
              </a:pPr>
              <a:t>‹N›</a:t>
            </a:fld>
            <a:endParaRPr lang="en-US"/>
          </a:p>
        </p:txBody>
      </p:sp>
    </p:spTree>
    <p:extLst>
      <p:ext uri="{BB962C8B-B14F-4D97-AF65-F5344CB8AC3E}">
        <p14:creationId xmlns:p14="http://schemas.microsoft.com/office/powerpoint/2010/main" val="3956672733"/>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3"/>
          <p:cNvSpPr>
            <a:spLocks noGrp="1"/>
          </p:cNvSpPr>
          <p:nvPr>
            <p:ph type="dt" sz="half" idx="10"/>
          </p:nvPr>
        </p:nvSpPr>
        <p:spPr/>
        <p:txBody>
          <a:bodyPr/>
          <a:lstStyle>
            <a:lvl1pPr>
              <a:defRPr/>
            </a:lvl1pPr>
          </a:lstStyle>
          <a:p>
            <a:pPr>
              <a:defRPr/>
            </a:pPr>
            <a:fld id="{F7F6E47C-9BAD-404D-B72E-D9C48CDDF2EC}" type="datetimeFigureOut">
              <a:rPr lang="en-US" smtClean="0"/>
              <a:pPr>
                <a:defRPr/>
              </a:pPr>
              <a:t>1/22/2024</a:t>
            </a:fld>
            <a:endParaRPr lang="en-US"/>
          </a:p>
        </p:txBody>
      </p:sp>
      <p:sp>
        <p:nvSpPr>
          <p:cNvPr id="8" name="Segnaposto piè di pagina 4"/>
          <p:cNvSpPr>
            <a:spLocks noGrp="1"/>
          </p:cNvSpPr>
          <p:nvPr>
            <p:ph type="ftr" sz="quarter" idx="11"/>
          </p:nvPr>
        </p:nvSpPr>
        <p:spPr/>
        <p:txBody>
          <a:bodyPr/>
          <a:lstStyle>
            <a:lvl1pPr>
              <a:defRPr/>
            </a:lvl1pPr>
          </a:lstStyle>
          <a:p>
            <a:pPr>
              <a:defRPr/>
            </a:pPr>
            <a:endParaRPr lang="en-US"/>
          </a:p>
        </p:txBody>
      </p:sp>
      <p:sp>
        <p:nvSpPr>
          <p:cNvPr id="9" name="Segnaposto numero diapositiva 5"/>
          <p:cNvSpPr>
            <a:spLocks noGrp="1"/>
          </p:cNvSpPr>
          <p:nvPr>
            <p:ph type="sldNum" sz="quarter" idx="12"/>
          </p:nvPr>
        </p:nvSpPr>
        <p:spPr/>
        <p:txBody>
          <a:bodyPr/>
          <a:lstStyle>
            <a:lvl1pPr>
              <a:defRPr/>
            </a:lvl1pPr>
          </a:lstStyle>
          <a:p>
            <a:pPr>
              <a:defRPr/>
            </a:pPr>
            <a:fld id="{6468B907-8848-4397-A39D-73F873C25B98}" type="slidenum">
              <a:rPr lang="en-US" smtClean="0"/>
              <a:pPr>
                <a:defRPr/>
              </a:pPr>
              <a:t>‹N›</a:t>
            </a:fld>
            <a:endParaRPr lang="en-US"/>
          </a:p>
        </p:txBody>
      </p:sp>
    </p:spTree>
    <p:extLst>
      <p:ext uri="{BB962C8B-B14F-4D97-AF65-F5344CB8AC3E}">
        <p14:creationId xmlns:p14="http://schemas.microsoft.com/office/powerpoint/2010/main" val="27363014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5" name="Segnaposto piè di pagina 4"/>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6" name="Segnaposto numero diapositiva 5"/>
          <p:cNvSpPr>
            <a:spLocks noGrp="1"/>
          </p:cNvSpPr>
          <p:nvPr>
            <p:ph type="sldNum" sz="quarter" idx="12"/>
          </p:nvPr>
        </p:nvSpPr>
        <p:spPr/>
        <p:txBody>
          <a:bodyPr/>
          <a:lstStyle>
            <a:lvl1pPr>
              <a:defRPr/>
            </a:lvl1pPr>
          </a:lstStyle>
          <a:p>
            <a:pPr fontAlgn="base">
              <a:spcAft>
                <a:spcPct val="0"/>
              </a:spcAft>
            </a:pPr>
            <a:fld id="{BC980B33-2D60-4787-A784-6BEE3BBE8D9D}"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2589089427"/>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fld id="{2D984D82-4010-4531-97A3-E7630AE159A7}" type="datetimeFigureOut">
              <a:rPr lang="en-US" smtClean="0"/>
              <a:pPr>
                <a:defRPr/>
              </a:pPr>
              <a:t>1/22/2024</a:t>
            </a:fld>
            <a:endParaRPr lang="en-US"/>
          </a:p>
        </p:txBody>
      </p:sp>
      <p:sp>
        <p:nvSpPr>
          <p:cNvPr id="4" name="Segnaposto piè di pagina 4"/>
          <p:cNvSpPr>
            <a:spLocks noGrp="1"/>
          </p:cNvSpPr>
          <p:nvPr>
            <p:ph type="ftr" sz="quarter" idx="11"/>
          </p:nvPr>
        </p:nvSpPr>
        <p:spPr/>
        <p:txBody>
          <a:bodyPr/>
          <a:lstStyle>
            <a:lvl1pPr>
              <a:defRPr/>
            </a:lvl1pPr>
          </a:lstStyle>
          <a:p>
            <a:pPr>
              <a:defRPr/>
            </a:pPr>
            <a:endParaRPr lang="en-US"/>
          </a:p>
        </p:txBody>
      </p:sp>
      <p:sp>
        <p:nvSpPr>
          <p:cNvPr id="5" name="Segnaposto numero diapositiva 5"/>
          <p:cNvSpPr>
            <a:spLocks noGrp="1"/>
          </p:cNvSpPr>
          <p:nvPr>
            <p:ph type="sldNum" sz="quarter" idx="12"/>
          </p:nvPr>
        </p:nvSpPr>
        <p:spPr/>
        <p:txBody>
          <a:bodyPr/>
          <a:lstStyle>
            <a:lvl1pPr>
              <a:defRPr/>
            </a:lvl1pPr>
          </a:lstStyle>
          <a:p>
            <a:pPr>
              <a:defRPr/>
            </a:pPr>
            <a:fld id="{7C2CAD23-D9EB-4686-BC12-F05F62AFCDA1}" type="slidenum">
              <a:rPr lang="en-US" smtClean="0"/>
              <a:pPr>
                <a:defRPr/>
              </a:pPr>
              <a:t>‹N›</a:t>
            </a:fld>
            <a:endParaRPr lang="en-US"/>
          </a:p>
        </p:txBody>
      </p:sp>
    </p:spTree>
    <p:extLst>
      <p:ext uri="{BB962C8B-B14F-4D97-AF65-F5344CB8AC3E}">
        <p14:creationId xmlns:p14="http://schemas.microsoft.com/office/powerpoint/2010/main" val="364482469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173E877E-4226-411C-87CC-661F5DC35FA2}" type="datetimeFigureOut">
              <a:rPr lang="en-US" smtClean="0"/>
              <a:pPr>
                <a:defRPr/>
              </a:pPr>
              <a:t>1/22/2024</a:t>
            </a:fld>
            <a:endParaRPr lang="en-US"/>
          </a:p>
        </p:txBody>
      </p:sp>
      <p:sp>
        <p:nvSpPr>
          <p:cNvPr id="3" name="Segnaposto piè di pagina 4"/>
          <p:cNvSpPr>
            <a:spLocks noGrp="1"/>
          </p:cNvSpPr>
          <p:nvPr>
            <p:ph type="ftr" sz="quarter" idx="11"/>
          </p:nvPr>
        </p:nvSpPr>
        <p:spPr/>
        <p:txBody>
          <a:bodyPr/>
          <a:lstStyle>
            <a:lvl1pPr>
              <a:defRPr/>
            </a:lvl1pPr>
          </a:lstStyle>
          <a:p>
            <a:pPr>
              <a:defRPr/>
            </a:pPr>
            <a:endParaRPr lang="en-US"/>
          </a:p>
        </p:txBody>
      </p:sp>
      <p:sp>
        <p:nvSpPr>
          <p:cNvPr id="4" name="Segnaposto numero diapositiva 5"/>
          <p:cNvSpPr>
            <a:spLocks noGrp="1"/>
          </p:cNvSpPr>
          <p:nvPr>
            <p:ph type="sldNum" sz="quarter" idx="12"/>
          </p:nvPr>
        </p:nvSpPr>
        <p:spPr/>
        <p:txBody>
          <a:bodyPr/>
          <a:lstStyle>
            <a:lvl1pPr>
              <a:defRPr/>
            </a:lvl1pPr>
          </a:lstStyle>
          <a:p>
            <a:pPr>
              <a:defRPr/>
            </a:pPr>
            <a:fld id="{78602F56-657D-4328-A9EB-B5D4AF9B4CC4}" type="slidenum">
              <a:rPr lang="en-US" smtClean="0"/>
              <a:pPr>
                <a:defRPr/>
              </a:pPr>
              <a:t>‹N›</a:t>
            </a:fld>
            <a:endParaRPr lang="en-US"/>
          </a:p>
        </p:txBody>
      </p:sp>
    </p:spTree>
    <p:extLst>
      <p:ext uri="{BB962C8B-B14F-4D97-AF65-F5344CB8AC3E}">
        <p14:creationId xmlns:p14="http://schemas.microsoft.com/office/powerpoint/2010/main" val="400061486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80E572B7-A616-41CF-886D-2BAB7D0BAE80}" type="datetimeFigureOut">
              <a:rPr lang="en-US" smtClean="0"/>
              <a:pPr>
                <a:defRPr/>
              </a:pPr>
              <a:t>1/22/2024</a:t>
            </a:fld>
            <a:endParaRPr lang="en-US"/>
          </a:p>
        </p:txBody>
      </p:sp>
      <p:sp>
        <p:nvSpPr>
          <p:cNvPr id="6" name="Segnaposto piè di pagina 4"/>
          <p:cNvSpPr>
            <a:spLocks noGrp="1"/>
          </p:cNvSpPr>
          <p:nvPr>
            <p:ph type="ftr" sz="quarter" idx="11"/>
          </p:nvPr>
        </p:nvSpPr>
        <p:spPr/>
        <p:txBody>
          <a:bodyPr/>
          <a:lstStyle>
            <a:lvl1pPr>
              <a:defRPr/>
            </a:lvl1pPr>
          </a:lstStyle>
          <a:p>
            <a:pPr>
              <a:defRPr/>
            </a:pPr>
            <a:endParaRPr lang="en-US"/>
          </a:p>
        </p:txBody>
      </p:sp>
      <p:sp>
        <p:nvSpPr>
          <p:cNvPr id="7" name="Segnaposto numero diapositiva 5"/>
          <p:cNvSpPr>
            <a:spLocks noGrp="1"/>
          </p:cNvSpPr>
          <p:nvPr>
            <p:ph type="sldNum" sz="quarter" idx="12"/>
          </p:nvPr>
        </p:nvSpPr>
        <p:spPr/>
        <p:txBody>
          <a:bodyPr/>
          <a:lstStyle>
            <a:lvl1pPr>
              <a:defRPr/>
            </a:lvl1pPr>
          </a:lstStyle>
          <a:p>
            <a:pPr>
              <a:defRPr/>
            </a:pPr>
            <a:fld id="{6FEA53E8-29DA-4A62-B34C-B608D9CB02E0}" type="slidenum">
              <a:rPr lang="en-US" smtClean="0"/>
              <a:pPr>
                <a:defRPr/>
              </a:pPr>
              <a:t>‹N›</a:t>
            </a:fld>
            <a:endParaRPr lang="en-US"/>
          </a:p>
        </p:txBody>
      </p:sp>
    </p:spTree>
    <p:extLst>
      <p:ext uri="{BB962C8B-B14F-4D97-AF65-F5344CB8AC3E}">
        <p14:creationId xmlns:p14="http://schemas.microsoft.com/office/powerpoint/2010/main" val="160010909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DAB7682-A66A-4523-9F74-47C93B0F7F1D}" type="datetimeFigureOut">
              <a:rPr lang="en-US" smtClean="0"/>
              <a:pPr>
                <a:defRPr/>
              </a:pPr>
              <a:t>1/22/2024</a:t>
            </a:fld>
            <a:endParaRPr lang="en-US"/>
          </a:p>
        </p:txBody>
      </p:sp>
      <p:sp>
        <p:nvSpPr>
          <p:cNvPr id="6" name="Segnaposto piè di pagina 4"/>
          <p:cNvSpPr>
            <a:spLocks noGrp="1"/>
          </p:cNvSpPr>
          <p:nvPr>
            <p:ph type="ftr" sz="quarter" idx="11"/>
          </p:nvPr>
        </p:nvSpPr>
        <p:spPr/>
        <p:txBody>
          <a:bodyPr/>
          <a:lstStyle>
            <a:lvl1pPr>
              <a:defRPr/>
            </a:lvl1pPr>
          </a:lstStyle>
          <a:p>
            <a:pPr>
              <a:defRPr/>
            </a:pPr>
            <a:endParaRPr lang="en-US"/>
          </a:p>
        </p:txBody>
      </p:sp>
      <p:sp>
        <p:nvSpPr>
          <p:cNvPr id="7" name="Segnaposto numero diapositiva 5"/>
          <p:cNvSpPr>
            <a:spLocks noGrp="1"/>
          </p:cNvSpPr>
          <p:nvPr>
            <p:ph type="sldNum" sz="quarter" idx="12"/>
          </p:nvPr>
        </p:nvSpPr>
        <p:spPr/>
        <p:txBody>
          <a:bodyPr/>
          <a:lstStyle>
            <a:lvl1pPr>
              <a:defRPr/>
            </a:lvl1pPr>
          </a:lstStyle>
          <a:p>
            <a:pPr>
              <a:defRPr/>
            </a:pPr>
            <a:fld id="{656BBAE0-293E-41AE-9D15-B226CFB049FC}" type="slidenum">
              <a:rPr lang="en-US" smtClean="0"/>
              <a:pPr>
                <a:defRPr/>
              </a:pPr>
              <a:t>‹N›</a:t>
            </a:fld>
            <a:endParaRPr lang="en-US"/>
          </a:p>
        </p:txBody>
      </p:sp>
    </p:spTree>
    <p:extLst>
      <p:ext uri="{BB962C8B-B14F-4D97-AF65-F5344CB8AC3E}">
        <p14:creationId xmlns:p14="http://schemas.microsoft.com/office/powerpoint/2010/main" val="499282415"/>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FE268F5B-D5C8-44D6-9A46-140856DCC6A1}"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39FFBAE3-36E8-4EB6-9339-5D514B7D6AEE}" type="slidenum">
              <a:rPr lang="en-US" smtClean="0"/>
              <a:pPr>
                <a:defRPr/>
              </a:pPr>
              <a:t>‹N›</a:t>
            </a:fld>
            <a:endParaRPr lang="en-US"/>
          </a:p>
        </p:txBody>
      </p:sp>
    </p:spTree>
    <p:extLst>
      <p:ext uri="{BB962C8B-B14F-4D97-AF65-F5344CB8AC3E}">
        <p14:creationId xmlns:p14="http://schemas.microsoft.com/office/powerpoint/2010/main" val="3746503605"/>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9232C427-38AC-4F70-93E5-9B64DB04E068}" type="datetimeFigureOut">
              <a:rPr lang="en-US" smtClean="0"/>
              <a:pPr>
                <a:defRPr/>
              </a:pPr>
              <a:t>1/22/2024</a:t>
            </a:fld>
            <a:endParaRPr lang="en-US"/>
          </a:p>
        </p:txBody>
      </p:sp>
      <p:sp>
        <p:nvSpPr>
          <p:cNvPr id="5" name="Segnaposto piè di pagina 4"/>
          <p:cNvSpPr>
            <a:spLocks noGrp="1"/>
          </p:cNvSpPr>
          <p:nvPr>
            <p:ph type="ftr" sz="quarter" idx="11"/>
          </p:nvPr>
        </p:nvSpPr>
        <p:spPr/>
        <p:txBody>
          <a:bodyPr/>
          <a:lstStyle>
            <a:lvl1pPr>
              <a:defRPr/>
            </a:lvl1pPr>
          </a:lstStyle>
          <a:p>
            <a:pPr>
              <a:defRPr/>
            </a:pPr>
            <a:endParaRPr lang="en-US"/>
          </a:p>
        </p:txBody>
      </p:sp>
      <p:sp>
        <p:nvSpPr>
          <p:cNvPr id="6" name="Segnaposto numero diapositiva 5"/>
          <p:cNvSpPr>
            <a:spLocks noGrp="1"/>
          </p:cNvSpPr>
          <p:nvPr>
            <p:ph type="sldNum" sz="quarter" idx="12"/>
          </p:nvPr>
        </p:nvSpPr>
        <p:spPr/>
        <p:txBody>
          <a:bodyPr/>
          <a:lstStyle>
            <a:lvl1pPr>
              <a:defRPr/>
            </a:lvl1pPr>
          </a:lstStyle>
          <a:p>
            <a:pPr>
              <a:defRPr/>
            </a:pPr>
            <a:fld id="{A4428EF2-87A7-4B38-AAE3-078737C46A21}" type="slidenum">
              <a:rPr lang="en-US" smtClean="0"/>
              <a:pPr>
                <a:defRPr/>
              </a:pPr>
              <a:t>‹N›</a:t>
            </a:fld>
            <a:endParaRPr lang="en-US"/>
          </a:p>
        </p:txBody>
      </p:sp>
    </p:spTree>
    <p:extLst>
      <p:ext uri="{BB962C8B-B14F-4D97-AF65-F5344CB8AC3E}">
        <p14:creationId xmlns:p14="http://schemas.microsoft.com/office/powerpoint/2010/main" val="151903193"/>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a:defRPr/>
            </a:pPr>
            <a:fld id="{42740B75-6C40-4175-91BF-0CFA40487C98}"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DD12FFB-7EB8-4033-9105-E114D7C4044C}"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245242974"/>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23233088-7EC8-4AF4-9F3F-4BB40DE82C10}"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914C0C4F-10DE-4C5E-BE86-0DC26709F6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623980865"/>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A0ED4EAF-FD46-4FC4-937C-31FF4012FDB5}"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37E18945-F394-463A-B0EB-9EAC3804230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996145247"/>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lstStyle>
          <a:p>
            <a:pPr>
              <a:defRPr/>
            </a:pPr>
            <a:fld id="{49A1FC3E-9423-4F69-90CD-C773A10AF7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2B74010E-19F3-4DB4-8A6A-7FE0697A7F3B}"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6232680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6" name="Segnaposto piè di pagina 5"/>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7" name="Segnaposto numero diapositiva 6"/>
          <p:cNvSpPr>
            <a:spLocks noGrp="1"/>
          </p:cNvSpPr>
          <p:nvPr>
            <p:ph type="sldNum" sz="quarter" idx="12"/>
          </p:nvPr>
        </p:nvSpPr>
        <p:spPr/>
        <p:txBody>
          <a:bodyPr/>
          <a:lstStyle>
            <a:lvl1pPr>
              <a:defRPr/>
            </a:lvl1pPr>
          </a:lstStyle>
          <a:p>
            <a:pPr fontAlgn="base">
              <a:spcAft>
                <a:spcPct val="0"/>
              </a:spcAft>
            </a:pPr>
            <a:fld id="{105B7F6E-C416-466E-9004-7D1351F96CF9}"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2578665609"/>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3"/>
          <p:cNvSpPr>
            <a:spLocks noGrp="1"/>
          </p:cNvSpPr>
          <p:nvPr>
            <p:ph type="dt" sz="half" idx="10"/>
          </p:nvPr>
        </p:nvSpPr>
        <p:spPr/>
        <p:txBody>
          <a:bodyPr/>
          <a:lstStyle>
            <a:lvl1pPr>
              <a:defRPr/>
            </a:lvl1pPr>
          </a:lstStyle>
          <a:p>
            <a:pPr>
              <a:defRPr/>
            </a:pPr>
            <a:fld id="{2D11EF9A-6F50-4E54-AFDC-1FE0BE58CCE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8"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egnaposto numero diapositiva 5"/>
          <p:cNvSpPr>
            <a:spLocks noGrp="1"/>
          </p:cNvSpPr>
          <p:nvPr>
            <p:ph type="sldNum" sz="quarter" idx="12"/>
          </p:nvPr>
        </p:nvSpPr>
        <p:spPr/>
        <p:txBody>
          <a:bodyPr/>
          <a:lstStyle>
            <a:lvl1pPr>
              <a:defRPr/>
            </a:lvl1pPr>
          </a:lstStyle>
          <a:p>
            <a:pPr>
              <a:defRPr/>
            </a:pPr>
            <a:fld id="{BBF3D3FB-25C5-4EAA-A921-7D34E7A0D2F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4087967454"/>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fld id="{AD19E579-FA0F-4C49-8191-B8E77D9D80A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4"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egnaposto numero diapositiva 5"/>
          <p:cNvSpPr>
            <a:spLocks noGrp="1"/>
          </p:cNvSpPr>
          <p:nvPr>
            <p:ph type="sldNum" sz="quarter" idx="12"/>
          </p:nvPr>
        </p:nvSpPr>
        <p:spPr/>
        <p:txBody>
          <a:bodyPr/>
          <a:lstStyle>
            <a:lvl1pPr>
              <a:defRPr/>
            </a:lvl1pPr>
          </a:lstStyle>
          <a:p>
            <a:pPr>
              <a:defRPr/>
            </a:pPr>
            <a:fld id="{4C889EB5-B69D-44F6-B82C-82FC5A1BA988}"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97634865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ECE78D63-BF06-42B0-B1F4-699A10B799D7}"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3"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egnaposto numero diapositiva 5"/>
          <p:cNvSpPr>
            <a:spLocks noGrp="1"/>
          </p:cNvSpPr>
          <p:nvPr>
            <p:ph type="sldNum" sz="quarter" idx="12"/>
          </p:nvPr>
        </p:nvSpPr>
        <p:spPr/>
        <p:txBody>
          <a:bodyPr/>
          <a:lstStyle>
            <a:lvl1pPr>
              <a:defRPr/>
            </a:lvl1pPr>
          </a:lstStyle>
          <a:p>
            <a:pPr>
              <a:defRPr/>
            </a:pPr>
            <a:fld id="{42D742F0-ADF3-4EFE-B176-08D1452751E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922247164"/>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96C357AA-501A-47FB-B0E0-821EC0C4F38B}"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575F8C98-321B-492E-9CBC-1DC476DF67AF}"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2323973961"/>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605CF47F-A9A8-4022-A0E0-AB7732A8C7BA}"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D6745EF0-9857-4D07-97F7-EB0D319CBC6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91292119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1344A947-EDC0-43DD-A187-72150776B44F}"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EA827AA7-C9D6-41D5-8393-E26BF9FFCA32}"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4100747575"/>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fld id="{862C9208-E4AA-4F29-BE3D-90102E4FBE51}"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875EDFA9-2575-4F4B-A282-BFD825703DD6}"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984726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8" name="Segnaposto piè di pagina 7"/>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9" name="Segnaposto numero diapositiva 8"/>
          <p:cNvSpPr>
            <a:spLocks noGrp="1"/>
          </p:cNvSpPr>
          <p:nvPr>
            <p:ph type="sldNum" sz="quarter" idx="12"/>
          </p:nvPr>
        </p:nvSpPr>
        <p:spPr/>
        <p:txBody>
          <a:bodyPr/>
          <a:lstStyle>
            <a:lvl1pPr>
              <a:defRPr/>
            </a:lvl1pPr>
          </a:lstStyle>
          <a:p>
            <a:pPr fontAlgn="base">
              <a:spcAft>
                <a:spcPct val="0"/>
              </a:spcAft>
            </a:pPr>
            <a:fld id="{02E6BD40-1D33-40F7-8FD0-3DBE9F7ACEA2}"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4147608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4" name="Segnaposto piè di pagina 3"/>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5" name="Segnaposto numero diapositiva 4"/>
          <p:cNvSpPr>
            <a:spLocks noGrp="1"/>
          </p:cNvSpPr>
          <p:nvPr>
            <p:ph type="sldNum" sz="quarter" idx="12"/>
          </p:nvPr>
        </p:nvSpPr>
        <p:spPr/>
        <p:txBody>
          <a:bodyPr/>
          <a:lstStyle>
            <a:lvl1pPr>
              <a:defRPr/>
            </a:lvl1pPr>
          </a:lstStyle>
          <a:p>
            <a:pPr fontAlgn="base">
              <a:spcAft>
                <a:spcPct val="0"/>
              </a:spcAft>
            </a:pPr>
            <a:fld id="{3AEAC4DC-E582-4462-B52A-E5AE9AF36E4C}"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38941517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3" name="Segnaposto piè di pagina 2"/>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4" name="Segnaposto numero diapositiva 3"/>
          <p:cNvSpPr>
            <a:spLocks noGrp="1"/>
          </p:cNvSpPr>
          <p:nvPr>
            <p:ph type="sldNum" sz="quarter" idx="12"/>
          </p:nvPr>
        </p:nvSpPr>
        <p:spPr/>
        <p:txBody>
          <a:bodyPr/>
          <a:lstStyle>
            <a:lvl1pPr>
              <a:defRPr/>
            </a:lvl1pPr>
          </a:lstStyle>
          <a:p>
            <a:pPr fontAlgn="base">
              <a:spcAft>
                <a:spcPct val="0"/>
              </a:spcAft>
            </a:pPr>
            <a:fld id="{D504F86C-3B38-4616-80EB-77DB60FB9A0C}"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1915929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6908BC49-00DB-4435-A9C7-8C5C82E06646}" type="datetimeFigureOut">
              <a:rPr lang="en-US" smtClean="0"/>
              <a:t>1/22/2024</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13967398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6" name="Segnaposto piè di pagina 5"/>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7" name="Segnaposto numero diapositiva 6"/>
          <p:cNvSpPr>
            <a:spLocks noGrp="1"/>
          </p:cNvSpPr>
          <p:nvPr>
            <p:ph type="sldNum" sz="quarter" idx="12"/>
          </p:nvPr>
        </p:nvSpPr>
        <p:spPr/>
        <p:txBody>
          <a:bodyPr/>
          <a:lstStyle>
            <a:lvl1pPr>
              <a:defRPr/>
            </a:lvl1pPr>
          </a:lstStyle>
          <a:p>
            <a:pPr fontAlgn="base">
              <a:spcAft>
                <a:spcPct val="0"/>
              </a:spcAft>
            </a:pPr>
            <a:fld id="{318A6703-F40F-4585-A168-C5EAEAA56225}"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26883329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6" name="Segnaposto piè di pagina 5"/>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7" name="Segnaposto numero diapositiva 6"/>
          <p:cNvSpPr>
            <a:spLocks noGrp="1"/>
          </p:cNvSpPr>
          <p:nvPr>
            <p:ph type="sldNum" sz="quarter" idx="12"/>
          </p:nvPr>
        </p:nvSpPr>
        <p:spPr/>
        <p:txBody>
          <a:bodyPr/>
          <a:lstStyle>
            <a:lvl1pPr>
              <a:defRPr/>
            </a:lvl1pPr>
          </a:lstStyle>
          <a:p>
            <a:pPr fontAlgn="base">
              <a:spcAft>
                <a:spcPct val="0"/>
              </a:spcAft>
            </a:pPr>
            <a:fld id="{E4A53916-F183-4F1A-9E5A-814AEFD81D3B}"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33808565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5" name="Segnaposto piè di pagina 4"/>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6" name="Segnaposto numero diapositiva 5"/>
          <p:cNvSpPr>
            <a:spLocks noGrp="1"/>
          </p:cNvSpPr>
          <p:nvPr>
            <p:ph type="sldNum" sz="quarter" idx="12"/>
          </p:nvPr>
        </p:nvSpPr>
        <p:spPr/>
        <p:txBody>
          <a:bodyPr/>
          <a:lstStyle>
            <a:lvl1pPr>
              <a:defRPr/>
            </a:lvl1pPr>
          </a:lstStyle>
          <a:p>
            <a:pPr fontAlgn="base">
              <a:spcAft>
                <a:spcPct val="0"/>
              </a:spcAft>
            </a:pPr>
            <a:fld id="{1E768A97-2C85-482E-944C-9732A1D5F340}"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36970428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6800" y="609600"/>
            <a:ext cx="2590800" cy="5486400"/>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914400" y="609600"/>
            <a:ext cx="7569200" cy="5486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Aft>
                <a:spcPct val="0"/>
              </a:spcAft>
            </a:pPr>
            <a:endParaRPr lang="it-IT">
              <a:solidFill>
                <a:srgbClr val="000000"/>
              </a:solidFill>
            </a:endParaRPr>
          </a:p>
        </p:txBody>
      </p:sp>
      <p:sp>
        <p:nvSpPr>
          <p:cNvPr id="5" name="Segnaposto piè di pagina 4"/>
          <p:cNvSpPr>
            <a:spLocks noGrp="1"/>
          </p:cNvSpPr>
          <p:nvPr>
            <p:ph type="ftr" sz="quarter" idx="11"/>
          </p:nvPr>
        </p:nvSpPr>
        <p:spPr/>
        <p:txBody>
          <a:bodyPr/>
          <a:lstStyle>
            <a:lvl1pPr>
              <a:defRPr/>
            </a:lvl1pPr>
          </a:lstStyle>
          <a:p>
            <a:pPr fontAlgn="base">
              <a:spcAft>
                <a:spcPct val="0"/>
              </a:spcAft>
            </a:pPr>
            <a:endParaRPr lang="it-IT">
              <a:solidFill>
                <a:srgbClr val="000000"/>
              </a:solidFill>
            </a:endParaRPr>
          </a:p>
        </p:txBody>
      </p:sp>
      <p:sp>
        <p:nvSpPr>
          <p:cNvPr id="6" name="Segnaposto numero diapositiva 5"/>
          <p:cNvSpPr>
            <a:spLocks noGrp="1"/>
          </p:cNvSpPr>
          <p:nvPr>
            <p:ph type="sldNum" sz="quarter" idx="12"/>
          </p:nvPr>
        </p:nvSpPr>
        <p:spPr/>
        <p:txBody>
          <a:bodyPr/>
          <a:lstStyle>
            <a:lvl1pPr>
              <a:defRPr/>
            </a:lvl1pPr>
          </a:lstStyle>
          <a:p>
            <a:pPr fontAlgn="base">
              <a:spcAft>
                <a:spcPct val="0"/>
              </a:spcAft>
            </a:pPr>
            <a:fld id="{A8D2A94E-782A-4C38-8BF1-47770CCAC8E7}"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18597544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89DEA313-3339-4C99-81DF-49A7BD8934C4}"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9509946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47B54BEA-1A9B-4F7A-B65B-3BB23F335CB6}"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6034291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D724EB87-04F4-4585-BCC8-01CE179D6333}"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37879077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BEA3647-785B-439A-8EEB-A7BF4443C638}"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3316241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8" name="Segnaposto piè di pagina 7"/>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9" name="Segnaposto numero diapositiva 8"/>
          <p:cNvSpPr>
            <a:spLocks noGrp="1"/>
          </p:cNvSpPr>
          <p:nvPr>
            <p:ph type="sldNum" sz="quarter" idx="12"/>
          </p:nvPr>
        </p:nvSpPr>
        <p:spPr/>
        <p:txBody>
          <a:bodyPr/>
          <a:lstStyle>
            <a:lvl1pPr>
              <a:defRPr/>
            </a:lvl1pPr>
          </a:lstStyle>
          <a:p>
            <a:pPr fontAlgn="base">
              <a:spcBef>
                <a:spcPct val="20000"/>
              </a:spcBef>
              <a:spcAft>
                <a:spcPct val="0"/>
              </a:spcAft>
            </a:pPr>
            <a:fld id="{3D8F8F68-C113-40C9-8A11-8924CBB48B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3869320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piè di pagina 3"/>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numero diapositiva 4"/>
          <p:cNvSpPr>
            <a:spLocks noGrp="1"/>
          </p:cNvSpPr>
          <p:nvPr>
            <p:ph type="sldNum" sz="quarter" idx="12"/>
          </p:nvPr>
        </p:nvSpPr>
        <p:spPr/>
        <p:txBody>
          <a:bodyPr/>
          <a:lstStyle>
            <a:lvl1pPr>
              <a:defRPr/>
            </a:lvl1pPr>
          </a:lstStyle>
          <a:p>
            <a:pPr fontAlgn="base">
              <a:spcBef>
                <a:spcPct val="20000"/>
              </a:spcBef>
              <a:spcAft>
                <a:spcPct val="0"/>
              </a:spcAft>
            </a:pPr>
            <a:fld id="{4E841C66-E650-40B0-ACB4-3961D0F62C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65532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6908BC49-00DB-4435-A9C7-8C5C82E06646}" type="datetimeFigureOut">
              <a:rPr lang="en-US" smtClean="0"/>
              <a:t>1/22/2024</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39494943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3" name="Segnaposto piè di pagina 2"/>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numero diapositiva 3"/>
          <p:cNvSpPr>
            <a:spLocks noGrp="1"/>
          </p:cNvSpPr>
          <p:nvPr>
            <p:ph type="sldNum" sz="quarter" idx="12"/>
          </p:nvPr>
        </p:nvSpPr>
        <p:spPr/>
        <p:txBody>
          <a:bodyPr/>
          <a:lstStyle>
            <a:lvl1pPr>
              <a:defRPr/>
            </a:lvl1pPr>
          </a:lstStyle>
          <a:p>
            <a:pPr fontAlgn="base">
              <a:spcBef>
                <a:spcPct val="20000"/>
              </a:spcBef>
              <a:spcAft>
                <a:spcPct val="0"/>
              </a:spcAft>
            </a:pPr>
            <a:fld id="{C024E82B-0B00-4B08-9D06-AD17C74B74FE}"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3974036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34A6ACF-CA19-4876-AB4A-E148B89DB97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008059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DCD5231A-51DA-4605-B322-AF8A4AD33EC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4531390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3FDFCE3A-CE40-496E-87EE-4F01F982DAF9}"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42787273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CF8A82F6-69C2-4B34-9252-85603AC79CDB}"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3918933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89DEA313-3339-4C99-81DF-49A7BD8934C4}"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4345990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47B54BEA-1A9B-4F7A-B65B-3BB23F335CB6}"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1277121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D724EB87-04F4-4585-BCC8-01CE179D6333}"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40794103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BEA3647-785B-439A-8EEB-A7BF4443C638}"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39857694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8" name="Segnaposto piè di pagina 7"/>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9" name="Segnaposto numero diapositiva 8"/>
          <p:cNvSpPr>
            <a:spLocks noGrp="1"/>
          </p:cNvSpPr>
          <p:nvPr>
            <p:ph type="sldNum" sz="quarter" idx="12"/>
          </p:nvPr>
        </p:nvSpPr>
        <p:spPr/>
        <p:txBody>
          <a:bodyPr/>
          <a:lstStyle>
            <a:lvl1pPr>
              <a:defRPr/>
            </a:lvl1pPr>
          </a:lstStyle>
          <a:p>
            <a:pPr fontAlgn="base">
              <a:spcBef>
                <a:spcPct val="20000"/>
              </a:spcBef>
              <a:spcAft>
                <a:spcPct val="0"/>
              </a:spcAft>
            </a:pPr>
            <a:fld id="{3D8F8F68-C113-40C9-8A11-8924CBB48B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756837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6908BC49-00DB-4435-A9C7-8C5C82E06646}" type="datetimeFigureOut">
              <a:rPr lang="en-US" smtClean="0"/>
              <a:t>1/22/2024</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4864871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piè di pagina 3"/>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numero diapositiva 4"/>
          <p:cNvSpPr>
            <a:spLocks noGrp="1"/>
          </p:cNvSpPr>
          <p:nvPr>
            <p:ph type="sldNum" sz="quarter" idx="12"/>
          </p:nvPr>
        </p:nvSpPr>
        <p:spPr/>
        <p:txBody>
          <a:bodyPr/>
          <a:lstStyle>
            <a:lvl1pPr>
              <a:defRPr/>
            </a:lvl1pPr>
          </a:lstStyle>
          <a:p>
            <a:pPr fontAlgn="base">
              <a:spcBef>
                <a:spcPct val="20000"/>
              </a:spcBef>
              <a:spcAft>
                <a:spcPct val="0"/>
              </a:spcAft>
            </a:pPr>
            <a:fld id="{4E841C66-E650-40B0-ACB4-3961D0F62C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4232156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3" name="Segnaposto piè di pagina 2"/>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numero diapositiva 3"/>
          <p:cNvSpPr>
            <a:spLocks noGrp="1"/>
          </p:cNvSpPr>
          <p:nvPr>
            <p:ph type="sldNum" sz="quarter" idx="12"/>
          </p:nvPr>
        </p:nvSpPr>
        <p:spPr/>
        <p:txBody>
          <a:bodyPr/>
          <a:lstStyle>
            <a:lvl1pPr>
              <a:defRPr/>
            </a:lvl1pPr>
          </a:lstStyle>
          <a:p>
            <a:pPr fontAlgn="base">
              <a:spcBef>
                <a:spcPct val="20000"/>
              </a:spcBef>
              <a:spcAft>
                <a:spcPct val="0"/>
              </a:spcAft>
            </a:pPr>
            <a:fld id="{C024E82B-0B00-4B08-9D06-AD17C74B74FE}"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7043765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34A6ACF-CA19-4876-AB4A-E148B89DB97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4447339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DCD5231A-51DA-4605-B322-AF8A4AD33EC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79989139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3FDFCE3A-CE40-496E-87EE-4F01F982DAF9}"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30766211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CF8A82F6-69C2-4B34-9252-85603AC79CDB}"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0358835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89DEA313-3339-4C99-81DF-49A7BD8934C4}"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8996599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47B54BEA-1A9B-4F7A-B65B-3BB23F335CB6}"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8529582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D724EB87-04F4-4585-BCC8-01CE179D6333}"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4180543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BEA3647-785B-439A-8EEB-A7BF4443C638}"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379627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6908BC49-00DB-4435-A9C7-8C5C82E06646}" type="datetimeFigureOut">
              <a:rPr lang="en-US" smtClean="0"/>
              <a:t>1/22/2024</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35227995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8" name="Segnaposto piè di pagina 7"/>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9" name="Segnaposto numero diapositiva 8"/>
          <p:cNvSpPr>
            <a:spLocks noGrp="1"/>
          </p:cNvSpPr>
          <p:nvPr>
            <p:ph type="sldNum" sz="quarter" idx="12"/>
          </p:nvPr>
        </p:nvSpPr>
        <p:spPr/>
        <p:txBody>
          <a:bodyPr/>
          <a:lstStyle>
            <a:lvl1pPr>
              <a:defRPr/>
            </a:lvl1pPr>
          </a:lstStyle>
          <a:p>
            <a:pPr fontAlgn="base">
              <a:spcBef>
                <a:spcPct val="20000"/>
              </a:spcBef>
              <a:spcAft>
                <a:spcPct val="0"/>
              </a:spcAft>
            </a:pPr>
            <a:fld id="{3D8F8F68-C113-40C9-8A11-8924CBB48B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9985212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piè di pagina 3"/>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numero diapositiva 4"/>
          <p:cNvSpPr>
            <a:spLocks noGrp="1"/>
          </p:cNvSpPr>
          <p:nvPr>
            <p:ph type="sldNum" sz="quarter" idx="12"/>
          </p:nvPr>
        </p:nvSpPr>
        <p:spPr/>
        <p:txBody>
          <a:bodyPr/>
          <a:lstStyle>
            <a:lvl1pPr>
              <a:defRPr/>
            </a:lvl1pPr>
          </a:lstStyle>
          <a:p>
            <a:pPr fontAlgn="base">
              <a:spcBef>
                <a:spcPct val="20000"/>
              </a:spcBef>
              <a:spcAft>
                <a:spcPct val="0"/>
              </a:spcAft>
            </a:pPr>
            <a:fld id="{4E841C66-E650-40B0-ACB4-3961D0F62C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9360560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3" name="Segnaposto piè di pagina 2"/>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numero diapositiva 3"/>
          <p:cNvSpPr>
            <a:spLocks noGrp="1"/>
          </p:cNvSpPr>
          <p:nvPr>
            <p:ph type="sldNum" sz="quarter" idx="12"/>
          </p:nvPr>
        </p:nvSpPr>
        <p:spPr/>
        <p:txBody>
          <a:bodyPr/>
          <a:lstStyle>
            <a:lvl1pPr>
              <a:defRPr/>
            </a:lvl1pPr>
          </a:lstStyle>
          <a:p>
            <a:pPr fontAlgn="base">
              <a:spcBef>
                <a:spcPct val="20000"/>
              </a:spcBef>
              <a:spcAft>
                <a:spcPct val="0"/>
              </a:spcAft>
            </a:pPr>
            <a:fld id="{C024E82B-0B00-4B08-9D06-AD17C74B74FE}"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32408784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34A6ACF-CA19-4876-AB4A-E148B89DB97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8053943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DCD5231A-51DA-4605-B322-AF8A4AD33EC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7022275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3FDFCE3A-CE40-496E-87EE-4F01F982DAF9}"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4439862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CF8A82F6-69C2-4B34-9252-85603AC79CDB}"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70313358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89DEA313-3339-4C99-81DF-49A7BD8934C4}"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6027960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47B54BEA-1A9B-4F7A-B65B-3BB23F335CB6}"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7349535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D724EB87-04F4-4585-BCC8-01CE179D6333}"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3011871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908BC49-00DB-4435-A9C7-8C5C82E06646}" type="datetimeFigureOut">
              <a:rPr lang="en-US" smtClean="0"/>
              <a:t>1/22/2024</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406487704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BEA3647-785B-439A-8EEB-A7BF4443C638}"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22100352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8" name="Segnaposto piè di pagina 7"/>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9" name="Segnaposto numero diapositiva 8"/>
          <p:cNvSpPr>
            <a:spLocks noGrp="1"/>
          </p:cNvSpPr>
          <p:nvPr>
            <p:ph type="sldNum" sz="quarter" idx="12"/>
          </p:nvPr>
        </p:nvSpPr>
        <p:spPr/>
        <p:txBody>
          <a:bodyPr/>
          <a:lstStyle>
            <a:lvl1pPr>
              <a:defRPr/>
            </a:lvl1pPr>
          </a:lstStyle>
          <a:p>
            <a:pPr fontAlgn="base">
              <a:spcBef>
                <a:spcPct val="20000"/>
              </a:spcBef>
              <a:spcAft>
                <a:spcPct val="0"/>
              </a:spcAft>
            </a:pPr>
            <a:fld id="{3D8F8F68-C113-40C9-8A11-8924CBB48B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40761784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piè di pagina 3"/>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numero diapositiva 4"/>
          <p:cNvSpPr>
            <a:spLocks noGrp="1"/>
          </p:cNvSpPr>
          <p:nvPr>
            <p:ph type="sldNum" sz="quarter" idx="12"/>
          </p:nvPr>
        </p:nvSpPr>
        <p:spPr/>
        <p:txBody>
          <a:bodyPr/>
          <a:lstStyle>
            <a:lvl1pPr>
              <a:defRPr/>
            </a:lvl1pPr>
          </a:lstStyle>
          <a:p>
            <a:pPr fontAlgn="base">
              <a:spcBef>
                <a:spcPct val="20000"/>
              </a:spcBef>
              <a:spcAft>
                <a:spcPct val="0"/>
              </a:spcAft>
            </a:pPr>
            <a:fld id="{4E841C66-E650-40B0-ACB4-3961D0F62C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1528345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3" name="Segnaposto piè di pagina 2"/>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numero diapositiva 3"/>
          <p:cNvSpPr>
            <a:spLocks noGrp="1"/>
          </p:cNvSpPr>
          <p:nvPr>
            <p:ph type="sldNum" sz="quarter" idx="12"/>
          </p:nvPr>
        </p:nvSpPr>
        <p:spPr/>
        <p:txBody>
          <a:bodyPr/>
          <a:lstStyle>
            <a:lvl1pPr>
              <a:defRPr/>
            </a:lvl1pPr>
          </a:lstStyle>
          <a:p>
            <a:pPr fontAlgn="base">
              <a:spcBef>
                <a:spcPct val="20000"/>
              </a:spcBef>
              <a:spcAft>
                <a:spcPct val="0"/>
              </a:spcAft>
            </a:pPr>
            <a:fld id="{C024E82B-0B00-4B08-9D06-AD17C74B74FE}"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23854749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34A6ACF-CA19-4876-AB4A-E148B89DB97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8394425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DCD5231A-51DA-4605-B322-AF8A4AD33EC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69306597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3FDFCE3A-CE40-496E-87EE-4F01F982DAF9}"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3198121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CF8A82F6-69C2-4B34-9252-85603AC79CDB}"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613989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89DEA313-3339-4C99-81DF-49A7BD8934C4}"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81828603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47B54BEA-1A9B-4F7A-B65B-3BB23F335CB6}"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677032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6908BC49-00DB-4435-A9C7-8C5C82E06646}" type="datetimeFigureOut">
              <a:rPr lang="en-US" smtClean="0"/>
              <a:t>1/22/2024</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149667174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D724EB87-04F4-4585-BCC8-01CE179D6333}"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68094774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BEA3647-785B-439A-8EEB-A7BF4443C638}"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2195409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8" name="Segnaposto piè di pagina 7"/>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9" name="Segnaposto numero diapositiva 8"/>
          <p:cNvSpPr>
            <a:spLocks noGrp="1"/>
          </p:cNvSpPr>
          <p:nvPr>
            <p:ph type="sldNum" sz="quarter" idx="12"/>
          </p:nvPr>
        </p:nvSpPr>
        <p:spPr/>
        <p:txBody>
          <a:bodyPr/>
          <a:lstStyle>
            <a:lvl1pPr>
              <a:defRPr/>
            </a:lvl1pPr>
          </a:lstStyle>
          <a:p>
            <a:pPr fontAlgn="base">
              <a:spcBef>
                <a:spcPct val="20000"/>
              </a:spcBef>
              <a:spcAft>
                <a:spcPct val="0"/>
              </a:spcAft>
            </a:pPr>
            <a:fld id="{3D8F8F68-C113-40C9-8A11-8924CBB48B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7230431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piè di pagina 3"/>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numero diapositiva 4"/>
          <p:cNvSpPr>
            <a:spLocks noGrp="1"/>
          </p:cNvSpPr>
          <p:nvPr>
            <p:ph type="sldNum" sz="quarter" idx="12"/>
          </p:nvPr>
        </p:nvSpPr>
        <p:spPr/>
        <p:txBody>
          <a:bodyPr/>
          <a:lstStyle>
            <a:lvl1pPr>
              <a:defRPr/>
            </a:lvl1pPr>
          </a:lstStyle>
          <a:p>
            <a:pPr fontAlgn="base">
              <a:spcBef>
                <a:spcPct val="20000"/>
              </a:spcBef>
              <a:spcAft>
                <a:spcPct val="0"/>
              </a:spcAft>
            </a:pPr>
            <a:fld id="{4E841C66-E650-40B0-ACB4-3961D0F62CCC}"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42819567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3" name="Segnaposto piè di pagina 2"/>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4" name="Segnaposto numero diapositiva 3"/>
          <p:cNvSpPr>
            <a:spLocks noGrp="1"/>
          </p:cNvSpPr>
          <p:nvPr>
            <p:ph type="sldNum" sz="quarter" idx="12"/>
          </p:nvPr>
        </p:nvSpPr>
        <p:spPr/>
        <p:txBody>
          <a:bodyPr/>
          <a:lstStyle>
            <a:lvl1pPr>
              <a:defRPr/>
            </a:lvl1pPr>
          </a:lstStyle>
          <a:p>
            <a:pPr fontAlgn="base">
              <a:spcBef>
                <a:spcPct val="20000"/>
              </a:spcBef>
              <a:spcAft>
                <a:spcPct val="0"/>
              </a:spcAft>
            </a:pPr>
            <a:fld id="{C024E82B-0B00-4B08-9D06-AD17C74B74FE}"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83102429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634A6ACF-CA19-4876-AB4A-E148B89DB97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13260896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piè di pagina 5"/>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pPr fontAlgn="base">
              <a:spcBef>
                <a:spcPct val="20000"/>
              </a:spcBef>
              <a:spcAft>
                <a:spcPct val="0"/>
              </a:spcAft>
            </a:pPr>
            <a:fld id="{DCD5231A-51DA-4605-B322-AF8A4AD33EC7}"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23645645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3FDFCE3A-CE40-496E-87EE-4F01F982DAF9}"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18876288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5" name="Segnaposto piè di pagina 4"/>
          <p:cNvSpPr>
            <a:spLocks noGrp="1"/>
          </p:cNvSpPr>
          <p:nvPr>
            <p:ph type="ftr" sz="quarter" idx="11"/>
          </p:nvPr>
        </p:nvSpPr>
        <p:spPr/>
        <p:txBody>
          <a:bodyPr/>
          <a:lstStyle>
            <a:lvl1pPr>
              <a:defRPr/>
            </a:lvl1pPr>
          </a:lstStyle>
          <a:p>
            <a:pPr fontAlgn="base">
              <a:spcBef>
                <a:spcPct val="20000"/>
              </a:spcBef>
              <a:spcAft>
                <a:spcPct val="0"/>
              </a:spcAft>
            </a:pPr>
            <a:endParaRPr lang="en-US">
              <a:solidFill>
                <a:srgbClr val="000000"/>
              </a:solidFill>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pPr fontAlgn="base">
              <a:spcBef>
                <a:spcPct val="20000"/>
              </a:spcBef>
              <a:spcAft>
                <a:spcPct val="0"/>
              </a:spcAft>
            </a:pPr>
            <a:fld id="{CF8A82F6-69C2-4B34-9252-85603AC79CDB}" type="slidenum">
              <a:rPr lang="en-US" smtClean="0">
                <a:solidFill>
                  <a:srgbClr val="000000"/>
                </a:solidFill>
                <a:latin typeface="Times New Roman" pitchFamily="18" charset="0"/>
              </a:rPr>
              <a:pPr fontAlgn="base">
                <a:spcBef>
                  <a:spcPct val="20000"/>
                </a:spcBef>
                <a:spcAft>
                  <a:spcPct val="0"/>
                </a:spcAft>
              </a:pPr>
              <a:t>‹N›</a:t>
            </a:fld>
            <a:endParaRPr lang="en-US">
              <a:solidFill>
                <a:srgbClr val="000000"/>
              </a:solidFill>
              <a:latin typeface="Times New Roman" pitchFamily="18" charset="0"/>
            </a:endParaRPr>
          </a:p>
        </p:txBody>
      </p:sp>
    </p:spTree>
    <p:extLst>
      <p:ext uri="{BB962C8B-B14F-4D97-AF65-F5344CB8AC3E}">
        <p14:creationId xmlns:p14="http://schemas.microsoft.com/office/powerpoint/2010/main" val="86868082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1"/>
            <a:ext cx="12192000" cy="6856413"/>
            <a:chOff x="0" y="0"/>
            <a:chExt cx="5760" cy="4319"/>
          </a:xfrm>
        </p:grpSpPr>
        <p:sp>
          <p:nvSpPr>
            <p:cNvPr id="14339"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0"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1"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2"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3"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4"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5"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6"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7"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8"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49"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0"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1"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2"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3"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4"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5"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6"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7"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8"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59"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0"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1"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2"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3"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4"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5"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6"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7"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8"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69"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0"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1"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2"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3"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4"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nvGrpSpPr>
            <p:cNvPr id="14375" name="Group 39"/>
            <p:cNvGrpSpPr>
              <a:grpSpLocks/>
            </p:cNvGrpSpPr>
            <p:nvPr userDrawn="1"/>
          </p:nvGrpSpPr>
          <p:grpSpPr bwMode="auto">
            <a:xfrm>
              <a:off x="0" y="1632"/>
              <a:ext cx="5758" cy="1858"/>
              <a:chOff x="0" y="1632"/>
              <a:chExt cx="5758" cy="1858"/>
            </a:xfrm>
          </p:grpSpPr>
          <p:sp>
            <p:nvSpPr>
              <p:cNvPr id="14376"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4377"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grpSp>
      <p:sp>
        <p:nvSpPr>
          <p:cNvPr id="14378" name="Rectangle 42"/>
          <p:cNvSpPr>
            <a:spLocks noGrp="1" noChangeArrowheads="1"/>
          </p:cNvSpPr>
          <p:nvPr>
            <p:ph type="ctrTitle" sz="quarter"/>
          </p:nvPr>
        </p:nvSpPr>
        <p:spPr>
          <a:xfrm>
            <a:off x="609600" y="1600200"/>
            <a:ext cx="10972800" cy="1828800"/>
          </a:xfrm>
        </p:spPr>
        <p:txBody>
          <a:bodyPr/>
          <a:lstStyle>
            <a:lvl1pPr>
              <a:defRPr sz="4800"/>
            </a:lvl1pPr>
          </a:lstStyle>
          <a:p>
            <a:pPr lvl="0"/>
            <a:r>
              <a:rPr lang="en-US" noProof="0" smtClean="0"/>
              <a:t>Fare clic per modificare lo stile del titolo</a:t>
            </a:r>
          </a:p>
        </p:txBody>
      </p:sp>
      <p:sp>
        <p:nvSpPr>
          <p:cNvPr id="14379" name="Rectangle 43"/>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sz="3600"/>
            </a:lvl1pPr>
          </a:lstStyle>
          <a:p>
            <a:pPr lvl="0"/>
            <a:r>
              <a:rPr lang="en-US" noProof="0" smtClean="0"/>
              <a:t>Fare clic per modificare lo stile del sottotitolo dello schema</a:t>
            </a:r>
          </a:p>
        </p:txBody>
      </p:sp>
      <p:sp>
        <p:nvSpPr>
          <p:cNvPr id="14380" name="Rectangle 44"/>
          <p:cNvSpPr>
            <a:spLocks noGrp="1" noChangeArrowheads="1"/>
          </p:cNvSpPr>
          <p:nvPr>
            <p:ph type="dt" sz="quarter" idx="2"/>
          </p:nvPr>
        </p:nvSpPr>
        <p:spPr/>
        <p:txBody>
          <a:bodyPr/>
          <a:lstStyle>
            <a:lvl1pPr>
              <a:defRPr/>
            </a:lvl1pPr>
          </a:lstStyle>
          <a:p>
            <a:endParaRPr lang="en-US">
              <a:solidFill>
                <a:srgbClr val="FFFFFF"/>
              </a:solidFill>
            </a:endParaRPr>
          </a:p>
        </p:txBody>
      </p:sp>
      <p:sp>
        <p:nvSpPr>
          <p:cNvPr id="14381" name="Rectangle 45"/>
          <p:cNvSpPr>
            <a:spLocks noGrp="1" noChangeArrowheads="1"/>
          </p:cNvSpPr>
          <p:nvPr>
            <p:ph type="ftr" sz="quarter" idx="3"/>
          </p:nvPr>
        </p:nvSpPr>
        <p:spPr/>
        <p:txBody>
          <a:bodyPr/>
          <a:lstStyle>
            <a:lvl1pPr>
              <a:defRPr/>
            </a:lvl1pPr>
          </a:lstStyle>
          <a:p>
            <a:endParaRPr lang="en-US">
              <a:solidFill>
                <a:srgbClr val="FFFFFF"/>
              </a:solidFill>
            </a:endParaRPr>
          </a:p>
        </p:txBody>
      </p:sp>
      <p:sp>
        <p:nvSpPr>
          <p:cNvPr id="14382" name="Rectangle 46"/>
          <p:cNvSpPr>
            <a:spLocks noGrp="1" noChangeArrowheads="1"/>
          </p:cNvSpPr>
          <p:nvPr>
            <p:ph type="sldNum" sz="quarter" idx="4"/>
          </p:nvPr>
        </p:nvSpPr>
        <p:spPr/>
        <p:txBody>
          <a:bodyPr/>
          <a:lstStyle>
            <a:lvl1pPr>
              <a:defRPr/>
            </a:lvl1pPr>
          </a:lstStyle>
          <a:p>
            <a:fld id="{0774F8FC-FCEE-4D68-9C85-94ABFB918F12}"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286705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6908BC49-00DB-4435-A9C7-8C5C82E06646}" type="datetimeFigureOut">
              <a:rPr lang="en-US" smtClean="0"/>
              <a:t>1/22/2024</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256CAE1F-02EF-4124-AFAA-D24703A91095}" type="slidenum">
              <a:rPr lang="en-US" smtClean="0"/>
              <a:t>‹N›</a:t>
            </a:fld>
            <a:endParaRPr lang="en-US"/>
          </a:p>
        </p:txBody>
      </p:sp>
    </p:spTree>
    <p:extLst>
      <p:ext uri="{BB962C8B-B14F-4D97-AF65-F5344CB8AC3E}">
        <p14:creationId xmlns:p14="http://schemas.microsoft.com/office/powerpoint/2010/main" val="283841240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7429971C-462A-47C6-97CD-B3EA21FB00FE}"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38162170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EAD84268-CA13-4C80-8F8F-AC6441B350BD}"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64204261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endParaRPr lang="en-US">
              <a:solidFill>
                <a:srgbClr val="FFFFFF"/>
              </a:solidFill>
            </a:endParaRPr>
          </a:p>
        </p:txBody>
      </p:sp>
      <p:sp>
        <p:nvSpPr>
          <p:cNvPr id="6" name="Segnaposto piè di pagina 5"/>
          <p:cNvSpPr>
            <a:spLocks noGrp="1"/>
          </p:cNvSpPr>
          <p:nvPr>
            <p:ph type="ftr" sz="quarter" idx="11"/>
          </p:nvPr>
        </p:nvSpPr>
        <p:spPr/>
        <p:txBody>
          <a:bodyPr/>
          <a:lstStyle>
            <a:lvl1pPr>
              <a:defRPr/>
            </a:lvl1pPr>
          </a:lstStyle>
          <a:p>
            <a:endParaRPr lang="en-US">
              <a:solidFill>
                <a:srgbClr val="FFFFFF"/>
              </a:solidFill>
            </a:endParaRPr>
          </a:p>
        </p:txBody>
      </p:sp>
      <p:sp>
        <p:nvSpPr>
          <p:cNvPr id="7" name="Segnaposto numero diapositiva 6"/>
          <p:cNvSpPr>
            <a:spLocks noGrp="1"/>
          </p:cNvSpPr>
          <p:nvPr>
            <p:ph type="sldNum" sz="quarter" idx="12"/>
          </p:nvPr>
        </p:nvSpPr>
        <p:spPr/>
        <p:txBody>
          <a:bodyPr/>
          <a:lstStyle>
            <a:lvl1pPr>
              <a:defRPr/>
            </a:lvl1pPr>
          </a:lstStyle>
          <a:p>
            <a:fld id="{3BB5261E-661E-4D33-985B-882EC169E578}"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41031049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endParaRPr lang="en-US">
              <a:solidFill>
                <a:srgbClr val="FFFFFF"/>
              </a:solidFill>
            </a:endParaRPr>
          </a:p>
        </p:txBody>
      </p:sp>
      <p:sp>
        <p:nvSpPr>
          <p:cNvPr id="8" name="Segnaposto piè di pagina 7"/>
          <p:cNvSpPr>
            <a:spLocks noGrp="1"/>
          </p:cNvSpPr>
          <p:nvPr>
            <p:ph type="ftr" sz="quarter" idx="11"/>
          </p:nvPr>
        </p:nvSpPr>
        <p:spPr/>
        <p:txBody>
          <a:bodyPr/>
          <a:lstStyle>
            <a:lvl1pPr>
              <a:defRPr/>
            </a:lvl1pPr>
          </a:lstStyle>
          <a:p>
            <a:endParaRPr lang="en-US">
              <a:solidFill>
                <a:srgbClr val="FFFFFF"/>
              </a:solidFill>
            </a:endParaRPr>
          </a:p>
        </p:txBody>
      </p:sp>
      <p:sp>
        <p:nvSpPr>
          <p:cNvPr id="9" name="Segnaposto numero diapositiva 8"/>
          <p:cNvSpPr>
            <a:spLocks noGrp="1"/>
          </p:cNvSpPr>
          <p:nvPr>
            <p:ph type="sldNum" sz="quarter" idx="12"/>
          </p:nvPr>
        </p:nvSpPr>
        <p:spPr/>
        <p:txBody>
          <a:bodyPr/>
          <a:lstStyle>
            <a:lvl1pPr>
              <a:defRPr/>
            </a:lvl1pPr>
          </a:lstStyle>
          <a:p>
            <a:fld id="{413ED3E3-EE04-453A-B11B-3FEA5B58795E}"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22805626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endParaRPr lang="en-US">
              <a:solidFill>
                <a:srgbClr val="FFFFFF"/>
              </a:solidFill>
            </a:endParaRPr>
          </a:p>
        </p:txBody>
      </p:sp>
      <p:sp>
        <p:nvSpPr>
          <p:cNvPr id="4" name="Segnaposto piè di pagina 3"/>
          <p:cNvSpPr>
            <a:spLocks noGrp="1"/>
          </p:cNvSpPr>
          <p:nvPr>
            <p:ph type="ftr" sz="quarter" idx="11"/>
          </p:nvPr>
        </p:nvSpPr>
        <p:spPr/>
        <p:txBody>
          <a:bodyPr/>
          <a:lstStyle>
            <a:lvl1pPr>
              <a:defRPr/>
            </a:lvl1pPr>
          </a:lstStyle>
          <a:p>
            <a:endParaRPr lang="en-US">
              <a:solidFill>
                <a:srgbClr val="FFFFFF"/>
              </a:solidFill>
            </a:endParaRPr>
          </a:p>
        </p:txBody>
      </p:sp>
      <p:sp>
        <p:nvSpPr>
          <p:cNvPr id="5" name="Segnaposto numero diapositiva 4"/>
          <p:cNvSpPr>
            <a:spLocks noGrp="1"/>
          </p:cNvSpPr>
          <p:nvPr>
            <p:ph type="sldNum" sz="quarter" idx="12"/>
          </p:nvPr>
        </p:nvSpPr>
        <p:spPr/>
        <p:txBody>
          <a:bodyPr/>
          <a:lstStyle>
            <a:lvl1pPr>
              <a:defRPr/>
            </a:lvl1pPr>
          </a:lstStyle>
          <a:p>
            <a:fld id="{A4036098-047A-4DD6-9436-52A7D9A6D726}"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3943328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en-US">
              <a:solidFill>
                <a:srgbClr val="FFFFFF"/>
              </a:solidFill>
            </a:endParaRPr>
          </a:p>
        </p:txBody>
      </p:sp>
      <p:sp>
        <p:nvSpPr>
          <p:cNvPr id="3" name="Segnaposto piè di pagina 2"/>
          <p:cNvSpPr>
            <a:spLocks noGrp="1"/>
          </p:cNvSpPr>
          <p:nvPr>
            <p:ph type="ftr" sz="quarter" idx="11"/>
          </p:nvPr>
        </p:nvSpPr>
        <p:spPr/>
        <p:txBody>
          <a:bodyPr/>
          <a:lstStyle>
            <a:lvl1pPr>
              <a:defRPr/>
            </a:lvl1pPr>
          </a:lstStyle>
          <a:p>
            <a:endParaRPr lang="en-US">
              <a:solidFill>
                <a:srgbClr val="FFFFFF"/>
              </a:solidFill>
            </a:endParaRPr>
          </a:p>
        </p:txBody>
      </p:sp>
      <p:sp>
        <p:nvSpPr>
          <p:cNvPr id="4" name="Segnaposto numero diapositiva 3"/>
          <p:cNvSpPr>
            <a:spLocks noGrp="1"/>
          </p:cNvSpPr>
          <p:nvPr>
            <p:ph type="sldNum" sz="quarter" idx="12"/>
          </p:nvPr>
        </p:nvSpPr>
        <p:spPr/>
        <p:txBody>
          <a:bodyPr/>
          <a:lstStyle>
            <a:lvl1pPr>
              <a:defRPr/>
            </a:lvl1pPr>
          </a:lstStyle>
          <a:p>
            <a:fld id="{C2253D3B-8BE4-49CB-A0A9-6BBA6C245B38}"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321025738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solidFill>
                <a:srgbClr val="FFFFFF"/>
              </a:solidFill>
            </a:endParaRPr>
          </a:p>
        </p:txBody>
      </p:sp>
      <p:sp>
        <p:nvSpPr>
          <p:cNvPr id="6" name="Segnaposto piè di pagina 5"/>
          <p:cNvSpPr>
            <a:spLocks noGrp="1"/>
          </p:cNvSpPr>
          <p:nvPr>
            <p:ph type="ftr" sz="quarter" idx="11"/>
          </p:nvPr>
        </p:nvSpPr>
        <p:spPr/>
        <p:txBody>
          <a:bodyPr/>
          <a:lstStyle>
            <a:lvl1pPr>
              <a:defRPr/>
            </a:lvl1pPr>
          </a:lstStyle>
          <a:p>
            <a:endParaRPr lang="en-US">
              <a:solidFill>
                <a:srgbClr val="FFFFFF"/>
              </a:solidFill>
            </a:endParaRPr>
          </a:p>
        </p:txBody>
      </p:sp>
      <p:sp>
        <p:nvSpPr>
          <p:cNvPr id="7" name="Segnaposto numero diapositiva 6"/>
          <p:cNvSpPr>
            <a:spLocks noGrp="1"/>
          </p:cNvSpPr>
          <p:nvPr>
            <p:ph type="sldNum" sz="quarter" idx="12"/>
          </p:nvPr>
        </p:nvSpPr>
        <p:spPr/>
        <p:txBody>
          <a:bodyPr/>
          <a:lstStyle>
            <a:lvl1pPr>
              <a:defRPr/>
            </a:lvl1pPr>
          </a:lstStyle>
          <a:p>
            <a:fld id="{3892F393-7BB2-46B2-B919-3E69AE74E1D0}"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369629328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solidFill>
                <a:srgbClr val="FFFFFF"/>
              </a:solidFill>
            </a:endParaRPr>
          </a:p>
        </p:txBody>
      </p:sp>
      <p:sp>
        <p:nvSpPr>
          <p:cNvPr id="6" name="Segnaposto piè di pagina 5"/>
          <p:cNvSpPr>
            <a:spLocks noGrp="1"/>
          </p:cNvSpPr>
          <p:nvPr>
            <p:ph type="ftr" sz="quarter" idx="11"/>
          </p:nvPr>
        </p:nvSpPr>
        <p:spPr/>
        <p:txBody>
          <a:bodyPr/>
          <a:lstStyle>
            <a:lvl1pPr>
              <a:defRPr/>
            </a:lvl1pPr>
          </a:lstStyle>
          <a:p>
            <a:endParaRPr lang="en-US">
              <a:solidFill>
                <a:srgbClr val="FFFFFF"/>
              </a:solidFill>
            </a:endParaRPr>
          </a:p>
        </p:txBody>
      </p:sp>
      <p:sp>
        <p:nvSpPr>
          <p:cNvPr id="7" name="Segnaposto numero diapositiva 6"/>
          <p:cNvSpPr>
            <a:spLocks noGrp="1"/>
          </p:cNvSpPr>
          <p:nvPr>
            <p:ph type="sldNum" sz="quarter" idx="12"/>
          </p:nvPr>
        </p:nvSpPr>
        <p:spPr/>
        <p:txBody>
          <a:bodyPr/>
          <a:lstStyle>
            <a:lvl1pPr>
              <a:defRPr/>
            </a:lvl1pPr>
          </a:lstStyle>
          <a:p>
            <a:fld id="{87CE91E9-18B1-45C7-9FF1-531F233B67D5}"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32466026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6CFC5FBB-0375-4733-BF89-FE163DDA7E21}"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192456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7813"/>
            <a:ext cx="2743200" cy="5853112"/>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609600" y="277813"/>
            <a:ext cx="8026400" cy="585311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solidFill>
                <a:srgbClr val="FFFFFF"/>
              </a:solidFill>
            </a:endParaRPr>
          </a:p>
        </p:txBody>
      </p:sp>
      <p:sp>
        <p:nvSpPr>
          <p:cNvPr id="5" name="Segnaposto piè di pagina 4"/>
          <p:cNvSpPr>
            <a:spLocks noGrp="1"/>
          </p:cNvSpPr>
          <p:nvPr>
            <p:ph type="ftr" sz="quarter" idx="11"/>
          </p:nvPr>
        </p:nvSpPr>
        <p:spPr/>
        <p:txBody>
          <a:bodyPr/>
          <a:lstStyle>
            <a:lvl1pPr>
              <a:defRPr/>
            </a:lvl1pPr>
          </a:lstStyle>
          <a:p>
            <a:endParaRPr lang="en-US">
              <a:solidFill>
                <a:srgbClr val="FFFFFF"/>
              </a:solidFill>
            </a:endParaRPr>
          </a:p>
        </p:txBody>
      </p:sp>
      <p:sp>
        <p:nvSpPr>
          <p:cNvPr id="6" name="Segnaposto numero diapositiva 5"/>
          <p:cNvSpPr>
            <a:spLocks noGrp="1"/>
          </p:cNvSpPr>
          <p:nvPr>
            <p:ph type="sldNum" sz="quarter" idx="12"/>
          </p:nvPr>
        </p:nvSpPr>
        <p:spPr/>
        <p:txBody>
          <a:bodyPr/>
          <a:lstStyle>
            <a:lvl1pPr>
              <a:defRPr/>
            </a:lvl1pPr>
          </a:lstStyle>
          <a:p>
            <a:fld id="{98359DB5-C8D3-4FFB-A9FD-437A525B6EE6}" type="slidenum">
              <a:rPr lang="en-US" smtClean="0">
                <a:solidFill>
                  <a:srgbClr val="FFFFFF"/>
                </a:solidFill>
              </a:rPr>
              <a:pPr/>
              <a:t>‹N›</a:t>
            </a:fld>
            <a:endParaRPr lang="en-US">
              <a:solidFill>
                <a:srgbClr val="FFFFFF"/>
              </a:solidFill>
            </a:endParaRPr>
          </a:p>
        </p:txBody>
      </p:sp>
    </p:spTree>
    <p:extLst>
      <p:ext uri="{BB962C8B-B14F-4D97-AF65-F5344CB8AC3E}">
        <p14:creationId xmlns:p14="http://schemas.microsoft.com/office/powerpoint/2010/main" val="839044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3.pn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1.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theme" Target="../theme/theme12.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2.xml"/><Relationship Id="rId3" Type="http://schemas.openxmlformats.org/officeDocument/2006/relationships/slideLayout" Target="../slideLayouts/slideLayout137.xml"/><Relationship Id="rId7" Type="http://schemas.openxmlformats.org/officeDocument/2006/relationships/slideLayout" Target="../slideLayouts/slideLayout141.xml"/><Relationship Id="rId12" Type="http://schemas.openxmlformats.org/officeDocument/2006/relationships/theme" Target="../theme/theme13.xml"/><Relationship Id="rId2" Type="http://schemas.openxmlformats.org/officeDocument/2006/relationships/slideLayout" Target="../slideLayouts/slideLayout136.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0" Type="http://schemas.openxmlformats.org/officeDocument/2006/relationships/slideLayout" Target="../slideLayouts/slideLayout144.xml"/><Relationship Id="rId4" Type="http://schemas.openxmlformats.org/officeDocument/2006/relationships/slideLayout" Target="../slideLayouts/slideLayout138.xml"/><Relationship Id="rId9" Type="http://schemas.openxmlformats.org/officeDocument/2006/relationships/slideLayout" Target="../slideLayouts/slideLayout14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3.xml"/><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theme" Target="../theme/theme14.xml"/><Relationship Id="rId2" Type="http://schemas.openxmlformats.org/officeDocument/2006/relationships/slideLayout" Target="../slideLayouts/slideLayout147.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4.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theme" Target="../theme/theme15.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5.xml"/><Relationship Id="rId3" Type="http://schemas.openxmlformats.org/officeDocument/2006/relationships/slideLayout" Target="../slideLayouts/slideLayout170.xml"/><Relationship Id="rId7" Type="http://schemas.openxmlformats.org/officeDocument/2006/relationships/slideLayout" Target="../slideLayouts/slideLayout174.xml"/><Relationship Id="rId12" Type="http://schemas.openxmlformats.org/officeDocument/2006/relationships/theme" Target="../theme/theme16.xml"/><Relationship Id="rId2" Type="http://schemas.openxmlformats.org/officeDocument/2006/relationships/slideLayout" Target="../slideLayouts/slideLayout169.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5" Type="http://schemas.openxmlformats.org/officeDocument/2006/relationships/slideLayout" Target="../slideLayouts/slideLayout172.xml"/><Relationship Id="rId10" Type="http://schemas.openxmlformats.org/officeDocument/2006/relationships/slideLayout" Target="../slideLayouts/slideLayout177.xml"/><Relationship Id="rId4" Type="http://schemas.openxmlformats.org/officeDocument/2006/relationships/slideLayout" Target="../slideLayouts/slideLayout171.xml"/><Relationship Id="rId9" Type="http://schemas.openxmlformats.org/officeDocument/2006/relationships/slideLayout" Target="../slideLayouts/slideLayout176.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6.xml"/><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theme" Target="../theme/theme17.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7.xml"/><Relationship Id="rId3" Type="http://schemas.openxmlformats.org/officeDocument/2006/relationships/slideLayout" Target="../slideLayouts/slideLayout192.xml"/><Relationship Id="rId7" Type="http://schemas.openxmlformats.org/officeDocument/2006/relationships/slideLayout" Target="../slideLayouts/slideLayout196.xml"/><Relationship Id="rId12" Type="http://schemas.openxmlformats.org/officeDocument/2006/relationships/theme" Target="../theme/theme18.xml"/><Relationship Id="rId2" Type="http://schemas.openxmlformats.org/officeDocument/2006/relationships/slideLayout" Target="../slideLayouts/slideLayout191.xml"/><Relationship Id="rId1" Type="http://schemas.openxmlformats.org/officeDocument/2006/relationships/slideLayout" Target="../slideLayouts/slideLayout190.xml"/><Relationship Id="rId6" Type="http://schemas.openxmlformats.org/officeDocument/2006/relationships/slideLayout" Target="../slideLayouts/slideLayout195.xml"/><Relationship Id="rId11" Type="http://schemas.openxmlformats.org/officeDocument/2006/relationships/slideLayout" Target="../slideLayouts/slideLayout200.xml"/><Relationship Id="rId5" Type="http://schemas.openxmlformats.org/officeDocument/2006/relationships/slideLayout" Target="../slideLayouts/slideLayout194.xml"/><Relationship Id="rId10" Type="http://schemas.openxmlformats.org/officeDocument/2006/relationships/slideLayout" Target="../slideLayouts/slideLayout199.xml"/><Relationship Id="rId4" Type="http://schemas.openxmlformats.org/officeDocument/2006/relationships/slideLayout" Target="../slideLayouts/slideLayout193.xml"/><Relationship Id="rId9" Type="http://schemas.openxmlformats.org/officeDocument/2006/relationships/slideLayout" Target="../slideLayouts/slideLayout19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8.xml"/><Relationship Id="rId3" Type="http://schemas.openxmlformats.org/officeDocument/2006/relationships/slideLayout" Target="../slideLayouts/slideLayout203.xml"/><Relationship Id="rId7" Type="http://schemas.openxmlformats.org/officeDocument/2006/relationships/slideLayout" Target="../slideLayouts/slideLayout207.xml"/><Relationship Id="rId12" Type="http://schemas.openxmlformats.org/officeDocument/2006/relationships/theme" Target="../theme/theme19.xml"/><Relationship Id="rId2" Type="http://schemas.openxmlformats.org/officeDocument/2006/relationships/slideLayout" Target="../slideLayouts/slideLayout202.xml"/><Relationship Id="rId1" Type="http://schemas.openxmlformats.org/officeDocument/2006/relationships/slideLayout" Target="../slideLayouts/slideLayout201.xml"/><Relationship Id="rId6" Type="http://schemas.openxmlformats.org/officeDocument/2006/relationships/slideLayout" Target="../slideLayouts/slideLayout206.xml"/><Relationship Id="rId11" Type="http://schemas.openxmlformats.org/officeDocument/2006/relationships/slideLayout" Target="../slideLayouts/slideLayout211.xml"/><Relationship Id="rId5" Type="http://schemas.openxmlformats.org/officeDocument/2006/relationships/slideLayout" Target="../slideLayouts/slideLayout205.xml"/><Relationship Id="rId10" Type="http://schemas.openxmlformats.org/officeDocument/2006/relationships/slideLayout" Target="../slideLayouts/slideLayout210.xml"/><Relationship Id="rId4" Type="http://schemas.openxmlformats.org/officeDocument/2006/relationships/slideLayout" Target="../slideLayouts/slideLayout204.xml"/><Relationship Id="rId9" Type="http://schemas.openxmlformats.org/officeDocument/2006/relationships/slideLayout" Target="../slideLayouts/slideLayout20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9.xml"/><Relationship Id="rId3" Type="http://schemas.openxmlformats.org/officeDocument/2006/relationships/slideLayout" Target="../slideLayouts/slideLayout214.xml"/><Relationship Id="rId7" Type="http://schemas.openxmlformats.org/officeDocument/2006/relationships/slideLayout" Target="../slideLayouts/slideLayout218.xml"/><Relationship Id="rId12" Type="http://schemas.openxmlformats.org/officeDocument/2006/relationships/theme" Target="../theme/theme20.xml"/><Relationship Id="rId2" Type="http://schemas.openxmlformats.org/officeDocument/2006/relationships/slideLayout" Target="../slideLayouts/slideLayout213.xml"/><Relationship Id="rId1" Type="http://schemas.openxmlformats.org/officeDocument/2006/relationships/slideLayout" Target="../slideLayouts/slideLayout212.xml"/><Relationship Id="rId6" Type="http://schemas.openxmlformats.org/officeDocument/2006/relationships/slideLayout" Target="../slideLayouts/slideLayout217.xml"/><Relationship Id="rId11" Type="http://schemas.openxmlformats.org/officeDocument/2006/relationships/slideLayout" Target="../slideLayouts/slideLayout222.xml"/><Relationship Id="rId5" Type="http://schemas.openxmlformats.org/officeDocument/2006/relationships/slideLayout" Target="../slideLayouts/slideLayout216.xml"/><Relationship Id="rId10" Type="http://schemas.openxmlformats.org/officeDocument/2006/relationships/slideLayout" Target="../slideLayouts/slideLayout221.xml"/><Relationship Id="rId4" Type="http://schemas.openxmlformats.org/officeDocument/2006/relationships/slideLayout" Target="../slideLayouts/slideLayout215.xml"/><Relationship Id="rId9" Type="http://schemas.openxmlformats.org/officeDocument/2006/relationships/slideLayout" Target="../slideLayouts/slideLayout22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0.xml"/><Relationship Id="rId3" Type="http://schemas.openxmlformats.org/officeDocument/2006/relationships/slideLayout" Target="../slideLayouts/slideLayout225.xml"/><Relationship Id="rId7" Type="http://schemas.openxmlformats.org/officeDocument/2006/relationships/slideLayout" Target="../slideLayouts/slideLayout229.xml"/><Relationship Id="rId12" Type="http://schemas.openxmlformats.org/officeDocument/2006/relationships/theme" Target="../theme/theme21.xml"/><Relationship Id="rId2" Type="http://schemas.openxmlformats.org/officeDocument/2006/relationships/slideLayout" Target="../slideLayouts/slideLayout224.xml"/><Relationship Id="rId1" Type="http://schemas.openxmlformats.org/officeDocument/2006/relationships/slideLayout" Target="../slideLayouts/slideLayout223.xml"/><Relationship Id="rId6" Type="http://schemas.openxmlformats.org/officeDocument/2006/relationships/slideLayout" Target="../slideLayouts/slideLayout228.xml"/><Relationship Id="rId11" Type="http://schemas.openxmlformats.org/officeDocument/2006/relationships/slideLayout" Target="../slideLayouts/slideLayout233.xml"/><Relationship Id="rId5" Type="http://schemas.openxmlformats.org/officeDocument/2006/relationships/slideLayout" Target="../slideLayouts/slideLayout227.xml"/><Relationship Id="rId10" Type="http://schemas.openxmlformats.org/officeDocument/2006/relationships/slideLayout" Target="../slideLayouts/slideLayout232.xml"/><Relationship Id="rId4" Type="http://schemas.openxmlformats.org/officeDocument/2006/relationships/slideLayout" Target="../slideLayouts/slideLayout226.xml"/><Relationship Id="rId9" Type="http://schemas.openxmlformats.org/officeDocument/2006/relationships/slideLayout" Target="../slideLayouts/slideLayout231.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1.xml"/><Relationship Id="rId3" Type="http://schemas.openxmlformats.org/officeDocument/2006/relationships/slideLayout" Target="../slideLayouts/slideLayout236.xml"/><Relationship Id="rId7" Type="http://schemas.openxmlformats.org/officeDocument/2006/relationships/slideLayout" Target="../slideLayouts/slideLayout240.xml"/><Relationship Id="rId12" Type="http://schemas.openxmlformats.org/officeDocument/2006/relationships/theme" Target="../theme/theme22.xml"/><Relationship Id="rId2" Type="http://schemas.openxmlformats.org/officeDocument/2006/relationships/slideLayout" Target="../slideLayouts/slideLayout235.xml"/><Relationship Id="rId1" Type="http://schemas.openxmlformats.org/officeDocument/2006/relationships/slideLayout" Target="../slideLayouts/slideLayout234.xml"/><Relationship Id="rId6" Type="http://schemas.openxmlformats.org/officeDocument/2006/relationships/slideLayout" Target="../slideLayouts/slideLayout239.xml"/><Relationship Id="rId11" Type="http://schemas.openxmlformats.org/officeDocument/2006/relationships/slideLayout" Target="../slideLayouts/slideLayout244.xml"/><Relationship Id="rId5" Type="http://schemas.openxmlformats.org/officeDocument/2006/relationships/slideLayout" Target="../slideLayouts/slideLayout238.xml"/><Relationship Id="rId10" Type="http://schemas.openxmlformats.org/officeDocument/2006/relationships/slideLayout" Target="../slideLayouts/slideLayout243.xml"/><Relationship Id="rId4" Type="http://schemas.openxmlformats.org/officeDocument/2006/relationships/slideLayout" Target="../slideLayouts/slideLayout237.xml"/><Relationship Id="rId9" Type="http://schemas.openxmlformats.org/officeDocument/2006/relationships/slideLayout" Target="../slideLayouts/slideLayout24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2.xml"/><Relationship Id="rId3" Type="http://schemas.openxmlformats.org/officeDocument/2006/relationships/slideLayout" Target="../slideLayouts/slideLayout247.xml"/><Relationship Id="rId7" Type="http://schemas.openxmlformats.org/officeDocument/2006/relationships/slideLayout" Target="../slideLayouts/slideLayout251.xml"/><Relationship Id="rId12" Type="http://schemas.openxmlformats.org/officeDocument/2006/relationships/theme" Target="../theme/theme23.xml"/><Relationship Id="rId2" Type="http://schemas.openxmlformats.org/officeDocument/2006/relationships/slideLayout" Target="../slideLayouts/slideLayout246.xml"/><Relationship Id="rId1" Type="http://schemas.openxmlformats.org/officeDocument/2006/relationships/slideLayout" Target="../slideLayouts/slideLayout245.xml"/><Relationship Id="rId6" Type="http://schemas.openxmlformats.org/officeDocument/2006/relationships/slideLayout" Target="../slideLayouts/slideLayout250.xml"/><Relationship Id="rId11" Type="http://schemas.openxmlformats.org/officeDocument/2006/relationships/slideLayout" Target="../slideLayouts/slideLayout255.xml"/><Relationship Id="rId5" Type="http://schemas.openxmlformats.org/officeDocument/2006/relationships/slideLayout" Target="../slideLayouts/slideLayout249.xml"/><Relationship Id="rId10" Type="http://schemas.openxmlformats.org/officeDocument/2006/relationships/slideLayout" Target="../slideLayouts/slideLayout254.xml"/><Relationship Id="rId4" Type="http://schemas.openxmlformats.org/officeDocument/2006/relationships/slideLayout" Target="../slideLayouts/slideLayout248.xml"/><Relationship Id="rId9" Type="http://schemas.openxmlformats.org/officeDocument/2006/relationships/slideLayout" Target="../slideLayouts/slideLayout253.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3.xml"/><Relationship Id="rId3" Type="http://schemas.openxmlformats.org/officeDocument/2006/relationships/slideLayout" Target="../slideLayouts/slideLayout258.xml"/><Relationship Id="rId7" Type="http://schemas.openxmlformats.org/officeDocument/2006/relationships/slideLayout" Target="../slideLayouts/slideLayout262.xml"/><Relationship Id="rId12" Type="http://schemas.openxmlformats.org/officeDocument/2006/relationships/theme" Target="../theme/theme24.xml"/><Relationship Id="rId2" Type="http://schemas.openxmlformats.org/officeDocument/2006/relationships/slideLayout" Target="../slideLayouts/slideLayout257.xml"/><Relationship Id="rId1" Type="http://schemas.openxmlformats.org/officeDocument/2006/relationships/slideLayout" Target="../slideLayouts/slideLayout256.xml"/><Relationship Id="rId6" Type="http://schemas.openxmlformats.org/officeDocument/2006/relationships/slideLayout" Target="../slideLayouts/slideLayout261.xml"/><Relationship Id="rId11" Type="http://schemas.openxmlformats.org/officeDocument/2006/relationships/slideLayout" Target="../slideLayouts/slideLayout266.xml"/><Relationship Id="rId5" Type="http://schemas.openxmlformats.org/officeDocument/2006/relationships/slideLayout" Target="../slideLayouts/slideLayout260.xml"/><Relationship Id="rId10" Type="http://schemas.openxmlformats.org/officeDocument/2006/relationships/slideLayout" Target="../slideLayouts/slideLayout265.xml"/><Relationship Id="rId4" Type="http://schemas.openxmlformats.org/officeDocument/2006/relationships/slideLayout" Target="../slideLayouts/slideLayout259.xml"/><Relationship Id="rId9" Type="http://schemas.openxmlformats.org/officeDocument/2006/relationships/slideLayout" Target="../slideLayouts/slideLayout26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3.pn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08BC49-00DB-4435-A9C7-8C5C82E06646}" type="datetimeFigureOut">
              <a:rPr lang="en-US" smtClean="0"/>
              <a:t>1/22/2024</a:t>
            </a:fld>
            <a:endParaRPr lang="en-US"/>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6CAE1F-02EF-4124-AFAA-D24703A91095}" type="slidenum">
              <a:rPr lang="en-US" smtClean="0"/>
              <a:t>‹N›</a:t>
            </a:fld>
            <a:endParaRPr lang="en-US"/>
          </a:p>
        </p:txBody>
      </p:sp>
    </p:spTree>
    <p:extLst>
      <p:ext uri="{BB962C8B-B14F-4D97-AF65-F5344CB8AC3E}">
        <p14:creationId xmlns:p14="http://schemas.microsoft.com/office/powerpoint/2010/main" val="2716992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3314" name="Group 2"/>
          <p:cNvGrpSpPr>
            <a:grpSpLocks/>
          </p:cNvGrpSpPr>
          <p:nvPr/>
        </p:nvGrpSpPr>
        <p:grpSpPr bwMode="auto">
          <a:xfrm>
            <a:off x="0" y="1"/>
            <a:ext cx="12192000" cy="6856413"/>
            <a:chOff x="0" y="0"/>
            <a:chExt cx="5760" cy="4319"/>
          </a:xfrm>
        </p:grpSpPr>
        <p:sp>
          <p:nvSpPr>
            <p:cNvPr id="1331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8"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0"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1"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3"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5"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7"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0"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5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nvGrpSpPr>
            <p:cNvPr id="13351" name="Group 39"/>
            <p:cNvGrpSpPr>
              <a:grpSpLocks/>
            </p:cNvGrpSpPr>
            <p:nvPr userDrawn="1"/>
          </p:nvGrpSpPr>
          <p:grpSpPr bwMode="auto">
            <a:xfrm>
              <a:off x="0" y="1632"/>
              <a:ext cx="5758" cy="1858"/>
              <a:chOff x="0" y="1632"/>
              <a:chExt cx="5758" cy="1858"/>
            </a:xfrm>
          </p:grpSpPr>
          <p:sp>
            <p:nvSpPr>
              <p:cNvPr id="1335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5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grpSp>
      <p:sp>
        <p:nvSpPr>
          <p:cNvPr id="13354" name="Rectangle 42"/>
          <p:cNvSpPr>
            <a:spLocks noGrp="1" noChangeArrowheads="1"/>
          </p:cNvSpPr>
          <p:nvPr>
            <p:ph type="title"/>
          </p:nvPr>
        </p:nvSpPr>
        <p:spPr bwMode="auto">
          <a:xfrm>
            <a:off x="609600" y="277813"/>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3355" name="Rectangle 43"/>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3356" name="Rectangle 44"/>
          <p:cNvSpPr>
            <a:spLocks noGrp="1" noChangeArrowheads="1"/>
          </p:cNvSpPr>
          <p:nvPr>
            <p:ph type="dt" sz="half" idx="2"/>
          </p:nvPr>
        </p:nvSpPr>
        <p:spPr bwMode="auto">
          <a:xfrm>
            <a:off x="609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fontAlgn="base">
              <a:spcBef>
                <a:spcPct val="0"/>
              </a:spcBef>
              <a:spcAft>
                <a:spcPct val="0"/>
              </a:spcAft>
            </a:pPr>
            <a:endParaRPr lang="en-US">
              <a:solidFill>
                <a:srgbClr val="FFFFFF"/>
              </a:solidFill>
            </a:endParaRPr>
          </a:p>
        </p:txBody>
      </p:sp>
      <p:sp>
        <p:nvSpPr>
          <p:cNvPr id="13357" name="Rectangle 4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fontAlgn="base">
              <a:spcBef>
                <a:spcPct val="0"/>
              </a:spcBef>
              <a:spcAft>
                <a:spcPct val="0"/>
              </a:spcAft>
            </a:pPr>
            <a:endParaRPr lang="en-US">
              <a:solidFill>
                <a:srgbClr val="FFFFFF"/>
              </a:solidFill>
            </a:endParaRPr>
          </a:p>
        </p:txBody>
      </p:sp>
      <p:sp>
        <p:nvSpPr>
          <p:cNvPr id="13358" name="Rectangle 46"/>
          <p:cNvSpPr>
            <a:spLocks noGrp="1" noChangeArrowheads="1"/>
          </p:cNvSpPr>
          <p:nvPr>
            <p:ph type="sldNum" sz="quarter" idx="4"/>
          </p:nvPr>
        </p:nvSpPr>
        <p:spPr bwMode="auto">
          <a:xfrm>
            <a:off x="8737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fontAlgn="base">
              <a:spcBef>
                <a:spcPct val="0"/>
              </a:spcBef>
              <a:spcAft>
                <a:spcPct val="0"/>
              </a:spcAft>
            </a:pPr>
            <a:fld id="{E36DF982-A1BD-4BDB-8A1A-E27BE4964725}" type="slidenum">
              <a:rPr lang="en-US" smtClean="0">
                <a:solidFill>
                  <a:srgbClr val="FFFFFF"/>
                </a:solidFill>
              </a:rPr>
              <a:pPr fontAlgn="base">
                <a:spcBef>
                  <a:spcPct val="0"/>
                </a:spcBef>
                <a:spcAft>
                  <a:spcPct val="0"/>
                </a:spcAft>
              </a:pPr>
              <a:t>‹N›</a:t>
            </a:fld>
            <a:endParaRPr lang="en-US">
              <a:solidFill>
                <a:srgbClr val="FFFFFF"/>
              </a:solidFill>
            </a:endParaRPr>
          </a:p>
        </p:txBody>
      </p:sp>
    </p:spTree>
    <p:extLst>
      <p:ext uri="{BB962C8B-B14F-4D97-AF65-F5344CB8AC3E}">
        <p14:creationId xmlns:p14="http://schemas.microsoft.com/office/powerpoint/2010/main" val="163381725"/>
      </p:ext>
    </p:extLst>
  </p:cSld>
  <p:clrMap bg1="dk2" tx1="lt1" bg2="dk1"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l" rtl="0" fontAlgn="base">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 y="3902076"/>
            <a:ext cx="4533900" cy="2949575"/>
            <a:chOff x="0" y="2458"/>
            <a:chExt cx="2142" cy="1858"/>
          </a:xfrm>
        </p:grpSpPr>
        <p:sp>
          <p:nvSpPr>
            <p:cNvPr id="7171"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7172"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7173"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7174"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036"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037"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038"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sp>
        <p:nvSpPr>
          <p:cNvPr id="7178" name="Rectangle 10"/>
          <p:cNvSpPr>
            <a:spLocks noGrp="1" noChangeArrowheads="1"/>
          </p:cNvSpPr>
          <p:nvPr>
            <p:ph type="title"/>
          </p:nvPr>
        </p:nvSpPr>
        <p:spPr bwMode="auto">
          <a:xfrm>
            <a:off x="609600" y="277814"/>
            <a:ext cx="109728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smtClean="0"/>
              <a:t>Fare clic per modificare lo stile del titolo</a:t>
            </a:r>
          </a:p>
        </p:txBody>
      </p:sp>
      <p:sp>
        <p:nvSpPr>
          <p:cNvPr id="7179" name="Rectangle 11"/>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7180" name="Rectangle 12"/>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10199"/>
                  </a:outerShdw>
                </a:effectLst>
              </a:defRPr>
            </a:lvl1pPr>
          </a:lstStyle>
          <a:p>
            <a:pPr fontAlgn="base">
              <a:spcBef>
                <a:spcPct val="0"/>
              </a:spcBef>
              <a:spcAft>
                <a:spcPct val="0"/>
              </a:spcAft>
              <a:defRPr/>
            </a:pPr>
            <a:endParaRPr lang="en-US">
              <a:solidFill>
                <a:srgbClr val="FFFFFF"/>
              </a:solidFill>
            </a:endParaRPr>
          </a:p>
        </p:txBody>
      </p:sp>
      <p:sp>
        <p:nvSpPr>
          <p:cNvPr id="7181" name="Rectangle 13"/>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10199"/>
                  </a:outerShdw>
                </a:effectLst>
              </a:defRPr>
            </a:lvl1pPr>
          </a:lstStyle>
          <a:p>
            <a:pPr fontAlgn="base">
              <a:spcBef>
                <a:spcPct val="0"/>
              </a:spcBef>
              <a:spcAft>
                <a:spcPct val="0"/>
              </a:spcAft>
              <a:defRPr/>
            </a:pPr>
            <a:endParaRPr lang="en-US">
              <a:solidFill>
                <a:srgbClr val="FFFFFF"/>
              </a:solidFill>
            </a:endParaRPr>
          </a:p>
        </p:txBody>
      </p:sp>
      <p:sp>
        <p:nvSpPr>
          <p:cNvPr id="7182" name="Rectangle 14"/>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10199"/>
                  </a:outerShdw>
                </a:effectLst>
              </a:defRPr>
            </a:lvl1pPr>
          </a:lstStyle>
          <a:p>
            <a:pPr fontAlgn="base">
              <a:spcBef>
                <a:spcPct val="0"/>
              </a:spcBef>
              <a:spcAft>
                <a:spcPct val="0"/>
              </a:spcAft>
              <a:defRPr/>
            </a:pPr>
            <a:fld id="{E234AA66-CF4D-4ED3-A728-F1D50C5D0282}" type="slidenum">
              <a:rPr lang="en-US" smtClean="0">
                <a:solidFill>
                  <a:srgbClr val="FFFFFF"/>
                </a:solidFill>
              </a:rPr>
              <a:pPr fontAlgn="base">
                <a:spcBef>
                  <a:spcPct val="0"/>
                </a:spcBef>
                <a:spcAft>
                  <a:spcPct val="0"/>
                </a:spcAft>
                <a:defRPr/>
              </a:pPr>
              <a:t>‹N›</a:t>
            </a:fld>
            <a:endParaRPr lang="en-US">
              <a:solidFill>
                <a:srgbClr val="FFFFFF"/>
              </a:solidFill>
            </a:endParaRPr>
          </a:p>
        </p:txBody>
      </p:sp>
    </p:spTree>
    <p:extLst>
      <p:ext uri="{BB962C8B-B14F-4D97-AF65-F5344CB8AC3E}">
        <p14:creationId xmlns:p14="http://schemas.microsoft.com/office/powerpoint/2010/main" val="4280804707"/>
      </p:ext>
    </p:extLst>
  </p:cSld>
  <p:clrMap bg1="dk2" tx1="lt1" bg2="dk1"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9246824"/>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293262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8414750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3833532"/>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FAF5D03-D553-48AF-809B-2BC0B8E1558A}"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B72BE2E-38BD-4743-9643-2B04F946C50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22836834"/>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FECF37A-6169-4970-93AC-2A57756AE6A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F6EE031-8D2E-49C8-93A7-1FB0AD058952}"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2462313"/>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Segnaposto tito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endParaRPr lang="en-US" altLang="en-US" smtClean="0"/>
          </a:p>
        </p:txBody>
      </p:sp>
      <p:sp>
        <p:nvSpPr>
          <p:cNvPr id="12291" name="Segnaposto testo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endParaRPr lang="en-US" altLang="en-US" smtClean="0"/>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C57C4C02-4E3E-4B41-B6BD-500169DC2071}" type="datetimeFigureOut">
              <a:rPr lang="en-US" smtClean="0"/>
              <a:pPr>
                <a:defRPr/>
              </a:pPr>
              <a:t>1/22/2024</a:t>
            </a:fld>
            <a:endParaRPr lang="en-US"/>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en-US"/>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1BD0A988-37B6-479F-AC52-5C8AE41BCF56}" type="slidenum">
              <a:rPr lang="en-US" smtClean="0"/>
              <a:pPr>
                <a:defRPr/>
              </a:pPr>
              <a:t>‹N›</a:t>
            </a:fld>
            <a:endParaRPr lang="en-US"/>
          </a:p>
        </p:txBody>
      </p:sp>
    </p:spTree>
    <p:extLst>
      <p:ext uri="{BB962C8B-B14F-4D97-AF65-F5344CB8AC3E}">
        <p14:creationId xmlns:p14="http://schemas.microsoft.com/office/powerpoint/2010/main" val="2755820641"/>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endParaRPr lang="en-US" altLang="en-US" smtClean="0"/>
          </a:p>
        </p:txBody>
      </p:sp>
      <p:sp>
        <p:nvSpPr>
          <p:cNvPr id="1027" name="Segnaposto testo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endParaRPr lang="en-US" altLang="en-US" smtClean="0"/>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415646C-D175-4442-8A92-4AEBA6F29244}"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878E180-3D11-4077-9DD7-9391F2B1C6C5}"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4011614493"/>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a:ea typeface="+mn-ea"/>
              <a:cs typeface="Aria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a:ea typeface="+mn-ea"/>
              <a:cs typeface="Aria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32B5E5B-1BD8-4A67-92AE-C36E102728E1}" type="slidenum">
              <a:rPr kumimoji="0" lang="en-US" sz="1400" b="0" i="0" u="none" strike="noStrike" kern="1200" cap="none" spc="0" normalizeH="0" baseline="0" noProof="0" smtClean="0">
                <a:ln>
                  <a:noFill/>
                </a:ln>
                <a:solidFill>
                  <a:srgbClr val="000000"/>
                </a:solidFill>
                <a:effectLst/>
                <a:uLnTx/>
                <a:uFillTx/>
                <a:latin typeface="Arial"/>
                <a:ea typeface="+mn-ea"/>
                <a:cs typeface="Arial"/>
              </a:rPr>
              <a:pPr marL="0" marR="0" lvl="0" indent="0" algn="r" defTabSz="914400" rtl="0" eaLnBrk="1" fontAlgn="base" latinLnBrk="0" hangingPunct="1">
                <a:lnSpc>
                  <a:spcPct val="100000"/>
                </a:lnSpc>
                <a:spcBef>
                  <a:spcPct val="0"/>
                </a:spcBef>
                <a:spcAft>
                  <a:spcPct val="0"/>
                </a:spcAft>
                <a:buClrTx/>
                <a:buSzTx/>
                <a:buFontTx/>
                <a:buNone/>
                <a:tabLst/>
                <a:defRPr/>
              </a:pPr>
              <a:t>‹N›</a:t>
            </a:fld>
            <a:endParaRPr kumimoji="0" lang="en-US" sz="1400" b="0" i="0" u="none" strike="noStrike" kern="1200" cap="none" spc="0" normalizeH="0" baseline="0" noProof="0">
              <a:ln>
                <a:noFill/>
              </a:ln>
              <a:solidFill>
                <a:srgbClr val="000000"/>
              </a:solidFill>
              <a:effectLst/>
              <a:uLnTx/>
              <a:uFillTx/>
              <a:latin typeface="Arial"/>
              <a:ea typeface="+mn-ea"/>
              <a:cs typeface="Arial"/>
            </a:endParaRPr>
          </a:p>
        </p:txBody>
      </p:sp>
    </p:spTree>
    <p:extLst>
      <p:ext uri="{BB962C8B-B14F-4D97-AF65-F5344CB8AC3E}">
        <p14:creationId xmlns:p14="http://schemas.microsoft.com/office/powerpoint/2010/main" val="38057042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endParaRPr lang="en-US" altLang="en-US" smtClean="0"/>
          </a:p>
        </p:txBody>
      </p:sp>
      <p:sp>
        <p:nvSpPr>
          <p:cNvPr id="1027" name="Segnaposto testo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endParaRPr lang="en-US" altLang="en-US" smtClean="0"/>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415646C-D175-4442-8A92-4AEBA6F29244}"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878E180-3D11-4077-9DD7-9391F2B1C6C5}"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356915390"/>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endParaRPr lang="en-US" altLang="en-US" smtClean="0"/>
          </a:p>
        </p:txBody>
      </p:sp>
      <p:sp>
        <p:nvSpPr>
          <p:cNvPr id="1027" name="Segnaposto testo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endParaRPr lang="en-US" altLang="en-US" smtClean="0"/>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415646C-D175-4442-8A92-4AEBA6F29244}"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878E180-3D11-4077-9DD7-9391F2B1C6C5}"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744326760"/>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rgbClr val="000000"/>
                </a:solidFill>
                <a:latin typeface="+mn-lt"/>
                <a:cs typeface="+mn-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CE7996A-5DE2-4904-B439-C17EC75E10F1}" type="slidenum">
              <a:rPr kumimoji="0" lang="en-GB" sz="1400" b="0" i="0" u="none" strike="noStrike" kern="1200" cap="none" spc="0" normalizeH="0" baseline="0" noProof="0" smtClean="0">
                <a:ln>
                  <a:noFill/>
                </a:ln>
                <a:solidFill>
                  <a:srgbClr val="000000"/>
                </a:solidFill>
                <a:effectLst/>
                <a:uLnTx/>
                <a:uFillTx/>
                <a:latin typeface="Times New Roman"/>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‹N›</a:t>
            </a:fld>
            <a:endParaRPr kumimoji="0" lang="en-GB" sz="1400" b="0" i="0" u="none" strike="noStrike" kern="1200" cap="none" spc="0" normalizeH="0" baseline="0" noProof="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114110224"/>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Segnaposto tito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endParaRPr lang="en-US" altLang="en-US" smtClean="0"/>
          </a:p>
        </p:txBody>
      </p:sp>
      <p:sp>
        <p:nvSpPr>
          <p:cNvPr id="12291" name="Segnaposto testo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endParaRPr lang="en-US" altLang="en-US" smtClean="0"/>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C57C4C02-4E3E-4B41-B6BD-500169DC2071}" type="datetimeFigureOut">
              <a:rPr lang="en-US" smtClean="0"/>
              <a:pPr>
                <a:defRPr/>
              </a:pPr>
              <a:t>1/22/2024</a:t>
            </a:fld>
            <a:endParaRPr lang="en-US"/>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en-US"/>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1BD0A988-37B6-479F-AC52-5C8AE41BCF56}" type="slidenum">
              <a:rPr lang="en-US" smtClean="0"/>
              <a:pPr>
                <a:defRPr/>
              </a:pPr>
              <a:t>‹N›</a:t>
            </a:fld>
            <a:endParaRPr lang="en-US"/>
          </a:p>
        </p:txBody>
      </p:sp>
    </p:spTree>
    <p:extLst>
      <p:ext uri="{BB962C8B-B14F-4D97-AF65-F5344CB8AC3E}">
        <p14:creationId xmlns:p14="http://schemas.microsoft.com/office/powerpoint/2010/main" val="3433360179"/>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endParaRPr lang="en-US" altLang="en-US" smtClean="0"/>
          </a:p>
        </p:txBody>
      </p:sp>
      <p:sp>
        <p:nvSpPr>
          <p:cNvPr id="1027" name="Segnaposto testo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endParaRPr lang="en-US" altLang="en-US" smtClean="0"/>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415646C-D175-4442-8A92-4AEBA6F29244}" type="datetimeFigureOut">
              <a:rPr lang="en-US" smtClean="0">
                <a:solidFill>
                  <a:prstClr val="black">
                    <a:tint val="75000"/>
                  </a:prstClr>
                </a:solidFill>
              </a:rPr>
              <a:pPr>
                <a:defRPr/>
              </a:pPr>
              <a:t>1/22/2024</a:t>
            </a:fld>
            <a:endParaRPr lang="en-US">
              <a:solidFill>
                <a:prstClr val="black">
                  <a:tint val="75000"/>
                </a:prstClr>
              </a:solidFill>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878E180-3D11-4077-9DD7-9391F2B1C6C5}" type="slidenum">
              <a:rPr lang="en-US" smtClean="0">
                <a:solidFill>
                  <a:prstClr val="black">
                    <a:tint val="75000"/>
                  </a:prstClr>
                </a:solidFill>
              </a:rPr>
              <a:pPr>
                <a:defRPr/>
              </a:pPr>
              <a:t>‹N›</a:t>
            </a:fld>
            <a:endParaRPr lang="en-US">
              <a:solidFill>
                <a:prstClr val="black">
                  <a:tint val="75000"/>
                </a:prstClr>
              </a:solidFill>
            </a:endParaRPr>
          </a:p>
        </p:txBody>
      </p:sp>
    </p:spTree>
    <p:extLst>
      <p:ext uri="{BB962C8B-B14F-4D97-AF65-F5344CB8AC3E}">
        <p14:creationId xmlns:p14="http://schemas.microsoft.com/office/powerpoint/2010/main" val="3949725412"/>
      </p:ext>
    </p:extLst>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00"/>
            </a:gs>
            <a:gs pos="10000">
              <a:srgbClr val="000040"/>
            </a:gs>
            <a:gs pos="25000">
              <a:srgbClr val="400040"/>
            </a:gs>
            <a:gs pos="37500">
              <a:srgbClr val="8F0040"/>
            </a:gs>
            <a:gs pos="45000">
              <a:srgbClr val="F27300"/>
            </a:gs>
            <a:gs pos="50000">
              <a:srgbClr val="FFBF00"/>
            </a:gs>
            <a:gs pos="55001">
              <a:srgbClr val="F27300"/>
            </a:gs>
            <a:gs pos="62500">
              <a:srgbClr val="8F0040"/>
            </a:gs>
            <a:gs pos="75000">
              <a:srgbClr val="400040"/>
            </a:gs>
            <a:gs pos="90000">
              <a:srgbClr val="000040"/>
            </a:gs>
            <a:gs pos="100000">
              <a:srgbClr val="000000"/>
            </a:gs>
          </a:gsLst>
          <a:lin ang="5400000" scaled="1"/>
        </a:gradFill>
        <a:effectLst/>
      </p:bgPr>
    </p:bg>
    <p:spTree>
      <p:nvGrpSpPr>
        <p:cNvPr id="1" name=""/>
        <p:cNvGrpSpPr/>
        <p:nvPr/>
      </p:nvGrpSpPr>
      <p:grpSpPr>
        <a:xfrm>
          <a:off x="0" y="0"/>
          <a:ext cx="0" cy="0"/>
          <a:chOff x="0" y="0"/>
          <a:chExt cx="0" cy="0"/>
        </a:xfrm>
      </p:grpSpPr>
      <p:sp>
        <p:nvSpPr>
          <p:cNvPr id="53250" name="Rectangle 1026"/>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 dello schema</a:t>
            </a:r>
          </a:p>
        </p:txBody>
      </p:sp>
      <p:sp>
        <p:nvSpPr>
          <p:cNvPr id="53251" name="Rectangle 1027"/>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53252" name="Rectangle 1028"/>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400"/>
            </a:lvl1pPr>
          </a:lstStyle>
          <a:p>
            <a:pPr fontAlgn="base">
              <a:spcAft>
                <a:spcPct val="0"/>
              </a:spcAft>
            </a:pPr>
            <a:endParaRPr lang="it-IT">
              <a:solidFill>
                <a:srgbClr val="000000"/>
              </a:solidFill>
            </a:endParaRPr>
          </a:p>
        </p:txBody>
      </p:sp>
      <p:sp>
        <p:nvSpPr>
          <p:cNvPr id="53253" name="Rectangle 1029"/>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defRPr sz="1400"/>
            </a:lvl1pPr>
          </a:lstStyle>
          <a:p>
            <a:pPr fontAlgn="base">
              <a:spcAft>
                <a:spcPct val="0"/>
              </a:spcAft>
            </a:pPr>
            <a:endParaRPr lang="it-IT">
              <a:solidFill>
                <a:srgbClr val="000000"/>
              </a:solidFill>
            </a:endParaRPr>
          </a:p>
        </p:txBody>
      </p:sp>
      <p:sp>
        <p:nvSpPr>
          <p:cNvPr id="53254" name="Rectangle 1030"/>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a:lvl1pPr>
          </a:lstStyle>
          <a:p>
            <a:pPr fontAlgn="base">
              <a:spcAft>
                <a:spcPct val="0"/>
              </a:spcAft>
            </a:pPr>
            <a:fld id="{D05D32AF-9877-49FE-A990-528B0B28A342}" type="slidenum">
              <a:rPr lang="it-IT" smtClean="0">
                <a:solidFill>
                  <a:srgbClr val="000000"/>
                </a:solidFill>
              </a:rPr>
              <a:pPr fontAlgn="base">
                <a:spcAft>
                  <a:spcPct val="0"/>
                </a:spcAft>
              </a:pPr>
              <a:t>‹N›</a:t>
            </a:fld>
            <a:endParaRPr lang="it-IT">
              <a:solidFill>
                <a:srgbClr val="000000"/>
              </a:solidFill>
            </a:endParaRPr>
          </a:p>
        </p:txBody>
      </p:sp>
    </p:spTree>
    <p:extLst>
      <p:ext uri="{BB962C8B-B14F-4D97-AF65-F5344CB8AC3E}">
        <p14:creationId xmlns:p14="http://schemas.microsoft.com/office/powerpoint/2010/main" val="16228990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432B5E5B-1BD8-4A67-92AE-C36E102728E1}" type="slidenum">
              <a:rPr lang="en-US" smtClean="0">
                <a:solidFill>
                  <a:srgbClr val="000000"/>
                </a:solidFill>
              </a:rPr>
              <a:pPr fontAlgn="base">
                <a:spcBef>
                  <a:spcPct val="0"/>
                </a:spcBef>
                <a:spcAft>
                  <a:spcPct val="0"/>
                </a:spcAft>
              </a:pPr>
              <a:t>‹N›</a:t>
            </a:fld>
            <a:endParaRPr lang="en-US">
              <a:solidFill>
                <a:srgbClr val="000000"/>
              </a:solidFill>
            </a:endParaRPr>
          </a:p>
        </p:txBody>
      </p:sp>
    </p:spTree>
    <p:extLst>
      <p:ext uri="{BB962C8B-B14F-4D97-AF65-F5344CB8AC3E}">
        <p14:creationId xmlns:p14="http://schemas.microsoft.com/office/powerpoint/2010/main" val="15640173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432B5E5B-1BD8-4A67-92AE-C36E102728E1}" type="slidenum">
              <a:rPr lang="en-US" smtClean="0">
                <a:solidFill>
                  <a:srgbClr val="000000"/>
                </a:solidFill>
              </a:rPr>
              <a:pPr fontAlgn="base">
                <a:spcBef>
                  <a:spcPct val="0"/>
                </a:spcBef>
                <a:spcAft>
                  <a:spcPct val="0"/>
                </a:spcAft>
              </a:pPr>
              <a:t>‹N›</a:t>
            </a:fld>
            <a:endParaRPr lang="en-US">
              <a:solidFill>
                <a:srgbClr val="000000"/>
              </a:solidFill>
            </a:endParaRPr>
          </a:p>
        </p:txBody>
      </p:sp>
    </p:spTree>
    <p:extLst>
      <p:ext uri="{BB962C8B-B14F-4D97-AF65-F5344CB8AC3E}">
        <p14:creationId xmlns:p14="http://schemas.microsoft.com/office/powerpoint/2010/main" val="353017244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432B5E5B-1BD8-4A67-92AE-C36E102728E1}" type="slidenum">
              <a:rPr lang="en-US" smtClean="0">
                <a:solidFill>
                  <a:srgbClr val="000000"/>
                </a:solidFill>
              </a:rPr>
              <a:pPr fontAlgn="base">
                <a:spcBef>
                  <a:spcPct val="0"/>
                </a:spcBef>
                <a:spcAft>
                  <a:spcPct val="0"/>
                </a:spcAft>
              </a:pPr>
              <a:t>‹N›</a:t>
            </a:fld>
            <a:endParaRPr lang="en-US">
              <a:solidFill>
                <a:srgbClr val="000000"/>
              </a:solidFill>
            </a:endParaRPr>
          </a:p>
        </p:txBody>
      </p:sp>
    </p:spTree>
    <p:extLst>
      <p:ext uri="{BB962C8B-B14F-4D97-AF65-F5344CB8AC3E}">
        <p14:creationId xmlns:p14="http://schemas.microsoft.com/office/powerpoint/2010/main" val="42301609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432B5E5B-1BD8-4A67-92AE-C36E102728E1}" type="slidenum">
              <a:rPr lang="en-US" smtClean="0">
                <a:solidFill>
                  <a:srgbClr val="000000"/>
                </a:solidFill>
              </a:rPr>
              <a:pPr fontAlgn="base">
                <a:spcBef>
                  <a:spcPct val="0"/>
                </a:spcBef>
                <a:spcAft>
                  <a:spcPct val="0"/>
                </a:spcAft>
              </a:pPr>
              <a:t>‹N›</a:t>
            </a:fld>
            <a:endParaRPr lang="en-US">
              <a:solidFill>
                <a:srgbClr val="000000"/>
              </a:solidFill>
            </a:endParaRPr>
          </a:p>
        </p:txBody>
      </p:sp>
    </p:spTree>
    <p:extLst>
      <p:ext uri="{BB962C8B-B14F-4D97-AF65-F5344CB8AC3E}">
        <p14:creationId xmlns:p14="http://schemas.microsoft.com/office/powerpoint/2010/main" val="68670610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432B5E5B-1BD8-4A67-92AE-C36E102728E1}" type="slidenum">
              <a:rPr lang="en-US" smtClean="0">
                <a:solidFill>
                  <a:srgbClr val="000000"/>
                </a:solidFill>
              </a:rPr>
              <a:pPr fontAlgn="base">
                <a:spcBef>
                  <a:spcPct val="0"/>
                </a:spcBef>
                <a:spcAft>
                  <a:spcPct val="0"/>
                </a:spcAft>
              </a:pPr>
              <a:t>‹N›</a:t>
            </a:fld>
            <a:endParaRPr lang="en-US">
              <a:solidFill>
                <a:srgbClr val="000000"/>
              </a:solidFill>
            </a:endParaRPr>
          </a:p>
        </p:txBody>
      </p:sp>
    </p:spTree>
    <p:extLst>
      <p:ext uri="{BB962C8B-B14F-4D97-AF65-F5344CB8AC3E}">
        <p14:creationId xmlns:p14="http://schemas.microsoft.com/office/powerpoint/2010/main" val="147116290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3314" name="Group 2"/>
          <p:cNvGrpSpPr>
            <a:grpSpLocks/>
          </p:cNvGrpSpPr>
          <p:nvPr/>
        </p:nvGrpSpPr>
        <p:grpSpPr bwMode="auto">
          <a:xfrm>
            <a:off x="0" y="1"/>
            <a:ext cx="12192000" cy="6856413"/>
            <a:chOff x="0" y="0"/>
            <a:chExt cx="5760" cy="4319"/>
          </a:xfrm>
        </p:grpSpPr>
        <p:sp>
          <p:nvSpPr>
            <p:cNvPr id="1331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8"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1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0"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1"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3"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5"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7"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2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3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0"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4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5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nvGrpSpPr>
            <p:cNvPr id="13351" name="Group 39"/>
            <p:cNvGrpSpPr>
              <a:grpSpLocks/>
            </p:cNvGrpSpPr>
            <p:nvPr userDrawn="1"/>
          </p:nvGrpSpPr>
          <p:grpSpPr bwMode="auto">
            <a:xfrm>
              <a:off x="0" y="1632"/>
              <a:ext cx="5758" cy="1858"/>
              <a:chOff x="0" y="1632"/>
              <a:chExt cx="5758" cy="1858"/>
            </a:xfrm>
          </p:grpSpPr>
          <p:sp>
            <p:nvSpPr>
              <p:cNvPr id="1335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sp>
            <p:nvSpPr>
              <p:cNvPr id="1335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Arial"/>
                </a:endParaRPr>
              </a:p>
            </p:txBody>
          </p:sp>
        </p:grpSp>
      </p:grpSp>
      <p:sp>
        <p:nvSpPr>
          <p:cNvPr id="13354" name="Rectangle 42"/>
          <p:cNvSpPr>
            <a:spLocks noGrp="1" noChangeArrowheads="1"/>
          </p:cNvSpPr>
          <p:nvPr>
            <p:ph type="title"/>
          </p:nvPr>
        </p:nvSpPr>
        <p:spPr bwMode="auto">
          <a:xfrm>
            <a:off x="609600" y="277813"/>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3355" name="Rectangle 43"/>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3356" name="Rectangle 44"/>
          <p:cNvSpPr>
            <a:spLocks noGrp="1" noChangeArrowheads="1"/>
          </p:cNvSpPr>
          <p:nvPr>
            <p:ph type="dt" sz="half" idx="2"/>
          </p:nvPr>
        </p:nvSpPr>
        <p:spPr bwMode="auto">
          <a:xfrm>
            <a:off x="609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fontAlgn="base">
              <a:spcBef>
                <a:spcPct val="0"/>
              </a:spcBef>
              <a:spcAft>
                <a:spcPct val="0"/>
              </a:spcAft>
            </a:pPr>
            <a:endParaRPr lang="en-US">
              <a:solidFill>
                <a:srgbClr val="FFFFFF"/>
              </a:solidFill>
            </a:endParaRPr>
          </a:p>
        </p:txBody>
      </p:sp>
      <p:sp>
        <p:nvSpPr>
          <p:cNvPr id="13357" name="Rectangle 4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fontAlgn="base">
              <a:spcBef>
                <a:spcPct val="0"/>
              </a:spcBef>
              <a:spcAft>
                <a:spcPct val="0"/>
              </a:spcAft>
            </a:pPr>
            <a:endParaRPr lang="en-US">
              <a:solidFill>
                <a:srgbClr val="FFFFFF"/>
              </a:solidFill>
            </a:endParaRPr>
          </a:p>
        </p:txBody>
      </p:sp>
      <p:sp>
        <p:nvSpPr>
          <p:cNvPr id="13358" name="Rectangle 46"/>
          <p:cNvSpPr>
            <a:spLocks noGrp="1" noChangeArrowheads="1"/>
          </p:cNvSpPr>
          <p:nvPr>
            <p:ph type="sldNum" sz="quarter" idx="4"/>
          </p:nvPr>
        </p:nvSpPr>
        <p:spPr bwMode="auto">
          <a:xfrm>
            <a:off x="8737600" y="6243638"/>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fontAlgn="base">
              <a:spcBef>
                <a:spcPct val="0"/>
              </a:spcBef>
              <a:spcAft>
                <a:spcPct val="0"/>
              </a:spcAft>
            </a:pPr>
            <a:fld id="{E36DF982-A1BD-4BDB-8A1A-E27BE4964725}" type="slidenum">
              <a:rPr lang="en-US" smtClean="0">
                <a:solidFill>
                  <a:srgbClr val="FFFFFF"/>
                </a:solidFill>
              </a:rPr>
              <a:pPr fontAlgn="base">
                <a:spcBef>
                  <a:spcPct val="0"/>
                </a:spcBef>
                <a:spcAft>
                  <a:spcPct val="0"/>
                </a:spcAft>
              </a:pPr>
              <a:t>‹N›</a:t>
            </a:fld>
            <a:endParaRPr lang="en-US">
              <a:solidFill>
                <a:srgbClr val="FFFFFF"/>
              </a:solidFill>
            </a:endParaRPr>
          </a:p>
        </p:txBody>
      </p:sp>
    </p:spTree>
    <p:extLst>
      <p:ext uri="{BB962C8B-B14F-4D97-AF65-F5344CB8AC3E}">
        <p14:creationId xmlns:p14="http://schemas.microsoft.com/office/powerpoint/2010/main" val="2189522453"/>
      </p:ext>
    </p:extLst>
  </p:cSld>
  <p:clrMap bg1="dk2" tx1="lt1" bg2="dk1"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l" rtl="0" fontAlgn="base">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51.xml"/><Relationship Id="rId1" Type="http://schemas.openxmlformats.org/officeDocument/2006/relationships/vmlDrawing" Target="../drawings/vmlDrawing3.vml"/><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oleObject" Target="../embeddings/oleObject7.bin"/><Relationship Id="rId7" Type="http://schemas.openxmlformats.org/officeDocument/2006/relationships/image" Target="../media/image16.png"/><Relationship Id="rId2" Type="http://schemas.openxmlformats.org/officeDocument/2006/relationships/slideLayout" Target="../slideLayouts/slideLayout62.xml"/><Relationship Id="rId1" Type="http://schemas.openxmlformats.org/officeDocument/2006/relationships/vmlDrawing" Target="../drawings/vmlDrawing4.vml"/><Relationship Id="rId6" Type="http://schemas.openxmlformats.org/officeDocument/2006/relationships/image" Target="../media/image14.wmf"/><Relationship Id="rId5" Type="http://schemas.openxmlformats.org/officeDocument/2006/relationships/oleObject" Target="../embeddings/oleObject8.bin"/><Relationship Id="rId4" Type="http://schemas.openxmlformats.org/officeDocument/2006/relationships/image" Target="../media/image13.wmf"/><Relationship Id="rId9" Type="http://schemas.openxmlformats.org/officeDocument/2006/relationships/image" Target="../media/image15.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02.xml"/><Relationship Id="rId1" Type="http://schemas.openxmlformats.org/officeDocument/2006/relationships/vmlDrawing" Target="../drawings/vmlDrawing5.vml"/><Relationship Id="rId5" Type="http://schemas.openxmlformats.org/officeDocument/2006/relationships/image" Target="../media/image17.wmf"/><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02.xml"/><Relationship Id="rId1" Type="http://schemas.openxmlformats.org/officeDocument/2006/relationships/vmlDrawing" Target="../drawings/vmlDrawing6.vml"/><Relationship Id="rId5" Type="http://schemas.openxmlformats.org/officeDocument/2006/relationships/image" Target="../media/image18.wmf"/><Relationship Id="rId4" Type="http://schemas.openxmlformats.org/officeDocument/2006/relationships/oleObject" Target="../embeddings/oleObject11.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02.xml"/><Relationship Id="rId1" Type="http://schemas.openxmlformats.org/officeDocument/2006/relationships/vmlDrawing" Target="../drawings/vmlDrawing7.vml"/><Relationship Id="rId6" Type="http://schemas.openxmlformats.org/officeDocument/2006/relationships/image" Target="../media/image19.wmf"/><Relationship Id="rId5" Type="http://schemas.openxmlformats.org/officeDocument/2006/relationships/oleObject" Target="../embeddings/oleObject12.bin"/><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02.xml"/><Relationship Id="rId1" Type="http://schemas.openxmlformats.org/officeDocument/2006/relationships/vmlDrawing" Target="../drawings/vmlDrawing8.vml"/><Relationship Id="rId4" Type="http://schemas.openxmlformats.org/officeDocument/2006/relationships/image" Target="../media/image2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2.xml"/></Relationships>
</file>

<file path=ppt/slides/_rels/slide18.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20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02.xml"/><Relationship Id="rId1" Type="http://schemas.openxmlformats.org/officeDocument/2006/relationships/vmlDrawing" Target="../drawings/vmlDrawing9.vml"/><Relationship Id="rId4" Type="http://schemas.openxmlformats.org/officeDocument/2006/relationships/image" Target="../media/image2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0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02.xml"/><Relationship Id="rId1" Type="http://schemas.openxmlformats.org/officeDocument/2006/relationships/vmlDrawing" Target="../drawings/vmlDrawing10.vml"/><Relationship Id="rId4" Type="http://schemas.openxmlformats.org/officeDocument/2006/relationships/image" Target="../media/image24.wmf"/></Relationships>
</file>

<file path=ppt/slides/_rels/slide22.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02.xml"/><Relationship Id="rId1" Type="http://schemas.openxmlformats.org/officeDocument/2006/relationships/vmlDrawing" Target="../drawings/vmlDrawing11.vml"/><Relationship Id="rId6" Type="http://schemas.openxmlformats.org/officeDocument/2006/relationships/image" Target="../media/image26.wmf"/><Relationship Id="rId5" Type="http://schemas.openxmlformats.org/officeDocument/2006/relationships/oleObject" Target="../embeddings/oleObject17.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19.bin"/></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0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02.xml"/><Relationship Id="rId1" Type="http://schemas.openxmlformats.org/officeDocument/2006/relationships/vmlDrawing" Target="../drawings/vmlDrawing12.vml"/><Relationship Id="rId6" Type="http://schemas.openxmlformats.org/officeDocument/2006/relationships/image" Target="../media/image32.wmf"/><Relationship Id="rId5" Type="http://schemas.openxmlformats.org/officeDocument/2006/relationships/oleObject" Target="../embeddings/oleObject21.bin"/><Relationship Id="rId4" Type="http://schemas.openxmlformats.org/officeDocument/2006/relationships/image" Target="../media/image31.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4.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02.xml"/></Relationships>
</file>

<file path=ppt/slides/_rels/slide2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202.xml"/></Relationships>
</file>

<file path=ppt/slides/_rels/slide2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5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91.xml"/><Relationship Id="rId1" Type="http://schemas.openxmlformats.org/officeDocument/2006/relationships/vmlDrawing" Target="../drawings/vmlDrawing13.vml"/><Relationship Id="rId6" Type="http://schemas.openxmlformats.org/officeDocument/2006/relationships/image" Target="../media/image37.wmf"/><Relationship Id="rId5" Type="http://schemas.openxmlformats.org/officeDocument/2006/relationships/oleObject" Target="../embeddings/oleObject23.bin"/><Relationship Id="rId4" Type="http://schemas.openxmlformats.org/officeDocument/2006/relationships/image" Target="../media/image36.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42.wmf"/><Relationship Id="rId3" Type="http://schemas.openxmlformats.org/officeDocument/2006/relationships/notesSlide" Target="../notesSlides/notesSlide6.xml"/><Relationship Id="rId7" Type="http://schemas.openxmlformats.org/officeDocument/2006/relationships/image" Target="../media/image39.wmf"/><Relationship Id="rId12" Type="http://schemas.openxmlformats.org/officeDocument/2006/relationships/oleObject" Target="../embeddings/oleObject28.bin"/><Relationship Id="rId2" Type="http://schemas.openxmlformats.org/officeDocument/2006/relationships/slideLayout" Target="../slideLayouts/slideLayout191.xml"/><Relationship Id="rId1" Type="http://schemas.openxmlformats.org/officeDocument/2006/relationships/vmlDrawing" Target="../drawings/vmlDrawing14.vml"/><Relationship Id="rId6" Type="http://schemas.openxmlformats.org/officeDocument/2006/relationships/oleObject" Target="../embeddings/oleObject25.bin"/><Relationship Id="rId11" Type="http://schemas.openxmlformats.org/officeDocument/2006/relationships/image" Target="../media/image41.wmf"/><Relationship Id="rId5" Type="http://schemas.openxmlformats.org/officeDocument/2006/relationships/image" Target="../media/image38.w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40.wmf"/></Relationships>
</file>

<file path=ppt/slides/_rels/slide32.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slideLayout" Target="../slideLayouts/slideLayout191.xml"/><Relationship Id="rId1" Type="http://schemas.openxmlformats.org/officeDocument/2006/relationships/vmlDrawing" Target="../drawings/vmlDrawing15.vml"/><Relationship Id="rId6" Type="http://schemas.openxmlformats.org/officeDocument/2006/relationships/image" Target="../media/image44.wmf"/><Relationship Id="rId5" Type="http://schemas.openxmlformats.org/officeDocument/2006/relationships/oleObject" Target="../embeddings/oleObject30.bin"/><Relationship Id="rId4" Type="http://schemas.openxmlformats.org/officeDocument/2006/relationships/image" Target="../media/image43.wmf"/></Relationships>
</file>

<file path=ppt/slides/_rels/slide33.xml.rels><?xml version="1.0" encoding="UTF-8" standalone="yes"?>
<Relationships xmlns="http://schemas.openxmlformats.org/package/2006/relationships"><Relationship Id="rId2" Type="http://schemas.openxmlformats.org/officeDocument/2006/relationships/hyperlink" Target="http://www.kadonis.org/" TargetMode="External"/><Relationship Id="rId1" Type="http://schemas.openxmlformats.org/officeDocument/2006/relationships/slideLayout" Target="../slideLayouts/slideLayout191.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emf"/><Relationship Id="rId1" Type="http://schemas.openxmlformats.org/officeDocument/2006/relationships/slideLayout" Target="../slideLayouts/slideLayout191.xml"/></Relationships>
</file>

<file path=ppt/slides/_rels/slide35.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7.xml"/><Relationship Id="rId1" Type="http://schemas.openxmlformats.org/officeDocument/2006/relationships/slideLayout" Target="../slideLayouts/slideLayout24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8.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slideLayout" Target="../slideLayouts/slideLayout73.xml"/><Relationship Id="rId1" Type="http://schemas.openxmlformats.org/officeDocument/2006/relationships/vmlDrawing" Target="../drawings/vmlDrawing16.vml"/><Relationship Id="rId6" Type="http://schemas.openxmlformats.org/officeDocument/2006/relationships/image" Target="../media/image50.wmf"/><Relationship Id="rId5" Type="http://schemas.openxmlformats.org/officeDocument/2006/relationships/oleObject" Target="../embeddings/oleObject33.bin"/><Relationship Id="rId10" Type="http://schemas.openxmlformats.org/officeDocument/2006/relationships/image" Target="../media/image52.wmf"/><Relationship Id="rId4" Type="http://schemas.openxmlformats.org/officeDocument/2006/relationships/image" Target="../media/image49.wmf"/><Relationship Id="rId9" Type="http://schemas.openxmlformats.org/officeDocument/2006/relationships/oleObject" Target="../embeddings/oleObject35.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73.xml"/><Relationship Id="rId1" Type="http://schemas.openxmlformats.org/officeDocument/2006/relationships/vmlDrawing" Target="../drawings/vmlDrawing17.vml"/><Relationship Id="rId5" Type="http://schemas.openxmlformats.org/officeDocument/2006/relationships/chart" Target="../charts/chart1.xml"/><Relationship Id="rId4" Type="http://schemas.openxmlformats.org/officeDocument/2006/relationships/image" Target="../media/image53.w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8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4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8.xml"/><Relationship Id="rId1" Type="http://schemas.openxmlformats.org/officeDocument/2006/relationships/slideLayout" Target="../slideLayouts/slideLayout9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44.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35.xml"/><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90.xml"/><Relationship Id="rId5" Type="http://schemas.openxmlformats.org/officeDocument/2006/relationships/image" Target="../media/image63.png"/><Relationship Id="rId4" Type="http://schemas.openxmlformats.org/officeDocument/2006/relationships/image" Target="../media/image62.png"/></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0.xml"/><Relationship Id="rId1" Type="http://schemas.openxmlformats.org/officeDocument/2006/relationships/slideLayout" Target="../slideLayouts/slideLayout101.xml"/><Relationship Id="rId5" Type="http://schemas.openxmlformats.org/officeDocument/2006/relationships/image" Target="../media/image66.png"/><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0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01.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6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540.png"/><Relationship Id="rId1" Type="http://schemas.openxmlformats.org/officeDocument/2006/relationships/slideLayout" Target="../slideLayouts/slideLayout101.xml"/></Relationships>
</file>

<file path=ppt/slides/_rels/slide51.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10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1.xml"/><Relationship Id="rId1" Type="http://schemas.openxmlformats.org/officeDocument/2006/relationships/slideLayout" Target="../slideLayouts/slideLayout112.xml"/></Relationships>
</file>

<file path=ppt/slides/_rels/slide5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2.xml"/><Relationship Id="rId1" Type="http://schemas.openxmlformats.org/officeDocument/2006/relationships/slideLayout" Target="../slideLayouts/slideLayout112.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47.xml"/></Relationships>
</file>

<file path=ppt/slides/_rels/slide5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47.xml"/></Relationships>
</file>

<file path=ppt/slides/_rels/slide57.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emf"/><Relationship Id="rId1" Type="http://schemas.openxmlformats.org/officeDocument/2006/relationships/slideLayout" Target="../slideLayouts/slideLayout147.xml"/></Relationships>
</file>

<file path=ppt/slides/_rels/slide58.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58.xml"/></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image" Target="../media/image78.png"/><Relationship Id="rId7" Type="http://schemas.openxmlformats.org/officeDocument/2006/relationships/image" Target="../media/image76.wmf"/><Relationship Id="rId2" Type="http://schemas.openxmlformats.org/officeDocument/2006/relationships/slideLayout" Target="../slideLayouts/slideLayout169.xml"/><Relationship Id="rId1" Type="http://schemas.openxmlformats.org/officeDocument/2006/relationships/vmlDrawing" Target="../drawings/vmlDrawing18.vml"/><Relationship Id="rId6" Type="http://schemas.openxmlformats.org/officeDocument/2006/relationships/oleObject" Target="../embeddings/oleObject38.bin"/><Relationship Id="rId5" Type="http://schemas.openxmlformats.org/officeDocument/2006/relationships/image" Target="../media/image75.wmf"/><Relationship Id="rId10" Type="http://schemas.openxmlformats.org/officeDocument/2006/relationships/image" Target="../media/image11.png"/><Relationship Id="rId4" Type="http://schemas.openxmlformats.org/officeDocument/2006/relationships/oleObject" Target="../embeddings/oleObject37.bin"/><Relationship Id="rId9" Type="http://schemas.openxmlformats.org/officeDocument/2006/relationships/image" Target="../media/image77.wmf"/></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1.bin"/><Relationship Id="rId4" Type="http://schemas.openxmlformats.org/officeDocument/2006/relationships/image" Target="NUL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42.bin"/><Relationship Id="rId13" Type="http://schemas.openxmlformats.org/officeDocument/2006/relationships/image" Target="../media/image83.wmf"/><Relationship Id="rId3" Type="http://schemas.openxmlformats.org/officeDocument/2006/relationships/oleObject" Target="../embeddings/oleObject40.bin"/><Relationship Id="rId7" Type="http://schemas.openxmlformats.org/officeDocument/2006/relationships/image" Target="../media/image80.wmf"/><Relationship Id="rId12" Type="http://schemas.openxmlformats.org/officeDocument/2006/relationships/oleObject" Target="../embeddings/oleObject44.bin"/><Relationship Id="rId2" Type="http://schemas.openxmlformats.org/officeDocument/2006/relationships/slideLayout" Target="../slideLayouts/slideLayout169.xml"/><Relationship Id="rId1" Type="http://schemas.openxmlformats.org/officeDocument/2006/relationships/vmlDrawing" Target="../drawings/vmlDrawing19.vml"/><Relationship Id="rId6" Type="http://schemas.openxmlformats.org/officeDocument/2006/relationships/oleObject" Target="../embeddings/oleObject41.bin"/><Relationship Id="rId11" Type="http://schemas.openxmlformats.org/officeDocument/2006/relationships/image" Target="../media/image82.wmf"/><Relationship Id="rId5" Type="http://schemas.openxmlformats.org/officeDocument/2006/relationships/chart" Target="../charts/chart2.xml"/><Relationship Id="rId10" Type="http://schemas.openxmlformats.org/officeDocument/2006/relationships/oleObject" Target="../embeddings/oleObject43.bin"/><Relationship Id="rId4" Type="http://schemas.openxmlformats.org/officeDocument/2006/relationships/image" Target="../media/image79.wmf"/><Relationship Id="rId9" Type="http://schemas.openxmlformats.org/officeDocument/2006/relationships/image" Target="../media/image81.wmf"/></Relationships>
</file>

<file path=ppt/slides/_rels/slide61.xml.rels><?xml version="1.0" encoding="UTF-8" standalone="yes"?>
<Relationships xmlns="http://schemas.openxmlformats.org/package/2006/relationships"><Relationship Id="rId8" Type="http://schemas.openxmlformats.org/officeDocument/2006/relationships/image" Target="../media/image85.wmf"/><Relationship Id="rId3" Type="http://schemas.openxmlformats.org/officeDocument/2006/relationships/image" Target="../media/image78.png"/><Relationship Id="rId7" Type="http://schemas.openxmlformats.org/officeDocument/2006/relationships/oleObject" Target="../embeddings/oleObject46.bin"/><Relationship Id="rId2" Type="http://schemas.openxmlformats.org/officeDocument/2006/relationships/slideLayout" Target="../slideLayouts/slideLayout158.xml"/><Relationship Id="rId1" Type="http://schemas.openxmlformats.org/officeDocument/2006/relationships/vmlDrawing" Target="../drawings/vmlDrawing20.vml"/><Relationship Id="rId6" Type="http://schemas.openxmlformats.org/officeDocument/2006/relationships/image" Target="../media/image86.png"/><Relationship Id="rId5" Type="http://schemas.openxmlformats.org/officeDocument/2006/relationships/image" Target="../media/image84.wmf"/><Relationship Id="rId4" Type="http://schemas.openxmlformats.org/officeDocument/2006/relationships/oleObject" Target="../embeddings/oleObject45.bin"/></Relationships>
</file>

<file path=ppt/slides/_rels/slide62.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3.xml"/><Relationship Id="rId1" Type="http://schemas.openxmlformats.org/officeDocument/2006/relationships/slideLayout" Target="../slideLayouts/slideLayout163.xml"/></Relationships>
</file>

<file path=ppt/slides/_rels/slide6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58.xml"/></Relationships>
</file>

<file path=ppt/slides/_rels/slide6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58.xml"/></Relationships>
</file>

<file path=ppt/slides/_rels/slide65.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4.xml"/><Relationship Id="rId1" Type="http://schemas.openxmlformats.org/officeDocument/2006/relationships/slideLayout" Target="../slideLayouts/slideLayout163.xml"/><Relationship Id="rId4" Type="http://schemas.openxmlformats.org/officeDocument/2006/relationships/image" Target="../media/image92.jpeg"/></Relationships>
</file>

<file path=ppt/slides/_rels/slide6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5.xml"/><Relationship Id="rId1" Type="http://schemas.openxmlformats.org/officeDocument/2006/relationships/slideLayout" Target="../slideLayouts/slideLayout184.xml"/></Relationships>
</file>

<file path=ppt/slides/_rels/slide67.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6.xml"/><Relationship Id="rId1" Type="http://schemas.openxmlformats.org/officeDocument/2006/relationships/slideLayout" Target="../slideLayouts/slideLayout185.xml"/></Relationships>
</file>

<file path=ppt/slides/_rels/slide6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7.xml"/><Relationship Id="rId1" Type="http://schemas.openxmlformats.org/officeDocument/2006/relationships/slideLayout" Target="../slideLayouts/slideLayout184.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5.png"/><Relationship Id="rId2" Type="http://schemas.openxmlformats.org/officeDocument/2006/relationships/diagramData" Target="../diagrams/data2.xml"/><Relationship Id="rId1" Type="http://schemas.openxmlformats.org/officeDocument/2006/relationships/slideLayout" Target="../slideLayouts/slideLayout18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80.xml"/><Relationship Id="rId1" Type="http://schemas.openxmlformats.org/officeDocument/2006/relationships/vmlDrawing" Target="../drawings/vmlDrawing21.vml"/><Relationship Id="rId5" Type="http://schemas.openxmlformats.org/officeDocument/2006/relationships/image" Target="../media/image96.wmf"/><Relationship Id="rId4" Type="http://schemas.openxmlformats.org/officeDocument/2006/relationships/oleObject" Target="../embeddings/oleObject47.bin"/></Relationships>
</file>

<file path=ppt/slides/_rels/slide7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9.xml"/><Relationship Id="rId1" Type="http://schemas.openxmlformats.org/officeDocument/2006/relationships/slideLayout" Target="../slideLayouts/slideLayout185.xml"/><Relationship Id="rId5" Type="http://schemas.openxmlformats.org/officeDocument/2006/relationships/image" Target="../media/image630.png"/><Relationship Id="rId4" Type="http://schemas.openxmlformats.org/officeDocument/2006/relationships/image" Target="../media/image620.png"/></Relationships>
</file>

<file path=ppt/slides/_rels/slide7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0.xml"/><Relationship Id="rId1" Type="http://schemas.openxmlformats.org/officeDocument/2006/relationships/slideLayout" Target="../slideLayouts/slideLayout18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5.xml"/></Relationships>
</file>

<file path=ppt/slides/_rels/slide7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85.xml"/></Relationships>
</file>

<file path=ppt/slides/_rels/slide7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8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5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7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6.xml"/></Relationships>
</file>

<file path=ppt/slides/_rels/slide82.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136.xml"/></Relationships>
</file>

<file path=ppt/slides/_rels/slide8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jpeg"/><Relationship Id="rId1" Type="http://schemas.openxmlformats.org/officeDocument/2006/relationships/slideLayout" Target="../slideLayouts/slideLayout136.xml"/></Relationships>
</file>

<file path=ppt/slides/_rels/slide84.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slideLayout" Target="../slideLayouts/slideLayout136.xml"/><Relationship Id="rId1" Type="http://schemas.openxmlformats.org/officeDocument/2006/relationships/vmlDrawing" Target="../drawings/vmlDrawing22.vml"/><Relationship Id="rId6" Type="http://schemas.openxmlformats.org/officeDocument/2006/relationships/image" Target="../media/image106.wmf"/><Relationship Id="rId5" Type="http://schemas.openxmlformats.org/officeDocument/2006/relationships/oleObject" Target="../embeddings/oleObject48.bin"/><Relationship Id="rId4" Type="http://schemas.openxmlformats.org/officeDocument/2006/relationships/image" Target="../media/image108.jpeg"/></Relationships>
</file>

<file path=ppt/slides/_rels/slide85.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jpeg"/><Relationship Id="rId1" Type="http://schemas.openxmlformats.org/officeDocument/2006/relationships/slideLayout" Target="../slideLayouts/slideLayout136.xml"/><Relationship Id="rId4" Type="http://schemas.openxmlformats.org/officeDocument/2006/relationships/image" Target="../media/image111.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51.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3.bin"/><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292803"/>
            <a:ext cx="9144000" cy="2387600"/>
          </a:xfrm>
        </p:spPr>
        <p:txBody>
          <a:bodyPr/>
          <a:lstStyle/>
          <a:p>
            <a:r>
              <a:rPr lang="en-US" dirty="0" smtClean="0">
                <a:latin typeface="Algerian" panose="04020705040A02060702" pitchFamily="82" charset="0"/>
              </a:rPr>
              <a:t>Stars</a:t>
            </a:r>
            <a:endParaRPr lang="en-US" dirty="0">
              <a:latin typeface="Algerian" panose="04020705040A02060702" pitchFamily="82" charset="0"/>
            </a:endParaRPr>
          </a:p>
        </p:txBody>
      </p:sp>
      <p:sp>
        <p:nvSpPr>
          <p:cNvPr id="3" name="Sottotitolo 2"/>
          <p:cNvSpPr>
            <a:spLocks noGrp="1"/>
          </p:cNvSpPr>
          <p:nvPr>
            <p:ph type="subTitle" idx="1"/>
          </p:nvPr>
        </p:nvSpPr>
        <p:spPr>
          <a:xfrm>
            <a:off x="1524000" y="2772478"/>
            <a:ext cx="9144000" cy="1655762"/>
          </a:xfrm>
        </p:spPr>
        <p:txBody>
          <a:bodyPr>
            <a:normAutofit fontScale="92500" lnSpcReduction="10000"/>
          </a:bodyPr>
          <a:lstStyle/>
          <a:p>
            <a:r>
              <a:rPr lang="en-US" sz="3200" b="1" dirty="0" smtClean="0"/>
              <a:t>From stellar models to nucleosynthesis </a:t>
            </a:r>
          </a:p>
          <a:p>
            <a:endParaRPr lang="en-US" dirty="0" smtClean="0"/>
          </a:p>
          <a:p>
            <a:r>
              <a:rPr lang="en-US" dirty="0" smtClean="0"/>
              <a:t>Oscar Straniero</a:t>
            </a:r>
          </a:p>
          <a:p>
            <a:r>
              <a:rPr lang="en-US" dirty="0" smtClean="0"/>
              <a:t>Italian National Institute of Astrophysics</a:t>
            </a:r>
            <a:endParaRPr lang="en-US" dirty="0"/>
          </a:p>
        </p:txBody>
      </p:sp>
      <p:sp>
        <p:nvSpPr>
          <p:cNvPr id="4" name="CasellaDiTesto 3"/>
          <p:cNvSpPr txBox="1"/>
          <p:nvPr/>
        </p:nvSpPr>
        <p:spPr>
          <a:xfrm>
            <a:off x="2664644" y="6155702"/>
            <a:ext cx="7392921" cy="461665"/>
          </a:xfrm>
          <a:prstGeom prst="rect">
            <a:avLst/>
          </a:prstGeom>
          <a:noFill/>
        </p:spPr>
        <p:txBody>
          <a:bodyPr wrap="none" rtlCol="0">
            <a:spAutoFit/>
          </a:bodyPr>
          <a:lstStyle/>
          <a:p>
            <a:r>
              <a:rPr lang="en-US" sz="2400" dirty="0" smtClean="0">
                <a:solidFill>
                  <a:srgbClr val="FF0000"/>
                </a:solidFill>
              </a:rPr>
              <a:t>The </a:t>
            </a:r>
            <a:r>
              <a:rPr lang="en-US" sz="2400" dirty="0" err="1" smtClean="0">
                <a:solidFill>
                  <a:srgbClr val="FF0000"/>
                </a:solidFill>
              </a:rPr>
              <a:t>n_TOF</a:t>
            </a:r>
            <a:r>
              <a:rPr lang="en-US" sz="2400" dirty="0" smtClean="0">
                <a:solidFill>
                  <a:srgbClr val="FF0000"/>
                </a:solidFill>
              </a:rPr>
              <a:t> nuclear physics winter school, </a:t>
            </a:r>
            <a:r>
              <a:rPr lang="en-US" sz="2400" smtClean="0">
                <a:solidFill>
                  <a:srgbClr val="FF0000"/>
                </a:solidFill>
              </a:rPr>
              <a:t>gen 21-24, </a:t>
            </a:r>
            <a:r>
              <a:rPr lang="en-US" sz="2400" dirty="0" smtClean="0">
                <a:solidFill>
                  <a:srgbClr val="FF0000"/>
                </a:solidFill>
              </a:rPr>
              <a:t>2024</a:t>
            </a:r>
            <a:endParaRPr lang="en-US" sz="2400" dirty="0">
              <a:solidFill>
                <a:srgbClr val="FF0000"/>
              </a:solidFill>
            </a:endParaRPr>
          </a:p>
        </p:txBody>
      </p:sp>
    </p:spTree>
    <p:extLst>
      <p:ext uri="{BB962C8B-B14F-4D97-AF65-F5344CB8AC3E}">
        <p14:creationId xmlns:p14="http://schemas.microsoft.com/office/powerpoint/2010/main" val="1216266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ext uri="{D42A27DB-BD31-4B8C-83A1-F6EECF244321}">
                <p14:modId xmlns:p14="http://schemas.microsoft.com/office/powerpoint/2010/main" val="4208719796"/>
              </p:ext>
            </p:extLst>
          </p:nvPr>
        </p:nvGraphicFramePr>
        <p:xfrm>
          <a:off x="2041525" y="1773238"/>
          <a:ext cx="8110538" cy="1658937"/>
        </p:xfrm>
        <a:graphic>
          <a:graphicData uri="http://schemas.openxmlformats.org/presentationml/2006/ole">
            <mc:AlternateContent xmlns:mc="http://schemas.openxmlformats.org/markup-compatibility/2006">
              <mc:Choice xmlns:v="urn:schemas-microsoft-com:vml" Requires="v">
                <p:oleObj spid="_x0000_s3127" name="Equazione" r:id="rId3" imgW="2361960" imgH="482400" progId="Equation.3">
                  <p:embed/>
                </p:oleObj>
              </mc:Choice>
              <mc:Fallback>
                <p:oleObj name="Equazione" r:id="rId3" imgW="2361960" imgH="482400" progId="Equation.3">
                  <p:embed/>
                  <p:pic>
                    <p:nvPicPr>
                      <p:cNvPr id="2" name="Oggetto 1"/>
                      <p:cNvPicPr>
                        <a:picLocks noChangeAspect="1" noChangeArrowheads="1"/>
                      </p:cNvPicPr>
                      <p:nvPr/>
                    </p:nvPicPr>
                    <p:blipFill>
                      <a:blip r:embed="rId4"/>
                      <a:srcRect/>
                      <a:stretch>
                        <a:fillRect/>
                      </a:stretch>
                    </p:blipFill>
                    <p:spPr bwMode="auto">
                      <a:xfrm>
                        <a:off x="2041525" y="1773238"/>
                        <a:ext cx="8110538" cy="1658937"/>
                      </a:xfrm>
                      <a:prstGeom prst="rect">
                        <a:avLst/>
                      </a:prstGeom>
                      <a:solidFill>
                        <a:schemeClr val="bg1"/>
                      </a:solidFill>
                      <a:ln>
                        <a:noFill/>
                      </a:ln>
                    </p:spPr>
                  </p:pic>
                </p:oleObj>
              </mc:Fallback>
            </mc:AlternateContent>
          </a:graphicData>
        </a:graphic>
      </p:graphicFrame>
      <p:sp>
        <p:nvSpPr>
          <p:cNvPr id="3" name="Rectangle 20"/>
          <p:cNvSpPr txBox="1">
            <a:spLocks noChangeArrowheads="1"/>
          </p:cNvSpPr>
          <p:nvPr/>
        </p:nvSpPr>
        <p:spPr bwMode="auto">
          <a:xfrm>
            <a:off x="1801440" y="342900"/>
            <a:ext cx="8255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000" kern="0" dirty="0">
                <a:solidFill>
                  <a:srgbClr val="FFFF00"/>
                </a:solidFill>
                <a:latin typeface="Comic Sans MS" pitchFamily="66" charset="0"/>
                <a:cs typeface="Arial"/>
              </a:rPr>
              <a:t>From energy conservation</a:t>
            </a:r>
          </a:p>
        </p:txBody>
      </p:sp>
      <p:sp>
        <p:nvSpPr>
          <p:cNvPr id="4" name="CasellaDiTesto 3"/>
          <p:cNvSpPr txBox="1"/>
          <p:nvPr/>
        </p:nvSpPr>
        <p:spPr>
          <a:xfrm>
            <a:off x="1801440" y="4653136"/>
            <a:ext cx="8759056" cy="1840504"/>
          </a:xfrm>
          <a:prstGeom prst="rect">
            <a:avLst/>
          </a:prstGeom>
          <a:noFill/>
        </p:spPr>
        <p:txBody>
          <a:bodyPr wrap="square" rtlCol="0">
            <a:spAutoFit/>
          </a:bodyPr>
          <a:lstStyle/>
          <a:p>
            <a:pPr algn="ctr" fontAlgn="base">
              <a:spcBef>
                <a:spcPct val="20000"/>
              </a:spcBef>
              <a:spcAft>
                <a:spcPct val="0"/>
              </a:spcAft>
            </a:pPr>
            <a:r>
              <a:rPr lang="en-GB" sz="3200" b="1" i="1" dirty="0" err="1">
                <a:solidFill>
                  <a:srgbClr val="FFFFFF"/>
                </a:solidFill>
                <a:latin typeface="Times New Roman" pitchFamily="18" charset="0"/>
                <a:cs typeface="Arial"/>
              </a:rPr>
              <a:t>T</a:t>
            </a:r>
            <a:r>
              <a:rPr lang="en-GB" sz="3200" b="1" i="1" baseline="-25000" dirty="0" err="1">
                <a:solidFill>
                  <a:srgbClr val="FFFFFF"/>
                </a:solidFill>
                <a:latin typeface="Times New Roman" pitchFamily="18" charset="0"/>
                <a:cs typeface="Arial"/>
              </a:rPr>
              <a:t>eff</a:t>
            </a:r>
            <a:r>
              <a:rPr lang="en-GB" sz="3200" b="1" i="1" dirty="0">
                <a:solidFill>
                  <a:srgbClr val="FFFFFF"/>
                </a:solidFill>
                <a:latin typeface="Times New Roman" pitchFamily="18" charset="0"/>
                <a:cs typeface="Arial"/>
              </a:rPr>
              <a:t> = effective temperature</a:t>
            </a:r>
          </a:p>
          <a:p>
            <a:pPr algn="ctr" fontAlgn="base">
              <a:spcBef>
                <a:spcPct val="20000"/>
              </a:spcBef>
              <a:spcAft>
                <a:spcPct val="0"/>
              </a:spcAft>
            </a:pPr>
            <a:r>
              <a:rPr lang="en-GB" sz="2400" b="1" i="1" dirty="0">
                <a:solidFill>
                  <a:srgbClr val="FFFFFF"/>
                </a:solidFill>
                <a:latin typeface="Times New Roman" pitchFamily="18" charset="0"/>
                <a:cs typeface="Arial"/>
              </a:rPr>
              <a:t>surface temperature if stars were perfect black bodies</a:t>
            </a:r>
          </a:p>
          <a:p>
            <a:pPr algn="ctr" fontAlgn="base">
              <a:spcBef>
                <a:spcPct val="20000"/>
              </a:spcBef>
              <a:spcAft>
                <a:spcPct val="0"/>
              </a:spcAft>
            </a:pPr>
            <a:r>
              <a:rPr lang="en-GB" sz="2400" b="1" i="1" dirty="0">
                <a:solidFill>
                  <a:srgbClr val="FFFFFF"/>
                </a:solidFill>
                <a:latin typeface="Times New Roman" pitchFamily="18" charset="0"/>
                <a:cs typeface="Arial"/>
              </a:rPr>
              <a:t>Roughly speaking, it corresponds to the temperature at the base of the photosphere</a:t>
            </a:r>
          </a:p>
        </p:txBody>
      </p:sp>
    </p:spTree>
    <p:extLst>
      <p:ext uri="{BB962C8B-B14F-4D97-AF65-F5344CB8AC3E}">
        <p14:creationId xmlns:p14="http://schemas.microsoft.com/office/powerpoint/2010/main" val="3849980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0"/>
          <p:cNvSpPr txBox="1">
            <a:spLocks noChangeArrowheads="1"/>
          </p:cNvSpPr>
          <p:nvPr/>
        </p:nvSpPr>
        <p:spPr bwMode="auto">
          <a:xfrm>
            <a:off x="1703512" y="342900"/>
            <a:ext cx="684076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000" dirty="0">
                <a:solidFill>
                  <a:srgbClr val="FFFF00"/>
                </a:solidFill>
                <a:latin typeface="Comic Sans MS" pitchFamily="66" charset="0"/>
                <a:cs typeface="Arial"/>
              </a:rPr>
              <a:t> composition changes</a:t>
            </a:r>
          </a:p>
        </p:txBody>
      </p:sp>
      <p:graphicFrame>
        <p:nvGraphicFramePr>
          <p:cNvPr id="11" name="Oggetto 10"/>
          <p:cNvGraphicFramePr>
            <a:graphicFrameLocks noChangeAspect="1"/>
          </p:cNvGraphicFramePr>
          <p:nvPr>
            <p:extLst/>
          </p:nvPr>
        </p:nvGraphicFramePr>
        <p:xfrm>
          <a:off x="1768476" y="1484314"/>
          <a:ext cx="8677275" cy="1400175"/>
        </p:xfrm>
        <a:graphic>
          <a:graphicData uri="http://schemas.openxmlformats.org/presentationml/2006/ole">
            <mc:AlternateContent xmlns:mc="http://schemas.openxmlformats.org/markup-compatibility/2006">
              <mc:Choice xmlns:v="urn:schemas-microsoft-com:vml" Requires="v">
                <p:oleObj spid="_x0000_s4257" name="Equazione" r:id="rId3" imgW="2755800" imgH="444240" progId="Equation.3">
                  <p:embed/>
                </p:oleObj>
              </mc:Choice>
              <mc:Fallback>
                <p:oleObj name="Equazione" r:id="rId3" imgW="2755800" imgH="444240" progId="Equation.3">
                  <p:embed/>
                  <p:pic>
                    <p:nvPicPr>
                      <p:cNvPr id="11" name="Oggetto 10"/>
                      <p:cNvPicPr/>
                      <p:nvPr/>
                    </p:nvPicPr>
                    <p:blipFill>
                      <a:blip r:embed="rId4"/>
                      <a:stretch>
                        <a:fillRect/>
                      </a:stretch>
                    </p:blipFill>
                    <p:spPr>
                      <a:xfrm>
                        <a:off x="1768476" y="1484314"/>
                        <a:ext cx="8677275" cy="1400175"/>
                      </a:xfrm>
                      <a:prstGeom prst="rect">
                        <a:avLst/>
                      </a:prstGeom>
                      <a:solidFill>
                        <a:schemeClr val="bg1"/>
                      </a:solidFill>
                    </p:spPr>
                  </p:pic>
                </p:oleObj>
              </mc:Fallback>
            </mc:AlternateContent>
          </a:graphicData>
        </a:graphic>
      </p:graphicFrame>
      <p:grpSp>
        <p:nvGrpSpPr>
          <p:cNvPr id="21" name="Gruppo 20"/>
          <p:cNvGrpSpPr/>
          <p:nvPr/>
        </p:nvGrpSpPr>
        <p:grpSpPr>
          <a:xfrm>
            <a:off x="1636713" y="5484395"/>
            <a:ext cx="8851775" cy="1040947"/>
            <a:chOff x="-176621" y="5111051"/>
            <a:chExt cx="9141108" cy="1401522"/>
          </a:xfrm>
        </p:grpSpPr>
        <p:graphicFrame>
          <p:nvGraphicFramePr>
            <p:cNvPr id="18" name="Oggetto 17"/>
            <p:cNvGraphicFramePr>
              <a:graphicFrameLocks noChangeAspect="1"/>
            </p:cNvGraphicFramePr>
            <p:nvPr>
              <p:extLst>
                <p:ext uri="{D42A27DB-BD31-4B8C-83A1-F6EECF244321}">
                  <p14:modId xmlns:p14="http://schemas.microsoft.com/office/powerpoint/2010/main" val="374033737"/>
                </p:ext>
              </p:extLst>
            </p:nvPr>
          </p:nvGraphicFramePr>
          <p:xfrm>
            <a:off x="-176621" y="5111612"/>
            <a:ext cx="5400150" cy="1399993"/>
          </p:xfrm>
          <a:graphic>
            <a:graphicData uri="http://schemas.openxmlformats.org/presentationml/2006/ole">
              <mc:AlternateContent xmlns:mc="http://schemas.openxmlformats.org/markup-compatibility/2006">
                <mc:Choice xmlns:v="urn:schemas-microsoft-com:vml" Requires="v">
                  <p:oleObj spid="_x0000_s4258" name="Equazione" r:id="rId5" imgW="1714320" imgH="444240" progId="Equation.3">
                    <p:embed/>
                  </p:oleObj>
                </mc:Choice>
                <mc:Fallback>
                  <p:oleObj name="Equazione" r:id="rId5" imgW="1714320" imgH="444240" progId="Equation.3">
                    <p:embed/>
                    <p:pic>
                      <p:nvPicPr>
                        <p:cNvPr id="18" name="Oggetto 17"/>
                        <p:cNvPicPr>
                          <a:picLocks noChangeAspect="1" noChangeArrowheads="1"/>
                        </p:cNvPicPr>
                        <p:nvPr/>
                      </p:nvPicPr>
                      <p:blipFill>
                        <a:blip r:embed="rId6"/>
                        <a:srcRect/>
                        <a:stretch>
                          <a:fillRect/>
                        </a:stretch>
                      </p:blipFill>
                      <p:spPr bwMode="auto">
                        <a:xfrm>
                          <a:off x="-176621" y="5111612"/>
                          <a:ext cx="5400150" cy="13999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Text Box 18"/>
            <p:cNvSpPr txBox="1">
              <a:spLocks noChangeArrowheads="1"/>
            </p:cNvSpPr>
            <p:nvPr/>
          </p:nvSpPr>
          <p:spPr bwMode="auto">
            <a:xfrm>
              <a:off x="5292080" y="5111051"/>
              <a:ext cx="3672407" cy="1401522"/>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chorCtr="1">
              <a:noAutofit/>
            </a:bodyPr>
            <a:lstStyle/>
            <a:p>
              <a:pPr algn="ctr" fontAlgn="base">
                <a:spcBef>
                  <a:spcPct val="50000"/>
                </a:spcBef>
                <a:spcAft>
                  <a:spcPct val="0"/>
                </a:spcAft>
              </a:pPr>
              <a:r>
                <a:rPr lang="it-IT" sz="2000" b="1" i="1" dirty="0" smtClean="0">
                  <a:solidFill>
                    <a:srgbClr val="FF3300"/>
                  </a:solidFill>
                  <a:latin typeface="Tahoma" pitchFamily="34" charset="0"/>
                  <a:cs typeface="Arial"/>
                </a:rPr>
                <a:t>Mixing: </a:t>
              </a:r>
              <a:r>
                <a:rPr lang="it-IT" sz="2000" b="1" i="1" dirty="0" err="1" smtClean="0">
                  <a:solidFill>
                    <a:srgbClr val="FF3300"/>
                  </a:solidFill>
                  <a:latin typeface="Tahoma" pitchFamily="34" charset="0"/>
                  <a:cs typeface="Arial"/>
                </a:rPr>
                <a:t>dynamical</a:t>
              </a:r>
              <a:r>
                <a:rPr lang="it-IT" sz="2000" b="1" i="1" dirty="0" smtClean="0">
                  <a:solidFill>
                    <a:srgbClr val="FF3300"/>
                  </a:solidFill>
                  <a:latin typeface="Tahoma" pitchFamily="34" charset="0"/>
                  <a:cs typeface="Arial"/>
                </a:rPr>
                <a:t> </a:t>
              </a:r>
              <a:r>
                <a:rPr lang="it-IT" sz="2000" b="1" i="1" dirty="0">
                  <a:solidFill>
                    <a:srgbClr val="FF3300"/>
                  </a:solidFill>
                  <a:latin typeface="Tahoma" pitchFamily="34" charset="0"/>
                  <a:cs typeface="Arial"/>
                </a:rPr>
                <a:t>or </a:t>
              </a:r>
              <a:r>
                <a:rPr lang="it-IT" sz="2000" b="1" i="1" dirty="0" err="1">
                  <a:solidFill>
                    <a:srgbClr val="FF3300"/>
                  </a:solidFill>
                  <a:latin typeface="Tahoma" pitchFamily="34" charset="0"/>
                  <a:cs typeface="Arial"/>
                </a:rPr>
                <a:t>secular</a:t>
              </a:r>
              <a:r>
                <a:rPr lang="it-IT" sz="2000" b="1" i="1" dirty="0">
                  <a:solidFill>
                    <a:srgbClr val="FF3300"/>
                  </a:solidFill>
                  <a:latin typeface="Tahoma" pitchFamily="34" charset="0"/>
                  <a:cs typeface="Arial"/>
                </a:rPr>
                <a:t> </a:t>
              </a:r>
              <a:r>
                <a:rPr lang="it-IT" sz="2000" b="1" i="1" dirty="0" err="1">
                  <a:solidFill>
                    <a:srgbClr val="FF3300"/>
                  </a:solidFill>
                  <a:latin typeface="Tahoma" pitchFamily="34" charset="0"/>
                  <a:cs typeface="Arial"/>
                </a:rPr>
                <a:t>instabilities</a:t>
              </a:r>
              <a:endParaRPr lang="it-IT" sz="2000" b="1" i="1" dirty="0">
                <a:solidFill>
                  <a:srgbClr val="FF3300"/>
                </a:solidFill>
                <a:latin typeface="Tahoma" pitchFamily="34" charset="0"/>
                <a:cs typeface="Arial"/>
              </a:endParaRPr>
            </a:p>
          </p:txBody>
        </p:sp>
      </p:grpSp>
      <p:grpSp>
        <p:nvGrpSpPr>
          <p:cNvPr id="22" name="Gruppo 21"/>
          <p:cNvGrpSpPr/>
          <p:nvPr/>
        </p:nvGrpSpPr>
        <p:grpSpPr>
          <a:xfrm>
            <a:off x="1775521" y="3212977"/>
            <a:ext cx="8712967" cy="1722403"/>
            <a:chOff x="251520" y="3212976"/>
            <a:chExt cx="8712967" cy="1722403"/>
          </a:xfrm>
        </p:grpSpPr>
        <p:grpSp>
          <p:nvGrpSpPr>
            <p:cNvPr id="17" name="Gruppo 16"/>
            <p:cNvGrpSpPr/>
            <p:nvPr/>
          </p:nvGrpSpPr>
          <p:grpSpPr>
            <a:xfrm>
              <a:off x="251520" y="3212976"/>
              <a:ext cx="8712967" cy="1722403"/>
              <a:chOff x="167825" y="3356992"/>
              <a:chExt cx="8712967" cy="1722403"/>
            </a:xfrm>
          </p:grpSpPr>
          <p:pic>
            <p:nvPicPr>
              <p:cNvPr id="3" name="Picture 2" descr="nuovo-1"/>
              <p:cNvPicPr>
                <a:picLocks noChangeAspect="1" noChangeArrowheads="1"/>
              </p:cNvPicPr>
              <p:nvPr/>
            </p:nvPicPr>
            <p:blipFill rotWithShape="1">
              <a:blip r:embed="rId7">
                <a:extLst>
                  <a:ext uri="{28A0092B-C50C-407E-A947-70E740481C1C}">
                    <a14:useLocalDpi xmlns:a14="http://schemas.microsoft.com/office/drawing/2010/main" val="0"/>
                  </a:ext>
                </a:extLst>
              </a:blip>
              <a:srcRect t="62350" b="3554"/>
              <a:stretch/>
            </p:blipFill>
            <p:spPr bwMode="auto">
              <a:xfrm>
                <a:off x="167825" y="3356992"/>
                <a:ext cx="8712967" cy="1722403"/>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18"/>
              <p:cNvSpPr txBox="1">
                <a:spLocks noChangeArrowheads="1"/>
              </p:cNvSpPr>
              <p:nvPr/>
            </p:nvSpPr>
            <p:spPr bwMode="auto">
              <a:xfrm>
                <a:off x="6804248" y="4263479"/>
                <a:ext cx="1740026" cy="461665"/>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it-IT" sz="2400" b="1" i="1" dirty="0">
                    <a:solidFill>
                      <a:srgbClr val="FF3300"/>
                    </a:solidFill>
                    <a:latin typeface="Tahoma" pitchFamily="34" charset="0"/>
                    <a:cs typeface="Arial"/>
                  </a:rPr>
                  <a:t> </a:t>
                </a:r>
                <a:r>
                  <a:rPr lang="it-IT" sz="2400" b="1" dirty="0" err="1">
                    <a:solidFill>
                      <a:srgbClr val="FF3300"/>
                    </a:solidFill>
                    <a:latin typeface="Tahoma" pitchFamily="34" charset="0"/>
                    <a:cs typeface="Arial"/>
                  </a:rPr>
                  <a:t>nuclear</a:t>
                </a:r>
                <a:endParaRPr lang="it-IT" sz="2400" b="1" dirty="0">
                  <a:solidFill>
                    <a:srgbClr val="FF3300"/>
                  </a:solidFill>
                  <a:latin typeface="Tahoma" pitchFamily="34" charset="0"/>
                  <a:cs typeface="Arial"/>
                </a:endParaRPr>
              </a:p>
            </p:txBody>
          </p:sp>
        </p:grpSp>
        <p:graphicFrame>
          <p:nvGraphicFramePr>
            <p:cNvPr id="20" name="Oggetto 19"/>
            <p:cNvGraphicFramePr>
              <a:graphicFrameLocks noChangeAspect="1"/>
            </p:cNvGraphicFramePr>
            <p:nvPr>
              <p:extLst/>
            </p:nvPr>
          </p:nvGraphicFramePr>
          <p:xfrm>
            <a:off x="323528" y="3212976"/>
            <a:ext cx="1524861" cy="864096"/>
          </p:xfrm>
          <a:graphic>
            <a:graphicData uri="http://schemas.openxmlformats.org/presentationml/2006/ole">
              <mc:AlternateContent xmlns:mc="http://schemas.openxmlformats.org/markup-compatibility/2006">
                <mc:Choice xmlns:v="urn:schemas-microsoft-com:vml" Requires="v">
                  <p:oleObj spid="_x0000_s4259" name="Equazione" r:id="rId8" imgW="685800" imgH="444240" progId="Equation.3">
                    <p:embed/>
                  </p:oleObj>
                </mc:Choice>
                <mc:Fallback>
                  <p:oleObj name="Equazione" r:id="rId8" imgW="685800" imgH="444240" progId="Equation.3">
                    <p:embed/>
                    <p:pic>
                      <p:nvPicPr>
                        <p:cNvPr id="20" name="Oggetto 19"/>
                        <p:cNvPicPr>
                          <a:picLocks noChangeAspect="1" noChangeArrowheads="1"/>
                        </p:cNvPicPr>
                        <p:nvPr/>
                      </p:nvPicPr>
                      <p:blipFill>
                        <a:blip r:embed="rId9"/>
                        <a:srcRect/>
                        <a:stretch>
                          <a:fillRect/>
                        </a:stretch>
                      </p:blipFill>
                      <p:spPr bwMode="auto">
                        <a:xfrm>
                          <a:off x="323528" y="3212976"/>
                          <a:ext cx="1524861" cy="864096"/>
                        </a:xfrm>
                        <a:prstGeom prst="rect">
                          <a:avLst/>
                        </a:prstGeom>
                        <a:solidFill>
                          <a:schemeClr val="bg1"/>
                        </a:solidFill>
                        <a:ln>
                          <a:noFill/>
                        </a:ln>
                      </p:spPr>
                    </p:pic>
                  </p:oleObj>
                </mc:Fallback>
              </mc:AlternateContent>
            </a:graphicData>
          </a:graphic>
        </p:graphicFrame>
      </p:grpSp>
      <p:sp>
        <p:nvSpPr>
          <p:cNvPr id="4" name="CasellaDiTesto 3"/>
          <p:cNvSpPr txBox="1"/>
          <p:nvPr/>
        </p:nvSpPr>
        <p:spPr>
          <a:xfrm>
            <a:off x="8976321" y="908721"/>
            <a:ext cx="1267335" cy="461665"/>
          </a:xfrm>
          <a:prstGeom prst="rect">
            <a:avLst/>
          </a:prstGeom>
          <a:solidFill>
            <a:schemeClr val="accent1"/>
          </a:solidFill>
        </p:spPr>
        <p:txBody>
          <a:bodyPr wrap="none" rtlCol="0">
            <a:spAutoFit/>
          </a:bodyPr>
          <a:lstStyle/>
          <a:p>
            <a:pPr fontAlgn="base">
              <a:spcBef>
                <a:spcPct val="20000"/>
              </a:spcBef>
              <a:spcAft>
                <a:spcPct val="0"/>
              </a:spcAft>
            </a:pPr>
            <a:r>
              <a:rPr lang="en-US" sz="2400" dirty="0">
                <a:solidFill>
                  <a:srgbClr val="000000"/>
                </a:solidFill>
                <a:latin typeface="Times New Roman" pitchFamily="18" charset="0"/>
                <a:cs typeface="Arial"/>
              </a:rPr>
              <a:t>Y</a:t>
            </a:r>
            <a:r>
              <a:rPr lang="en-US" sz="2400" baseline="-25000" dirty="0">
                <a:solidFill>
                  <a:srgbClr val="000000"/>
                </a:solidFill>
                <a:latin typeface="Times New Roman" pitchFamily="18" charset="0"/>
                <a:cs typeface="Arial"/>
              </a:rPr>
              <a:t>i</a:t>
            </a:r>
            <a:r>
              <a:rPr lang="en-US" sz="2400" dirty="0">
                <a:solidFill>
                  <a:srgbClr val="000000"/>
                </a:solidFill>
                <a:latin typeface="Times New Roman" pitchFamily="18" charset="0"/>
                <a:cs typeface="Arial"/>
              </a:rPr>
              <a:t>=X</a:t>
            </a:r>
            <a:r>
              <a:rPr lang="en-US" sz="2400" baseline="-25000" dirty="0">
                <a:solidFill>
                  <a:srgbClr val="000000"/>
                </a:solidFill>
                <a:latin typeface="Times New Roman" pitchFamily="18" charset="0"/>
                <a:cs typeface="Arial"/>
              </a:rPr>
              <a:t>i</a:t>
            </a:r>
            <a:r>
              <a:rPr lang="en-US" sz="2400" dirty="0">
                <a:solidFill>
                  <a:srgbClr val="000000"/>
                </a:solidFill>
                <a:latin typeface="Times New Roman" pitchFamily="18" charset="0"/>
                <a:cs typeface="Arial"/>
              </a:rPr>
              <a:t>/A</a:t>
            </a:r>
            <a:r>
              <a:rPr lang="en-US" sz="2400" baseline="-25000" dirty="0">
                <a:solidFill>
                  <a:srgbClr val="000000"/>
                </a:solidFill>
                <a:latin typeface="Times New Roman" pitchFamily="18" charset="0"/>
                <a:cs typeface="Arial"/>
              </a:rPr>
              <a:t>i</a:t>
            </a:r>
          </a:p>
        </p:txBody>
      </p:sp>
    </p:spTree>
    <p:extLst>
      <p:ext uri="{BB962C8B-B14F-4D97-AF65-F5344CB8AC3E}">
        <p14:creationId xmlns:p14="http://schemas.microsoft.com/office/powerpoint/2010/main" val="356748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057400" y="152400"/>
            <a:ext cx="8229600" cy="1143000"/>
          </a:xfrm>
        </p:spPr>
        <p:txBody>
          <a:bodyPr/>
          <a:lstStyle/>
          <a:p>
            <a:r>
              <a:rPr lang="en-US" dirty="0" smtClean="0"/>
              <a:t>Nuclear reactions in an astrophysical PLASMA</a:t>
            </a:r>
            <a:endParaRPr lang="en-US" dirty="0"/>
          </a:p>
        </p:txBody>
      </p:sp>
      <p:sp>
        <p:nvSpPr>
          <p:cNvPr id="3" name="Segnaposto contenuto 2"/>
          <p:cNvSpPr>
            <a:spLocks noGrp="1"/>
          </p:cNvSpPr>
          <p:nvPr>
            <p:ph idx="1"/>
          </p:nvPr>
        </p:nvSpPr>
        <p:spPr>
          <a:xfrm>
            <a:off x="1142999" y="1371600"/>
            <a:ext cx="10132541" cy="4953000"/>
          </a:xfrm>
        </p:spPr>
        <p:txBody>
          <a:bodyPr/>
          <a:lstStyle/>
          <a:p>
            <a:r>
              <a:rPr lang="en-US" dirty="0" smtClean="0"/>
              <a:t>In stellar interiors, nuclei are in thermal equilibrium with electrons and photons. </a:t>
            </a:r>
          </a:p>
          <a:p>
            <a:r>
              <a:rPr lang="en-US" dirty="0" smtClean="0"/>
              <a:t>At variance with the electrons, their thermal energy spectrum is always well described by the classical Maxwell-Boltzmann distribution (with rare exceptions, such as in the case of a neutron stars). Nuclear masses are much larger that the electron mass, indeed!!! </a:t>
            </a:r>
            <a:endParaRPr lang="en-US" dirty="0"/>
          </a:p>
        </p:txBody>
      </p:sp>
    </p:spTree>
    <p:extLst>
      <p:ext uri="{BB962C8B-B14F-4D97-AF65-F5344CB8AC3E}">
        <p14:creationId xmlns:p14="http://schemas.microsoft.com/office/powerpoint/2010/main" val="1174364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olo 1"/>
          <p:cNvSpPr>
            <a:spLocks noGrp="1"/>
          </p:cNvSpPr>
          <p:nvPr>
            <p:ph type="title"/>
          </p:nvPr>
        </p:nvSpPr>
        <p:spPr>
          <a:xfrm>
            <a:off x="1981200" y="252153"/>
            <a:ext cx="8229600" cy="1143000"/>
          </a:xfrm>
        </p:spPr>
        <p:txBody>
          <a:bodyPr/>
          <a:lstStyle/>
          <a:p>
            <a:pPr eaLnBrk="1" hangingPunct="1"/>
            <a:r>
              <a:rPr lang="en-US" altLang="en-US" smtClean="0"/>
              <a:t>Nuclear reaction: fusion of 2 nuclei</a:t>
            </a:r>
          </a:p>
        </p:txBody>
      </p:sp>
      <p:graphicFrame>
        <p:nvGraphicFramePr>
          <p:cNvPr id="138244" name="Oggetto 14"/>
          <p:cNvGraphicFramePr>
            <a:graphicFrameLocks noChangeAspect="1"/>
          </p:cNvGraphicFramePr>
          <p:nvPr>
            <p:extLst/>
          </p:nvPr>
        </p:nvGraphicFramePr>
        <p:xfrm>
          <a:off x="6108492" y="1475347"/>
          <a:ext cx="4445000" cy="4411662"/>
        </p:xfrm>
        <a:graphic>
          <a:graphicData uri="http://schemas.openxmlformats.org/presentationml/2006/ole">
            <mc:AlternateContent xmlns:mc="http://schemas.openxmlformats.org/markup-compatibility/2006">
              <mc:Choice xmlns:v="urn:schemas-microsoft-com:vml" Requires="v">
                <p:oleObj spid="_x0000_s13347" name="Equazione" r:id="rId4" imgW="1663560" imgH="1650960" progId="Equation.3">
                  <p:embed/>
                </p:oleObj>
              </mc:Choice>
              <mc:Fallback>
                <p:oleObj name="Equazione" r:id="rId4" imgW="1663560" imgH="1650960" progId="Equation.3">
                  <p:embed/>
                  <p:pic>
                    <p:nvPicPr>
                      <p:cNvPr id="138244" name="Oggetto 14"/>
                      <p:cNvPicPr>
                        <a:picLocks noChangeAspect="1" noChangeArrowheads="1"/>
                      </p:cNvPicPr>
                      <p:nvPr/>
                    </p:nvPicPr>
                    <p:blipFill>
                      <a:blip r:embed="rId5"/>
                      <a:srcRect/>
                      <a:stretch>
                        <a:fillRect/>
                      </a:stretch>
                    </p:blipFill>
                    <p:spPr bwMode="auto">
                      <a:xfrm>
                        <a:off x="6108492" y="1475347"/>
                        <a:ext cx="44450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 name="Gruppo 2"/>
          <p:cNvGrpSpPr/>
          <p:nvPr/>
        </p:nvGrpSpPr>
        <p:grpSpPr>
          <a:xfrm>
            <a:off x="2133600" y="1295400"/>
            <a:ext cx="2971800" cy="2198688"/>
            <a:chOff x="1066800" y="1295400"/>
            <a:chExt cx="2971800" cy="2198688"/>
          </a:xfrm>
        </p:grpSpPr>
        <p:sp>
          <p:nvSpPr>
            <p:cNvPr id="138249" name="AutoShape 3"/>
            <p:cNvSpPr>
              <a:spLocks noChangeArrowheads="1"/>
            </p:cNvSpPr>
            <p:nvPr/>
          </p:nvSpPr>
          <p:spPr bwMode="auto">
            <a:xfrm>
              <a:off x="1188720" y="1673192"/>
              <a:ext cx="304800" cy="304800"/>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endParaRPr lang="en-US" altLang="en-US" sz="1800">
                <a:solidFill>
                  <a:prstClr val="black"/>
                </a:solidFill>
                <a:cs typeface="Arial" pitchFamily="34" charset="0"/>
              </a:endParaRPr>
            </a:p>
          </p:txBody>
        </p:sp>
        <p:sp>
          <p:nvSpPr>
            <p:cNvPr id="138250" name="AutoShape 4"/>
            <p:cNvSpPr>
              <a:spLocks noChangeArrowheads="1"/>
            </p:cNvSpPr>
            <p:nvPr/>
          </p:nvSpPr>
          <p:spPr bwMode="auto">
            <a:xfrm>
              <a:off x="1295400" y="2667000"/>
              <a:ext cx="304800" cy="304800"/>
            </a:xfrm>
            <a:prstGeom prst="smileyFace">
              <a:avLst>
                <a:gd name="adj" fmla="val 4653"/>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endParaRPr lang="en-US" altLang="en-US" sz="1800">
                <a:solidFill>
                  <a:prstClr val="black"/>
                </a:solidFill>
                <a:cs typeface="Arial" pitchFamily="34" charset="0"/>
              </a:endParaRPr>
            </a:p>
          </p:txBody>
        </p:sp>
        <p:sp>
          <p:nvSpPr>
            <p:cNvPr id="138251" name="Line 5"/>
            <p:cNvSpPr>
              <a:spLocks noChangeShapeType="1"/>
            </p:cNvSpPr>
            <p:nvPr/>
          </p:nvSpPr>
          <p:spPr bwMode="auto">
            <a:xfrm>
              <a:off x="1493520" y="1898182"/>
              <a:ext cx="815340" cy="311617"/>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it-IT">
                <a:solidFill>
                  <a:prstClr val="black"/>
                </a:solidFill>
                <a:latin typeface="Calibri" pitchFamily="34" charset="0"/>
                <a:cs typeface="Arial" pitchFamily="34" charset="0"/>
              </a:endParaRPr>
            </a:p>
          </p:txBody>
        </p:sp>
        <p:sp>
          <p:nvSpPr>
            <p:cNvPr id="138252" name="Line 6"/>
            <p:cNvSpPr>
              <a:spLocks noChangeShapeType="1"/>
            </p:cNvSpPr>
            <p:nvPr/>
          </p:nvSpPr>
          <p:spPr bwMode="auto">
            <a:xfrm>
              <a:off x="2514600" y="2209800"/>
              <a:ext cx="914400" cy="6096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it-IT">
                <a:solidFill>
                  <a:prstClr val="black"/>
                </a:solidFill>
                <a:latin typeface="Calibri" pitchFamily="34" charset="0"/>
                <a:cs typeface="Arial" pitchFamily="34" charset="0"/>
              </a:endParaRPr>
            </a:p>
          </p:txBody>
        </p:sp>
        <p:sp>
          <p:nvSpPr>
            <p:cNvPr id="138253" name="Line 7"/>
            <p:cNvSpPr>
              <a:spLocks noChangeShapeType="1"/>
            </p:cNvSpPr>
            <p:nvPr/>
          </p:nvSpPr>
          <p:spPr bwMode="auto">
            <a:xfrm flipV="1">
              <a:off x="2514600" y="1828800"/>
              <a:ext cx="914400" cy="3048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it-IT">
                <a:solidFill>
                  <a:prstClr val="black"/>
                </a:solidFill>
                <a:latin typeface="Calibri" pitchFamily="34" charset="0"/>
                <a:cs typeface="Arial" pitchFamily="34" charset="0"/>
              </a:endParaRPr>
            </a:p>
          </p:txBody>
        </p:sp>
        <p:sp>
          <p:nvSpPr>
            <p:cNvPr id="138254" name="AutoShape 8"/>
            <p:cNvSpPr>
              <a:spLocks noChangeArrowheads="1"/>
            </p:cNvSpPr>
            <p:nvPr/>
          </p:nvSpPr>
          <p:spPr bwMode="auto">
            <a:xfrm>
              <a:off x="3429000" y="2743200"/>
              <a:ext cx="304800" cy="304800"/>
            </a:xfrm>
            <a:prstGeom prst="smileyFace">
              <a:avLst>
                <a:gd name="adj" fmla="val 4653"/>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endParaRPr lang="en-US" altLang="en-US" sz="1800">
                <a:solidFill>
                  <a:prstClr val="black"/>
                </a:solidFill>
                <a:cs typeface="Arial" pitchFamily="34" charset="0"/>
              </a:endParaRPr>
            </a:p>
          </p:txBody>
        </p:sp>
        <p:sp>
          <p:nvSpPr>
            <p:cNvPr id="138255" name="AutoShape 9"/>
            <p:cNvSpPr>
              <a:spLocks noChangeArrowheads="1"/>
            </p:cNvSpPr>
            <p:nvPr/>
          </p:nvSpPr>
          <p:spPr bwMode="auto">
            <a:xfrm>
              <a:off x="3429000" y="1600200"/>
              <a:ext cx="304800" cy="304800"/>
            </a:xfrm>
            <a:prstGeom prst="smileyFace">
              <a:avLst>
                <a:gd name="adj" fmla="val 4653"/>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endParaRPr lang="en-US" altLang="en-US" sz="1800">
                <a:solidFill>
                  <a:prstClr val="black"/>
                </a:solidFill>
                <a:cs typeface="Arial" pitchFamily="34" charset="0"/>
              </a:endParaRPr>
            </a:p>
          </p:txBody>
        </p:sp>
        <p:sp>
          <p:nvSpPr>
            <p:cNvPr id="138256" name="Text Box 10"/>
            <p:cNvSpPr txBox="1">
              <a:spLocks noChangeArrowheads="1"/>
            </p:cNvSpPr>
            <p:nvPr/>
          </p:nvSpPr>
          <p:spPr bwMode="auto">
            <a:xfrm>
              <a:off x="1066800" y="1898183"/>
              <a:ext cx="228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50000"/>
                </a:spcBef>
                <a:spcAft>
                  <a:spcPct val="0"/>
                </a:spcAft>
                <a:buNone/>
              </a:pPr>
              <a:r>
                <a:rPr lang="en-US" altLang="en-US" sz="1800" dirty="0">
                  <a:solidFill>
                    <a:prstClr val="black"/>
                  </a:solidFill>
                  <a:cs typeface="Arial" pitchFamily="34" charset="0"/>
                </a:rPr>
                <a:t>j</a:t>
              </a:r>
              <a:endParaRPr lang="it-IT" altLang="en-US" sz="1800" dirty="0">
                <a:solidFill>
                  <a:prstClr val="black"/>
                </a:solidFill>
                <a:cs typeface="Arial" pitchFamily="34" charset="0"/>
              </a:endParaRPr>
            </a:p>
          </p:txBody>
        </p:sp>
        <p:sp>
          <p:nvSpPr>
            <p:cNvPr id="138257" name="Text Box 11"/>
            <p:cNvSpPr txBox="1">
              <a:spLocks noChangeArrowheads="1"/>
            </p:cNvSpPr>
            <p:nvPr/>
          </p:nvSpPr>
          <p:spPr bwMode="auto">
            <a:xfrm>
              <a:off x="1264920" y="3010419"/>
              <a:ext cx="457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50000"/>
                </a:spcBef>
                <a:spcAft>
                  <a:spcPct val="0"/>
                </a:spcAft>
                <a:buNone/>
              </a:pPr>
              <a:r>
                <a:rPr lang="en-US" altLang="en-US" sz="1800" dirty="0">
                  <a:solidFill>
                    <a:prstClr val="black"/>
                  </a:solidFill>
                  <a:cs typeface="Arial" pitchFamily="34" charset="0"/>
                </a:rPr>
                <a:t>k</a:t>
              </a:r>
              <a:endParaRPr lang="it-IT" altLang="en-US" sz="1800" dirty="0">
                <a:solidFill>
                  <a:prstClr val="black"/>
                </a:solidFill>
                <a:cs typeface="Arial" pitchFamily="34" charset="0"/>
              </a:endParaRPr>
            </a:p>
          </p:txBody>
        </p:sp>
        <p:sp>
          <p:nvSpPr>
            <p:cNvPr id="138247" name="Text Box 11"/>
            <p:cNvSpPr txBox="1">
              <a:spLocks noChangeArrowheads="1"/>
            </p:cNvSpPr>
            <p:nvPr/>
          </p:nvSpPr>
          <p:spPr bwMode="auto">
            <a:xfrm>
              <a:off x="3505200" y="3124200"/>
              <a:ext cx="45720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50000"/>
                </a:spcBef>
                <a:spcAft>
                  <a:spcPct val="0"/>
                </a:spcAft>
                <a:buNone/>
              </a:pPr>
              <a:r>
                <a:rPr lang="en-US" altLang="en-US" sz="1800">
                  <a:solidFill>
                    <a:prstClr val="black"/>
                  </a:solidFill>
                  <a:cs typeface="Arial" pitchFamily="34" charset="0"/>
                </a:rPr>
                <a:t>a</a:t>
              </a:r>
              <a:endParaRPr lang="it-IT" altLang="en-US" sz="1800">
                <a:solidFill>
                  <a:prstClr val="black"/>
                </a:solidFill>
                <a:cs typeface="Arial" pitchFamily="34" charset="0"/>
              </a:endParaRPr>
            </a:p>
          </p:txBody>
        </p:sp>
        <p:sp>
          <p:nvSpPr>
            <p:cNvPr id="138248" name="Text Box 11"/>
            <p:cNvSpPr txBox="1">
              <a:spLocks noChangeArrowheads="1"/>
            </p:cNvSpPr>
            <p:nvPr/>
          </p:nvSpPr>
          <p:spPr bwMode="auto">
            <a:xfrm>
              <a:off x="3581400" y="1295400"/>
              <a:ext cx="45720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50000"/>
                </a:spcBef>
                <a:spcAft>
                  <a:spcPct val="0"/>
                </a:spcAft>
                <a:buNone/>
              </a:pPr>
              <a:r>
                <a:rPr lang="en-US" altLang="en-US" sz="1800">
                  <a:solidFill>
                    <a:prstClr val="black"/>
                  </a:solidFill>
                  <a:cs typeface="Arial" pitchFamily="34" charset="0"/>
                </a:rPr>
                <a:t>b</a:t>
              </a:r>
              <a:endParaRPr lang="it-IT" altLang="en-US" sz="1800">
                <a:solidFill>
                  <a:prstClr val="black"/>
                </a:solidFill>
                <a:cs typeface="Arial" pitchFamily="34" charset="0"/>
              </a:endParaRPr>
            </a:p>
          </p:txBody>
        </p:sp>
        <p:sp>
          <p:nvSpPr>
            <p:cNvPr id="18" name="Line 5"/>
            <p:cNvSpPr>
              <a:spLocks noChangeShapeType="1"/>
            </p:cNvSpPr>
            <p:nvPr/>
          </p:nvSpPr>
          <p:spPr bwMode="auto">
            <a:xfrm flipV="1">
              <a:off x="1592580" y="2257926"/>
              <a:ext cx="716280" cy="519764"/>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it-IT">
                <a:solidFill>
                  <a:prstClr val="black"/>
                </a:solidFill>
                <a:latin typeface="Calibri" pitchFamily="34" charset="0"/>
                <a:cs typeface="Arial" pitchFamily="34" charset="0"/>
              </a:endParaRPr>
            </a:p>
          </p:txBody>
        </p:sp>
        <p:sp>
          <p:nvSpPr>
            <p:cNvPr id="19" name="AutoShape 9"/>
            <p:cNvSpPr>
              <a:spLocks noChangeArrowheads="1"/>
            </p:cNvSpPr>
            <p:nvPr/>
          </p:nvSpPr>
          <p:spPr bwMode="auto">
            <a:xfrm>
              <a:off x="2286000" y="2057400"/>
              <a:ext cx="304800" cy="304800"/>
            </a:xfrm>
            <a:prstGeom prst="smileyFace">
              <a:avLst>
                <a:gd name="adj" fmla="val 4653"/>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endParaRPr lang="en-US" altLang="en-US" sz="1800">
                <a:solidFill>
                  <a:prstClr val="black"/>
                </a:solidFill>
                <a:cs typeface="Arial" pitchFamily="34" charset="0"/>
              </a:endParaRPr>
            </a:p>
          </p:txBody>
        </p:sp>
      </p:grpSp>
      <p:sp>
        <p:nvSpPr>
          <p:cNvPr id="2" name="CasellaDiTesto 1"/>
          <p:cNvSpPr txBox="1"/>
          <p:nvPr/>
        </p:nvSpPr>
        <p:spPr>
          <a:xfrm>
            <a:off x="2225604" y="4988080"/>
            <a:ext cx="3625993" cy="400110"/>
          </a:xfrm>
          <a:prstGeom prst="rect">
            <a:avLst/>
          </a:prstGeom>
          <a:noFill/>
        </p:spPr>
        <p:txBody>
          <a:bodyPr wrap="none" rtlCol="0">
            <a:spAutoFit/>
          </a:bodyPr>
          <a:lstStyle/>
          <a:p>
            <a:pPr fontAlgn="base">
              <a:spcBef>
                <a:spcPct val="0"/>
              </a:spcBef>
              <a:spcAft>
                <a:spcPct val="0"/>
              </a:spcAft>
            </a:pPr>
            <a:r>
              <a:rPr lang="it-IT" sz="2000" dirty="0" err="1">
                <a:solidFill>
                  <a:prstClr val="black"/>
                </a:solidFill>
                <a:latin typeface="Calibri" pitchFamily="34" charset="0"/>
                <a:cs typeface="Arial" pitchFamily="34" charset="0"/>
              </a:rPr>
              <a:t>density</a:t>
            </a:r>
            <a:r>
              <a:rPr lang="it-IT" sz="2000" dirty="0">
                <a:solidFill>
                  <a:prstClr val="black"/>
                </a:solidFill>
                <a:latin typeface="Calibri" pitchFamily="34" charset="0"/>
                <a:cs typeface="Arial" pitchFamily="34" charset="0"/>
              </a:rPr>
              <a:t> of </a:t>
            </a:r>
            <a:r>
              <a:rPr lang="it-IT" sz="2000" dirty="0" err="1">
                <a:solidFill>
                  <a:prstClr val="black"/>
                </a:solidFill>
                <a:latin typeface="Calibri" pitchFamily="34" charset="0"/>
                <a:cs typeface="Arial" pitchFamily="34" charset="0"/>
              </a:rPr>
              <a:t>pair</a:t>
            </a:r>
            <a:r>
              <a:rPr lang="it-IT" sz="2000" dirty="0">
                <a:solidFill>
                  <a:prstClr val="black"/>
                </a:solidFill>
                <a:latin typeface="Calibri" pitchFamily="34" charset="0"/>
                <a:cs typeface="Arial" pitchFamily="34" charset="0"/>
              </a:rPr>
              <a:t> with CM </a:t>
            </a:r>
            <a:r>
              <a:rPr lang="it-IT" sz="2000" dirty="0" err="1">
                <a:solidFill>
                  <a:prstClr val="black"/>
                </a:solidFill>
                <a:latin typeface="Calibri" pitchFamily="34" charset="0"/>
                <a:cs typeface="Arial" pitchFamily="34" charset="0"/>
              </a:rPr>
              <a:t>energy</a:t>
            </a:r>
            <a:r>
              <a:rPr lang="it-IT" sz="2000" dirty="0">
                <a:solidFill>
                  <a:prstClr val="black"/>
                </a:solidFill>
                <a:latin typeface="Calibri" pitchFamily="34" charset="0"/>
                <a:cs typeface="Arial" pitchFamily="34" charset="0"/>
              </a:rPr>
              <a:t> E </a:t>
            </a:r>
          </a:p>
        </p:txBody>
      </p:sp>
      <p:sp>
        <p:nvSpPr>
          <p:cNvPr id="20" name="CasellaDiTesto 19"/>
          <p:cNvSpPr txBox="1"/>
          <p:nvPr/>
        </p:nvSpPr>
        <p:spPr>
          <a:xfrm>
            <a:off x="3200400" y="3897868"/>
            <a:ext cx="2513188" cy="400110"/>
          </a:xfrm>
          <a:prstGeom prst="rect">
            <a:avLst/>
          </a:prstGeom>
          <a:noFill/>
        </p:spPr>
        <p:txBody>
          <a:bodyPr wrap="none" rtlCol="0">
            <a:spAutoFit/>
          </a:bodyPr>
          <a:lstStyle/>
          <a:p>
            <a:pPr fontAlgn="base">
              <a:spcBef>
                <a:spcPct val="0"/>
              </a:spcBef>
              <a:spcAft>
                <a:spcPct val="0"/>
              </a:spcAft>
            </a:pPr>
            <a:r>
              <a:rPr lang="it-IT" sz="2000" dirty="0">
                <a:solidFill>
                  <a:prstClr val="black"/>
                </a:solidFill>
                <a:latin typeface="Calibri" pitchFamily="34" charset="0"/>
                <a:cs typeface="Arial" pitchFamily="34" charset="0"/>
              </a:rPr>
              <a:t>Center of mass </a:t>
            </a:r>
            <a:r>
              <a:rPr lang="it-IT" sz="2000" dirty="0" err="1">
                <a:solidFill>
                  <a:prstClr val="black"/>
                </a:solidFill>
                <a:latin typeface="Calibri" pitchFamily="34" charset="0"/>
                <a:cs typeface="Arial" pitchFamily="34" charset="0"/>
              </a:rPr>
              <a:t>energy</a:t>
            </a:r>
            <a:endParaRPr lang="it-IT" sz="2000" dirty="0">
              <a:solidFill>
                <a:prstClr val="black"/>
              </a:solidFill>
              <a:latin typeface="Calibri" pitchFamily="34" charset="0"/>
              <a:cs typeface="Arial" pitchFamily="34" charset="0"/>
            </a:endParaRPr>
          </a:p>
        </p:txBody>
      </p:sp>
      <p:sp>
        <p:nvSpPr>
          <p:cNvPr id="4" name="CasellaDiTesto 3"/>
          <p:cNvSpPr txBox="1"/>
          <p:nvPr/>
        </p:nvSpPr>
        <p:spPr>
          <a:xfrm>
            <a:off x="3105149" y="6049904"/>
            <a:ext cx="5981702" cy="461665"/>
          </a:xfrm>
          <a:prstGeom prst="rect">
            <a:avLst/>
          </a:prstGeom>
          <a:noFill/>
        </p:spPr>
        <p:txBody>
          <a:bodyPr wrap="none" rtlCol="0">
            <a:spAutoFit/>
          </a:bodyPr>
          <a:lstStyle/>
          <a:p>
            <a:pPr fontAlgn="base">
              <a:spcBef>
                <a:spcPct val="0"/>
              </a:spcBef>
              <a:spcAft>
                <a:spcPct val="0"/>
              </a:spcAft>
            </a:pPr>
            <a:r>
              <a:rPr lang="en-US" sz="2400" dirty="0">
                <a:solidFill>
                  <a:prstClr val="black"/>
                </a:solidFill>
                <a:latin typeface="Calibri" pitchFamily="34" charset="0"/>
                <a:cs typeface="Arial" pitchFamily="34" charset="0"/>
              </a:rPr>
              <a:t> </a:t>
            </a:r>
            <a:r>
              <a:rPr lang="en-US" sz="2400" dirty="0">
                <a:solidFill>
                  <a:srgbClr val="FF0000"/>
                </a:solidFill>
                <a:latin typeface="Calibri" pitchFamily="34" charset="0"/>
                <a:cs typeface="Arial" pitchFamily="34" charset="0"/>
              </a:rPr>
              <a:t>A factor ½ is needed in case of identical nuclei</a:t>
            </a:r>
          </a:p>
        </p:txBody>
      </p:sp>
    </p:spTree>
    <p:extLst>
      <p:ext uri="{BB962C8B-B14F-4D97-AF65-F5344CB8AC3E}">
        <p14:creationId xmlns:p14="http://schemas.microsoft.com/office/powerpoint/2010/main" val="271078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olo 1"/>
          <p:cNvSpPr>
            <a:spLocks noGrp="1"/>
          </p:cNvSpPr>
          <p:nvPr>
            <p:ph type="title"/>
          </p:nvPr>
        </p:nvSpPr>
        <p:spPr>
          <a:xfrm>
            <a:off x="3113154" y="194876"/>
            <a:ext cx="6172200" cy="422672"/>
          </a:xfrm>
        </p:spPr>
        <p:txBody>
          <a:bodyPr>
            <a:normAutofit fontScale="90000"/>
          </a:bodyPr>
          <a:lstStyle/>
          <a:p>
            <a:pPr eaLnBrk="1" hangingPunct="1"/>
            <a:r>
              <a:rPr lang="en-US" altLang="en-US" dirty="0" smtClean="0"/>
              <a:t>Reaction Rate</a:t>
            </a:r>
          </a:p>
        </p:txBody>
      </p:sp>
      <p:sp>
        <p:nvSpPr>
          <p:cNvPr id="3" name="Ovale 2"/>
          <p:cNvSpPr/>
          <p:nvPr/>
        </p:nvSpPr>
        <p:spPr>
          <a:xfrm rot="19389671">
            <a:off x="1448396" y="2358094"/>
            <a:ext cx="291549" cy="435344"/>
          </a:xfrm>
          <a:prstGeom prst="ellipse">
            <a:avLst/>
          </a:prstGeom>
          <a:solidFill>
            <a:schemeClr val="accent1">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 name="Connettore 2 4"/>
          <p:cNvCxnSpPr/>
          <p:nvPr/>
        </p:nvCxnSpPr>
        <p:spPr>
          <a:xfrm flipV="1">
            <a:off x="1664928" y="2075936"/>
            <a:ext cx="940947" cy="49020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1471536" y="2659434"/>
            <a:ext cx="413343" cy="377916"/>
          </a:xfrm>
          <a:prstGeom prst="rect">
            <a:avLst/>
          </a:prstGeom>
          <a:noFill/>
        </p:spPr>
        <p:txBody>
          <a:bodyPr wrap="none" rtlCol="0">
            <a:spAutoFit/>
          </a:bodyPr>
          <a:lstStyle/>
          <a:p>
            <a:r>
              <a:rPr lang="it-IT" i="1" dirty="0">
                <a:latin typeface="Symbol" panose="05050102010706020507" pitchFamily="18" charset="2"/>
              </a:rPr>
              <a:t>s</a:t>
            </a:r>
          </a:p>
        </p:txBody>
      </p:sp>
      <p:sp>
        <p:nvSpPr>
          <p:cNvPr id="8" name="CasellaDiTesto 7"/>
          <p:cNvSpPr txBox="1"/>
          <p:nvPr/>
        </p:nvSpPr>
        <p:spPr>
          <a:xfrm rot="19012312">
            <a:off x="1985792" y="2226439"/>
            <a:ext cx="523635" cy="377916"/>
          </a:xfrm>
          <a:prstGeom prst="rect">
            <a:avLst/>
          </a:prstGeom>
          <a:noFill/>
        </p:spPr>
        <p:txBody>
          <a:bodyPr wrap="square" rtlCol="0">
            <a:spAutoFit/>
          </a:bodyPr>
          <a:lstStyle/>
          <a:p>
            <a:r>
              <a:rPr lang="it-IT" i="1" dirty="0" err="1" smtClean="0"/>
              <a:t>vt</a:t>
            </a:r>
            <a:endParaRPr lang="it-IT" i="1" dirty="0"/>
          </a:p>
        </p:txBody>
      </p:sp>
      <p:sp>
        <p:nvSpPr>
          <p:cNvPr id="16" name="CasellaDiTesto 1"/>
          <p:cNvSpPr txBox="1">
            <a:spLocks noChangeArrowheads="1"/>
          </p:cNvSpPr>
          <p:nvPr/>
        </p:nvSpPr>
        <p:spPr bwMode="auto">
          <a:xfrm>
            <a:off x="3410746" y="1563134"/>
            <a:ext cx="8205422"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800" dirty="0" smtClean="0"/>
              <a:t> </a:t>
            </a:r>
            <a:r>
              <a:rPr lang="en-US" altLang="en-US" sz="2800" dirty="0" smtClean="0">
                <a:latin typeface="Symbol" panose="05050102010706020507" pitchFamily="18" charset="2"/>
              </a:rPr>
              <a:t>s</a:t>
            </a:r>
            <a:r>
              <a:rPr lang="en-US" altLang="en-US" sz="2800" dirty="0" smtClean="0"/>
              <a:t> is the cross section</a:t>
            </a:r>
            <a:endParaRPr lang="en-US" altLang="en-US" sz="2800" dirty="0"/>
          </a:p>
          <a:p>
            <a:pPr eaLnBrk="1" hangingPunct="1">
              <a:spcBef>
                <a:spcPct val="0"/>
              </a:spcBef>
              <a:buFontTx/>
              <a:buNone/>
            </a:pPr>
            <a:r>
              <a:rPr lang="en-US" altLang="en-US" sz="2800" i="1" dirty="0" smtClean="0"/>
              <a:t>f(</a:t>
            </a:r>
            <a:r>
              <a:rPr lang="en-US" altLang="en-US" sz="2800" b="1" i="1" dirty="0" smtClean="0"/>
              <a:t>v</a:t>
            </a:r>
            <a:r>
              <a:rPr lang="en-US" altLang="en-US" sz="2800" i="1" dirty="0"/>
              <a:t>)</a:t>
            </a:r>
            <a:r>
              <a:rPr lang="en-US" altLang="en-US" sz="2800" dirty="0"/>
              <a:t> is the velocity distribution </a:t>
            </a:r>
            <a:r>
              <a:rPr lang="en-US" altLang="en-US" sz="2800" dirty="0" smtClean="0"/>
              <a:t>functio</a:t>
            </a:r>
            <a:r>
              <a:rPr lang="en-US" altLang="en-US" sz="2800" dirty="0"/>
              <a:t>n</a:t>
            </a:r>
            <a:endParaRPr lang="en-US" altLang="en-US" sz="2800" dirty="0" smtClean="0"/>
          </a:p>
          <a:p>
            <a:pPr eaLnBrk="1" hangingPunct="1">
              <a:spcBef>
                <a:spcPct val="0"/>
              </a:spcBef>
              <a:buFontTx/>
              <a:buNone/>
            </a:pPr>
            <a:r>
              <a:rPr lang="en-US" altLang="en-US" sz="2800" dirty="0" smtClean="0"/>
              <a:t> </a:t>
            </a:r>
          </a:p>
          <a:p>
            <a:pPr eaLnBrk="1" hangingPunct="1">
              <a:spcBef>
                <a:spcPct val="0"/>
              </a:spcBef>
              <a:buFontTx/>
              <a:buNone/>
            </a:pPr>
            <a:r>
              <a:rPr lang="en-US" altLang="en-US" sz="2800" dirty="0" smtClean="0"/>
              <a:t>the </a:t>
            </a:r>
            <a:r>
              <a:rPr lang="en-US" altLang="en-US" sz="2800" dirty="0"/>
              <a:t>rate of reactions </a:t>
            </a:r>
            <a:r>
              <a:rPr lang="en-US" altLang="en-US" sz="2800" dirty="0" smtClean="0"/>
              <a:t>among </a:t>
            </a:r>
            <a:r>
              <a:rPr lang="en-US" altLang="en-US" sz="2800" dirty="0"/>
              <a:t>particles pairs with relative velocity between </a:t>
            </a:r>
            <a:r>
              <a:rPr lang="en-US" altLang="en-US" sz="2800" b="1" dirty="0"/>
              <a:t>v</a:t>
            </a:r>
            <a:r>
              <a:rPr lang="en-US" altLang="en-US" sz="2800" dirty="0"/>
              <a:t> and </a:t>
            </a:r>
            <a:r>
              <a:rPr lang="en-US" altLang="en-US" sz="2800" b="1" dirty="0" err="1"/>
              <a:t>v</a:t>
            </a:r>
            <a:r>
              <a:rPr lang="en-US" altLang="en-US" sz="2800" dirty="0" err="1"/>
              <a:t>+d</a:t>
            </a:r>
            <a:r>
              <a:rPr lang="en-US" altLang="en-US" sz="2800" b="1" dirty="0" err="1"/>
              <a:t>v</a:t>
            </a:r>
            <a:r>
              <a:rPr lang="en-US" altLang="en-US" sz="2800" dirty="0"/>
              <a:t>:</a:t>
            </a:r>
          </a:p>
        </p:txBody>
      </p:sp>
      <p:graphicFrame>
        <p:nvGraphicFramePr>
          <p:cNvPr id="2" name="Oggetto 1"/>
          <p:cNvGraphicFramePr>
            <a:graphicFrameLocks noChangeAspect="1"/>
          </p:cNvGraphicFramePr>
          <p:nvPr>
            <p:extLst>
              <p:ext uri="{D42A27DB-BD31-4B8C-83A1-F6EECF244321}">
                <p14:modId xmlns:p14="http://schemas.microsoft.com/office/powerpoint/2010/main" val="1514293567"/>
              </p:ext>
            </p:extLst>
          </p:nvPr>
        </p:nvGraphicFramePr>
        <p:xfrm>
          <a:off x="2953265" y="4094930"/>
          <a:ext cx="8259784" cy="1146717"/>
        </p:xfrm>
        <a:graphic>
          <a:graphicData uri="http://schemas.openxmlformats.org/presentationml/2006/ole">
            <mc:AlternateContent xmlns:mc="http://schemas.openxmlformats.org/markup-compatibility/2006">
              <mc:Choice xmlns:v="urn:schemas-microsoft-com:vml" Requires="v">
                <p:oleObj spid="_x0000_s17452" name="Equazione" r:id="rId4" imgW="2527200" imgH="469800" progId="Equation.3">
                  <p:embed/>
                </p:oleObj>
              </mc:Choice>
              <mc:Fallback>
                <p:oleObj name="Equazione" r:id="rId4" imgW="2527200" imgH="469800" progId="Equation.3">
                  <p:embed/>
                  <p:pic>
                    <p:nvPicPr>
                      <p:cNvPr id="2" name="Oggetto 1"/>
                      <p:cNvPicPr>
                        <a:picLocks noChangeAspect="1" noChangeArrowheads="1"/>
                      </p:cNvPicPr>
                      <p:nvPr/>
                    </p:nvPicPr>
                    <p:blipFill>
                      <a:blip r:embed="rId5"/>
                      <a:srcRect/>
                      <a:stretch>
                        <a:fillRect/>
                      </a:stretch>
                    </p:blipFill>
                    <p:spPr bwMode="auto">
                      <a:xfrm>
                        <a:off x="2953265" y="4094930"/>
                        <a:ext cx="8259784" cy="1146717"/>
                      </a:xfrm>
                      <a:prstGeom prst="rect">
                        <a:avLst/>
                      </a:prstGeom>
                      <a:noFill/>
                      <a:ln>
                        <a:noFill/>
                      </a:ln>
                      <a:extLst/>
                    </p:spPr>
                  </p:pic>
                </p:oleObj>
              </mc:Fallback>
            </mc:AlternateContent>
          </a:graphicData>
        </a:graphic>
      </p:graphicFrame>
      <p:sp>
        <p:nvSpPr>
          <p:cNvPr id="4" name="CasellaDiTesto 3"/>
          <p:cNvSpPr txBox="1"/>
          <p:nvPr/>
        </p:nvSpPr>
        <p:spPr>
          <a:xfrm>
            <a:off x="9947189" y="3787345"/>
            <a:ext cx="1631091" cy="400110"/>
          </a:xfrm>
          <a:prstGeom prst="rect">
            <a:avLst/>
          </a:prstGeom>
          <a:noFill/>
        </p:spPr>
        <p:txBody>
          <a:bodyPr wrap="square" rtlCol="0">
            <a:spAutoFit/>
          </a:bodyPr>
          <a:lstStyle/>
          <a:p>
            <a:r>
              <a:rPr lang="en-GB" sz="2000" b="1" dirty="0" smtClean="0"/>
              <a:t>Equation 1</a:t>
            </a:r>
            <a:endParaRPr lang="en-GB" sz="2000" b="1" dirty="0"/>
          </a:p>
        </p:txBody>
      </p:sp>
    </p:spTree>
    <p:extLst>
      <p:ext uri="{BB962C8B-B14F-4D97-AF65-F5344CB8AC3E}">
        <p14:creationId xmlns:p14="http://schemas.microsoft.com/office/powerpoint/2010/main" val="40612246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p:cNvGrpSpPr/>
          <p:nvPr/>
        </p:nvGrpSpPr>
        <p:grpSpPr>
          <a:xfrm>
            <a:off x="877330" y="685801"/>
            <a:ext cx="10873946" cy="5062924"/>
            <a:chOff x="1360657" y="1195501"/>
            <a:chExt cx="6457950" cy="3719955"/>
          </a:xfrm>
        </p:grpSpPr>
        <p:sp>
          <p:nvSpPr>
            <p:cNvPr id="5" name="CasellaDiTesto 4"/>
            <p:cNvSpPr txBox="1"/>
            <p:nvPr/>
          </p:nvSpPr>
          <p:spPr>
            <a:xfrm>
              <a:off x="1360657" y="1195501"/>
              <a:ext cx="6457950" cy="3719955"/>
            </a:xfrm>
            <a:prstGeom prst="rect">
              <a:avLst/>
            </a:prstGeom>
            <a:noFill/>
          </p:spPr>
          <p:txBody>
            <a:bodyPr wrap="square" rtlCol="0">
              <a:spAutoFit/>
            </a:bodyPr>
            <a:lstStyle/>
            <a:p>
              <a:pPr fontAlgn="base">
                <a:spcBef>
                  <a:spcPct val="0"/>
                </a:spcBef>
                <a:spcAft>
                  <a:spcPct val="0"/>
                </a:spcAft>
              </a:pPr>
              <a:r>
                <a:rPr lang="en-GB" sz="2400" dirty="0">
                  <a:solidFill>
                    <a:prstClr val="black"/>
                  </a:solidFill>
                  <a:latin typeface="Calibri" pitchFamily="34" charset="0"/>
                  <a:cs typeface="Arial" pitchFamily="34" charset="0"/>
                </a:rPr>
                <a:t> since </a:t>
              </a:r>
              <a:r>
                <a:rPr lang="en-GB" sz="2400" i="1" dirty="0">
                  <a:solidFill>
                    <a:prstClr val="black"/>
                  </a:solidFill>
                  <a:latin typeface="Calibri" pitchFamily="34" charset="0"/>
                  <a:cs typeface="Arial" pitchFamily="34" charset="0"/>
                </a:rPr>
                <a:t>d</a:t>
              </a:r>
              <a:r>
                <a:rPr lang="en-GB" sz="2400" i="1" baseline="30000" dirty="0">
                  <a:solidFill>
                    <a:prstClr val="black"/>
                  </a:solidFill>
                  <a:latin typeface="Calibri" pitchFamily="34" charset="0"/>
                  <a:cs typeface="Arial" pitchFamily="34" charset="0"/>
                </a:rPr>
                <a:t>3</a:t>
              </a:r>
              <a:r>
                <a:rPr lang="en-GB" sz="2400" i="1" dirty="0">
                  <a:solidFill>
                    <a:prstClr val="black"/>
                  </a:solidFill>
                  <a:latin typeface="Calibri" pitchFamily="34" charset="0"/>
                  <a:cs typeface="Arial" pitchFamily="34" charset="0"/>
                </a:rPr>
                <a:t>v=4</a:t>
              </a:r>
              <a:r>
                <a:rPr lang="en-GB" sz="2400" i="1" dirty="0">
                  <a:solidFill>
                    <a:prstClr val="black"/>
                  </a:solidFill>
                  <a:latin typeface="Symbol" panose="05050102010706020507" pitchFamily="18" charset="2"/>
                  <a:cs typeface="Arial" pitchFamily="34" charset="0"/>
                </a:rPr>
                <a:t>p</a:t>
              </a:r>
              <a:r>
                <a:rPr lang="en-GB" sz="2400" i="1" dirty="0">
                  <a:solidFill>
                    <a:prstClr val="black"/>
                  </a:solidFill>
                  <a:latin typeface="Calibri" pitchFamily="34" charset="0"/>
                  <a:cs typeface="Arial" pitchFamily="34" charset="0"/>
                </a:rPr>
                <a:t>v</a:t>
              </a:r>
              <a:r>
                <a:rPr lang="en-GB" sz="2400" i="1" baseline="30000" dirty="0">
                  <a:solidFill>
                    <a:prstClr val="black"/>
                  </a:solidFill>
                  <a:latin typeface="Calibri" pitchFamily="34" charset="0"/>
                  <a:cs typeface="Arial" pitchFamily="34" charset="0"/>
                </a:rPr>
                <a:t>2</a:t>
              </a:r>
              <a:r>
                <a:rPr lang="en-GB" sz="2400" i="1" dirty="0">
                  <a:solidFill>
                    <a:prstClr val="black"/>
                  </a:solidFill>
                  <a:latin typeface="Calibri" pitchFamily="34" charset="0"/>
                  <a:cs typeface="Arial" pitchFamily="34" charset="0"/>
                </a:rPr>
                <a:t>dv</a:t>
              </a:r>
              <a:r>
                <a:rPr lang="en-GB" sz="2400" dirty="0">
                  <a:solidFill>
                    <a:prstClr val="black"/>
                  </a:solidFill>
                  <a:latin typeface="Calibri" pitchFamily="34" charset="0"/>
                  <a:cs typeface="Arial" pitchFamily="34" charset="0"/>
                </a:rPr>
                <a:t> and  </a:t>
              </a:r>
              <a:r>
                <a:rPr lang="en-GB" sz="2400" i="1" dirty="0">
                  <a:solidFill>
                    <a:prstClr val="black"/>
                  </a:solidFill>
                  <a:latin typeface="Calibri" pitchFamily="34" charset="0"/>
                  <a:cs typeface="Arial" pitchFamily="34" charset="0"/>
                </a:rPr>
                <a:t>E= ½ </a:t>
              </a:r>
              <a:r>
                <a:rPr lang="en-GB" sz="2400" i="1" dirty="0">
                  <a:solidFill>
                    <a:prstClr val="black"/>
                  </a:solidFill>
                  <a:latin typeface="Symbol" panose="05050102010706020507" pitchFamily="18" charset="2"/>
                  <a:cs typeface="Arial" pitchFamily="34" charset="0"/>
                </a:rPr>
                <a:t>m</a:t>
              </a:r>
              <a:r>
                <a:rPr lang="en-GB" sz="2400" i="1" dirty="0">
                  <a:solidFill>
                    <a:prstClr val="black"/>
                  </a:solidFill>
                  <a:latin typeface="Calibri" pitchFamily="34" charset="0"/>
                  <a:cs typeface="Arial" pitchFamily="34" charset="0"/>
                </a:rPr>
                <a:t>v</a:t>
              </a:r>
              <a:r>
                <a:rPr lang="en-GB" sz="2400" i="1" baseline="30000" dirty="0">
                  <a:solidFill>
                    <a:prstClr val="black"/>
                  </a:solidFill>
                  <a:latin typeface="Calibri" pitchFamily="34" charset="0"/>
                  <a:cs typeface="Arial" pitchFamily="34" charset="0"/>
                </a:rPr>
                <a:t>2</a:t>
              </a:r>
              <a:r>
                <a:rPr lang="en-GB" sz="2400" dirty="0">
                  <a:solidFill>
                    <a:prstClr val="black"/>
                  </a:solidFill>
                  <a:latin typeface="Calibri" pitchFamily="34" charset="0"/>
                  <a:cs typeface="Arial" pitchFamily="34" charset="0"/>
                </a:rPr>
                <a:t>, </a:t>
              </a:r>
              <a:r>
                <a:rPr lang="en-GB" sz="2400" dirty="0" smtClean="0">
                  <a:solidFill>
                    <a:prstClr val="black"/>
                  </a:solidFill>
                  <a:latin typeface="Calibri" pitchFamily="34" charset="0"/>
                  <a:cs typeface="Arial" pitchFamily="34" charset="0"/>
                </a:rPr>
                <a:t>and using the MB energy distribution: </a:t>
              </a:r>
              <a:endParaRPr lang="en-GB" sz="2400" dirty="0">
                <a:solidFill>
                  <a:prstClr val="black"/>
                </a:solidFill>
                <a:latin typeface="Calibri" pitchFamily="34" charset="0"/>
                <a:cs typeface="Arial" pitchFamily="34" charset="0"/>
              </a:endParaRPr>
            </a:p>
            <a:p>
              <a:pPr fontAlgn="base">
                <a:spcBef>
                  <a:spcPct val="0"/>
                </a:spcBef>
                <a:spcAft>
                  <a:spcPct val="0"/>
                </a:spcAft>
              </a:pPr>
              <a:endParaRPr lang="en-GB" sz="2400" baseline="-25000" dirty="0">
                <a:solidFill>
                  <a:prstClr val="black"/>
                </a:solidFill>
                <a:latin typeface="Calibri" pitchFamily="34" charset="0"/>
                <a:cs typeface="Arial" pitchFamily="34" charset="0"/>
              </a:endParaRPr>
            </a:p>
            <a:p>
              <a:pPr fontAlgn="base">
                <a:spcBef>
                  <a:spcPct val="0"/>
                </a:spcBef>
                <a:spcAft>
                  <a:spcPct val="0"/>
                </a:spcAft>
              </a:pPr>
              <a:endParaRPr lang="en-GB" sz="1500" baseline="-25000" dirty="0">
                <a:solidFill>
                  <a:prstClr val="black"/>
                </a:solidFill>
                <a:latin typeface="Calibri" pitchFamily="34" charset="0"/>
                <a:cs typeface="Arial" pitchFamily="34" charset="0"/>
              </a:endParaRPr>
            </a:p>
            <a:p>
              <a:pPr fontAlgn="base">
                <a:spcBef>
                  <a:spcPct val="0"/>
                </a:spcBef>
                <a:spcAft>
                  <a:spcPct val="0"/>
                </a:spcAft>
              </a:pPr>
              <a:endParaRPr lang="en-GB" sz="1500" baseline="-25000" dirty="0">
                <a:solidFill>
                  <a:prstClr val="black"/>
                </a:solidFill>
                <a:latin typeface="Calibri" pitchFamily="34" charset="0"/>
                <a:cs typeface="Arial" pitchFamily="34" charset="0"/>
              </a:endParaRPr>
            </a:p>
            <a:p>
              <a:pPr fontAlgn="base">
                <a:spcBef>
                  <a:spcPct val="0"/>
                </a:spcBef>
                <a:spcAft>
                  <a:spcPct val="0"/>
                </a:spcAft>
              </a:pPr>
              <a:endParaRPr lang="en-GB" sz="1500" baseline="-25000" dirty="0">
                <a:solidFill>
                  <a:prstClr val="black"/>
                </a:solidFill>
                <a:latin typeface="Calibri" pitchFamily="34" charset="0"/>
                <a:cs typeface="Arial" pitchFamily="34" charset="0"/>
              </a:endParaRPr>
            </a:p>
            <a:p>
              <a:pPr fontAlgn="base">
                <a:spcBef>
                  <a:spcPct val="0"/>
                </a:spcBef>
                <a:spcAft>
                  <a:spcPct val="0"/>
                </a:spcAft>
              </a:pPr>
              <a:endParaRPr lang="en-GB" sz="1500" baseline="-25000" dirty="0">
                <a:solidFill>
                  <a:prstClr val="black"/>
                </a:solidFill>
                <a:latin typeface="Calibri" pitchFamily="34" charset="0"/>
                <a:cs typeface="Arial" pitchFamily="34" charset="0"/>
              </a:endParaRPr>
            </a:p>
            <a:p>
              <a:pPr fontAlgn="base">
                <a:spcBef>
                  <a:spcPct val="0"/>
                </a:spcBef>
                <a:spcAft>
                  <a:spcPct val="0"/>
                </a:spcAft>
              </a:pPr>
              <a:endParaRPr lang="en-GB" sz="1500" baseline="-25000" dirty="0">
                <a:solidFill>
                  <a:prstClr val="black"/>
                </a:solidFill>
                <a:latin typeface="Calibri" pitchFamily="34" charset="0"/>
                <a:cs typeface="Arial" pitchFamily="34" charset="0"/>
              </a:endParaRPr>
            </a:p>
            <a:p>
              <a:pPr fontAlgn="base">
                <a:spcBef>
                  <a:spcPct val="0"/>
                </a:spcBef>
                <a:spcAft>
                  <a:spcPct val="0"/>
                </a:spcAft>
              </a:pPr>
              <a:endParaRPr lang="en-GB" sz="1500" baseline="-25000" dirty="0">
                <a:solidFill>
                  <a:prstClr val="black"/>
                </a:solidFill>
                <a:latin typeface="Calibri" pitchFamily="34" charset="0"/>
                <a:cs typeface="Arial" pitchFamily="34" charset="0"/>
              </a:endParaRPr>
            </a:p>
            <a:p>
              <a:pPr fontAlgn="base">
                <a:spcBef>
                  <a:spcPct val="0"/>
                </a:spcBef>
                <a:spcAft>
                  <a:spcPct val="0"/>
                </a:spcAft>
              </a:pPr>
              <a:endParaRPr lang="en-GB" sz="1500" baseline="-25000" dirty="0">
                <a:solidFill>
                  <a:prstClr val="black"/>
                </a:solidFill>
                <a:latin typeface="Calibri" pitchFamily="34" charset="0"/>
                <a:cs typeface="Arial" pitchFamily="34" charset="0"/>
              </a:endParaRPr>
            </a:p>
            <a:p>
              <a:pPr fontAlgn="base">
                <a:spcBef>
                  <a:spcPct val="0"/>
                </a:spcBef>
                <a:spcAft>
                  <a:spcPct val="0"/>
                </a:spcAft>
              </a:pPr>
              <a:r>
                <a:rPr lang="en-GB" sz="2400" dirty="0">
                  <a:solidFill>
                    <a:prstClr val="black"/>
                  </a:solidFill>
                  <a:latin typeface="Calibri" pitchFamily="34" charset="0"/>
                  <a:cs typeface="Arial" pitchFamily="34" charset="0"/>
                </a:rPr>
                <a:t>Substituting into equation 1:</a:t>
              </a:r>
            </a:p>
            <a:p>
              <a:pPr fontAlgn="base">
                <a:spcBef>
                  <a:spcPct val="0"/>
                </a:spcBef>
                <a:spcAft>
                  <a:spcPct val="0"/>
                </a:spcAft>
              </a:pPr>
              <a:endParaRPr lang="en-GB" sz="1500" dirty="0">
                <a:solidFill>
                  <a:prstClr val="black"/>
                </a:solidFill>
                <a:latin typeface="Calibri" pitchFamily="34" charset="0"/>
                <a:cs typeface="Arial" pitchFamily="34" charset="0"/>
              </a:endParaRPr>
            </a:p>
            <a:p>
              <a:pPr fontAlgn="base">
                <a:spcBef>
                  <a:spcPct val="0"/>
                </a:spcBef>
                <a:spcAft>
                  <a:spcPct val="0"/>
                </a:spcAft>
              </a:pPr>
              <a:endParaRPr lang="en-GB" sz="1500" dirty="0">
                <a:solidFill>
                  <a:prstClr val="black"/>
                </a:solidFill>
                <a:latin typeface="Calibri" pitchFamily="34" charset="0"/>
                <a:cs typeface="Arial" pitchFamily="34" charset="0"/>
              </a:endParaRPr>
            </a:p>
            <a:p>
              <a:pPr fontAlgn="base">
                <a:spcBef>
                  <a:spcPct val="0"/>
                </a:spcBef>
                <a:spcAft>
                  <a:spcPct val="0"/>
                </a:spcAft>
              </a:pPr>
              <a:endParaRPr lang="en-GB" sz="1500" dirty="0">
                <a:solidFill>
                  <a:prstClr val="black"/>
                </a:solidFill>
                <a:latin typeface="Calibri" pitchFamily="34" charset="0"/>
                <a:cs typeface="Arial" pitchFamily="34" charset="0"/>
              </a:endParaRPr>
            </a:p>
            <a:p>
              <a:pPr fontAlgn="base">
                <a:spcBef>
                  <a:spcPct val="0"/>
                </a:spcBef>
                <a:spcAft>
                  <a:spcPct val="0"/>
                </a:spcAft>
              </a:pPr>
              <a:endParaRPr lang="en-GB" sz="1500" dirty="0">
                <a:solidFill>
                  <a:prstClr val="black"/>
                </a:solidFill>
                <a:latin typeface="Calibri" pitchFamily="34" charset="0"/>
                <a:cs typeface="Arial" pitchFamily="34" charset="0"/>
              </a:endParaRPr>
            </a:p>
            <a:p>
              <a:pPr fontAlgn="base">
                <a:spcBef>
                  <a:spcPct val="0"/>
                </a:spcBef>
                <a:spcAft>
                  <a:spcPct val="0"/>
                </a:spcAft>
              </a:pPr>
              <a:endParaRPr lang="en-GB" sz="1500" dirty="0">
                <a:solidFill>
                  <a:prstClr val="black"/>
                </a:solidFill>
                <a:latin typeface="Calibri" pitchFamily="34" charset="0"/>
                <a:cs typeface="Arial" pitchFamily="34" charset="0"/>
              </a:endParaRPr>
            </a:p>
            <a:p>
              <a:pPr fontAlgn="base">
                <a:spcBef>
                  <a:spcPct val="0"/>
                </a:spcBef>
                <a:spcAft>
                  <a:spcPct val="0"/>
                </a:spcAft>
              </a:pPr>
              <a:endParaRPr lang="en-GB" dirty="0">
                <a:solidFill>
                  <a:prstClr val="black"/>
                </a:solidFill>
                <a:latin typeface="Calibri" pitchFamily="34" charset="0"/>
                <a:cs typeface="Arial" pitchFamily="34" charset="0"/>
              </a:endParaRPr>
            </a:p>
            <a:p>
              <a:pPr fontAlgn="base">
                <a:spcBef>
                  <a:spcPct val="0"/>
                </a:spcBef>
                <a:spcAft>
                  <a:spcPct val="0"/>
                </a:spcAft>
              </a:pPr>
              <a:r>
                <a:rPr lang="en-GB" sz="2400" dirty="0">
                  <a:solidFill>
                    <a:prstClr val="black"/>
                  </a:solidFill>
                  <a:latin typeface="Calibri" pitchFamily="34" charset="0"/>
                  <a:cs typeface="Arial" pitchFamily="34" charset="0"/>
                </a:rPr>
                <a:t>This is the n. of reaction among </a:t>
              </a:r>
              <a:r>
                <a:rPr lang="en-GB" sz="2400" dirty="0" smtClean="0">
                  <a:solidFill>
                    <a:prstClr val="black"/>
                  </a:solidFill>
                  <a:latin typeface="Calibri" pitchFamily="34" charset="0"/>
                  <a:cs typeface="Arial" pitchFamily="34" charset="0"/>
                </a:rPr>
                <a:t>pairs </a:t>
              </a:r>
              <a:r>
                <a:rPr lang="en-GB" sz="2400" dirty="0">
                  <a:solidFill>
                    <a:prstClr val="black"/>
                  </a:solidFill>
                  <a:latin typeface="Calibri" pitchFamily="34" charset="0"/>
                  <a:cs typeface="Arial" pitchFamily="34" charset="0"/>
                </a:rPr>
                <a:t>with energy  E </a:t>
              </a:r>
              <a:r>
                <a:rPr lang="en-GB" sz="2400" dirty="0" err="1">
                  <a:solidFill>
                    <a:prstClr val="black"/>
                  </a:solidFill>
                  <a:latin typeface="Calibri" pitchFamily="34" charset="0"/>
                  <a:cs typeface="Arial" pitchFamily="34" charset="0"/>
                </a:rPr>
                <a:t>e</a:t>
              </a:r>
              <a:r>
                <a:rPr lang="en-GB" sz="2400" dirty="0">
                  <a:solidFill>
                    <a:prstClr val="black"/>
                  </a:solidFill>
                  <a:latin typeface="Calibri" pitchFamily="34" charset="0"/>
                  <a:cs typeface="Arial" pitchFamily="34" charset="0"/>
                </a:rPr>
                <a:t> </a:t>
              </a:r>
              <a:r>
                <a:rPr lang="en-GB" sz="2400" dirty="0" err="1">
                  <a:solidFill>
                    <a:prstClr val="black"/>
                  </a:solidFill>
                  <a:latin typeface="Calibri" pitchFamily="34" charset="0"/>
                  <a:cs typeface="Arial" pitchFamily="34" charset="0"/>
                </a:rPr>
                <a:t>E+dE</a:t>
              </a:r>
              <a:r>
                <a:rPr lang="en-GB" sz="2400" dirty="0">
                  <a:solidFill>
                    <a:prstClr val="black"/>
                  </a:solidFill>
                  <a:latin typeface="Calibri" pitchFamily="34" charset="0"/>
                  <a:cs typeface="Arial" pitchFamily="34" charset="0"/>
                </a:rPr>
                <a:t>. Note that it depends on T, on the density </a:t>
              </a:r>
              <a:r>
                <a:rPr lang="en-GB" sz="2400" dirty="0" smtClean="0">
                  <a:solidFill>
                    <a:prstClr val="black"/>
                  </a:solidFill>
                  <a:latin typeface="Calibri" pitchFamily="34" charset="0"/>
                  <a:cs typeface="Arial" pitchFamily="34" charset="0"/>
                </a:rPr>
                <a:t>of the interacting nuclei </a:t>
              </a:r>
              <a:r>
                <a:rPr lang="en-GB" sz="2400" dirty="0">
                  <a:solidFill>
                    <a:prstClr val="black"/>
                  </a:solidFill>
                  <a:latin typeface="Calibri" pitchFamily="34" charset="0"/>
                  <a:cs typeface="Arial" pitchFamily="34" charset="0"/>
                </a:rPr>
                <a:t>and on the energy. </a:t>
              </a:r>
            </a:p>
            <a:p>
              <a:pPr fontAlgn="base">
                <a:spcBef>
                  <a:spcPct val="0"/>
                </a:spcBef>
                <a:spcAft>
                  <a:spcPct val="0"/>
                </a:spcAft>
              </a:pPr>
              <a:endParaRPr lang="en-GB" sz="2400" dirty="0">
                <a:solidFill>
                  <a:prstClr val="black"/>
                </a:solidFill>
                <a:latin typeface="Calibri" pitchFamily="34" charset="0"/>
                <a:cs typeface="Arial" pitchFamily="34" charset="0"/>
              </a:endParaRPr>
            </a:p>
            <a:p>
              <a:pPr fontAlgn="base">
                <a:spcBef>
                  <a:spcPct val="0"/>
                </a:spcBef>
                <a:spcAft>
                  <a:spcPct val="0"/>
                </a:spcAft>
              </a:pPr>
              <a:r>
                <a:rPr lang="en-GB" sz="2400" dirty="0">
                  <a:solidFill>
                    <a:srgbClr val="FF0000"/>
                  </a:solidFill>
                  <a:latin typeface="Calibri" pitchFamily="34" charset="0"/>
                  <a:cs typeface="Arial" pitchFamily="34" charset="0"/>
                </a:rPr>
                <a:t>To get the </a:t>
              </a:r>
              <a:r>
                <a:rPr lang="en-GB" sz="2400" b="1" i="1" dirty="0">
                  <a:solidFill>
                    <a:srgbClr val="FF0000"/>
                  </a:solidFill>
                  <a:latin typeface="Calibri" pitchFamily="34" charset="0"/>
                  <a:cs typeface="Arial" pitchFamily="34" charset="0"/>
                </a:rPr>
                <a:t>total reaction rate, we must integrate over the whole energy spectrum </a:t>
              </a:r>
              <a:endParaRPr lang="en-GB" sz="1500" dirty="0">
                <a:solidFill>
                  <a:srgbClr val="FF0000"/>
                </a:solidFill>
                <a:latin typeface="Calibri" pitchFamily="34" charset="0"/>
                <a:cs typeface="Arial" pitchFamily="34" charset="0"/>
              </a:endParaRPr>
            </a:p>
          </p:txBody>
        </p:sp>
        <p:pic>
          <p:nvPicPr>
            <p:cNvPr id="2099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2640" y="1530924"/>
              <a:ext cx="3507330" cy="953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ggetto 3"/>
            <p:cNvGraphicFramePr>
              <a:graphicFrameLocks noChangeAspect="1"/>
            </p:cNvGraphicFramePr>
            <p:nvPr>
              <p:extLst>
                <p:ext uri="{D42A27DB-BD31-4B8C-83A1-F6EECF244321}">
                  <p14:modId xmlns:p14="http://schemas.microsoft.com/office/powerpoint/2010/main" val="1541706499"/>
                </p:ext>
              </p:extLst>
            </p:nvPr>
          </p:nvGraphicFramePr>
          <p:xfrm>
            <a:off x="1839933" y="2827304"/>
            <a:ext cx="5550285" cy="767496"/>
          </p:xfrm>
          <a:graphic>
            <a:graphicData uri="http://schemas.openxmlformats.org/presentationml/2006/ole">
              <mc:AlternateContent xmlns:mc="http://schemas.openxmlformats.org/markup-compatibility/2006">
                <mc:Choice xmlns:v="urn:schemas-microsoft-com:vml" Requires="v">
                  <p:oleObj spid="_x0000_s15396" name="Equazione" r:id="rId5" imgW="3720960" imgH="571320" progId="Equation.3">
                    <p:embed/>
                  </p:oleObj>
                </mc:Choice>
                <mc:Fallback>
                  <p:oleObj name="Equazione" r:id="rId5" imgW="3720960" imgH="571320" progId="Equation.3">
                    <p:embed/>
                    <p:pic>
                      <p:nvPicPr>
                        <p:cNvPr id="4" name="Oggetto 3"/>
                        <p:cNvPicPr/>
                        <p:nvPr/>
                      </p:nvPicPr>
                      <p:blipFill>
                        <a:blip r:embed="rId6"/>
                        <a:stretch>
                          <a:fillRect/>
                        </a:stretch>
                      </p:blipFill>
                      <p:spPr>
                        <a:xfrm>
                          <a:off x="1839933" y="2827304"/>
                          <a:ext cx="5550285" cy="767496"/>
                        </a:xfrm>
                        <a:prstGeom prst="rect">
                          <a:avLst/>
                        </a:prstGeom>
                      </p:spPr>
                    </p:pic>
                  </p:oleObj>
                </mc:Fallback>
              </mc:AlternateContent>
            </a:graphicData>
          </a:graphic>
        </p:graphicFrame>
      </p:grpSp>
    </p:spTree>
    <p:extLst>
      <p:ext uri="{BB962C8B-B14F-4D97-AF65-F5344CB8AC3E}">
        <p14:creationId xmlns:p14="http://schemas.microsoft.com/office/powerpoint/2010/main" val="198097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ggetto 4"/>
          <p:cNvGraphicFramePr>
            <a:graphicFrameLocks noChangeAspect="1"/>
          </p:cNvGraphicFramePr>
          <p:nvPr>
            <p:extLst>
              <p:ext uri="{D42A27DB-BD31-4B8C-83A1-F6EECF244321}">
                <p14:modId xmlns:p14="http://schemas.microsoft.com/office/powerpoint/2010/main" val="2296623292"/>
              </p:ext>
            </p:extLst>
          </p:nvPr>
        </p:nvGraphicFramePr>
        <p:xfrm>
          <a:off x="2157412" y="1143000"/>
          <a:ext cx="7291388" cy="4478338"/>
        </p:xfrm>
        <a:graphic>
          <a:graphicData uri="http://schemas.openxmlformats.org/presentationml/2006/ole">
            <mc:AlternateContent xmlns:mc="http://schemas.openxmlformats.org/markup-compatibility/2006">
              <mc:Choice xmlns:v="urn:schemas-microsoft-com:vml" Requires="v">
                <p:oleObj spid="_x0000_s16419" name="Equazione" r:id="rId3" imgW="3352680" imgH="2057400" progId="Equation.3">
                  <p:embed/>
                </p:oleObj>
              </mc:Choice>
              <mc:Fallback>
                <p:oleObj name="Equazione" r:id="rId3" imgW="3352680" imgH="2057400" progId="Equation.3">
                  <p:embed/>
                  <p:pic>
                    <p:nvPicPr>
                      <p:cNvPr id="4" name="Oggetto 4"/>
                      <p:cNvPicPr>
                        <a:picLocks noChangeAspect="1" noChangeArrowheads="1"/>
                      </p:cNvPicPr>
                      <p:nvPr/>
                    </p:nvPicPr>
                    <p:blipFill>
                      <a:blip r:embed="rId4"/>
                      <a:srcRect/>
                      <a:stretch>
                        <a:fillRect/>
                      </a:stretch>
                    </p:blipFill>
                    <p:spPr bwMode="auto">
                      <a:xfrm>
                        <a:off x="2157412" y="1143000"/>
                        <a:ext cx="7291388" cy="447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CasellaDiTesto 5"/>
          <p:cNvSpPr txBox="1">
            <a:spLocks noChangeArrowheads="1"/>
          </p:cNvSpPr>
          <p:nvPr/>
        </p:nvSpPr>
        <p:spPr bwMode="auto">
          <a:xfrm>
            <a:off x="1676401" y="268070"/>
            <a:ext cx="884472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r>
              <a:rPr lang="en-US" altLang="en-US" sz="3600" dirty="0">
                <a:solidFill>
                  <a:prstClr val="black"/>
                </a:solidFill>
                <a:cs typeface="Arial" pitchFamily="34" charset="0"/>
              </a:rPr>
              <a:t>Total rate: Integral over the energy spectrum:</a:t>
            </a:r>
          </a:p>
        </p:txBody>
      </p:sp>
      <p:sp>
        <p:nvSpPr>
          <p:cNvPr id="6" name="Rettangolo 5"/>
          <p:cNvSpPr/>
          <p:nvPr/>
        </p:nvSpPr>
        <p:spPr>
          <a:xfrm>
            <a:off x="1968500" y="4572000"/>
            <a:ext cx="5118100" cy="1066800"/>
          </a:xfrm>
          <a:prstGeom prst="rect">
            <a:avLst/>
          </a:prstGeom>
          <a:solidFill>
            <a:schemeClr val="accent1">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it-IT">
              <a:solidFill>
                <a:prstClr val="white"/>
              </a:solidFill>
              <a:latin typeface="Calibri"/>
            </a:endParaRPr>
          </a:p>
        </p:txBody>
      </p:sp>
      <p:sp>
        <p:nvSpPr>
          <p:cNvPr id="7" name="CasellaDiTesto 6"/>
          <p:cNvSpPr txBox="1"/>
          <p:nvPr/>
        </p:nvSpPr>
        <p:spPr>
          <a:xfrm>
            <a:off x="2070100" y="5938124"/>
            <a:ext cx="7590348" cy="523220"/>
          </a:xfrm>
          <a:prstGeom prst="rect">
            <a:avLst/>
          </a:prstGeom>
          <a:noFill/>
        </p:spPr>
        <p:txBody>
          <a:bodyPr wrap="none" rtlCol="0">
            <a:spAutoFit/>
          </a:bodyPr>
          <a:lstStyle/>
          <a:p>
            <a:pPr fontAlgn="base">
              <a:spcBef>
                <a:spcPct val="0"/>
              </a:spcBef>
              <a:spcAft>
                <a:spcPct val="0"/>
              </a:spcAft>
            </a:pPr>
            <a:r>
              <a:rPr lang="en-GB" sz="2800" b="1" i="1" dirty="0">
                <a:solidFill>
                  <a:srgbClr val="FF0000"/>
                </a:solidFill>
                <a:latin typeface="Calibri" pitchFamily="34" charset="0"/>
                <a:cs typeface="Arial" pitchFamily="34" charset="0"/>
              </a:rPr>
              <a:t>Reaction Rate = Number of reaction/time/volume</a:t>
            </a:r>
          </a:p>
        </p:txBody>
      </p:sp>
      <p:sp>
        <p:nvSpPr>
          <p:cNvPr id="8" name="CasellaDiTesto 7"/>
          <p:cNvSpPr txBox="1"/>
          <p:nvPr/>
        </p:nvSpPr>
        <p:spPr>
          <a:xfrm>
            <a:off x="8476734" y="4862380"/>
            <a:ext cx="1631091" cy="400110"/>
          </a:xfrm>
          <a:prstGeom prst="rect">
            <a:avLst/>
          </a:prstGeom>
          <a:noFill/>
        </p:spPr>
        <p:txBody>
          <a:bodyPr wrap="square" rtlCol="0">
            <a:spAutoFit/>
          </a:bodyPr>
          <a:lstStyle/>
          <a:p>
            <a:r>
              <a:rPr lang="en-GB" sz="2000" b="1" dirty="0" smtClean="0"/>
              <a:t>Equation </a:t>
            </a:r>
            <a:r>
              <a:rPr lang="en-GB" sz="2000" b="1" dirty="0"/>
              <a:t>3</a:t>
            </a:r>
          </a:p>
        </p:txBody>
      </p:sp>
      <p:sp>
        <p:nvSpPr>
          <p:cNvPr id="9" name="CasellaDiTesto 8"/>
          <p:cNvSpPr txBox="1"/>
          <p:nvPr/>
        </p:nvSpPr>
        <p:spPr>
          <a:xfrm>
            <a:off x="9135762" y="2673178"/>
            <a:ext cx="1631091" cy="400110"/>
          </a:xfrm>
          <a:prstGeom prst="rect">
            <a:avLst/>
          </a:prstGeom>
          <a:noFill/>
        </p:spPr>
        <p:txBody>
          <a:bodyPr wrap="square" rtlCol="0">
            <a:spAutoFit/>
          </a:bodyPr>
          <a:lstStyle/>
          <a:p>
            <a:r>
              <a:rPr lang="en-GB" sz="2000" b="1" dirty="0" smtClean="0"/>
              <a:t>Equation </a:t>
            </a:r>
            <a:r>
              <a:rPr lang="en-GB" sz="2000" b="1" dirty="0"/>
              <a:t>2</a:t>
            </a:r>
          </a:p>
        </p:txBody>
      </p:sp>
    </p:spTree>
    <p:extLst>
      <p:ext uri="{BB962C8B-B14F-4D97-AF65-F5344CB8AC3E}">
        <p14:creationId xmlns:p14="http://schemas.microsoft.com/office/powerpoint/2010/main" val="6843033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2968417"/>
            <a:ext cx="10972800" cy="1143000"/>
          </a:xfrm>
        </p:spPr>
        <p:txBody>
          <a:bodyPr/>
          <a:lstStyle/>
          <a:p>
            <a:r>
              <a:rPr lang="en-US" dirty="0" smtClean="0"/>
              <a:t>What about the cross section?</a:t>
            </a:r>
            <a:endParaRPr lang="en-US" dirty="0"/>
          </a:p>
        </p:txBody>
      </p:sp>
      <p:sp>
        <p:nvSpPr>
          <p:cNvPr id="3" name="Segnaposto contenuto 2"/>
          <p:cNvSpPr>
            <a:spLocks noGrp="1"/>
          </p:cNvSpPr>
          <p:nvPr>
            <p:ph idx="1"/>
          </p:nvPr>
        </p:nvSpPr>
        <p:spPr/>
        <p:txBody>
          <a:bodyPr/>
          <a:lstStyle/>
          <a:p>
            <a:endParaRPr lang="en-US" dirty="0"/>
          </a:p>
        </p:txBody>
      </p:sp>
    </p:spTree>
    <p:extLst>
      <p:ext uri="{BB962C8B-B14F-4D97-AF65-F5344CB8AC3E}">
        <p14:creationId xmlns:p14="http://schemas.microsoft.com/office/powerpoint/2010/main" val="4214782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83957" y="228600"/>
            <a:ext cx="9205784" cy="1143000"/>
          </a:xfrm>
        </p:spPr>
        <p:txBody>
          <a:bodyPr/>
          <a:lstStyle/>
          <a:p>
            <a:r>
              <a:rPr lang="en-US" dirty="0" smtClean="0"/>
              <a:t>Nuclear reactions among charge nuclei</a:t>
            </a:r>
            <a:endParaRPr lang="en-US" dirty="0"/>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2033954" y="1371600"/>
                <a:ext cx="8229600" cy="4953000"/>
              </a:xfrm>
            </p:spPr>
            <p:txBody>
              <a:bodyPr/>
              <a:lstStyle/>
              <a:p>
                <a:r>
                  <a:rPr lang="en-US" dirty="0" smtClean="0"/>
                  <a:t>Thermal energy should be large enough to allow nuclei penetrate the Coulomb barrier. </a:t>
                </a:r>
              </a:p>
              <a:p>
                <a:pPr marL="0" indent="0" algn="ctr">
                  <a:buNone/>
                </a:pPr>
                <a14:m>
                  <m:oMath xmlns:m="http://schemas.openxmlformats.org/officeDocument/2006/math">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it-IT" b="0" i="1" smtClean="0">
                                <a:latin typeface="Cambria Math" panose="02040503050406030204" pitchFamily="18" charset="0"/>
                              </a:rPr>
                              <m:t>𝑍</m:t>
                            </m:r>
                          </m:e>
                          <m:sub>
                            <m:r>
                              <a:rPr lang="it-IT" b="0" i="1" smtClean="0">
                                <a:latin typeface="Cambria Math" panose="02040503050406030204" pitchFamily="18" charset="0"/>
                              </a:rPr>
                              <m:t>1</m:t>
                            </m:r>
                          </m:sub>
                        </m:sSub>
                        <m:sSub>
                          <m:sSubPr>
                            <m:ctrlPr>
                              <a:rPr lang="en-US" i="1" smtClean="0">
                                <a:latin typeface="Cambria Math" panose="02040503050406030204" pitchFamily="18" charset="0"/>
                              </a:rPr>
                            </m:ctrlPr>
                          </m:sSubPr>
                          <m:e>
                            <m:r>
                              <a:rPr lang="it-IT" b="0" i="1" smtClean="0">
                                <a:latin typeface="Cambria Math" panose="02040503050406030204" pitchFamily="18" charset="0"/>
                              </a:rPr>
                              <m:t>𝑍</m:t>
                            </m:r>
                          </m:e>
                          <m:sub>
                            <m:r>
                              <a:rPr lang="it-IT" b="0" i="1" smtClean="0">
                                <a:latin typeface="Cambria Math" panose="02040503050406030204" pitchFamily="18" charset="0"/>
                              </a:rPr>
                              <m:t>2</m:t>
                            </m:r>
                          </m:sub>
                        </m:sSub>
                        <m:sSup>
                          <m:sSupPr>
                            <m:ctrlPr>
                              <a:rPr lang="en-US" i="1" smtClean="0">
                                <a:latin typeface="Cambria Math" panose="02040503050406030204" pitchFamily="18" charset="0"/>
                              </a:rPr>
                            </m:ctrlPr>
                          </m:sSupPr>
                          <m:e>
                            <m:r>
                              <a:rPr lang="it-IT" b="0" i="1" smtClean="0">
                                <a:latin typeface="Cambria Math" panose="02040503050406030204" pitchFamily="18" charset="0"/>
                              </a:rPr>
                              <m:t>𝑒</m:t>
                            </m:r>
                          </m:e>
                          <m:sup>
                            <m:r>
                              <a:rPr lang="it-IT" b="0" i="1" smtClean="0">
                                <a:latin typeface="Cambria Math" panose="02040503050406030204" pitchFamily="18" charset="0"/>
                              </a:rPr>
                              <m:t>2</m:t>
                            </m:r>
                          </m:sup>
                        </m:sSup>
                      </m:num>
                      <m:den>
                        <m:sSub>
                          <m:sSubPr>
                            <m:ctrlPr>
                              <a:rPr lang="en-US" i="1" smtClean="0">
                                <a:latin typeface="Cambria Math" panose="02040503050406030204" pitchFamily="18" charset="0"/>
                              </a:rPr>
                            </m:ctrlPr>
                          </m:sSubPr>
                          <m:e>
                            <m:r>
                              <a:rPr lang="it-IT" b="0" i="1" smtClean="0">
                                <a:latin typeface="Cambria Math" panose="02040503050406030204" pitchFamily="18" charset="0"/>
                              </a:rPr>
                              <m:t>𝑟</m:t>
                            </m:r>
                          </m:e>
                          <m:sub>
                            <m:r>
                              <a:rPr lang="it-IT" b="0" i="1" smtClean="0">
                                <a:latin typeface="Cambria Math" panose="02040503050406030204" pitchFamily="18" charset="0"/>
                              </a:rPr>
                              <m:t>0</m:t>
                            </m:r>
                          </m:sub>
                        </m:sSub>
                      </m:den>
                    </m:f>
                    <m:r>
                      <a:rPr lang="it-IT" i="1">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1.4</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𝑍</m:t>
                        </m:r>
                      </m:e>
                      <m:sub>
                        <m:r>
                          <a:rPr lang="it-IT" b="0" i="1" smtClean="0">
                            <a:latin typeface="Cambria Math" panose="02040503050406030204" pitchFamily="18" charset="0"/>
                            <a:ea typeface="Cambria Math" panose="02040503050406030204" pitchFamily="18" charset="0"/>
                          </a:rPr>
                          <m:t>1</m:t>
                        </m:r>
                      </m:sub>
                    </m:sSub>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𝑍</m:t>
                        </m:r>
                      </m:e>
                      <m:sub>
                        <m:r>
                          <a:rPr lang="it-IT" b="0" i="1" smtClean="0">
                            <a:latin typeface="Cambria Math" panose="02040503050406030204" pitchFamily="18" charset="0"/>
                            <a:ea typeface="Cambria Math" panose="02040503050406030204" pitchFamily="18" charset="0"/>
                          </a:rPr>
                          <m:t>2</m:t>
                        </m:r>
                      </m:sub>
                    </m:sSub>
                  </m:oMath>
                </a14:m>
                <a:r>
                  <a:rPr lang="en-US" dirty="0" smtClean="0"/>
                  <a:t> </a:t>
                </a:r>
                <a:r>
                  <a:rPr lang="en-US" i="1" dirty="0" smtClean="0"/>
                  <a:t>MeV</a:t>
                </a:r>
                <a:r>
                  <a:rPr lang="en-US" dirty="0" smtClean="0"/>
                  <a:t> </a:t>
                </a:r>
              </a:p>
              <a:p>
                <a:pPr marL="0" indent="0" algn="ctr">
                  <a:buNone/>
                </a:pPr>
                <a:r>
                  <a:rPr lang="en-US" dirty="0" smtClean="0"/>
                  <a:t>Classically, </a:t>
                </a:r>
                <a14:m>
                  <m:oMath xmlns:m="http://schemas.openxmlformats.org/officeDocument/2006/math">
                    <m:r>
                      <a:rPr lang="it-IT" b="0" i="1" smtClean="0">
                        <a:latin typeface="Cambria Math" panose="02040503050406030204" pitchFamily="18" charset="0"/>
                      </a:rPr>
                      <m:t>𝑇</m:t>
                    </m:r>
                    <m:r>
                      <a:rPr lang="it-IT" b="0" i="1" smtClean="0">
                        <a:latin typeface="Cambria Math" panose="02040503050406030204" pitchFamily="18" charset="0"/>
                        <a:ea typeface="Cambria Math" panose="02040503050406030204" pitchFamily="18" charset="0"/>
                      </a:rPr>
                      <m:t>~</m:t>
                    </m:r>
                    <m:sSup>
                      <m:sSupPr>
                        <m:ctrlPr>
                          <a:rPr lang="it-IT" b="0" i="1" smtClean="0">
                            <a:latin typeface="Cambria Math" panose="02040503050406030204" pitchFamily="18" charset="0"/>
                            <a:ea typeface="Cambria Math" panose="02040503050406030204" pitchFamily="18" charset="0"/>
                          </a:rPr>
                        </m:ctrlPr>
                      </m:sSupPr>
                      <m:e>
                        <m:r>
                          <a:rPr lang="it-IT" b="0" i="1" smtClean="0">
                            <a:latin typeface="Cambria Math" panose="02040503050406030204" pitchFamily="18" charset="0"/>
                            <a:ea typeface="Cambria Math" panose="02040503050406030204" pitchFamily="18" charset="0"/>
                          </a:rPr>
                          <m:t>10</m:t>
                        </m:r>
                      </m:e>
                      <m:sup>
                        <m:r>
                          <a:rPr lang="it-IT" b="0" i="1" smtClean="0">
                            <a:latin typeface="Cambria Math" panose="02040503050406030204" pitchFamily="18" charset="0"/>
                            <a:ea typeface="Cambria Math" panose="02040503050406030204" pitchFamily="18" charset="0"/>
                          </a:rPr>
                          <m:t>10</m:t>
                        </m:r>
                      </m:sup>
                    </m:sSup>
                    <m:r>
                      <a:rPr lang="it-IT" b="0" i="1" smtClean="0">
                        <a:latin typeface="Cambria Math" panose="02040503050406030204" pitchFamily="18" charset="0"/>
                        <a:ea typeface="Cambria Math" panose="02040503050406030204" pitchFamily="18" charset="0"/>
                      </a:rPr>
                      <m:t> </m:t>
                    </m:r>
                    <m:r>
                      <a:rPr lang="it-IT" b="0" i="1" smtClean="0">
                        <a:latin typeface="Cambria Math" panose="02040503050406030204" pitchFamily="18" charset="0"/>
                        <a:ea typeface="Cambria Math" panose="02040503050406030204" pitchFamily="18" charset="0"/>
                      </a:rPr>
                      <m:t>𝐾</m:t>
                    </m:r>
                  </m:oMath>
                </a14:m>
                <a:endParaRPr lang="en-US" dirty="0" smtClean="0"/>
              </a:p>
              <a:p>
                <a:pPr marL="0" indent="0" algn="ctr">
                  <a:buNone/>
                </a:pPr>
                <a:endParaRPr lang="en-US" dirty="0"/>
              </a:p>
              <a:p>
                <a:pPr marL="0" indent="0" algn="ctr">
                  <a:buNone/>
                </a:pPr>
                <a:r>
                  <a:rPr lang="en-US" dirty="0" smtClean="0"/>
                  <a:t>In normal stars temperatures are much lower. </a:t>
                </a:r>
                <a:r>
                  <a:rPr lang="en-US" dirty="0" err="1" smtClean="0"/>
                  <a:t>keV</a:t>
                </a:r>
                <a:r>
                  <a:rPr lang="en-US" dirty="0" smtClean="0"/>
                  <a:t>, rather than MeV. For instance, the central temperature of the Sun is </a:t>
                </a:r>
                <a14:m>
                  <m:oMath xmlns:m="http://schemas.openxmlformats.org/officeDocument/2006/math">
                    <m:r>
                      <a:rPr lang="it-IT" i="1">
                        <a:latin typeface="Cambria Math" panose="02040503050406030204" pitchFamily="18" charset="0"/>
                        <a:ea typeface="Cambria Math" panose="02040503050406030204" pitchFamily="18" charset="0"/>
                      </a:rPr>
                      <m:t>~</m:t>
                    </m:r>
                    <m:sSup>
                      <m:sSupPr>
                        <m:ctrlPr>
                          <a:rPr lang="it-IT" i="1">
                            <a:latin typeface="Cambria Math" panose="02040503050406030204" pitchFamily="18" charset="0"/>
                            <a:ea typeface="Cambria Math" panose="02040503050406030204" pitchFamily="18" charset="0"/>
                          </a:rPr>
                        </m:ctrlPr>
                      </m:sSupPr>
                      <m:e>
                        <m:r>
                          <a:rPr lang="it-IT" i="1">
                            <a:latin typeface="Cambria Math" panose="02040503050406030204" pitchFamily="18" charset="0"/>
                            <a:ea typeface="Cambria Math" panose="02040503050406030204" pitchFamily="18" charset="0"/>
                          </a:rPr>
                          <m:t>10</m:t>
                        </m:r>
                      </m:e>
                      <m:sup>
                        <m:r>
                          <a:rPr lang="it-IT" b="0" i="1" smtClean="0">
                            <a:latin typeface="Cambria Math" panose="02040503050406030204" pitchFamily="18" charset="0"/>
                            <a:ea typeface="Cambria Math" panose="02040503050406030204" pitchFamily="18" charset="0"/>
                          </a:rPr>
                          <m:t>7</m:t>
                        </m:r>
                      </m:sup>
                    </m:sSup>
                    <m:r>
                      <a:rPr lang="it-IT" i="1">
                        <a:latin typeface="Cambria Math" panose="02040503050406030204" pitchFamily="18" charset="0"/>
                        <a:ea typeface="Cambria Math" panose="02040503050406030204" pitchFamily="18" charset="0"/>
                      </a:rPr>
                      <m:t> </m:t>
                    </m:r>
                    <m:r>
                      <a:rPr lang="it-IT" i="1">
                        <a:latin typeface="Cambria Math" panose="02040503050406030204" pitchFamily="18" charset="0"/>
                        <a:ea typeface="Cambria Math" panose="02040503050406030204" pitchFamily="18" charset="0"/>
                      </a:rPr>
                      <m:t>𝐾</m:t>
                    </m:r>
                  </m:oMath>
                </a14:m>
                <a:endParaRPr lang="en-US" dirty="0"/>
              </a:p>
              <a:p>
                <a:pPr marL="0" indent="0" algn="ctr">
                  <a:buNone/>
                </a:pPr>
                <a:endParaRPr lang="en-US"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2033954" y="1371600"/>
                <a:ext cx="8229600" cy="4953000"/>
              </a:xfrm>
              <a:blipFill>
                <a:blip r:embed="rId2"/>
                <a:stretch>
                  <a:fillRect l="-1704" t="-1599" r="-519" b="-738"/>
                </a:stretch>
              </a:blipFill>
            </p:spPr>
            <p:txBody>
              <a:bodyPr/>
              <a:lstStyle/>
              <a:p>
                <a:r>
                  <a:rPr lang="en-US">
                    <a:noFill/>
                  </a:rPr>
                  <a:t> </a:t>
                </a:r>
              </a:p>
            </p:txBody>
          </p:sp>
        </mc:Fallback>
      </mc:AlternateContent>
    </p:spTree>
    <p:extLst>
      <p:ext uri="{BB962C8B-B14F-4D97-AF65-F5344CB8AC3E}">
        <p14:creationId xmlns:p14="http://schemas.microsoft.com/office/powerpoint/2010/main" val="455807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563562"/>
          </a:xfrm>
        </p:spPr>
        <p:txBody>
          <a:bodyPr/>
          <a:lstStyle/>
          <a:p>
            <a:r>
              <a:rPr lang="it-IT" sz="3600" dirty="0" err="1"/>
              <a:t>Nuclear</a:t>
            </a:r>
            <a:r>
              <a:rPr lang="it-IT" sz="3600" dirty="0"/>
              <a:t> fusion: cross </a:t>
            </a:r>
            <a:r>
              <a:rPr lang="it-IT" sz="3600" dirty="0" err="1"/>
              <a:t>section</a:t>
            </a:r>
            <a:endParaRPr lang="it-IT" sz="3600" dirty="0"/>
          </a:p>
        </p:txBody>
      </p:sp>
      <p:sp>
        <p:nvSpPr>
          <p:cNvPr id="4" name="CasellaDiTesto 3"/>
          <p:cNvSpPr txBox="1">
            <a:spLocks noChangeAspect="1"/>
          </p:cNvSpPr>
          <p:nvPr/>
        </p:nvSpPr>
        <p:spPr>
          <a:xfrm>
            <a:off x="1905001" y="1066800"/>
            <a:ext cx="8485909" cy="3810000"/>
          </a:xfrm>
          <a:prstGeom prst="rect">
            <a:avLst/>
          </a:prstGeom>
          <a:noFill/>
        </p:spPr>
        <p:txBody>
          <a:bodyPr wrap="square" rtlCol="0">
            <a:normAutofit fontScale="92500" lnSpcReduction="10000"/>
          </a:bodyPr>
          <a:lstStyle/>
          <a:p>
            <a:r>
              <a:rPr lang="en-US" sz="2800" dirty="0"/>
              <a:t>The cross section </a:t>
            </a:r>
            <a:r>
              <a:rPr lang="en-US" sz="2800" i="1" dirty="0">
                <a:latin typeface="Symbol" panose="05050102010706020507" pitchFamily="18" charset="2"/>
              </a:rPr>
              <a:t>s</a:t>
            </a:r>
            <a:r>
              <a:rPr lang="en-US" sz="2800" i="1" dirty="0"/>
              <a:t>(E)</a:t>
            </a:r>
            <a:r>
              <a:rPr lang="en-US" sz="2800" dirty="0"/>
              <a:t> represents the probability that a reaction occurs among particle pairs with center-of-mass energy = E. It is the product of 2 </a:t>
            </a:r>
            <a:r>
              <a:rPr lang="en-US" sz="2800" dirty="0" smtClean="0"/>
              <a:t>independent probabilities representing:</a:t>
            </a:r>
            <a:endParaRPr lang="en-US" sz="2800" dirty="0"/>
          </a:p>
          <a:p>
            <a:endParaRPr lang="en-US" sz="2800" dirty="0"/>
          </a:p>
          <a:p>
            <a:pPr marL="514350" indent="-514350">
              <a:buAutoNum type="alphaLcParenR"/>
            </a:pPr>
            <a:r>
              <a:rPr lang="en-US" sz="2800" dirty="0"/>
              <a:t>The penetration of  Coulomb barrier (</a:t>
            </a:r>
            <a:r>
              <a:rPr lang="en-US" sz="2800" b="1" dirty="0"/>
              <a:t>Coulomb probability</a:t>
            </a:r>
            <a:r>
              <a:rPr lang="en-US" sz="2800" dirty="0"/>
              <a:t>)</a:t>
            </a:r>
          </a:p>
          <a:p>
            <a:pPr marL="514350" indent="-514350">
              <a:buAutoNum type="alphaLcParenR"/>
            </a:pPr>
            <a:endParaRPr lang="en-US" sz="2800" dirty="0"/>
          </a:p>
          <a:p>
            <a:pPr marL="514350" indent="-514350">
              <a:buAutoNum type="alphaLcParenR"/>
            </a:pPr>
            <a:r>
              <a:rPr lang="en-US" sz="2800" dirty="0"/>
              <a:t>The formation of a specific the compound nucleus  (</a:t>
            </a:r>
            <a:r>
              <a:rPr lang="en-US" sz="2800" b="1" dirty="0"/>
              <a:t>nuclear probability</a:t>
            </a:r>
            <a:r>
              <a:rPr lang="en-US" sz="2800" dirty="0"/>
              <a:t>)</a:t>
            </a:r>
          </a:p>
        </p:txBody>
      </p:sp>
      <p:graphicFrame>
        <p:nvGraphicFramePr>
          <p:cNvPr id="5" name="Oggetto 4"/>
          <p:cNvGraphicFramePr>
            <a:graphicFrameLocks noChangeAspect="1"/>
          </p:cNvGraphicFramePr>
          <p:nvPr>
            <p:extLst/>
          </p:nvPr>
        </p:nvGraphicFramePr>
        <p:xfrm>
          <a:off x="5033435" y="5276850"/>
          <a:ext cx="2734733" cy="647700"/>
        </p:xfrm>
        <a:graphic>
          <a:graphicData uri="http://schemas.openxmlformats.org/presentationml/2006/ole">
            <mc:AlternateContent xmlns:mc="http://schemas.openxmlformats.org/markup-compatibility/2006">
              <mc:Choice xmlns:v="urn:schemas-microsoft-com:vml" Requires="v">
                <p:oleObj spid="_x0000_s18465" name="Equazione" r:id="rId3" imgW="965160" imgH="228600" progId="Equation.3">
                  <p:embed/>
                </p:oleObj>
              </mc:Choice>
              <mc:Fallback>
                <p:oleObj name="Equazione" r:id="rId3" imgW="965160" imgH="228600" progId="Equation.3">
                  <p:embed/>
                  <p:pic>
                    <p:nvPicPr>
                      <p:cNvPr id="5" name="Oggetto 4"/>
                      <p:cNvPicPr/>
                      <p:nvPr/>
                    </p:nvPicPr>
                    <p:blipFill>
                      <a:blip r:embed="rId4"/>
                      <a:stretch>
                        <a:fillRect/>
                      </a:stretch>
                    </p:blipFill>
                    <p:spPr>
                      <a:xfrm>
                        <a:off x="5033435" y="5276850"/>
                        <a:ext cx="2734733" cy="647700"/>
                      </a:xfrm>
                      <a:prstGeom prst="rect">
                        <a:avLst/>
                      </a:prstGeom>
                    </p:spPr>
                  </p:pic>
                </p:oleObj>
              </mc:Fallback>
            </mc:AlternateContent>
          </a:graphicData>
        </a:graphic>
      </p:graphicFrame>
      <p:sp>
        <p:nvSpPr>
          <p:cNvPr id="6" name="Rettangolo 5"/>
          <p:cNvSpPr/>
          <p:nvPr/>
        </p:nvSpPr>
        <p:spPr>
          <a:xfrm>
            <a:off x="4953000" y="5181600"/>
            <a:ext cx="2895600" cy="838200"/>
          </a:xfrm>
          <a:prstGeom prst="rect">
            <a:avLst/>
          </a:prstGeom>
          <a:solidFill>
            <a:schemeClr val="accent1">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20313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OVERVIEW:</a:t>
            </a:r>
            <a:endParaRPr lang="en-US" dirty="0"/>
          </a:p>
        </p:txBody>
      </p:sp>
      <p:sp>
        <p:nvSpPr>
          <p:cNvPr id="3" name="Segnaposto contenuto 2"/>
          <p:cNvSpPr>
            <a:spLocks noGrp="1"/>
          </p:cNvSpPr>
          <p:nvPr>
            <p:ph idx="1"/>
          </p:nvPr>
        </p:nvSpPr>
        <p:spPr/>
        <p:txBody>
          <a:bodyPr/>
          <a:lstStyle/>
          <a:p>
            <a:r>
              <a:rPr lang="en-US" dirty="0" smtClean="0"/>
              <a:t>Stellar models and </a:t>
            </a:r>
            <a:r>
              <a:rPr lang="en-US" dirty="0" err="1" smtClean="0"/>
              <a:t>nucleosyntesis</a:t>
            </a:r>
            <a:r>
              <a:rPr lang="en-US" dirty="0" smtClean="0"/>
              <a:t>, a brief introduction.</a:t>
            </a:r>
          </a:p>
          <a:p>
            <a:r>
              <a:rPr lang="en-US" dirty="0" smtClean="0"/>
              <a:t>Nuclear reactions in stars</a:t>
            </a:r>
          </a:p>
          <a:p>
            <a:r>
              <a:rPr lang="en-US" dirty="0" smtClean="0"/>
              <a:t>Evolution of low-mass stars.</a:t>
            </a:r>
          </a:p>
          <a:p>
            <a:r>
              <a:rPr lang="en-US" dirty="0" smtClean="0"/>
              <a:t>The Asymptotic Giant Branch.</a:t>
            </a:r>
          </a:p>
          <a:p>
            <a:r>
              <a:rPr lang="en-US" dirty="0" smtClean="0"/>
              <a:t>Synthesis of elements beyond the iron peak in AGB stars .</a:t>
            </a:r>
          </a:p>
          <a:p>
            <a:r>
              <a:rPr lang="en-US" dirty="0"/>
              <a:t>T</a:t>
            </a:r>
            <a:r>
              <a:rPr lang="en-US" dirty="0" smtClean="0"/>
              <a:t>he origin of the main s-process component.</a:t>
            </a:r>
            <a:endParaRPr lang="en-US" dirty="0"/>
          </a:p>
        </p:txBody>
      </p:sp>
    </p:spTree>
    <p:extLst>
      <p:ext uri="{BB962C8B-B14F-4D97-AF65-F5344CB8AC3E}">
        <p14:creationId xmlns:p14="http://schemas.microsoft.com/office/powerpoint/2010/main" val="8137662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US"/>
          </a:p>
        </p:txBody>
      </p:sp>
      <p:sp>
        <p:nvSpPr>
          <p:cNvPr id="3" name="Segnaposto contenuto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457200"/>
            <a:ext cx="79248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20831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110197"/>
            <a:ext cx="8229600" cy="1143000"/>
          </a:xfrm>
        </p:spPr>
        <p:txBody>
          <a:bodyPr rtlCol="0">
            <a:normAutofit fontScale="90000"/>
          </a:bodyPr>
          <a:lstStyle/>
          <a:p>
            <a:pPr eaLnBrk="1" fontAlgn="auto" hangingPunct="1">
              <a:spcAft>
                <a:spcPts val="0"/>
              </a:spcAft>
              <a:defRPr/>
            </a:pPr>
            <a:r>
              <a:rPr lang="en-US" dirty="0" smtClean="0"/>
              <a:t>The penetrability of the Coulomb barrier: </a:t>
            </a:r>
          </a:p>
        </p:txBody>
      </p:sp>
      <p:sp>
        <p:nvSpPr>
          <p:cNvPr id="3" name="Segnaposto contenuto 2"/>
          <p:cNvSpPr>
            <a:spLocks noGrp="1"/>
          </p:cNvSpPr>
          <p:nvPr>
            <p:ph idx="1"/>
          </p:nvPr>
        </p:nvSpPr>
        <p:spPr>
          <a:xfrm>
            <a:off x="1981200" y="1600200"/>
            <a:ext cx="8229600" cy="4953000"/>
          </a:xfrm>
        </p:spPr>
        <p:txBody>
          <a:bodyPr rtlCol="0">
            <a:normAutofit/>
          </a:bodyPr>
          <a:lstStyle/>
          <a:p>
            <a:pPr eaLnBrk="1" fontAlgn="auto" hangingPunct="1">
              <a:spcAft>
                <a:spcPts val="0"/>
              </a:spcAft>
              <a:defRPr/>
            </a:pPr>
            <a:r>
              <a:rPr lang="en-US" dirty="0"/>
              <a:t>T</a:t>
            </a:r>
            <a:r>
              <a:rPr lang="en-US" dirty="0" smtClean="0"/>
              <a:t>he Coulomb barrier is too high, but quantum mechanics allows its penetrability. </a:t>
            </a:r>
          </a:p>
          <a:p>
            <a:pPr marL="0" indent="0" eaLnBrk="1" fontAlgn="auto" hangingPunct="1">
              <a:spcAft>
                <a:spcPts val="0"/>
              </a:spcAft>
              <a:buNone/>
              <a:defRPr/>
            </a:pPr>
            <a:r>
              <a:rPr lang="en-US" dirty="0" smtClean="0"/>
              <a:t>   </a:t>
            </a:r>
          </a:p>
          <a:p>
            <a:pPr marL="0" indent="0" eaLnBrk="1" fontAlgn="auto" hangingPunct="1">
              <a:spcAft>
                <a:spcPts val="0"/>
              </a:spcAft>
              <a:buNone/>
              <a:defRPr/>
            </a:pPr>
            <a:r>
              <a:rPr lang="en-US" dirty="0"/>
              <a:t> </a:t>
            </a:r>
            <a:r>
              <a:rPr lang="en-US" dirty="0" smtClean="0"/>
              <a:t>   The tunnel probability is (Gamow 1934):</a:t>
            </a:r>
          </a:p>
          <a:p>
            <a:pPr marL="0" indent="0" eaLnBrk="1" fontAlgn="auto" hangingPunct="1">
              <a:spcAft>
                <a:spcPts val="0"/>
              </a:spcAft>
              <a:buNone/>
              <a:defRPr/>
            </a:pPr>
            <a:endParaRPr lang="en-US" dirty="0" smtClean="0"/>
          </a:p>
          <a:p>
            <a:pPr marL="0" indent="0" eaLnBrk="1" fontAlgn="auto" hangingPunct="1">
              <a:spcAft>
                <a:spcPts val="0"/>
              </a:spcAft>
              <a:buNone/>
              <a:defRPr/>
            </a:pPr>
            <a:endParaRPr lang="en-US" dirty="0" smtClean="0"/>
          </a:p>
          <a:p>
            <a:pPr marL="0" indent="0" eaLnBrk="1" fontAlgn="auto" hangingPunct="1">
              <a:spcAft>
                <a:spcPts val="0"/>
              </a:spcAft>
              <a:buNone/>
              <a:defRPr/>
            </a:pPr>
            <a:endParaRPr lang="en-US" dirty="0" smtClean="0"/>
          </a:p>
          <a:p>
            <a:pPr marL="0" indent="0" eaLnBrk="1" fontAlgn="auto" hangingPunct="1">
              <a:spcAft>
                <a:spcPts val="0"/>
              </a:spcAft>
              <a:buNone/>
              <a:defRPr/>
            </a:pPr>
            <a:endParaRPr lang="en-US" dirty="0" smtClean="0"/>
          </a:p>
        </p:txBody>
      </p:sp>
      <p:graphicFrame>
        <p:nvGraphicFramePr>
          <p:cNvPr id="5" name="Oggetto 4"/>
          <p:cNvGraphicFramePr>
            <a:graphicFrameLocks noChangeAspect="1"/>
          </p:cNvGraphicFramePr>
          <p:nvPr>
            <p:extLst/>
          </p:nvPr>
        </p:nvGraphicFramePr>
        <p:xfrm>
          <a:off x="2438400" y="4114800"/>
          <a:ext cx="7682788" cy="2286000"/>
        </p:xfrm>
        <a:graphic>
          <a:graphicData uri="http://schemas.openxmlformats.org/presentationml/2006/ole">
            <mc:AlternateContent xmlns:mc="http://schemas.openxmlformats.org/markup-compatibility/2006">
              <mc:Choice xmlns:v="urn:schemas-microsoft-com:vml" Requires="v">
                <p:oleObj spid="_x0000_s19489" name="Equazione" r:id="rId3" imgW="3327120" imgH="990360" progId="Equation.3">
                  <p:embed/>
                </p:oleObj>
              </mc:Choice>
              <mc:Fallback>
                <p:oleObj name="Equazione" r:id="rId3" imgW="3327120" imgH="990360" progId="Equation.3">
                  <p:embed/>
                  <p:pic>
                    <p:nvPicPr>
                      <p:cNvPr id="5" name="Oggetto 4"/>
                      <p:cNvPicPr>
                        <a:picLocks noChangeAspect="1" noChangeArrowheads="1"/>
                      </p:cNvPicPr>
                      <p:nvPr/>
                    </p:nvPicPr>
                    <p:blipFill>
                      <a:blip r:embed="rId4"/>
                      <a:srcRect/>
                      <a:stretch>
                        <a:fillRect/>
                      </a:stretch>
                    </p:blipFill>
                    <p:spPr bwMode="auto">
                      <a:xfrm>
                        <a:off x="2438400" y="4114800"/>
                        <a:ext cx="7682788" cy="22860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6349792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egnaposto contenuto 2"/>
          <p:cNvSpPr>
            <a:spLocks noGrp="1"/>
          </p:cNvSpPr>
          <p:nvPr>
            <p:ph idx="1"/>
          </p:nvPr>
        </p:nvSpPr>
        <p:spPr>
          <a:xfrm>
            <a:off x="1905000" y="76200"/>
            <a:ext cx="8229600" cy="6096000"/>
          </a:xfrm>
        </p:spPr>
        <p:txBody>
          <a:bodyPr/>
          <a:lstStyle/>
          <a:p>
            <a:pPr eaLnBrk="1" hangingPunct="1"/>
            <a:r>
              <a:rPr lang="en-US" altLang="en-US" sz="2800" dirty="0"/>
              <a:t>For non-resonant reactions, </a:t>
            </a:r>
            <a:r>
              <a:rPr lang="en-US" altLang="en-US" sz="2800" i="1" dirty="0" err="1"/>
              <a:t>P</a:t>
            </a:r>
            <a:r>
              <a:rPr lang="en-US" altLang="en-US" sz="2800" i="1" baseline="-25000" dirty="0" err="1"/>
              <a:t>nuc</a:t>
            </a:r>
            <a:r>
              <a:rPr lang="en-US" altLang="en-US" sz="2800" i="1" dirty="0"/>
              <a:t>(E)</a:t>
            </a:r>
            <a:r>
              <a:rPr lang="en-US" altLang="en-US" sz="2800" dirty="0"/>
              <a:t> is a slowly decreasing function of E:</a:t>
            </a:r>
          </a:p>
          <a:p>
            <a:pPr eaLnBrk="1" hangingPunct="1"/>
            <a:endParaRPr lang="en-US" altLang="en-US" sz="2800" dirty="0"/>
          </a:p>
          <a:p>
            <a:pPr eaLnBrk="1" hangingPunct="1"/>
            <a:endParaRPr lang="en-US" altLang="en-US" sz="2800" dirty="0"/>
          </a:p>
          <a:p>
            <a:pPr eaLnBrk="1" hangingPunct="1"/>
            <a:r>
              <a:rPr lang="en-US" altLang="en-US" sz="2800" dirty="0"/>
              <a:t>So, introducing the </a:t>
            </a:r>
            <a:r>
              <a:rPr lang="en-US" altLang="en-US" sz="2800" b="1" i="1" dirty="0"/>
              <a:t>astrophysical factor S(E)</a:t>
            </a:r>
          </a:p>
          <a:p>
            <a:pPr marL="0" indent="0" eaLnBrk="1" hangingPunct="1">
              <a:buNone/>
            </a:pPr>
            <a:endParaRPr lang="en-US" altLang="en-US" sz="2800" dirty="0"/>
          </a:p>
          <a:p>
            <a:pPr marL="0" indent="0" eaLnBrk="1" hangingPunct="1">
              <a:buNone/>
            </a:pPr>
            <a:endParaRPr lang="en-US" altLang="en-US" sz="2800" dirty="0"/>
          </a:p>
          <a:p>
            <a:pPr eaLnBrk="1" hangingPunct="1"/>
            <a:r>
              <a:rPr lang="en-US" altLang="en-US" sz="2800" dirty="0"/>
              <a:t>The cross section is the product of the </a:t>
            </a:r>
            <a:r>
              <a:rPr lang="en-US" altLang="en-US" sz="2800" b="1" dirty="0"/>
              <a:t>tunnel probability </a:t>
            </a:r>
            <a:r>
              <a:rPr lang="en-US" altLang="en-US" sz="2800" dirty="0"/>
              <a:t>and a </a:t>
            </a:r>
            <a:r>
              <a:rPr lang="en-US" altLang="en-US" sz="2800" b="1" dirty="0"/>
              <a:t>nuclear probability</a:t>
            </a:r>
            <a:r>
              <a:rPr lang="en-US" altLang="en-US" sz="2800" dirty="0"/>
              <a:t>:</a:t>
            </a:r>
          </a:p>
          <a:p>
            <a:pPr eaLnBrk="1" hangingPunct="1"/>
            <a:endParaRPr lang="en-US" altLang="en-US" sz="2800" dirty="0"/>
          </a:p>
          <a:p>
            <a:pPr eaLnBrk="1" hangingPunct="1"/>
            <a:endParaRPr lang="en-US" altLang="en-US" dirty="0" smtClean="0"/>
          </a:p>
          <a:p>
            <a:pPr eaLnBrk="1" hangingPunct="1"/>
            <a:endParaRPr lang="en-US" altLang="en-US" dirty="0" smtClean="0"/>
          </a:p>
        </p:txBody>
      </p:sp>
      <p:sp>
        <p:nvSpPr>
          <p:cNvPr id="141316" name="CasellaDiTesto 3"/>
          <p:cNvSpPr txBox="1">
            <a:spLocks noChangeArrowheads="1"/>
          </p:cNvSpPr>
          <p:nvPr/>
        </p:nvSpPr>
        <p:spPr bwMode="auto">
          <a:xfrm>
            <a:off x="5638800" y="2974975"/>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p>
        </p:txBody>
      </p:sp>
      <p:graphicFrame>
        <p:nvGraphicFramePr>
          <p:cNvPr id="141317" name="Oggetto 4"/>
          <p:cNvGraphicFramePr>
            <a:graphicFrameLocks noChangeAspect="1"/>
          </p:cNvGraphicFramePr>
          <p:nvPr>
            <p:extLst/>
          </p:nvPr>
        </p:nvGraphicFramePr>
        <p:xfrm>
          <a:off x="3124201" y="990600"/>
          <a:ext cx="3243263" cy="965772"/>
        </p:xfrm>
        <a:graphic>
          <a:graphicData uri="http://schemas.openxmlformats.org/presentationml/2006/ole">
            <mc:AlternateContent xmlns:mc="http://schemas.openxmlformats.org/markup-compatibility/2006">
              <mc:Choice xmlns:v="urn:schemas-microsoft-com:vml" Requires="v">
                <p:oleObj spid="_x0000_s20606" name="Equazione" r:id="rId3" imgW="1663560" imgH="495000" progId="Equation.3">
                  <p:embed/>
                </p:oleObj>
              </mc:Choice>
              <mc:Fallback>
                <p:oleObj name="Equazione" r:id="rId3" imgW="1663560" imgH="495000" progId="Equation.3">
                  <p:embed/>
                  <p:pic>
                    <p:nvPicPr>
                      <p:cNvPr id="141317" name="Oggetto 4"/>
                      <p:cNvPicPr>
                        <a:picLocks noChangeAspect="1" noChangeArrowheads="1"/>
                      </p:cNvPicPr>
                      <p:nvPr/>
                    </p:nvPicPr>
                    <p:blipFill>
                      <a:blip r:embed="rId4"/>
                      <a:srcRect/>
                      <a:stretch>
                        <a:fillRect/>
                      </a:stretch>
                    </p:blipFill>
                    <p:spPr bwMode="auto">
                      <a:xfrm>
                        <a:off x="3124201" y="990600"/>
                        <a:ext cx="3243263" cy="965772"/>
                      </a:xfrm>
                      <a:prstGeom prst="rect">
                        <a:avLst/>
                      </a:prstGeom>
                      <a:noFill/>
                      <a:ln>
                        <a:noFill/>
                      </a:ln>
                      <a:extLst/>
                    </p:spPr>
                  </p:pic>
                </p:oleObj>
              </mc:Fallback>
            </mc:AlternateContent>
          </a:graphicData>
        </a:graphic>
      </p:graphicFrame>
      <p:graphicFrame>
        <p:nvGraphicFramePr>
          <p:cNvPr id="141318" name="Oggetto 1"/>
          <p:cNvGraphicFramePr>
            <a:graphicFrameLocks noChangeAspect="1"/>
          </p:cNvGraphicFramePr>
          <p:nvPr>
            <p:extLst/>
          </p:nvPr>
        </p:nvGraphicFramePr>
        <p:xfrm>
          <a:off x="7162800" y="1143000"/>
          <a:ext cx="838200" cy="838200"/>
        </p:xfrm>
        <a:graphic>
          <a:graphicData uri="http://schemas.openxmlformats.org/presentationml/2006/ole">
            <mc:AlternateContent xmlns:mc="http://schemas.openxmlformats.org/markup-compatibility/2006">
              <mc:Choice xmlns:v="urn:schemas-microsoft-com:vml" Requires="v">
                <p:oleObj spid="_x0000_s20607" name="Equazione" r:id="rId5" imgW="419040" imgH="419040" progId="Equation.3">
                  <p:embed/>
                </p:oleObj>
              </mc:Choice>
              <mc:Fallback>
                <p:oleObj name="Equazione" r:id="rId5" imgW="419040" imgH="419040" progId="Equation.3">
                  <p:embed/>
                  <p:pic>
                    <p:nvPicPr>
                      <p:cNvPr id="141318" name="Oggetto 1"/>
                      <p:cNvPicPr>
                        <a:picLocks noChangeAspect="1" noChangeArrowheads="1"/>
                      </p:cNvPicPr>
                      <p:nvPr/>
                    </p:nvPicPr>
                    <p:blipFill>
                      <a:blip r:embed="rId6"/>
                      <a:srcRect/>
                      <a:stretch>
                        <a:fillRect/>
                      </a:stretch>
                    </p:blipFill>
                    <p:spPr bwMode="auto">
                      <a:xfrm>
                        <a:off x="7162800" y="1143000"/>
                        <a:ext cx="838200" cy="838200"/>
                      </a:xfrm>
                      <a:prstGeom prst="rect">
                        <a:avLst/>
                      </a:prstGeom>
                      <a:noFill/>
                      <a:ln>
                        <a:noFill/>
                      </a:ln>
                      <a:extLst/>
                    </p:spPr>
                  </p:pic>
                </p:oleObj>
              </mc:Fallback>
            </mc:AlternateContent>
          </a:graphicData>
        </a:graphic>
      </p:graphicFrame>
      <p:graphicFrame>
        <p:nvGraphicFramePr>
          <p:cNvPr id="2" name="Oggetto 1"/>
          <p:cNvGraphicFramePr>
            <a:graphicFrameLocks noChangeAspect="1"/>
          </p:cNvGraphicFramePr>
          <p:nvPr>
            <p:extLst/>
          </p:nvPr>
        </p:nvGraphicFramePr>
        <p:xfrm>
          <a:off x="2819400" y="2730404"/>
          <a:ext cx="1898650" cy="774797"/>
        </p:xfrm>
        <a:graphic>
          <a:graphicData uri="http://schemas.openxmlformats.org/presentationml/2006/ole">
            <mc:AlternateContent xmlns:mc="http://schemas.openxmlformats.org/markup-compatibility/2006">
              <mc:Choice xmlns:v="urn:schemas-microsoft-com:vml" Requires="v">
                <p:oleObj spid="_x0000_s20608" name="Equazione" r:id="rId7" imgW="965160" imgH="393480" progId="Equation.3">
                  <p:embed/>
                </p:oleObj>
              </mc:Choice>
              <mc:Fallback>
                <p:oleObj name="Equazione" r:id="rId7" imgW="965160" imgH="393480" progId="Equation.3">
                  <p:embed/>
                  <p:pic>
                    <p:nvPicPr>
                      <p:cNvPr id="2" name="Oggetto 1"/>
                      <p:cNvPicPr>
                        <a:picLocks noChangeAspect="1" noChangeArrowheads="1"/>
                      </p:cNvPicPr>
                      <p:nvPr/>
                    </p:nvPicPr>
                    <p:blipFill>
                      <a:blip r:embed="rId8"/>
                      <a:srcRect/>
                      <a:stretch>
                        <a:fillRect/>
                      </a:stretch>
                    </p:blipFill>
                    <p:spPr bwMode="auto">
                      <a:xfrm>
                        <a:off x="2819400" y="2730404"/>
                        <a:ext cx="1898650" cy="774797"/>
                      </a:xfrm>
                      <a:prstGeom prst="rect">
                        <a:avLst/>
                      </a:prstGeom>
                      <a:noFill/>
                      <a:ln>
                        <a:noFill/>
                      </a:ln>
                      <a:extLst/>
                    </p:spPr>
                  </p:pic>
                </p:oleObj>
              </mc:Fallback>
            </mc:AlternateContent>
          </a:graphicData>
        </a:graphic>
      </p:graphicFrame>
      <p:graphicFrame>
        <p:nvGraphicFramePr>
          <p:cNvPr id="4" name="Oggetto 3"/>
          <p:cNvGraphicFramePr>
            <a:graphicFrameLocks noChangeAspect="1"/>
          </p:cNvGraphicFramePr>
          <p:nvPr>
            <p:extLst/>
          </p:nvPr>
        </p:nvGraphicFramePr>
        <p:xfrm>
          <a:off x="2819400" y="4724401"/>
          <a:ext cx="5884862" cy="1940797"/>
        </p:xfrm>
        <a:graphic>
          <a:graphicData uri="http://schemas.openxmlformats.org/presentationml/2006/ole">
            <mc:AlternateContent xmlns:mc="http://schemas.openxmlformats.org/markup-compatibility/2006">
              <mc:Choice xmlns:v="urn:schemas-microsoft-com:vml" Requires="v">
                <p:oleObj spid="_x0000_s20609" name="Equazione" r:id="rId9" imgW="2692080" imgH="888840" progId="Equation.3">
                  <p:embed/>
                </p:oleObj>
              </mc:Choice>
              <mc:Fallback>
                <p:oleObj name="Equazione" r:id="rId9" imgW="2692080" imgH="888840" progId="Equation.3">
                  <p:embed/>
                  <p:pic>
                    <p:nvPicPr>
                      <p:cNvPr id="4" name="Oggetto 3"/>
                      <p:cNvPicPr>
                        <a:picLocks noChangeAspect="1" noChangeArrowheads="1"/>
                      </p:cNvPicPr>
                      <p:nvPr/>
                    </p:nvPicPr>
                    <p:blipFill>
                      <a:blip r:embed="rId10"/>
                      <a:srcRect/>
                      <a:stretch>
                        <a:fillRect/>
                      </a:stretch>
                    </p:blipFill>
                    <p:spPr bwMode="auto">
                      <a:xfrm>
                        <a:off x="2819400" y="4724401"/>
                        <a:ext cx="5884862" cy="1940797"/>
                      </a:xfrm>
                      <a:prstGeom prst="rect">
                        <a:avLst/>
                      </a:prstGeom>
                      <a:noFill/>
                      <a:ln>
                        <a:noFill/>
                      </a:ln>
                    </p:spPr>
                  </p:pic>
                </p:oleObj>
              </mc:Fallback>
            </mc:AlternateContent>
          </a:graphicData>
        </a:graphic>
      </p:graphicFrame>
      <p:sp>
        <p:nvSpPr>
          <p:cNvPr id="10" name="CasellaDiTesto 9"/>
          <p:cNvSpPr txBox="1"/>
          <p:nvPr/>
        </p:nvSpPr>
        <p:spPr>
          <a:xfrm>
            <a:off x="5791200" y="2674204"/>
            <a:ext cx="4419600" cy="830997"/>
          </a:xfrm>
          <a:prstGeom prst="rect">
            <a:avLst/>
          </a:prstGeom>
          <a:noFill/>
        </p:spPr>
        <p:txBody>
          <a:bodyPr wrap="square" rtlCol="0">
            <a:spAutoFit/>
          </a:bodyPr>
          <a:lstStyle/>
          <a:p>
            <a:r>
              <a:rPr lang="en-US" sz="2400" b="1" i="1" dirty="0">
                <a:solidFill>
                  <a:srgbClr val="FF0000"/>
                </a:solidFill>
              </a:rPr>
              <a:t>For non-resonant reactions, S(E)</a:t>
            </a:r>
            <a:r>
              <a:rPr lang="en-US" sz="2400" b="1" dirty="0">
                <a:solidFill>
                  <a:srgbClr val="FF0000"/>
                </a:solidFill>
              </a:rPr>
              <a:t> is a slowly varying function of E. </a:t>
            </a:r>
          </a:p>
        </p:txBody>
      </p:sp>
    </p:spTree>
    <p:extLst>
      <p:ext uri="{BB962C8B-B14F-4D97-AF65-F5344CB8AC3E}">
        <p14:creationId xmlns:p14="http://schemas.microsoft.com/office/powerpoint/2010/main" val="1042035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olo 1"/>
          <p:cNvSpPr>
            <a:spLocks noGrp="1"/>
          </p:cNvSpPr>
          <p:nvPr>
            <p:ph type="title"/>
          </p:nvPr>
        </p:nvSpPr>
        <p:spPr/>
        <p:txBody>
          <a:bodyPr/>
          <a:lstStyle/>
          <a:p>
            <a:pPr eaLnBrk="1" hangingPunct="1"/>
            <a:r>
              <a:rPr lang="en-US" altLang="en-US" smtClean="0"/>
              <a:t>The Gamow’s peak</a:t>
            </a:r>
          </a:p>
        </p:txBody>
      </p:sp>
      <p:sp>
        <p:nvSpPr>
          <p:cNvPr id="142339" name="Segnaposto contenuto 2"/>
          <p:cNvSpPr>
            <a:spLocks noGrp="1"/>
          </p:cNvSpPr>
          <p:nvPr>
            <p:ph idx="1"/>
          </p:nvPr>
        </p:nvSpPr>
        <p:spPr/>
        <p:txBody>
          <a:bodyPr/>
          <a:lstStyle/>
          <a:p>
            <a:pPr eaLnBrk="1" hangingPunct="1"/>
            <a:r>
              <a:rPr lang="en-US" altLang="en-US" smtClean="0"/>
              <a:t>After substitutions:</a:t>
            </a:r>
          </a:p>
        </p:txBody>
      </p:sp>
      <p:pic>
        <p:nvPicPr>
          <p:cNvPr id="142340" name="Picture 2"/>
          <p:cNvPicPr>
            <a:picLocks noChangeAspect="1" noChangeArrowheads="1"/>
          </p:cNvPicPr>
          <p:nvPr/>
        </p:nvPicPr>
        <p:blipFill>
          <a:blip r:embed="rId2">
            <a:extLst>
              <a:ext uri="{28A0092B-C50C-407E-A947-70E740481C1C}">
                <a14:useLocalDpi xmlns:a14="http://schemas.microsoft.com/office/drawing/2010/main" val="0"/>
              </a:ext>
            </a:extLst>
          </a:blip>
          <a:srcRect t="16496" b="16801"/>
          <a:stretch>
            <a:fillRect/>
          </a:stretch>
        </p:blipFill>
        <p:spPr bwMode="auto">
          <a:xfrm>
            <a:off x="2209801" y="2286000"/>
            <a:ext cx="7597775" cy="1246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234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733801"/>
            <a:ext cx="5105400"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sellaDiTesto 1"/>
          <p:cNvSpPr txBox="1"/>
          <p:nvPr/>
        </p:nvSpPr>
        <p:spPr>
          <a:xfrm>
            <a:off x="5715000" y="6107668"/>
            <a:ext cx="1219200" cy="369332"/>
          </a:xfrm>
          <a:prstGeom prst="rect">
            <a:avLst/>
          </a:prstGeom>
          <a:solidFill>
            <a:schemeClr val="bg1"/>
          </a:solidFill>
        </p:spPr>
        <p:txBody>
          <a:bodyPr wrap="square" rtlCol="0">
            <a:spAutoFit/>
          </a:bodyPr>
          <a:lstStyle/>
          <a:p>
            <a:pPr algn="ctr"/>
            <a:r>
              <a:rPr lang="it-IT" dirty="0"/>
              <a:t>Energy</a:t>
            </a:r>
          </a:p>
        </p:txBody>
      </p:sp>
    </p:spTree>
    <p:extLst>
      <p:ext uri="{BB962C8B-B14F-4D97-AF65-F5344CB8AC3E}">
        <p14:creationId xmlns:p14="http://schemas.microsoft.com/office/powerpoint/2010/main" val="19593751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The maximum occurs at:</a:t>
            </a:r>
            <a:endParaRPr lang="en-GB" dirty="0"/>
          </a:p>
        </p:txBody>
      </p:sp>
      <p:graphicFrame>
        <p:nvGraphicFramePr>
          <p:cNvPr id="4" name="Oggetto 3"/>
          <p:cNvGraphicFramePr>
            <a:graphicFrameLocks noChangeAspect="1"/>
          </p:cNvGraphicFramePr>
          <p:nvPr>
            <p:extLst/>
          </p:nvPr>
        </p:nvGraphicFramePr>
        <p:xfrm>
          <a:off x="2298700" y="1574801"/>
          <a:ext cx="7947025" cy="2082800"/>
        </p:xfrm>
        <a:graphic>
          <a:graphicData uri="http://schemas.openxmlformats.org/presentationml/2006/ole">
            <mc:AlternateContent xmlns:mc="http://schemas.openxmlformats.org/markup-compatibility/2006">
              <mc:Choice xmlns:v="urn:schemas-microsoft-com:vml" Requires="v">
                <p:oleObj spid="_x0000_s21568" name="Equazione" r:id="rId3" imgW="3974760" imgH="1041120" progId="Equation.3">
                  <p:embed/>
                </p:oleObj>
              </mc:Choice>
              <mc:Fallback>
                <p:oleObj name="Equazione" r:id="rId3" imgW="3974760" imgH="1041120" progId="Equation.3">
                  <p:embed/>
                  <p:pic>
                    <p:nvPicPr>
                      <p:cNvPr id="4" name="Oggetto 3"/>
                      <p:cNvPicPr>
                        <a:picLocks noChangeAspect="1" noChangeArrowheads="1"/>
                      </p:cNvPicPr>
                      <p:nvPr/>
                    </p:nvPicPr>
                    <p:blipFill>
                      <a:blip r:embed="rId4"/>
                      <a:srcRect/>
                      <a:stretch>
                        <a:fillRect/>
                      </a:stretch>
                    </p:blipFill>
                    <p:spPr bwMode="auto">
                      <a:xfrm>
                        <a:off x="2298700" y="1574801"/>
                        <a:ext cx="7947025" cy="2082800"/>
                      </a:xfrm>
                      <a:prstGeom prst="rect">
                        <a:avLst/>
                      </a:prstGeom>
                      <a:noFill/>
                      <a:ln>
                        <a:noFill/>
                      </a:ln>
                    </p:spPr>
                  </p:pic>
                </p:oleObj>
              </mc:Fallback>
            </mc:AlternateContent>
          </a:graphicData>
        </a:graphic>
      </p:graphicFrame>
      <p:sp>
        <p:nvSpPr>
          <p:cNvPr id="6" name="Freccia curva 5"/>
          <p:cNvSpPr/>
          <p:nvPr/>
        </p:nvSpPr>
        <p:spPr>
          <a:xfrm rot="10800000">
            <a:off x="4648200" y="2616201"/>
            <a:ext cx="685800" cy="6858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CasellaDiTesto 6"/>
          <p:cNvSpPr txBox="1"/>
          <p:nvPr/>
        </p:nvSpPr>
        <p:spPr>
          <a:xfrm>
            <a:off x="4648200" y="3657601"/>
            <a:ext cx="2525948" cy="523220"/>
          </a:xfrm>
          <a:prstGeom prst="rect">
            <a:avLst/>
          </a:prstGeom>
          <a:noFill/>
        </p:spPr>
        <p:txBody>
          <a:bodyPr wrap="none" rtlCol="0">
            <a:spAutoFit/>
          </a:bodyPr>
          <a:lstStyle/>
          <a:p>
            <a:r>
              <a:rPr lang="en-GB" sz="2800" b="1" dirty="0">
                <a:solidFill>
                  <a:srgbClr val="FF0000"/>
                </a:solidFill>
              </a:rPr>
              <a:t>GAMOW’s Peak</a:t>
            </a:r>
          </a:p>
        </p:txBody>
      </p:sp>
      <p:graphicFrame>
        <p:nvGraphicFramePr>
          <p:cNvPr id="8" name="Oggetto 7"/>
          <p:cNvGraphicFramePr>
            <a:graphicFrameLocks noChangeAspect="1"/>
          </p:cNvGraphicFramePr>
          <p:nvPr>
            <p:extLst/>
          </p:nvPr>
        </p:nvGraphicFramePr>
        <p:xfrm>
          <a:off x="3581401" y="4463395"/>
          <a:ext cx="5381625" cy="2203450"/>
        </p:xfrm>
        <a:graphic>
          <a:graphicData uri="http://schemas.openxmlformats.org/presentationml/2006/ole">
            <mc:AlternateContent xmlns:mc="http://schemas.openxmlformats.org/markup-compatibility/2006">
              <mc:Choice xmlns:v="urn:schemas-microsoft-com:vml" Requires="v">
                <p:oleObj spid="_x0000_s21569" name="Equazione" r:id="rId5" imgW="2450880" imgH="1002960" progId="Equation.3">
                  <p:embed/>
                </p:oleObj>
              </mc:Choice>
              <mc:Fallback>
                <p:oleObj name="Equazione" r:id="rId5" imgW="2450880" imgH="1002960" progId="Equation.3">
                  <p:embed/>
                  <p:pic>
                    <p:nvPicPr>
                      <p:cNvPr id="8" name="Oggetto 7"/>
                      <p:cNvPicPr>
                        <a:picLocks noChangeAspect="1" noChangeArrowheads="1"/>
                      </p:cNvPicPr>
                      <p:nvPr/>
                    </p:nvPicPr>
                    <p:blipFill>
                      <a:blip r:embed="rId6"/>
                      <a:srcRect/>
                      <a:stretch>
                        <a:fillRect/>
                      </a:stretch>
                    </p:blipFill>
                    <p:spPr bwMode="auto">
                      <a:xfrm>
                        <a:off x="3581401" y="4463395"/>
                        <a:ext cx="5381625" cy="2203450"/>
                      </a:xfrm>
                      <a:prstGeom prst="rect">
                        <a:avLst/>
                      </a:prstGeom>
                      <a:noFill/>
                      <a:ln>
                        <a:solidFill>
                          <a:schemeClr val="tx1"/>
                        </a:solidFill>
                      </a:ln>
                    </p:spPr>
                  </p:pic>
                </p:oleObj>
              </mc:Fallback>
            </mc:AlternateContent>
          </a:graphicData>
        </a:graphic>
      </p:graphicFrame>
    </p:spTree>
    <p:extLst>
      <p:ext uri="{BB962C8B-B14F-4D97-AF65-F5344CB8AC3E}">
        <p14:creationId xmlns:p14="http://schemas.microsoft.com/office/powerpoint/2010/main" val="39260558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CasellaDiTesto 4"/>
          <p:cNvSpPr txBox="1">
            <a:spLocks noChangeArrowheads="1"/>
          </p:cNvSpPr>
          <p:nvPr/>
        </p:nvSpPr>
        <p:spPr bwMode="auto">
          <a:xfrm>
            <a:off x="1752601" y="620713"/>
            <a:ext cx="449580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r>
              <a:rPr lang="en-US" altLang="en-US" i="1" dirty="0">
                <a:solidFill>
                  <a:prstClr val="black"/>
                </a:solidFill>
                <a:cs typeface="Arial" pitchFamily="34" charset="0"/>
              </a:rPr>
              <a:t>Gamow’s peak energy in different </a:t>
            </a:r>
            <a:r>
              <a:rPr lang="en-US" altLang="en-US" i="1" dirty="0" smtClean="0">
                <a:solidFill>
                  <a:prstClr val="black"/>
                </a:solidFill>
                <a:cs typeface="Arial" pitchFamily="34" charset="0"/>
              </a:rPr>
              <a:t>astrophysical </a:t>
            </a:r>
            <a:r>
              <a:rPr lang="en-US" altLang="en-US" i="1" dirty="0">
                <a:solidFill>
                  <a:prstClr val="black"/>
                </a:solidFill>
                <a:cs typeface="Arial" pitchFamily="34" charset="0"/>
              </a:rPr>
              <a:t>environments:</a:t>
            </a:r>
          </a:p>
        </p:txBody>
      </p:sp>
      <p:sp>
        <p:nvSpPr>
          <p:cNvPr id="8" name="Text Box 6"/>
          <p:cNvSpPr txBox="1">
            <a:spLocks noChangeArrowheads="1"/>
          </p:cNvSpPr>
          <p:nvPr/>
        </p:nvSpPr>
        <p:spPr bwMode="auto">
          <a:xfrm>
            <a:off x="6858001" y="620714"/>
            <a:ext cx="3311525" cy="60023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50000"/>
              </a:spcBef>
              <a:spcAft>
                <a:spcPct val="0"/>
              </a:spcAft>
              <a:buNone/>
            </a:pPr>
            <a:r>
              <a:rPr lang="en-US" altLang="en-US" sz="2400" dirty="0">
                <a:solidFill>
                  <a:srgbClr val="FFFF00"/>
                </a:solidFill>
                <a:cs typeface="Arial" pitchFamily="34" charset="0"/>
              </a:rPr>
              <a:t>T = 16 MK (Sun)</a:t>
            </a:r>
          </a:p>
          <a:p>
            <a:pPr eaLnBrk="1" fontAlgn="base" hangingPunct="1">
              <a:spcBef>
                <a:spcPct val="50000"/>
              </a:spcBef>
              <a:spcAft>
                <a:spcPct val="0"/>
              </a:spcAft>
              <a:buNone/>
            </a:pPr>
            <a:r>
              <a:rPr lang="en-US" altLang="en-US" sz="2400" dirty="0" err="1">
                <a:solidFill>
                  <a:prstClr val="white"/>
                </a:solidFill>
                <a:cs typeface="Arial" pitchFamily="34" charset="0"/>
              </a:rPr>
              <a:t>p+p</a:t>
            </a:r>
            <a:r>
              <a:rPr lang="en-US" altLang="en-US" sz="2400" dirty="0">
                <a:solidFill>
                  <a:prstClr val="white"/>
                </a:solidFill>
                <a:cs typeface="Arial" pitchFamily="34" charset="0"/>
              </a:rPr>
              <a:t>                5 </a:t>
            </a:r>
            <a:r>
              <a:rPr lang="en-US" altLang="en-US" sz="2400" dirty="0" err="1">
                <a:solidFill>
                  <a:prstClr val="white"/>
                </a:solidFill>
                <a:cs typeface="Arial" pitchFamily="34" charset="0"/>
              </a:rPr>
              <a:t>KeV</a:t>
            </a:r>
            <a:endParaRPr lang="en-US" altLang="en-US" sz="2400" dirty="0">
              <a:solidFill>
                <a:prstClr val="white"/>
              </a:solidFill>
              <a:cs typeface="Arial" pitchFamily="34" charset="0"/>
            </a:endParaRPr>
          </a:p>
          <a:p>
            <a:pPr eaLnBrk="1" fontAlgn="base" hangingPunct="1">
              <a:spcBef>
                <a:spcPct val="50000"/>
              </a:spcBef>
              <a:spcAft>
                <a:spcPct val="0"/>
              </a:spcAft>
              <a:buNone/>
            </a:pPr>
            <a:r>
              <a:rPr lang="en-US" altLang="en-US" sz="2400" dirty="0">
                <a:solidFill>
                  <a:prstClr val="white"/>
                </a:solidFill>
                <a:cs typeface="Arial" pitchFamily="34" charset="0"/>
              </a:rPr>
              <a:t>3He+3He      20 </a:t>
            </a:r>
            <a:r>
              <a:rPr lang="en-US" altLang="en-US" sz="2400" dirty="0" err="1">
                <a:solidFill>
                  <a:prstClr val="white"/>
                </a:solidFill>
                <a:cs typeface="Arial" pitchFamily="34" charset="0"/>
              </a:rPr>
              <a:t>KeV</a:t>
            </a:r>
            <a:endParaRPr lang="en-US" altLang="en-US" sz="2400" dirty="0">
              <a:solidFill>
                <a:prstClr val="white"/>
              </a:solidFill>
              <a:cs typeface="Arial" pitchFamily="34" charset="0"/>
            </a:endParaRPr>
          </a:p>
          <a:p>
            <a:pPr eaLnBrk="1" fontAlgn="base" hangingPunct="1">
              <a:spcBef>
                <a:spcPct val="50000"/>
              </a:spcBef>
              <a:spcAft>
                <a:spcPct val="0"/>
              </a:spcAft>
              <a:buNone/>
            </a:pPr>
            <a:r>
              <a:rPr lang="en-US" altLang="en-US" sz="2400" dirty="0">
                <a:solidFill>
                  <a:prstClr val="white"/>
                </a:solidFill>
                <a:cs typeface="Arial" pitchFamily="34" charset="0"/>
              </a:rPr>
              <a:t>3He+4He      21 </a:t>
            </a:r>
            <a:r>
              <a:rPr lang="en-US" altLang="en-US" sz="2400" dirty="0" err="1">
                <a:solidFill>
                  <a:prstClr val="white"/>
                </a:solidFill>
                <a:cs typeface="Arial" pitchFamily="34" charset="0"/>
              </a:rPr>
              <a:t>KeV</a:t>
            </a:r>
            <a:endParaRPr lang="en-US" altLang="en-US" sz="2400" dirty="0">
              <a:solidFill>
                <a:prstClr val="white"/>
              </a:solidFill>
              <a:cs typeface="Arial" pitchFamily="34" charset="0"/>
            </a:endParaRPr>
          </a:p>
          <a:p>
            <a:pPr eaLnBrk="1" fontAlgn="base" hangingPunct="1">
              <a:spcBef>
                <a:spcPct val="50000"/>
              </a:spcBef>
              <a:spcAft>
                <a:spcPct val="0"/>
              </a:spcAft>
              <a:buNone/>
            </a:pPr>
            <a:r>
              <a:rPr lang="en-US" altLang="en-US" sz="2400" dirty="0">
                <a:solidFill>
                  <a:prstClr val="white"/>
                </a:solidFill>
                <a:cs typeface="Arial" pitchFamily="34" charset="0"/>
              </a:rPr>
              <a:t>14N+p           25  </a:t>
            </a:r>
            <a:r>
              <a:rPr lang="en-US" altLang="en-US" sz="2400" dirty="0" err="1">
                <a:solidFill>
                  <a:prstClr val="white"/>
                </a:solidFill>
                <a:cs typeface="Arial" pitchFamily="34" charset="0"/>
              </a:rPr>
              <a:t>KeV</a:t>
            </a:r>
            <a:endParaRPr lang="en-US" altLang="en-US" sz="2400" dirty="0">
              <a:solidFill>
                <a:prstClr val="white"/>
              </a:solidFill>
              <a:cs typeface="Arial" pitchFamily="34" charset="0"/>
            </a:endParaRPr>
          </a:p>
          <a:p>
            <a:pPr eaLnBrk="1" fontAlgn="base" hangingPunct="1">
              <a:spcBef>
                <a:spcPct val="50000"/>
              </a:spcBef>
              <a:spcAft>
                <a:spcPct val="0"/>
              </a:spcAft>
              <a:buNone/>
            </a:pPr>
            <a:r>
              <a:rPr lang="en-US" altLang="en-US" sz="2400" dirty="0">
                <a:solidFill>
                  <a:srgbClr val="FFFF00"/>
                </a:solidFill>
                <a:cs typeface="Arial" pitchFamily="34" charset="0"/>
              </a:rPr>
              <a:t>T = 70 MK (</a:t>
            </a:r>
            <a:r>
              <a:rPr lang="en-US" altLang="en-US" sz="2400" dirty="0" smtClean="0">
                <a:solidFill>
                  <a:srgbClr val="FFFF00"/>
                </a:solidFill>
                <a:cs typeface="Arial" pitchFamily="34" charset="0"/>
              </a:rPr>
              <a:t>RGB stars) </a:t>
            </a:r>
            <a:endParaRPr lang="en-US" altLang="en-US" sz="2400" dirty="0">
              <a:solidFill>
                <a:srgbClr val="FFFF00"/>
              </a:solidFill>
              <a:cs typeface="Arial" pitchFamily="34" charset="0"/>
            </a:endParaRPr>
          </a:p>
          <a:p>
            <a:pPr eaLnBrk="1" fontAlgn="base" hangingPunct="1">
              <a:spcBef>
                <a:spcPct val="50000"/>
              </a:spcBef>
              <a:spcAft>
                <a:spcPct val="0"/>
              </a:spcAft>
              <a:buNone/>
            </a:pPr>
            <a:r>
              <a:rPr lang="en-US" altLang="en-US" sz="2400" dirty="0">
                <a:solidFill>
                  <a:prstClr val="white"/>
                </a:solidFill>
                <a:cs typeface="Arial" pitchFamily="34" charset="0"/>
              </a:rPr>
              <a:t>14N+p           65  </a:t>
            </a:r>
            <a:r>
              <a:rPr lang="en-US" altLang="en-US" sz="2400" dirty="0" err="1">
                <a:solidFill>
                  <a:prstClr val="white"/>
                </a:solidFill>
                <a:cs typeface="Arial" pitchFamily="34" charset="0"/>
              </a:rPr>
              <a:t>KeV</a:t>
            </a:r>
            <a:endParaRPr lang="en-US" altLang="en-US" sz="2400" dirty="0">
              <a:solidFill>
                <a:prstClr val="white"/>
              </a:solidFill>
              <a:cs typeface="Arial" pitchFamily="34" charset="0"/>
            </a:endParaRPr>
          </a:p>
          <a:p>
            <a:pPr eaLnBrk="1" fontAlgn="base" hangingPunct="1">
              <a:spcBef>
                <a:spcPct val="50000"/>
              </a:spcBef>
              <a:spcAft>
                <a:spcPct val="0"/>
              </a:spcAft>
              <a:buNone/>
            </a:pPr>
            <a:r>
              <a:rPr lang="en-US" altLang="en-US" sz="2400" dirty="0">
                <a:solidFill>
                  <a:srgbClr val="FFFF00"/>
                </a:solidFill>
                <a:cs typeface="Arial" pitchFamily="34" charset="0"/>
              </a:rPr>
              <a:t>T = 200 MK (He-burning)</a:t>
            </a:r>
          </a:p>
          <a:p>
            <a:pPr eaLnBrk="1" fontAlgn="base" hangingPunct="1">
              <a:spcBef>
                <a:spcPct val="50000"/>
              </a:spcBef>
              <a:spcAft>
                <a:spcPct val="0"/>
              </a:spcAft>
              <a:buNone/>
            </a:pPr>
            <a:r>
              <a:rPr lang="en-US" altLang="en-US" sz="2400" dirty="0">
                <a:solidFill>
                  <a:prstClr val="white"/>
                </a:solidFill>
                <a:cs typeface="Arial" pitchFamily="34" charset="0"/>
              </a:rPr>
              <a:t>12C+</a:t>
            </a:r>
            <a:r>
              <a:rPr lang="en-US" altLang="en-US" sz="2400" dirty="0">
                <a:solidFill>
                  <a:prstClr val="white"/>
                </a:solidFill>
                <a:latin typeface="Symbol" pitchFamily="18" charset="2"/>
                <a:cs typeface="Arial" pitchFamily="34" charset="0"/>
              </a:rPr>
              <a:t>a</a:t>
            </a:r>
            <a:r>
              <a:rPr lang="en-US" altLang="en-US" sz="2400" dirty="0">
                <a:solidFill>
                  <a:prstClr val="white"/>
                </a:solidFill>
                <a:cs typeface="Arial" pitchFamily="34" charset="0"/>
              </a:rPr>
              <a:t>         300  </a:t>
            </a:r>
            <a:r>
              <a:rPr lang="en-US" altLang="en-US" sz="2400" dirty="0" err="1">
                <a:solidFill>
                  <a:prstClr val="white"/>
                </a:solidFill>
                <a:cs typeface="Arial" pitchFamily="34" charset="0"/>
              </a:rPr>
              <a:t>KeV</a:t>
            </a:r>
            <a:endParaRPr lang="en-US" altLang="en-US" sz="2400" dirty="0">
              <a:solidFill>
                <a:prstClr val="white"/>
              </a:solidFill>
              <a:cs typeface="Arial" pitchFamily="34" charset="0"/>
            </a:endParaRPr>
          </a:p>
          <a:p>
            <a:pPr eaLnBrk="1" fontAlgn="base" hangingPunct="1">
              <a:spcBef>
                <a:spcPct val="50000"/>
              </a:spcBef>
              <a:spcAft>
                <a:spcPct val="0"/>
              </a:spcAft>
              <a:buNone/>
            </a:pPr>
            <a:r>
              <a:rPr lang="en-US" altLang="en-US" sz="2400" dirty="0">
                <a:solidFill>
                  <a:srgbClr val="FFFF00"/>
                </a:solidFill>
                <a:cs typeface="Arial" pitchFamily="34" charset="0"/>
              </a:rPr>
              <a:t>T = </a:t>
            </a:r>
            <a:r>
              <a:rPr lang="en-US" altLang="en-US" sz="2400" dirty="0" smtClean="0">
                <a:solidFill>
                  <a:srgbClr val="FFFF00"/>
                </a:solidFill>
                <a:cs typeface="Arial" pitchFamily="34" charset="0"/>
              </a:rPr>
              <a:t>600  </a:t>
            </a:r>
            <a:r>
              <a:rPr lang="en-US" altLang="en-US" sz="2400" dirty="0">
                <a:solidFill>
                  <a:srgbClr val="FFFF00"/>
                </a:solidFill>
                <a:cs typeface="Arial" pitchFamily="34" charset="0"/>
              </a:rPr>
              <a:t>MK (C-burning)</a:t>
            </a:r>
          </a:p>
          <a:p>
            <a:pPr eaLnBrk="1" fontAlgn="base" hangingPunct="1">
              <a:spcBef>
                <a:spcPct val="50000"/>
              </a:spcBef>
              <a:spcAft>
                <a:spcPct val="0"/>
              </a:spcAft>
              <a:buNone/>
            </a:pPr>
            <a:r>
              <a:rPr lang="en-US" altLang="en-US" sz="2400" dirty="0">
                <a:solidFill>
                  <a:prstClr val="white"/>
                </a:solidFill>
                <a:cs typeface="Arial" pitchFamily="34" charset="0"/>
              </a:rPr>
              <a:t>12C+12C     1.5  MeV</a:t>
            </a:r>
          </a:p>
        </p:txBody>
      </p:sp>
      <p:sp>
        <p:nvSpPr>
          <p:cNvPr id="5" name="Text Box 6"/>
          <p:cNvSpPr txBox="1">
            <a:spLocks noChangeArrowheads="1"/>
          </p:cNvSpPr>
          <p:nvPr/>
        </p:nvSpPr>
        <p:spPr bwMode="auto">
          <a:xfrm>
            <a:off x="1322173" y="4495801"/>
            <a:ext cx="4503953" cy="10156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50000"/>
              </a:spcBef>
              <a:spcAft>
                <a:spcPct val="0"/>
              </a:spcAft>
              <a:buNone/>
            </a:pPr>
            <a:r>
              <a:rPr lang="en-US" altLang="en-US" sz="2400" dirty="0">
                <a:solidFill>
                  <a:srgbClr val="FFFF00"/>
                </a:solidFill>
                <a:cs typeface="Arial" pitchFamily="34" charset="0"/>
              </a:rPr>
              <a:t>T = 1 GK  </a:t>
            </a:r>
            <a:r>
              <a:rPr lang="en-US" altLang="en-US" sz="2400" dirty="0" smtClean="0">
                <a:solidFill>
                  <a:srgbClr val="FFFF00"/>
                </a:solidFill>
                <a:cs typeface="Arial" pitchFamily="34" charset="0"/>
              </a:rPr>
              <a:t>(Universe, 3 m after BB)</a:t>
            </a:r>
            <a:endParaRPr lang="en-US" altLang="en-US" sz="2400" dirty="0">
              <a:solidFill>
                <a:srgbClr val="FFFF00"/>
              </a:solidFill>
              <a:cs typeface="Arial" pitchFamily="34" charset="0"/>
            </a:endParaRPr>
          </a:p>
          <a:p>
            <a:pPr eaLnBrk="1" fontAlgn="base" hangingPunct="1">
              <a:spcBef>
                <a:spcPct val="50000"/>
              </a:spcBef>
              <a:spcAft>
                <a:spcPct val="0"/>
              </a:spcAft>
              <a:buNone/>
            </a:pPr>
            <a:r>
              <a:rPr lang="en-US" altLang="en-US" sz="2400" dirty="0" err="1">
                <a:solidFill>
                  <a:prstClr val="white"/>
                </a:solidFill>
                <a:cs typeface="Arial" pitchFamily="34" charset="0"/>
              </a:rPr>
              <a:t>p+d</a:t>
            </a:r>
            <a:r>
              <a:rPr lang="en-US" altLang="en-US" sz="2400" dirty="0">
                <a:solidFill>
                  <a:prstClr val="white"/>
                </a:solidFill>
                <a:cs typeface="Arial" pitchFamily="34" charset="0"/>
              </a:rPr>
              <a:t>               100 </a:t>
            </a:r>
            <a:r>
              <a:rPr lang="en-US" altLang="en-US" sz="2400" dirty="0" err="1">
                <a:solidFill>
                  <a:prstClr val="white"/>
                </a:solidFill>
                <a:cs typeface="Arial" pitchFamily="34" charset="0"/>
              </a:rPr>
              <a:t>KeV</a:t>
            </a:r>
            <a:endParaRPr lang="en-US" altLang="en-US" sz="2400" dirty="0">
              <a:solidFill>
                <a:prstClr val="white"/>
              </a:solidFill>
              <a:cs typeface="Arial" pitchFamily="34" charset="0"/>
            </a:endParaRPr>
          </a:p>
        </p:txBody>
      </p:sp>
    </p:spTree>
    <p:extLst>
      <p:ext uri="{BB962C8B-B14F-4D97-AF65-F5344CB8AC3E}">
        <p14:creationId xmlns:p14="http://schemas.microsoft.com/office/powerpoint/2010/main" val="5125354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715962"/>
          </a:xfrm>
        </p:spPr>
        <p:txBody>
          <a:bodyPr/>
          <a:lstStyle/>
          <a:p>
            <a:r>
              <a:rPr lang="en-GB" sz="4800" dirty="0"/>
              <a:t>Resonances</a:t>
            </a:r>
          </a:p>
        </p:txBody>
      </p:sp>
      <p:sp>
        <p:nvSpPr>
          <p:cNvPr id="3" name="Segnaposto contenuto 2"/>
          <p:cNvSpPr>
            <a:spLocks noGrp="1"/>
          </p:cNvSpPr>
          <p:nvPr>
            <p:ph idx="1"/>
          </p:nvPr>
        </p:nvSpPr>
        <p:spPr/>
        <p:txBody>
          <a:bodyPr/>
          <a:lstStyle/>
          <a:p>
            <a:endParaRPr lang="en-GB"/>
          </a:p>
        </p:txBody>
      </p:sp>
      <p:grpSp>
        <p:nvGrpSpPr>
          <p:cNvPr id="12" name="Gruppo 11"/>
          <p:cNvGrpSpPr/>
          <p:nvPr/>
        </p:nvGrpSpPr>
        <p:grpSpPr>
          <a:xfrm>
            <a:off x="2209800" y="1143000"/>
            <a:ext cx="7848600" cy="5334000"/>
            <a:chOff x="2209800" y="418788"/>
            <a:chExt cx="7976016" cy="5982012"/>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18788"/>
              <a:ext cx="7976016" cy="5982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Connettore 2 5"/>
            <p:cNvCxnSpPr/>
            <p:nvPr/>
          </p:nvCxnSpPr>
          <p:spPr>
            <a:xfrm flipH="1" flipV="1">
              <a:off x="3271103" y="2620653"/>
              <a:ext cx="2345927" cy="189329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4444066" y="4453032"/>
              <a:ext cx="4801097" cy="448718"/>
            </a:xfrm>
            <a:prstGeom prst="rect">
              <a:avLst/>
            </a:prstGeom>
            <a:noFill/>
          </p:spPr>
          <p:txBody>
            <a:bodyPr wrap="square" rtlCol="0">
              <a:spAutoFit/>
            </a:bodyPr>
            <a:lstStyle/>
            <a:p>
              <a:r>
                <a:rPr lang="it-IT" sz="2000" b="1" dirty="0" err="1">
                  <a:solidFill>
                    <a:srgbClr val="FF0000"/>
                  </a:solidFill>
                </a:rPr>
                <a:t>Resonanceces</a:t>
              </a:r>
              <a:r>
                <a:rPr lang="it-IT" sz="2000" b="1" dirty="0">
                  <a:solidFill>
                    <a:srgbClr val="FF0000"/>
                  </a:solidFill>
                </a:rPr>
                <a:t> </a:t>
              </a:r>
              <a:r>
                <a:rPr lang="it-IT" sz="2000" b="1" dirty="0" err="1">
                  <a:solidFill>
                    <a:srgbClr val="FF0000"/>
                  </a:solidFill>
                </a:rPr>
                <a:t>above</a:t>
              </a:r>
              <a:r>
                <a:rPr lang="it-IT" sz="2000" b="1" dirty="0">
                  <a:solidFill>
                    <a:srgbClr val="FF0000"/>
                  </a:solidFill>
                </a:rPr>
                <a:t> the </a:t>
              </a:r>
              <a:r>
                <a:rPr lang="it-IT" sz="2000" b="1" dirty="0" err="1">
                  <a:solidFill>
                    <a:srgbClr val="FF0000"/>
                  </a:solidFill>
                </a:rPr>
                <a:t>threshold</a:t>
              </a:r>
              <a:r>
                <a:rPr lang="it-IT" sz="2000" b="1" dirty="0">
                  <a:solidFill>
                    <a:srgbClr val="FF0000"/>
                  </a:solidFill>
                </a:rPr>
                <a:t>.</a:t>
              </a:r>
            </a:p>
          </p:txBody>
        </p:sp>
        <p:cxnSp>
          <p:nvCxnSpPr>
            <p:cNvPr id="8" name="Connettore 2 7"/>
            <p:cNvCxnSpPr/>
            <p:nvPr/>
          </p:nvCxnSpPr>
          <p:spPr>
            <a:xfrm flipH="1" flipV="1">
              <a:off x="3496076" y="2323111"/>
              <a:ext cx="2382210" cy="219083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9" name="CasellaDiTesto 8"/>
          <p:cNvSpPr txBox="1"/>
          <p:nvPr/>
        </p:nvSpPr>
        <p:spPr>
          <a:xfrm>
            <a:off x="6248400" y="2206639"/>
            <a:ext cx="3659204" cy="369332"/>
          </a:xfrm>
          <a:prstGeom prst="rect">
            <a:avLst/>
          </a:prstGeom>
          <a:noFill/>
        </p:spPr>
        <p:txBody>
          <a:bodyPr wrap="square" rtlCol="0">
            <a:spAutoFit/>
          </a:bodyPr>
          <a:lstStyle/>
          <a:p>
            <a:r>
              <a:rPr lang="it-IT" b="1" dirty="0">
                <a:solidFill>
                  <a:srgbClr val="FF0000"/>
                </a:solidFill>
              </a:rPr>
              <a:t>Stretching due to the Coulomb force</a:t>
            </a:r>
            <a:endParaRPr lang="en-GB" b="1" dirty="0">
              <a:solidFill>
                <a:srgbClr val="FF0000"/>
              </a:solidFill>
            </a:endParaRPr>
          </a:p>
        </p:txBody>
      </p:sp>
      <p:cxnSp>
        <p:nvCxnSpPr>
          <p:cNvPr id="10" name="Connettore 2 9"/>
          <p:cNvCxnSpPr/>
          <p:nvPr/>
        </p:nvCxnSpPr>
        <p:spPr>
          <a:xfrm flipH="1">
            <a:off x="7924800" y="2657490"/>
            <a:ext cx="228602" cy="52492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8382002" y="2657490"/>
            <a:ext cx="457198" cy="44885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8841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29600" y="222447"/>
            <a:ext cx="3589638" cy="540908"/>
          </a:xfrm>
        </p:spPr>
        <p:txBody>
          <a:bodyPr/>
          <a:lstStyle/>
          <a:p>
            <a:r>
              <a:rPr lang="en-US" sz="2400" dirty="0"/>
              <a:t>s</a:t>
            </a:r>
            <a:r>
              <a:rPr lang="en-US" sz="2400" dirty="0" smtClean="0"/>
              <a:t>lide by C. </a:t>
            </a:r>
            <a:r>
              <a:rPr lang="en-US" sz="2400" dirty="0" err="1" smtClean="0"/>
              <a:t>Iliadis</a:t>
            </a:r>
            <a:endParaRPr lang="en-US" sz="2400" dirty="0"/>
          </a:p>
        </p:txBody>
      </p:sp>
      <p:sp>
        <p:nvSpPr>
          <p:cNvPr id="3" name="Segnaposto contenuto 2"/>
          <p:cNvSpPr>
            <a:spLocks noGrp="1"/>
          </p:cNvSpPr>
          <p:nvPr>
            <p:ph idx="1"/>
          </p:nvPr>
        </p:nvSpPr>
        <p:spPr/>
        <p:txBody>
          <a:bodyPr/>
          <a:lstStyle/>
          <a:p>
            <a:endParaRPr lang="en-US" dirty="0"/>
          </a:p>
        </p:txBody>
      </p:sp>
      <p:pic>
        <p:nvPicPr>
          <p:cNvPr id="5" name="Immagine 4"/>
          <p:cNvPicPr>
            <a:picLocks noChangeAspect="1"/>
          </p:cNvPicPr>
          <p:nvPr/>
        </p:nvPicPr>
        <p:blipFill>
          <a:blip r:embed="rId2"/>
          <a:stretch>
            <a:fillRect/>
          </a:stretch>
        </p:blipFill>
        <p:spPr>
          <a:xfrm>
            <a:off x="2743200" y="1371601"/>
            <a:ext cx="7696200" cy="5362809"/>
          </a:xfrm>
          <a:prstGeom prst="rect">
            <a:avLst/>
          </a:prstGeom>
        </p:spPr>
      </p:pic>
      <p:pic>
        <p:nvPicPr>
          <p:cNvPr id="4" name="Immagine 3"/>
          <p:cNvPicPr>
            <a:picLocks noChangeAspect="1"/>
          </p:cNvPicPr>
          <p:nvPr/>
        </p:nvPicPr>
        <p:blipFill rotWithShape="1">
          <a:blip r:embed="rId3"/>
          <a:srcRect t="12549" r="76859" b="45584"/>
          <a:stretch/>
        </p:blipFill>
        <p:spPr>
          <a:xfrm>
            <a:off x="1524000" y="0"/>
            <a:ext cx="2133600" cy="3048000"/>
          </a:xfrm>
          <a:prstGeom prst="rect">
            <a:avLst/>
          </a:prstGeom>
        </p:spPr>
      </p:pic>
    </p:spTree>
    <p:extLst>
      <p:ext uri="{BB962C8B-B14F-4D97-AF65-F5344CB8AC3E}">
        <p14:creationId xmlns:p14="http://schemas.microsoft.com/office/powerpoint/2010/main" val="11996340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US"/>
          </a:p>
        </p:txBody>
      </p:sp>
      <p:sp>
        <p:nvSpPr>
          <p:cNvPr id="3" name="Segnaposto contenuto 2"/>
          <p:cNvSpPr>
            <a:spLocks noGrp="1"/>
          </p:cNvSpPr>
          <p:nvPr>
            <p:ph idx="1"/>
          </p:nvPr>
        </p:nvSpPr>
        <p:spPr/>
        <p:txBody>
          <a:bodyPr/>
          <a:lstStyle/>
          <a:p>
            <a:endParaRPr lang="en-US"/>
          </a:p>
        </p:txBody>
      </p:sp>
      <p:pic>
        <p:nvPicPr>
          <p:cNvPr id="4" name="Immagine 3"/>
          <p:cNvPicPr>
            <a:picLocks noChangeAspect="1"/>
          </p:cNvPicPr>
          <p:nvPr/>
        </p:nvPicPr>
        <p:blipFill>
          <a:blip r:embed="rId2"/>
          <a:stretch>
            <a:fillRect/>
          </a:stretch>
        </p:blipFill>
        <p:spPr>
          <a:xfrm>
            <a:off x="1204784" y="76200"/>
            <a:ext cx="9662263" cy="6705600"/>
          </a:xfrm>
          <a:prstGeom prst="rect">
            <a:avLst/>
          </a:prstGeom>
        </p:spPr>
      </p:pic>
    </p:spTree>
    <p:extLst>
      <p:ext uri="{BB962C8B-B14F-4D97-AF65-F5344CB8AC3E}">
        <p14:creationId xmlns:p14="http://schemas.microsoft.com/office/powerpoint/2010/main" val="7946567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2603891"/>
            <a:ext cx="10972800" cy="1143000"/>
          </a:xfrm>
        </p:spPr>
        <p:txBody>
          <a:bodyPr/>
          <a:lstStyle/>
          <a:p>
            <a:r>
              <a:rPr lang="en-US" dirty="0" smtClean="0"/>
              <a:t>And in case of neutrons? </a:t>
            </a:r>
            <a:endParaRPr lang="en-US" dirty="0"/>
          </a:p>
        </p:txBody>
      </p:sp>
      <p:sp>
        <p:nvSpPr>
          <p:cNvPr id="3" name="Segnaposto contenuto 2"/>
          <p:cNvSpPr>
            <a:spLocks noGrp="1"/>
          </p:cNvSpPr>
          <p:nvPr>
            <p:ph idx="1"/>
          </p:nvPr>
        </p:nvSpPr>
        <p:spPr/>
        <p:txBody>
          <a:bodyPr/>
          <a:lstStyle/>
          <a:p>
            <a:endParaRPr lang="en-US"/>
          </a:p>
        </p:txBody>
      </p:sp>
    </p:spTree>
    <p:extLst>
      <p:ext uri="{BB962C8B-B14F-4D97-AF65-F5344CB8AC3E}">
        <p14:creationId xmlns:p14="http://schemas.microsoft.com/office/powerpoint/2010/main" val="1275538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olo 1"/>
          <p:cNvSpPr>
            <a:spLocks noGrp="1"/>
          </p:cNvSpPr>
          <p:nvPr>
            <p:ph type="title"/>
          </p:nvPr>
        </p:nvSpPr>
        <p:spPr/>
        <p:txBody>
          <a:bodyPr/>
          <a:lstStyle/>
          <a:p>
            <a:pPr eaLnBrk="1" hangingPunct="1"/>
            <a:endParaRPr lang="en-US" altLang="en-US" smtClean="0"/>
          </a:p>
        </p:txBody>
      </p:sp>
      <p:sp>
        <p:nvSpPr>
          <p:cNvPr id="131075" name="Segnaposto contenuto 2"/>
          <p:cNvSpPr>
            <a:spLocks noGrp="1"/>
          </p:cNvSpPr>
          <p:nvPr>
            <p:ph idx="1"/>
          </p:nvPr>
        </p:nvSpPr>
        <p:spPr/>
        <p:txBody>
          <a:bodyPr/>
          <a:lstStyle/>
          <a:p>
            <a:pPr eaLnBrk="1" hangingPunct="1"/>
            <a:endParaRPr lang="en-US" altLang="en-US" smtClean="0"/>
          </a:p>
        </p:txBody>
      </p:sp>
      <p:pic>
        <p:nvPicPr>
          <p:cNvPr id="1310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76200"/>
            <a:ext cx="8739188"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88279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itolo 1"/>
          <p:cNvSpPr>
            <a:spLocks noGrp="1"/>
          </p:cNvSpPr>
          <p:nvPr>
            <p:ph type="title"/>
          </p:nvPr>
        </p:nvSpPr>
        <p:spPr/>
        <p:txBody>
          <a:bodyPr/>
          <a:lstStyle/>
          <a:p>
            <a:pPr eaLnBrk="1" hangingPunct="1"/>
            <a:r>
              <a:rPr lang="en-US" altLang="en-US" smtClean="0"/>
              <a:t>Rate x unit mass</a:t>
            </a:r>
          </a:p>
        </p:txBody>
      </p:sp>
      <p:graphicFrame>
        <p:nvGraphicFramePr>
          <p:cNvPr id="181253" name="Oggetto 5"/>
          <p:cNvGraphicFramePr>
            <a:graphicFrameLocks noChangeAspect="1"/>
          </p:cNvGraphicFramePr>
          <p:nvPr>
            <p:extLst/>
          </p:nvPr>
        </p:nvGraphicFramePr>
        <p:xfrm>
          <a:off x="2681288" y="1660367"/>
          <a:ext cx="6981825" cy="1295400"/>
        </p:xfrm>
        <a:graphic>
          <a:graphicData uri="http://schemas.openxmlformats.org/presentationml/2006/ole">
            <mc:AlternateContent xmlns:mc="http://schemas.openxmlformats.org/markup-compatibility/2006">
              <mc:Choice xmlns:v="urn:schemas-microsoft-com:vml" Requires="v">
                <p:oleObj spid="_x0000_s22542" name="Equation" r:id="rId3" imgW="2463800" imgH="457200" progId="Equation.3">
                  <p:embed/>
                </p:oleObj>
              </mc:Choice>
              <mc:Fallback>
                <p:oleObj name="Equation" r:id="rId3" imgW="2463800" imgH="457200" progId="Equation.3">
                  <p:embed/>
                  <p:pic>
                    <p:nvPicPr>
                      <p:cNvPr id="181253" name="Oggetto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1288" y="1660367"/>
                        <a:ext cx="6981825" cy="1295400"/>
                      </a:xfrm>
                      <a:prstGeom prst="rect">
                        <a:avLst/>
                      </a:prstGeom>
                      <a:solidFill>
                        <a:schemeClr val="accent1">
                          <a:alpha val="32000"/>
                        </a:schemeClr>
                      </a:solidFill>
                      <a:ln>
                        <a:noFill/>
                      </a:ln>
                      <a:extLst/>
                    </p:spPr>
                  </p:pic>
                </p:oleObj>
              </mc:Fallback>
            </mc:AlternateContent>
          </a:graphicData>
        </a:graphic>
      </p:graphicFrame>
      <p:graphicFrame>
        <p:nvGraphicFramePr>
          <p:cNvPr id="181254" name="Oggetto 6"/>
          <p:cNvGraphicFramePr>
            <a:graphicFrameLocks noChangeAspect="1"/>
          </p:cNvGraphicFramePr>
          <p:nvPr>
            <p:extLst/>
          </p:nvPr>
        </p:nvGraphicFramePr>
        <p:xfrm>
          <a:off x="7258050" y="3990976"/>
          <a:ext cx="2438400" cy="1704975"/>
        </p:xfrm>
        <a:graphic>
          <a:graphicData uri="http://schemas.openxmlformats.org/presentationml/2006/ole">
            <mc:AlternateContent xmlns:mc="http://schemas.openxmlformats.org/markup-compatibility/2006">
              <mc:Choice xmlns:v="urn:schemas-microsoft-com:vml" Requires="v">
                <p:oleObj spid="_x0000_s22543" name="Equazione" r:id="rId5" imgW="1054080" imgH="736560" progId="Equation.3">
                  <p:embed/>
                </p:oleObj>
              </mc:Choice>
              <mc:Fallback>
                <p:oleObj name="Equazione" r:id="rId5" imgW="1054080" imgH="736560" progId="Equation.3">
                  <p:embed/>
                  <p:pic>
                    <p:nvPicPr>
                      <p:cNvPr id="181254" name="Oggetto 6"/>
                      <p:cNvPicPr>
                        <a:picLocks noChangeAspect="1" noChangeArrowheads="1"/>
                      </p:cNvPicPr>
                      <p:nvPr/>
                    </p:nvPicPr>
                    <p:blipFill>
                      <a:blip r:embed="rId6"/>
                      <a:srcRect/>
                      <a:stretch>
                        <a:fillRect/>
                      </a:stretch>
                    </p:blipFill>
                    <p:spPr bwMode="auto">
                      <a:xfrm>
                        <a:off x="7258050" y="3990976"/>
                        <a:ext cx="2438400" cy="1704975"/>
                      </a:xfrm>
                      <a:prstGeom prst="rect">
                        <a:avLst/>
                      </a:prstGeom>
                      <a:solidFill>
                        <a:srgbClr val="00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1255" name="CasellaDiTesto 7"/>
          <p:cNvSpPr txBox="1">
            <a:spLocks noChangeArrowheads="1"/>
          </p:cNvSpPr>
          <p:nvPr/>
        </p:nvSpPr>
        <p:spPr bwMode="auto">
          <a:xfrm>
            <a:off x="2228800" y="4581327"/>
            <a:ext cx="39893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200" cap="none" spc="0" normalizeH="0" baseline="0" noProof="0">
                <a:ln>
                  <a:noFill/>
                </a:ln>
                <a:solidFill>
                  <a:prstClr val="black"/>
                </a:solidFill>
                <a:effectLst/>
                <a:uLnTx/>
                <a:uFillTx/>
                <a:latin typeface="Calibri" pitchFamily="34" charset="0"/>
                <a:ea typeface="+mn-ea"/>
                <a:cs typeface="Arial" pitchFamily="34" charset="0"/>
              </a:rPr>
              <a:t>Rate of energy production</a:t>
            </a:r>
          </a:p>
        </p:txBody>
      </p:sp>
      <p:sp>
        <p:nvSpPr>
          <p:cNvPr id="9" name="Freccia a destra 8"/>
          <p:cNvSpPr/>
          <p:nvPr/>
        </p:nvSpPr>
        <p:spPr>
          <a:xfrm>
            <a:off x="6343600" y="4843264"/>
            <a:ext cx="457200" cy="1190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343371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9416" y="2924944"/>
            <a:ext cx="4536504" cy="3960440"/>
          </a:xfrm>
        </p:spPr>
        <p:txBody>
          <a:bodyPr/>
          <a:lstStyle/>
          <a:p>
            <a:pPr eaLnBrk="1" hangingPunct="1">
              <a:buFont typeface="Arial" charset="0"/>
              <a:buChar char="•"/>
              <a:defRPr/>
            </a:pPr>
            <a:r>
              <a:rPr lang="en-US" dirty="0" smtClean="0"/>
              <a:t>Three bodies (triple-</a:t>
            </a:r>
            <a:r>
              <a:rPr lang="en-US" dirty="0" smtClean="0">
                <a:latin typeface="Symbol" panose="05050102010706020507" pitchFamily="18" charset="2"/>
              </a:rPr>
              <a:t>a</a:t>
            </a:r>
            <a:r>
              <a:rPr lang="en-US" dirty="0" smtClean="0"/>
              <a:t>):</a:t>
            </a:r>
          </a:p>
          <a:p>
            <a:pPr marL="0" indent="0" eaLnBrk="1" hangingPunct="1">
              <a:buNone/>
              <a:defRPr/>
            </a:pPr>
            <a:endParaRPr lang="en-US" dirty="0"/>
          </a:p>
          <a:p>
            <a:pPr eaLnBrk="1" hangingPunct="1">
              <a:buFont typeface="Arial" charset="0"/>
              <a:buChar char="•"/>
              <a:defRPr/>
            </a:pPr>
            <a:r>
              <a:rPr lang="en-US" dirty="0" smtClean="0"/>
              <a:t>Radioactive decays:</a:t>
            </a:r>
          </a:p>
          <a:p>
            <a:pPr marL="0" indent="0" eaLnBrk="1" hangingPunct="1">
              <a:buNone/>
              <a:defRPr/>
            </a:pPr>
            <a:r>
              <a:rPr lang="en-US" i="1" dirty="0" smtClean="0">
                <a:latin typeface="Symbol" panose="05050102010706020507" pitchFamily="18" charset="2"/>
              </a:rPr>
              <a:t>   </a:t>
            </a:r>
            <a:r>
              <a:rPr lang="en-US" i="1" dirty="0" err="1" smtClean="0">
                <a:latin typeface="Symbol" panose="05050102010706020507" pitchFamily="18" charset="2"/>
              </a:rPr>
              <a:t>t</a:t>
            </a:r>
            <a:r>
              <a:rPr lang="en-US" i="1" baseline="-25000" dirty="0" err="1" smtClean="0"/>
              <a:t>i</a:t>
            </a:r>
            <a:r>
              <a:rPr lang="en-US" i="1" dirty="0" smtClean="0"/>
              <a:t> = e-folding time</a:t>
            </a:r>
          </a:p>
        </p:txBody>
      </p:sp>
      <p:graphicFrame>
        <p:nvGraphicFramePr>
          <p:cNvPr id="182275" name="Oggetto 3"/>
          <p:cNvGraphicFramePr>
            <a:graphicFrameLocks noChangeAspect="1"/>
          </p:cNvGraphicFramePr>
          <p:nvPr>
            <p:extLst/>
          </p:nvPr>
        </p:nvGraphicFramePr>
        <p:xfrm>
          <a:off x="5879976" y="141302"/>
          <a:ext cx="1071562" cy="922338"/>
        </p:xfrm>
        <a:graphic>
          <a:graphicData uri="http://schemas.openxmlformats.org/presentationml/2006/ole">
            <mc:AlternateContent xmlns:mc="http://schemas.openxmlformats.org/markup-compatibility/2006">
              <mc:Choice xmlns:v="urn:schemas-microsoft-com:vml" Requires="v">
                <p:oleObj spid="_x0000_s23584" name="Equazione" r:id="rId4" imgW="545760" imgH="469800" progId="Equation.3">
                  <p:embed/>
                </p:oleObj>
              </mc:Choice>
              <mc:Fallback>
                <p:oleObj name="Equazione" r:id="rId4" imgW="545760" imgH="469800" progId="Equation.3">
                  <p:embed/>
                  <p:pic>
                    <p:nvPicPr>
                      <p:cNvPr id="182275" name="Oggetto 3"/>
                      <p:cNvPicPr>
                        <a:picLocks noChangeAspect="1" noChangeArrowheads="1"/>
                      </p:cNvPicPr>
                      <p:nvPr/>
                    </p:nvPicPr>
                    <p:blipFill>
                      <a:blip r:embed="rId5"/>
                      <a:srcRect/>
                      <a:stretch>
                        <a:fillRect/>
                      </a:stretch>
                    </p:blipFill>
                    <p:spPr bwMode="auto">
                      <a:xfrm>
                        <a:off x="5879976" y="141302"/>
                        <a:ext cx="1071562" cy="922338"/>
                      </a:xfrm>
                      <a:prstGeom prst="rect">
                        <a:avLst/>
                      </a:prstGeom>
                      <a:noFill/>
                      <a:ln>
                        <a:noFill/>
                      </a:ln>
                      <a:effectLst/>
                      <a:extLst>
                        <a:ext uri="{909E8E84-426E-40DD-AFC4-6F175D3DCCD1}">
                          <a14:hiddenFill xmlns:a14="http://schemas.microsoft.com/office/drawing/2010/main">
                            <a:solidFill>
                              <a:schemeClr val="accent1">
                                <a:alpha val="50195"/>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2276" name="Oggetto 4"/>
          <p:cNvGraphicFramePr>
            <a:graphicFrameLocks noChangeAspect="1"/>
          </p:cNvGraphicFramePr>
          <p:nvPr>
            <p:extLst/>
          </p:nvPr>
        </p:nvGraphicFramePr>
        <p:xfrm>
          <a:off x="5772761" y="2860350"/>
          <a:ext cx="4524375" cy="944563"/>
        </p:xfrm>
        <a:graphic>
          <a:graphicData uri="http://schemas.openxmlformats.org/presentationml/2006/ole">
            <mc:AlternateContent xmlns:mc="http://schemas.openxmlformats.org/markup-compatibility/2006">
              <mc:Choice xmlns:v="urn:schemas-microsoft-com:vml" Requires="v">
                <p:oleObj spid="_x0000_s23585" name="Equazione" r:id="rId6" imgW="2006280" imgH="419040" progId="Equation.3">
                  <p:embed/>
                </p:oleObj>
              </mc:Choice>
              <mc:Fallback>
                <p:oleObj name="Equazione" r:id="rId6" imgW="2006280" imgH="419040" progId="Equation.3">
                  <p:embed/>
                  <p:pic>
                    <p:nvPicPr>
                      <p:cNvPr id="182276" name="Oggetto 4"/>
                      <p:cNvPicPr>
                        <a:picLocks noChangeAspect="1" noChangeArrowheads="1"/>
                      </p:cNvPicPr>
                      <p:nvPr/>
                    </p:nvPicPr>
                    <p:blipFill>
                      <a:blip r:embed="rId7"/>
                      <a:srcRect/>
                      <a:stretch>
                        <a:fillRect/>
                      </a:stretch>
                    </p:blipFill>
                    <p:spPr bwMode="auto">
                      <a:xfrm>
                        <a:off x="5772761" y="2860350"/>
                        <a:ext cx="45243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2277" name="Oggetto 5"/>
          <p:cNvGraphicFramePr>
            <a:graphicFrameLocks noChangeAspect="1"/>
          </p:cNvGraphicFramePr>
          <p:nvPr>
            <p:extLst/>
          </p:nvPr>
        </p:nvGraphicFramePr>
        <p:xfrm>
          <a:off x="5994400" y="4149725"/>
          <a:ext cx="5562600" cy="2500313"/>
        </p:xfrm>
        <a:graphic>
          <a:graphicData uri="http://schemas.openxmlformats.org/presentationml/2006/ole">
            <mc:AlternateContent xmlns:mc="http://schemas.openxmlformats.org/markup-compatibility/2006">
              <mc:Choice xmlns:v="urn:schemas-microsoft-com:vml" Requires="v">
                <p:oleObj spid="_x0000_s23586" name="Equazione" r:id="rId8" imgW="2400120" imgH="1079280" progId="Equation.3">
                  <p:embed/>
                </p:oleObj>
              </mc:Choice>
              <mc:Fallback>
                <p:oleObj name="Equazione" r:id="rId8" imgW="2400120" imgH="1079280" progId="Equation.3">
                  <p:embed/>
                  <p:pic>
                    <p:nvPicPr>
                      <p:cNvPr id="182277" name="Oggetto 5"/>
                      <p:cNvPicPr>
                        <a:picLocks noChangeAspect="1" noChangeArrowheads="1"/>
                      </p:cNvPicPr>
                      <p:nvPr/>
                    </p:nvPicPr>
                    <p:blipFill>
                      <a:blip r:embed="rId9"/>
                      <a:srcRect/>
                      <a:stretch>
                        <a:fillRect/>
                      </a:stretch>
                    </p:blipFill>
                    <p:spPr bwMode="auto">
                      <a:xfrm>
                        <a:off x="5994400" y="4149725"/>
                        <a:ext cx="5562600" cy="2500313"/>
                      </a:xfrm>
                      <a:prstGeom prst="rect">
                        <a:avLst/>
                      </a:prstGeom>
                      <a:noFill/>
                      <a:ln>
                        <a:noFill/>
                      </a:ln>
                      <a:effectLst/>
                      <a:extLst/>
                    </p:spPr>
                  </p:pic>
                </p:oleObj>
              </mc:Fallback>
            </mc:AlternateContent>
          </a:graphicData>
        </a:graphic>
      </p:graphicFrame>
      <p:graphicFrame>
        <p:nvGraphicFramePr>
          <p:cNvPr id="2" name="Oggetto 1"/>
          <p:cNvGraphicFramePr>
            <a:graphicFrameLocks noChangeAspect="1"/>
          </p:cNvGraphicFramePr>
          <p:nvPr>
            <p:extLst/>
          </p:nvPr>
        </p:nvGraphicFramePr>
        <p:xfrm>
          <a:off x="8400257" y="5517232"/>
          <a:ext cx="1255737" cy="712576"/>
        </p:xfrm>
        <a:graphic>
          <a:graphicData uri="http://schemas.openxmlformats.org/presentationml/2006/ole">
            <mc:AlternateContent xmlns:mc="http://schemas.openxmlformats.org/markup-compatibility/2006">
              <mc:Choice xmlns:v="urn:schemas-microsoft-com:vml" Requires="v">
                <p:oleObj spid="_x0000_s23587" name="Equazione" r:id="rId10" imgW="761760" imgH="431640" progId="Equation.3">
                  <p:embed/>
                </p:oleObj>
              </mc:Choice>
              <mc:Fallback>
                <p:oleObj name="Equazione" r:id="rId10" imgW="761760" imgH="431640" progId="Equation.3">
                  <p:embed/>
                  <p:pic>
                    <p:nvPicPr>
                      <p:cNvPr id="2" name="Oggetto 1"/>
                      <p:cNvPicPr>
                        <a:picLocks noChangeAspect="1" noChangeArrowheads="1"/>
                      </p:cNvPicPr>
                      <p:nvPr/>
                    </p:nvPicPr>
                    <p:blipFill>
                      <a:blip r:embed="rId11"/>
                      <a:srcRect/>
                      <a:stretch>
                        <a:fillRect/>
                      </a:stretch>
                    </p:blipFill>
                    <p:spPr bwMode="auto">
                      <a:xfrm>
                        <a:off x="8400257" y="5517232"/>
                        <a:ext cx="1255737" cy="712576"/>
                      </a:xfrm>
                      <a:prstGeom prst="rect">
                        <a:avLst/>
                      </a:prstGeom>
                      <a:noFill/>
                      <a:ln>
                        <a:noFill/>
                      </a:ln>
                      <a:effectLst/>
                    </p:spPr>
                  </p:pic>
                </p:oleObj>
              </mc:Fallback>
            </mc:AlternateContent>
          </a:graphicData>
        </a:graphic>
      </p:graphicFrame>
      <p:graphicFrame>
        <p:nvGraphicFramePr>
          <p:cNvPr id="7" name="Oggetto 3"/>
          <p:cNvGraphicFramePr>
            <a:graphicFrameLocks noChangeAspect="1"/>
          </p:cNvGraphicFramePr>
          <p:nvPr>
            <p:extLst/>
          </p:nvPr>
        </p:nvGraphicFramePr>
        <p:xfrm>
          <a:off x="5772761" y="1196752"/>
          <a:ext cx="4479960" cy="1069317"/>
        </p:xfrm>
        <a:graphic>
          <a:graphicData uri="http://schemas.openxmlformats.org/presentationml/2006/ole">
            <mc:AlternateContent xmlns:mc="http://schemas.openxmlformats.org/markup-compatibility/2006">
              <mc:Choice xmlns:v="urn:schemas-microsoft-com:vml" Requires="v">
                <p:oleObj spid="_x0000_s23588" name="Equazione" r:id="rId12" imgW="1752480" imgH="419040" progId="Equation.3">
                  <p:embed/>
                </p:oleObj>
              </mc:Choice>
              <mc:Fallback>
                <p:oleObj name="Equazione" r:id="rId12" imgW="1752480" imgH="419040" progId="Equation.3">
                  <p:embed/>
                  <p:pic>
                    <p:nvPicPr>
                      <p:cNvPr id="7" name="Oggetto 3"/>
                      <p:cNvPicPr>
                        <a:picLocks noChangeAspect="1" noChangeArrowheads="1"/>
                      </p:cNvPicPr>
                      <p:nvPr/>
                    </p:nvPicPr>
                    <p:blipFill>
                      <a:blip r:embed="rId13"/>
                      <a:srcRect/>
                      <a:stretch>
                        <a:fillRect/>
                      </a:stretch>
                    </p:blipFill>
                    <p:spPr bwMode="auto">
                      <a:xfrm>
                        <a:off x="5772761" y="1196752"/>
                        <a:ext cx="4479960" cy="1069317"/>
                      </a:xfrm>
                      <a:prstGeom prst="rect">
                        <a:avLst/>
                      </a:prstGeom>
                      <a:noFill/>
                      <a:ln>
                        <a:noFill/>
                      </a:ln>
                      <a:effectLst/>
                      <a:extLst/>
                    </p:spPr>
                  </p:pic>
                </p:oleObj>
              </mc:Fallback>
            </mc:AlternateContent>
          </a:graphicData>
        </a:graphic>
      </p:graphicFrame>
      <p:sp>
        <p:nvSpPr>
          <p:cNvPr id="8" name="Segnaposto contenuto 2"/>
          <p:cNvSpPr txBox="1">
            <a:spLocks/>
          </p:cNvSpPr>
          <p:nvPr/>
        </p:nvSpPr>
        <p:spPr bwMode="auto">
          <a:xfrm>
            <a:off x="839416" y="1412776"/>
            <a:ext cx="4149080" cy="1124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Two bodies reactions:</a:t>
            </a: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endParaRPr kumimoji="0" lang="en-US" sz="32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Segnaposto contenuto 2"/>
          <p:cNvSpPr txBox="1">
            <a:spLocks/>
          </p:cNvSpPr>
          <p:nvPr/>
        </p:nvSpPr>
        <p:spPr bwMode="auto">
          <a:xfrm>
            <a:off x="794792" y="188640"/>
            <a:ext cx="4149080" cy="1124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prstClr val="black"/>
                </a:solidFill>
                <a:effectLst/>
                <a:uLnTx/>
                <a:uFillTx/>
                <a:latin typeface="Calibri"/>
                <a:ea typeface="+mn-ea"/>
                <a:cs typeface="+mn-cs"/>
              </a:rPr>
              <a:t>Fraction by number:</a:t>
            </a:r>
            <a:endParaRPr kumimoji="0" lang="en-US" sz="3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defRPr/>
            </a:pPr>
            <a:endParaRPr kumimoji="0" lang="en-US" sz="3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065558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itolo 1"/>
          <p:cNvSpPr>
            <a:spLocks noGrp="1"/>
          </p:cNvSpPr>
          <p:nvPr>
            <p:ph type="title"/>
          </p:nvPr>
        </p:nvSpPr>
        <p:spPr>
          <a:xfrm>
            <a:off x="1847528" y="274639"/>
            <a:ext cx="8574732" cy="782777"/>
          </a:xfrm>
        </p:spPr>
        <p:txBody>
          <a:bodyPr/>
          <a:lstStyle/>
          <a:p>
            <a:pPr eaLnBrk="1" hangingPunct="1"/>
            <a:r>
              <a:rPr lang="en-US" altLang="en-US" dirty="0" smtClean="0"/>
              <a:t>Chemical changes. General problem!</a:t>
            </a:r>
          </a:p>
        </p:txBody>
      </p:sp>
      <p:graphicFrame>
        <p:nvGraphicFramePr>
          <p:cNvPr id="183299" name="Oggetto 3"/>
          <p:cNvGraphicFramePr>
            <a:graphicFrameLocks noChangeAspect="1"/>
          </p:cNvGraphicFramePr>
          <p:nvPr>
            <p:extLst/>
          </p:nvPr>
        </p:nvGraphicFramePr>
        <p:xfrm>
          <a:off x="2373866" y="1340769"/>
          <a:ext cx="5124690" cy="976044"/>
        </p:xfrm>
        <a:graphic>
          <a:graphicData uri="http://schemas.openxmlformats.org/presentationml/2006/ole">
            <mc:AlternateContent xmlns:mc="http://schemas.openxmlformats.org/markup-compatibility/2006">
              <mc:Choice xmlns:v="urn:schemas-microsoft-com:vml" Requires="v">
                <p:oleObj spid="_x0000_s24596" name="Equazione" r:id="rId3" imgW="2057400" imgH="393480" progId="Equation.3">
                  <p:embed/>
                </p:oleObj>
              </mc:Choice>
              <mc:Fallback>
                <p:oleObj name="Equazione" r:id="rId3" imgW="2057400" imgH="393480" progId="Equation.3">
                  <p:embed/>
                  <p:pic>
                    <p:nvPicPr>
                      <p:cNvPr id="183299" name="Oggetto 3"/>
                      <p:cNvPicPr>
                        <a:picLocks noChangeAspect="1" noChangeArrowheads="1"/>
                      </p:cNvPicPr>
                      <p:nvPr/>
                    </p:nvPicPr>
                    <p:blipFill>
                      <a:blip r:embed="rId4"/>
                      <a:srcRect/>
                      <a:stretch>
                        <a:fillRect/>
                      </a:stretch>
                    </p:blipFill>
                    <p:spPr bwMode="auto">
                      <a:xfrm>
                        <a:off x="2373866" y="1340769"/>
                        <a:ext cx="5124690" cy="976044"/>
                      </a:xfrm>
                      <a:prstGeom prst="rect">
                        <a:avLst/>
                      </a:prstGeom>
                      <a:solidFill>
                        <a:schemeClr val="accent1">
                          <a:alpha val="36862"/>
                        </a:schemeClr>
                      </a:solidFill>
                      <a:ln>
                        <a:noFill/>
                      </a:ln>
                      <a:extLst/>
                    </p:spPr>
                  </p:pic>
                </p:oleObj>
              </mc:Fallback>
            </mc:AlternateContent>
          </a:graphicData>
        </a:graphic>
      </p:graphicFrame>
      <p:graphicFrame>
        <p:nvGraphicFramePr>
          <p:cNvPr id="183300" name="Oggetto 4"/>
          <p:cNvGraphicFramePr>
            <a:graphicFrameLocks noChangeAspect="1"/>
          </p:cNvGraphicFramePr>
          <p:nvPr>
            <p:extLst/>
          </p:nvPr>
        </p:nvGraphicFramePr>
        <p:xfrm>
          <a:off x="1055440" y="2696791"/>
          <a:ext cx="10584997" cy="1020241"/>
        </p:xfrm>
        <a:graphic>
          <a:graphicData uri="http://schemas.openxmlformats.org/presentationml/2006/ole">
            <mc:AlternateContent xmlns:mc="http://schemas.openxmlformats.org/markup-compatibility/2006">
              <mc:Choice xmlns:v="urn:schemas-microsoft-com:vml" Requires="v">
                <p:oleObj spid="_x0000_s24597" name="Equazione" r:id="rId5" imgW="4483080" imgH="431640" progId="Equation.3">
                  <p:embed/>
                </p:oleObj>
              </mc:Choice>
              <mc:Fallback>
                <p:oleObj name="Equazione" r:id="rId5" imgW="4483080" imgH="431640" progId="Equation.3">
                  <p:embed/>
                  <p:pic>
                    <p:nvPicPr>
                      <p:cNvPr id="183300" name="Oggetto 4"/>
                      <p:cNvPicPr>
                        <a:picLocks noChangeAspect="1" noChangeArrowheads="1"/>
                      </p:cNvPicPr>
                      <p:nvPr/>
                    </p:nvPicPr>
                    <p:blipFill>
                      <a:blip r:embed="rId6"/>
                      <a:srcRect/>
                      <a:stretch>
                        <a:fillRect/>
                      </a:stretch>
                    </p:blipFill>
                    <p:spPr bwMode="auto">
                      <a:xfrm>
                        <a:off x="1055440" y="2696791"/>
                        <a:ext cx="10584997" cy="1020241"/>
                      </a:xfrm>
                      <a:prstGeom prst="rect">
                        <a:avLst/>
                      </a:prstGeom>
                      <a:noFill/>
                      <a:ln>
                        <a:noFill/>
                      </a:ln>
                      <a:effectLst/>
                      <a:extLst/>
                    </p:spPr>
                  </p:pic>
                </p:oleObj>
              </mc:Fallback>
            </mc:AlternateContent>
          </a:graphicData>
        </a:graphic>
      </p:graphicFrame>
      <p:graphicFrame>
        <p:nvGraphicFramePr>
          <p:cNvPr id="183301" name="Oggetto 5"/>
          <p:cNvGraphicFramePr>
            <a:graphicFrameLocks noChangeAspect="1"/>
          </p:cNvGraphicFramePr>
          <p:nvPr>
            <p:extLst/>
          </p:nvPr>
        </p:nvGraphicFramePr>
        <p:xfrm>
          <a:off x="2063552" y="4030664"/>
          <a:ext cx="3238698" cy="2525310"/>
        </p:xfrm>
        <a:graphic>
          <a:graphicData uri="http://schemas.openxmlformats.org/presentationml/2006/ole">
            <mc:AlternateContent xmlns:mc="http://schemas.openxmlformats.org/markup-compatibility/2006">
              <mc:Choice xmlns:v="urn:schemas-microsoft-com:vml" Requires="v">
                <p:oleObj spid="_x0000_s24598" name="Equazione" r:id="rId7" imgW="1384200" imgH="1155600" progId="Equation.3">
                  <p:embed/>
                </p:oleObj>
              </mc:Choice>
              <mc:Fallback>
                <p:oleObj name="Equazione" r:id="rId7" imgW="1384200" imgH="1155600" progId="Equation.3">
                  <p:embed/>
                  <p:pic>
                    <p:nvPicPr>
                      <p:cNvPr id="183301" name="Oggetto 5"/>
                      <p:cNvPicPr>
                        <a:picLocks noChangeAspect="1" noChangeArrowheads="1"/>
                      </p:cNvPicPr>
                      <p:nvPr/>
                    </p:nvPicPr>
                    <p:blipFill>
                      <a:blip r:embed="rId8"/>
                      <a:srcRect/>
                      <a:stretch>
                        <a:fillRect/>
                      </a:stretch>
                    </p:blipFill>
                    <p:spPr bwMode="auto">
                      <a:xfrm>
                        <a:off x="2063552" y="4030664"/>
                        <a:ext cx="3238698" cy="2525310"/>
                      </a:xfrm>
                      <a:prstGeom prst="rect">
                        <a:avLst/>
                      </a:prstGeom>
                      <a:noFill/>
                      <a:ln>
                        <a:noFill/>
                      </a:ln>
                      <a:effectLst/>
                      <a:extLst/>
                    </p:spPr>
                  </p:pic>
                </p:oleObj>
              </mc:Fallback>
            </mc:AlternateContent>
          </a:graphicData>
        </a:graphic>
      </p:graphicFrame>
      <p:sp>
        <p:nvSpPr>
          <p:cNvPr id="183302" name="CasellaDiTesto 6"/>
          <p:cNvSpPr txBox="1">
            <a:spLocks noChangeArrowheads="1"/>
          </p:cNvSpPr>
          <p:nvPr/>
        </p:nvSpPr>
        <p:spPr bwMode="auto">
          <a:xfrm>
            <a:off x="6456040" y="4773843"/>
            <a:ext cx="4896544"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1" u="none" strike="noStrike" kern="1200" cap="none" spc="0" normalizeH="0" baseline="0" noProof="0" dirty="0">
                <a:ln>
                  <a:noFill/>
                </a:ln>
                <a:solidFill>
                  <a:prstClr val="black"/>
                </a:solidFill>
                <a:effectLst/>
                <a:uLnTx/>
                <a:uFillTx/>
                <a:latin typeface="Calibri" pitchFamily="34" charset="0"/>
                <a:ea typeface="+mn-ea"/>
                <a:cs typeface="Arial" pitchFamily="34" charset="0"/>
              </a:rPr>
              <a:t>Notes: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1" u="none" strike="noStrike" kern="1200" cap="none" spc="0" normalizeH="0" baseline="0" noProof="0" dirty="0">
                <a:ln>
                  <a:noFill/>
                </a:ln>
                <a:solidFill>
                  <a:prstClr val="black"/>
                </a:solidFill>
                <a:effectLst/>
                <a:uLnTx/>
                <a:uFillTx/>
                <a:latin typeface="Calibri" pitchFamily="34" charset="0"/>
                <a:ea typeface="+mn-ea"/>
                <a:cs typeface="Arial" pitchFamily="34" charset="0"/>
              </a:rPr>
              <a:t>1) </a:t>
            </a:r>
            <a:r>
              <a:rPr kumimoji="0" lang="en-US" altLang="en-US" sz="2400" b="0" i="1" u="none" strike="noStrike" kern="1200" cap="none" spc="0" normalizeH="0" baseline="0" noProof="0" dirty="0" err="1">
                <a:ln>
                  <a:noFill/>
                </a:ln>
                <a:solidFill>
                  <a:prstClr val="black"/>
                </a:solidFill>
                <a:effectLst/>
                <a:uLnTx/>
                <a:uFillTx/>
                <a:latin typeface="Calibri" pitchFamily="34" charset="0"/>
                <a:ea typeface="+mn-ea"/>
                <a:cs typeface="Arial" pitchFamily="34" charset="0"/>
              </a:rPr>
              <a:t>n</a:t>
            </a:r>
            <a:r>
              <a:rPr kumimoji="0" lang="en-US" altLang="en-US" sz="2400" b="0" i="1" u="none" strike="noStrike" kern="1200" cap="none" spc="0" normalizeH="0" baseline="-25000" noProof="0" dirty="0" err="1">
                <a:ln>
                  <a:noFill/>
                </a:ln>
                <a:solidFill>
                  <a:prstClr val="black"/>
                </a:solidFill>
                <a:effectLst/>
                <a:uLnTx/>
                <a:uFillTx/>
                <a:latin typeface="Calibri" pitchFamily="34" charset="0"/>
                <a:ea typeface="+mn-ea"/>
                <a:cs typeface="Arial" pitchFamily="34" charset="0"/>
              </a:rPr>
              <a:t>i</a:t>
            </a: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 is the number of </a:t>
            </a:r>
            <a:r>
              <a:rPr kumimoji="0" lang="en-US" altLang="en-US" sz="2400" b="0" i="1" u="none" strike="noStrike" kern="1200" cap="none" spc="0" normalizeH="0" baseline="0" noProof="0" dirty="0" err="1">
                <a:ln>
                  <a:noFill/>
                </a:ln>
                <a:solidFill>
                  <a:prstClr val="black"/>
                </a:solidFill>
                <a:effectLst/>
                <a:uLnTx/>
                <a:uFillTx/>
                <a:latin typeface="Calibri" pitchFamily="34" charset="0"/>
                <a:ea typeface="+mn-ea"/>
                <a:cs typeface="Arial" pitchFamily="34" charset="0"/>
              </a:rPr>
              <a:t>i</a:t>
            </a: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 involved in the reaction.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pitchFamily="34" charset="0"/>
              </a:rPr>
              <a:t>2) (-) in case </a:t>
            </a:r>
            <a:r>
              <a:rPr kumimoji="0" lang="en-US" altLang="en-US" sz="2400" b="0" i="1" u="none" strike="noStrike" kern="1200" cap="none" spc="0" normalizeH="0" baseline="0" noProof="0" dirty="0" err="1">
                <a:ln>
                  <a:noFill/>
                </a:ln>
                <a:solidFill>
                  <a:prstClr val="black"/>
                </a:solidFill>
                <a:effectLst/>
                <a:uLnTx/>
                <a:uFillTx/>
                <a:latin typeface="Calibri" pitchFamily="34" charset="0"/>
                <a:ea typeface="+mn-ea"/>
                <a:cs typeface="Arial" pitchFamily="34" charset="0"/>
              </a:rPr>
              <a:t>i</a:t>
            </a:r>
            <a:r>
              <a:rPr kumimoji="0" lang="en-US" altLang="en-US" sz="2400" b="0" i="1" u="none" strike="noStrike" kern="1200" cap="none" spc="0" normalizeH="0" baseline="0" noProof="0" dirty="0">
                <a:ln>
                  <a:noFill/>
                </a:ln>
                <a:solidFill>
                  <a:prstClr val="black"/>
                </a:solidFill>
                <a:effectLst/>
                <a:uLnTx/>
                <a:uFillTx/>
                <a:latin typeface="Calibri" pitchFamily="34" charset="0"/>
                <a:ea typeface="+mn-ea"/>
                <a:cs typeface="Arial" pitchFamily="34" charset="0"/>
              </a:rPr>
              <a:t>=k or j or l</a:t>
            </a:r>
          </a:p>
        </p:txBody>
      </p:sp>
      <p:sp>
        <p:nvSpPr>
          <p:cNvPr id="2" name="CasellaDiTesto 1"/>
          <p:cNvSpPr txBox="1"/>
          <p:nvPr/>
        </p:nvSpPr>
        <p:spPr>
          <a:xfrm>
            <a:off x="8256240" y="1632808"/>
            <a:ext cx="1229824"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err="1">
                <a:ln>
                  <a:noFill/>
                </a:ln>
                <a:solidFill>
                  <a:prstClr val="black"/>
                </a:solidFill>
                <a:effectLst/>
                <a:uLnTx/>
                <a:uFillTx/>
                <a:latin typeface="Calibri"/>
                <a:ea typeface="+mn-ea"/>
                <a:cs typeface="+mn-cs"/>
              </a:rPr>
              <a:t>i</a:t>
            </a:r>
            <a:r>
              <a:rPr kumimoji="0" lang="en-US" sz="2400" b="0" i="1" u="none" strike="noStrike" kern="1200" cap="none" spc="0" normalizeH="0" baseline="0" noProof="0" dirty="0">
                <a:ln>
                  <a:noFill/>
                </a:ln>
                <a:solidFill>
                  <a:prstClr val="black"/>
                </a:solidFill>
                <a:effectLst/>
                <a:uLnTx/>
                <a:uFillTx/>
                <a:latin typeface="Calibri"/>
                <a:ea typeface="+mn-ea"/>
                <a:cs typeface="+mn-cs"/>
              </a:rPr>
              <a:t>=1…….n</a:t>
            </a:r>
          </a:p>
        </p:txBody>
      </p:sp>
    </p:spTree>
    <p:extLst>
      <p:ext uri="{BB962C8B-B14F-4D97-AF65-F5344CB8AC3E}">
        <p14:creationId xmlns:p14="http://schemas.microsoft.com/office/powerpoint/2010/main" val="4112636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1504" y="260648"/>
            <a:ext cx="8229600" cy="634082"/>
          </a:xfrm>
        </p:spPr>
        <p:txBody>
          <a:bodyPr/>
          <a:lstStyle/>
          <a:p>
            <a:r>
              <a:rPr lang="en-US" dirty="0" smtClean="0"/>
              <a:t>Libraries of reaction rates (Na&lt;</a:t>
            </a:r>
            <a:r>
              <a:rPr lang="en-US" dirty="0" err="1" smtClean="0">
                <a:latin typeface="Symbol" panose="05050102010706020507" pitchFamily="18" charset="2"/>
              </a:rPr>
              <a:t>s</a:t>
            </a:r>
            <a:r>
              <a:rPr lang="en-US" dirty="0" err="1" smtClean="0"/>
              <a:t>v</a:t>
            </a:r>
            <a:r>
              <a:rPr lang="en-US" dirty="0" smtClean="0"/>
              <a:t>&gt;)</a:t>
            </a:r>
            <a:endParaRPr lang="en-US" dirty="0"/>
          </a:p>
        </p:txBody>
      </p:sp>
      <p:sp>
        <p:nvSpPr>
          <p:cNvPr id="3" name="Segnaposto contenuto 2"/>
          <p:cNvSpPr>
            <a:spLocks noGrp="1"/>
          </p:cNvSpPr>
          <p:nvPr>
            <p:ph idx="1"/>
          </p:nvPr>
        </p:nvSpPr>
        <p:spPr>
          <a:xfrm>
            <a:off x="1559496" y="1340768"/>
            <a:ext cx="9289032" cy="4997152"/>
          </a:xfrm>
        </p:spPr>
        <p:txBody>
          <a:bodyPr/>
          <a:lstStyle/>
          <a:p>
            <a:pPr marL="0" indent="0">
              <a:buNone/>
            </a:pPr>
            <a:r>
              <a:rPr lang="en-US" dirty="0" smtClean="0"/>
              <a:t>For reactions among charge nuclei</a:t>
            </a:r>
          </a:p>
          <a:p>
            <a:r>
              <a:rPr lang="en-US" dirty="0" smtClean="0"/>
              <a:t>REACLIB: </a:t>
            </a:r>
            <a:r>
              <a:rPr lang="en-US" b="1" dirty="0">
                <a:solidFill>
                  <a:srgbClr val="1B41E5"/>
                </a:solidFill>
              </a:rPr>
              <a:t>https://reaclib.jinaweb.org/</a:t>
            </a:r>
            <a:endParaRPr lang="en-US" b="1" dirty="0" smtClean="0">
              <a:solidFill>
                <a:srgbClr val="1B41E5"/>
              </a:solidFill>
            </a:endParaRPr>
          </a:p>
          <a:p>
            <a:endParaRPr lang="en-US" dirty="0"/>
          </a:p>
          <a:p>
            <a:pPr marL="0" indent="0">
              <a:buNone/>
            </a:pPr>
            <a:r>
              <a:rPr lang="en-US" dirty="0" smtClean="0"/>
              <a:t>For neutron captures:</a:t>
            </a:r>
          </a:p>
          <a:p>
            <a:r>
              <a:rPr lang="en-US" dirty="0"/>
              <a:t>KADONIS: </a:t>
            </a:r>
            <a:r>
              <a:rPr lang="en-US" b="1" dirty="0">
                <a:hlinkClick r:id="rId2"/>
              </a:rPr>
              <a:t>http://www.kadonis.org</a:t>
            </a:r>
            <a:r>
              <a:rPr lang="en-US" b="1" dirty="0" smtClean="0">
                <a:hlinkClick r:id="rId2"/>
              </a:rPr>
              <a:t>/</a:t>
            </a:r>
            <a:endParaRPr lang="en-US" b="1" dirty="0" smtClean="0"/>
          </a:p>
          <a:p>
            <a:pPr marL="0" indent="0">
              <a:buNone/>
            </a:pPr>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7505791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5358714" cy="1143000"/>
          </a:xfrm>
        </p:spPr>
        <p:txBody>
          <a:bodyPr/>
          <a:lstStyle/>
          <a:p>
            <a:r>
              <a:rPr lang="en-US" dirty="0" smtClean="0"/>
              <a:t>13C(</a:t>
            </a:r>
            <a:r>
              <a:rPr lang="en-US" dirty="0" err="1" smtClean="0">
                <a:latin typeface="Symbol" panose="05050102010706020507" pitchFamily="18" charset="2"/>
              </a:rPr>
              <a:t>a</a:t>
            </a:r>
            <a:r>
              <a:rPr lang="en-US" dirty="0" err="1" smtClean="0"/>
              <a:t>,n</a:t>
            </a:r>
            <a:r>
              <a:rPr lang="en-US" dirty="0" smtClean="0"/>
              <a:t>)16O</a:t>
            </a:r>
            <a:endParaRPr lang="en-US" dirty="0"/>
          </a:p>
        </p:txBody>
      </p:sp>
      <p:pic>
        <p:nvPicPr>
          <p:cNvPr id="4" name="Immagine 3"/>
          <p:cNvPicPr>
            <a:picLocks noChangeAspect="1"/>
          </p:cNvPicPr>
          <p:nvPr/>
        </p:nvPicPr>
        <p:blipFill>
          <a:blip r:embed="rId2"/>
          <a:stretch>
            <a:fillRect/>
          </a:stretch>
        </p:blipFill>
        <p:spPr>
          <a:xfrm>
            <a:off x="6089794" y="-203887"/>
            <a:ext cx="5618597" cy="3812060"/>
          </a:xfrm>
          <a:prstGeom prst="rect">
            <a:avLst/>
          </a:prstGeom>
        </p:spPr>
      </p:pic>
      <p:pic>
        <p:nvPicPr>
          <p:cNvPr id="5" name="Immagin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818" y="3694670"/>
            <a:ext cx="5761182" cy="2976711"/>
          </a:xfrm>
          <a:prstGeom prst="rect">
            <a:avLst/>
          </a:prstGeom>
        </p:spPr>
      </p:pic>
    </p:spTree>
    <p:extLst>
      <p:ext uri="{BB962C8B-B14F-4D97-AF65-F5344CB8AC3E}">
        <p14:creationId xmlns:p14="http://schemas.microsoft.com/office/powerpoint/2010/main" val="13150136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639762"/>
          </a:xfrm>
        </p:spPr>
        <p:txBody>
          <a:bodyPr/>
          <a:lstStyle/>
          <a:p>
            <a:r>
              <a:rPr lang="en-US" dirty="0" smtClean="0"/>
              <a:t>Chart of nuclides (or isotopes)</a:t>
            </a:r>
            <a:endParaRPr lang="en-US" dirty="0"/>
          </a:p>
        </p:txBody>
      </p:sp>
      <p:pic>
        <p:nvPicPr>
          <p:cNvPr id="4" name="Segnaposto contenuto 3"/>
          <p:cNvPicPr>
            <a:picLocks noGrp="1" noChangeAspect="1"/>
          </p:cNvPicPr>
          <p:nvPr>
            <p:ph idx="1"/>
          </p:nvPr>
        </p:nvPicPr>
        <p:blipFill>
          <a:blip r:embed="rId3"/>
          <a:stretch>
            <a:fillRect/>
          </a:stretch>
        </p:blipFill>
        <p:spPr>
          <a:xfrm>
            <a:off x="1529138" y="1066801"/>
            <a:ext cx="8943659" cy="5505085"/>
          </a:xfrm>
          <a:prstGeom prst="rect">
            <a:avLst/>
          </a:prstGeom>
        </p:spPr>
      </p:pic>
    </p:spTree>
    <p:extLst>
      <p:ext uri="{BB962C8B-B14F-4D97-AF65-F5344CB8AC3E}">
        <p14:creationId xmlns:p14="http://schemas.microsoft.com/office/powerpoint/2010/main" val="27331444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563130" y="49433"/>
            <a:ext cx="952706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smtClean="0">
                <a:ln>
                  <a:noFill/>
                </a:ln>
                <a:solidFill>
                  <a:srgbClr val="FFFFFF"/>
                </a:solidFill>
                <a:effectLst/>
                <a:uLnTx/>
                <a:uFillTx/>
                <a:latin typeface="Arial"/>
                <a:ea typeface="+mn-ea"/>
                <a:cs typeface="Arial"/>
              </a:rPr>
              <a:t>The nuclear network of a stellar  model</a:t>
            </a:r>
            <a:endParaRPr kumimoji="0" lang="en-US" sz="3600" b="0" i="0" u="none" strike="noStrike" kern="1200" cap="none" spc="0" normalizeH="0" baseline="0" noProof="0" dirty="0">
              <a:ln>
                <a:noFill/>
              </a:ln>
              <a:solidFill>
                <a:srgbClr val="FFFFFF"/>
              </a:solidFill>
              <a:effectLst/>
              <a:uLnTx/>
              <a:uFillTx/>
              <a:latin typeface="Arial"/>
              <a:ea typeface="+mn-ea"/>
              <a:cs typeface="Arial"/>
            </a:endParaRPr>
          </a:p>
        </p:txBody>
      </p:sp>
      <p:sp>
        <p:nvSpPr>
          <p:cNvPr id="3" name="CasellaDiTesto 2"/>
          <p:cNvSpPr txBox="1"/>
          <p:nvPr/>
        </p:nvSpPr>
        <p:spPr>
          <a:xfrm>
            <a:off x="566350" y="937054"/>
            <a:ext cx="10863650" cy="5632311"/>
          </a:xfrm>
          <a:prstGeom prst="rect">
            <a:avLst/>
          </a:prstGeom>
          <a:noFill/>
        </p:spPr>
        <p:txBody>
          <a:bodyPr wrap="square" rtlCol="0">
            <a:spAutoFit/>
          </a:bodyPr>
          <a:lstStyle/>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rgbClr val="FFFFFF"/>
                </a:solidFill>
                <a:effectLst/>
                <a:uLnTx/>
                <a:uFillTx/>
                <a:latin typeface="Arial"/>
                <a:ea typeface="+mn-ea"/>
                <a:cs typeface="Arial"/>
              </a:rPr>
              <a:t>In principle, the network should include all the isotopes that can be produced/consumed. </a:t>
            </a: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rgbClr val="FFFFFF"/>
                </a:solidFill>
                <a:effectLst/>
                <a:uLnTx/>
                <a:uFillTx/>
                <a:latin typeface="Arial"/>
                <a:ea typeface="+mn-ea"/>
                <a:cs typeface="Arial"/>
              </a:rPr>
              <a:t>For instance, if neutrons are released, as in AGB stars, all the stable isotopes with 1≤A≤208 and those </a:t>
            </a:r>
            <a:r>
              <a:rPr kumimoji="0" lang="en-US" sz="2400" b="0" i="0" u="none" strike="noStrike" kern="1200" cap="none" spc="0" normalizeH="0" baseline="0" noProof="0" dirty="0" err="1" smtClean="0">
                <a:ln>
                  <a:noFill/>
                </a:ln>
                <a:solidFill>
                  <a:srgbClr val="FFFFFF"/>
                </a:solidFill>
                <a:effectLst/>
                <a:uLnTx/>
                <a:uFillTx/>
                <a:latin typeface="Arial"/>
                <a:ea typeface="+mn-ea"/>
                <a:cs typeface="Arial"/>
              </a:rPr>
              <a:t>ustable</a:t>
            </a:r>
            <a:r>
              <a:rPr kumimoji="0" lang="en-US" sz="2400" b="0" i="0" u="none" strike="noStrike" kern="1200" cap="none" spc="0" normalizeH="0" baseline="0" noProof="0" dirty="0">
                <a:ln>
                  <a:noFill/>
                </a:ln>
                <a:solidFill>
                  <a:srgbClr val="FFFFFF"/>
                </a:solidFill>
                <a:effectLst/>
                <a:uLnTx/>
                <a:uFillTx/>
                <a:latin typeface="Arial"/>
                <a:ea typeface="+mn-ea"/>
                <a:cs typeface="Arial"/>
              </a:rPr>
              <a:t>,</a:t>
            </a:r>
            <a:r>
              <a:rPr kumimoji="0" lang="en-US" sz="2400" b="0" i="0" u="none" strike="noStrike" kern="1200" cap="none" spc="0" normalizeH="0" baseline="0" noProof="0" dirty="0" smtClean="0">
                <a:ln>
                  <a:noFill/>
                </a:ln>
                <a:solidFill>
                  <a:srgbClr val="FFFFFF"/>
                </a:solidFill>
                <a:effectLst/>
                <a:uLnTx/>
                <a:uFillTx/>
                <a:latin typeface="Arial"/>
                <a:ea typeface="+mn-ea"/>
                <a:cs typeface="Arial"/>
              </a:rPr>
              <a:t> but closer to the stability valley in the n-rich side, should be considered: that is about 600-700 isotopes……or 600-700 (+4) differential equations.</a:t>
            </a: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rgbClr val="FFFFFF"/>
                </a:solidFill>
                <a:effectLst/>
                <a:uLnTx/>
                <a:uFillTx/>
                <a:latin typeface="Arial"/>
                <a:ea typeface="+mn-ea"/>
                <a:cs typeface="Arial"/>
              </a:rPr>
              <a:t>In many extant stellar models (but not all), the network is limited to the isotopes involved in nuclear reactions that account for most of the energy generation. Then, a detailed nucleosynthesis is calculated by means of a post-process code. </a:t>
            </a: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rgbClr val="FFFFFF"/>
                </a:solidFill>
                <a:effectLst/>
                <a:uLnTx/>
                <a:uFillTx/>
                <a:latin typeface="Arial"/>
                <a:ea typeface="+mn-ea"/>
                <a:cs typeface="Arial"/>
              </a:rPr>
              <a:t>However, the selection of the minimal network to be used in stellar model </a:t>
            </a:r>
            <a:r>
              <a:rPr kumimoji="0" lang="en-US" sz="2400" b="0" i="0" u="none" strike="noStrike" kern="1200" cap="none" spc="0" normalizeH="0" baseline="0" noProof="0" dirty="0" err="1" smtClean="0">
                <a:ln>
                  <a:noFill/>
                </a:ln>
                <a:solidFill>
                  <a:srgbClr val="FFFFFF"/>
                </a:solidFill>
                <a:effectLst/>
                <a:uLnTx/>
                <a:uFillTx/>
                <a:latin typeface="Arial"/>
                <a:ea typeface="+mn-ea"/>
                <a:cs typeface="Arial"/>
              </a:rPr>
              <a:t>calc</a:t>
            </a:r>
            <a:r>
              <a:rPr kumimoji="0" lang="en-US" sz="2400" b="0" i="0" u="none" strike="noStrike" kern="1200" cap="none" spc="0" normalizeH="0" baseline="0" noProof="0" dirty="0" smtClean="0">
                <a:ln>
                  <a:noFill/>
                </a:ln>
                <a:solidFill>
                  <a:srgbClr val="FFFFFF"/>
                </a:solidFill>
                <a:effectLst/>
                <a:uLnTx/>
                <a:uFillTx/>
                <a:latin typeface="Arial"/>
                <a:ea typeface="+mn-ea"/>
                <a:cs typeface="Arial"/>
              </a:rPr>
              <a:t> is not an obvious task, in </a:t>
            </a:r>
            <a:r>
              <a:rPr kumimoji="0" lang="en-US" sz="2400" b="0" i="0" u="none" strike="noStrike" kern="1200" cap="none" spc="0" normalizeH="0" baseline="0" noProof="0" dirty="0" err="1" smtClean="0">
                <a:ln>
                  <a:noFill/>
                </a:ln>
                <a:solidFill>
                  <a:srgbClr val="FFFFFF"/>
                </a:solidFill>
                <a:effectLst/>
                <a:uLnTx/>
                <a:uFillTx/>
                <a:latin typeface="Arial"/>
                <a:ea typeface="+mn-ea"/>
                <a:cs typeface="Arial"/>
              </a:rPr>
              <a:t>particulare</a:t>
            </a:r>
            <a:r>
              <a:rPr kumimoji="0" lang="en-US" sz="2400" b="0" i="0" u="none" strike="noStrike" kern="1200" cap="none" spc="0" normalizeH="0" baseline="0" noProof="0" dirty="0" smtClean="0">
                <a:ln>
                  <a:noFill/>
                </a:ln>
                <a:solidFill>
                  <a:srgbClr val="FFFFFF"/>
                </a:solidFill>
                <a:effectLst/>
                <a:uLnTx/>
                <a:uFillTx/>
                <a:latin typeface="Arial"/>
                <a:ea typeface="+mn-ea"/>
                <a:cs typeface="Arial"/>
              </a:rPr>
              <a:t>, when mixing by convection and nuclear burning occur on timescales comparable to the timescale of the physical structure variations. This is a common feature of the  advanced phases of stellar evolution.</a:t>
            </a:r>
            <a:endParaRPr kumimoji="0" lang="en-US" sz="2400" b="0" i="0" u="none" strike="noStrike" kern="1200" cap="none" spc="0" normalizeH="0" baseline="0" noProof="0" dirty="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4652360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85102" y="2582562"/>
            <a:ext cx="9014254" cy="1323439"/>
          </a:xfrm>
          <a:prstGeom prst="rect">
            <a:avLst/>
          </a:prstGeom>
          <a:noFill/>
        </p:spPr>
        <p:txBody>
          <a:bodyPr wrap="square" rtlCol="0">
            <a:spAutoFit/>
          </a:bodyPr>
          <a:lstStyle/>
          <a:p>
            <a:pPr algn="ctr"/>
            <a:r>
              <a:rPr lang="en-US" sz="4000" dirty="0" smtClean="0">
                <a:solidFill>
                  <a:schemeClr val="bg1"/>
                </a:solidFill>
              </a:rPr>
              <a:t>Energy transport by radiation and convective instabilities</a:t>
            </a:r>
            <a:endParaRPr lang="en-US" sz="4000" dirty="0">
              <a:solidFill>
                <a:schemeClr val="bg1"/>
              </a:solidFill>
            </a:endParaRPr>
          </a:p>
        </p:txBody>
      </p:sp>
    </p:spTree>
    <p:extLst>
      <p:ext uri="{BB962C8B-B14F-4D97-AF65-F5344CB8AC3E}">
        <p14:creationId xmlns:p14="http://schemas.microsoft.com/office/powerpoint/2010/main" val="40290508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0"/>
          <p:cNvSpPr txBox="1">
            <a:spLocks noChangeArrowheads="1"/>
          </p:cNvSpPr>
          <p:nvPr/>
        </p:nvSpPr>
        <p:spPr bwMode="auto">
          <a:xfrm>
            <a:off x="2192338" y="342900"/>
            <a:ext cx="7586662"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000" dirty="0">
                <a:solidFill>
                  <a:srgbClr val="FFFF00"/>
                </a:solidFill>
                <a:latin typeface="Comic Sans MS" pitchFamily="66" charset="0"/>
                <a:cs typeface="Arial"/>
              </a:rPr>
              <a:t>Energy transport </a:t>
            </a:r>
          </a:p>
        </p:txBody>
      </p:sp>
      <p:graphicFrame>
        <p:nvGraphicFramePr>
          <p:cNvPr id="3" name="Oggetto 2"/>
          <p:cNvGraphicFramePr>
            <a:graphicFrameLocks noChangeAspect="1"/>
          </p:cNvGraphicFramePr>
          <p:nvPr>
            <p:extLst/>
          </p:nvPr>
        </p:nvGraphicFramePr>
        <p:xfrm>
          <a:off x="5086350" y="1570039"/>
          <a:ext cx="1849438" cy="1062037"/>
        </p:xfrm>
        <a:graphic>
          <a:graphicData uri="http://schemas.openxmlformats.org/presentationml/2006/ole">
            <mc:AlternateContent xmlns:mc="http://schemas.openxmlformats.org/markup-compatibility/2006">
              <mc:Choice xmlns:v="urn:schemas-microsoft-com:vml" Requires="v">
                <p:oleObj spid="_x0000_s5334" name="Equazione" r:id="rId3" imgW="685800" imgH="393480" progId="Equation.3">
                  <p:embed/>
                </p:oleObj>
              </mc:Choice>
              <mc:Fallback>
                <p:oleObj name="Equazione" r:id="rId3" imgW="685800" imgH="393480" progId="Equation.3">
                  <p:embed/>
                  <p:pic>
                    <p:nvPicPr>
                      <p:cNvPr id="3" name="Oggetto 2"/>
                      <p:cNvPicPr/>
                      <p:nvPr/>
                    </p:nvPicPr>
                    <p:blipFill>
                      <a:blip r:embed="rId4"/>
                      <a:stretch>
                        <a:fillRect/>
                      </a:stretch>
                    </p:blipFill>
                    <p:spPr>
                      <a:xfrm>
                        <a:off x="5086350" y="1570039"/>
                        <a:ext cx="1849438" cy="1062037"/>
                      </a:xfrm>
                      <a:prstGeom prst="rect">
                        <a:avLst/>
                      </a:prstGeom>
                      <a:solidFill>
                        <a:schemeClr val="bg1"/>
                      </a:solidFill>
                    </p:spPr>
                  </p:pic>
                </p:oleObj>
              </mc:Fallback>
            </mc:AlternateContent>
          </a:graphicData>
        </a:graphic>
      </p:graphicFrame>
      <p:graphicFrame>
        <p:nvGraphicFramePr>
          <p:cNvPr id="4" name="Oggetto 3"/>
          <p:cNvGraphicFramePr>
            <a:graphicFrameLocks noChangeAspect="1"/>
          </p:cNvGraphicFramePr>
          <p:nvPr>
            <p:extLst/>
          </p:nvPr>
        </p:nvGraphicFramePr>
        <p:xfrm>
          <a:off x="2690814" y="2924175"/>
          <a:ext cx="6783387" cy="1233488"/>
        </p:xfrm>
        <a:graphic>
          <a:graphicData uri="http://schemas.openxmlformats.org/presentationml/2006/ole">
            <mc:AlternateContent xmlns:mc="http://schemas.openxmlformats.org/markup-compatibility/2006">
              <mc:Choice xmlns:v="urn:schemas-microsoft-com:vml" Requires="v">
                <p:oleObj spid="_x0000_s5335" name="Equazione" r:id="rId5" imgW="2514600" imgH="457200" progId="Equation.3">
                  <p:embed/>
                </p:oleObj>
              </mc:Choice>
              <mc:Fallback>
                <p:oleObj name="Equazione" r:id="rId5" imgW="2514600" imgH="457200" progId="Equation.3">
                  <p:embed/>
                  <p:pic>
                    <p:nvPicPr>
                      <p:cNvPr id="4" name="Oggetto 3"/>
                      <p:cNvPicPr>
                        <a:picLocks noChangeAspect="1" noChangeArrowheads="1"/>
                      </p:cNvPicPr>
                      <p:nvPr/>
                    </p:nvPicPr>
                    <p:blipFill>
                      <a:blip r:embed="rId6"/>
                      <a:srcRect/>
                      <a:stretch>
                        <a:fillRect/>
                      </a:stretch>
                    </p:blipFill>
                    <p:spPr bwMode="auto">
                      <a:xfrm>
                        <a:off x="2690814" y="2924175"/>
                        <a:ext cx="6783387" cy="12334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ggetto 4"/>
          <p:cNvGraphicFramePr>
            <a:graphicFrameLocks noChangeAspect="1"/>
          </p:cNvGraphicFramePr>
          <p:nvPr>
            <p:extLst/>
          </p:nvPr>
        </p:nvGraphicFramePr>
        <p:xfrm>
          <a:off x="2314576" y="4429348"/>
          <a:ext cx="7673975" cy="1231900"/>
        </p:xfrm>
        <a:graphic>
          <a:graphicData uri="http://schemas.openxmlformats.org/presentationml/2006/ole">
            <mc:AlternateContent xmlns:mc="http://schemas.openxmlformats.org/markup-compatibility/2006">
              <mc:Choice xmlns:v="urn:schemas-microsoft-com:vml" Requires="v">
                <p:oleObj spid="_x0000_s5336" name="Equazione" r:id="rId7" imgW="2844720" imgH="457200" progId="Equation.3">
                  <p:embed/>
                </p:oleObj>
              </mc:Choice>
              <mc:Fallback>
                <p:oleObj name="Equazione" r:id="rId7" imgW="2844720" imgH="457200" progId="Equation.3">
                  <p:embed/>
                  <p:pic>
                    <p:nvPicPr>
                      <p:cNvPr id="5" name="Oggetto 4"/>
                      <p:cNvPicPr>
                        <a:picLocks noChangeAspect="1" noChangeArrowheads="1"/>
                      </p:cNvPicPr>
                      <p:nvPr/>
                    </p:nvPicPr>
                    <p:blipFill>
                      <a:blip r:embed="rId8"/>
                      <a:srcRect/>
                      <a:stretch>
                        <a:fillRect/>
                      </a:stretch>
                    </p:blipFill>
                    <p:spPr bwMode="auto">
                      <a:xfrm>
                        <a:off x="2314576" y="4429348"/>
                        <a:ext cx="7673975" cy="1231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ggetto 5"/>
          <p:cNvGraphicFramePr>
            <a:graphicFrameLocks noChangeAspect="1"/>
          </p:cNvGraphicFramePr>
          <p:nvPr>
            <p:extLst/>
          </p:nvPr>
        </p:nvGraphicFramePr>
        <p:xfrm>
          <a:off x="2235646" y="5908675"/>
          <a:ext cx="7892802" cy="615950"/>
        </p:xfrm>
        <a:graphic>
          <a:graphicData uri="http://schemas.openxmlformats.org/presentationml/2006/ole">
            <mc:AlternateContent xmlns:mc="http://schemas.openxmlformats.org/markup-compatibility/2006">
              <mc:Choice xmlns:v="urn:schemas-microsoft-com:vml" Requires="v">
                <p:oleObj spid="_x0000_s5337" name="Equazione" r:id="rId9" imgW="2933640" imgH="228600" progId="Equation.3">
                  <p:embed/>
                </p:oleObj>
              </mc:Choice>
              <mc:Fallback>
                <p:oleObj name="Equazione" r:id="rId9" imgW="2933640" imgH="228600" progId="Equation.3">
                  <p:embed/>
                  <p:pic>
                    <p:nvPicPr>
                      <p:cNvPr id="6" name="Oggetto 5"/>
                      <p:cNvPicPr>
                        <a:picLocks noChangeAspect="1" noChangeArrowheads="1"/>
                      </p:cNvPicPr>
                      <p:nvPr/>
                    </p:nvPicPr>
                    <p:blipFill>
                      <a:blip r:embed="rId10"/>
                      <a:srcRect/>
                      <a:stretch>
                        <a:fillRect/>
                      </a:stretch>
                    </p:blipFill>
                    <p:spPr bwMode="auto">
                      <a:xfrm>
                        <a:off x="2235646" y="5908675"/>
                        <a:ext cx="7892802" cy="615950"/>
                      </a:xfrm>
                      <a:prstGeom prst="rect">
                        <a:avLst/>
                      </a:prstGeom>
                      <a:solidFill>
                        <a:schemeClr val="bg1"/>
                      </a:solidFill>
                      <a:ln>
                        <a:noFill/>
                      </a:ln>
                    </p:spPr>
                  </p:pic>
                </p:oleObj>
              </mc:Fallback>
            </mc:AlternateContent>
          </a:graphicData>
        </a:graphic>
      </p:graphicFrame>
      <p:sp>
        <p:nvSpPr>
          <p:cNvPr id="7" name="CasellaDiTesto 6"/>
          <p:cNvSpPr txBox="1"/>
          <p:nvPr/>
        </p:nvSpPr>
        <p:spPr>
          <a:xfrm>
            <a:off x="7968208" y="1916833"/>
            <a:ext cx="1088760" cy="461665"/>
          </a:xfrm>
          <a:prstGeom prst="rect">
            <a:avLst/>
          </a:prstGeom>
          <a:solidFill>
            <a:schemeClr val="accent1"/>
          </a:solidFill>
          <a:ln>
            <a:solidFill>
              <a:srgbClr val="FF0000"/>
            </a:solidFill>
          </a:ln>
        </p:spPr>
        <p:txBody>
          <a:bodyPr wrap="none" rtlCol="0">
            <a:spAutoFit/>
          </a:bodyPr>
          <a:lstStyle/>
          <a:p>
            <a:pPr fontAlgn="base">
              <a:spcBef>
                <a:spcPct val="20000"/>
              </a:spcBef>
              <a:spcAft>
                <a:spcPct val="0"/>
              </a:spcAft>
            </a:pPr>
            <a:r>
              <a:rPr lang="en-GB" sz="2400" dirty="0">
                <a:solidFill>
                  <a:srgbClr val="000000"/>
                </a:solidFill>
                <a:latin typeface="Times New Roman" pitchFamily="18" charset="0"/>
                <a:cs typeface="Arial"/>
              </a:rPr>
              <a:t>opacity</a:t>
            </a:r>
          </a:p>
        </p:txBody>
      </p:sp>
      <p:cxnSp>
        <p:nvCxnSpPr>
          <p:cNvPr id="9" name="Connettore 2 8"/>
          <p:cNvCxnSpPr/>
          <p:nvPr/>
        </p:nvCxnSpPr>
        <p:spPr>
          <a:xfrm flipH="1">
            <a:off x="7464152" y="2378498"/>
            <a:ext cx="504056" cy="76247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6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0"/>
          <p:cNvSpPr txBox="1">
            <a:spLocks noChangeArrowheads="1"/>
          </p:cNvSpPr>
          <p:nvPr/>
        </p:nvSpPr>
        <p:spPr bwMode="auto">
          <a:xfrm>
            <a:off x="2192338" y="342900"/>
            <a:ext cx="7586662"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000" dirty="0">
                <a:solidFill>
                  <a:srgbClr val="FFFF00"/>
                </a:solidFill>
                <a:latin typeface="Comic Sans MS" pitchFamily="66" charset="0"/>
                <a:cs typeface="Arial"/>
              </a:rPr>
              <a:t>Convective </a:t>
            </a:r>
            <a:r>
              <a:rPr lang="en-US" sz="4000" dirty="0" err="1">
                <a:solidFill>
                  <a:srgbClr val="FFFF00"/>
                </a:solidFill>
                <a:latin typeface="Comic Sans MS" pitchFamily="66" charset="0"/>
                <a:cs typeface="Arial"/>
              </a:rPr>
              <a:t>inStability</a:t>
            </a:r>
            <a:endParaRPr lang="en-US" sz="4000" dirty="0">
              <a:solidFill>
                <a:srgbClr val="FFFF00"/>
              </a:solidFill>
              <a:latin typeface="Comic Sans MS" pitchFamily="66" charset="0"/>
              <a:cs typeface="Arial"/>
            </a:endParaRPr>
          </a:p>
        </p:txBody>
      </p:sp>
      <p:sp>
        <p:nvSpPr>
          <p:cNvPr id="3" name="CasellaDiTesto 2"/>
          <p:cNvSpPr txBox="1"/>
          <p:nvPr/>
        </p:nvSpPr>
        <p:spPr>
          <a:xfrm>
            <a:off x="6162794" y="1282045"/>
            <a:ext cx="4480067" cy="830997"/>
          </a:xfrm>
          <a:prstGeom prst="rect">
            <a:avLst/>
          </a:prstGeom>
          <a:noFill/>
        </p:spPr>
        <p:txBody>
          <a:bodyPr wrap="square" rtlCol="0">
            <a:spAutoFit/>
          </a:bodyPr>
          <a:lstStyle/>
          <a:p>
            <a:pPr fontAlgn="base">
              <a:spcBef>
                <a:spcPct val="20000"/>
              </a:spcBef>
              <a:spcAft>
                <a:spcPct val="0"/>
              </a:spcAft>
            </a:pPr>
            <a:r>
              <a:rPr lang="en-US" sz="2400" dirty="0" smtClean="0">
                <a:solidFill>
                  <a:srgbClr val="FFFFFF"/>
                </a:solidFill>
                <a:latin typeface="Times New Roman" pitchFamily="18" charset="0"/>
                <a:cs typeface="Arial"/>
              </a:rPr>
              <a:t>Schwarzschild/</a:t>
            </a:r>
            <a:r>
              <a:rPr lang="en-US" sz="2400" dirty="0" err="1" smtClean="0">
                <a:solidFill>
                  <a:srgbClr val="FFFFFF"/>
                </a:solidFill>
                <a:latin typeface="Times New Roman" pitchFamily="18" charset="0"/>
                <a:cs typeface="Arial"/>
              </a:rPr>
              <a:t>Ledoux</a:t>
            </a:r>
            <a:r>
              <a:rPr lang="en-US" sz="2400" dirty="0" smtClean="0">
                <a:solidFill>
                  <a:srgbClr val="FFFFFF"/>
                </a:solidFill>
                <a:latin typeface="Times New Roman" pitchFamily="18" charset="0"/>
                <a:cs typeface="Arial"/>
              </a:rPr>
              <a:t> </a:t>
            </a:r>
            <a:r>
              <a:rPr lang="en-US" sz="2400" dirty="0">
                <a:solidFill>
                  <a:srgbClr val="FFFFFF"/>
                </a:solidFill>
                <a:latin typeface="Times New Roman" pitchFamily="18" charset="0"/>
                <a:cs typeface="Arial"/>
              </a:rPr>
              <a:t>criteria for convective </a:t>
            </a:r>
            <a:r>
              <a:rPr lang="en-US" sz="2400" dirty="0" smtClean="0">
                <a:solidFill>
                  <a:srgbClr val="FFFFFF"/>
                </a:solidFill>
                <a:latin typeface="Times New Roman" pitchFamily="18" charset="0"/>
                <a:cs typeface="Arial"/>
              </a:rPr>
              <a:t>instability</a:t>
            </a:r>
            <a:endParaRPr lang="en-US" sz="2400" dirty="0">
              <a:solidFill>
                <a:srgbClr val="FFFFFF"/>
              </a:solidFill>
              <a:latin typeface="Times New Roman" pitchFamily="18" charset="0"/>
              <a:cs typeface="Arial"/>
            </a:endParaRPr>
          </a:p>
        </p:txBody>
      </p:sp>
      <p:graphicFrame>
        <p:nvGraphicFramePr>
          <p:cNvPr id="4" name="Oggetto 3"/>
          <p:cNvGraphicFramePr>
            <a:graphicFrameLocks noChangeAspect="1"/>
          </p:cNvGraphicFramePr>
          <p:nvPr>
            <p:extLst>
              <p:ext uri="{D42A27DB-BD31-4B8C-83A1-F6EECF244321}">
                <p14:modId xmlns:p14="http://schemas.microsoft.com/office/powerpoint/2010/main" val="3130976421"/>
              </p:ext>
            </p:extLst>
          </p:nvPr>
        </p:nvGraphicFramePr>
        <p:xfrm>
          <a:off x="386971" y="1282045"/>
          <a:ext cx="5200052" cy="4031440"/>
        </p:xfrm>
        <a:graphic>
          <a:graphicData uri="http://schemas.openxmlformats.org/presentationml/2006/ole">
            <mc:AlternateContent xmlns:mc="http://schemas.openxmlformats.org/markup-compatibility/2006">
              <mc:Choice xmlns:v="urn:schemas-microsoft-com:vml" Requires="v">
                <p:oleObj spid="_x0000_s6200" name="Equazione" r:id="rId3" imgW="2603160" imgH="2019240" progId="Equation.3">
                  <p:embed/>
                </p:oleObj>
              </mc:Choice>
              <mc:Fallback>
                <p:oleObj name="Equazione" r:id="rId3" imgW="2603160" imgH="2019240" progId="Equation.3">
                  <p:embed/>
                  <p:pic>
                    <p:nvPicPr>
                      <p:cNvPr id="4" name="Oggetto 3"/>
                      <p:cNvPicPr>
                        <a:picLocks noChangeAspect="1" noChangeArrowheads="1"/>
                      </p:cNvPicPr>
                      <p:nvPr/>
                    </p:nvPicPr>
                    <p:blipFill>
                      <a:blip r:embed="rId4"/>
                      <a:srcRect/>
                      <a:stretch>
                        <a:fillRect/>
                      </a:stretch>
                    </p:blipFill>
                    <p:spPr bwMode="auto">
                      <a:xfrm>
                        <a:off x="386971" y="1282045"/>
                        <a:ext cx="5200052" cy="4031440"/>
                      </a:xfrm>
                      <a:prstGeom prst="rect">
                        <a:avLst/>
                      </a:prstGeom>
                      <a:solidFill>
                        <a:schemeClr val="bg1"/>
                      </a:solidFill>
                      <a:ln>
                        <a:noFill/>
                      </a:ln>
                    </p:spPr>
                  </p:pic>
                </p:oleObj>
              </mc:Fallback>
            </mc:AlternateContent>
          </a:graphicData>
        </a:graphic>
      </p:graphicFrame>
      <p:graphicFrame>
        <p:nvGraphicFramePr>
          <p:cNvPr id="7" name="Grafico 6"/>
          <p:cNvGraphicFramePr>
            <a:graphicFrameLocks/>
          </p:cNvGraphicFramePr>
          <p:nvPr>
            <p:extLst>
              <p:ext uri="{D42A27DB-BD31-4B8C-83A1-F6EECF244321}">
                <p14:modId xmlns:p14="http://schemas.microsoft.com/office/powerpoint/2010/main" val="2118996479"/>
              </p:ext>
            </p:extLst>
          </p:nvPr>
        </p:nvGraphicFramePr>
        <p:xfrm>
          <a:off x="6383517" y="3101419"/>
          <a:ext cx="5041770" cy="3189880"/>
        </p:xfrm>
        <a:graphic>
          <a:graphicData uri="http://schemas.openxmlformats.org/drawingml/2006/chart">
            <c:chart xmlns:c="http://schemas.openxmlformats.org/drawingml/2006/chart" xmlns:r="http://schemas.openxmlformats.org/officeDocument/2006/relationships" r:id="rId5"/>
          </a:graphicData>
        </a:graphic>
      </p:graphicFrame>
      <p:sp>
        <p:nvSpPr>
          <p:cNvPr id="8" name="CasellaDiTesto 7"/>
          <p:cNvSpPr txBox="1"/>
          <p:nvPr/>
        </p:nvSpPr>
        <p:spPr>
          <a:xfrm>
            <a:off x="8239028" y="3959258"/>
            <a:ext cx="1274708" cy="369332"/>
          </a:xfrm>
          <a:prstGeom prst="rect">
            <a:avLst/>
          </a:prstGeom>
          <a:noFill/>
          <a:ln>
            <a:solidFill>
              <a:schemeClr val="tx1"/>
            </a:solidFill>
          </a:ln>
        </p:spPr>
        <p:txBody>
          <a:bodyPr wrap="none" rtlCol="0">
            <a:spAutoFit/>
          </a:bodyPr>
          <a:lstStyle/>
          <a:p>
            <a:r>
              <a:rPr lang="en-US" dirty="0" smtClean="0"/>
              <a:t>convective</a:t>
            </a:r>
            <a:endParaRPr lang="en-US" dirty="0"/>
          </a:p>
        </p:txBody>
      </p:sp>
      <p:cxnSp>
        <p:nvCxnSpPr>
          <p:cNvPr id="10" name="Connettore diritto 9"/>
          <p:cNvCxnSpPr/>
          <p:nvPr/>
        </p:nvCxnSpPr>
        <p:spPr>
          <a:xfrm>
            <a:off x="9611414" y="4153351"/>
            <a:ext cx="1031447" cy="184666"/>
          </a:xfrm>
          <a:prstGeom prst="line">
            <a:avLst/>
          </a:pr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7258639" y="5313485"/>
            <a:ext cx="1910761" cy="369332"/>
          </a:xfrm>
          <a:prstGeom prst="rect">
            <a:avLst/>
          </a:prstGeom>
          <a:noFill/>
          <a:ln>
            <a:solidFill>
              <a:schemeClr val="tx1"/>
            </a:solidFill>
          </a:ln>
        </p:spPr>
        <p:txBody>
          <a:bodyPr wrap="square" rtlCol="0">
            <a:spAutoFit/>
          </a:bodyPr>
          <a:lstStyle/>
          <a:p>
            <a:r>
              <a:rPr lang="en-US" dirty="0" err="1" smtClean="0"/>
              <a:t>semiconvective</a:t>
            </a:r>
            <a:endParaRPr lang="en-US" dirty="0"/>
          </a:p>
        </p:txBody>
      </p:sp>
      <p:cxnSp>
        <p:nvCxnSpPr>
          <p:cNvPr id="22" name="Connettore diritto 21"/>
          <p:cNvCxnSpPr/>
          <p:nvPr/>
        </p:nvCxnSpPr>
        <p:spPr>
          <a:xfrm flipH="1">
            <a:off x="7569200" y="4153351"/>
            <a:ext cx="570449" cy="310947"/>
          </a:xfrm>
          <a:prstGeom prst="line">
            <a:avLst/>
          </a:pr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flipV="1">
            <a:off x="8095005" y="4962158"/>
            <a:ext cx="238028" cy="347786"/>
          </a:xfrm>
          <a:prstGeom prst="line">
            <a:avLst/>
          </a:pr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9" name="CasellaDiTesto 28"/>
          <p:cNvSpPr txBox="1"/>
          <p:nvPr/>
        </p:nvSpPr>
        <p:spPr>
          <a:xfrm>
            <a:off x="3098800" y="1512877"/>
            <a:ext cx="1659429" cy="369332"/>
          </a:xfrm>
          <a:prstGeom prst="rect">
            <a:avLst/>
          </a:prstGeom>
          <a:noFill/>
        </p:spPr>
        <p:txBody>
          <a:bodyPr wrap="none" rtlCol="0">
            <a:spAutoFit/>
          </a:bodyPr>
          <a:lstStyle/>
          <a:p>
            <a:r>
              <a:rPr lang="en-US" dirty="0" smtClean="0">
                <a:solidFill>
                  <a:srgbClr val="FF0000"/>
                </a:solidFill>
              </a:rPr>
              <a:t>Convection on</a:t>
            </a:r>
            <a:endParaRPr lang="en-US" dirty="0">
              <a:solidFill>
                <a:srgbClr val="FF0000"/>
              </a:solidFill>
            </a:endParaRPr>
          </a:p>
        </p:txBody>
      </p:sp>
    </p:spTree>
    <p:extLst>
      <p:ext uri="{BB962C8B-B14F-4D97-AF65-F5344CB8AC3E}">
        <p14:creationId xmlns:p14="http://schemas.microsoft.com/office/powerpoint/2010/main" val="381371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2931294" y="98089"/>
            <a:ext cx="8350715" cy="6661822"/>
          </a:xfrm>
          <a:prstGeom prst="rect">
            <a:avLst/>
          </a:prstGeom>
        </p:spPr>
      </p:pic>
      <p:sp>
        <p:nvSpPr>
          <p:cNvPr id="4" name="CasellaDiTesto 3"/>
          <p:cNvSpPr txBox="1"/>
          <p:nvPr/>
        </p:nvSpPr>
        <p:spPr>
          <a:xfrm>
            <a:off x="202130" y="1232034"/>
            <a:ext cx="3195588" cy="30469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S(E) of the </a:t>
            </a:r>
            <a:r>
              <a:rPr kumimoji="0" lang="en-US" sz="2400" b="0" i="0" u="none" strike="noStrike" kern="1200" cap="none" spc="0" normalizeH="0" baseline="30000" noProof="0" dirty="0" smtClean="0">
                <a:ln>
                  <a:noFill/>
                </a:ln>
                <a:solidFill>
                  <a:prstClr val="black"/>
                </a:solidFill>
                <a:effectLst/>
                <a:uLnTx/>
                <a:uFillTx/>
                <a:latin typeface="Calibri" panose="020F0502020204030204"/>
                <a:ea typeface="+mn-ea"/>
                <a:cs typeface="+mn-cs"/>
              </a:rPr>
              <a:t>12</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C+</a:t>
            </a:r>
            <a:r>
              <a:rPr kumimoji="0" lang="en-US" sz="2400" b="0" i="0" u="none" strike="noStrike" kern="1200" cap="none" spc="0" normalizeH="0" baseline="30000" noProof="0" dirty="0" smtClean="0">
                <a:ln>
                  <a:noFill/>
                </a:ln>
                <a:solidFill>
                  <a:prstClr val="black"/>
                </a:solidFill>
                <a:effectLst/>
                <a:uLnTx/>
                <a:uFillTx/>
                <a:latin typeface="Calibri" panose="020F0502020204030204"/>
                <a:ea typeface="+mn-ea"/>
                <a:cs typeface="+mn-cs"/>
              </a:rPr>
              <a:t>12</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C reaction.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H</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igh energy data show a series of narrows resonances, representing a clustered structure (</a:t>
            </a:r>
            <a:r>
              <a:rPr kumimoji="0" lang="en-US" sz="2400" b="0" i="0" u="none" strike="noStrike" kern="1200" cap="none" spc="0" normalizeH="0" baseline="0" noProof="0" dirty="0" smtClean="0">
                <a:ln>
                  <a:noFill/>
                </a:ln>
                <a:solidFill>
                  <a:prstClr val="black"/>
                </a:solidFill>
                <a:effectLst/>
                <a:uLnTx/>
                <a:uFillTx/>
                <a:latin typeface="Symbol" panose="05050102010706020507" pitchFamily="18" charset="2"/>
                <a:ea typeface="+mn-ea"/>
                <a:cs typeface="+mn-cs"/>
              </a:rPr>
              <a:t>a</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 clusters) of the compound nucleus of </a:t>
            </a:r>
            <a:r>
              <a:rPr kumimoji="0" lang="en-US" sz="2400" b="0" i="0" u="none" strike="noStrike" kern="1200" cap="none" spc="0" normalizeH="0" baseline="30000" noProof="0" dirty="0" smtClean="0">
                <a:ln>
                  <a:noFill/>
                </a:ln>
                <a:solidFill>
                  <a:prstClr val="black"/>
                </a:solidFill>
                <a:effectLst/>
                <a:uLnTx/>
                <a:uFillTx/>
                <a:latin typeface="Calibri" panose="020F0502020204030204"/>
                <a:ea typeface="+mn-ea"/>
                <a:cs typeface="+mn-cs"/>
              </a:rPr>
              <a:t>24</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Mg*.</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83797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570" y="1583702"/>
            <a:ext cx="5345032" cy="4662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p:cNvSpPr txBox="1"/>
          <p:nvPr/>
        </p:nvSpPr>
        <p:spPr>
          <a:xfrm>
            <a:off x="1939521" y="245840"/>
            <a:ext cx="8444941" cy="461665"/>
          </a:xfrm>
          <a:prstGeom prst="rect">
            <a:avLst/>
          </a:prstGeom>
          <a:noFill/>
        </p:spPr>
        <p:txBody>
          <a:bodyPr wrap="none" rtlCol="0">
            <a:spAutoFit/>
          </a:bodyPr>
          <a:lstStyle/>
          <a:p>
            <a:pPr fontAlgn="base">
              <a:spcBef>
                <a:spcPct val="20000"/>
              </a:spcBef>
              <a:spcAft>
                <a:spcPct val="0"/>
              </a:spcAft>
            </a:pPr>
            <a:r>
              <a:rPr lang="en-US" sz="2400" b="1" dirty="0" smtClean="0">
                <a:solidFill>
                  <a:srgbClr val="FFFF00"/>
                </a:solidFill>
                <a:latin typeface="Comic Sans MS" panose="030F0702030302020204" pitchFamily="66" charset="0"/>
                <a:cs typeface="Arial"/>
              </a:rPr>
              <a:t>http</a:t>
            </a:r>
            <a:r>
              <a:rPr lang="en-US" sz="2400" b="1" dirty="0">
                <a:solidFill>
                  <a:srgbClr val="FFFF00"/>
                </a:solidFill>
                <a:latin typeface="Comic Sans MS" panose="030F0702030302020204" pitchFamily="66" charset="0"/>
                <a:cs typeface="Arial"/>
              </a:rPr>
              <a:t>://pos.sissa.it/cgi-bin/reader/conf.cgi?confid=148</a:t>
            </a:r>
          </a:p>
        </p:txBody>
      </p:sp>
      <p:sp>
        <p:nvSpPr>
          <p:cNvPr id="3" name="Rettangolo 2"/>
          <p:cNvSpPr/>
          <p:nvPr/>
        </p:nvSpPr>
        <p:spPr>
          <a:xfrm>
            <a:off x="1054230" y="833975"/>
            <a:ext cx="10510887" cy="461665"/>
          </a:xfrm>
          <a:prstGeom prst="rect">
            <a:avLst/>
          </a:prstGeom>
        </p:spPr>
        <p:txBody>
          <a:bodyPr wrap="square">
            <a:spAutoFit/>
          </a:bodyPr>
          <a:lstStyle/>
          <a:p>
            <a:r>
              <a:rPr lang="en-US" sz="2400" b="1" dirty="0">
                <a:solidFill>
                  <a:srgbClr val="FFFF00"/>
                </a:solidFill>
                <a:latin typeface="Comic Sans MS" panose="030F0702030302020204" pitchFamily="66" charset="0"/>
                <a:cs typeface="Arial"/>
              </a:rPr>
              <a:t>https://link.springer.com/article/10.1140/epjp/i2018-12237-1</a:t>
            </a:r>
          </a:p>
        </p:txBody>
      </p:sp>
      <p:grpSp>
        <p:nvGrpSpPr>
          <p:cNvPr id="5" name="Gruppo 4"/>
          <p:cNvGrpSpPr/>
          <p:nvPr/>
        </p:nvGrpSpPr>
        <p:grpSpPr>
          <a:xfrm>
            <a:off x="6673135" y="1583702"/>
            <a:ext cx="4752151" cy="4536236"/>
            <a:chOff x="6531733" y="1584225"/>
            <a:chExt cx="4752151" cy="4536236"/>
          </a:xfrm>
        </p:grpSpPr>
        <p:pic>
          <p:nvPicPr>
            <p:cNvPr id="4" name="Immagine 3"/>
            <p:cNvPicPr>
              <a:picLocks noChangeAspect="1"/>
            </p:cNvPicPr>
            <p:nvPr/>
          </p:nvPicPr>
          <p:blipFill rotWithShape="1">
            <a:blip r:embed="rId3"/>
            <a:srcRect r="52030"/>
            <a:stretch/>
          </p:blipFill>
          <p:spPr>
            <a:xfrm>
              <a:off x="6531733" y="1584225"/>
              <a:ext cx="4752151" cy="2330570"/>
            </a:xfrm>
            <a:prstGeom prst="rect">
              <a:avLst/>
            </a:prstGeom>
          </p:spPr>
        </p:pic>
        <p:pic>
          <p:nvPicPr>
            <p:cNvPr id="6" name="Immagine 5"/>
            <p:cNvPicPr>
              <a:picLocks noChangeAspect="1"/>
            </p:cNvPicPr>
            <p:nvPr/>
          </p:nvPicPr>
          <p:blipFill rotWithShape="1">
            <a:blip r:embed="rId3"/>
            <a:srcRect l="52326" t="405" r="96" b="-405"/>
            <a:stretch/>
          </p:blipFill>
          <p:spPr>
            <a:xfrm>
              <a:off x="6551629" y="3789891"/>
              <a:ext cx="4713401" cy="2330570"/>
            </a:xfrm>
            <a:prstGeom prst="rect">
              <a:avLst/>
            </a:prstGeom>
          </p:spPr>
        </p:pic>
      </p:grpSp>
    </p:spTree>
    <p:extLst>
      <p:ext uri="{BB962C8B-B14F-4D97-AF65-F5344CB8AC3E}">
        <p14:creationId xmlns:p14="http://schemas.microsoft.com/office/powerpoint/2010/main" val="34923300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663778" y="3089189"/>
            <a:ext cx="4955203" cy="769441"/>
          </a:xfrm>
          <a:prstGeom prst="rect">
            <a:avLst/>
          </a:prstGeom>
          <a:noFill/>
        </p:spPr>
        <p:txBody>
          <a:bodyPr wrap="none" rtlCol="0">
            <a:spAutoFit/>
          </a:bodyPr>
          <a:lstStyle/>
          <a:p>
            <a:r>
              <a:rPr lang="en-US" sz="4400" dirty="0" smtClean="0">
                <a:solidFill>
                  <a:srgbClr val="FFFF00"/>
                </a:solidFill>
              </a:rPr>
              <a:t>Application to stars</a:t>
            </a:r>
            <a:endParaRPr lang="en-US" sz="4400" dirty="0">
              <a:solidFill>
                <a:srgbClr val="FFFF00"/>
              </a:solidFill>
            </a:endParaRPr>
          </a:p>
        </p:txBody>
      </p:sp>
    </p:spTree>
    <p:extLst>
      <p:ext uri="{BB962C8B-B14F-4D97-AF65-F5344CB8AC3E}">
        <p14:creationId xmlns:p14="http://schemas.microsoft.com/office/powerpoint/2010/main" val="17994812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3794" name="Picture 2" descr="h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6364" y="1090222"/>
            <a:ext cx="5519738" cy="5589587"/>
          </a:xfrm>
          <a:prstGeom prst="rect">
            <a:avLst/>
          </a:prstGeom>
          <a:noFill/>
          <a:ln w="76200" cmpd="tri">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3795" name="Rectangle 3"/>
          <p:cNvSpPr>
            <a:spLocks noGrp="1" noChangeArrowheads="1"/>
          </p:cNvSpPr>
          <p:nvPr>
            <p:ph type="title"/>
          </p:nvPr>
        </p:nvSpPr>
        <p:spPr>
          <a:xfrm>
            <a:off x="1033397" y="122640"/>
            <a:ext cx="10765409" cy="765175"/>
          </a:xfrm>
        </p:spPr>
        <p:txBody>
          <a:bodyPr/>
          <a:lstStyle/>
          <a:p>
            <a:r>
              <a:rPr lang="en-US" dirty="0">
                <a:solidFill>
                  <a:srgbClr val="000000"/>
                </a:solidFill>
                <a:effectLst/>
              </a:rPr>
              <a:t>The </a:t>
            </a:r>
            <a:r>
              <a:rPr lang="en-US" dirty="0" err="1">
                <a:solidFill>
                  <a:srgbClr val="000000"/>
                </a:solidFill>
                <a:effectLst/>
              </a:rPr>
              <a:t>Hertzsprung</a:t>
            </a:r>
            <a:r>
              <a:rPr lang="en-US" dirty="0">
                <a:solidFill>
                  <a:srgbClr val="000000"/>
                </a:solidFill>
                <a:effectLst/>
              </a:rPr>
              <a:t>-Russell diagram</a:t>
            </a:r>
          </a:p>
        </p:txBody>
      </p:sp>
      <p:sp>
        <p:nvSpPr>
          <p:cNvPr id="33796" name="Oval 4"/>
          <p:cNvSpPr>
            <a:spLocks noChangeArrowheads="1"/>
          </p:cNvSpPr>
          <p:nvPr/>
        </p:nvSpPr>
        <p:spPr bwMode="auto">
          <a:xfrm>
            <a:off x="4784152" y="1450583"/>
            <a:ext cx="1225550" cy="1081088"/>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FFFFFF"/>
              </a:solidFill>
              <a:latin typeface="Arial"/>
              <a:cs typeface="Arial"/>
            </a:endParaRPr>
          </a:p>
        </p:txBody>
      </p:sp>
      <p:sp>
        <p:nvSpPr>
          <p:cNvPr id="33797" name="Rectangle 5"/>
          <p:cNvSpPr>
            <a:spLocks noChangeArrowheads="1"/>
          </p:cNvSpPr>
          <p:nvPr/>
        </p:nvSpPr>
        <p:spPr bwMode="auto">
          <a:xfrm>
            <a:off x="1831403" y="1522022"/>
            <a:ext cx="1512887" cy="5048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FFFFFF"/>
              </a:solidFill>
              <a:latin typeface="Arial"/>
              <a:cs typeface="Arial"/>
            </a:endParaRPr>
          </a:p>
        </p:txBody>
      </p:sp>
      <p:sp>
        <p:nvSpPr>
          <p:cNvPr id="33798" name="Line 6"/>
          <p:cNvSpPr>
            <a:spLocks noChangeShapeType="1"/>
          </p:cNvSpPr>
          <p:nvPr/>
        </p:nvSpPr>
        <p:spPr bwMode="auto">
          <a:xfrm flipH="1">
            <a:off x="1902839" y="1810946"/>
            <a:ext cx="2736850" cy="0"/>
          </a:xfrm>
          <a:prstGeom prst="line">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latin typeface="Arial"/>
              <a:cs typeface="Arial"/>
            </a:endParaRPr>
          </a:p>
        </p:txBody>
      </p:sp>
      <p:sp>
        <p:nvSpPr>
          <p:cNvPr id="33799" name="Text Box 7"/>
          <p:cNvSpPr txBox="1">
            <a:spLocks noChangeArrowheads="1"/>
          </p:cNvSpPr>
          <p:nvPr/>
        </p:nvSpPr>
        <p:spPr bwMode="auto">
          <a:xfrm>
            <a:off x="2552127" y="1450583"/>
            <a:ext cx="1655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a:solidFill>
                  <a:srgbClr val="000000"/>
                </a:solidFill>
                <a:latin typeface="Times New Roman" pitchFamily="18" charset="0"/>
                <a:cs typeface="Arial"/>
              </a:rPr>
              <a:t>Post-AGB</a:t>
            </a:r>
          </a:p>
        </p:txBody>
      </p:sp>
      <p:sp>
        <p:nvSpPr>
          <p:cNvPr id="33800" name="Rectangle 8"/>
          <p:cNvSpPr>
            <a:spLocks noChangeArrowheads="1"/>
          </p:cNvSpPr>
          <p:nvPr/>
        </p:nvSpPr>
        <p:spPr bwMode="auto">
          <a:xfrm>
            <a:off x="1831402" y="2530084"/>
            <a:ext cx="1873250" cy="576263"/>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FFFFFF"/>
              </a:solidFill>
              <a:latin typeface="Arial"/>
              <a:cs typeface="Arial"/>
            </a:endParaRPr>
          </a:p>
        </p:txBody>
      </p:sp>
      <p:sp>
        <p:nvSpPr>
          <p:cNvPr id="2" name="CasellaDiTesto 1"/>
          <p:cNvSpPr txBox="1"/>
          <p:nvPr/>
        </p:nvSpPr>
        <p:spPr>
          <a:xfrm rot="17862338">
            <a:off x="4606879" y="2886143"/>
            <a:ext cx="716437" cy="369332"/>
          </a:xfrm>
          <a:prstGeom prst="rect">
            <a:avLst/>
          </a:prstGeom>
          <a:noFill/>
        </p:spPr>
        <p:txBody>
          <a:bodyPr wrap="square" rtlCol="0">
            <a:spAutoFit/>
          </a:bodyPr>
          <a:lstStyle/>
          <a:p>
            <a:r>
              <a:rPr lang="en-US" dirty="0" smtClean="0">
                <a:solidFill>
                  <a:srgbClr val="000000"/>
                </a:solidFill>
                <a:latin typeface="CourierPS" panose="02070609020205020404" pitchFamily="49" charset="0"/>
              </a:rPr>
              <a:t>RGB</a:t>
            </a:r>
            <a:endParaRPr lang="en-US" dirty="0">
              <a:solidFill>
                <a:srgbClr val="000000"/>
              </a:solidFill>
              <a:latin typeface="CourierPS" panose="02070609020205020404" pitchFamily="49" charset="0"/>
            </a:endParaRPr>
          </a:p>
        </p:txBody>
      </p:sp>
      <p:sp>
        <p:nvSpPr>
          <p:cNvPr id="3" name="CasellaDiTesto 2"/>
          <p:cNvSpPr txBox="1"/>
          <p:nvPr/>
        </p:nvSpPr>
        <p:spPr>
          <a:xfrm>
            <a:off x="6585965" y="1009396"/>
            <a:ext cx="5212841" cy="5632311"/>
          </a:xfrm>
          <a:prstGeom prst="rect">
            <a:avLst/>
          </a:prstGeom>
          <a:noFill/>
        </p:spPr>
        <p:txBody>
          <a:bodyPr wrap="square" rtlCol="0">
            <a:spAutoFit/>
          </a:bodyPr>
          <a:lstStyle/>
          <a:p>
            <a:pPr marL="342900" indent="-342900">
              <a:buAutoNum type="arabicPeriod"/>
            </a:pPr>
            <a:r>
              <a:rPr lang="en-US" dirty="0" smtClean="0">
                <a:solidFill>
                  <a:srgbClr val="000000"/>
                </a:solidFill>
              </a:rPr>
              <a:t>Pre-MS  </a:t>
            </a:r>
            <a:r>
              <a:rPr lang="en-US" dirty="0" smtClean="0">
                <a:solidFill>
                  <a:srgbClr val="000000"/>
                </a:solidFill>
                <a:latin typeface="Times New Roman" panose="02020603050405020304" pitchFamily="18" charset="0"/>
                <a:cs typeface="Times New Roman" panose="02020603050405020304" pitchFamily="18" charset="0"/>
              </a:rPr>
              <a:t>→ fully convective star (because of large opacity.</a:t>
            </a:r>
          </a:p>
          <a:p>
            <a:pPr marL="342900" indent="-342900">
              <a:buAutoNum type="arabicPeriod"/>
            </a:pPr>
            <a:r>
              <a:rPr lang="en-US" dirty="0" smtClean="0">
                <a:solidFill>
                  <a:srgbClr val="000000"/>
                </a:solidFill>
                <a:latin typeface="Times New Roman" panose="02020603050405020304" pitchFamily="18" charset="0"/>
                <a:cs typeface="Times New Roman" panose="02020603050405020304" pitchFamily="18" charset="0"/>
              </a:rPr>
              <a:t>MS → convective core (powered by H burning through the CNO cycle)</a:t>
            </a:r>
          </a:p>
          <a:p>
            <a:pPr marL="342900" indent="-342900">
              <a:buAutoNum type="arabicPeriod"/>
            </a:pPr>
            <a:r>
              <a:rPr lang="en-US" dirty="0" smtClean="0">
                <a:solidFill>
                  <a:srgbClr val="000000"/>
                </a:solidFill>
                <a:latin typeface="Times New Roman" panose="02020603050405020304" pitchFamily="18" charset="0"/>
                <a:cs typeface="Times New Roman" panose="02020603050405020304" pitchFamily="18" charset="0"/>
              </a:rPr>
              <a:t>FDU (first dredge up) → the envelope cool down and a deep convective envelope develops (due to shell-H burning + large opacity)</a:t>
            </a:r>
          </a:p>
          <a:p>
            <a:pPr marL="342900" indent="-342900">
              <a:buAutoNum type="arabicPeriod"/>
            </a:pPr>
            <a:r>
              <a:rPr lang="en-US" dirty="0" smtClean="0">
                <a:solidFill>
                  <a:srgbClr val="000000"/>
                </a:solidFill>
                <a:latin typeface="Times New Roman" panose="02020603050405020304" pitchFamily="18" charset="0"/>
                <a:cs typeface="Times New Roman" panose="02020603050405020304" pitchFamily="18" charset="0"/>
              </a:rPr>
              <a:t>RGB → degenerate core and deep convective envelope.</a:t>
            </a:r>
          </a:p>
          <a:p>
            <a:pPr marL="342900" indent="-342900">
              <a:buAutoNum type="arabicPeriod"/>
            </a:pPr>
            <a:r>
              <a:rPr lang="en-US" dirty="0" smtClean="0">
                <a:solidFill>
                  <a:srgbClr val="000000"/>
                </a:solidFill>
                <a:latin typeface="Times New Roman" panose="02020603050405020304" pitchFamily="18" charset="0"/>
                <a:cs typeface="Times New Roman" panose="02020603050405020304" pitchFamily="18" charset="0"/>
              </a:rPr>
              <a:t>RGB tip → activation of the triple-</a:t>
            </a:r>
            <a:r>
              <a:rPr lang="en-US" dirty="0" smtClean="0">
                <a:solidFill>
                  <a:srgbClr val="000000"/>
                </a:solidFill>
                <a:latin typeface="Symbol" panose="05050102010706020507" pitchFamily="18" charset="2"/>
                <a:cs typeface="Times New Roman" panose="02020603050405020304" pitchFamily="18" charset="0"/>
              </a:rPr>
              <a:t>a</a:t>
            </a:r>
            <a:r>
              <a:rPr lang="en-US" dirty="0" smtClean="0">
                <a:solidFill>
                  <a:srgbClr val="000000"/>
                </a:solidFill>
                <a:latin typeface="Times New Roman" panose="02020603050405020304" pitchFamily="18" charset="0"/>
                <a:cs typeface="Times New Roman" panose="02020603050405020304" pitchFamily="18" charset="0"/>
              </a:rPr>
              <a:t> (He-flash)</a:t>
            </a:r>
          </a:p>
          <a:p>
            <a:pPr marL="342900" indent="-342900">
              <a:buAutoNum type="arabicPeriod"/>
            </a:pPr>
            <a:r>
              <a:rPr lang="en-US" dirty="0" smtClean="0">
                <a:solidFill>
                  <a:srgbClr val="000000"/>
                </a:solidFill>
                <a:latin typeface="Times New Roman" panose="02020603050405020304" pitchFamily="18" charset="0"/>
                <a:cs typeface="Times New Roman" panose="02020603050405020304" pitchFamily="18" charset="0"/>
              </a:rPr>
              <a:t>Core-He burning</a:t>
            </a:r>
            <a:r>
              <a:rPr lang="en-US" dirty="0">
                <a:solidFill>
                  <a:srgbClr val="000000"/>
                </a:solidFill>
                <a:latin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cs typeface="Times New Roman" panose="02020603050405020304" pitchFamily="18" charset="0"/>
              </a:rPr>
              <a:t>→ triple-</a:t>
            </a:r>
            <a:r>
              <a:rPr lang="en-US" dirty="0" smtClean="0">
                <a:solidFill>
                  <a:srgbClr val="000000"/>
                </a:solidFill>
                <a:latin typeface="Symbol" panose="05050102010706020507" pitchFamily="18" charset="2"/>
                <a:cs typeface="Times New Roman" panose="02020603050405020304" pitchFamily="18" charset="0"/>
              </a:rPr>
              <a:t>a </a:t>
            </a:r>
            <a:r>
              <a:rPr lang="en-US" dirty="0">
                <a:solidFill>
                  <a:srgbClr val="000000"/>
                </a:solidFill>
                <a:latin typeface="Times New Roman" panose="02020603050405020304" pitchFamily="18" charset="0"/>
                <a:cs typeface="Times New Roman" panose="02020603050405020304" pitchFamily="18" charset="0"/>
              </a:rPr>
              <a:t>followed</a:t>
            </a:r>
            <a:r>
              <a:rPr lang="en-US" dirty="0" smtClean="0">
                <a:solidFill>
                  <a:srgbClr val="000000"/>
                </a:solidFill>
                <a:latin typeface="Times New Roman" panose="02020603050405020304" pitchFamily="18" charset="0"/>
                <a:cs typeface="Times New Roman" panose="02020603050405020304" pitchFamily="18" charset="0"/>
              </a:rPr>
              <a:t> by 12C+</a:t>
            </a:r>
            <a:r>
              <a:rPr lang="en-US" dirty="0" smtClean="0">
                <a:solidFill>
                  <a:srgbClr val="000000"/>
                </a:solidFill>
                <a:latin typeface="Symbol" panose="05050102010706020507" pitchFamily="18" charset="2"/>
                <a:cs typeface="Times New Roman" panose="02020603050405020304" pitchFamily="18" charset="0"/>
              </a:rPr>
              <a:t>a,</a:t>
            </a:r>
            <a:r>
              <a:rPr lang="en-US" dirty="0" smtClean="0">
                <a:solidFill>
                  <a:srgbClr val="000000"/>
                </a:solidFill>
                <a:latin typeface="Times New Roman" panose="02020603050405020304" pitchFamily="18" charset="0"/>
                <a:cs typeface="Times New Roman" panose="02020603050405020304" pitchFamily="18" charset="0"/>
              </a:rPr>
              <a:t> fully convective core surrounded by a </a:t>
            </a:r>
            <a:r>
              <a:rPr lang="en-US" dirty="0" err="1" smtClean="0">
                <a:solidFill>
                  <a:srgbClr val="000000"/>
                </a:solidFill>
                <a:latin typeface="Times New Roman" panose="02020603050405020304" pitchFamily="18" charset="0"/>
                <a:cs typeface="Times New Roman" panose="02020603050405020304" pitchFamily="18" charset="0"/>
              </a:rPr>
              <a:t>semiconvective</a:t>
            </a:r>
            <a:r>
              <a:rPr lang="en-US" dirty="0" smtClean="0">
                <a:solidFill>
                  <a:srgbClr val="000000"/>
                </a:solidFill>
                <a:latin typeface="Times New Roman" panose="02020603050405020304" pitchFamily="18" charset="0"/>
                <a:cs typeface="Times New Roman" panose="02020603050405020304" pitchFamily="18" charset="0"/>
              </a:rPr>
              <a:t> layer (where partial mixing of </a:t>
            </a:r>
            <a:r>
              <a:rPr lang="en-US" dirty="0" err="1" smtClean="0">
                <a:solidFill>
                  <a:srgbClr val="000000"/>
                </a:solidFill>
                <a:latin typeface="Times New Roman" panose="02020603050405020304" pitchFamily="18" charset="0"/>
                <a:cs typeface="Times New Roman" panose="02020603050405020304" pitchFamily="18" charset="0"/>
              </a:rPr>
              <a:t>He,C</a:t>
            </a:r>
            <a:r>
              <a:rPr lang="en-US" dirty="0" smtClean="0">
                <a:solidFill>
                  <a:srgbClr val="000000"/>
                </a:solidFill>
                <a:latin typeface="Times New Roman" panose="02020603050405020304" pitchFamily="18" charset="0"/>
                <a:cs typeface="Times New Roman" panose="02020603050405020304" pitchFamily="18" charset="0"/>
              </a:rPr>
              <a:t> and O allows neutrality).</a:t>
            </a:r>
          </a:p>
          <a:p>
            <a:pPr marL="342900" indent="-342900">
              <a:buAutoNum type="arabicPeriod"/>
            </a:pPr>
            <a:r>
              <a:rPr lang="en-US" dirty="0" smtClean="0">
                <a:solidFill>
                  <a:srgbClr val="000000"/>
                </a:solidFill>
                <a:latin typeface="Times New Roman" panose="02020603050405020304" pitchFamily="18" charset="0"/>
                <a:cs typeface="Times New Roman" panose="02020603050405020304" pitchFamily="18" charset="0"/>
              </a:rPr>
              <a:t>Early-AGB → two burning shell (H and He) → deep convective envelope (large opacity).</a:t>
            </a:r>
          </a:p>
          <a:p>
            <a:pPr marL="342900" indent="-342900">
              <a:buAutoNum type="arabicPeriod"/>
            </a:pPr>
            <a:r>
              <a:rPr lang="en-US" dirty="0" smtClean="0">
                <a:solidFill>
                  <a:srgbClr val="000000"/>
                </a:solidFill>
                <a:latin typeface="Times New Roman" panose="02020603050405020304" pitchFamily="18" charset="0"/>
                <a:cs typeface="Times New Roman" panose="02020603050405020304" pitchFamily="18" charset="0"/>
              </a:rPr>
              <a:t>Thermal Pulse AGB → Alternate shell burnings, deep convective envelope periodically penetrating the H-exhausted core – when H burning off  (third dredge up or TDU) </a:t>
            </a:r>
            <a:endParaRPr lang="en-US" dirty="0">
              <a:solidFill>
                <a:srgbClr val="000000"/>
              </a:solidFill>
            </a:endParaRPr>
          </a:p>
        </p:txBody>
      </p:sp>
      <p:sp>
        <p:nvSpPr>
          <p:cNvPr id="4" name="CasellaDiTesto 3"/>
          <p:cNvSpPr txBox="1"/>
          <p:nvPr/>
        </p:nvSpPr>
        <p:spPr>
          <a:xfrm>
            <a:off x="5249419" y="3388528"/>
            <a:ext cx="760283" cy="369332"/>
          </a:xfrm>
          <a:prstGeom prst="rect">
            <a:avLst/>
          </a:prstGeom>
          <a:noFill/>
        </p:spPr>
        <p:txBody>
          <a:bodyPr wrap="square" rtlCol="0">
            <a:spAutoFit/>
          </a:bodyPr>
          <a:lstStyle/>
          <a:p>
            <a:r>
              <a:rPr lang="en-US" b="1" dirty="0" smtClean="0">
                <a:solidFill>
                  <a:srgbClr val="FF0000"/>
                </a:solidFill>
                <a:latin typeface="Times New Roman" panose="02020603050405020304" pitchFamily="18" charset="0"/>
                <a:cs typeface="Times New Roman" panose="02020603050405020304" pitchFamily="18" charset="0"/>
              </a:rPr>
              <a:t>start</a:t>
            </a:r>
            <a:endParaRPr lang="en-US" b="1" dirty="0">
              <a:solidFill>
                <a:srgbClr val="FF0000"/>
              </a:solidFill>
              <a:latin typeface="Times New Roman" panose="02020603050405020304" pitchFamily="18" charset="0"/>
              <a:cs typeface="Times New Roman" panose="02020603050405020304" pitchFamily="18" charset="0"/>
            </a:endParaRPr>
          </a:p>
        </p:txBody>
      </p:sp>
      <p:cxnSp>
        <p:nvCxnSpPr>
          <p:cNvPr id="6" name="Connettore 2 5"/>
          <p:cNvCxnSpPr>
            <a:endCxn id="2" idx="1"/>
          </p:cNvCxnSpPr>
          <p:nvPr/>
        </p:nvCxnSpPr>
        <p:spPr>
          <a:xfrm flipH="1" flipV="1">
            <a:off x="4798551" y="3387957"/>
            <a:ext cx="341860" cy="170789"/>
          </a:xfrm>
          <a:prstGeom prst="straightConnector1">
            <a:avLst/>
          </a:prstGeom>
          <a:ln w="158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5515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slide(fromBottom)">
                                      <p:cBhvr>
                                        <p:cTn id="7" dur="500"/>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742" y="1711198"/>
            <a:ext cx="10972800" cy="1143000"/>
          </a:xfrm>
        </p:spPr>
        <p:txBody>
          <a:bodyPr/>
          <a:lstStyle/>
          <a:p>
            <a:r>
              <a:rPr lang="en-US" dirty="0" smtClean="0"/>
              <a:t>Asymptotic Giant Branch stars</a:t>
            </a:r>
            <a:endParaRPr lang="en-US" dirty="0"/>
          </a:p>
        </p:txBody>
      </p:sp>
    </p:spTree>
    <p:extLst>
      <p:ext uri="{BB962C8B-B14F-4D97-AF65-F5344CB8AC3E}">
        <p14:creationId xmlns:p14="http://schemas.microsoft.com/office/powerpoint/2010/main" val="34194040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6339" y="108554"/>
            <a:ext cx="8202303" cy="6713917"/>
          </a:xfrm>
        </p:spPr>
      </p:pic>
      <p:sp>
        <p:nvSpPr>
          <p:cNvPr id="5" name="CasellaDiTesto 4"/>
          <p:cNvSpPr txBox="1"/>
          <p:nvPr/>
        </p:nvSpPr>
        <p:spPr>
          <a:xfrm flipH="1">
            <a:off x="196618" y="6189648"/>
            <a:ext cx="5788012"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prstClr val="white"/>
                </a:solidFill>
                <a:effectLst/>
                <a:uLnTx/>
                <a:uFillTx/>
                <a:latin typeface="Calibri" panose="020F0502020204030204"/>
                <a:ea typeface="+mn-ea"/>
                <a:cs typeface="+mn-cs"/>
              </a:rPr>
              <a:t>U </a:t>
            </a:r>
            <a:r>
              <a:rPr kumimoji="0" lang="en-GB" sz="2800" b="0" i="0" u="none" strike="noStrike" kern="1200" cap="none" spc="0" normalizeH="0" baseline="0" noProof="0" dirty="0" err="1" smtClean="0">
                <a:ln>
                  <a:noFill/>
                </a:ln>
                <a:solidFill>
                  <a:prstClr val="white"/>
                </a:solidFill>
                <a:effectLst/>
                <a:uLnTx/>
                <a:uFillTx/>
                <a:latin typeface="Calibri" panose="020F0502020204030204"/>
                <a:ea typeface="+mn-ea"/>
                <a:cs typeface="+mn-cs"/>
              </a:rPr>
              <a:t>Antliae</a:t>
            </a:r>
            <a:r>
              <a:rPr kumimoji="0" lang="en-GB" sz="2800" b="0" i="0" u="none" strike="noStrike" kern="1200" cap="none" spc="0" normalizeH="0" baseline="0" noProof="0" dirty="0" smtClean="0">
                <a:ln>
                  <a:noFill/>
                </a:ln>
                <a:solidFill>
                  <a:prstClr val="white"/>
                </a:solidFill>
                <a:effectLst/>
                <a:uLnTx/>
                <a:uFillTx/>
                <a:latin typeface="Calibri" panose="020F0502020204030204"/>
                <a:ea typeface="+mn-ea"/>
                <a:cs typeface="+mn-cs"/>
              </a:rPr>
              <a:t> in the Pneumatic Machine</a:t>
            </a: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53321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5257800" y="228600"/>
            <a:ext cx="5257800" cy="685800"/>
          </a:xfrm>
        </p:spPr>
        <p:txBody>
          <a:bodyPr/>
          <a:lstStyle/>
          <a:p>
            <a:pPr eaLnBrk="1" hangingPunct="1"/>
            <a:r>
              <a:rPr lang="it-IT" altLang="en-US" sz="3600" dirty="0">
                <a:solidFill>
                  <a:srgbClr val="FFFF66"/>
                </a:solidFill>
                <a:latin typeface="Comic Sans MS" pitchFamily="66" charset="0"/>
              </a:rPr>
              <a:t>STURDUST</a:t>
            </a:r>
          </a:p>
        </p:txBody>
      </p:sp>
      <p:grpSp>
        <p:nvGrpSpPr>
          <p:cNvPr id="53259" name="Group 11"/>
          <p:cNvGrpSpPr>
            <a:grpSpLocks/>
          </p:cNvGrpSpPr>
          <p:nvPr/>
        </p:nvGrpSpPr>
        <p:grpSpPr bwMode="auto">
          <a:xfrm>
            <a:off x="621791" y="351131"/>
            <a:ext cx="5859475" cy="3063584"/>
            <a:chOff x="384" y="672"/>
            <a:chExt cx="2592" cy="1479"/>
          </a:xfrm>
        </p:grpSpPr>
        <p:pic>
          <p:nvPicPr>
            <p:cNvPr id="123914" name="Picture 5" descr="TEM micrograph of presolar diamon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 y="672"/>
              <a:ext cx="1359" cy="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15" name="Text Box 10"/>
            <p:cNvSpPr txBox="1">
              <a:spLocks noChangeArrowheads="1"/>
            </p:cNvSpPr>
            <p:nvPr/>
          </p:nvSpPr>
          <p:spPr bwMode="auto">
            <a:xfrm>
              <a:off x="1872" y="1104"/>
              <a:ext cx="110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2400" b="0" i="1" u="none" strike="noStrike" kern="1200" cap="none" spc="0" normalizeH="0" baseline="0" noProof="0" dirty="0">
                  <a:ln>
                    <a:noFill/>
                  </a:ln>
                  <a:solidFill>
                    <a:srgbClr val="FFFF00"/>
                  </a:solidFill>
                  <a:effectLst/>
                  <a:uLnTx/>
                  <a:uFillTx/>
                  <a:latin typeface="Comic Sans MS" pitchFamily="66" charset="0"/>
                  <a:ea typeface="+mn-ea"/>
                  <a:cs typeface="Arial" pitchFamily="34" charset="0"/>
                </a:rPr>
                <a:t>Diamonds</a:t>
              </a:r>
            </a:p>
          </p:txBody>
        </p:sp>
      </p:grpSp>
      <p:grpSp>
        <p:nvGrpSpPr>
          <p:cNvPr id="53261" name="Group 13"/>
          <p:cNvGrpSpPr>
            <a:grpSpLocks/>
          </p:cNvGrpSpPr>
          <p:nvPr/>
        </p:nvGrpSpPr>
        <p:grpSpPr bwMode="auto">
          <a:xfrm>
            <a:off x="7497470" y="1553197"/>
            <a:ext cx="3665525" cy="4013669"/>
            <a:chOff x="3408" y="1440"/>
            <a:chExt cx="1929" cy="2112"/>
          </a:xfrm>
        </p:grpSpPr>
        <p:pic>
          <p:nvPicPr>
            <p:cNvPr id="123912" name="Picture 7" descr="H:\doctexpp\divulgazione\avellino_germany\Presolar Grain Types_file\SiC.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8" y="1440"/>
              <a:ext cx="1929" cy="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13" name="Text Box 12"/>
            <p:cNvSpPr txBox="1">
              <a:spLocks noChangeArrowheads="1"/>
            </p:cNvSpPr>
            <p:nvPr/>
          </p:nvSpPr>
          <p:spPr bwMode="auto">
            <a:xfrm>
              <a:off x="3936" y="3264"/>
              <a:ext cx="8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it-IT" altLang="en-US" sz="2400" b="0" i="1" u="none" strike="noStrike" kern="1200" cap="none" spc="0" normalizeH="0" baseline="0" noProof="0">
                  <a:ln>
                    <a:noFill/>
                  </a:ln>
                  <a:solidFill>
                    <a:srgbClr val="FFFF00"/>
                  </a:solidFill>
                  <a:effectLst/>
                  <a:uLnTx/>
                  <a:uFillTx/>
                  <a:latin typeface="Comic Sans MS" pitchFamily="66" charset="0"/>
                  <a:ea typeface="+mn-ea"/>
                  <a:cs typeface="Arial" pitchFamily="34" charset="0"/>
                </a:rPr>
                <a:t>SiCs</a:t>
              </a:r>
              <a:endParaRPr kumimoji="0" lang="en-US" altLang="en-US" sz="2400" b="0" i="1" u="none" strike="noStrike" kern="1200" cap="none" spc="0" normalizeH="0" baseline="0" noProof="0">
                <a:ln>
                  <a:noFill/>
                </a:ln>
                <a:solidFill>
                  <a:srgbClr val="FFFF00"/>
                </a:solidFill>
                <a:effectLst/>
                <a:uLnTx/>
                <a:uFillTx/>
                <a:latin typeface="Comic Sans MS" pitchFamily="66" charset="0"/>
                <a:ea typeface="+mn-ea"/>
                <a:cs typeface="Arial" pitchFamily="34" charset="0"/>
              </a:endParaRPr>
            </a:p>
          </p:txBody>
        </p:sp>
      </p:grpSp>
      <p:grpSp>
        <p:nvGrpSpPr>
          <p:cNvPr id="53263" name="Group 15"/>
          <p:cNvGrpSpPr>
            <a:grpSpLocks/>
          </p:cNvGrpSpPr>
          <p:nvPr/>
        </p:nvGrpSpPr>
        <p:grpSpPr bwMode="auto">
          <a:xfrm>
            <a:off x="1762963" y="3635655"/>
            <a:ext cx="5399837" cy="2984222"/>
            <a:chOff x="384" y="2544"/>
            <a:chExt cx="3168" cy="1626"/>
          </a:xfrm>
        </p:grpSpPr>
        <p:pic>
          <p:nvPicPr>
            <p:cNvPr id="123910" name="Picture 9" descr="H:\doctexpp\divulgazione\avellino_germany\Presolar Grain Types_file\graphit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 y="2544"/>
              <a:ext cx="2064" cy="1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11" name="Text Box 14"/>
            <p:cNvSpPr txBox="1">
              <a:spLocks noChangeArrowheads="1"/>
            </p:cNvSpPr>
            <p:nvPr/>
          </p:nvSpPr>
          <p:spPr bwMode="auto">
            <a:xfrm>
              <a:off x="2544" y="3696"/>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2400" b="0" i="1" u="none" strike="noStrike" kern="1200" cap="none" spc="0" normalizeH="0" baseline="0" noProof="0">
                  <a:ln>
                    <a:noFill/>
                  </a:ln>
                  <a:solidFill>
                    <a:srgbClr val="FFFF00"/>
                  </a:solidFill>
                  <a:effectLst/>
                  <a:uLnTx/>
                  <a:uFillTx/>
                  <a:latin typeface="Comic Sans MS" pitchFamily="66" charset="0"/>
                  <a:ea typeface="+mn-ea"/>
                  <a:cs typeface="Arial" pitchFamily="34" charset="0"/>
                </a:rPr>
                <a:t>Graphites</a:t>
              </a:r>
            </a:p>
          </p:txBody>
        </p:sp>
      </p:grpSp>
    </p:spTree>
    <p:extLst>
      <p:ext uri="{BB962C8B-B14F-4D97-AF65-F5344CB8AC3E}">
        <p14:creationId xmlns:p14="http://schemas.microsoft.com/office/powerpoint/2010/main" val="13816702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10294" y="117270"/>
            <a:ext cx="5756873" cy="1081088"/>
          </a:xfrm>
        </p:spPr>
        <p:txBody>
          <a:bodyPr/>
          <a:lstStyle/>
          <a:p>
            <a:r>
              <a:rPr lang="en-US" sz="3200" dirty="0">
                <a:solidFill>
                  <a:schemeClr val="tx1"/>
                </a:solidFill>
              </a:rPr>
              <a:t>Beyond the core He burning: the early-AGB</a:t>
            </a:r>
          </a:p>
        </p:txBody>
      </p:sp>
      <p:grpSp>
        <p:nvGrpSpPr>
          <p:cNvPr id="35843" name="Group 3"/>
          <p:cNvGrpSpPr>
            <a:grpSpLocks/>
          </p:cNvGrpSpPr>
          <p:nvPr/>
        </p:nvGrpSpPr>
        <p:grpSpPr bwMode="auto">
          <a:xfrm>
            <a:off x="1847850" y="2205039"/>
            <a:ext cx="4032250" cy="3671887"/>
            <a:chOff x="2925" y="1389"/>
            <a:chExt cx="2540" cy="2313"/>
          </a:xfrm>
        </p:grpSpPr>
        <p:sp>
          <p:nvSpPr>
            <p:cNvPr id="35844" name="Oval 4"/>
            <p:cNvSpPr>
              <a:spLocks noChangeArrowheads="1"/>
            </p:cNvSpPr>
            <p:nvPr/>
          </p:nvSpPr>
          <p:spPr bwMode="auto">
            <a:xfrm>
              <a:off x="2925" y="1389"/>
              <a:ext cx="2540" cy="2313"/>
            </a:xfrm>
            <a:prstGeom prst="ellipse">
              <a:avLst/>
            </a:prstGeom>
            <a:gradFill rotWithShape="1">
              <a:gsLst>
                <a:gs pos="0">
                  <a:srgbClr val="ADE0FF"/>
                </a:gs>
                <a:gs pos="100000">
                  <a:srgbClr val="ADE0FF">
                    <a:gamma/>
                    <a:shade val="50588"/>
                    <a:invGamma/>
                  </a:srgbClr>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FFFFFF"/>
                </a:solidFill>
              </a:endParaRPr>
            </a:p>
          </p:txBody>
        </p:sp>
        <p:sp>
          <p:nvSpPr>
            <p:cNvPr id="35845" name="Oval 5"/>
            <p:cNvSpPr>
              <a:spLocks noChangeArrowheads="1"/>
            </p:cNvSpPr>
            <p:nvPr/>
          </p:nvSpPr>
          <p:spPr bwMode="auto">
            <a:xfrm>
              <a:off x="3470" y="1888"/>
              <a:ext cx="1496" cy="1361"/>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FFFFFF"/>
                </a:solidFill>
              </a:endParaRPr>
            </a:p>
          </p:txBody>
        </p:sp>
        <p:sp>
          <p:nvSpPr>
            <p:cNvPr id="35846" name="Oval 6"/>
            <p:cNvSpPr>
              <a:spLocks noChangeArrowheads="1"/>
            </p:cNvSpPr>
            <p:nvPr/>
          </p:nvSpPr>
          <p:spPr bwMode="auto">
            <a:xfrm>
              <a:off x="3741" y="2115"/>
              <a:ext cx="953" cy="907"/>
            </a:xfrm>
            <a:prstGeom prst="ellipse">
              <a:avLst/>
            </a:prstGeom>
            <a:solidFill>
              <a:srgbClr val="9933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sz="2400">
                  <a:solidFill>
                    <a:srgbClr val="000099"/>
                  </a:solidFill>
                  <a:latin typeface="Times New Roman" pitchFamily="18" charset="0"/>
                </a:rPr>
                <a:t>CO</a:t>
              </a:r>
            </a:p>
          </p:txBody>
        </p:sp>
        <p:sp>
          <p:nvSpPr>
            <p:cNvPr id="35847" name="Text Box 7"/>
            <p:cNvSpPr txBox="1">
              <a:spLocks noChangeArrowheads="1"/>
            </p:cNvSpPr>
            <p:nvPr/>
          </p:nvSpPr>
          <p:spPr bwMode="auto">
            <a:xfrm>
              <a:off x="3787" y="1570"/>
              <a:ext cx="8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a:solidFill>
                    <a:srgbClr val="FFFFFF"/>
                  </a:solidFill>
                  <a:latin typeface="Times New Roman" pitchFamily="18" charset="0"/>
                </a:rPr>
                <a:t>H-rich</a:t>
              </a:r>
            </a:p>
          </p:txBody>
        </p:sp>
        <p:sp>
          <p:nvSpPr>
            <p:cNvPr id="35848" name="Text Box 8"/>
            <p:cNvSpPr txBox="1">
              <a:spLocks noChangeArrowheads="1"/>
            </p:cNvSpPr>
            <p:nvPr/>
          </p:nvSpPr>
          <p:spPr bwMode="auto">
            <a:xfrm>
              <a:off x="3741" y="1933"/>
              <a:ext cx="40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a:solidFill>
                    <a:srgbClr val="FFFFFF"/>
                  </a:solidFill>
                  <a:latin typeface="Times New Roman" pitchFamily="18" charset="0"/>
                </a:rPr>
                <a:t>He</a:t>
              </a:r>
            </a:p>
          </p:txBody>
        </p:sp>
      </p:grpSp>
      <p:pic>
        <p:nvPicPr>
          <p:cNvPr id="35849"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t="2292" r="3004" b="3004"/>
          <a:stretch>
            <a:fillRect/>
          </a:stretch>
        </p:blipFill>
        <p:spPr bwMode="auto">
          <a:xfrm>
            <a:off x="6475775" y="44450"/>
            <a:ext cx="3527425"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5850" name="Group 10"/>
          <p:cNvGrpSpPr>
            <a:grpSpLocks/>
          </p:cNvGrpSpPr>
          <p:nvPr/>
        </p:nvGrpSpPr>
        <p:grpSpPr bwMode="auto">
          <a:xfrm>
            <a:off x="4008438" y="1149351"/>
            <a:ext cx="5040312" cy="2711449"/>
            <a:chOff x="1565" y="724"/>
            <a:chExt cx="3175" cy="1708"/>
          </a:xfrm>
        </p:grpSpPr>
        <p:sp>
          <p:nvSpPr>
            <p:cNvPr id="35851" name="Line 11"/>
            <p:cNvSpPr>
              <a:spLocks noChangeShapeType="1"/>
            </p:cNvSpPr>
            <p:nvPr/>
          </p:nvSpPr>
          <p:spPr bwMode="auto">
            <a:xfrm flipH="1">
              <a:off x="1565" y="1207"/>
              <a:ext cx="725" cy="1225"/>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sp>
          <p:nvSpPr>
            <p:cNvPr id="35852" name="Text Box 12"/>
            <p:cNvSpPr txBox="1">
              <a:spLocks noChangeArrowheads="1"/>
            </p:cNvSpPr>
            <p:nvPr/>
          </p:nvSpPr>
          <p:spPr bwMode="auto">
            <a:xfrm>
              <a:off x="1972" y="903"/>
              <a:ext cx="953" cy="291"/>
            </a:xfrm>
            <a:prstGeom prst="rect">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dirty="0" smtClean="0">
                  <a:solidFill>
                    <a:srgbClr val="FFFFFF"/>
                  </a:solidFill>
                  <a:latin typeface="Symbol" pitchFamily="18" charset="2"/>
                </a:rPr>
                <a:t>n</a:t>
              </a:r>
              <a:r>
                <a:rPr lang="en-US" sz="2400" dirty="0" smtClean="0">
                  <a:solidFill>
                    <a:srgbClr val="FFFFFF"/>
                  </a:solidFill>
                  <a:latin typeface="Times New Roman" pitchFamily="18" charset="0"/>
                </a:rPr>
                <a:t>-cooling</a:t>
              </a:r>
              <a:endParaRPr lang="en-US" sz="2400" dirty="0">
                <a:solidFill>
                  <a:srgbClr val="FFFFFF"/>
                </a:solidFill>
                <a:latin typeface="Times New Roman" pitchFamily="18" charset="0"/>
              </a:endParaRPr>
            </a:p>
          </p:txBody>
        </p:sp>
        <p:sp>
          <p:nvSpPr>
            <p:cNvPr id="35853" name="Line 13"/>
            <p:cNvSpPr>
              <a:spLocks noChangeShapeType="1"/>
            </p:cNvSpPr>
            <p:nvPr/>
          </p:nvSpPr>
          <p:spPr bwMode="auto">
            <a:xfrm flipV="1">
              <a:off x="2925" y="724"/>
              <a:ext cx="1815" cy="347"/>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grpSp>
      <p:grpSp>
        <p:nvGrpSpPr>
          <p:cNvPr id="35854" name="Group 14"/>
          <p:cNvGrpSpPr>
            <a:grpSpLocks/>
          </p:cNvGrpSpPr>
          <p:nvPr/>
        </p:nvGrpSpPr>
        <p:grpSpPr bwMode="auto">
          <a:xfrm>
            <a:off x="4656139" y="5013322"/>
            <a:ext cx="2016125" cy="965200"/>
            <a:chOff x="1973" y="3158"/>
            <a:chExt cx="1270" cy="608"/>
          </a:xfrm>
        </p:grpSpPr>
        <p:sp>
          <p:nvSpPr>
            <p:cNvPr id="35855" name="Text Box 15"/>
            <p:cNvSpPr txBox="1">
              <a:spLocks noChangeArrowheads="1"/>
            </p:cNvSpPr>
            <p:nvPr/>
          </p:nvSpPr>
          <p:spPr bwMode="auto">
            <a:xfrm>
              <a:off x="2200" y="3475"/>
              <a:ext cx="1043" cy="291"/>
            </a:xfrm>
            <a:prstGeom prst="rect">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a:solidFill>
                    <a:srgbClr val="FFFFFF"/>
                  </a:solidFill>
                  <a:latin typeface="Times New Roman" pitchFamily="18" charset="0"/>
                </a:rPr>
                <a:t>H burning</a:t>
              </a:r>
            </a:p>
          </p:txBody>
        </p:sp>
        <p:sp>
          <p:nvSpPr>
            <p:cNvPr id="35856" name="Line 16"/>
            <p:cNvSpPr>
              <a:spLocks noChangeShapeType="1"/>
            </p:cNvSpPr>
            <p:nvPr/>
          </p:nvSpPr>
          <p:spPr bwMode="auto">
            <a:xfrm flipH="1" flipV="1">
              <a:off x="1973" y="3158"/>
              <a:ext cx="453" cy="317"/>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grpSp>
      <p:grpSp>
        <p:nvGrpSpPr>
          <p:cNvPr id="35857" name="Group 17"/>
          <p:cNvGrpSpPr>
            <a:grpSpLocks/>
          </p:cNvGrpSpPr>
          <p:nvPr/>
        </p:nvGrpSpPr>
        <p:grpSpPr bwMode="auto">
          <a:xfrm>
            <a:off x="4008438" y="4868865"/>
            <a:ext cx="2159000" cy="1852613"/>
            <a:chOff x="1565" y="3067"/>
            <a:chExt cx="1360" cy="1167"/>
          </a:xfrm>
        </p:grpSpPr>
        <p:sp>
          <p:nvSpPr>
            <p:cNvPr id="35858" name="Text Box 18"/>
            <p:cNvSpPr txBox="1">
              <a:spLocks noChangeArrowheads="1"/>
            </p:cNvSpPr>
            <p:nvPr/>
          </p:nvSpPr>
          <p:spPr bwMode="auto">
            <a:xfrm>
              <a:off x="1836" y="3943"/>
              <a:ext cx="1089" cy="291"/>
            </a:xfrm>
            <a:prstGeom prst="rect">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a:solidFill>
                    <a:srgbClr val="FFFFFF"/>
                  </a:solidFill>
                  <a:latin typeface="Times New Roman" pitchFamily="18" charset="0"/>
                </a:rPr>
                <a:t>He burning</a:t>
              </a:r>
            </a:p>
          </p:txBody>
        </p:sp>
        <p:sp>
          <p:nvSpPr>
            <p:cNvPr id="35859" name="Line 19"/>
            <p:cNvSpPr>
              <a:spLocks noChangeShapeType="1"/>
            </p:cNvSpPr>
            <p:nvPr/>
          </p:nvSpPr>
          <p:spPr bwMode="auto">
            <a:xfrm flipH="1" flipV="1">
              <a:off x="1565" y="3067"/>
              <a:ext cx="317" cy="907"/>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grpSp>
      <p:grpSp>
        <p:nvGrpSpPr>
          <p:cNvPr id="35860" name="Group 20"/>
          <p:cNvGrpSpPr>
            <a:grpSpLocks/>
          </p:cNvGrpSpPr>
          <p:nvPr/>
        </p:nvGrpSpPr>
        <p:grpSpPr bwMode="auto">
          <a:xfrm>
            <a:off x="6167439" y="3789363"/>
            <a:ext cx="4321175" cy="2735262"/>
            <a:chOff x="2925" y="2387"/>
            <a:chExt cx="2722" cy="1723"/>
          </a:xfrm>
        </p:grpSpPr>
        <p:grpSp>
          <p:nvGrpSpPr>
            <p:cNvPr id="35861" name="Group 21"/>
            <p:cNvGrpSpPr>
              <a:grpSpLocks/>
            </p:cNvGrpSpPr>
            <p:nvPr/>
          </p:nvGrpSpPr>
          <p:grpSpPr bwMode="auto">
            <a:xfrm>
              <a:off x="3515" y="2387"/>
              <a:ext cx="2132" cy="1452"/>
              <a:chOff x="3016" y="1933"/>
              <a:chExt cx="1361" cy="1452"/>
            </a:xfrm>
          </p:grpSpPr>
          <p:pic>
            <p:nvPicPr>
              <p:cNvPr id="35862" name="Picture 22"/>
              <p:cNvPicPr>
                <a:picLocks noChangeAspect="1" noChangeArrowheads="1"/>
              </p:cNvPicPr>
              <p:nvPr/>
            </p:nvPicPr>
            <p:blipFill>
              <a:blip r:embed="rId4">
                <a:extLst>
                  <a:ext uri="{28A0092B-C50C-407E-A947-70E740481C1C}">
                    <a14:useLocalDpi xmlns:a14="http://schemas.microsoft.com/office/drawing/2010/main" val="0"/>
                  </a:ext>
                </a:extLst>
              </a:blip>
              <a:srcRect l="5510" r="47624"/>
              <a:stretch>
                <a:fillRect/>
              </a:stretch>
            </p:blipFill>
            <p:spPr bwMode="auto">
              <a:xfrm>
                <a:off x="3016" y="1933"/>
                <a:ext cx="1361" cy="1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863" name="Picture 23"/>
              <p:cNvPicPr>
                <a:picLocks noChangeAspect="1" noChangeArrowheads="1"/>
              </p:cNvPicPr>
              <p:nvPr/>
            </p:nvPicPr>
            <p:blipFill>
              <a:blip r:embed="rId5">
                <a:extLst>
                  <a:ext uri="{28A0092B-C50C-407E-A947-70E740481C1C}">
                    <a14:useLocalDpi xmlns:a14="http://schemas.microsoft.com/office/drawing/2010/main" val="0"/>
                  </a:ext>
                </a:extLst>
              </a:blip>
              <a:srcRect r="49474" b="47453"/>
              <a:stretch>
                <a:fillRect/>
              </a:stretch>
            </p:blipFill>
            <p:spPr bwMode="auto">
              <a:xfrm>
                <a:off x="3034" y="3158"/>
                <a:ext cx="1343"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5864" name="Line 24"/>
            <p:cNvSpPr>
              <a:spLocks noChangeShapeType="1"/>
            </p:cNvSpPr>
            <p:nvPr/>
          </p:nvSpPr>
          <p:spPr bwMode="auto">
            <a:xfrm flipV="1">
              <a:off x="3243" y="3385"/>
              <a:ext cx="680" cy="227"/>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sp>
          <p:nvSpPr>
            <p:cNvPr id="35865" name="Line 25"/>
            <p:cNvSpPr>
              <a:spLocks noChangeShapeType="1"/>
            </p:cNvSpPr>
            <p:nvPr/>
          </p:nvSpPr>
          <p:spPr bwMode="auto">
            <a:xfrm flipV="1">
              <a:off x="2925" y="3612"/>
              <a:ext cx="1180" cy="498"/>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grpSp>
      <p:grpSp>
        <p:nvGrpSpPr>
          <p:cNvPr id="35866" name="Group 26"/>
          <p:cNvGrpSpPr>
            <a:grpSpLocks/>
          </p:cNvGrpSpPr>
          <p:nvPr/>
        </p:nvGrpSpPr>
        <p:grpSpPr bwMode="auto">
          <a:xfrm>
            <a:off x="5591175" y="4241801"/>
            <a:ext cx="4681538" cy="771525"/>
            <a:chOff x="2562" y="2672"/>
            <a:chExt cx="2949" cy="486"/>
          </a:xfrm>
        </p:grpSpPr>
        <p:sp>
          <p:nvSpPr>
            <p:cNvPr id="35867" name="Text Box 27"/>
            <p:cNvSpPr txBox="1">
              <a:spLocks noChangeArrowheads="1"/>
            </p:cNvSpPr>
            <p:nvPr/>
          </p:nvSpPr>
          <p:spPr bwMode="auto">
            <a:xfrm>
              <a:off x="4468" y="2672"/>
              <a:ext cx="1043" cy="291"/>
            </a:xfrm>
            <a:prstGeom prst="rect">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2400">
                  <a:solidFill>
                    <a:srgbClr val="FFFFFF"/>
                  </a:solidFill>
                  <a:latin typeface="Times New Roman" pitchFamily="18" charset="0"/>
                </a:rPr>
                <a:t>Conv. Env.</a:t>
              </a:r>
            </a:p>
          </p:txBody>
        </p:sp>
        <p:sp>
          <p:nvSpPr>
            <p:cNvPr id="35868" name="Line 28"/>
            <p:cNvSpPr>
              <a:spLocks noChangeShapeType="1"/>
            </p:cNvSpPr>
            <p:nvPr/>
          </p:nvSpPr>
          <p:spPr bwMode="auto">
            <a:xfrm flipH="1" flipV="1">
              <a:off x="2562" y="2795"/>
              <a:ext cx="1906" cy="45"/>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sp>
          <p:nvSpPr>
            <p:cNvPr id="35869" name="Line 29"/>
            <p:cNvSpPr>
              <a:spLocks noChangeShapeType="1"/>
            </p:cNvSpPr>
            <p:nvPr/>
          </p:nvSpPr>
          <p:spPr bwMode="auto">
            <a:xfrm flipH="1">
              <a:off x="4332" y="2976"/>
              <a:ext cx="408" cy="182"/>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endParaRPr>
            </a:p>
          </p:txBody>
        </p:sp>
      </p:grpSp>
      <p:sp>
        <p:nvSpPr>
          <p:cNvPr id="2" name="CasellaDiTesto 1"/>
          <p:cNvSpPr txBox="1"/>
          <p:nvPr/>
        </p:nvSpPr>
        <p:spPr>
          <a:xfrm>
            <a:off x="10719937" y="5210924"/>
            <a:ext cx="1308665" cy="646331"/>
          </a:xfrm>
          <a:prstGeom prst="rect">
            <a:avLst/>
          </a:prstGeom>
          <a:noFill/>
        </p:spPr>
        <p:txBody>
          <a:bodyPr wrap="square" rtlCol="0">
            <a:spAutoFit/>
          </a:bodyPr>
          <a:lstStyle/>
          <a:p>
            <a:r>
              <a:rPr lang="en-US" dirty="0" smtClean="0"/>
              <a:t>Second dredge up</a:t>
            </a:r>
            <a:endParaRPr lang="en-US" dirty="0"/>
          </a:p>
        </p:txBody>
      </p:sp>
      <p:sp>
        <p:nvSpPr>
          <p:cNvPr id="3" name="CasellaDiTesto 2"/>
          <p:cNvSpPr txBox="1"/>
          <p:nvPr/>
        </p:nvSpPr>
        <p:spPr>
          <a:xfrm>
            <a:off x="7412399" y="2558491"/>
            <a:ext cx="917239"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H burning</a:t>
            </a:r>
            <a:endParaRPr lang="en-US" sz="1400" dirty="0">
              <a:solidFill>
                <a:srgbClr val="000000"/>
              </a:solidFill>
              <a:latin typeface="Times New Roman" panose="02020603050405020304" pitchFamily="18" charset="0"/>
              <a:cs typeface="Times New Roman" panose="02020603050405020304" pitchFamily="18" charset="0"/>
            </a:endParaRPr>
          </a:p>
        </p:txBody>
      </p:sp>
      <p:sp>
        <p:nvSpPr>
          <p:cNvPr id="32" name="CasellaDiTesto 31"/>
          <p:cNvSpPr txBox="1"/>
          <p:nvPr/>
        </p:nvSpPr>
        <p:spPr>
          <a:xfrm>
            <a:off x="8434437" y="1824437"/>
            <a:ext cx="997389"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He burning</a:t>
            </a:r>
            <a:endParaRPr lang="en-US" sz="1400" dirty="0">
              <a:solidFill>
                <a:srgbClr val="000000"/>
              </a:solidFill>
              <a:latin typeface="Times New Roman" panose="02020603050405020304" pitchFamily="18" charset="0"/>
              <a:cs typeface="Times New Roman" panose="02020603050405020304" pitchFamily="18" charset="0"/>
            </a:endParaRPr>
          </a:p>
        </p:txBody>
      </p:sp>
      <p:sp>
        <p:nvSpPr>
          <p:cNvPr id="33" name="CasellaDiTesto 32"/>
          <p:cNvSpPr txBox="1"/>
          <p:nvPr/>
        </p:nvSpPr>
        <p:spPr>
          <a:xfrm rot="19058626">
            <a:off x="7377876" y="1690986"/>
            <a:ext cx="554960"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RGB</a:t>
            </a:r>
            <a:endParaRPr lang="en-US" sz="1400" dirty="0">
              <a:solidFill>
                <a:srgbClr val="000000"/>
              </a:solidFill>
              <a:latin typeface="Times New Roman" panose="02020603050405020304" pitchFamily="18" charset="0"/>
              <a:cs typeface="Times New Roman" panose="02020603050405020304" pitchFamily="18" charset="0"/>
            </a:endParaRPr>
          </a:p>
        </p:txBody>
      </p:sp>
      <p:sp>
        <p:nvSpPr>
          <p:cNvPr id="34" name="CasellaDiTesto 33"/>
          <p:cNvSpPr txBox="1"/>
          <p:nvPr/>
        </p:nvSpPr>
        <p:spPr>
          <a:xfrm rot="19058626">
            <a:off x="8069712" y="454628"/>
            <a:ext cx="732893" cy="307777"/>
          </a:xfrm>
          <a:prstGeom prst="rect">
            <a:avLst/>
          </a:prstGeom>
          <a:no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E-AGB</a:t>
            </a:r>
            <a:endParaRPr lang="en-US" sz="1400" dirty="0">
              <a:solidFill>
                <a:srgbClr val="000000"/>
              </a:solidFill>
              <a:latin typeface="Times New Roman" panose="02020603050405020304" pitchFamily="18" charset="0"/>
              <a:cs typeface="Times New Roman" panose="02020603050405020304" pitchFamily="18" charset="0"/>
            </a:endParaRPr>
          </a:p>
        </p:txBody>
      </p:sp>
      <p:sp>
        <p:nvSpPr>
          <p:cNvPr id="36" name="CasellaDiTesto 35"/>
          <p:cNvSpPr txBox="1"/>
          <p:nvPr/>
        </p:nvSpPr>
        <p:spPr>
          <a:xfrm>
            <a:off x="8588325" y="2450769"/>
            <a:ext cx="843501" cy="523220"/>
          </a:xfrm>
          <a:prstGeom prst="rect">
            <a:avLst/>
          </a:prstGeom>
          <a:solidFill>
            <a:schemeClr val="tx1"/>
          </a:solidFill>
        </p:spPr>
        <p:txBody>
          <a:bodyPr wrap="none" rtlCol="0">
            <a:spAutoFit/>
          </a:bodyPr>
          <a:lstStyle/>
          <a:p>
            <a:r>
              <a:rPr lang="en-US" sz="1400" dirty="0" smtClean="0">
                <a:solidFill>
                  <a:srgbClr val="000000"/>
                </a:solidFill>
                <a:latin typeface="Times New Roman" panose="02020603050405020304" pitchFamily="18" charset="0"/>
                <a:cs typeface="Times New Roman" panose="02020603050405020304" pitchFamily="18" charset="0"/>
              </a:rPr>
              <a:t>1-9 M</a:t>
            </a:r>
            <a:r>
              <a:rPr lang="en-US" sz="1400" dirty="0" smtClean="0">
                <a:solidFill>
                  <a:srgbClr val="000000"/>
                </a:solidFill>
                <a:latin typeface="Calibri" panose="020F0502020204030204" pitchFamily="34" charset="0"/>
                <a:cs typeface="Calibri" panose="020F0502020204030204" pitchFamily="34" charset="0"/>
              </a:rPr>
              <a:t>ꙩ   </a:t>
            </a:r>
          </a:p>
          <a:p>
            <a:endParaRPr lang="en-US" sz="1400" dirty="0">
              <a:solidFill>
                <a:srgbClr val="FF0000"/>
              </a:solidFill>
              <a:latin typeface="Times New Roman" panose="02020603050405020304" pitchFamily="18" charset="0"/>
              <a:cs typeface="Times New Roman" panose="02020603050405020304" pitchFamily="18" charset="0"/>
            </a:endParaRPr>
          </a:p>
        </p:txBody>
      </p:sp>
      <p:sp>
        <p:nvSpPr>
          <p:cNvPr id="4" name="CasellaDiTesto 3"/>
          <p:cNvSpPr txBox="1"/>
          <p:nvPr/>
        </p:nvSpPr>
        <p:spPr>
          <a:xfrm>
            <a:off x="10102600" y="187167"/>
            <a:ext cx="1926002" cy="1754326"/>
          </a:xfrm>
          <a:prstGeom prst="rect">
            <a:avLst/>
          </a:prstGeom>
          <a:noFill/>
        </p:spPr>
        <p:txBody>
          <a:bodyPr wrap="square" rtlCol="0">
            <a:spAutoFit/>
          </a:bodyPr>
          <a:lstStyle/>
          <a:p>
            <a:r>
              <a:rPr lang="en-US" dirty="0" smtClean="0"/>
              <a:t>Central temperature vs central density for 1-9 M</a:t>
            </a:r>
            <a:r>
              <a:rPr lang="en-US" dirty="0" smtClean="0">
                <a:latin typeface="Calibri" panose="020F0502020204030204" pitchFamily="34" charset="0"/>
                <a:cs typeface="Calibri" panose="020F0502020204030204" pitchFamily="34" charset="0"/>
              </a:rPr>
              <a:t>ꙩ</a:t>
            </a:r>
            <a:r>
              <a:rPr lang="en-US" dirty="0" smtClean="0"/>
              <a:t> evolutionary tracks</a:t>
            </a:r>
            <a:endParaRPr lang="en-US" dirty="0"/>
          </a:p>
        </p:txBody>
      </p:sp>
    </p:spTree>
    <p:extLst>
      <p:ext uri="{BB962C8B-B14F-4D97-AF65-F5344CB8AC3E}">
        <p14:creationId xmlns:p14="http://schemas.microsoft.com/office/powerpoint/2010/main" val="39083754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5857"/>
                                        </p:tgtEl>
                                        <p:attrNameLst>
                                          <p:attrName>style.visibility</p:attrName>
                                        </p:attrNameLst>
                                      </p:cBhvr>
                                      <p:to>
                                        <p:strVal val="visible"/>
                                      </p:to>
                                    </p:set>
                                    <p:animEffect transition="in" filter="dissolve">
                                      <p:cBhvr>
                                        <p:cTn id="7" dur="500"/>
                                        <p:tgtEl>
                                          <p:spTgt spid="358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5854"/>
                                        </p:tgtEl>
                                        <p:attrNameLst>
                                          <p:attrName>style.visibility</p:attrName>
                                        </p:attrNameLst>
                                      </p:cBhvr>
                                      <p:to>
                                        <p:strVal val="visible"/>
                                      </p:to>
                                    </p:set>
                                    <p:animEffect transition="in" filter="dissolve">
                                      <p:cBhvr>
                                        <p:cTn id="12" dur="500"/>
                                        <p:tgtEl>
                                          <p:spTgt spid="3585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35860"/>
                                        </p:tgtEl>
                                        <p:attrNameLst>
                                          <p:attrName>style.visibility</p:attrName>
                                        </p:attrNameLst>
                                      </p:cBhvr>
                                      <p:to>
                                        <p:strVal val="visible"/>
                                      </p:to>
                                    </p:set>
                                    <p:animEffect transition="in" filter="dissolve">
                                      <p:cBhvr>
                                        <p:cTn id="17" dur="500"/>
                                        <p:tgtEl>
                                          <p:spTgt spid="358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5866"/>
                                        </p:tgtEl>
                                        <p:attrNameLst>
                                          <p:attrName>style.visibility</p:attrName>
                                        </p:attrNameLst>
                                      </p:cBhvr>
                                      <p:to>
                                        <p:strVal val="visible"/>
                                      </p:to>
                                    </p:set>
                                    <p:animEffect transition="in" filter="dissolve">
                                      <p:cBhvr>
                                        <p:cTn id="22" dur="500"/>
                                        <p:tgtEl>
                                          <p:spTgt spid="3586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35850"/>
                                        </p:tgtEl>
                                        <p:attrNameLst>
                                          <p:attrName>style.visibility</p:attrName>
                                        </p:attrNameLst>
                                      </p:cBhvr>
                                      <p:to>
                                        <p:strVal val="visible"/>
                                      </p:to>
                                    </p:set>
                                    <p:animEffect transition="in" filter="dissolve">
                                      <p:cBhvr>
                                        <p:cTn id="30" dur="500"/>
                                        <p:tgtEl>
                                          <p:spTgt spid="35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tphl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243" y="1143000"/>
            <a:ext cx="3879850" cy="2514600"/>
          </a:xfrm>
          <a:prstGeom prst="rect">
            <a:avLst/>
          </a:prstGeom>
          <a:noFill/>
          <a:extLst>
            <a:ext uri="{909E8E84-426E-40DD-AFC4-6F175D3DCCD1}">
              <a14:hiddenFill xmlns:a14="http://schemas.microsoft.com/office/drawing/2010/main">
                <a:solidFill>
                  <a:srgbClr val="FFFFFF"/>
                </a:solidFill>
              </a14:hiddenFill>
            </a:ext>
          </a:extLst>
        </p:spPr>
      </p:pic>
      <p:sp>
        <p:nvSpPr>
          <p:cNvPr id="37891" name="Rectangle 3"/>
          <p:cNvSpPr>
            <a:spLocks noGrp="1" noChangeArrowheads="1"/>
          </p:cNvSpPr>
          <p:nvPr>
            <p:ph type="title"/>
          </p:nvPr>
        </p:nvSpPr>
        <p:spPr>
          <a:xfrm>
            <a:off x="400456" y="168276"/>
            <a:ext cx="8520744" cy="609600"/>
          </a:xfrm>
        </p:spPr>
        <p:txBody>
          <a:bodyPr/>
          <a:lstStyle/>
          <a:p>
            <a:r>
              <a:rPr lang="en-US" sz="3600" b="1" dirty="0" smtClean="0">
                <a:solidFill>
                  <a:srgbClr val="FFFF00"/>
                </a:solidFill>
              </a:rPr>
              <a:t>Thermal pulses and TDU in </a:t>
            </a:r>
            <a:r>
              <a:rPr lang="en-US" sz="3600" b="1" dirty="0">
                <a:solidFill>
                  <a:srgbClr val="FFFF00"/>
                </a:solidFill>
              </a:rPr>
              <a:t>AGB stars</a:t>
            </a:r>
            <a:endParaRPr lang="en-US" sz="3600" b="1" dirty="0">
              <a:solidFill>
                <a:srgbClr val="FFFF00"/>
              </a:solidFill>
              <a:sym typeface="WP MathExtendedA" pitchFamily="2" charset="2"/>
            </a:endParaRPr>
          </a:p>
        </p:txBody>
      </p:sp>
      <p:pic>
        <p:nvPicPr>
          <p:cNvPr id="37892" name="Picture 4" descr="tphelum"/>
          <p:cNvPicPr>
            <a:picLocks noChangeAspect="1" noChangeArrowheads="1"/>
          </p:cNvPicPr>
          <p:nvPr/>
        </p:nvPicPr>
        <p:blipFill>
          <a:blip r:embed="rId4">
            <a:extLst>
              <a:ext uri="{28A0092B-C50C-407E-A947-70E740481C1C}">
                <a14:useLocalDpi xmlns:a14="http://schemas.microsoft.com/office/drawing/2010/main" val="0"/>
              </a:ext>
            </a:extLst>
          </a:blip>
          <a:srcRect b="5067"/>
          <a:stretch>
            <a:fillRect/>
          </a:stretch>
        </p:blipFill>
        <p:spPr bwMode="auto">
          <a:xfrm>
            <a:off x="605243" y="3962400"/>
            <a:ext cx="3886200" cy="2438400"/>
          </a:xfrm>
          <a:prstGeom prst="rect">
            <a:avLst/>
          </a:prstGeom>
          <a:noFill/>
          <a:extLst>
            <a:ext uri="{909E8E84-426E-40DD-AFC4-6F175D3DCCD1}">
              <a14:hiddenFill xmlns:a14="http://schemas.microsoft.com/office/drawing/2010/main">
                <a:solidFill>
                  <a:srgbClr val="FFFFFF"/>
                </a:solidFill>
              </a14:hiddenFill>
            </a:ext>
          </a:extLst>
        </p:spPr>
      </p:pic>
      <p:grpSp>
        <p:nvGrpSpPr>
          <p:cNvPr id="37893" name="Group 5"/>
          <p:cNvGrpSpPr>
            <a:grpSpLocks/>
          </p:cNvGrpSpPr>
          <p:nvPr/>
        </p:nvGrpSpPr>
        <p:grpSpPr bwMode="auto">
          <a:xfrm>
            <a:off x="4808943" y="1196976"/>
            <a:ext cx="4724400" cy="5222875"/>
            <a:chOff x="2688" y="768"/>
            <a:chExt cx="2976" cy="3290"/>
          </a:xfrm>
        </p:grpSpPr>
        <p:pic>
          <p:nvPicPr>
            <p:cNvPr id="37894" name="Picture 6" descr="mco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8" y="864"/>
              <a:ext cx="2928" cy="3024"/>
            </a:xfrm>
            <a:prstGeom prst="rect">
              <a:avLst/>
            </a:prstGeom>
            <a:noFill/>
            <a:extLst>
              <a:ext uri="{909E8E84-426E-40DD-AFC4-6F175D3DCCD1}">
                <a14:hiddenFill xmlns:a14="http://schemas.microsoft.com/office/drawing/2010/main">
                  <a:solidFill>
                    <a:srgbClr val="FFFFFF"/>
                  </a:solidFill>
                </a14:hiddenFill>
              </a:ext>
            </a:extLst>
          </p:spPr>
        </p:pic>
        <p:sp>
          <p:nvSpPr>
            <p:cNvPr id="37895" name="Text Box 7"/>
            <p:cNvSpPr txBox="1">
              <a:spLocks noChangeArrowheads="1"/>
            </p:cNvSpPr>
            <p:nvPr/>
          </p:nvSpPr>
          <p:spPr bwMode="auto">
            <a:xfrm>
              <a:off x="3840" y="768"/>
              <a:ext cx="1248" cy="218"/>
            </a:xfrm>
            <a:prstGeom prst="rect">
              <a:avLst/>
            </a:prstGeom>
            <a:solidFill>
              <a:srgbClr val="DCB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dirty="0">
                  <a:solidFill>
                    <a:srgbClr val="000000"/>
                  </a:solidFill>
                  <a:latin typeface="Comic Sans MS" pitchFamily="66" charset="0"/>
                  <a:cs typeface="Arial"/>
                </a:rPr>
                <a:t>H-rich (30% He)</a:t>
              </a:r>
            </a:p>
          </p:txBody>
        </p:sp>
        <p:sp>
          <p:nvSpPr>
            <p:cNvPr id="37896" name="Line 8"/>
            <p:cNvSpPr>
              <a:spLocks noChangeShapeType="1"/>
            </p:cNvSpPr>
            <p:nvPr/>
          </p:nvSpPr>
          <p:spPr bwMode="auto">
            <a:xfrm flipH="1">
              <a:off x="3984" y="1008"/>
              <a:ext cx="432" cy="768"/>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latin typeface="Arial"/>
                <a:cs typeface="Arial"/>
              </a:endParaRPr>
            </a:p>
          </p:txBody>
        </p:sp>
        <p:sp>
          <p:nvSpPr>
            <p:cNvPr id="37897" name="Text Box 9"/>
            <p:cNvSpPr txBox="1">
              <a:spLocks noChangeArrowheads="1"/>
            </p:cNvSpPr>
            <p:nvPr/>
          </p:nvSpPr>
          <p:spPr bwMode="auto">
            <a:xfrm>
              <a:off x="2832" y="3840"/>
              <a:ext cx="1248" cy="218"/>
            </a:xfrm>
            <a:prstGeom prst="rect">
              <a:avLst/>
            </a:prstGeom>
            <a:solidFill>
              <a:srgbClr val="DCB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dirty="0">
                  <a:solidFill>
                    <a:srgbClr val="000000"/>
                  </a:solidFill>
                  <a:latin typeface="Comic Sans MS" pitchFamily="66" charset="0"/>
                  <a:cs typeface="Arial"/>
                </a:rPr>
                <a:t>H</a:t>
              </a:r>
              <a:r>
                <a:rPr lang="it-IT" sz="1600" b="1" dirty="0">
                  <a:solidFill>
                    <a:srgbClr val="000000"/>
                  </a:solidFill>
                  <a:latin typeface="Comic Sans MS" pitchFamily="66" charset="0"/>
                  <a:cs typeface="Arial"/>
                </a:rPr>
                <a:t>e</a:t>
              </a:r>
              <a:r>
                <a:rPr lang="en-US" sz="1600" b="1" dirty="0">
                  <a:solidFill>
                    <a:srgbClr val="000000"/>
                  </a:solidFill>
                  <a:latin typeface="Comic Sans MS" pitchFamily="66" charset="0"/>
                  <a:cs typeface="Arial"/>
                </a:rPr>
                <a:t>-rich (</a:t>
              </a:r>
              <a:r>
                <a:rPr lang="it-IT" sz="1600" b="1" dirty="0">
                  <a:solidFill>
                    <a:srgbClr val="000000"/>
                  </a:solidFill>
                  <a:latin typeface="Comic Sans MS" pitchFamily="66" charset="0"/>
                  <a:cs typeface="Arial"/>
                </a:rPr>
                <a:t>2</a:t>
              </a:r>
              <a:r>
                <a:rPr lang="en-US" sz="1600" b="1" dirty="0">
                  <a:solidFill>
                    <a:srgbClr val="000000"/>
                  </a:solidFill>
                  <a:latin typeface="Comic Sans MS" pitchFamily="66" charset="0"/>
                  <a:cs typeface="Arial"/>
                </a:rPr>
                <a:t>0% </a:t>
              </a:r>
              <a:r>
                <a:rPr lang="it-IT" sz="1600" b="1" dirty="0">
                  <a:solidFill>
                    <a:srgbClr val="000000"/>
                  </a:solidFill>
                  <a:latin typeface="Comic Sans MS" pitchFamily="66" charset="0"/>
                  <a:cs typeface="Arial"/>
                </a:rPr>
                <a:t>C </a:t>
              </a:r>
              <a:r>
                <a:rPr lang="en-US" sz="1600" b="1" dirty="0">
                  <a:solidFill>
                    <a:srgbClr val="000000"/>
                  </a:solidFill>
                  <a:latin typeface="Comic Sans MS" pitchFamily="66" charset="0"/>
                  <a:cs typeface="Arial"/>
                </a:rPr>
                <a:t>)</a:t>
              </a:r>
            </a:p>
          </p:txBody>
        </p:sp>
        <p:sp>
          <p:nvSpPr>
            <p:cNvPr id="37898" name="Line 10"/>
            <p:cNvSpPr>
              <a:spLocks noChangeShapeType="1"/>
            </p:cNvSpPr>
            <p:nvPr/>
          </p:nvSpPr>
          <p:spPr bwMode="auto">
            <a:xfrm flipV="1">
              <a:off x="3360" y="2736"/>
              <a:ext cx="192" cy="1104"/>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latin typeface="Arial"/>
                <a:cs typeface="Arial"/>
              </a:endParaRPr>
            </a:p>
          </p:txBody>
        </p:sp>
        <p:sp>
          <p:nvSpPr>
            <p:cNvPr id="37899" name="Text Box 11"/>
            <p:cNvSpPr txBox="1">
              <a:spLocks noChangeArrowheads="1"/>
            </p:cNvSpPr>
            <p:nvPr/>
          </p:nvSpPr>
          <p:spPr bwMode="auto">
            <a:xfrm>
              <a:off x="5232" y="1728"/>
              <a:ext cx="432" cy="218"/>
            </a:xfrm>
            <a:prstGeom prst="rect">
              <a:avLst/>
            </a:prstGeom>
            <a:solidFill>
              <a:srgbClr val="DCB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it-IT" sz="1600" b="1" dirty="0">
                  <a:solidFill>
                    <a:srgbClr val="000000"/>
                  </a:solidFill>
                  <a:latin typeface="Comic Sans MS" pitchFamily="66" charset="0"/>
                  <a:cs typeface="Arial"/>
                </a:rPr>
                <a:t>C/O</a:t>
              </a:r>
              <a:endParaRPr lang="en-US" sz="1600" b="1" dirty="0">
                <a:solidFill>
                  <a:srgbClr val="000000"/>
                </a:solidFill>
                <a:latin typeface="Comic Sans MS" pitchFamily="66" charset="0"/>
                <a:cs typeface="Arial"/>
              </a:endParaRPr>
            </a:p>
          </p:txBody>
        </p:sp>
        <p:sp>
          <p:nvSpPr>
            <p:cNvPr id="37900" name="Line 12"/>
            <p:cNvSpPr>
              <a:spLocks noChangeShapeType="1"/>
            </p:cNvSpPr>
            <p:nvPr/>
          </p:nvSpPr>
          <p:spPr bwMode="auto">
            <a:xfrm flipH="1">
              <a:off x="4848" y="1872"/>
              <a:ext cx="384" cy="19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FFFFFF"/>
                </a:solidFill>
                <a:latin typeface="Arial"/>
                <a:cs typeface="Arial"/>
              </a:endParaRPr>
            </a:p>
          </p:txBody>
        </p:sp>
      </p:grpSp>
      <p:sp>
        <p:nvSpPr>
          <p:cNvPr id="37901" name="Text Box 13"/>
          <p:cNvSpPr txBox="1">
            <a:spLocks noChangeArrowheads="1"/>
          </p:cNvSpPr>
          <p:nvPr/>
        </p:nvSpPr>
        <p:spPr bwMode="auto">
          <a:xfrm>
            <a:off x="1352956" y="1557338"/>
            <a:ext cx="792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a:solidFill>
                  <a:srgbClr val="FF0000"/>
                </a:solidFill>
                <a:latin typeface="Arial"/>
                <a:cs typeface="Arial"/>
              </a:rPr>
              <a:t>CNO</a:t>
            </a:r>
          </a:p>
        </p:txBody>
      </p:sp>
      <p:sp>
        <p:nvSpPr>
          <p:cNvPr id="37902" name="Text Box 14"/>
          <p:cNvSpPr txBox="1">
            <a:spLocks noChangeArrowheads="1"/>
          </p:cNvSpPr>
          <p:nvPr/>
        </p:nvSpPr>
        <p:spPr bwMode="auto">
          <a:xfrm>
            <a:off x="1279931" y="4244975"/>
            <a:ext cx="792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a:solidFill>
                  <a:srgbClr val="FF0000"/>
                </a:solidFill>
                <a:latin typeface="Arial"/>
                <a:cs typeface="Arial"/>
              </a:rPr>
              <a:t>3</a:t>
            </a:r>
            <a:r>
              <a:rPr lang="en-US" sz="1600" b="1">
                <a:solidFill>
                  <a:srgbClr val="FF0000"/>
                </a:solidFill>
                <a:latin typeface="Symbol" pitchFamily="18" charset="2"/>
                <a:cs typeface="Arial"/>
              </a:rPr>
              <a:t>a</a:t>
            </a:r>
          </a:p>
        </p:txBody>
      </p:sp>
      <p:sp>
        <p:nvSpPr>
          <p:cNvPr id="2" name="CasellaDiTesto 1"/>
          <p:cNvSpPr txBox="1"/>
          <p:nvPr/>
        </p:nvSpPr>
        <p:spPr>
          <a:xfrm>
            <a:off x="9600469" y="1370013"/>
            <a:ext cx="2447474" cy="452431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For most of the time, the H-burning (upper panel) provides the energy to sustain the star shine.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When enough helium has been accreted on top of the H-exhausted core, a He flash occurs (lower panel), eventually followed by a third dredge up (TDU).</a:t>
            </a:r>
            <a:endParaRPr lang="en-US" dirty="0"/>
          </a:p>
        </p:txBody>
      </p:sp>
    </p:spTree>
    <p:extLst>
      <p:ext uri="{BB962C8B-B14F-4D97-AF65-F5344CB8AC3E}">
        <p14:creationId xmlns:p14="http://schemas.microsoft.com/office/powerpoint/2010/main" val="14225888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277813"/>
            <a:ext cx="10972800" cy="994933"/>
          </a:xfrm>
        </p:spPr>
        <p:txBody>
          <a:bodyPr/>
          <a:lstStyle/>
          <a:p>
            <a:r>
              <a:rPr lang="en-US" sz="2800" dirty="0" smtClean="0"/>
              <a:t>The movie shows the evolution of the temperature profile in the </a:t>
            </a:r>
            <a:r>
              <a:rPr lang="en-US" sz="2800" dirty="0" err="1" smtClean="0"/>
              <a:t>intershell</a:t>
            </a:r>
            <a:r>
              <a:rPr lang="en-US" sz="2800" dirty="0" smtClean="0"/>
              <a:t> zone before and during a thermal pulse</a:t>
            </a:r>
            <a:endParaRPr lang="en-US" sz="2800" dirty="0"/>
          </a:p>
        </p:txBody>
      </p:sp>
      <p:pic>
        <p:nvPicPr>
          <p:cNvPr id="4" name="temp_converted">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830638" y="1600200"/>
            <a:ext cx="4530725" cy="4530725"/>
          </a:xfrm>
        </p:spPr>
      </p:pic>
    </p:spTree>
    <p:extLst>
      <p:ext uri="{BB962C8B-B14F-4D97-AF65-F5344CB8AC3E}">
        <p14:creationId xmlns:p14="http://schemas.microsoft.com/office/powerpoint/2010/main" val="178634300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277813"/>
            <a:ext cx="10972800" cy="994933"/>
          </a:xfrm>
        </p:spPr>
        <p:txBody>
          <a:bodyPr/>
          <a:lstStyle/>
          <a:p>
            <a:r>
              <a:rPr lang="en-US" sz="2800" dirty="0" smtClean="0"/>
              <a:t>The movie shows the evolution of the </a:t>
            </a:r>
            <a:r>
              <a:rPr lang="en-US" sz="2800" dirty="0" err="1" smtClean="0">
                <a:latin typeface="Symbol" panose="05050102010706020507" pitchFamily="18" charset="2"/>
              </a:rPr>
              <a:t>e</a:t>
            </a:r>
            <a:r>
              <a:rPr lang="en-US" sz="2800" baseline="-25000" dirty="0" err="1" smtClean="0"/>
              <a:t>nucl</a:t>
            </a:r>
            <a:r>
              <a:rPr lang="en-US" sz="2800" dirty="0" smtClean="0"/>
              <a:t> profile in the </a:t>
            </a:r>
            <a:r>
              <a:rPr lang="en-US" sz="2800" dirty="0" err="1" smtClean="0"/>
              <a:t>intershell</a:t>
            </a:r>
            <a:r>
              <a:rPr lang="en-US" sz="2800" dirty="0" smtClean="0"/>
              <a:t> zone before and during a thermal pulse</a:t>
            </a:r>
            <a:endParaRPr lang="en-US" sz="2800" dirty="0"/>
          </a:p>
        </p:txBody>
      </p:sp>
      <p:pic>
        <p:nvPicPr>
          <p:cNvPr id="5" name="epsi_converted">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830638" y="1600200"/>
            <a:ext cx="4530725" cy="4530725"/>
          </a:xfrm>
        </p:spPr>
      </p:pic>
    </p:spTree>
    <p:extLst>
      <p:ext uri="{BB962C8B-B14F-4D97-AF65-F5344CB8AC3E}">
        <p14:creationId xmlns:p14="http://schemas.microsoft.com/office/powerpoint/2010/main" val="35627137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04342" y="1314575"/>
            <a:ext cx="10103370" cy="422885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Times New Roman" pitchFamily="18" charset="0"/>
                <a:ea typeface="+mn-ea"/>
                <a:cs typeface="Arial"/>
              </a:rPr>
              <a:t>A stellar model may be as complex as you want: rotation, magnetic fields, dynamical and secular instabilities of various nature, ……..</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3200" b="1" i="0" u="none" strike="noStrike" kern="1200" cap="none" spc="0" normalizeH="0" baseline="0" noProof="0" dirty="0">
              <a:ln>
                <a:noFill/>
              </a:ln>
              <a:solidFill>
                <a:srgbClr val="FFFFFF"/>
              </a:solidFill>
              <a:effectLst/>
              <a:uLnTx/>
              <a:uFillTx/>
              <a:latin typeface="Times New Roman" pitchFamily="18" charset="0"/>
              <a:ea typeface="+mn-ea"/>
              <a:cs typeface="Arial"/>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Times New Roman" pitchFamily="18" charset="0"/>
                <a:ea typeface="+mn-ea"/>
                <a:cs typeface="Arial"/>
              </a:rPr>
              <a:t>However, most of our knowledge concerning stellar evolution is based on relatively simple models:  </a:t>
            </a:r>
            <a:r>
              <a:rPr kumimoji="0" lang="en-US" sz="3200" b="1" i="0" u="none" strike="noStrike" kern="1200" cap="none" spc="0" normalizeH="0" baseline="0" noProof="0" dirty="0">
                <a:ln>
                  <a:noFill/>
                </a:ln>
                <a:solidFill>
                  <a:srgbClr val="FFFF66"/>
                </a:solidFill>
                <a:effectLst/>
                <a:uLnTx/>
                <a:uFillTx/>
                <a:latin typeface="Times New Roman" pitchFamily="18" charset="0"/>
                <a:ea typeface="+mn-ea"/>
                <a:cs typeface="Arial"/>
              </a:rPr>
              <a:t>Self-gravitating, spherical symmetric stars in thermal and </a:t>
            </a:r>
            <a:r>
              <a:rPr kumimoji="0" lang="en-US" sz="3200" b="1" i="0" u="none" strike="noStrike" kern="1200" cap="none" spc="0" normalizeH="0" baseline="0" noProof="0" dirty="0" smtClean="0">
                <a:ln>
                  <a:noFill/>
                </a:ln>
                <a:solidFill>
                  <a:srgbClr val="FFFF66"/>
                </a:solidFill>
                <a:effectLst/>
                <a:uLnTx/>
                <a:uFillTx/>
                <a:latin typeface="Times New Roman" pitchFamily="18" charset="0"/>
                <a:ea typeface="+mn-ea"/>
                <a:cs typeface="Arial"/>
              </a:rPr>
              <a:t>hydrostatic </a:t>
            </a:r>
            <a:r>
              <a:rPr kumimoji="0" lang="en-US" sz="3200" b="1" i="0" u="none" strike="noStrike" kern="1200" cap="none" spc="0" normalizeH="0" baseline="0" noProof="0" dirty="0">
                <a:ln>
                  <a:noFill/>
                </a:ln>
                <a:solidFill>
                  <a:srgbClr val="FFFF66"/>
                </a:solidFill>
                <a:effectLst/>
                <a:uLnTx/>
                <a:uFillTx/>
                <a:latin typeface="Times New Roman" pitchFamily="18" charset="0"/>
                <a:ea typeface="+mn-ea"/>
                <a:cs typeface="Arial"/>
              </a:rPr>
              <a:t>equilibrium.</a:t>
            </a:r>
          </a:p>
        </p:txBody>
      </p:sp>
    </p:spTree>
    <p:extLst>
      <p:ext uri="{BB962C8B-B14F-4D97-AF65-F5344CB8AC3E}">
        <p14:creationId xmlns:p14="http://schemas.microsoft.com/office/powerpoint/2010/main" val="115822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Questions about neutron-capture nucleosynthesis in AGB stars</a:t>
            </a:r>
            <a:endParaRPr lang="en-US" dirty="0"/>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609600" y="1600201"/>
                <a:ext cx="11147854" cy="4530725"/>
              </a:xfrm>
            </p:spPr>
            <p:txBody>
              <a:bodyPr/>
              <a:lstStyle/>
              <a:p>
                <a:pPr>
                  <a:buFont typeface="Arial" panose="020B0604020202020204" pitchFamily="34" charset="0"/>
                  <a:buChar char="•"/>
                </a:pPr>
                <a:r>
                  <a:rPr lang="en-US" sz="2800" dirty="0" smtClean="0"/>
                  <a:t>Since Merrill 1952, Tc is observed alive in these stars.  It probes that neutron-capture processes are active. Which reactions can provide neutrons?</a:t>
                </a:r>
              </a:p>
              <a:p>
                <a:pPr marL="0" indent="0">
                  <a:buNone/>
                </a:pPr>
                <a:r>
                  <a:rPr lang="en-US" sz="2800" dirty="0"/>
                  <a:t>a</a:t>
                </a:r>
                <a:r>
                  <a:rPr lang="en-US" sz="2800" dirty="0" smtClean="0"/>
                  <a:t>nd related to that:</a:t>
                </a:r>
              </a:p>
              <a:p>
                <a:pPr>
                  <a:buFont typeface="Arial" panose="020B0604020202020204" pitchFamily="34" charset="0"/>
                  <a:buChar char="•"/>
                </a:pPr>
                <a:r>
                  <a:rPr lang="en-US" sz="2800" dirty="0" smtClean="0"/>
                  <a:t>What are the required  neutron density and neutron exposure?</a:t>
                </a:r>
              </a:p>
              <a:p>
                <a:pPr>
                  <a:buFont typeface="Arial" panose="020B0604020202020204" pitchFamily="34" charset="0"/>
                  <a:buChar char="•"/>
                </a:pPr>
                <a:endParaRPr lang="en-US" sz="2800" dirty="0" smtClean="0"/>
              </a:p>
              <a:p>
                <a:pPr marL="0" indent="0">
                  <a:buNone/>
                </a:pPr>
                <a:r>
                  <a:rPr lang="en-US" sz="2400" dirty="0" smtClean="0"/>
                  <a:t>Abundance measurements in low-mass AGB stars and their daughters (post-AGB), tell us that the neutron density should be small (</a:t>
                </a:r>
                <a:r>
                  <a:rPr lang="en-US" sz="2400" i="1" dirty="0" smtClean="0">
                    <a:latin typeface="Symbol" panose="05050102010706020507" pitchFamily="18" charset="2"/>
                  </a:rPr>
                  <a:t>r </a:t>
                </a:r>
                <a:r>
                  <a:rPr lang="en-US" sz="2400" dirty="0" smtClean="0"/>
                  <a:t>=10</a:t>
                </a:r>
                <a:r>
                  <a:rPr lang="en-US" sz="2400" baseline="30000" dirty="0" smtClean="0"/>
                  <a:t>6</a:t>
                </a:r>
                <a:r>
                  <a:rPr lang="en-US" sz="2400" dirty="0" smtClean="0"/>
                  <a:t>-10</a:t>
                </a:r>
                <a:r>
                  <a:rPr lang="en-US" sz="2400" baseline="30000" dirty="0" smtClean="0"/>
                  <a:t>7</a:t>
                </a:r>
                <a:r>
                  <a:rPr lang="en-US" sz="2400" dirty="0" smtClean="0"/>
                  <a:t> neutrons/cm</a:t>
                </a:r>
                <a:r>
                  <a:rPr lang="en-US" sz="2400" baseline="30000" dirty="0" smtClean="0"/>
                  <a:t>3</a:t>
                </a:r>
                <a:r>
                  <a:rPr lang="en-US" sz="2400" dirty="0" smtClean="0"/>
                  <a:t>), but the neutron exposure, i.e. </a:t>
                </a:r>
                <a14:m>
                  <m:oMath xmlns:m="http://schemas.openxmlformats.org/officeDocument/2006/math">
                    <m:r>
                      <a:rPr lang="en-US" sz="2400" i="1" smtClean="0">
                        <a:latin typeface="Cambria Math" panose="02040503050406030204" pitchFamily="18" charset="0"/>
                        <a:ea typeface="Cambria Math" panose="02040503050406030204" pitchFamily="18" charset="0"/>
                      </a:rPr>
                      <m:t>𝜏</m:t>
                    </m:r>
                    <m:r>
                      <a:rPr lang="it-IT" sz="2400" b="0" i="1" smtClean="0">
                        <a:latin typeface="Cambria Math" panose="02040503050406030204" pitchFamily="18" charset="0"/>
                        <a:ea typeface="Cambria Math" panose="02040503050406030204" pitchFamily="18" charset="0"/>
                      </a:rPr>
                      <m:t>=</m:t>
                    </m:r>
                    <m:nary>
                      <m:naryPr>
                        <m:limLoc m:val="undOvr"/>
                        <m:subHide m:val="on"/>
                        <m:supHide m:val="on"/>
                        <m:ctrlPr>
                          <a:rPr lang="it-IT" sz="2400" b="0" i="1" smtClean="0">
                            <a:latin typeface="Cambria Math" panose="02040503050406030204" pitchFamily="18" charset="0"/>
                            <a:ea typeface="Cambria Math" panose="02040503050406030204" pitchFamily="18" charset="0"/>
                          </a:rPr>
                        </m:ctrlPr>
                      </m:naryPr>
                      <m:sub/>
                      <m:sup/>
                      <m:e>
                        <m:r>
                          <a:rPr lang="it-IT" sz="2400" b="0" i="1" smtClean="0">
                            <a:latin typeface="Cambria Math" panose="02040503050406030204" pitchFamily="18" charset="0"/>
                            <a:ea typeface="Cambria Math" panose="02040503050406030204" pitchFamily="18" charset="0"/>
                          </a:rPr>
                          <m:t>𝜌</m:t>
                        </m:r>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𝑣</m:t>
                            </m:r>
                          </m:e>
                          <m:sub>
                            <m:r>
                              <a:rPr lang="it-IT" sz="2400" b="0" i="1" smtClean="0">
                                <a:latin typeface="Cambria Math" panose="02040503050406030204" pitchFamily="18" charset="0"/>
                                <a:ea typeface="Cambria Math" panose="02040503050406030204" pitchFamily="18" charset="0"/>
                              </a:rPr>
                              <m:t>𝑡h</m:t>
                            </m:r>
                          </m:sub>
                        </m:sSub>
                        <m:r>
                          <a:rPr lang="it-IT" sz="2400" b="0" i="1" smtClean="0">
                            <a:latin typeface="Cambria Math" panose="02040503050406030204" pitchFamily="18" charset="0"/>
                            <a:ea typeface="Cambria Math" panose="02040503050406030204" pitchFamily="18" charset="0"/>
                          </a:rPr>
                          <m:t>𝑑𝑡</m:t>
                        </m:r>
                      </m:e>
                    </m:nary>
                  </m:oMath>
                </a14:m>
                <a:r>
                  <a:rPr lang="en-US" sz="2400" dirty="0" smtClean="0"/>
                  <a:t> (where </a:t>
                </a:r>
                <a14:m>
                  <m:oMath xmlns:m="http://schemas.openxmlformats.org/officeDocument/2006/math">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𝑣</m:t>
                        </m:r>
                      </m:e>
                      <m:sub>
                        <m:r>
                          <a:rPr lang="it-IT" sz="2400" b="0" i="1" smtClean="0">
                            <a:latin typeface="Cambria Math" panose="02040503050406030204" pitchFamily="18" charset="0"/>
                            <a:ea typeface="Cambria Math" panose="02040503050406030204" pitchFamily="18" charset="0"/>
                          </a:rPr>
                          <m:t>𝑡h</m:t>
                        </m:r>
                      </m:sub>
                    </m:sSub>
                  </m:oMath>
                </a14:m>
                <a:r>
                  <a:rPr lang="en-US" sz="2400" dirty="0" smtClean="0"/>
                  <a:t> is the thermal velocity) should be large (0.1-0.5 mb</a:t>
                </a:r>
                <a:r>
                  <a:rPr lang="en-US" sz="2400" baseline="30000" dirty="0" smtClean="0"/>
                  <a:t>-1</a:t>
                </a:r>
                <a:r>
                  <a:rPr lang="en-US" sz="2400" dirty="0" smtClean="0"/>
                  <a:t>).</a:t>
                </a:r>
                <a:endParaRPr lang="en-US" sz="2400"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609600" y="1600201"/>
                <a:ext cx="11147854" cy="4530725"/>
              </a:xfrm>
              <a:blipFill>
                <a:blip r:embed="rId2"/>
                <a:stretch>
                  <a:fillRect l="-1148" t="-1615" r="-929" b="-15343"/>
                </a:stretch>
              </a:blipFill>
            </p:spPr>
            <p:txBody>
              <a:bodyPr/>
              <a:lstStyle/>
              <a:p>
                <a:r>
                  <a:rPr lang="en-US">
                    <a:noFill/>
                  </a:rPr>
                  <a:t> </a:t>
                </a:r>
              </a:p>
            </p:txBody>
          </p:sp>
        </mc:Fallback>
      </mc:AlternateContent>
    </p:spTree>
    <p:extLst>
      <p:ext uri="{BB962C8B-B14F-4D97-AF65-F5344CB8AC3E}">
        <p14:creationId xmlns:p14="http://schemas.microsoft.com/office/powerpoint/2010/main" val="27860355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The </a:t>
            </a:r>
            <a:r>
              <a:rPr lang="en-US" smtClean="0"/>
              <a:t>two burning </a:t>
            </a:r>
            <a:r>
              <a:rPr lang="en-US" dirty="0" smtClean="0"/>
              <a:t>shells</a:t>
            </a:r>
            <a:endParaRPr lang="en-US" dirty="0"/>
          </a:p>
        </p:txBody>
      </p:sp>
      <p:sp>
        <p:nvSpPr>
          <p:cNvPr id="3" name="Segnaposto contenuto 2"/>
          <p:cNvSpPr>
            <a:spLocks noGrp="1"/>
          </p:cNvSpPr>
          <p:nvPr>
            <p:ph idx="1"/>
          </p:nvPr>
        </p:nvSpPr>
        <p:spPr/>
        <p:txBody>
          <a:bodyPr/>
          <a:lstStyle/>
          <a:p>
            <a:pPr>
              <a:buFont typeface="Arial" panose="020B0604020202020204" pitchFamily="34" charset="0"/>
              <a:buChar char="•"/>
            </a:pPr>
            <a:r>
              <a:rPr lang="en-US" dirty="0" smtClean="0"/>
              <a:t>H burning shell </a:t>
            </a:r>
            <a:r>
              <a:rPr lang="en-US" dirty="0" smtClean="0">
                <a:latin typeface="Times New Roman" panose="02020603050405020304" pitchFamily="18" charset="0"/>
                <a:cs typeface="Times New Roman" panose="02020603050405020304" pitchFamily="18" charset="0"/>
              </a:rPr>
              <a:t>→ CNO cycle </a:t>
            </a:r>
            <a:r>
              <a:rPr lang="en-US" dirty="0">
                <a:latin typeface="Times New Roman" panose="02020603050405020304" pitchFamily="18" charset="0"/>
                <a:cs typeface="Times New Roman" panose="02020603050405020304" pitchFamily="18" charset="0"/>
              </a:rPr>
              <a:t>→ </a:t>
            </a:r>
            <a:r>
              <a:rPr lang="en-US" dirty="0">
                <a:latin typeface="Symbol" panose="05050102010706020507" pitchFamily="18" charset="2"/>
              </a:rPr>
              <a:t>a</a:t>
            </a:r>
            <a:r>
              <a:rPr lang="en-US" dirty="0" smtClean="0"/>
              <a:t> and 14N</a:t>
            </a:r>
          </a:p>
          <a:p>
            <a:pPr marL="0" indent="0">
              <a:buNone/>
            </a:pPr>
            <a:r>
              <a:rPr lang="en-US" dirty="0"/>
              <a:t>	</a:t>
            </a:r>
            <a:r>
              <a:rPr lang="en-US" dirty="0" smtClean="0"/>
              <a:t>……. also traces of 13C</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a:buFont typeface="Arial" panose="020B0604020202020204" pitchFamily="34" charset="0"/>
              <a:buChar char="•"/>
            </a:pPr>
            <a:r>
              <a:rPr lang="en-US" dirty="0" smtClean="0"/>
              <a:t>He burning shell</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→3</a:t>
            </a:r>
            <a:r>
              <a:rPr lang="en-US" dirty="0" smtClean="0">
                <a:latin typeface="Symbol" panose="05050102010706020507" pitchFamily="18" charset="2"/>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 and 12C+</a:t>
            </a:r>
            <a:r>
              <a:rPr lang="en-US" dirty="0" smtClean="0">
                <a:latin typeface="Symbol" panose="05050102010706020507" pitchFamily="18" charset="2"/>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 →12C and 16O</a:t>
            </a:r>
          </a:p>
          <a:p>
            <a:pPr marL="457200" lvl="1" indent="0">
              <a:buNone/>
            </a:pPr>
            <a:r>
              <a:rPr lang="en-US" dirty="0" smtClean="0">
                <a:latin typeface="Times New Roman" panose="02020603050405020304" pitchFamily="18" charset="0"/>
                <a:cs typeface="Times New Roman" panose="02020603050405020304" pitchFamily="18" charset="0"/>
              </a:rPr>
              <a:t>…….. also 14N(</a:t>
            </a:r>
            <a:r>
              <a:rPr lang="en-US" dirty="0" err="1" smtClean="0">
                <a:latin typeface="Symbol" panose="05050102010706020507" pitchFamily="18" charset="2"/>
                <a:cs typeface="Times New Roman" panose="02020603050405020304" pitchFamily="18" charset="0"/>
              </a:rPr>
              <a:t>a,g</a:t>
            </a:r>
            <a:r>
              <a:rPr lang="en-US" dirty="0" smtClean="0">
                <a:latin typeface="Times New Roman" panose="02020603050405020304" pitchFamily="18" charset="0"/>
                <a:cs typeface="Times New Roman" panose="02020603050405020304" pitchFamily="18" charset="0"/>
              </a:rPr>
              <a:t>)18F</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→18O(</a:t>
            </a:r>
            <a:r>
              <a:rPr lang="en-US" dirty="0" err="1" smtClean="0">
                <a:latin typeface="Symbol" panose="05050102010706020507" pitchFamily="18" charset="2"/>
                <a:cs typeface="Times New Roman" panose="02020603050405020304" pitchFamily="18" charset="0"/>
              </a:rPr>
              <a:t>a,g</a:t>
            </a:r>
            <a:r>
              <a:rPr lang="en-US" dirty="0" smtClean="0">
                <a:latin typeface="Times New Roman" panose="02020603050405020304" pitchFamily="18" charset="0"/>
                <a:cs typeface="Times New Roman" panose="02020603050405020304" pitchFamily="18" charset="0"/>
              </a:rPr>
              <a:t>)22Ne</a:t>
            </a:r>
            <a:endParaRPr lang="en-US"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6012" y="2360139"/>
            <a:ext cx="3375327" cy="2646146"/>
          </a:xfrm>
          <a:prstGeom prst="rect">
            <a:avLst/>
          </a:prstGeom>
        </p:spPr>
      </p:pic>
    </p:spTree>
    <p:extLst>
      <p:ext uri="{BB962C8B-B14F-4D97-AF65-F5344CB8AC3E}">
        <p14:creationId xmlns:p14="http://schemas.microsoft.com/office/powerpoint/2010/main" val="20830953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96479" y="384143"/>
            <a:ext cx="11211612" cy="4530725"/>
          </a:xfrm>
        </p:spPr>
        <p:txBody>
          <a:bodyPr/>
          <a:lstStyle/>
          <a:p>
            <a:r>
              <a:rPr lang="en-US" dirty="0" smtClean="0"/>
              <a:t> Possible neutron sources 22Ne(</a:t>
            </a:r>
            <a:r>
              <a:rPr lang="en-US" dirty="0" err="1" smtClean="0">
                <a:latin typeface="Symbol" panose="05050102010706020507" pitchFamily="18" charset="2"/>
              </a:rPr>
              <a:t>a</a:t>
            </a:r>
            <a:r>
              <a:rPr lang="en-US" dirty="0" err="1" smtClean="0"/>
              <a:t>,n</a:t>
            </a:r>
            <a:r>
              <a:rPr lang="en-US" dirty="0" smtClean="0"/>
              <a:t>)25Mg and 13C(</a:t>
            </a:r>
            <a:r>
              <a:rPr lang="en-US" dirty="0" err="1" smtClean="0">
                <a:latin typeface="Symbol" panose="05050102010706020507" pitchFamily="18" charset="2"/>
              </a:rPr>
              <a:t>a</a:t>
            </a:r>
            <a:r>
              <a:rPr lang="en-US" dirty="0" err="1" smtClean="0"/>
              <a:t>,n</a:t>
            </a:r>
            <a:r>
              <a:rPr lang="en-US" dirty="0" smtClean="0"/>
              <a:t>)16O.</a:t>
            </a:r>
          </a:p>
          <a:p>
            <a:r>
              <a:rPr lang="en-US" dirty="0" smtClean="0"/>
              <a:t>Before the 1995, all the proposed scenarios for AGB s process nucleosynthesis supposed that the neutron source was active during the thermal pulse (see, e.g., </a:t>
            </a:r>
            <a:r>
              <a:rPr lang="en-US" dirty="0" err="1" smtClean="0"/>
              <a:t>Iben</a:t>
            </a:r>
            <a:r>
              <a:rPr lang="en-US" dirty="0" smtClean="0"/>
              <a:t> and </a:t>
            </a:r>
            <a:r>
              <a:rPr lang="en-US" dirty="0" err="1" smtClean="0"/>
              <a:t>Renzini</a:t>
            </a:r>
            <a:r>
              <a:rPr lang="en-US" dirty="0" smtClean="0"/>
              <a:t> 1984).</a:t>
            </a:r>
          </a:p>
          <a:p>
            <a:r>
              <a:rPr lang="en-US" dirty="0" smtClean="0"/>
              <a:t>It implies high temperature (300 MK or 30 </a:t>
            </a:r>
            <a:r>
              <a:rPr lang="en-US" dirty="0" err="1" smtClean="0"/>
              <a:t>keV</a:t>
            </a:r>
            <a:r>
              <a:rPr lang="en-US" dirty="0" smtClean="0"/>
              <a:t>), high neutron density (10</a:t>
            </a:r>
            <a:r>
              <a:rPr lang="en-US" baseline="30000" dirty="0" smtClean="0"/>
              <a:t>11</a:t>
            </a:r>
            <a:r>
              <a:rPr lang="en-US" dirty="0" smtClean="0"/>
              <a:t>-10</a:t>
            </a:r>
            <a:r>
              <a:rPr lang="en-US" baseline="30000" dirty="0" smtClean="0"/>
              <a:t>13</a:t>
            </a:r>
            <a:r>
              <a:rPr lang="en-US" dirty="0" smtClean="0"/>
              <a:t> cm</a:t>
            </a:r>
            <a:r>
              <a:rPr lang="en-US" baseline="30000" dirty="0" smtClean="0"/>
              <a:t>-3</a:t>
            </a:r>
            <a:r>
              <a:rPr lang="en-US" dirty="0" smtClean="0"/>
              <a:t>), but short timescale (months), so that the neutron exposure is quite (too) low. </a:t>
            </a:r>
          </a:p>
          <a:p>
            <a:r>
              <a:rPr lang="en-US" dirty="0" smtClean="0"/>
              <a:t>All these </a:t>
            </a:r>
            <a:r>
              <a:rPr lang="en-US" dirty="0" err="1" smtClean="0"/>
              <a:t>fetures</a:t>
            </a:r>
            <a:r>
              <a:rPr lang="en-US" dirty="0" smtClean="0"/>
              <a:t> are in contrast with the observed nucleosynthesis yields. </a:t>
            </a:r>
            <a:endParaRPr lang="en-US" dirty="0"/>
          </a:p>
        </p:txBody>
      </p:sp>
    </p:spTree>
    <p:extLst>
      <p:ext uri="{BB962C8B-B14F-4D97-AF65-F5344CB8AC3E}">
        <p14:creationId xmlns:p14="http://schemas.microsoft.com/office/powerpoint/2010/main" val="12444861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gianniriso.it/wp-content/uploads/2007/10/spiaggia-corralejo-fuerteventura.jpg"/>
          <p:cNvPicPr>
            <a:picLocks noChangeAspect="1" noChangeArrowheads="1"/>
          </p:cNvPicPr>
          <p:nvPr/>
        </p:nvPicPr>
        <p:blipFill>
          <a:blip r:embed="rId3">
            <a:lum contrast="8000"/>
            <a:extLst>
              <a:ext uri="{28A0092B-C50C-407E-A947-70E740481C1C}">
                <a14:useLocalDpi xmlns:a14="http://schemas.microsoft.com/office/drawing/2010/main" val="0"/>
              </a:ext>
            </a:extLst>
          </a:blip>
          <a:srcRect/>
          <a:stretch>
            <a:fillRect/>
          </a:stretch>
        </p:blipFill>
        <p:spPr bwMode="auto">
          <a:xfrm>
            <a:off x="1110344" y="0"/>
            <a:ext cx="990164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uppo 4"/>
          <p:cNvGrpSpPr/>
          <p:nvPr/>
        </p:nvGrpSpPr>
        <p:grpSpPr>
          <a:xfrm>
            <a:off x="1536700" y="3861049"/>
            <a:ext cx="5711428" cy="646113"/>
            <a:chOff x="12700" y="4151039"/>
            <a:chExt cx="5711428" cy="646113"/>
          </a:xfrm>
        </p:grpSpPr>
        <p:sp>
          <p:nvSpPr>
            <p:cNvPr id="6" name="CasellaDiTesto 5"/>
            <p:cNvSpPr txBox="1">
              <a:spLocks noChangeArrowheads="1"/>
            </p:cNvSpPr>
            <p:nvPr/>
          </p:nvSpPr>
          <p:spPr bwMode="auto">
            <a:xfrm>
              <a:off x="12700" y="4151039"/>
              <a:ext cx="49196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it-IT" sz="3600" dirty="0">
                  <a:solidFill>
                    <a:srgbClr val="FF0000"/>
                  </a:solidFill>
                </a:rPr>
                <a:t>Bagnasciuga (</a:t>
              </a:r>
              <a:r>
                <a:rPr lang="it-IT" sz="3600" dirty="0" err="1">
                  <a:solidFill>
                    <a:srgbClr val="FF0000"/>
                  </a:solidFill>
                  <a:sym typeface="Wingdings" pitchFamily="2" charset="2"/>
                </a:rPr>
                <a:t>wet&amp;dry</a:t>
              </a:r>
              <a:r>
                <a:rPr lang="it-IT" sz="3600" dirty="0">
                  <a:solidFill>
                    <a:srgbClr val="FF0000"/>
                  </a:solidFill>
                  <a:sym typeface="Wingdings" pitchFamily="2" charset="2"/>
                </a:rPr>
                <a:t>) </a:t>
              </a:r>
              <a:endParaRPr lang="it-IT" sz="3600" dirty="0">
                <a:solidFill>
                  <a:srgbClr val="FF0000"/>
                </a:solidFill>
              </a:endParaRPr>
            </a:p>
          </p:txBody>
        </p:sp>
        <p:sp>
          <p:nvSpPr>
            <p:cNvPr id="4" name="Freccia a destra 3"/>
            <p:cNvSpPr/>
            <p:nvPr/>
          </p:nvSpPr>
          <p:spPr>
            <a:xfrm>
              <a:off x="4932363" y="4439071"/>
              <a:ext cx="791765" cy="288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latin typeface="Arial"/>
                <a:cs typeface="Arial"/>
              </a:endParaRPr>
            </a:p>
          </p:txBody>
        </p:sp>
      </p:grpSp>
      <p:sp>
        <p:nvSpPr>
          <p:cNvPr id="8" name="CasellaDiTesto 7"/>
          <p:cNvSpPr txBox="1">
            <a:spLocks noChangeArrowheads="1"/>
          </p:cNvSpPr>
          <p:nvPr/>
        </p:nvSpPr>
        <p:spPr bwMode="auto">
          <a:xfrm>
            <a:off x="1919537" y="4941168"/>
            <a:ext cx="856895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pPr>
            <a:r>
              <a:rPr lang="en-US" sz="3600" dirty="0">
                <a:solidFill>
                  <a:srgbClr val="FF0000"/>
                </a:solidFill>
                <a:sym typeface="Wingdings" pitchFamily="2" charset="2"/>
              </a:rPr>
              <a:t>A </a:t>
            </a:r>
            <a:r>
              <a:rPr lang="en-US" sz="3600" baseline="30000" dirty="0">
                <a:solidFill>
                  <a:srgbClr val="FF0000"/>
                </a:solidFill>
                <a:sym typeface="Wingdings" pitchFamily="2" charset="2"/>
              </a:rPr>
              <a:t>13</a:t>
            </a:r>
            <a:r>
              <a:rPr lang="en-US" sz="3600" dirty="0">
                <a:solidFill>
                  <a:srgbClr val="FF0000"/>
                </a:solidFill>
                <a:sym typeface="Wingdings" pitchFamily="2" charset="2"/>
              </a:rPr>
              <a:t>C pocket shall form in the transition strip between the sea (convective </a:t>
            </a:r>
            <a:r>
              <a:rPr lang="en-US" sz="3600" dirty="0" err="1">
                <a:solidFill>
                  <a:srgbClr val="FF0000"/>
                </a:solidFill>
                <a:sym typeface="Wingdings" pitchFamily="2" charset="2"/>
              </a:rPr>
              <a:t>env</a:t>
            </a:r>
            <a:r>
              <a:rPr lang="en-US" sz="3600" dirty="0">
                <a:solidFill>
                  <a:srgbClr val="FF0000"/>
                </a:solidFill>
                <a:sym typeface="Wingdings" pitchFamily="2" charset="2"/>
              </a:rPr>
              <a:t>.) and the shore (core) </a:t>
            </a:r>
            <a:endParaRPr lang="en-US" sz="3600" dirty="0">
              <a:solidFill>
                <a:srgbClr val="FF0000"/>
              </a:solidFill>
            </a:endParaRPr>
          </a:p>
        </p:txBody>
      </p:sp>
      <p:sp>
        <p:nvSpPr>
          <p:cNvPr id="9" name="Titolo 1"/>
          <p:cNvSpPr txBox="1">
            <a:spLocks/>
          </p:cNvSpPr>
          <p:nvPr/>
        </p:nvSpPr>
        <p:spPr bwMode="auto">
          <a:xfrm>
            <a:off x="1110343" y="116633"/>
            <a:ext cx="9901645" cy="1368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1" compatLnSpc="1">
            <a:prstTxWarp prst="textNoShape">
              <a:avLst/>
            </a:prstTxWarp>
            <a:normAutofit fontScale="90000" lnSpcReduction="10000"/>
          </a:bodyPr>
          <a:lst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cs typeface="Arial" charset="0"/>
              </a:defRPr>
            </a:lvl9pPr>
          </a:lstStyle>
          <a:p>
            <a:pPr>
              <a:lnSpc>
                <a:spcPct val="150000"/>
              </a:lnSpc>
              <a:spcBef>
                <a:spcPts val="0"/>
              </a:spcBef>
              <a:defRPr/>
            </a:pPr>
            <a:r>
              <a:rPr lang="en-US" sz="3600" b="1" kern="0" dirty="0" smtClean="0">
                <a:solidFill>
                  <a:srgbClr val="FF0000"/>
                </a:solidFill>
              </a:rPr>
              <a:t>s-</a:t>
            </a:r>
            <a:r>
              <a:rPr lang="en-US" sz="3600" b="1" kern="0" dirty="0" err="1" smtClean="0">
                <a:solidFill>
                  <a:srgbClr val="FF0000"/>
                </a:solidFill>
              </a:rPr>
              <a:t>Proess</a:t>
            </a:r>
            <a:r>
              <a:rPr lang="en-US" sz="3600" b="1" kern="0" dirty="0" smtClean="0">
                <a:solidFill>
                  <a:srgbClr val="FF0000"/>
                </a:solidFill>
              </a:rPr>
              <a:t> paradigm for low-mass AGB (</a:t>
            </a:r>
            <a:r>
              <a:rPr lang="it-IT" sz="3600" b="1" kern="0" dirty="0" smtClean="0">
                <a:solidFill>
                  <a:srgbClr val="FF0000"/>
                </a:solidFill>
              </a:rPr>
              <a:t>1.2-3 M</a:t>
            </a:r>
            <a:r>
              <a:rPr lang="it-IT" sz="3600" b="1" kern="0" baseline="-25000" dirty="0" smtClean="0">
                <a:solidFill>
                  <a:srgbClr val="FF0000"/>
                </a:solidFill>
                <a:latin typeface="SimSun"/>
              </a:rPr>
              <a:t>⊙</a:t>
            </a:r>
            <a:r>
              <a:rPr lang="it-IT" sz="3600" b="1" kern="0" dirty="0" smtClean="0">
                <a:solidFill>
                  <a:srgbClr val="FF0000"/>
                </a:solidFill>
                <a:latin typeface="SimSun"/>
              </a:rPr>
              <a:t>)</a:t>
            </a:r>
            <a:r>
              <a:rPr lang="it-IT" sz="4000" b="1" kern="0" dirty="0" smtClean="0">
                <a:solidFill>
                  <a:srgbClr val="FF0000"/>
                </a:solidFill>
                <a:latin typeface="SimSun"/>
              </a:rPr>
              <a:t/>
            </a:r>
            <a:br>
              <a:rPr lang="it-IT" sz="4000" b="1" kern="0" dirty="0" smtClean="0">
                <a:solidFill>
                  <a:srgbClr val="FF0000"/>
                </a:solidFill>
                <a:latin typeface="SimSun"/>
              </a:rPr>
            </a:br>
            <a:r>
              <a:rPr lang="it-IT" sz="3100" b="1" kern="0" dirty="0" smtClean="0">
                <a:solidFill>
                  <a:schemeClr val="bg1"/>
                </a:solidFill>
                <a:effectLst/>
                <a:latin typeface="SimSun"/>
              </a:rPr>
              <a:t>Straniero et al. 1995 – Gallino et al. 1998</a:t>
            </a:r>
            <a:endParaRPr lang="it-IT" b="1" kern="0" dirty="0">
              <a:solidFill>
                <a:schemeClr val="bg1"/>
              </a:solidFill>
              <a:effectLst/>
            </a:endParaRPr>
          </a:p>
        </p:txBody>
      </p:sp>
    </p:spTree>
    <p:extLst>
      <p:ext uri="{BB962C8B-B14F-4D97-AF65-F5344CB8AC3E}">
        <p14:creationId xmlns:p14="http://schemas.microsoft.com/office/powerpoint/2010/main" val="129740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0343" y="116633"/>
            <a:ext cx="9901645" cy="1368151"/>
          </a:xfrm>
        </p:spPr>
        <p:txBody>
          <a:bodyPr vert="horz" wrap="square" lIns="91440" tIns="0" rIns="91440" bIns="0" numCol="1" anchor="ctr" anchorCtr="1" compatLnSpc="1">
            <a:prstTxWarp prst="textNoShape">
              <a:avLst/>
            </a:prstTxWarp>
            <a:normAutofit fontScale="90000"/>
          </a:bodyPr>
          <a:lstStyle/>
          <a:p>
            <a:pPr>
              <a:lnSpc>
                <a:spcPct val="150000"/>
              </a:lnSpc>
              <a:spcBef>
                <a:spcPts val="0"/>
              </a:spcBef>
              <a:defRPr/>
            </a:pPr>
            <a:r>
              <a:rPr lang="en-US" sz="3600" dirty="0" smtClean="0">
                <a:solidFill>
                  <a:schemeClr val="accent2">
                    <a:lumMod val="20000"/>
                    <a:lumOff val="80000"/>
                  </a:schemeClr>
                </a:solidFill>
              </a:rPr>
              <a:t>s-</a:t>
            </a:r>
            <a:r>
              <a:rPr lang="en-US" sz="3600" dirty="0" err="1" smtClean="0">
                <a:solidFill>
                  <a:schemeClr val="accent2">
                    <a:lumMod val="20000"/>
                    <a:lumOff val="80000"/>
                  </a:schemeClr>
                </a:solidFill>
              </a:rPr>
              <a:t>Proess</a:t>
            </a:r>
            <a:r>
              <a:rPr lang="en-US" sz="3600" dirty="0" smtClean="0">
                <a:solidFill>
                  <a:schemeClr val="accent2">
                    <a:lumMod val="20000"/>
                    <a:lumOff val="80000"/>
                  </a:schemeClr>
                </a:solidFill>
              </a:rPr>
              <a:t> paradigm for low-mass </a:t>
            </a:r>
            <a:r>
              <a:rPr lang="en-US" sz="3600" dirty="0">
                <a:solidFill>
                  <a:schemeClr val="accent2">
                    <a:lumMod val="20000"/>
                    <a:lumOff val="80000"/>
                  </a:schemeClr>
                </a:solidFill>
              </a:rPr>
              <a:t>AGB (</a:t>
            </a:r>
            <a:r>
              <a:rPr lang="it-IT" sz="3600" dirty="0" smtClean="0">
                <a:solidFill>
                  <a:schemeClr val="accent2">
                    <a:lumMod val="20000"/>
                    <a:lumOff val="80000"/>
                  </a:schemeClr>
                </a:solidFill>
              </a:rPr>
              <a:t>1.2-3 </a:t>
            </a:r>
            <a:r>
              <a:rPr lang="it-IT" sz="3600" dirty="0">
                <a:solidFill>
                  <a:schemeClr val="accent2">
                    <a:lumMod val="20000"/>
                    <a:lumOff val="80000"/>
                  </a:schemeClr>
                </a:solidFill>
              </a:rPr>
              <a:t>M</a:t>
            </a:r>
            <a:r>
              <a:rPr lang="it-IT" sz="3600" b="1" baseline="-25000" dirty="0">
                <a:solidFill>
                  <a:schemeClr val="accent2">
                    <a:lumMod val="20000"/>
                    <a:lumOff val="80000"/>
                  </a:schemeClr>
                </a:solidFill>
                <a:latin typeface="SimSun"/>
              </a:rPr>
              <a:t>⊙</a:t>
            </a:r>
            <a:r>
              <a:rPr lang="it-IT" sz="3600" b="1" dirty="0">
                <a:solidFill>
                  <a:schemeClr val="accent2">
                    <a:lumMod val="20000"/>
                    <a:lumOff val="80000"/>
                  </a:schemeClr>
                </a:solidFill>
                <a:latin typeface="SimSun"/>
              </a:rPr>
              <a:t>)</a:t>
            </a:r>
            <a:r>
              <a:rPr lang="it-IT" sz="4000" dirty="0">
                <a:solidFill>
                  <a:schemeClr val="accent2">
                    <a:lumMod val="20000"/>
                    <a:lumOff val="80000"/>
                  </a:schemeClr>
                </a:solidFill>
                <a:latin typeface="SimSun"/>
              </a:rPr>
              <a:t/>
            </a:r>
            <a:br>
              <a:rPr lang="it-IT" sz="4000" dirty="0">
                <a:solidFill>
                  <a:schemeClr val="accent2">
                    <a:lumMod val="20000"/>
                    <a:lumOff val="80000"/>
                  </a:schemeClr>
                </a:solidFill>
                <a:latin typeface="SimSun"/>
              </a:rPr>
            </a:br>
            <a:r>
              <a:rPr lang="it-IT" sz="3100" dirty="0">
                <a:solidFill>
                  <a:srgbClr val="FFFF00"/>
                </a:solidFill>
                <a:latin typeface="SimSun"/>
              </a:rPr>
              <a:t>Straniero et al. 1995 – Gallino et al. </a:t>
            </a:r>
            <a:r>
              <a:rPr lang="it-IT" sz="3100" dirty="0" smtClean="0">
                <a:solidFill>
                  <a:srgbClr val="FFFF00"/>
                </a:solidFill>
                <a:latin typeface="SimSun"/>
              </a:rPr>
              <a:t>1998</a:t>
            </a:r>
            <a:endParaRPr lang="it-IT" dirty="0">
              <a:solidFill>
                <a:srgbClr val="FFFF00"/>
              </a:solidFill>
            </a:endParaRPr>
          </a:p>
        </p:txBody>
      </p:sp>
      <p:pic>
        <p:nvPicPr>
          <p:cNvPr id="11267" name="Picture 4"/>
          <p:cNvPicPr>
            <a:picLocks noChangeAspect="1" noChangeArrowheads="1"/>
          </p:cNvPicPr>
          <p:nvPr/>
        </p:nvPicPr>
        <p:blipFill>
          <a:blip r:embed="rId3">
            <a:extLst>
              <a:ext uri="{28A0092B-C50C-407E-A947-70E740481C1C}">
                <a14:useLocalDpi xmlns:a14="http://schemas.microsoft.com/office/drawing/2010/main" val="0"/>
              </a:ext>
            </a:extLst>
          </a:blip>
          <a:srcRect l="13310" t="11755" r="13092" b="54147"/>
          <a:stretch>
            <a:fillRect/>
          </a:stretch>
        </p:blipFill>
        <p:spPr bwMode="auto">
          <a:xfrm>
            <a:off x="2524125" y="1844825"/>
            <a:ext cx="7215188" cy="472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4871864" y="1976289"/>
            <a:ext cx="2880320" cy="707886"/>
          </a:xfrm>
          <a:prstGeom prst="rect">
            <a:avLst/>
          </a:prstGeom>
          <a:solidFill>
            <a:schemeClr val="tx1"/>
          </a:solidFill>
        </p:spPr>
        <p:txBody>
          <a:bodyPr wrap="square" rtlCol="0">
            <a:spAutoFit/>
          </a:bodyPr>
          <a:lstStyle/>
          <a:p>
            <a:pPr algn="ctr" fontAlgn="base">
              <a:spcBef>
                <a:spcPct val="0"/>
              </a:spcBef>
              <a:spcAft>
                <a:spcPct val="0"/>
              </a:spcAft>
            </a:pPr>
            <a:r>
              <a:rPr lang="it-IT" sz="2000" b="1" dirty="0" err="1">
                <a:solidFill>
                  <a:srgbClr val="000000"/>
                </a:solidFill>
                <a:latin typeface="Arial"/>
                <a:cs typeface="Arial"/>
              </a:rPr>
              <a:t>Convective</a:t>
            </a:r>
            <a:r>
              <a:rPr lang="it-IT" sz="2000" b="1" dirty="0">
                <a:solidFill>
                  <a:srgbClr val="000000"/>
                </a:solidFill>
                <a:latin typeface="Arial"/>
                <a:cs typeface="Arial"/>
              </a:rPr>
              <a:t> </a:t>
            </a:r>
            <a:r>
              <a:rPr lang="it-IT" sz="2000" b="1" dirty="0" err="1">
                <a:solidFill>
                  <a:srgbClr val="000000"/>
                </a:solidFill>
                <a:latin typeface="Arial"/>
                <a:cs typeface="Arial"/>
              </a:rPr>
              <a:t>Envelope</a:t>
            </a:r>
            <a:r>
              <a:rPr lang="it-IT" sz="2000" b="1" dirty="0">
                <a:solidFill>
                  <a:srgbClr val="000000"/>
                </a:solidFill>
                <a:latin typeface="Arial"/>
                <a:cs typeface="Arial"/>
              </a:rPr>
              <a:t>     (H </a:t>
            </a:r>
            <a:r>
              <a:rPr lang="it-IT" sz="2000" b="1" dirty="0" err="1">
                <a:solidFill>
                  <a:srgbClr val="000000"/>
                </a:solidFill>
                <a:latin typeface="Arial"/>
                <a:cs typeface="Arial"/>
              </a:rPr>
              <a:t>rich</a:t>
            </a:r>
            <a:r>
              <a:rPr lang="it-IT" sz="2000" b="1" dirty="0">
                <a:solidFill>
                  <a:srgbClr val="000000"/>
                </a:solidFill>
                <a:latin typeface="Arial"/>
                <a:cs typeface="Arial"/>
              </a:rPr>
              <a:t>)</a:t>
            </a:r>
            <a:endParaRPr lang="en-US" sz="2000" b="1" dirty="0">
              <a:solidFill>
                <a:srgbClr val="000000"/>
              </a:solidFill>
              <a:latin typeface="Arial"/>
              <a:cs typeface="Arial"/>
            </a:endParaRPr>
          </a:p>
        </p:txBody>
      </p:sp>
      <p:sp>
        <p:nvSpPr>
          <p:cNvPr id="4" name="Rettangolo 3"/>
          <p:cNvSpPr/>
          <p:nvPr/>
        </p:nvSpPr>
        <p:spPr bwMode="auto">
          <a:xfrm>
            <a:off x="5738814" y="4345138"/>
            <a:ext cx="642937" cy="153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dirty="0">
              <a:solidFill>
                <a:srgbClr val="FFFFFF"/>
              </a:solidFill>
              <a:latin typeface="Arial"/>
              <a:cs typeface="Arial"/>
            </a:endParaRPr>
          </a:p>
        </p:txBody>
      </p:sp>
      <p:sp>
        <p:nvSpPr>
          <p:cNvPr id="5" name="Rettangolo 4"/>
          <p:cNvSpPr/>
          <p:nvPr/>
        </p:nvSpPr>
        <p:spPr bwMode="auto">
          <a:xfrm>
            <a:off x="5381625" y="4345138"/>
            <a:ext cx="357188" cy="15399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a:solidFill>
                <a:srgbClr val="FFFFFF"/>
              </a:solidFill>
              <a:latin typeface="Arial"/>
              <a:cs typeface="Arial"/>
            </a:endParaRPr>
          </a:p>
        </p:txBody>
      </p:sp>
      <p:sp>
        <p:nvSpPr>
          <p:cNvPr id="7" name="Rettangolo 6"/>
          <p:cNvSpPr/>
          <p:nvPr/>
        </p:nvSpPr>
        <p:spPr bwMode="auto">
          <a:xfrm>
            <a:off x="6381750" y="4345138"/>
            <a:ext cx="1143000" cy="15399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it-IT" dirty="0">
              <a:solidFill>
                <a:srgbClr val="FFFFFF"/>
              </a:solidFill>
              <a:latin typeface="Arial"/>
              <a:cs typeface="Arial"/>
            </a:endParaRPr>
          </a:p>
        </p:txBody>
      </p:sp>
    </p:spTree>
    <p:extLst>
      <p:ext uri="{BB962C8B-B14F-4D97-AF65-F5344CB8AC3E}">
        <p14:creationId xmlns:p14="http://schemas.microsoft.com/office/powerpoint/2010/main" val="428532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734729" y="685801"/>
                <a:ext cx="10972800" cy="4525963"/>
              </a:xfrm>
            </p:spPr>
            <p:txBody>
              <a:bodyPr>
                <a:normAutofit fontScale="92500" lnSpcReduction="20000"/>
              </a:bodyPr>
              <a:lstStyle/>
              <a:p>
                <a:pPr marL="0" indent="0">
                  <a:buNone/>
                </a:pPr>
                <a:r>
                  <a:rPr lang="en-US" b="1" dirty="0" smtClean="0"/>
                  <a:t>The «radiative 13C-pocket scenario» has two specific features:         </a:t>
                </a:r>
                <a:r>
                  <a:rPr lang="en-US" b="1" dirty="0" err="1" smtClean="0"/>
                  <a:t>i</a:t>
                </a:r>
                <a:r>
                  <a:rPr lang="en-US" b="1" dirty="0" smtClean="0"/>
                  <a:t>) high neutron exposure and ii) low neutron density.</a:t>
                </a:r>
              </a:p>
              <a:p>
                <a:pPr marL="0" indent="0">
                  <a:buNone/>
                </a:pPr>
                <a:endParaRPr lang="en-US" dirty="0"/>
              </a:p>
              <a:p>
                <a:pPr marL="0" indent="0">
                  <a:buNone/>
                </a:pPr>
                <a:r>
                  <a:rPr lang="en-US" sz="2400" dirty="0" smtClean="0"/>
                  <a:t>Neutron exposure: </a:t>
                </a:r>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m:t>
                    </m:r>
                    <m:nary>
                      <m:naryPr>
                        <m:limLoc m:val="undOvr"/>
                        <m:subHide m:val="on"/>
                        <m:supHide m:val="on"/>
                        <m:ctrlPr>
                          <a:rPr lang="en-US" b="0" i="1" smtClean="0">
                            <a:latin typeface="Cambria Math" panose="02040503050406030204" pitchFamily="18" charset="0"/>
                            <a:ea typeface="Cambria Math" panose="02040503050406030204" pitchFamily="18" charset="0"/>
                          </a:rPr>
                        </m:ctrlPr>
                      </m:naryPr>
                      <m:sub/>
                      <m:sup/>
                      <m:e>
                        <m:r>
                          <a:rPr lang="en-US" b="0" i="1" smtClean="0">
                            <a:latin typeface="Cambria Math" panose="02040503050406030204" pitchFamily="18" charset="0"/>
                            <a:ea typeface="Cambria Math" panose="02040503050406030204" pitchFamily="18" charset="0"/>
                          </a:rPr>
                          <m:t>𝜌</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𝑣</m:t>
                            </m:r>
                          </m:e>
                          <m:sub>
                            <m:r>
                              <a:rPr lang="en-US" b="0" i="1" smtClean="0">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𝑑𝑡</m:t>
                        </m:r>
                      </m:e>
                    </m:nary>
                  </m:oMath>
                </a14:m>
                <a:endParaRPr lang="en-US" dirty="0" smtClean="0"/>
              </a:p>
              <a:p>
                <a:pPr marL="0" indent="0">
                  <a:buNone/>
                </a:pPr>
                <a:r>
                  <a:rPr lang="en-US" sz="2400" dirty="0" smtClean="0"/>
                  <a:t>Typical numbers: </a:t>
                </a:r>
                <a:r>
                  <a:rPr lang="en-US" sz="2800" i="1" dirty="0">
                    <a:latin typeface="Symbol" panose="05050102010706020507" pitchFamily="18" charset="2"/>
                  </a:rPr>
                  <a:t>r</a:t>
                </a:r>
                <a:r>
                  <a:rPr lang="en-US" sz="2800" i="1" dirty="0" smtClean="0"/>
                  <a:t>=10</a:t>
                </a:r>
                <a:r>
                  <a:rPr lang="en-US" sz="2800" i="1" baseline="30000" dirty="0" smtClean="0"/>
                  <a:t>7</a:t>
                </a:r>
                <a:r>
                  <a:rPr lang="en-US" sz="2800" i="1" dirty="0" smtClean="0"/>
                  <a:t> cm</a:t>
                </a:r>
                <a:r>
                  <a:rPr lang="en-US" sz="2800" i="1" baseline="30000" dirty="0" smtClean="0"/>
                  <a:t>-3  </a:t>
                </a:r>
                <a:r>
                  <a:rPr lang="en-US" sz="2800" i="1" dirty="0" smtClean="0"/>
                  <a:t>,   </a:t>
                </a:r>
                <a:r>
                  <a:rPr lang="en-US" sz="2800" i="1" dirty="0" err="1" smtClean="0"/>
                  <a:t>v</a:t>
                </a:r>
                <a:r>
                  <a:rPr lang="en-US" sz="2800" i="1" baseline="-25000" dirty="0" err="1" smtClean="0"/>
                  <a:t>T</a:t>
                </a:r>
                <a:r>
                  <a:rPr lang="en-US" sz="2800" i="1" dirty="0" smtClean="0"/>
                  <a:t>=8 </a:t>
                </a:r>
                <a:r>
                  <a:rPr lang="en-US" sz="2800" i="1" dirty="0" err="1" smtClean="0"/>
                  <a:t>KeV</a:t>
                </a:r>
                <a:r>
                  <a:rPr lang="en-US" sz="2800" i="1" dirty="0" smtClean="0"/>
                  <a:t>  , </a:t>
                </a:r>
                <a:r>
                  <a:rPr lang="en-US" sz="2800" i="1" dirty="0" smtClean="0">
                    <a:latin typeface="Symbol" panose="05050102010706020507" pitchFamily="18" charset="2"/>
                  </a:rPr>
                  <a:t>D</a:t>
                </a:r>
                <a:r>
                  <a:rPr lang="en-US" sz="2800" i="1" dirty="0" smtClean="0"/>
                  <a:t>t=10</a:t>
                </a:r>
                <a:r>
                  <a:rPr lang="en-US" sz="2800" i="1" baseline="30000" dirty="0" smtClean="0"/>
                  <a:t>5</a:t>
                </a:r>
                <a:r>
                  <a:rPr lang="en-US" sz="2800" i="1" dirty="0" smtClean="0"/>
                  <a:t> </a:t>
                </a:r>
                <a:r>
                  <a:rPr lang="en-US" sz="2800" i="1" dirty="0" err="1" smtClean="0"/>
                  <a:t>yr</a:t>
                </a:r>
                <a:r>
                  <a:rPr lang="en-US" sz="2800" i="1" dirty="0" smtClean="0"/>
                  <a:t> </a:t>
                </a:r>
                <a:r>
                  <a:rPr lang="en-US" sz="2800" dirty="0" smtClean="0"/>
                  <a:t>and</a:t>
                </a:r>
                <a:r>
                  <a:rPr lang="en-US" sz="2800" i="1" dirty="0" smtClean="0"/>
                  <a:t> </a:t>
                </a:r>
                <a:r>
                  <a:rPr lang="en-US" sz="2800" i="1" dirty="0" smtClean="0">
                    <a:latin typeface="Symbol" panose="05050102010706020507" pitchFamily="18" charset="2"/>
                  </a:rPr>
                  <a:t>t</a:t>
                </a:r>
                <a:r>
                  <a:rPr lang="en-US" sz="2800" i="1" dirty="0" smtClean="0"/>
                  <a:t>=0.4 mb</a:t>
                </a:r>
                <a:r>
                  <a:rPr lang="en-US" sz="2800" i="1" baseline="30000" dirty="0" smtClean="0"/>
                  <a:t>-1</a:t>
                </a:r>
              </a:p>
              <a:p>
                <a:pPr marL="0" indent="0">
                  <a:buNone/>
                </a:pPr>
                <a:endParaRPr lang="it-IT" sz="2800" i="1" baseline="30000" dirty="0"/>
              </a:p>
              <a:p>
                <a:pPr marL="0" indent="0">
                  <a:buNone/>
                </a:pPr>
                <a:r>
                  <a:rPr lang="en-US" sz="2800" dirty="0" smtClean="0"/>
                  <a:t>A neutron exposure of this order of magnitude allows the production of the s-process main component (90&lt;A&lt;204). </a:t>
                </a:r>
              </a:p>
              <a:p>
                <a:pPr marL="0" indent="0">
                  <a:buNone/>
                </a:pPr>
                <a:endParaRPr lang="en-US" sz="2800" dirty="0" smtClean="0"/>
              </a:p>
              <a:p>
                <a:pPr marL="0" indent="0">
                  <a:buNone/>
                </a:pPr>
                <a:r>
                  <a:rPr lang="en-US" sz="2800" dirty="0" smtClean="0"/>
                  <a:t>Such a low neutron density explain the isotopic and elemental abundance ratios nearby the critical branches of the s-process path. </a:t>
                </a:r>
              </a:p>
              <a:p>
                <a:endParaRPr lang="en-US"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734729" y="685801"/>
                <a:ext cx="10972800" cy="4525963"/>
              </a:xfrm>
              <a:blipFill>
                <a:blip r:embed="rId2"/>
                <a:stretch>
                  <a:fillRect l="-1333" t="-3504" r="-889"/>
                </a:stretch>
              </a:blipFill>
            </p:spPr>
            <p:txBody>
              <a:bodyPr/>
              <a:lstStyle/>
              <a:p>
                <a:r>
                  <a:rPr lang="en-US">
                    <a:noFill/>
                  </a:rPr>
                  <a:t> </a:t>
                </a:r>
              </a:p>
            </p:txBody>
          </p:sp>
        </mc:Fallback>
      </mc:AlternateContent>
      <p:sp>
        <p:nvSpPr>
          <p:cNvPr id="4" name="CasellaDiTesto 3"/>
          <p:cNvSpPr txBox="1"/>
          <p:nvPr/>
        </p:nvSpPr>
        <p:spPr>
          <a:xfrm>
            <a:off x="1260909" y="6092792"/>
            <a:ext cx="1923925" cy="369332"/>
          </a:xfrm>
          <a:prstGeom prst="rect">
            <a:avLst/>
          </a:prstGeom>
          <a:noFill/>
        </p:spPr>
        <p:txBody>
          <a:bodyPr wrap="none" rtlCol="0">
            <a:spAutoFit/>
          </a:bodyPr>
          <a:lstStyle/>
          <a:p>
            <a:r>
              <a:rPr lang="it-IT" dirty="0" smtClean="0"/>
              <a:t>* 1 barn=10</a:t>
            </a:r>
            <a:r>
              <a:rPr lang="it-IT" baseline="30000" dirty="0" smtClean="0"/>
              <a:t>-24</a:t>
            </a:r>
            <a:r>
              <a:rPr lang="it-IT" dirty="0" smtClean="0"/>
              <a:t> cm</a:t>
            </a:r>
            <a:r>
              <a:rPr lang="it-IT" baseline="30000" dirty="0" smtClean="0"/>
              <a:t>2</a:t>
            </a:r>
            <a:endParaRPr lang="en-US" baseline="30000" dirty="0"/>
          </a:p>
        </p:txBody>
      </p:sp>
    </p:spTree>
    <p:extLst>
      <p:ext uri="{BB962C8B-B14F-4D97-AF65-F5344CB8AC3E}">
        <p14:creationId xmlns:p14="http://schemas.microsoft.com/office/powerpoint/2010/main" val="2210243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ig0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395" t="9790" r="3026" b="7770"/>
          <a:stretch/>
        </p:blipFill>
        <p:spPr bwMode="auto">
          <a:xfrm>
            <a:off x="2783632" y="2155343"/>
            <a:ext cx="6949478" cy="432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p:cNvSpPr txBox="1"/>
          <p:nvPr/>
        </p:nvSpPr>
        <p:spPr>
          <a:xfrm>
            <a:off x="1919536" y="404665"/>
            <a:ext cx="8496944"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Many observational confirmations of the low-mass AGB scenario</a:t>
            </a:r>
            <a:r>
              <a:rPr kumimoji="0" lang="en-GB" sz="2400" b="0" i="0" u="none" strike="noStrike" kern="1200" cap="none" spc="0" normalizeH="0" baseline="0" noProof="0" dirty="0">
                <a:ln>
                  <a:noFill/>
                </a:ln>
                <a:solidFill>
                  <a:prstClr val="black"/>
                </a:solidFill>
                <a:effectLst/>
                <a:uLnTx/>
                <a:uFillTx/>
                <a:latin typeface="Calibri"/>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Low </a:t>
            </a:r>
            <a:r>
              <a:rPr kumimoji="0" lang="en-GB" sz="2400" b="0" i="0" u="none" strike="noStrike" kern="1200" cap="none" spc="0" normalizeH="0" baseline="0" noProof="0" dirty="0" err="1">
                <a:ln>
                  <a:noFill/>
                </a:ln>
                <a:solidFill>
                  <a:srgbClr val="FF0000"/>
                </a:solidFill>
                <a:effectLst/>
                <a:uLnTx/>
                <a:uFillTx/>
                <a:latin typeface="Calibri"/>
                <a:ea typeface="+mn-ea"/>
                <a:cs typeface="+mn-cs"/>
              </a:rPr>
              <a:t>Rb</a:t>
            </a:r>
            <a:r>
              <a:rPr kumimoji="0" lang="en-GB" sz="2400" b="0" i="0" u="none" strike="noStrike" kern="1200" cap="none" spc="0" normalizeH="0" baseline="0" noProof="0" dirty="0">
                <a:ln>
                  <a:noFill/>
                </a:ln>
                <a:solidFill>
                  <a:srgbClr val="FF0000"/>
                </a:solidFill>
                <a:effectLst/>
                <a:uLnTx/>
                <a:uFillTx/>
                <a:latin typeface="Calibri"/>
                <a:ea typeface="+mn-ea"/>
                <a:cs typeface="+mn-cs"/>
              </a:rPr>
              <a:t>/</a:t>
            </a:r>
            <a:r>
              <a:rPr kumimoji="0" lang="en-GB" sz="2400" b="0" i="0" u="none" strike="noStrike" kern="1200" cap="none" spc="0" normalizeH="0" baseline="0" noProof="0" dirty="0" err="1">
                <a:ln>
                  <a:noFill/>
                </a:ln>
                <a:solidFill>
                  <a:srgbClr val="FF0000"/>
                </a:solidFill>
                <a:effectLst/>
                <a:uLnTx/>
                <a:uFillTx/>
                <a:latin typeface="Calibri"/>
                <a:ea typeface="+mn-ea"/>
                <a:cs typeface="+mn-cs"/>
              </a:rPr>
              <a:t>Sr</a:t>
            </a:r>
            <a:r>
              <a:rPr kumimoji="0" lang="en-GB" sz="2400" b="0" i="0" u="none" strike="noStrike" kern="1200" cap="none" spc="0" normalizeH="0" baseline="0" noProof="0" dirty="0">
                <a:ln>
                  <a:noFill/>
                </a:ln>
                <a:solidFill>
                  <a:prstClr val="black"/>
                </a:solidFill>
                <a:effectLst/>
                <a:uLnTx/>
                <a:uFillTx/>
                <a:latin typeface="Calibri"/>
                <a:ea typeface="+mn-ea"/>
                <a:cs typeface="+mn-cs"/>
              </a:rPr>
              <a:t> in S and  C stars (Lambert 1995, </a:t>
            </a:r>
            <a:r>
              <a:rPr kumimoji="0" lang="en-GB" sz="2400" b="0" i="0" u="none" strike="noStrike" kern="1200" cap="none" spc="0" normalizeH="0" baseline="0" noProof="0" dirty="0" err="1">
                <a:ln>
                  <a:noFill/>
                </a:ln>
                <a:solidFill>
                  <a:prstClr val="black"/>
                </a:solidFill>
                <a:effectLst/>
                <a:uLnTx/>
                <a:uFillTx/>
                <a:latin typeface="Calibri"/>
                <a:ea typeface="+mn-ea"/>
                <a:cs typeface="+mn-cs"/>
              </a:rPr>
              <a:t>Abia</a:t>
            </a:r>
            <a:r>
              <a:rPr kumimoji="0" lang="en-GB" sz="2400" b="0" i="0" u="none" strike="noStrike" kern="1200" cap="none" spc="0" normalizeH="0" baseline="0" noProof="0" dirty="0">
                <a:ln>
                  <a:noFill/>
                </a:ln>
                <a:solidFill>
                  <a:prstClr val="black"/>
                </a:solidFill>
                <a:effectLst/>
                <a:uLnTx/>
                <a:uFillTx/>
                <a:latin typeface="Calibri"/>
                <a:ea typeface="+mn-ea"/>
                <a:cs typeface="+mn-cs"/>
              </a:rPr>
              <a:t> 2001)</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Low </a:t>
            </a:r>
            <a:r>
              <a:rPr kumimoji="0" lang="en-GB" sz="2400" b="0" i="0" u="none" strike="noStrike" kern="1200" cap="none" spc="0" normalizeH="0" baseline="30000" noProof="0" dirty="0">
                <a:ln>
                  <a:noFill/>
                </a:ln>
                <a:solidFill>
                  <a:srgbClr val="FF0000"/>
                </a:solidFill>
                <a:effectLst/>
                <a:uLnTx/>
                <a:uFillTx/>
                <a:latin typeface="Calibri"/>
                <a:ea typeface="+mn-ea"/>
                <a:cs typeface="+mn-cs"/>
              </a:rPr>
              <a:t>96</a:t>
            </a:r>
            <a:r>
              <a:rPr kumimoji="0" lang="en-GB" sz="2400" b="0" i="0" u="none" strike="noStrike" kern="1200" cap="none" spc="0" normalizeH="0" baseline="0" noProof="0" dirty="0">
                <a:ln>
                  <a:noFill/>
                </a:ln>
                <a:solidFill>
                  <a:srgbClr val="FF0000"/>
                </a:solidFill>
                <a:effectLst/>
                <a:uLnTx/>
                <a:uFillTx/>
                <a:latin typeface="Calibri"/>
                <a:ea typeface="+mn-ea"/>
                <a:cs typeface="+mn-cs"/>
              </a:rPr>
              <a:t>Zr</a:t>
            </a:r>
            <a:r>
              <a:rPr kumimoji="0" lang="en-GB" sz="2400" b="0" i="0" u="none" strike="noStrike" kern="1200" cap="none" spc="0" normalizeH="0" baseline="0" noProof="0" dirty="0">
                <a:ln>
                  <a:noFill/>
                </a:ln>
                <a:solidFill>
                  <a:prstClr val="black"/>
                </a:solidFill>
                <a:effectLst/>
                <a:uLnTx/>
                <a:uFillTx/>
                <a:latin typeface="Calibri"/>
                <a:ea typeface="+mn-ea"/>
                <a:cs typeface="+mn-cs"/>
              </a:rPr>
              <a:t> in S stars and </a:t>
            </a:r>
            <a:r>
              <a:rPr kumimoji="0" lang="en-GB" sz="2400" b="0" i="0" u="none" strike="noStrike" kern="1200" cap="none" spc="0" normalizeH="0" baseline="0" noProof="0" dirty="0" err="1">
                <a:ln>
                  <a:noFill/>
                </a:ln>
                <a:solidFill>
                  <a:prstClr val="black"/>
                </a:solidFill>
                <a:effectLst/>
                <a:uLnTx/>
                <a:uFillTx/>
                <a:latin typeface="Calibri"/>
                <a:ea typeface="+mn-ea"/>
                <a:cs typeface="+mn-cs"/>
              </a:rPr>
              <a:t>SiC</a:t>
            </a:r>
            <a:r>
              <a:rPr kumimoji="0" lang="en-GB" sz="2400" b="0" i="0" u="none" strike="noStrike" kern="1200" cap="none" spc="0" normalizeH="0" baseline="0" noProof="0" dirty="0">
                <a:ln>
                  <a:noFill/>
                </a:ln>
                <a:solidFill>
                  <a:prstClr val="black"/>
                </a:solidFill>
                <a:effectLst/>
                <a:uLnTx/>
                <a:uFillTx/>
                <a:latin typeface="Calibri"/>
                <a:ea typeface="+mn-ea"/>
                <a:cs typeface="+mn-cs"/>
              </a:rPr>
              <a:t> grains </a:t>
            </a: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a:t>
            </a:r>
            <a:r>
              <a:rPr lang="en-GB" sz="2400" dirty="0" err="1" smtClean="0">
                <a:solidFill>
                  <a:prstClr val="black"/>
                </a:solidFill>
                <a:latin typeface="Calibri"/>
              </a:rPr>
              <a:t>Zinner</a:t>
            </a: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 </a:t>
            </a:r>
            <a:r>
              <a:rPr kumimoji="0" lang="en-GB" sz="2400" b="0" i="0" u="none" strike="noStrike" kern="1200" cap="none" spc="0" normalizeH="0" baseline="0" noProof="0" dirty="0">
                <a:ln>
                  <a:noFill/>
                </a:ln>
                <a:solidFill>
                  <a:prstClr val="black"/>
                </a:solidFill>
                <a:effectLst/>
                <a:uLnTx/>
                <a:uFillTx/>
                <a:latin typeface="Calibri"/>
                <a:ea typeface="+mn-ea"/>
                <a:cs typeface="+mn-cs"/>
              </a:rPr>
              <a:t>1995, Lugaro 2003)</a:t>
            </a:r>
          </a:p>
        </p:txBody>
      </p:sp>
      <p:sp>
        <p:nvSpPr>
          <p:cNvPr id="6" name="CasellaDiTesto 5"/>
          <p:cNvSpPr txBox="1"/>
          <p:nvPr/>
        </p:nvSpPr>
        <p:spPr>
          <a:xfrm>
            <a:off x="6528048" y="5766356"/>
            <a:ext cx="3888432"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Branches </a:t>
            </a:r>
            <a:r>
              <a:rPr kumimoji="0" lang="en-GB" sz="2400" b="0" i="0" u="none" strike="noStrike" kern="1200" cap="none" spc="0" normalizeH="0" baseline="0" noProof="0" dirty="0">
                <a:ln>
                  <a:noFill/>
                </a:ln>
                <a:solidFill>
                  <a:prstClr val="black"/>
                </a:solidFill>
                <a:effectLst/>
                <a:uLnTx/>
                <a:uFillTx/>
                <a:latin typeface="Calibri"/>
                <a:ea typeface="+mn-ea"/>
                <a:cs typeface="+mn-cs"/>
              </a:rPr>
              <a:t>discriminate between different scenarios</a:t>
            </a:r>
          </a:p>
        </p:txBody>
      </p:sp>
      <p:cxnSp>
        <p:nvCxnSpPr>
          <p:cNvPr id="3" name="Connettore 1 2"/>
          <p:cNvCxnSpPr/>
          <p:nvPr/>
        </p:nvCxnSpPr>
        <p:spPr>
          <a:xfrm flipV="1">
            <a:off x="9624392" y="4317556"/>
            <a:ext cx="0" cy="55160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a:off x="4711946" y="5758404"/>
            <a:ext cx="1440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81628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490887" y="194308"/>
            <a:ext cx="9991024" cy="2267791"/>
          </a:xfrm>
          <a:prstGeom prst="rect">
            <a:avLst/>
          </a:prstGeom>
        </p:spPr>
      </p:pic>
      <p:pic>
        <p:nvPicPr>
          <p:cNvPr id="5" name="Immagine 4"/>
          <p:cNvPicPr>
            <a:picLocks noChangeAspect="1"/>
          </p:cNvPicPr>
          <p:nvPr/>
        </p:nvPicPr>
        <p:blipFill>
          <a:blip r:embed="rId3"/>
          <a:stretch>
            <a:fillRect/>
          </a:stretch>
        </p:blipFill>
        <p:spPr>
          <a:xfrm>
            <a:off x="356134" y="2462099"/>
            <a:ext cx="11713045" cy="3585793"/>
          </a:xfrm>
          <a:prstGeom prst="rect">
            <a:avLst/>
          </a:prstGeom>
        </p:spPr>
      </p:pic>
    </p:spTree>
    <p:extLst>
      <p:ext uri="{BB962C8B-B14F-4D97-AF65-F5344CB8AC3E}">
        <p14:creationId xmlns:p14="http://schemas.microsoft.com/office/powerpoint/2010/main" val="327398340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491523"/>
          </a:xfrm>
        </p:spPr>
        <p:txBody>
          <a:bodyPr>
            <a:normAutofit fontScale="90000"/>
          </a:bodyPr>
          <a:lstStyle/>
          <a:p>
            <a:r>
              <a:rPr lang="en-US" dirty="0" smtClean="0"/>
              <a:t>Pressure scale height</a:t>
            </a:r>
            <a:endParaRPr lang="en-US" dirty="0"/>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636069" y="1151856"/>
                <a:ext cx="10515600" cy="5297069"/>
              </a:xfrm>
            </p:spPr>
            <p:txBody>
              <a:bodyPr>
                <a:normAutofit/>
              </a:bodyPr>
              <a:lstStyle/>
              <a:p>
                <a:r>
                  <a:rPr lang="en-US" dirty="0" smtClean="0"/>
                  <a:t>Hydrostatic equilibrium:      </a:t>
                </a:r>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rPr>
                          <m:t>𝑑</m:t>
                        </m:r>
                        <m:r>
                          <a:rPr lang="it-IT" b="0" i="1" smtClean="0">
                            <a:latin typeface="Cambria Math" panose="02040503050406030204" pitchFamily="18" charset="0"/>
                          </a:rPr>
                          <m:t>𝑃</m:t>
                        </m:r>
                      </m:num>
                      <m:den>
                        <m:r>
                          <a:rPr lang="en-US" i="1" smtClean="0">
                            <a:latin typeface="Cambria Math" panose="02040503050406030204" pitchFamily="18" charset="0"/>
                          </a:rPr>
                          <m:t>𝑑</m:t>
                        </m:r>
                        <m:r>
                          <a:rPr lang="it-IT" b="0" i="1" smtClean="0">
                            <a:latin typeface="Cambria Math" panose="02040503050406030204" pitchFamily="18" charset="0"/>
                          </a:rPr>
                          <m:t>𝑟</m:t>
                        </m:r>
                      </m:den>
                    </m:f>
                    <m:r>
                      <a:rPr lang="it-IT" b="0" i="1" smtClean="0">
                        <a:latin typeface="Cambria Math" panose="02040503050406030204" pitchFamily="18" charset="0"/>
                      </a:rPr>
                      <m:t>=−</m:t>
                    </m:r>
                    <m:r>
                      <a:rPr lang="it-IT" b="0" i="1" smtClean="0">
                        <a:latin typeface="Cambria Math" panose="02040503050406030204" pitchFamily="18" charset="0"/>
                      </a:rPr>
                      <m:t>𝑔</m:t>
                    </m:r>
                    <m:r>
                      <a:rPr lang="it-IT" b="0" i="1" smtClean="0">
                        <a:latin typeface="Cambria Math" panose="02040503050406030204" pitchFamily="18" charset="0"/>
                        <a:ea typeface="Cambria Math" panose="02040503050406030204" pitchFamily="18" charset="0"/>
                      </a:rPr>
                      <m:t>𝜌</m:t>
                    </m:r>
                  </m:oMath>
                </a14:m>
                <a:r>
                  <a:rPr lang="en-US" dirty="0" smtClean="0"/>
                  <a:t>              </a:t>
                </a:r>
                <a14:m>
                  <m:oMath xmlns:m="http://schemas.openxmlformats.org/officeDocument/2006/math">
                    <m:r>
                      <a:rPr lang="it-IT" b="0" i="1" dirty="0" smtClean="0">
                        <a:latin typeface="Cambria Math" panose="02040503050406030204" pitchFamily="18" charset="0"/>
                      </a:rPr>
                      <m:t>𝑔</m:t>
                    </m:r>
                    <m:r>
                      <a:rPr lang="it-IT" b="0" i="1" dirty="0" smtClean="0">
                        <a:latin typeface="Cambria Math" panose="02040503050406030204" pitchFamily="18" charset="0"/>
                      </a:rPr>
                      <m:t>=</m:t>
                    </m:r>
                    <m:f>
                      <m:fPr>
                        <m:ctrlPr>
                          <a:rPr lang="it-IT" b="0" i="1" dirty="0" smtClean="0">
                            <a:latin typeface="Cambria Math" panose="02040503050406030204" pitchFamily="18" charset="0"/>
                          </a:rPr>
                        </m:ctrlPr>
                      </m:fPr>
                      <m:num>
                        <m:r>
                          <a:rPr lang="it-IT" b="0" i="1" dirty="0" smtClean="0">
                            <a:latin typeface="Cambria Math" panose="02040503050406030204" pitchFamily="18" charset="0"/>
                          </a:rPr>
                          <m:t>𝐺𝑀</m:t>
                        </m:r>
                      </m:num>
                      <m:den>
                        <m:sSup>
                          <m:sSupPr>
                            <m:ctrlPr>
                              <a:rPr lang="it-IT" b="0" i="1" dirty="0" smtClean="0">
                                <a:latin typeface="Cambria Math" panose="02040503050406030204" pitchFamily="18" charset="0"/>
                              </a:rPr>
                            </m:ctrlPr>
                          </m:sSupPr>
                          <m:e>
                            <m:r>
                              <a:rPr lang="it-IT" b="0" i="1" dirty="0" smtClean="0">
                                <a:latin typeface="Cambria Math" panose="02040503050406030204" pitchFamily="18" charset="0"/>
                              </a:rPr>
                              <m:t>𝑟</m:t>
                            </m:r>
                          </m:e>
                          <m:sup>
                            <m:r>
                              <a:rPr lang="it-IT" b="0" i="1" dirty="0" smtClean="0">
                                <a:latin typeface="Cambria Math" panose="02040503050406030204" pitchFamily="18" charset="0"/>
                              </a:rPr>
                              <m:t>2</m:t>
                            </m:r>
                          </m:sup>
                        </m:sSup>
                      </m:den>
                    </m:f>
                  </m:oMath>
                </a14:m>
                <a:endParaRPr lang="en-US" dirty="0" smtClean="0"/>
              </a:p>
              <a:p>
                <a:r>
                  <a:rPr lang="en-US" dirty="0" smtClean="0"/>
                  <a:t>Equation of state:       </a:t>
                </a:r>
                <a14:m>
                  <m:oMath xmlns:m="http://schemas.openxmlformats.org/officeDocument/2006/math">
                    <m:r>
                      <a:rPr lang="it-IT" b="0" i="1" smtClean="0">
                        <a:latin typeface="Cambria Math" panose="02040503050406030204" pitchFamily="18" charset="0"/>
                      </a:rPr>
                      <m:t>𝑃</m:t>
                    </m:r>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ea typeface="Cambria Math" panose="02040503050406030204" pitchFamily="18" charset="0"/>
                          </a:rPr>
                          <m:t>𝜌</m:t>
                        </m:r>
                      </m:num>
                      <m:den>
                        <m:r>
                          <a:rPr lang="it-IT" b="0" i="1" smtClean="0">
                            <a:latin typeface="Cambria Math" panose="02040503050406030204" pitchFamily="18" charset="0"/>
                            <a:ea typeface="Cambria Math" panose="02040503050406030204" pitchFamily="18" charset="0"/>
                          </a:rPr>
                          <m:t>𝜇</m:t>
                        </m:r>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𝑚</m:t>
                            </m:r>
                          </m:e>
                          <m:sub>
                            <m:r>
                              <a:rPr lang="it-IT" b="0" i="1" smtClean="0">
                                <a:latin typeface="Cambria Math" panose="02040503050406030204" pitchFamily="18" charset="0"/>
                                <a:ea typeface="Cambria Math" panose="02040503050406030204" pitchFamily="18" charset="0"/>
                              </a:rPr>
                              <m:t>𝐻</m:t>
                            </m:r>
                          </m:sub>
                        </m:sSub>
                      </m:den>
                    </m:f>
                    <m:r>
                      <a:rPr lang="it-IT" b="0" i="1" smtClean="0">
                        <a:latin typeface="Cambria Math" panose="02040503050406030204" pitchFamily="18" charset="0"/>
                      </a:rPr>
                      <m:t>𝐾𝑇</m:t>
                    </m:r>
                  </m:oMath>
                </a14:m>
                <a:endParaRPr lang="en-US" dirty="0" smtClean="0"/>
              </a:p>
              <a:p>
                <a:pPr marL="0" indent="0">
                  <a:buNone/>
                </a:pPr>
                <a:r>
                  <a:rPr lang="en-US" dirty="0" smtClean="0"/>
                  <a:t>Combining:    </a:t>
                </a:r>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rPr>
                          <m:t>𝑑</m:t>
                        </m:r>
                        <m:r>
                          <a:rPr lang="it-IT" b="0" i="1" smtClean="0">
                            <a:latin typeface="Cambria Math" panose="02040503050406030204" pitchFamily="18" charset="0"/>
                          </a:rPr>
                          <m:t>𝑃</m:t>
                        </m:r>
                      </m:num>
                      <m:den>
                        <m:r>
                          <a:rPr lang="it-IT" b="0" i="1" smtClean="0">
                            <a:latin typeface="Cambria Math" panose="02040503050406030204" pitchFamily="18" charset="0"/>
                          </a:rPr>
                          <m:t>𝑃</m:t>
                        </m:r>
                      </m:den>
                    </m:f>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i="1">
                            <a:latin typeface="Cambria Math" panose="02040503050406030204" pitchFamily="18" charset="0"/>
                            <a:ea typeface="Cambria Math" panose="02040503050406030204" pitchFamily="18" charset="0"/>
                          </a:rPr>
                          <m:t>𝜇</m:t>
                        </m:r>
                        <m:sSub>
                          <m:sSubPr>
                            <m:ctrlPr>
                              <a:rPr lang="it-IT" i="1">
                                <a:latin typeface="Cambria Math" panose="02040503050406030204" pitchFamily="18" charset="0"/>
                                <a:ea typeface="Cambria Math" panose="02040503050406030204" pitchFamily="18" charset="0"/>
                              </a:rPr>
                            </m:ctrlPr>
                          </m:sSubPr>
                          <m:e>
                            <m:r>
                              <a:rPr lang="it-IT" i="1">
                                <a:latin typeface="Cambria Math" panose="02040503050406030204" pitchFamily="18" charset="0"/>
                                <a:ea typeface="Cambria Math" panose="02040503050406030204" pitchFamily="18" charset="0"/>
                              </a:rPr>
                              <m:t>𝑚</m:t>
                            </m:r>
                          </m:e>
                          <m:sub>
                            <m:r>
                              <a:rPr lang="it-IT" i="1">
                                <a:latin typeface="Cambria Math" panose="02040503050406030204" pitchFamily="18" charset="0"/>
                                <a:ea typeface="Cambria Math" panose="02040503050406030204" pitchFamily="18" charset="0"/>
                              </a:rPr>
                              <m:t>𝐻</m:t>
                            </m:r>
                          </m:sub>
                        </m:sSub>
                      </m:num>
                      <m:den>
                        <m:r>
                          <a:rPr lang="it-IT" b="0" i="1" smtClean="0">
                            <a:latin typeface="Cambria Math" panose="02040503050406030204" pitchFamily="18" charset="0"/>
                          </a:rPr>
                          <m:t>𝐾𝑇</m:t>
                        </m:r>
                      </m:den>
                    </m:f>
                    <m:r>
                      <a:rPr lang="it-IT" b="0" i="1" smtClean="0">
                        <a:latin typeface="Cambria Math" panose="02040503050406030204" pitchFamily="18" charset="0"/>
                      </a:rPr>
                      <m:t>𝑔𝑑𝑟</m:t>
                    </m:r>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𝑑𝑟</m:t>
                        </m:r>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𝑃</m:t>
                            </m:r>
                          </m:sub>
                        </m:sSub>
                      </m:den>
                    </m:f>
                  </m:oMath>
                </a14:m>
                <a:endParaRPr lang="en-US" dirty="0" smtClean="0"/>
              </a:p>
              <a:p>
                <a:pPr marL="0" indent="0">
                  <a:buNone/>
                </a:pPr>
                <a:r>
                  <a:rPr lang="en-US" dirty="0"/>
                  <a:t>w</a:t>
                </a:r>
                <a:r>
                  <a:rPr lang="en-US" dirty="0" smtClean="0"/>
                  <a:t>here:   </a:t>
                </a:r>
                <a14:m>
                  <m:oMath xmlns:m="http://schemas.openxmlformats.org/officeDocument/2006/math">
                    <m:sSub>
                      <m:sSubPr>
                        <m:ctrlPr>
                          <a:rPr lang="en-US"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𝑃</m:t>
                        </m:r>
                      </m:sub>
                    </m:sSub>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𝐾𝑇</m:t>
                        </m:r>
                      </m:num>
                      <m:den>
                        <m:r>
                          <a:rPr lang="it-IT" b="0" i="1" smtClean="0">
                            <a:latin typeface="Cambria Math" panose="02040503050406030204" pitchFamily="18" charset="0"/>
                          </a:rPr>
                          <m:t>𝑔</m:t>
                        </m:r>
                        <m:r>
                          <a:rPr lang="it-IT" i="1">
                            <a:latin typeface="Cambria Math" panose="02040503050406030204" pitchFamily="18" charset="0"/>
                            <a:ea typeface="Cambria Math" panose="02040503050406030204" pitchFamily="18" charset="0"/>
                          </a:rPr>
                          <m:t>𝜇</m:t>
                        </m:r>
                        <m:sSub>
                          <m:sSubPr>
                            <m:ctrlPr>
                              <a:rPr lang="it-IT" i="1">
                                <a:latin typeface="Cambria Math" panose="02040503050406030204" pitchFamily="18" charset="0"/>
                                <a:ea typeface="Cambria Math" panose="02040503050406030204" pitchFamily="18" charset="0"/>
                              </a:rPr>
                            </m:ctrlPr>
                          </m:sSubPr>
                          <m:e>
                            <m:r>
                              <a:rPr lang="it-IT" i="1">
                                <a:latin typeface="Cambria Math" panose="02040503050406030204" pitchFamily="18" charset="0"/>
                                <a:ea typeface="Cambria Math" panose="02040503050406030204" pitchFamily="18" charset="0"/>
                              </a:rPr>
                              <m:t>𝑚</m:t>
                            </m:r>
                          </m:e>
                          <m:sub>
                            <m:r>
                              <a:rPr lang="it-IT" i="1">
                                <a:latin typeface="Cambria Math" panose="02040503050406030204" pitchFamily="18" charset="0"/>
                                <a:ea typeface="Cambria Math" panose="02040503050406030204" pitchFamily="18" charset="0"/>
                              </a:rPr>
                              <m:t>𝐻</m:t>
                            </m:r>
                          </m:sub>
                        </m:sSub>
                      </m:den>
                    </m:f>
                  </m:oMath>
                </a14:m>
                <a:r>
                  <a:rPr lang="en-US" dirty="0" smtClean="0"/>
                  <a:t>   is the pressure scale height.</a:t>
                </a:r>
              </a:p>
              <a:p>
                <a:pPr marL="0" indent="0">
                  <a:buNone/>
                </a:pPr>
                <a:endParaRPr lang="en-US" dirty="0"/>
              </a:p>
              <a:p>
                <a:pPr marL="0" indent="0">
                  <a:buNone/>
                </a:pPr>
                <a:r>
                  <a:rPr lang="en-US" dirty="0" smtClean="0"/>
                  <a:t>Then, on a small path (</a:t>
                </a:r>
                <a:r>
                  <a:rPr lang="en-US" i="1" dirty="0" smtClean="0"/>
                  <a:t>T</a:t>
                </a:r>
                <a:r>
                  <a:rPr lang="en-US" dirty="0" smtClean="0"/>
                  <a:t>, </a:t>
                </a:r>
                <a:r>
                  <a:rPr lang="en-US" i="1" dirty="0" smtClean="0">
                    <a:latin typeface="Symbol" panose="05050102010706020507" pitchFamily="18" charset="2"/>
                  </a:rPr>
                  <a:t>m</a:t>
                </a:r>
                <a:r>
                  <a:rPr lang="en-US" dirty="0" smtClean="0"/>
                  <a:t>  and </a:t>
                </a:r>
                <a:r>
                  <a:rPr lang="en-US" i="1" dirty="0" smtClean="0"/>
                  <a:t>g</a:t>
                </a:r>
                <a:r>
                  <a:rPr lang="en-US" dirty="0" smtClean="0"/>
                  <a:t> constants):</a:t>
                </a:r>
              </a:p>
              <a:p>
                <a:pPr marL="0" indent="0">
                  <a:buNone/>
                </a:pPr>
                <a:endParaRPr lang="en-US" dirty="0" smtClean="0"/>
              </a:p>
              <a:p>
                <a:pPr marL="0" indent="0" algn="ctr">
                  <a:buNone/>
                </a:pPr>
                <a14:m>
                  <m:oMath xmlns:m="http://schemas.openxmlformats.org/officeDocument/2006/math">
                    <m:r>
                      <a:rPr lang="it-IT" b="0" i="1" smtClean="0">
                        <a:latin typeface="Cambria Math" panose="02040503050406030204" pitchFamily="18" charset="0"/>
                      </a:rPr>
                      <m:t>𝑃</m:t>
                    </m:r>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𝑝</m:t>
                        </m:r>
                      </m:e>
                      <m:sub>
                        <m:r>
                          <a:rPr lang="it-IT" b="0" i="1" smtClean="0">
                            <a:latin typeface="Cambria Math" panose="02040503050406030204" pitchFamily="18" charset="0"/>
                          </a:rPr>
                          <m:t>0</m:t>
                        </m:r>
                      </m:sub>
                    </m:sSub>
                    <m:sSup>
                      <m:sSupPr>
                        <m:ctrlPr>
                          <a:rPr lang="it-IT" b="0" i="1" smtClean="0">
                            <a:latin typeface="Cambria Math" panose="02040503050406030204" pitchFamily="18" charset="0"/>
                          </a:rPr>
                        </m:ctrlPr>
                      </m:sSupPr>
                      <m:e>
                        <m:r>
                          <a:rPr lang="it-IT" b="0" i="1" smtClean="0">
                            <a:latin typeface="Cambria Math" panose="02040503050406030204" pitchFamily="18" charset="0"/>
                          </a:rPr>
                          <m:t>𝑒</m:t>
                        </m:r>
                      </m:e>
                      <m:sup>
                        <m:r>
                          <a:rPr lang="it-IT" b="0" i="1" smtClean="0">
                            <a:latin typeface="Cambria Math" panose="02040503050406030204" pitchFamily="18" charset="0"/>
                          </a:rPr>
                          <m:t>− (</m:t>
                        </m:r>
                        <m:r>
                          <a:rPr lang="it-IT" b="0" i="1" smtClean="0">
                            <a:latin typeface="Cambria Math" panose="02040503050406030204" pitchFamily="18" charset="0"/>
                          </a:rPr>
                          <m:t>𝑟</m:t>
                        </m:r>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𝑟</m:t>
                            </m:r>
                          </m:e>
                          <m:sub>
                            <m:r>
                              <a:rPr lang="it-IT" b="0" i="1" smtClean="0">
                                <a:latin typeface="Cambria Math" panose="02040503050406030204" pitchFamily="18" charset="0"/>
                              </a:rPr>
                              <m:t>𝑜</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𝑃</m:t>
                            </m:r>
                          </m:sub>
                        </m:sSub>
                      </m:sup>
                    </m:sSup>
                  </m:oMath>
                </a14:m>
                <a:r>
                  <a:rPr lang="en-US" dirty="0" smtClean="0"/>
                  <a:t>  </a:t>
                </a:r>
                <a:endParaRPr lang="en-US"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636069" y="1151856"/>
                <a:ext cx="10515600" cy="5297069"/>
              </a:xfrm>
              <a:blipFill>
                <a:blip r:embed="rId2"/>
                <a:stretch>
                  <a:fillRect l="-1159" t="-115"/>
                </a:stretch>
              </a:blipFill>
            </p:spPr>
            <p:txBody>
              <a:bodyPr/>
              <a:lstStyle/>
              <a:p>
                <a:r>
                  <a:rPr lang="en-US">
                    <a:noFill/>
                  </a:rPr>
                  <a:t> </a:t>
                </a:r>
              </a:p>
            </p:txBody>
          </p:sp>
        </mc:Fallback>
      </mc:AlternateContent>
    </p:spTree>
    <p:extLst>
      <p:ext uri="{BB962C8B-B14F-4D97-AF65-F5344CB8AC3E}">
        <p14:creationId xmlns:p14="http://schemas.microsoft.com/office/powerpoint/2010/main" val="40328610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p:cNvGrpSpPr/>
          <p:nvPr/>
        </p:nvGrpSpPr>
        <p:grpSpPr>
          <a:xfrm>
            <a:off x="1578903" y="3872724"/>
            <a:ext cx="3694317" cy="2508826"/>
            <a:chOff x="-2772816" y="2342306"/>
            <a:chExt cx="3352800" cy="2382838"/>
          </a:xfrm>
        </p:grpSpPr>
        <p:grpSp>
          <p:nvGrpSpPr>
            <p:cNvPr id="54" name="Group 36"/>
            <p:cNvGrpSpPr>
              <a:grpSpLocks/>
            </p:cNvGrpSpPr>
            <p:nvPr/>
          </p:nvGrpSpPr>
          <p:grpSpPr bwMode="auto">
            <a:xfrm>
              <a:off x="-2772816" y="2342306"/>
              <a:ext cx="3352800" cy="2382838"/>
              <a:chOff x="3264" y="2160"/>
              <a:chExt cx="2112" cy="1501"/>
            </a:xfrm>
          </p:grpSpPr>
          <p:grpSp>
            <p:nvGrpSpPr>
              <p:cNvPr id="56" name="Group 27"/>
              <p:cNvGrpSpPr>
                <a:grpSpLocks/>
              </p:cNvGrpSpPr>
              <p:nvPr/>
            </p:nvGrpSpPr>
            <p:grpSpPr bwMode="auto">
              <a:xfrm>
                <a:off x="3264" y="2160"/>
                <a:ext cx="2112" cy="1501"/>
                <a:chOff x="3264" y="2160"/>
                <a:chExt cx="2112" cy="1501"/>
              </a:xfrm>
            </p:grpSpPr>
            <p:pic>
              <p:nvPicPr>
                <p:cNvPr id="58" name="Picture 14" descr="F:\doctexpp\WDNAPOLI\grad3.bmp"/>
                <p:cNvPicPr>
                  <a:picLocks noChangeAspect="1" noChangeArrowheads="1"/>
                </p:cNvPicPr>
                <p:nvPr/>
              </p:nvPicPr>
              <p:blipFill>
                <a:blip r:embed="rId3">
                  <a:extLst>
                    <a:ext uri="{28A0092B-C50C-407E-A947-70E740481C1C}">
                      <a14:useLocalDpi xmlns:a14="http://schemas.microsoft.com/office/drawing/2010/main" val="0"/>
                    </a:ext>
                  </a:extLst>
                </a:blip>
                <a:srcRect l="3767" t="10226" r="46913" b="52226"/>
                <a:stretch>
                  <a:fillRect/>
                </a:stretch>
              </p:blipFill>
              <p:spPr bwMode="auto">
                <a:xfrm>
                  <a:off x="3264" y="2160"/>
                  <a:ext cx="2112" cy="1501"/>
                </a:xfrm>
                <a:prstGeom prst="rect">
                  <a:avLst/>
                </a:prstGeom>
                <a:noFill/>
                <a:extLst>
                  <a:ext uri="{909E8E84-426E-40DD-AFC4-6F175D3DCCD1}">
                    <a14:hiddenFill xmlns:a14="http://schemas.microsoft.com/office/drawing/2010/main">
                      <a:solidFill>
                        <a:srgbClr val="FFFFFF"/>
                      </a:solidFill>
                    </a14:hiddenFill>
                  </a:ext>
                </a:extLst>
              </p:spPr>
            </p:pic>
            <p:sp>
              <p:nvSpPr>
                <p:cNvPr id="59" name="Line 18"/>
                <p:cNvSpPr>
                  <a:spLocks noChangeShapeType="1"/>
                </p:cNvSpPr>
                <p:nvPr/>
              </p:nvSpPr>
              <p:spPr bwMode="auto">
                <a:xfrm flipV="1">
                  <a:off x="4128" y="3456"/>
                  <a:ext cx="288" cy="0"/>
                </a:xfrm>
                <a:prstGeom prst="line">
                  <a:avLst/>
                </a:prstGeom>
                <a:noFill/>
                <a:ln w="15875">
                  <a:solidFill>
                    <a:srgbClr val="0000FF"/>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60" name="Line 19"/>
                <p:cNvSpPr>
                  <a:spLocks noChangeShapeType="1"/>
                </p:cNvSpPr>
                <p:nvPr/>
              </p:nvSpPr>
              <p:spPr bwMode="auto">
                <a:xfrm flipH="1" flipV="1">
                  <a:off x="3696" y="3456"/>
                  <a:ext cx="288" cy="0"/>
                </a:xfrm>
                <a:prstGeom prst="line">
                  <a:avLst/>
                </a:prstGeom>
                <a:noFill/>
                <a:ln w="15875">
                  <a:solidFill>
                    <a:srgbClr val="0000FF"/>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61" name="Text Box 23"/>
                <p:cNvSpPr txBox="1">
                  <a:spLocks noChangeArrowheads="1"/>
                </p:cNvSpPr>
                <p:nvPr/>
              </p:nvSpPr>
              <p:spPr bwMode="auto">
                <a:xfrm>
                  <a:off x="4080" y="345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smtClean="0">
                      <a:ln>
                        <a:noFill/>
                      </a:ln>
                      <a:solidFill>
                        <a:srgbClr val="C0504D"/>
                      </a:solidFill>
                      <a:effectLst/>
                      <a:uLnTx/>
                      <a:uFillTx/>
                      <a:latin typeface="Calibri"/>
                      <a:ea typeface="+mn-ea"/>
                      <a:cs typeface="+mn-cs"/>
                    </a:rPr>
                    <a:t>He</a:t>
                  </a:r>
                  <a:endParaRPr kumimoji="0" lang="en-US" altLang="it-IT" sz="1400" b="0" i="0" u="none" strike="noStrike" kern="1200" cap="none" spc="0" normalizeH="0" baseline="0" noProof="0" dirty="0">
                    <a:ln>
                      <a:noFill/>
                    </a:ln>
                    <a:solidFill>
                      <a:srgbClr val="C0504D"/>
                    </a:solidFill>
                    <a:effectLst/>
                    <a:uLnTx/>
                    <a:uFillTx/>
                    <a:latin typeface="Calibri"/>
                    <a:ea typeface="+mn-ea"/>
                    <a:cs typeface="+mn-cs"/>
                  </a:endParaRPr>
                </a:p>
              </p:txBody>
            </p:sp>
            <p:sp>
              <p:nvSpPr>
                <p:cNvPr id="62" name="Text Box 25"/>
                <p:cNvSpPr txBox="1">
                  <a:spLocks noChangeArrowheads="1"/>
                </p:cNvSpPr>
                <p:nvPr/>
              </p:nvSpPr>
              <p:spPr bwMode="auto">
                <a:xfrm>
                  <a:off x="3744" y="345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smtClean="0">
                      <a:ln>
                        <a:noFill/>
                      </a:ln>
                      <a:solidFill>
                        <a:srgbClr val="C0504D"/>
                      </a:solidFill>
                      <a:effectLst/>
                      <a:uLnTx/>
                      <a:uFillTx/>
                      <a:latin typeface="Calibri"/>
                      <a:ea typeface="+mn-ea"/>
                      <a:cs typeface="+mn-cs"/>
                    </a:rPr>
                    <a:t>H</a:t>
                  </a:r>
                  <a:endParaRPr kumimoji="0" lang="en-US" altLang="it-IT" sz="1400" b="0" i="0" u="none" strike="noStrike" kern="1200" cap="none" spc="0" normalizeH="0" baseline="0" noProof="0" dirty="0">
                    <a:ln>
                      <a:noFill/>
                    </a:ln>
                    <a:solidFill>
                      <a:srgbClr val="C0504D"/>
                    </a:solidFill>
                    <a:effectLst/>
                    <a:uLnTx/>
                    <a:uFillTx/>
                    <a:latin typeface="Calibri"/>
                    <a:ea typeface="+mn-ea"/>
                    <a:cs typeface="+mn-cs"/>
                  </a:endParaRPr>
                </a:p>
              </p:txBody>
            </p:sp>
          </p:grpSp>
          <p:sp>
            <p:nvSpPr>
              <p:cNvPr id="57" name="Line 22"/>
              <p:cNvSpPr>
                <a:spLocks noChangeShapeType="1"/>
              </p:cNvSpPr>
              <p:nvPr/>
            </p:nvSpPr>
            <p:spPr bwMode="auto">
              <a:xfrm>
                <a:off x="4072" y="2916"/>
                <a:ext cx="0" cy="432"/>
              </a:xfrm>
              <a:prstGeom prst="line">
                <a:avLst/>
              </a:prstGeom>
              <a:noFill/>
              <a:ln w="31750">
                <a:solidFill>
                  <a:srgbClr val="0000FF"/>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47" name="Line 22"/>
            <p:cNvSpPr>
              <a:spLocks noChangeShapeType="1"/>
            </p:cNvSpPr>
            <p:nvPr/>
          </p:nvSpPr>
          <p:spPr bwMode="auto">
            <a:xfrm>
              <a:off x="-1519657" y="2492895"/>
              <a:ext cx="24770" cy="751260"/>
            </a:xfrm>
            <a:prstGeom prst="line">
              <a:avLst/>
            </a:prstGeom>
            <a:noFill/>
            <a:ln w="31750">
              <a:solidFill>
                <a:srgbClr val="0000FF"/>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grpSp>
      <p:cxnSp>
        <p:nvCxnSpPr>
          <p:cNvPr id="5" name="Connettore 1 4"/>
          <p:cNvCxnSpPr/>
          <p:nvPr/>
        </p:nvCxnSpPr>
        <p:spPr>
          <a:xfrm>
            <a:off x="2903197" y="886283"/>
            <a:ext cx="0" cy="167592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1102997" y="1410083"/>
            <a:ext cx="110461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flipV="1">
            <a:off x="1175005" y="1770123"/>
            <a:ext cx="1032604" cy="2041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flipH="1">
            <a:off x="1319021" y="1601615"/>
            <a:ext cx="96898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flipH="1">
            <a:off x="1319021" y="1945327"/>
            <a:ext cx="1152128"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3164289" y="1630347"/>
            <a:ext cx="100811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934489" y="886283"/>
            <a:ext cx="18967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Convective layer</a:t>
            </a:r>
          </a:p>
        </p:txBody>
      </p:sp>
      <p:graphicFrame>
        <p:nvGraphicFramePr>
          <p:cNvPr id="22" name="Oggetto 21"/>
          <p:cNvGraphicFramePr>
            <a:graphicFrameLocks noChangeAspect="1"/>
          </p:cNvGraphicFramePr>
          <p:nvPr>
            <p:extLst/>
          </p:nvPr>
        </p:nvGraphicFramePr>
        <p:xfrm>
          <a:off x="1040117" y="2202171"/>
          <a:ext cx="1143000" cy="228600"/>
        </p:xfrm>
        <a:graphic>
          <a:graphicData uri="http://schemas.openxmlformats.org/presentationml/2006/ole">
            <mc:AlternateContent xmlns:mc="http://schemas.openxmlformats.org/markup-compatibility/2006">
              <mc:Choice xmlns:v="urn:schemas-microsoft-com:vml" Requires="v">
                <p:oleObj spid="_x0000_s9338" name="Equazione" r:id="rId4" imgW="1143000" imgH="228600" progId="Equation.3">
                  <p:embed/>
                </p:oleObj>
              </mc:Choice>
              <mc:Fallback>
                <p:oleObj name="Equazione" r:id="rId4" imgW="1143000" imgH="228600" progId="Equation.3">
                  <p:embed/>
                  <p:pic>
                    <p:nvPicPr>
                      <p:cNvPr id="22" name="Oggetto 21"/>
                      <p:cNvPicPr/>
                      <p:nvPr/>
                    </p:nvPicPr>
                    <p:blipFill>
                      <a:blip r:embed="rId5"/>
                      <a:stretch>
                        <a:fillRect/>
                      </a:stretch>
                    </p:blipFill>
                    <p:spPr>
                      <a:xfrm>
                        <a:off x="1040117" y="2202171"/>
                        <a:ext cx="1143000" cy="228600"/>
                      </a:xfrm>
                      <a:prstGeom prst="rect">
                        <a:avLst/>
                      </a:prstGeom>
                    </p:spPr>
                  </p:pic>
                </p:oleObj>
              </mc:Fallback>
            </mc:AlternateContent>
          </a:graphicData>
        </a:graphic>
      </p:graphicFrame>
      <p:cxnSp>
        <p:nvCxnSpPr>
          <p:cNvPr id="35" name="Connettore 2 34"/>
          <p:cNvCxnSpPr/>
          <p:nvPr/>
        </p:nvCxnSpPr>
        <p:spPr>
          <a:xfrm>
            <a:off x="3047213" y="1914139"/>
            <a:ext cx="792088" cy="311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0" name="CasellaDiTesto 39"/>
          <p:cNvSpPr txBox="1"/>
          <p:nvPr/>
        </p:nvSpPr>
        <p:spPr>
          <a:xfrm>
            <a:off x="3175731" y="988339"/>
            <a:ext cx="136815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Transition layer</a:t>
            </a:r>
          </a:p>
        </p:txBody>
      </p:sp>
      <p:grpSp>
        <p:nvGrpSpPr>
          <p:cNvPr id="9" name="Gruppo 8"/>
          <p:cNvGrpSpPr/>
          <p:nvPr/>
        </p:nvGrpSpPr>
        <p:grpSpPr>
          <a:xfrm>
            <a:off x="4703397" y="895915"/>
            <a:ext cx="2135748" cy="1666297"/>
            <a:chOff x="5460588" y="270280"/>
            <a:chExt cx="2135748" cy="1666297"/>
          </a:xfrm>
        </p:grpSpPr>
        <p:cxnSp>
          <p:nvCxnSpPr>
            <p:cNvPr id="23" name="Connettore 1 22"/>
            <p:cNvCxnSpPr/>
            <p:nvPr/>
          </p:nvCxnSpPr>
          <p:spPr>
            <a:xfrm>
              <a:off x="5460588" y="537237"/>
              <a:ext cx="0" cy="139934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5676612" y="270280"/>
              <a:ext cx="191972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stable radiative layer</a:t>
              </a:r>
            </a:p>
          </p:txBody>
        </p:sp>
      </p:grpSp>
      <p:graphicFrame>
        <p:nvGraphicFramePr>
          <p:cNvPr id="48" name="Oggetto 47"/>
          <p:cNvGraphicFramePr>
            <a:graphicFrameLocks noChangeAspect="1"/>
          </p:cNvGraphicFramePr>
          <p:nvPr>
            <p:extLst/>
          </p:nvPr>
        </p:nvGraphicFramePr>
        <p:xfrm>
          <a:off x="2580089" y="2881459"/>
          <a:ext cx="584200" cy="177800"/>
        </p:xfrm>
        <a:graphic>
          <a:graphicData uri="http://schemas.openxmlformats.org/presentationml/2006/ole">
            <mc:AlternateContent xmlns:mc="http://schemas.openxmlformats.org/markup-compatibility/2006">
              <mc:Choice xmlns:v="urn:schemas-microsoft-com:vml" Requires="v">
                <p:oleObj spid="_x0000_s9339" name="Equazione" r:id="rId6" imgW="583920" imgH="177480" progId="Equation.3">
                  <p:embed/>
                </p:oleObj>
              </mc:Choice>
              <mc:Fallback>
                <p:oleObj name="Equazione" r:id="rId6" imgW="583920" imgH="177480" progId="Equation.3">
                  <p:embed/>
                  <p:pic>
                    <p:nvPicPr>
                      <p:cNvPr id="48" name="Oggetto 47"/>
                      <p:cNvPicPr>
                        <a:picLocks noChangeAspect="1" noChangeArrowheads="1"/>
                      </p:cNvPicPr>
                      <p:nvPr/>
                    </p:nvPicPr>
                    <p:blipFill>
                      <a:blip r:embed="rId7"/>
                      <a:srcRect/>
                      <a:stretch>
                        <a:fillRect/>
                      </a:stretch>
                    </p:blipFill>
                    <p:spPr bwMode="auto">
                      <a:xfrm>
                        <a:off x="2580089" y="2881459"/>
                        <a:ext cx="584200" cy="177800"/>
                      </a:xfrm>
                      <a:prstGeom prst="rect">
                        <a:avLst/>
                      </a:prstGeom>
                      <a:noFill/>
                      <a:ln>
                        <a:noFill/>
                      </a:ln>
                    </p:spPr>
                  </p:pic>
                </p:oleObj>
              </mc:Fallback>
            </mc:AlternateContent>
          </a:graphicData>
        </a:graphic>
      </p:graphicFrame>
      <p:graphicFrame>
        <p:nvGraphicFramePr>
          <p:cNvPr id="49" name="Oggetto 48"/>
          <p:cNvGraphicFramePr>
            <a:graphicFrameLocks noChangeAspect="1"/>
          </p:cNvGraphicFramePr>
          <p:nvPr>
            <p:extLst/>
          </p:nvPr>
        </p:nvGraphicFramePr>
        <p:xfrm>
          <a:off x="2610615" y="2574544"/>
          <a:ext cx="673100" cy="228600"/>
        </p:xfrm>
        <a:graphic>
          <a:graphicData uri="http://schemas.openxmlformats.org/presentationml/2006/ole">
            <mc:AlternateContent xmlns:mc="http://schemas.openxmlformats.org/markup-compatibility/2006">
              <mc:Choice xmlns:v="urn:schemas-microsoft-com:vml" Requires="v">
                <p:oleObj spid="_x0000_s9340" name="Equazione" r:id="rId8" imgW="672840" imgH="228600" progId="Equation.3">
                  <p:embed/>
                </p:oleObj>
              </mc:Choice>
              <mc:Fallback>
                <p:oleObj name="Equazione" r:id="rId8" imgW="672840" imgH="228600" progId="Equation.3">
                  <p:embed/>
                  <p:pic>
                    <p:nvPicPr>
                      <p:cNvPr id="49" name="Oggetto 48"/>
                      <p:cNvPicPr>
                        <a:picLocks noChangeAspect="1" noChangeArrowheads="1"/>
                      </p:cNvPicPr>
                      <p:nvPr/>
                    </p:nvPicPr>
                    <p:blipFill>
                      <a:blip r:embed="rId9"/>
                      <a:srcRect/>
                      <a:stretch>
                        <a:fillRect/>
                      </a:stretch>
                    </p:blipFill>
                    <p:spPr bwMode="auto">
                      <a:xfrm>
                        <a:off x="2610615" y="2574544"/>
                        <a:ext cx="673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 name="CasellaDiTesto 30"/>
          <p:cNvSpPr txBox="1"/>
          <p:nvPr/>
        </p:nvSpPr>
        <p:spPr>
          <a:xfrm>
            <a:off x="1502055" y="72389"/>
            <a:ext cx="2420663"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Case b: dredge </a:t>
            </a:r>
            <a:r>
              <a:rPr kumimoji="0" lang="en-GB" sz="2400" b="0" i="0" u="none" strike="noStrike" kern="1200" cap="none" spc="0" normalizeH="0" baseline="0" noProof="0" dirty="0">
                <a:ln>
                  <a:noFill/>
                </a:ln>
                <a:solidFill>
                  <a:prstClr val="black"/>
                </a:solidFill>
                <a:effectLst/>
                <a:uLnTx/>
                <a:uFillTx/>
                <a:latin typeface="Calibri"/>
                <a:ea typeface="+mn-ea"/>
                <a:cs typeface="+mn-cs"/>
              </a:rPr>
              <a:t>up</a:t>
            </a:r>
          </a:p>
        </p:txBody>
      </p:sp>
      <p:sp>
        <p:nvSpPr>
          <p:cNvPr id="3" name="CasellaDiTesto 2"/>
          <p:cNvSpPr txBox="1"/>
          <p:nvPr/>
        </p:nvSpPr>
        <p:spPr>
          <a:xfrm>
            <a:off x="7292969" y="3721896"/>
            <a:ext cx="4788488"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prstClr val="black"/>
                </a:solidFill>
                <a:effectLst/>
                <a:uLnTx/>
                <a:uFillTx/>
                <a:latin typeface="Calibri"/>
                <a:ea typeface="+mn-ea"/>
                <a:cs typeface="+mn-cs"/>
              </a:rPr>
              <a:t>Hydrodynamical</a:t>
            </a:r>
            <a:r>
              <a:rPr kumimoji="0" lang="en-GB" sz="1800" b="0" i="0" u="none" strike="noStrike" kern="1200" cap="none" spc="0" normalizeH="0" baseline="0" noProof="0" dirty="0">
                <a:ln>
                  <a:noFill/>
                </a:ln>
                <a:solidFill>
                  <a:prstClr val="black"/>
                </a:solidFill>
                <a:effectLst/>
                <a:uLnTx/>
                <a:uFillTx/>
                <a:latin typeface="Calibri"/>
                <a:ea typeface="+mn-ea"/>
                <a:cs typeface="+mn-cs"/>
              </a:rPr>
              <a:t> models  of  overshoot: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1)  the penetration increases as the  stability of the radiative layer below the convective zone decreases , </a:t>
            </a:r>
            <a:r>
              <a:rPr kumimoji="0" lang="en-GB" sz="1800" b="0" i="0" u="none" strike="noStrike" kern="1200" cap="none" spc="0" normalizeH="0" baseline="0" noProof="0" dirty="0">
                <a:ln>
                  <a:noFill/>
                </a:ln>
                <a:solidFill>
                  <a:srgbClr val="FF0000"/>
                </a:solidFill>
                <a:effectLst/>
                <a:uLnTx/>
                <a:uFillTx/>
                <a:latin typeface="Calibri"/>
                <a:ea typeface="+mn-ea"/>
                <a:cs typeface="+mn-cs"/>
              </a:rPr>
              <a:t>e.g.  Singh  1995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arenR" startAt="2"/>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The velocity decays exponentially,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Calibri"/>
                <a:ea typeface="+mn-ea"/>
                <a:cs typeface="+mn-cs"/>
              </a:rPr>
              <a:t>e.g.  Freytag  1996</a:t>
            </a:r>
          </a:p>
        </p:txBody>
      </p:sp>
      <p:grpSp>
        <p:nvGrpSpPr>
          <p:cNvPr id="17" name="Gruppo 16"/>
          <p:cNvGrpSpPr/>
          <p:nvPr/>
        </p:nvGrpSpPr>
        <p:grpSpPr>
          <a:xfrm>
            <a:off x="3715763" y="2335637"/>
            <a:ext cx="1448428" cy="896514"/>
            <a:chOff x="4341406" y="2085386"/>
            <a:chExt cx="1448428" cy="896514"/>
          </a:xfrm>
        </p:grpSpPr>
        <p:sp>
          <p:nvSpPr>
            <p:cNvPr id="4" name="CasellaDiTesto 3"/>
            <p:cNvSpPr txBox="1"/>
            <p:nvPr/>
          </p:nvSpPr>
          <p:spPr>
            <a:xfrm>
              <a:off x="4658627" y="2612568"/>
              <a:ext cx="11312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overshoot</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5" name="Connettore 2 14"/>
            <p:cNvCxnSpPr/>
            <p:nvPr/>
          </p:nvCxnSpPr>
          <p:spPr>
            <a:xfrm flipH="1" flipV="1">
              <a:off x="4341406" y="2085386"/>
              <a:ext cx="579926" cy="655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51" name="Connettore 2 50"/>
          <p:cNvCxnSpPr/>
          <p:nvPr/>
        </p:nvCxnSpPr>
        <p:spPr>
          <a:xfrm>
            <a:off x="3045608" y="2220543"/>
            <a:ext cx="1503784" cy="6063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2" name="Text Box 39"/>
          <p:cNvSpPr txBox="1">
            <a:spLocks noChangeArrowheads="1"/>
          </p:cNvSpPr>
          <p:nvPr/>
        </p:nvSpPr>
        <p:spPr bwMode="auto">
          <a:xfrm>
            <a:off x="1964002" y="3839139"/>
            <a:ext cx="1169421" cy="383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err="1">
                <a:ln>
                  <a:noFill/>
                </a:ln>
                <a:solidFill>
                  <a:prstClr val="black"/>
                </a:solidFill>
                <a:effectLst/>
                <a:uLnTx/>
                <a:uFillTx/>
                <a:latin typeface="Calibri"/>
                <a:ea typeface="+mn-ea"/>
                <a:cs typeface="+mn-cs"/>
              </a:rPr>
              <a:t>convective</a:t>
            </a:r>
            <a:endParaRPr kumimoji="0" lang="en-US" altLang="it-IT"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3" name="Text Box 40"/>
          <p:cNvSpPr txBox="1">
            <a:spLocks noChangeArrowheads="1"/>
          </p:cNvSpPr>
          <p:nvPr/>
        </p:nvSpPr>
        <p:spPr bwMode="auto">
          <a:xfrm>
            <a:off x="3185630" y="3839139"/>
            <a:ext cx="1420011" cy="383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a:ln>
                  <a:noFill/>
                </a:ln>
                <a:solidFill>
                  <a:prstClr val="black"/>
                </a:solidFill>
                <a:effectLst/>
                <a:uLnTx/>
                <a:uFillTx/>
                <a:latin typeface="Calibri"/>
                <a:ea typeface="+mn-ea"/>
                <a:cs typeface="+mn-cs"/>
              </a:rPr>
              <a:t>radiative</a:t>
            </a:r>
            <a:endParaRPr kumimoji="0" lang="en-US" altLang="it-IT"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9" name="CasellaDiTesto 18"/>
          <p:cNvSpPr txBox="1"/>
          <p:nvPr/>
        </p:nvSpPr>
        <p:spPr>
          <a:xfrm>
            <a:off x="7180414" y="287658"/>
            <a:ext cx="4764538"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In case of dredge up, the H-rich envelope penetrates the He-rich mantel. The sharp variation of the chemical composition at the conv. </a:t>
            </a:r>
            <a:r>
              <a:rPr kumimoji="0" lang="en-US" sz="1800" b="0" i="0" u="none" strike="noStrike" kern="1200" cap="none" spc="0" normalizeH="0" baseline="0" noProof="0" dirty="0">
                <a:ln>
                  <a:noFill/>
                </a:ln>
                <a:solidFill>
                  <a:prstClr val="black"/>
                </a:solidFill>
                <a:effectLst/>
                <a:uLnTx/>
                <a:uFillTx/>
                <a:latin typeface="Calibri"/>
                <a:ea typeface="+mn-ea"/>
                <a:cs typeface="+mn-cs"/>
              </a:rPr>
              <a:t>b</a:t>
            </a: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order, causes a drop </a:t>
            </a:r>
            <a:r>
              <a:rPr kumimoji="0" lang="en-US" sz="1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of the radiative opacity and, in turn, a sharp decrease of the radiative gradient. Then, the convective border becomes unstable and convection can easily penetrate inward. In this case, the overshoot induced by the chemical discontinuity is much larger</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mc:AlternateContent xmlns:mc="http://schemas.openxmlformats.org/markup-compatibility/2006" xmlns:a14="http://schemas.microsoft.com/office/drawing/2010/main">
        <mc:Choice Requires="a14">
          <p:sp>
            <p:nvSpPr>
              <p:cNvPr id="36" name="CasellaDiTesto 35"/>
              <p:cNvSpPr txBox="1"/>
              <p:nvPr/>
            </p:nvSpPr>
            <p:spPr>
              <a:xfrm rot="16200000">
                <a:off x="828132" y="4783758"/>
                <a:ext cx="168020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T gradients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e>
                      <m:sub>
                        <m:r>
                          <a:rPr kumimoji="0" lang="it-IT"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𝑇</m:t>
                        </m:r>
                      </m:sub>
                    </m:sSub>
                  </m:oMath>
                </a14:m>
                <a:r>
                  <a:rPr kumimoji="0" lang="en-US" sz="1800" b="0" i="0" u="none" strike="noStrike" kern="1200" cap="none" spc="0" normalizeH="0" baseline="0" noProof="0" dirty="0" smtClean="0">
                    <a:ln>
                      <a:noFill/>
                    </a:ln>
                    <a:solidFill>
                      <a:prstClr val="black"/>
                    </a:solidFill>
                    <a:effectLst/>
                    <a:uLnTx/>
                    <a:uFillTx/>
                    <a:latin typeface="Calibri"/>
                    <a:ea typeface="+mn-ea"/>
                    <a:cs typeface="+mn-cs"/>
                  </a:rPr>
                  <a:t>)</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36" name="CasellaDiTesto 35"/>
              <p:cNvSpPr txBox="1">
                <a:spLocks noRot="1" noChangeAspect="1" noMove="1" noResize="1" noEditPoints="1" noAdjustHandles="1" noChangeArrowheads="1" noChangeShapeType="1" noTextEdit="1"/>
              </p:cNvSpPr>
              <p:nvPr/>
            </p:nvSpPr>
            <p:spPr>
              <a:xfrm rot="16200000">
                <a:off x="828132" y="4783758"/>
                <a:ext cx="1680204" cy="369332"/>
              </a:xfrm>
              <a:prstGeom prst="rect">
                <a:avLst/>
              </a:prstGeom>
              <a:blipFill>
                <a:blip r:embed="rId10"/>
                <a:stretch>
                  <a:fillRect l="-8197" t="-2536" r="-24590" b="-2899"/>
                </a:stretch>
              </a:blipFill>
            </p:spPr>
            <p:txBody>
              <a:bodyPr/>
              <a:lstStyle/>
              <a:p>
                <a:r>
                  <a:rPr lang="en-US">
                    <a:noFill/>
                  </a:rPr>
                  <a:t> </a:t>
                </a:r>
              </a:p>
            </p:txBody>
          </p:sp>
        </mc:Fallback>
      </mc:AlternateContent>
    </p:spTree>
    <p:extLst>
      <p:ext uri="{BB962C8B-B14F-4D97-AF65-F5344CB8AC3E}">
        <p14:creationId xmlns:p14="http://schemas.microsoft.com/office/powerpoint/2010/main" val="195181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par>
                                <p:cTn id="12" presetID="10" presetClass="entr" presetSubtype="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par>
                                <p:cTn id="21" presetID="10" presetClass="entr" presetSubtype="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childTnLst>
                                </p:cTn>
                              </p:par>
                              <p:par>
                                <p:cTn id="24" presetID="10" presetClass="entr" presetSubtype="0"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0"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1"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magine 14"/>
          <p:cNvPicPr>
            <a:picLocks noChangeAspect="1"/>
          </p:cNvPicPr>
          <p:nvPr/>
        </p:nvPicPr>
        <p:blipFill>
          <a:blip r:embed="rId3"/>
          <a:stretch>
            <a:fillRect/>
          </a:stretch>
        </p:blipFill>
        <p:spPr>
          <a:xfrm>
            <a:off x="248467" y="771986"/>
            <a:ext cx="3859181" cy="3030492"/>
          </a:xfrm>
          <a:prstGeom prst="rect">
            <a:avLst/>
          </a:prstGeom>
        </p:spPr>
      </p:pic>
      <p:sp>
        <p:nvSpPr>
          <p:cNvPr id="3" name="Segnaposto contenuto 2"/>
          <p:cNvSpPr>
            <a:spLocks noGrp="1"/>
          </p:cNvSpPr>
          <p:nvPr>
            <p:ph idx="1"/>
          </p:nvPr>
        </p:nvSpPr>
        <p:spPr>
          <a:xfrm>
            <a:off x="443940" y="96010"/>
            <a:ext cx="11296956" cy="698269"/>
          </a:xfrm>
        </p:spPr>
        <p:txBody>
          <a:bodyPr>
            <a:normAutofit/>
          </a:bodyPr>
          <a:lstStyle/>
          <a:p>
            <a:pPr marL="0" indent="0">
              <a:buNone/>
            </a:pPr>
            <a:r>
              <a:rPr lang="en-US" sz="4000" b="1" i="1" dirty="0" smtClean="0">
                <a:solidFill>
                  <a:srgbClr val="002060"/>
                </a:solidFill>
              </a:rPr>
              <a:t>STELLAR STRUCTURE EQUATIONS:</a:t>
            </a:r>
            <a:endParaRPr lang="en-US" sz="4000" b="1" i="1" dirty="0">
              <a:solidFill>
                <a:srgbClr val="002060"/>
              </a:solidFill>
            </a:endParaRPr>
          </a:p>
        </p:txBody>
      </p:sp>
      <p:sp>
        <p:nvSpPr>
          <p:cNvPr id="5" name="Text Box 8"/>
          <p:cNvSpPr txBox="1">
            <a:spLocks noChangeArrowheads="1"/>
          </p:cNvSpPr>
          <p:nvPr/>
        </p:nvSpPr>
        <p:spPr bwMode="auto">
          <a:xfrm>
            <a:off x="2939887" y="1775617"/>
            <a:ext cx="2376264" cy="369332"/>
          </a:xfrm>
          <a:prstGeom prst="rect">
            <a:avLst/>
          </a:prstGeom>
          <a:solidFill>
            <a:schemeClr val="bg1"/>
          </a:solidFill>
          <a:ln>
            <a:noFill/>
          </a:ln>
          <a:effectLs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0" u="none" strike="noStrike" kern="1200" cap="none" spc="0" normalizeH="0" baseline="0" noProof="0" dirty="0">
                <a:ln>
                  <a:noFill/>
                </a:ln>
                <a:solidFill>
                  <a:srgbClr val="FF0066"/>
                </a:solidFill>
                <a:effectLst/>
                <a:uLnTx/>
                <a:uFillTx/>
                <a:latin typeface="Tahoma" pitchFamily="34" charset="0"/>
                <a:ea typeface="+mn-ea"/>
                <a:cs typeface="+mn-cs"/>
              </a:rPr>
              <a:t>Mass</a:t>
            </a:r>
            <a:r>
              <a:rPr kumimoji="0" lang="en-US" sz="1800" b="1" i="1" u="none" strike="noStrike" kern="1200" cap="none" spc="0" normalizeH="0" baseline="0" noProof="0" dirty="0">
                <a:ln>
                  <a:noFill/>
                </a:ln>
                <a:solidFill>
                  <a:srgbClr val="009999"/>
                </a:solidFill>
                <a:effectLst/>
                <a:uLnTx/>
                <a:uFillTx/>
                <a:latin typeface="Tahoma" pitchFamily="34" charset="0"/>
                <a:ea typeface="+mn-ea"/>
                <a:cs typeface="+mn-cs"/>
              </a:rPr>
              <a:t> </a:t>
            </a:r>
            <a:r>
              <a:rPr kumimoji="0" lang="en-US" sz="1800" b="1" i="0" u="none" strike="noStrike" kern="1200" cap="none" spc="0" normalizeH="0" baseline="0" noProof="0" dirty="0" smtClean="0">
                <a:ln>
                  <a:noFill/>
                </a:ln>
                <a:solidFill>
                  <a:srgbClr val="FF0066"/>
                </a:solidFill>
                <a:effectLst/>
                <a:uLnTx/>
                <a:uFillTx/>
                <a:latin typeface="Tahoma" pitchFamily="34" charset="0"/>
                <a:ea typeface="+mn-ea"/>
                <a:cs typeface="+mn-cs"/>
              </a:rPr>
              <a:t>conservation</a:t>
            </a:r>
            <a:endParaRPr kumimoji="0" lang="it-IT" sz="1800" b="1" i="0" u="none" strike="noStrike" kern="1200" cap="none" spc="0" normalizeH="0" baseline="0" noProof="0" dirty="0">
              <a:ln>
                <a:noFill/>
              </a:ln>
              <a:solidFill>
                <a:srgbClr val="FF0066"/>
              </a:solidFill>
              <a:effectLst/>
              <a:uLnTx/>
              <a:uFillTx/>
              <a:latin typeface="Tahoma" pitchFamily="34" charset="0"/>
              <a:ea typeface="+mn-ea"/>
              <a:cs typeface="+mn-cs"/>
            </a:endParaRPr>
          </a:p>
        </p:txBody>
      </p:sp>
      <p:sp>
        <p:nvSpPr>
          <p:cNvPr id="7" name="Text Box 14"/>
          <p:cNvSpPr txBox="1">
            <a:spLocks noChangeArrowheads="1"/>
          </p:cNvSpPr>
          <p:nvPr/>
        </p:nvSpPr>
        <p:spPr bwMode="auto">
          <a:xfrm>
            <a:off x="4141813" y="2488416"/>
            <a:ext cx="2667000" cy="366713"/>
          </a:xfrm>
          <a:prstGeom prst="rect">
            <a:avLst/>
          </a:prstGeom>
          <a:solidFill>
            <a:schemeClr val="bg1"/>
          </a:solidFill>
          <a:ln>
            <a:noFill/>
          </a:ln>
          <a:effectLs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0" u="none" strike="noStrike" kern="1200" cap="none" spc="0" normalizeH="0" baseline="0" noProof="0" dirty="0">
                <a:ln>
                  <a:noFill/>
                </a:ln>
                <a:solidFill>
                  <a:srgbClr val="FF0066"/>
                </a:solidFill>
                <a:effectLst/>
                <a:uLnTx/>
                <a:uFillTx/>
                <a:latin typeface="Tahoma" pitchFamily="34" charset="0"/>
                <a:ea typeface="+mn-ea"/>
                <a:cs typeface="+mn-cs"/>
              </a:rPr>
              <a:t>Energy conservation</a:t>
            </a:r>
            <a:endParaRPr kumimoji="0" lang="it-IT" sz="1800" b="1" i="0" u="none" strike="noStrike" kern="1200" cap="none" spc="0" normalizeH="0" baseline="0" noProof="0" dirty="0">
              <a:ln>
                <a:noFill/>
              </a:ln>
              <a:solidFill>
                <a:srgbClr val="FF0066"/>
              </a:solidFill>
              <a:effectLst/>
              <a:uLnTx/>
              <a:uFillTx/>
              <a:latin typeface="Tahoma" pitchFamily="34" charset="0"/>
              <a:ea typeface="+mn-ea"/>
              <a:cs typeface="+mn-cs"/>
            </a:endParaRPr>
          </a:p>
        </p:txBody>
      </p:sp>
      <p:sp>
        <p:nvSpPr>
          <p:cNvPr id="8" name="Text Box 5"/>
          <p:cNvSpPr txBox="1">
            <a:spLocks noChangeArrowheads="1"/>
          </p:cNvSpPr>
          <p:nvPr/>
        </p:nvSpPr>
        <p:spPr bwMode="auto">
          <a:xfrm>
            <a:off x="3099741" y="1072613"/>
            <a:ext cx="3278648" cy="369332"/>
          </a:xfrm>
          <a:prstGeom prst="rect">
            <a:avLst/>
          </a:prstGeom>
          <a:solidFill>
            <a:schemeClr val="bg1"/>
          </a:solidFill>
          <a:ln>
            <a:noFill/>
          </a:ln>
          <a:effectLs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1" u="none" strike="noStrike" kern="1200" cap="none" spc="0" normalizeH="0" baseline="0" noProof="0" dirty="0" smtClean="0">
                <a:ln>
                  <a:noFill/>
                </a:ln>
                <a:solidFill>
                  <a:srgbClr val="FF0066"/>
                </a:solidFill>
                <a:effectLst/>
                <a:uLnTx/>
                <a:uFillTx/>
                <a:latin typeface="Tahoma" pitchFamily="34" charset="0"/>
                <a:ea typeface="+mn-ea"/>
                <a:cs typeface="+mn-cs"/>
              </a:rPr>
              <a:t>Hydrostatic  </a:t>
            </a:r>
            <a:r>
              <a:rPr kumimoji="0" lang="en-US" sz="1800" b="1" i="0" u="none" strike="noStrike" kern="1200" cap="none" spc="0" normalizeH="0" baseline="0" noProof="0" dirty="0">
                <a:ln>
                  <a:noFill/>
                </a:ln>
                <a:solidFill>
                  <a:srgbClr val="FF0066"/>
                </a:solidFill>
                <a:effectLst/>
                <a:uLnTx/>
                <a:uFillTx/>
                <a:latin typeface="Tahoma" pitchFamily="34" charset="0"/>
                <a:ea typeface="+mn-ea"/>
                <a:cs typeface="+mn-cs"/>
              </a:rPr>
              <a:t>equilibrium</a:t>
            </a:r>
            <a:endParaRPr kumimoji="0" lang="it-IT" sz="1800" b="1" i="0" u="none" strike="noStrike" kern="1200" cap="none" spc="0" normalizeH="0" baseline="0" noProof="0" dirty="0">
              <a:ln>
                <a:noFill/>
              </a:ln>
              <a:solidFill>
                <a:srgbClr val="FF0066"/>
              </a:solidFill>
              <a:effectLst/>
              <a:uLnTx/>
              <a:uFillTx/>
              <a:latin typeface="Tahoma" pitchFamily="34" charset="0"/>
              <a:ea typeface="+mn-ea"/>
              <a:cs typeface="+mn-cs"/>
            </a:endParaRPr>
          </a:p>
        </p:txBody>
      </p:sp>
      <mc:AlternateContent xmlns:mc="http://schemas.openxmlformats.org/markup-compatibility/2006" xmlns:a14="http://schemas.microsoft.com/office/drawing/2010/main">
        <mc:Choice Requires="a14">
          <p:sp>
            <p:nvSpPr>
              <p:cNvPr id="9" name="CasellaDiTesto 8"/>
              <p:cNvSpPr txBox="1"/>
              <p:nvPr/>
            </p:nvSpPr>
            <p:spPr>
              <a:xfrm>
                <a:off x="7239236" y="856753"/>
                <a:ext cx="4787112" cy="47941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rPr>
                  <a:t>The overall problem: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4+N differential equations, in 4+N dependent variables: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r (radius),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L</a:t>
                </a:r>
                <a:r>
                  <a:rPr kumimoji="0" lang="en-US" sz="2000" b="0" i="0" u="none" strike="noStrike" kern="1200" cap="none" spc="0" normalizeH="0" baseline="-25000" noProof="0" dirty="0" err="1" smtClean="0">
                    <a:ln>
                      <a:noFill/>
                    </a:ln>
                    <a:solidFill>
                      <a:prstClr val="black"/>
                    </a:solidFill>
                    <a:effectLst/>
                    <a:uLnTx/>
                    <a:uFillTx/>
                    <a:latin typeface="Calibri" panose="020F0502020204030204"/>
                    <a:ea typeface="+mn-ea"/>
                    <a:cs typeface="+mn-cs"/>
                  </a:rPr>
                  <a:t>r</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(luminosity),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P (pressure),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T (temperature),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Y</a:t>
                </a:r>
                <a:r>
                  <a:rPr kumimoji="0" lang="en-US" sz="2000" b="0" i="0" u="none" strike="noStrike" kern="1200" cap="none" spc="0" normalizeH="0" baseline="-25000" noProof="0" dirty="0" smtClean="0">
                    <a:ln>
                      <a:noFill/>
                    </a:ln>
                    <a:solidFill>
                      <a:prstClr val="black"/>
                    </a:solidFill>
                    <a:effectLst/>
                    <a:uLnTx/>
                    <a:uFillTx/>
                    <a:latin typeface="Calibri" panose="020F0502020204030204"/>
                    <a:ea typeface="+mn-ea"/>
                    <a:cs typeface="+mn-cs"/>
                  </a:rPr>
                  <a:t>i</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(chemical composition: abundances)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all depending on the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lagrangian</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mass coordinate:</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14:m>
                  <m:oMath xmlns:m="http://schemas.openxmlformats.org/officeDocument/2006/math">
                    <m:sSub>
                      <m:sSub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it-IT"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e>
                      <m:sub>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𝑟</m:t>
                        </m:r>
                      </m:sub>
                    </m:sSub>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nary>
                      <m:nary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naryPr>
                      <m:sub>
                        <m:r>
                          <m:rPr>
                            <m:brk m:alnAt="23"/>
                          </m:r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sub>
                      <m:sup>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𝑟</m:t>
                        </m:r>
                      </m:sup>
                      <m:e>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4</m:t>
                        </m:r>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𝜋𝜌</m:t>
                        </m:r>
                        <m:sSup>
                          <m:sSupPr>
                            <m:ctrlP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𝑟</m:t>
                            </m:r>
                          </m:e>
                          <m:sup>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2</m:t>
                            </m:r>
                          </m:sup>
                        </m:sSup>
                        <m:r>
                          <a:rPr kumimoji="0" lang="en-US"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𝑑𝑟</m:t>
                        </m:r>
                      </m:e>
                    </m:nary>
                  </m:oMath>
                </a14:m>
                <a:endPar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nd the time: 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*Appropriate boundary conditions needed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mc:Choice>
        <mc:Fallback xmlns="">
          <p:sp>
            <p:nvSpPr>
              <p:cNvPr id="9" name="CasellaDiTesto 8"/>
              <p:cNvSpPr txBox="1">
                <a:spLocks noRot="1" noChangeAspect="1" noMove="1" noResize="1" noEditPoints="1" noAdjustHandles="1" noChangeArrowheads="1" noChangeShapeType="1" noTextEdit="1"/>
              </p:cNvSpPr>
              <p:nvPr/>
            </p:nvSpPr>
            <p:spPr>
              <a:xfrm>
                <a:off x="7239236" y="856753"/>
                <a:ext cx="4787112" cy="4794198"/>
              </a:xfrm>
              <a:prstGeom prst="rect">
                <a:avLst/>
              </a:prstGeom>
              <a:blipFill>
                <a:blip r:embed="rId4"/>
                <a:stretch>
                  <a:fillRect l="-1401" t="-763"/>
                </a:stretch>
              </a:blipFill>
            </p:spPr>
            <p:txBody>
              <a:bodyPr/>
              <a:lstStyle/>
              <a:p>
                <a:r>
                  <a:rPr lang="en-US">
                    <a:noFill/>
                  </a:rPr>
                  <a:t> </a:t>
                </a:r>
              </a:p>
            </p:txBody>
          </p:sp>
        </mc:Fallback>
      </mc:AlternateContent>
      <p:graphicFrame>
        <p:nvGraphicFramePr>
          <p:cNvPr id="10" name="Oggetto 9"/>
          <p:cNvGraphicFramePr>
            <a:graphicFrameLocks noChangeAspect="1"/>
          </p:cNvGraphicFramePr>
          <p:nvPr>
            <p:extLst/>
          </p:nvPr>
        </p:nvGraphicFramePr>
        <p:xfrm>
          <a:off x="443940" y="3695578"/>
          <a:ext cx="5274720" cy="851135"/>
        </p:xfrm>
        <a:graphic>
          <a:graphicData uri="http://schemas.openxmlformats.org/presentationml/2006/ole">
            <mc:AlternateContent xmlns:mc="http://schemas.openxmlformats.org/markup-compatibility/2006">
              <mc:Choice xmlns:v="urn:schemas-microsoft-com:vml" Requires="v">
                <p:oleObj spid="_x0000_s1081" name="Equazione" r:id="rId5" imgW="2755800" imgH="444240" progId="Equation.3">
                  <p:embed/>
                </p:oleObj>
              </mc:Choice>
              <mc:Fallback>
                <p:oleObj name="Equazione" r:id="rId5" imgW="2755800" imgH="444240" progId="Equation.3">
                  <p:embed/>
                  <p:pic>
                    <p:nvPicPr>
                      <p:cNvPr id="10" name="Oggetto 9"/>
                      <p:cNvPicPr/>
                      <p:nvPr/>
                    </p:nvPicPr>
                    <p:blipFill>
                      <a:blip r:embed="rId6"/>
                      <a:stretch>
                        <a:fillRect/>
                      </a:stretch>
                    </p:blipFill>
                    <p:spPr>
                      <a:xfrm>
                        <a:off x="443940" y="3695578"/>
                        <a:ext cx="5274720" cy="851135"/>
                      </a:xfrm>
                      <a:prstGeom prst="rect">
                        <a:avLst/>
                      </a:prstGeom>
                      <a:solidFill>
                        <a:schemeClr val="bg1"/>
                      </a:solidFill>
                    </p:spPr>
                  </p:pic>
                </p:oleObj>
              </mc:Fallback>
            </mc:AlternateContent>
          </a:graphicData>
        </a:graphic>
      </p:graphicFrame>
      <p:sp>
        <p:nvSpPr>
          <p:cNvPr id="11" name="Text Box 5"/>
          <p:cNvSpPr txBox="1">
            <a:spLocks noChangeArrowheads="1"/>
          </p:cNvSpPr>
          <p:nvPr/>
        </p:nvSpPr>
        <p:spPr bwMode="auto">
          <a:xfrm>
            <a:off x="1050627" y="4664283"/>
            <a:ext cx="5007273" cy="369332"/>
          </a:xfrm>
          <a:prstGeom prst="rect">
            <a:avLst/>
          </a:prstGeom>
          <a:solidFill>
            <a:schemeClr val="bg1"/>
          </a:solidFill>
          <a:ln>
            <a:noFill/>
          </a:ln>
          <a:effectLs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1" u="none" strike="noStrike" kern="1200" cap="none" spc="0" normalizeH="0" baseline="0" noProof="0" dirty="0" smtClean="0">
                <a:ln>
                  <a:noFill/>
                </a:ln>
                <a:solidFill>
                  <a:srgbClr val="FF0066"/>
                </a:solidFill>
                <a:effectLst/>
                <a:uLnTx/>
                <a:uFillTx/>
                <a:latin typeface="Tahoma" pitchFamily="34" charset="0"/>
                <a:ea typeface="+mn-ea"/>
                <a:cs typeface="+mn-cs"/>
              </a:rPr>
              <a:t>Nuclear reactions + turbulent convection</a:t>
            </a:r>
            <a:endParaRPr kumimoji="0" lang="it-IT" sz="1800" b="1" i="0" u="none" strike="noStrike" kern="1200" cap="none" spc="0" normalizeH="0" baseline="0" noProof="0" dirty="0">
              <a:ln>
                <a:noFill/>
              </a:ln>
              <a:solidFill>
                <a:srgbClr val="FF0066"/>
              </a:solidFill>
              <a:effectLst/>
              <a:uLnTx/>
              <a:uFillTx/>
              <a:latin typeface="Tahoma" pitchFamily="34" charset="0"/>
              <a:ea typeface="+mn-ea"/>
              <a:cs typeface="+mn-cs"/>
            </a:endParaRPr>
          </a:p>
        </p:txBody>
      </p:sp>
      <p:sp>
        <p:nvSpPr>
          <p:cNvPr id="14" name="Segnaposto contenuto 2"/>
          <p:cNvSpPr txBox="1">
            <a:spLocks/>
          </p:cNvSpPr>
          <p:nvPr/>
        </p:nvSpPr>
        <p:spPr>
          <a:xfrm>
            <a:off x="739141" y="5547933"/>
            <a:ext cx="11057340" cy="1155843"/>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smtClean="0">
                <a:ln>
                  <a:noFill/>
                </a:ln>
                <a:solidFill>
                  <a:srgbClr val="0070C0"/>
                </a:solidFill>
                <a:effectLst/>
                <a:uLnTx/>
                <a:uFillTx/>
                <a:latin typeface="Calibri" panose="020F0502020204030204"/>
                <a:ea typeface="+mn-ea"/>
                <a:cs typeface="+mn-cs"/>
              </a:rPr>
              <a:t> </a:t>
            </a:r>
            <a:r>
              <a:rPr kumimoji="0" lang="en-US" sz="5100" b="1" i="0" u="none" strike="noStrike" kern="1200" cap="none" spc="0" normalizeH="0" baseline="0" noProof="0" dirty="0">
                <a:ln>
                  <a:noFill/>
                </a:ln>
                <a:solidFill>
                  <a:srgbClr val="FF0000"/>
                </a:solidFill>
                <a:effectLst/>
                <a:uLnTx/>
                <a:uFillTx/>
                <a:latin typeface="Calibri" panose="020F0502020204030204"/>
                <a:ea typeface="+mn-ea"/>
                <a:cs typeface="+mn-cs"/>
              </a:rPr>
              <a:t>Spatial &amp; temporal resolution: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5100" b="0" i="1" u="none" strike="noStrike" kern="1200" cap="none" spc="0" normalizeH="0" baseline="0" noProof="0" dirty="0" smtClean="0">
                <a:ln>
                  <a:noFill/>
                </a:ln>
                <a:solidFill>
                  <a:srgbClr val="002060"/>
                </a:solidFill>
                <a:effectLst/>
                <a:uLnTx/>
                <a:uFillTx/>
                <a:latin typeface="Calibri" panose="020F0502020204030204"/>
                <a:ea typeface="+mn-ea"/>
                <a:cs typeface="+mn-cs"/>
              </a:rPr>
              <a:t>1 stellar </a:t>
            </a:r>
            <a:r>
              <a:rPr kumimoji="0" lang="en-US" sz="5100" b="0" i="1" u="none" strike="noStrike" kern="1200" cap="none" spc="0" normalizeH="0" baseline="0" noProof="0" dirty="0">
                <a:ln>
                  <a:noFill/>
                </a:ln>
                <a:solidFill>
                  <a:srgbClr val="002060"/>
                </a:solidFill>
                <a:effectLst/>
                <a:uLnTx/>
                <a:uFillTx/>
                <a:latin typeface="Calibri" panose="020F0502020204030204"/>
                <a:ea typeface="+mn-ea"/>
                <a:cs typeface="+mn-cs"/>
              </a:rPr>
              <a:t>model </a:t>
            </a:r>
            <a:r>
              <a:rPr kumimoji="0" lang="en-US" sz="5100" b="0" i="1" u="none" strike="noStrike" kern="1200" cap="none" spc="0" normalizeH="0" baseline="0" noProof="0" dirty="0" smtClean="0">
                <a:ln>
                  <a:noFill/>
                </a:ln>
                <a:solidFill>
                  <a:srgbClr val="002060"/>
                </a:solidFill>
                <a:effectLst/>
                <a:uLnTx/>
                <a:uFillTx/>
                <a:latin typeface="Calibri" panose="020F0502020204030204"/>
                <a:ea typeface="+mn-ea"/>
                <a:cs typeface="+mn-cs"/>
              </a:rPr>
              <a:t>contains about </a:t>
            </a:r>
            <a:r>
              <a:rPr kumimoji="0" lang="en-US" sz="5100" b="0" i="1" u="none" strike="noStrike" kern="1200" cap="none" spc="0" normalizeH="0" baseline="0" noProof="0" dirty="0">
                <a:ln>
                  <a:noFill/>
                </a:ln>
                <a:solidFill>
                  <a:srgbClr val="002060"/>
                </a:solidFill>
                <a:effectLst/>
                <a:uLnTx/>
                <a:uFillTx/>
                <a:latin typeface="Calibri" panose="020F0502020204030204"/>
                <a:ea typeface="+mn-ea"/>
                <a:cs typeface="+mn-cs"/>
              </a:rPr>
              <a:t>1000 mesh </a:t>
            </a:r>
            <a:r>
              <a:rPr kumimoji="0" lang="en-US" sz="5100" b="0" i="1" u="none" strike="noStrike" kern="1200" cap="none" spc="0" normalizeH="0" baseline="0" noProof="0" dirty="0" smtClean="0">
                <a:ln>
                  <a:noFill/>
                </a:ln>
                <a:solidFill>
                  <a:srgbClr val="002060"/>
                </a:solidFill>
                <a:effectLst/>
                <a:uLnTx/>
                <a:uFillTx/>
                <a:latin typeface="Calibri" panose="020F0502020204030204"/>
                <a:ea typeface="+mn-ea"/>
                <a:cs typeface="+mn-cs"/>
              </a:rPr>
              <a:t>points: </a:t>
            </a:r>
            <a:r>
              <a:rPr kumimoji="0" lang="en-US" sz="5100" b="0" i="1" u="none" strike="noStrike" kern="1200" cap="none" spc="0" normalizeH="0" baseline="0" noProof="0" dirty="0" err="1" smtClean="0">
                <a:ln>
                  <a:noFill/>
                </a:ln>
                <a:solidFill>
                  <a:srgbClr val="002060"/>
                </a:solidFill>
                <a:effectLst/>
                <a:uLnTx/>
                <a:uFillTx/>
                <a:latin typeface="Calibri" panose="020F0502020204030204"/>
                <a:ea typeface="+mn-ea"/>
                <a:cs typeface="+mn-cs"/>
              </a:rPr>
              <a:t>m</a:t>
            </a:r>
            <a:r>
              <a:rPr kumimoji="0" lang="en-US" sz="5100" b="0" i="1" u="none" strike="noStrike" kern="1200" cap="none" spc="0" normalizeH="0" baseline="-25000" noProof="0" dirty="0" err="1" smtClean="0">
                <a:ln>
                  <a:noFill/>
                </a:ln>
                <a:solidFill>
                  <a:srgbClr val="002060"/>
                </a:solidFill>
                <a:effectLst/>
                <a:uLnTx/>
                <a:uFillTx/>
                <a:latin typeface="Calibri" panose="020F0502020204030204"/>
                <a:ea typeface="+mn-ea"/>
                <a:cs typeface="+mn-cs"/>
              </a:rPr>
              <a:t>r</a:t>
            </a:r>
            <a:r>
              <a:rPr kumimoji="0" lang="en-US" sz="5100" b="0" i="1" u="none" strike="noStrike" kern="1200" cap="none" spc="0" normalizeH="0" baseline="0" noProof="0" dirty="0" err="1" smtClean="0">
                <a:ln>
                  <a:noFill/>
                </a:ln>
                <a:solidFill>
                  <a:srgbClr val="002060"/>
                </a:solidFill>
                <a:effectLst/>
                <a:uLnTx/>
                <a:uFillTx/>
                <a:latin typeface="Calibri" panose="020F0502020204030204"/>
                <a:ea typeface="+mn-ea"/>
                <a:cs typeface="+mn-cs"/>
              </a:rPr>
              <a:t>.</a:t>
            </a:r>
            <a:r>
              <a:rPr kumimoji="0" lang="en-US" sz="5100" b="0" i="1" u="none" strike="noStrike" kern="1200" cap="none" spc="0" normalizeH="0" baseline="0" noProof="0" dirty="0" smtClean="0">
                <a:ln>
                  <a:noFill/>
                </a:ln>
                <a:solidFill>
                  <a:srgbClr val="002060"/>
                </a:solidFill>
                <a:effectLst/>
                <a:uLnTx/>
                <a:uFillTx/>
                <a:latin typeface="Calibri" panose="020F0502020204030204"/>
                <a:ea typeface="+mn-ea"/>
                <a:cs typeface="+mn-cs"/>
              </a:rPr>
              <a:t>=0 to M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5100" b="0" i="1" u="none" strike="noStrike" kern="1200" cap="none" spc="0" normalizeH="0" baseline="0" noProof="0" dirty="0" smtClean="0">
                <a:ln>
                  <a:noFill/>
                </a:ln>
                <a:solidFill>
                  <a:srgbClr val="002060"/>
                </a:solidFill>
                <a:effectLst/>
                <a:uLnTx/>
                <a:uFillTx/>
                <a:latin typeface="Calibri" panose="020F0502020204030204"/>
                <a:ea typeface="+mn-ea"/>
                <a:cs typeface="+mn-cs"/>
              </a:rPr>
              <a:t>1 evolutionary track contains up to 10</a:t>
            </a:r>
            <a:r>
              <a:rPr kumimoji="0" lang="en-US" sz="5100" b="0" i="1" u="none" strike="noStrike" kern="1200" cap="none" spc="0" normalizeH="0" baseline="30000" noProof="0" dirty="0" smtClean="0">
                <a:ln>
                  <a:noFill/>
                </a:ln>
                <a:solidFill>
                  <a:srgbClr val="002060"/>
                </a:solidFill>
                <a:effectLst/>
                <a:uLnTx/>
                <a:uFillTx/>
                <a:latin typeface="Calibri" panose="020F0502020204030204"/>
                <a:ea typeface="+mn-ea"/>
                <a:cs typeface="+mn-cs"/>
              </a:rPr>
              <a:t>6</a:t>
            </a:r>
            <a:r>
              <a:rPr kumimoji="0" lang="en-US" sz="5100" b="0" i="1" u="none" strike="noStrike" kern="1200" cap="none" spc="0" normalizeH="0" baseline="0" noProof="0" dirty="0" smtClean="0">
                <a:ln>
                  <a:noFill/>
                </a:ln>
                <a:solidFill>
                  <a:srgbClr val="002060"/>
                </a:solidFill>
                <a:effectLst/>
                <a:uLnTx/>
                <a:uFillTx/>
                <a:latin typeface="Calibri" panose="020F0502020204030204"/>
                <a:ea typeface="+mn-ea"/>
                <a:cs typeface="+mn-cs"/>
              </a:rPr>
              <a:t> stellar models: from t = 0 to 13 </a:t>
            </a:r>
            <a:r>
              <a:rPr kumimoji="0" lang="en-US" sz="5100" b="0" i="1" u="none" strike="noStrike" kern="1200" cap="none" spc="0" normalizeH="0" baseline="0" noProof="0" dirty="0" err="1" smtClean="0">
                <a:ln>
                  <a:noFill/>
                </a:ln>
                <a:solidFill>
                  <a:srgbClr val="002060"/>
                </a:solidFill>
                <a:effectLst/>
                <a:uLnTx/>
                <a:uFillTx/>
                <a:latin typeface="Calibri" panose="020F0502020204030204"/>
                <a:ea typeface="+mn-ea"/>
                <a:cs typeface="+mn-cs"/>
              </a:rPr>
              <a:t>Gyr</a:t>
            </a:r>
            <a:r>
              <a:rPr kumimoji="0" lang="en-US" sz="5100" b="0" i="1" u="none" strike="noStrike" kern="1200" cap="none" spc="0" normalizeH="0" baseline="0" noProof="0" dirty="0" smtClean="0">
                <a:ln>
                  <a:noFill/>
                </a:ln>
                <a:solidFill>
                  <a:srgbClr val="002060"/>
                </a:solidFill>
                <a:effectLst/>
                <a:uLnTx/>
                <a:uFillTx/>
                <a:latin typeface="Calibri" panose="020F0502020204030204"/>
                <a:ea typeface="+mn-ea"/>
                <a:cs typeface="+mn-cs"/>
              </a:rPr>
              <a:t> or collapse </a:t>
            </a:r>
            <a:endParaRPr kumimoji="0" lang="en-US" sz="5100" b="0" i="1"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6" name="Text Box 11"/>
          <p:cNvSpPr txBox="1">
            <a:spLocks noChangeArrowheads="1"/>
          </p:cNvSpPr>
          <p:nvPr/>
        </p:nvSpPr>
        <p:spPr bwMode="auto">
          <a:xfrm>
            <a:off x="3619078" y="3168448"/>
            <a:ext cx="2658616" cy="369332"/>
          </a:xfrm>
          <a:prstGeom prst="rect">
            <a:avLst/>
          </a:prstGeom>
          <a:solidFill>
            <a:schemeClr val="bg1"/>
          </a:solidFill>
          <a:ln>
            <a:noFill/>
          </a:ln>
          <a:effectLst/>
          <a:extLst/>
        </p:spPr>
        <p:txBody>
          <a:bodyPr wrap="square">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1" i="0" u="none" strike="noStrike" kern="1200" cap="none" spc="0" normalizeH="0" baseline="0" noProof="0" dirty="0" smtClean="0">
                <a:ln>
                  <a:noFill/>
                </a:ln>
                <a:solidFill>
                  <a:srgbClr val="FF0066"/>
                </a:solidFill>
                <a:effectLst/>
                <a:uLnTx/>
                <a:uFillTx/>
                <a:latin typeface="Tahoma" pitchFamily="34" charset="0"/>
                <a:ea typeface="+mn-ea"/>
                <a:cs typeface="+mn-cs"/>
              </a:rPr>
              <a:t>Energy transport</a:t>
            </a:r>
            <a:endParaRPr kumimoji="0" lang="it-IT" sz="1800" b="1" i="0" u="none" strike="noStrike" kern="1200" cap="none" spc="0" normalizeH="0" baseline="0" noProof="0" dirty="0">
              <a:ln>
                <a:noFill/>
              </a:ln>
              <a:solidFill>
                <a:srgbClr val="FF0066"/>
              </a:solidFill>
              <a:effectLst/>
              <a:uLnTx/>
              <a:uFillTx/>
              <a:latin typeface="Tahoma" pitchFamily="34" charset="0"/>
              <a:ea typeface="+mn-ea"/>
              <a:cs typeface="+mn-cs"/>
            </a:endParaRPr>
          </a:p>
        </p:txBody>
      </p:sp>
    </p:spTree>
    <p:extLst>
      <p:ext uri="{BB962C8B-B14F-4D97-AF65-F5344CB8AC3E}">
        <p14:creationId xmlns:p14="http://schemas.microsoft.com/office/powerpoint/2010/main" val="172257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1" grpId="0" animBg="1"/>
      <p:bldP spid="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116632"/>
            <a:ext cx="8229600" cy="562074"/>
          </a:xfrm>
        </p:spPr>
        <p:txBody>
          <a:bodyPr>
            <a:normAutofit fontScale="90000"/>
          </a:bodyPr>
          <a:lstStyle/>
          <a:p>
            <a:r>
              <a:rPr lang="en-US" dirty="0" smtClean="0"/>
              <a:t>Why an exponential decay of V?</a:t>
            </a:r>
            <a:endParaRPr lang="en-US" dirty="0"/>
          </a:p>
        </p:txBody>
      </p:sp>
      <p:graphicFrame>
        <p:nvGraphicFramePr>
          <p:cNvPr id="4" name="Oggetto 3"/>
          <p:cNvGraphicFramePr>
            <a:graphicFrameLocks noChangeAspect="1"/>
          </p:cNvGraphicFramePr>
          <p:nvPr>
            <p:extLst/>
          </p:nvPr>
        </p:nvGraphicFramePr>
        <p:xfrm>
          <a:off x="2187575" y="1700809"/>
          <a:ext cx="4857750" cy="719137"/>
        </p:xfrm>
        <a:graphic>
          <a:graphicData uri="http://schemas.openxmlformats.org/presentationml/2006/ole">
            <mc:AlternateContent xmlns:mc="http://schemas.openxmlformats.org/markup-compatibility/2006">
              <mc:Choice xmlns:v="urn:schemas-microsoft-com:vml" Requires="v">
                <p:oleObj spid="_x0000_s10442" name="Equazione" r:id="rId3" imgW="2920680" imgH="431640" progId="Equation.3">
                  <p:embed/>
                </p:oleObj>
              </mc:Choice>
              <mc:Fallback>
                <p:oleObj name="Equazione" r:id="rId3" imgW="2920680" imgH="431640" progId="Equation.3">
                  <p:embed/>
                  <p:pic>
                    <p:nvPicPr>
                      <p:cNvPr id="4" name="Oggetto 3"/>
                      <p:cNvPicPr/>
                      <p:nvPr/>
                    </p:nvPicPr>
                    <p:blipFill>
                      <a:blip r:embed="rId4"/>
                      <a:stretch>
                        <a:fillRect/>
                      </a:stretch>
                    </p:blipFill>
                    <p:spPr>
                      <a:xfrm>
                        <a:off x="2187575" y="1700809"/>
                        <a:ext cx="4857750" cy="719137"/>
                      </a:xfrm>
                      <a:prstGeom prst="rect">
                        <a:avLst/>
                      </a:prstGeom>
                    </p:spPr>
                  </p:pic>
                </p:oleObj>
              </mc:Fallback>
            </mc:AlternateContent>
          </a:graphicData>
        </a:graphic>
      </p:graphicFrame>
      <p:graphicFrame>
        <p:nvGraphicFramePr>
          <p:cNvPr id="5" name="Grafico 4"/>
          <p:cNvGraphicFramePr>
            <a:graphicFrameLocks/>
          </p:cNvGraphicFramePr>
          <p:nvPr>
            <p:extLst/>
          </p:nvPr>
        </p:nvGraphicFramePr>
        <p:xfrm>
          <a:off x="1919536" y="4437112"/>
          <a:ext cx="3744416" cy="223224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Oggetto 5"/>
          <p:cNvGraphicFramePr>
            <a:graphicFrameLocks noChangeAspect="1"/>
          </p:cNvGraphicFramePr>
          <p:nvPr>
            <p:extLst/>
          </p:nvPr>
        </p:nvGraphicFramePr>
        <p:xfrm>
          <a:off x="3721100" y="2733675"/>
          <a:ext cx="6537325" cy="1385888"/>
        </p:xfrm>
        <a:graphic>
          <a:graphicData uri="http://schemas.openxmlformats.org/presentationml/2006/ole">
            <mc:AlternateContent xmlns:mc="http://schemas.openxmlformats.org/markup-compatibility/2006">
              <mc:Choice xmlns:v="urn:schemas-microsoft-com:vml" Requires="v">
                <p:oleObj spid="_x0000_s10443" name="Equazione" r:id="rId6" imgW="3949560" imgH="838080" progId="Equation.3">
                  <p:embed/>
                </p:oleObj>
              </mc:Choice>
              <mc:Fallback>
                <p:oleObj name="Equazione" r:id="rId6" imgW="3949560" imgH="838080" progId="Equation.3">
                  <p:embed/>
                  <p:pic>
                    <p:nvPicPr>
                      <p:cNvPr id="6" name="Oggetto 5"/>
                      <p:cNvPicPr>
                        <a:picLocks noChangeAspect="1" noChangeArrowheads="1"/>
                      </p:cNvPicPr>
                      <p:nvPr/>
                    </p:nvPicPr>
                    <p:blipFill>
                      <a:blip r:embed="rId7"/>
                      <a:srcRect/>
                      <a:stretch>
                        <a:fillRect/>
                      </a:stretch>
                    </p:blipFill>
                    <p:spPr bwMode="auto">
                      <a:xfrm>
                        <a:off x="3721100" y="2733675"/>
                        <a:ext cx="6537325" cy="1385888"/>
                      </a:xfrm>
                      <a:prstGeom prst="rect">
                        <a:avLst/>
                      </a:prstGeom>
                      <a:noFill/>
                      <a:ln>
                        <a:noFill/>
                      </a:ln>
                    </p:spPr>
                  </p:pic>
                </p:oleObj>
              </mc:Fallback>
            </mc:AlternateContent>
          </a:graphicData>
        </a:graphic>
      </p:graphicFrame>
      <p:sp>
        <p:nvSpPr>
          <p:cNvPr id="7" name="Ovale 6"/>
          <p:cNvSpPr/>
          <p:nvPr/>
        </p:nvSpPr>
        <p:spPr>
          <a:xfrm>
            <a:off x="5663952" y="1484784"/>
            <a:ext cx="1440160" cy="1152128"/>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Ovale 7"/>
          <p:cNvSpPr/>
          <p:nvPr/>
        </p:nvSpPr>
        <p:spPr>
          <a:xfrm>
            <a:off x="7587049" y="3284984"/>
            <a:ext cx="2755556" cy="936104"/>
          </a:xfrm>
          <a:prstGeom prst="ellipse">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9" name="Oggetto 8"/>
          <p:cNvGraphicFramePr>
            <a:graphicFrameLocks noChangeAspect="1"/>
          </p:cNvGraphicFramePr>
          <p:nvPr>
            <p:extLst/>
          </p:nvPr>
        </p:nvGraphicFramePr>
        <p:xfrm>
          <a:off x="5827713" y="5184775"/>
          <a:ext cx="4452937" cy="379413"/>
        </p:xfrm>
        <a:graphic>
          <a:graphicData uri="http://schemas.openxmlformats.org/presentationml/2006/ole">
            <mc:AlternateContent xmlns:mc="http://schemas.openxmlformats.org/markup-compatibility/2006">
              <mc:Choice xmlns:v="urn:schemas-microsoft-com:vml" Requires="v">
                <p:oleObj spid="_x0000_s10444" name="Equazione" r:id="rId8" imgW="2692080" imgH="228600" progId="Equation.3">
                  <p:embed/>
                </p:oleObj>
              </mc:Choice>
              <mc:Fallback>
                <p:oleObj name="Equazione" r:id="rId8" imgW="2692080" imgH="228600" progId="Equation.3">
                  <p:embed/>
                  <p:pic>
                    <p:nvPicPr>
                      <p:cNvPr id="9" name="Oggetto 8"/>
                      <p:cNvPicPr>
                        <a:picLocks noChangeAspect="1" noChangeArrowheads="1"/>
                      </p:cNvPicPr>
                      <p:nvPr/>
                    </p:nvPicPr>
                    <p:blipFill>
                      <a:blip r:embed="rId9"/>
                      <a:srcRect/>
                      <a:stretch>
                        <a:fillRect/>
                      </a:stretch>
                    </p:blipFill>
                    <p:spPr bwMode="auto">
                      <a:xfrm>
                        <a:off x="5827713" y="5184775"/>
                        <a:ext cx="4452937"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ttangolo 10"/>
          <p:cNvSpPr/>
          <p:nvPr/>
        </p:nvSpPr>
        <p:spPr>
          <a:xfrm>
            <a:off x="8376810" y="5085184"/>
            <a:ext cx="1872208" cy="576064"/>
          </a:xfrm>
          <a:prstGeom prst="rect">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CasellaDiTesto 12"/>
          <p:cNvSpPr txBox="1"/>
          <p:nvPr/>
        </p:nvSpPr>
        <p:spPr>
          <a:xfrm>
            <a:off x="2207568" y="980728"/>
            <a:ext cx="39112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Viscous dissipation of kinetic energy   -&gt;</a:t>
            </a:r>
          </a:p>
        </p:txBody>
      </p:sp>
      <p:graphicFrame>
        <p:nvGraphicFramePr>
          <p:cNvPr id="14" name="Oggetto 13"/>
          <p:cNvGraphicFramePr>
            <a:graphicFrameLocks noChangeAspect="1"/>
          </p:cNvGraphicFramePr>
          <p:nvPr>
            <p:extLst/>
          </p:nvPr>
        </p:nvGraphicFramePr>
        <p:xfrm>
          <a:off x="6291045" y="996424"/>
          <a:ext cx="1455737" cy="338138"/>
        </p:xfrm>
        <a:graphic>
          <a:graphicData uri="http://schemas.openxmlformats.org/presentationml/2006/ole">
            <mc:AlternateContent xmlns:mc="http://schemas.openxmlformats.org/markup-compatibility/2006">
              <mc:Choice xmlns:v="urn:schemas-microsoft-com:vml" Requires="v">
                <p:oleObj spid="_x0000_s10445" name="Equazione" r:id="rId10" imgW="876240" imgH="203040" progId="Equation.3">
                  <p:embed/>
                </p:oleObj>
              </mc:Choice>
              <mc:Fallback>
                <p:oleObj name="Equazione" r:id="rId10" imgW="876240" imgH="203040" progId="Equation.3">
                  <p:embed/>
                  <p:pic>
                    <p:nvPicPr>
                      <p:cNvPr id="14" name="Oggetto 13"/>
                      <p:cNvPicPr>
                        <a:picLocks noChangeAspect="1" noChangeArrowheads="1"/>
                      </p:cNvPicPr>
                      <p:nvPr/>
                    </p:nvPicPr>
                    <p:blipFill>
                      <a:blip r:embed="rId11"/>
                      <a:srcRect/>
                      <a:stretch>
                        <a:fillRect/>
                      </a:stretch>
                    </p:blipFill>
                    <p:spPr bwMode="auto">
                      <a:xfrm>
                        <a:off x="6291045" y="996424"/>
                        <a:ext cx="1455737" cy="338138"/>
                      </a:xfrm>
                      <a:prstGeom prst="rect">
                        <a:avLst/>
                      </a:prstGeom>
                      <a:noFill/>
                      <a:ln>
                        <a:noFill/>
                      </a:ln>
                    </p:spPr>
                  </p:pic>
                </p:oleObj>
              </mc:Fallback>
            </mc:AlternateContent>
          </a:graphicData>
        </a:graphic>
      </p:graphicFrame>
      <p:graphicFrame>
        <p:nvGraphicFramePr>
          <p:cNvPr id="15" name="Oggetto 14"/>
          <p:cNvGraphicFramePr>
            <a:graphicFrameLocks noChangeAspect="1"/>
          </p:cNvGraphicFramePr>
          <p:nvPr>
            <p:extLst/>
          </p:nvPr>
        </p:nvGraphicFramePr>
        <p:xfrm>
          <a:off x="8806954" y="5949281"/>
          <a:ext cx="1033462" cy="739775"/>
        </p:xfrm>
        <a:graphic>
          <a:graphicData uri="http://schemas.openxmlformats.org/presentationml/2006/ole">
            <mc:AlternateContent xmlns:mc="http://schemas.openxmlformats.org/markup-compatibility/2006">
              <mc:Choice xmlns:v="urn:schemas-microsoft-com:vml" Requires="v">
                <p:oleObj spid="_x0000_s10446" name="Equazione" r:id="rId12" imgW="622080" imgH="444240" progId="Equation.3">
                  <p:embed/>
                </p:oleObj>
              </mc:Choice>
              <mc:Fallback>
                <p:oleObj name="Equazione" r:id="rId12" imgW="622080" imgH="444240" progId="Equation.3">
                  <p:embed/>
                  <p:pic>
                    <p:nvPicPr>
                      <p:cNvPr id="15" name="Oggetto 14"/>
                      <p:cNvPicPr>
                        <a:picLocks noChangeAspect="1" noChangeArrowheads="1"/>
                      </p:cNvPicPr>
                      <p:nvPr/>
                    </p:nvPicPr>
                    <p:blipFill>
                      <a:blip r:embed="rId13"/>
                      <a:srcRect/>
                      <a:stretch>
                        <a:fillRect/>
                      </a:stretch>
                    </p:blipFill>
                    <p:spPr bwMode="auto">
                      <a:xfrm>
                        <a:off x="8806954" y="5949281"/>
                        <a:ext cx="10334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CasellaDiTesto 2"/>
          <p:cNvSpPr txBox="1"/>
          <p:nvPr/>
        </p:nvSpPr>
        <p:spPr>
          <a:xfrm>
            <a:off x="8852704" y="885201"/>
            <a:ext cx="2792627"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dirty="0" smtClean="0">
                <a:ln>
                  <a:noFill/>
                </a:ln>
                <a:solidFill>
                  <a:srgbClr val="FF0000"/>
                </a:solidFill>
                <a:effectLst/>
                <a:uLnTx/>
                <a:uFillTx/>
                <a:latin typeface="Calibri"/>
                <a:ea typeface="+mn-ea"/>
                <a:cs typeface="+mn-cs"/>
              </a:rPr>
              <a:t>V[r(t)]</a:t>
            </a: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=average velocity of a penetrating convective cell;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dirty="0" smtClean="0">
                <a:ln>
                  <a:noFill/>
                </a:ln>
                <a:solidFill>
                  <a:srgbClr val="FF0000"/>
                </a:solidFill>
                <a:effectLst/>
                <a:uLnTx/>
                <a:uFillTx/>
                <a:latin typeface="Calibri"/>
                <a:ea typeface="+mn-ea"/>
                <a:cs typeface="+mn-cs"/>
              </a:rPr>
              <a:t>Vo</a:t>
            </a:r>
            <a:r>
              <a:rPr kumimoji="0" lang="en-US" sz="2000" b="1" i="1" u="none" strike="noStrike" kern="1200" cap="none" spc="0" normalizeH="0" baseline="0" noProof="0" dirty="0" smtClean="0">
                <a:ln>
                  <a:noFill/>
                </a:ln>
                <a:solidFill>
                  <a:prstClr val="black"/>
                </a:solidFill>
                <a:effectLst/>
                <a:uLnTx/>
                <a:uFillTx/>
                <a:latin typeface="Calibri"/>
                <a:ea typeface="+mn-ea"/>
                <a:cs typeface="+mn-cs"/>
              </a:rPr>
              <a:t>= V</a:t>
            </a: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 at the convective border (r=</a:t>
            </a:r>
            <a:r>
              <a:rPr kumimoji="0" lang="en-US" sz="2000" b="0" i="0" u="none" strike="noStrike" kern="1200" cap="none" spc="0" normalizeH="0" baseline="0" noProof="0" dirty="0" err="1" smtClean="0">
                <a:ln>
                  <a:noFill/>
                </a:ln>
                <a:solidFill>
                  <a:prstClr val="black"/>
                </a:solidFill>
                <a:effectLst/>
                <a:uLnTx/>
                <a:uFillTx/>
                <a:latin typeface="Calibri"/>
                <a:ea typeface="+mn-ea"/>
                <a:cs typeface="+mn-cs"/>
              </a:rPr>
              <a:t>r</a:t>
            </a:r>
            <a:r>
              <a:rPr kumimoji="0" lang="en-US" sz="2000" b="0" i="0" u="none" strike="noStrike" kern="1200" cap="none" spc="0" normalizeH="0" baseline="-25000" noProof="0" dirty="0" err="1" smtClean="0">
                <a:ln>
                  <a:noFill/>
                </a:ln>
                <a:solidFill>
                  <a:prstClr val="black"/>
                </a:solidFill>
                <a:effectLst/>
                <a:uLnTx/>
                <a:uFillTx/>
                <a:latin typeface="Calibri"/>
                <a:ea typeface="+mn-ea"/>
                <a:cs typeface="+mn-cs"/>
              </a:rPr>
              <a:t>o</a:t>
            </a: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 at time t=0)</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2" name="Connettore 2 11"/>
          <p:cNvCxnSpPr/>
          <p:nvPr/>
        </p:nvCxnSpPr>
        <p:spPr>
          <a:xfrm flipH="1">
            <a:off x="7104112" y="4221088"/>
            <a:ext cx="904107" cy="96368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42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7" grpId="0" animBg="1"/>
      <p:bldP spid="8" grpId="0" animBg="1"/>
      <p:bldP spid="11" grpId="0" animBg="1"/>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uppo 1"/>
          <p:cNvGrpSpPr/>
          <p:nvPr/>
        </p:nvGrpSpPr>
        <p:grpSpPr>
          <a:xfrm>
            <a:off x="3247256" y="1536533"/>
            <a:ext cx="3352800" cy="2382838"/>
            <a:chOff x="-2772816" y="2342306"/>
            <a:chExt cx="3352800" cy="2382838"/>
          </a:xfrm>
        </p:grpSpPr>
        <p:grpSp>
          <p:nvGrpSpPr>
            <p:cNvPr id="54" name="Group 36"/>
            <p:cNvGrpSpPr>
              <a:grpSpLocks/>
            </p:cNvGrpSpPr>
            <p:nvPr/>
          </p:nvGrpSpPr>
          <p:grpSpPr bwMode="auto">
            <a:xfrm>
              <a:off x="-2772816" y="2342306"/>
              <a:ext cx="3352800" cy="2382838"/>
              <a:chOff x="3264" y="2160"/>
              <a:chExt cx="2112" cy="1501"/>
            </a:xfrm>
          </p:grpSpPr>
          <p:grpSp>
            <p:nvGrpSpPr>
              <p:cNvPr id="56" name="Group 27"/>
              <p:cNvGrpSpPr>
                <a:grpSpLocks/>
              </p:cNvGrpSpPr>
              <p:nvPr/>
            </p:nvGrpSpPr>
            <p:grpSpPr bwMode="auto">
              <a:xfrm>
                <a:off x="3264" y="2160"/>
                <a:ext cx="2112" cy="1501"/>
                <a:chOff x="3264" y="2160"/>
                <a:chExt cx="2112" cy="1501"/>
              </a:xfrm>
            </p:grpSpPr>
            <p:pic>
              <p:nvPicPr>
                <p:cNvPr id="58" name="Picture 14" descr="F:\doctexpp\WDNAPOLI\grad3.bmp"/>
                <p:cNvPicPr>
                  <a:picLocks noChangeAspect="1" noChangeArrowheads="1"/>
                </p:cNvPicPr>
                <p:nvPr/>
              </p:nvPicPr>
              <p:blipFill>
                <a:blip r:embed="rId3">
                  <a:extLst>
                    <a:ext uri="{28A0092B-C50C-407E-A947-70E740481C1C}">
                      <a14:useLocalDpi xmlns:a14="http://schemas.microsoft.com/office/drawing/2010/main" val="0"/>
                    </a:ext>
                  </a:extLst>
                </a:blip>
                <a:srcRect l="3767" t="10226" r="46913" b="52226"/>
                <a:stretch>
                  <a:fillRect/>
                </a:stretch>
              </p:blipFill>
              <p:spPr bwMode="auto">
                <a:xfrm>
                  <a:off x="3264" y="2160"/>
                  <a:ext cx="2112" cy="1501"/>
                </a:xfrm>
                <a:prstGeom prst="rect">
                  <a:avLst/>
                </a:prstGeom>
                <a:noFill/>
                <a:extLst>
                  <a:ext uri="{909E8E84-426E-40DD-AFC4-6F175D3DCCD1}">
                    <a14:hiddenFill xmlns:a14="http://schemas.microsoft.com/office/drawing/2010/main">
                      <a:solidFill>
                        <a:srgbClr val="FFFFFF"/>
                      </a:solidFill>
                    </a14:hiddenFill>
                  </a:ext>
                </a:extLst>
              </p:spPr>
            </p:pic>
            <p:sp>
              <p:nvSpPr>
                <p:cNvPr id="59" name="Line 18"/>
                <p:cNvSpPr>
                  <a:spLocks noChangeShapeType="1"/>
                </p:cNvSpPr>
                <p:nvPr/>
              </p:nvSpPr>
              <p:spPr bwMode="auto">
                <a:xfrm flipV="1">
                  <a:off x="4128" y="3456"/>
                  <a:ext cx="288" cy="0"/>
                </a:xfrm>
                <a:prstGeom prst="line">
                  <a:avLst/>
                </a:prstGeom>
                <a:noFill/>
                <a:ln w="15875">
                  <a:solidFill>
                    <a:srgbClr val="0000FF"/>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60" name="Line 19"/>
                <p:cNvSpPr>
                  <a:spLocks noChangeShapeType="1"/>
                </p:cNvSpPr>
                <p:nvPr/>
              </p:nvSpPr>
              <p:spPr bwMode="auto">
                <a:xfrm flipH="1" flipV="1">
                  <a:off x="3696" y="3456"/>
                  <a:ext cx="288" cy="0"/>
                </a:xfrm>
                <a:prstGeom prst="line">
                  <a:avLst/>
                </a:prstGeom>
                <a:noFill/>
                <a:ln w="15875">
                  <a:solidFill>
                    <a:srgbClr val="0000FF"/>
                  </a:solidFill>
                  <a:round/>
                  <a:headEnd/>
                  <a:tailEnd type="arrow"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61" name="Text Box 23"/>
                <p:cNvSpPr txBox="1">
                  <a:spLocks noChangeArrowheads="1"/>
                </p:cNvSpPr>
                <p:nvPr/>
              </p:nvSpPr>
              <p:spPr bwMode="auto">
                <a:xfrm>
                  <a:off x="4080" y="345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a:ln>
                        <a:noFill/>
                      </a:ln>
                      <a:solidFill>
                        <a:srgbClr val="C0504D"/>
                      </a:solidFill>
                      <a:effectLst/>
                      <a:uLnTx/>
                      <a:uFillTx/>
                      <a:latin typeface="Calibri"/>
                      <a:ea typeface="+mn-ea"/>
                      <a:cs typeface="+mn-cs"/>
                    </a:rPr>
                    <a:t>H</a:t>
                  </a:r>
                  <a:endParaRPr kumimoji="0" lang="en-US" altLang="it-IT" sz="1400" b="0" i="0" u="none" strike="noStrike" kern="1200" cap="none" spc="0" normalizeH="0" baseline="0" noProof="0" dirty="0">
                    <a:ln>
                      <a:noFill/>
                    </a:ln>
                    <a:solidFill>
                      <a:srgbClr val="C0504D"/>
                    </a:solidFill>
                    <a:effectLst/>
                    <a:uLnTx/>
                    <a:uFillTx/>
                    <a:latin typeface="Calibri"/>
                    <a:ea typeface="+mn-ea"/>
                    <a:cs typeface="+mn-cs"/>
                  </a:endParaRPr>
                </a:p>
              </p:txBody>
            </p:sp>
            <p:sp>
              <p:nvSpPr>
                <p:cNvPr id="62" name="Text Box 25"/>
                <p:cNvSpPr txBox="1">
                  <a:spLocks noChangeArrowheads="1"/>
                </p:cNvSpPr>
                <p:nvPr/>
              </p:nvSpPr>
              <p:spPr bwMode="auto">
                <a:xfrm>
                  <a:off x="3744" y="345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it-IT" altLang="it-IT" sz="1400" b="0" i="0" u="none" strike="noStrike" kern="1200" cap="none" spc="0" normalizeH="0" baseline="0" noProof="0" dirty="0">
                      <a:ln>
                        <a:noFill/>
                      </a:ln>
                      <a:solidFill>
                        <a:srgbClr val="C0504D"/>
                      </a:solidFill>
                      <a:effectLst/>
                      <a:uLnTx/>
                      <a:uFillTx/>
                      <a:latin typeface="Calibri"/>
                      <a:ea typeface="+mn-ea"/>
                      <a:cs typeface="+mn-cs"/>
                    </a:rPr>
                    <a:t>He</a:t>
                  </a:r>
                  <a:endParaRPr kumimoji="0" lang="en-US" altLang="it-IT" sz="1400" b="0" i="0" u="none" strike="noStrike" kern="1200" cap="none" spc="0" normalizeH="0" baseline="0" noProof="0" dirty="0">
                    <a:ln>
                      <a:noFill/>
                    </a:ln>
                    <a:solidFill>
                      <a:srgbClr val="C0504D"/>
                    </a:solidFill>
                    <a:effectLst/>
                    <a:uLnTx/>
                    <a:uFillTx/>
                    <a:latin typeface="Calibri"/>
                    <a:ea typeface="+mn-ea"/>
                    <a:cs typeface="+mn-cs"/>
                  </a:endParaRPr>
                </a:p>
              </p:txBody>
            </p:sp>
          </p:grpSp>
          <p:sp>
            <p:nvSpPr>
              <p:cNvPr id="57" name="Line 22"/>
              <p:cNvSpPr>
                <a:spLocks noChangeShapeType="1"/>
              </p:cNvSpPr>
              <p:nvPr/>
            </p:nvSpPr>
            <p:spPr bwMode="auto">
              <a:xfrm>
                <a:off x="4060" y="2928"/>
                <a:ext cx="0" cy="432"/>
              </a:xfrm>
              <a:prstGeom prst="line">
                <a:avLst/>
              </a:prstGeom>
              <a:noFill/>
              <a:ln w="15875">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47" name="Line 22"/>
            <p:cNvSpPr>
              <a:spLocks noChangeShapeType="1"/>
            </p:cNvSpPr>
            <p:nvPr/>
          </p:nvSpPr>
          <p:spPr bwMode="auto">
            <a:xfrm>
              <a:off x="-1502186" y="2492896"/>
              <a:ext cx="0" cy="685800"/>
            </a:xfrm>
            <a:prstGeom prst="line">
              <a:avLst/>
            </a:prstGeom>
            <a:noFill/>
            <a:ln w="15875">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grpSp>
      <p:graphicFrame>
        <p:nvGraphicFramePr>
          <p:cNvPr id="51" name="Oggetto 50"/>
          <p:cNvGraphicFramePr>
            <a:graphicFrameLocks noChangeAspect="1"/>
          </p:cNvGraphicFramePr>
          <p:nvPr>
            <p:extLst/>
          </p:nvPr>
        </p:nvGraphicFramePr>
        <p:xfrm>
          <a:off x="7649338" y="3879405"/>
          <a:ext cx="2425700" cy="990600"/>
        </p:xfrm>
        <a:graphic>
          <a:graphicData uri="http://schemas.openxmlformats.org/presentationml/2006/ole">
            <mc:AlternateContent xmlns:mc="http://schemas.openxmlformats.org/markup-compatibility/2006">
              <mc:Choice xmlns:v="urn:schemas-microsoft-com:vml" Requires="v">
                <p:oleObj spid="_x0000_s11346" name="Equazione" r:id="rId4" imgW="1244520" imgH="507960" progId="Equation.3">
                  <p:embed/>
                </p:oleObj>
              </mc:Choice>
              <mc:Fallback>
                <p:oleObj name="Equazione" r:id="rId4" imgW="1244520" imgH="507960" progId="Equation.3">
                  <p:embed/>
                  <p:pic>
                    <p:nvPicPr>
                      <p:cNvPr id="51" name="Oggetto 50"/>
                      <p:cNvPicPr>
                        <a:picLocks noChangeAspect="1" noChangeArrowheads="1"/>
                      </p:cNvPicPr>
                      <p:nvPr/>
                    </p:nvPicPr>
                    <p:blipFill>
                      <a:blip r:embed="rId5"/>
                      <a:srcRect/>
                      <a:stretch>
                        <a:fillRect/>
                      </a:stretch>
                    </p:blipFill>
                    <p:spPr bwMode="auto">
                      <a:xfrm>
                        <a:off x="7649338" y="3879405"/>
                        <a:ext cx="2425700" cy="990600"/>
                      </a:xfrm>
                      <a:prstGeom prst="rect">
                        <a:avLst/>
                      </a:prstGeom>
                      <a:noFill/>
                      <a:ln>
                        <a:noFill/>
                      </a:ln>
                    </p:spPr>
                  </p:pic>
                </p:oleObj>
              </mc:Fallback>
            </mc:AlternateContent>
          </a:graphicData>
        </a:graphic>
      </p:graphicFrame>
      <p:pic>
        <p:nvPicPr>
          <p:cNvPr id="1044" name="Picture 20"/>
          <p:cNvPicPr>
            <a:picLocks noChangeAspect="1" noChangeArrowheads="1"/>
          </p:cNvPicPr>
          <p:nvPr/>
        </p:nvPicPr>
        <p:blipFill rotWithShape="1">
          <a:blip r:embed="rId6">
            <a:extLst>
              <a:ext uri="{28A0092B-C50C-407E-A947-70E740481C1C}">
                <a14:useLocalDpi xmlns:a14="http://schemas.microsoft.com/office/drawing/2010/main" val="0"/>
              </a:ext>
            </a:extLst>
          </a:blip>
          <a:srcRect l="2966" t="18095" r="2838" b="17786"/>
          <a:stretch/>
        </p:blipFill>
        <p:spPr bwMode="auto">
          <a:xfrm>
            <a:off x="1447800" y="827095"/>
            <a:ext cx="5368280" cy="5173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5" name="Connettore 2 54"/>
          <p:cNvCxnSpPr/>
          <p:nvPr/>
        </p:nvCxnSpPr>
        <p:spPr>
          <a:xfrm flipH="1">
            <a:off x="5534528" y="4374705"/>
            <a:ext cx="2114810" cy="139543"/>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graphicFrame>
        <p:nvGraphicFramePr>
          <p:cNvPr id="4" name="Tabella 3"/>
          <p:cNvGraphicFramePr>
            <a:graphicFrameLocks noGrp="1"/>
          </p:cNvGraphicFramePr>
          <p:nvPr>
            <p:extLst/>
          </p:nvPr>
        </p:nvGraphicFramePr>
        <p:xfrm>
          <a:off x="1769531" y="6011333"/>
          <a:ext cx="4809647" cy="640080"/>
        </p:xfrm>
        <a:graphic>
          <a:graphicData uri="http://schemas.openxmlformats.org/drawingml/2006/table">
            <a:tbl>
              <a:tblPr firstRow="1" bandRow="1">
                <a:tableStyleId>{7DF18680-E054-41AD-8BC1-D1AEF772440D}</a:tableStyleId>
              </a:tblPr>
              <a:tblGrid>
                <a:gridCol w="1549402">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1228245">
                  <a:extLst>
                    <a:ext uri="{9D8B030D-6E8A-4147-A177-3AD203B41FA5}">
                      <a16:colId xmlns:a16="http://schemas.microsoft.com/office/drawing/2014/main" val="20002"/>
                    </a:ext>
                  </a:extLst>
                </a:gridCol>
              </a:tblGrid>
              <a:tr h="567268">
                <a:tc>
                  <a:txBody>
                    <a:bodyPr/>
                    <a:lstStyle/>
                    <a:p>
                      <a:pPr algn="ctr"/>
                      <a:r>
                        <a:rPr lang="en-GB" dirty="0" err="1" smtClean="0"/>
                        <a:t>Radiative</a:t>
                      </a:r>
                      <a:r>
                        <a:rPr lang="en-GB" dirty="0" smtClean="0"/>
                        <a:t>        core</a:t>
                      </a:r>
                      <a:endParaRPr lang="en-GB" dirty="0"/>
                    </a:p>
                  </a:txBody>
                  <a:tcPr/>
                </a:tc>
                <a:tc>
                  <a:txBody>
                    <a:bodyPr/>
                    <a:lstStyle/>
                    <a:p>
                      <a:pPr algn="ctr"/>
                      <a:r>
                        <a:rPr lang="en-GB" dirty="0" smtClean="0"/>
                        <a:t>Transition zone</a:t>
                      </a:r>
                      <a:endParaRPr lang="en-GB" dirty="0"/>
                    </a:p>
                  </a:txBody>
                  <a:tcPr/>
                </a:tc>
                <a:tc>
                  <a:txBody>
                    <a:bodyPr/>
                    <a:lstStyle/>
                    <a:p>
                      <a:pPr algn="ctr"/>
                      <a:r>
                        <a:rPr lang="en-GB" dirty="0" smtClean="0"/>
                        <a:t>Convective</a:t>
                      </a:r>
                      <a:r>
                        <a:rPr lang="en-GB" baseline="0" dirty="0" smtClean="0"/>
                        <a:t> envelope</a:t>
                      </a:r>
                      <a:endParaRPr lang="en-GB" dirty="0"/>
                    </a:p>
                  </a:txBody>
                  <a:tcPr/>
                </a:tc>
                <a:extLst>
                  <a:ext uri="{0D108BD9-81ED-4DB2-BD59-A6C34878D82A}">
                    <a16:rowId xmlns:a16="http://schemas.microsoft.com/office/drawing/2014/main" val="10000"/>
                  </a:ext>
                </a:extLst>
              </a:tr>
            </a:tbl>
          </a:graphicData>
        </a:graphic>
      </p:graphicFrame>
      <p:sp>
        <p:nvSpPr>
          <p:cNvPr id="7" name="CasellaDiTesto 6"/>
          <p:cNvSpPr txBox="1"/>
          <p:nvPr/>
        </p:nvSpPr>
        <p:spPr>
          <a:xfrm>
            <a:off x="-1" y="109392"/>
            <a:ext cx="1228513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C</a:t>
            </a:r>
            <a:r>
              <a:rPr kumimoji="0" lang="en-GB" sz="2800" b="1" i="0" u="none" strike="noStrike" kern="1200" cap="none" spc="0" normalizeH="0" baseline="0" noProof="0" dirty="0" smtClean="0">
                <a:ln>
                  <a:noFill/>
                </a:ln>
                <a:solidFill>
                  <a:prstClr val="black"/>
                </a:solidFill>
                <a:effectLst/>
                <a:uLnTx/>
                <a:uFillTx/>
                <a:latin typeface="Calibri"/>
                <a:ea typeface="+mn-ea"/>
                <a:cs typeface="+mn-cs"/>
              </a:rPr>
              <a:t>onvective </a:t>
            </a:r>
            <a:r>
              <a:rPr kumimoji="0" lang="en-GB" sz="2800" b="1" i="0" u="none" strike="noStrike" kern="1200" cap="none" spc="0" normalizeH="0" baseline="0" noProof="0" dirty="0">
                <a:ln>
                  <a:noFill/>
                </a:ln>
                <a:solidFill>
                  <a:prstClr val="black"/>
                </a:solidFill>
                <a:effectLst/>
                <a:uLnTx/>
                <a:uFillTx/>
                <a:latin typeface="Calibri"/>
                <a:ea typeface="+mn-ea"/>
                <a:cs typeface="+mn-cs"/>
              </a:rPr>
              <a:t>envelope attains the maximum penetration into the  </a:t>
            </a:r>
            <a:r>
              <a:rPr kumimoji="0" lang="en-GB" sz="2800" b="1" i="0" u="none" strike="noStrike" kern="1200" cap="none" spc="0" normalizeH="0" baseline="0" noProof="0" dirty="0" smtClean="0">
                <a:ln>
                  <a:noFill/>
                </a:ln>
                <a:solidFill>
                  <a:prstClr val="black"/>
                </a:solidFill>
                <a:effectLst/>
                <a:uLnTx/>
                <a:uFillTx/>
                <a:latin typeface="Calibri"/>
                <a:ea typeface="+mn-ea"/>
                <a:cs typeface="+mn-cs"/>
              </a:rPr>
              <a:t>He core</a:t>
            </a:r>
            <a:endParaRPr kumimoji="0" lang="en-GB" sz="2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CasellaDiTesto 14"/>
          <p:cNvSpPr txBox="1"/>
          <p:nvPr/>
        </p:nvSpPr>
        <p:spPr>
          <a:xfrm>
            <a:off x="6993962" y="1430039"/>
            <a:ext cx="296606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0000"/>
                </a:solidFill>
                <a:effectLst/>
                <a:uLnTx/>
                <a:uFillTx/>
                <a:latin typeface="Calibri"/>
                <a:ea typeface="+mn-ea"/>
                <a:cs typeface="+mn-cs"/>
              </a:rPr>
              <a:t>Chemical </a:t>
            </a:r>
            <a:r>
              <a:rPr kumimoji="0" lang="en-GB" sz="2400" b="0" i="0" u="none" strike="noStrike" kern="1200" cap="none" spc="0" normalizeH="0" baseline="0" noProof="0" dirty="0" smtClean="0">
                <a:ln>
                  <a:noFill/>
                </a:ln>
                <a:solidFill>
                  <a:srgbClr val="FF0000"/>
                </a:solidFill>
                <a:effectLst/>
                <a:uLnTx/>
                <a:uFillTx/>
                <a:latin typeface="Calibri"/>
                <a:ea typeface="+mn-ea"/>
                <a:cs typeface="+mn-cs"/>
              </a:rPr>
              <a:t>stratification</a:t>
            </a:r>
            <a:endParaRPr kumimoji="0" lang="en-GB" sz="2400" b="0" i="0" u="none" strike="noStrike" kern="1200" cap="none" spc="0" normalizeH="0" baseline="0" noProof="0" dirty="0">
              <a:ln>
                <a:noFill/>
              </a:ln>
              <a:solidFill>
                <a:srgbClr val="FF0000"/>
              </a:solidFill>
              <a:effectLst/>
              <a:uLnTx/>
              <a:uFillTx/>
              <a:latin typeface="Calibri"/>
              <a:ea typeface="+mn-ea"/>
              <a:cs typeface="+mn-cs"/>
            </a:endParaRPr>
          </a:p>
        </p:txBody>
      </p:sp>
      <p:sp>
        <p:nvSpPr>
          <p:cNvPr id="52" name="CasellaDiTesto 51"/>
          <p:cNvSpPr txBox="1"/>
          <p:nvPr/>
        </p:nvSpPr>
        <p:spPr>
          <a:xfrm>
            <a:off x="7112497" y="3131676"/>
            <a:ext cx="222330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Calibri"/>
                <a:ea typeface="+mn-ea"/>
                <a:cs typeface="+mn-cs"/>
              </a:rPr>
              <a:t>Temperature gradient</a:t>
            </a:r>
          </a:p>
        </p:txBody>
      </p:sp>
      <p:sp>
        <p:nvSpPr>
          <p:cNvPr id="3" name="CasellaDiTesto 2"/>
          <p:cNvSpPr txBox="1"/>
          <p:nvPr/>
        </p:nvSpPr>
        <p:spPr>
          <a:xfrm>
            <a:off x="4281325" y="1800212"/>
            <a:ext cx="116653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prstClr val="black"/>
                </a:solidFill>
                <a:effectLst/>
                <a:uLnTx/>
                <a:uFillTx/>
                <a:latin typeface="Calibri"/>
                <a:ea typeface="+mn-ea"/>
                <a:cs typeface="+mn-cs"/>
              </a:rPr>
              <a:t>proton</a:t>
            </a:r>
            <a:r>
              <a:rPr kumimoji="0" lang="it-IT" sz="1800" b="0" i="0" u="none" strike="noStrike" kern="1200" cap="none" spc="0" normalizeH="0" baseline="0" noProof="0" dirty="0">
                <a:ln>
                  <a:noFill/>
                </a:ln>
                <a:solidFill>
                  <a:prstClr val="black"/>
                </a:solidFill>
                <a:effectLst/>
                <a:uLnTx/>
                <a:uFillTx/>
                <a:latin typeface="Calibri"/>
                <a:ea typeface="+mn-ea"/>
                <a:cs typeface="+mn-cs"/>
              </a:rPr>
              <a:t> </a:t>
            </a:r>
            <a:r>
              <a:rPr kumimoji="0" lang="it-IT" sz="1800" b="0" i="0" u="none" strike="noStrike" kern="1200" cap="none" spc="0" normalizeH="0" baseline="0" noProof="0" dirty="0" err="1">
                <a:ln>
                  <a:noFill/>
                </a:ln>
                <a:solidFill>
                  <a:prstClr val="black"/>
                </a:solidFill>
                <a:effectLst/>
                <a:uLnTx/>
                <a:uFillTx/>
                <a:latin typeface="Calibri"/>
                <a:ea typeface="+mn-ea"/>
                <a:cs typeface="+mn-cs"/>
              </a:rPr>
              <a:t>tail</a:t>
            </a: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22" name="Oggetto 21"/>
          <p:cNvGraphicFramePr>
            <a:graphicFrameLocks noChangeAspect="1"/>
          </p:cNvGraphicFramePr>
          <p:nvPr>
            <p:extLst/>
          </p:nvPr>
        </p:nvGraphicFramePr>
        <p:xfrm>
          <a:off x="8137525" y="4900613"/>
          <a:ext cx="2052638" cy="990600"/>
        </p:xfrm>
        <a:graphic>
          <a:graphicData uri="http://schemas.openxmlformats.org/presentationml/2006/ole">
            <mc:AlternateContent xmlns:mc="http://schemas.openxmlformats.org/markup-compatibility/2006">
              <mc:Choice xmlns:v="urn:schemas-microsoft-com:vml" Requires="v">
                <p:oleObj spid="_x0000_s11347" name="Equazione" r:id="rId7" imgW="1054080" imgH="507960" progId="Equation.3">
                  <p:embed/>
                </p:oleObj>
              </mc:Choice>
              <mc:Fallback>
                <p:oleObj name="Equazione" r:id="rId7" imgW="1054080" imgH="507960" progId="Equation.3">
                  <p:embed/>
                  <p:pic>
                    <p:nvPicPr>
                      <p:cNvPr id="22" name="Oggetto 21"/>
                      <p:cNvPicPr>
                        <a:picLocks noChangeAspect="1" noChangeArrowheads="1"/>
                      </p:cNvPicPr>
                      <p:nvPr/>
                    </p:nvPicPr>
                    <p:blipFill>
                      <a:blip r:embed="rId8"/>
                      <a:srcRect/>
                      <a:stretch>
                        <a:fillRect/>
                      </a:stretch>
                    </p:blipFill>
                    <p:spPr bwMode="auto">
                      <a:xfrm>
                        <a:off x="8137525" y="4900613"/>
                        <a:ext cx="2052638" cy="990600"/>
                      </a:xfrm>
                      <a:prstGeom prst="rect">
                        <a:avLst/>
                      </a:prstGeom>
                      <a:noFill/>
                      <a:ln>
                        <a:noFill/>
                      </a:ln>
                    </p:spPr>
                  </p:pic>
                </p:oleObj>
              </mc:Fallback>
            </mc:AlternateContent>
          </a:graphicData>
        </a:graphic>
      </p:graphicFrame>
      <p:cxnSp>
        <p:nvCxnSpPr>
          <p:cNvPr id="23" name="Connettore 2 22"/>
          <p:cNvCxnSpPr>
            <a:stCxn id="22" idx="1"/>
          </p:cNvCxnSpPr>
          <p:nvPr/>
        </p:nvCxnSpPr>
        <p:spPr>
          <a:xfrm flipH="1" flipV="1">
            <a:off x="5774407" y="5083196"/>
            <a:ext cx="2275500" cy="312119"/>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6816080" y="6146707"/>
            <a:ext cx="508574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*note: below the convective envelope, r&lt;r</a:t>
            </a:r>
            <a:r>
              <a:rPr kumimoji="0" lang="en-US" sz="1800" b="0" i="0" u="none" strike="noStrike" kern="1200" cap="none" spc="0" normalizeH="0" baseline="-25000" noProof="0" dirty="0" smtClean="0">
                <a:ln>
                  <a:noFill/>
                </a:ln>
                <a:solidFill>
                  <a:prstClr val="black"/>
                </a:solidFill>
                <a:effectLst/>
                <a:uLnTx/>
                <a:uFillTx/>
                <a:latin typeface="Calibri" panose="020F0502020204030204"/>
                <a:ea typeface="+mn-ea"/>
                <a:cs typeface="+mn-cs"/>
              </a:rPr>
              <a:t>0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or </a:t>
            </a:r>
            <a:r>
              <a:rPr kumimoji="0" lang="en-US" sz="1800" b="0" i="0" u="none" strike="noStrike" kern="1200" cap="none" spc="0" normalizeH="0" baseline="0" noProof="0" dirty="0" err="1" smtClean="0">
                <a:ln>
                  <a:noFill/>
                </a:ln>
                <a:solidFill>
                  <a:prstClr val="black"/>
                </a:solidFill>
                <a:effectLst/>
                <a:uLnTx/>
                <a:uFillTx/>
                <a:latin typeface="Symbol" panose="05050102010706020507" pitchFamily="18" charset="2"/>
                <a:ea typeface="+mn-ea"/>
                <a:cs typeface="+mn-cs"/>
              </a:rPr>
              <a:t>d</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r</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&lt;0</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054138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7" name="Group 3"/>
          <p:cNvGrpSpPr>
            <a:grpSpLocks/>
          </p:cNvGrpSpPr>
          <p:nvPr/>
        </p:nvGrpSpPr>
        <p:grpSpPr bwMode="auto">
          <a:xfrm>
            <a:off x="117476" y="3770843"/>
            <a:ext cx="1657350" cy="1190625"/>
            <a:chOff x="4368" y="720"/>
            <a:chExt cx="1152" cy="780"/>
          </a:xfrm>
        </p:grpSpPr>
        <p:sp>
          <p:nvSpPr>
            <p:cNvPr id="62468" name="Text Box 4"/>
            <p:cNvSpPr txBox="1">
              <a:spLocks noChangeArrowheads="1"/>
            </p:cNvSpPr>
            <p:nvPr/>
          </p:nvSpPr>
          <p:spPr bwMode="auto">
            <a:xfrm>
              <a:off x="4368" y="720"/>
              <a:ext cx="1152" cy="396"/>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3200" b="1" i="1" u="none" strike="noStrike" kern="1200" cap="none" spc="0" normalizeH="0" baseline="0" noProof="0">
                  <a:ln>
                    <a:noFill/>
                  </a:ln>
                  <a:solidFill>
                    <a:prstClr val="white"/>
                  </a:solidFill>
                  <a:effectLst/>
                  <a:uLnTx/>
                  <a:uFillTx/>
                  <a:latin typeface="Times New Roman" pitchFamily="18" charset="0"/>
                  <a:ea typeface="+mn-ea"/>
                  <a:cs typeface="+mn-cs"/>
                </a:rPr>
                <a:t>M</a:t>
              </a:r>
              <a:r>
                <a:rPr kumimoji="0" lang="en-US" sz="3200" b="1" i="0" u="none" strike="noStrike" kern="1200" cap="none" spc="0" normalizeH="0" baseline="0" noProof="0">
                  <a:ln>
                    <a:noFill/>
                  </a:ln>
                  <a:solidFill>
                    <a:prstClr val="white"/>
                  </a:solidFill>
                  <a:effectLst/>
                  <a:uLnTx/>
                  <a:uFillTx/>
                  <a:latin typeface="Times New Roman" pitchFamily="18" charset="0"/>
                  <a:ea typeface="+mn-ea"/>
                  <a:cs typeface="+mn-cs"/>
                </a:rPr>
                <a:t>=2</a:t>
              </a:r>
              <a:r>
                <a:rPr kumimoji="0" lang="en-US" sz="3200" b="1" i="1" u="none" strike="noStrike" kern="1200" cap="none" spc="0" normalizeH="0" baseline="0" noProof="0">
                  <a:ln>
                    <a:noFill/>
                  </a:ln>
                  <a:solidFill>
                    <a:prstClr val="white"/>
                  </a:solidFill>
                  <a:effectLst/>
                  <a:uLnTx/>
                  <a:uFillTx/>
                  <a:latin typeface="Times New Roman" pitchFamily="18" charset="0"/>
                  <a:ea typeface="+mn-ea"/>
                  <a:cs typeface="+mn-cs"/>
                </a:rPr>
                <a:t>M</a:t>
              </a:r>
              <a:r>
                <a:rPr kumimoji="0" lang="en-US" sz="3200" b="1" i="0" u="none" strike="noStrike" kern="1200" cap="none" spc="0" normalizeH="0" baseline="-25000" noProof="0">
                  <a:ln>
                    <a:noFill/>
                  </a:ln>
                  <a:solidFill>
                    <a:prstClr val="white"/>
                  </a:solidFill>
                  <a:effectLst/>
                  <a:uLnTx/>
                  <a:uFillTx/>
                  <a:latin typeface="Times New Roman" pitchFamily="18" charset="0"/>
                  <a:ea typeface="+mn-ea"/>
                  <a:cs typeface="+mn-cs"/>
                  <a:sym typeface="ZapfDingbats" pitchFamily="82" charset="2"/>
                </a:rPr>
                <a:t></a:t>
              </a:r>
              <a:endParaRPr kumimoji="0" lang="it-IT" sz="3200" b="1" i="0" u="none" strike="noStrike" kern="1200" cap="none" spc="0" normalizeH="0" baseline="-25000" noProof="0">
                <a:ln>
                  <a:noFill/>
                </a:ln>
                <a:solidFill>
                  <a:prstClr val="white"/>
                </a:solidFill>
                <a:effectLst/>
                <a:uLnTx/>
                <a:uFillTx/>
                <a:latin typeface="Times New Roman" pitchFamily="18" charset="0"/>
                <a:ea typeface="+mn-ea"/>
                <a:cs typeface="+mn-cs"/>
              </a:endParaRPr>
            </a:p>
          </p:txBody>
        </p:sp>
        <p:sp>
          <p:nvSpPr>
            <p:cNvPr id="62469" name="Text Box 5"/>
            <p:cNvSpPr txBox="1">
              <a:spLocks noChangeArrowheads="1"/>
            </p:cNvSpPr>
            <p:nvPr/>
          </p:nvSpPr>
          <p:spPr bwMode="auto">
            <a:xfrm>
              <a:off x="4368" y="1104"/>
              <a:ext cx="1152" cy="396"/>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3200" b="1" i="1" u="none" strike="noStrike" kern="1200" cap="none" spc="0" normalizeH="0" baseline="0" noProof="0">
                  <a:ln>
                    <a:noFill/>
                  </a:ln>
                  <a:solidFill>
                    <a:prstClr val="white"/>
                  </a:solidFill>
                  <a:effectLst/>
                  <a:uLnTx/>
                  <a:uFillTx/>
                  <a:latin typeface="Times New Roman" pitchFamily="18" charset="0"/>
                  <a:ea typeface="+mn-ea"/>
                  <a:cs typeface="+mn-cs"/>
                </a:rPr>
                <a:t>Z</a:t>
              </a:r>
              <a:r>
                <a:rPr kumimoji="0" lang="en-US" sz="3200" b="1" i="0" u="none" strike="noStrike" kern="1200" cap="none" spc="0" normalizeH="0" baseline="0" noProof="0">
                  <a:ln>
                    <a:noFill/>
                  </a:ln>
                  <a:solidFill>
                    <a:prstClr val="white"/>
                  </a:solidFill>
                  <a:effectLst/>
                  <a:uLnTx/>
                  <a:uFillTx/>
                  <a:latin typeface="Times New Roman" pitchFamily="18" charset="0"/>
                  <a:ea typeface="+mn-ea"/>
                  <a:cs typeface="+mn-cs"/>
                </a:rPr>
                <a:t>=</a:t>
              </a:r>
              <a:r>
                <a:rPr kumimoji="0" lang="en-US" sz="3200" b="1" i="1" u="none" strike="noStrike" kern="1200" cap="none" spc="0" normalizeH="0" baseline="0" noProof="0">
                  <a:ln>
                    <a:noFill/>
                  </a:ln>
                  <a:solidFill>
                    <a:prstClr val="white"/>
                  </a:solidFill>
                  <a:effectLst/>
                  <a:uLnTx/>
                  <a:uFillTx/>
                  <a:latin typeface="Times New Roman" pitchFamily="18" charset="0"/>
                  <a:ea typeface="+mn-ea"/>
                  <a:cs typeface="+mn-cs"/>
                </a:rPr>
                <a:t>Z</a:t>
              </a:r>
              <a:r>
                <a:rPr kumimoji="0" lang="en-US" sz="3200" b="1" i="0" u="none" strike="noStrike" kern="1200" cap="none" spc="0" normalizeH="0" baseline="-25000" noProof="0">
                  <a:ln>
                    <a:noFill/>
                  </a:ln>
                  <a:solidFill>
                    <a:prstClr val="white"/>
                  </a:solidFill>
                  <a:effectLst/>
                  <a:uLnTx/>
                  <a:uFillTx/>
                  <a:latin typeface="Times New Roman" pitchFamily="18" charset="0"/>
                  <a:ea typeface="+mn-ea"/>
                  <a:cs typeface="+mn-cs"/>
                  <a:sym typeface="ZapfDingbats" pitchFamily="82" charset="2"/>
                </a:rPr>
                <a:t></a:t>
              </a:r>
              <a:endParaRPr kumimoji="0" lang="it-IT" sz="3200" b="1" i="0" u="none" strike="noStrike" kern="1200" cap="none" spc="0" normalizeH="0" baseline="-25000" noProof="0">
                <a:ln>
                  <a:noFill/>
                </a:ln>
                <a:solidFill>
                  <a:prstClr val="white"/>
                </a:solidFill>
                <a:effectLst/>
                <a:uLnTx/>
                <a:uFillTx/>
                <a:latin typeface="Times New Roman" pitchFamily="18" charset="0"/>
                <a:ea typeface="+mn-ea"/>
                <a:cs typeface="+mn-cs"/>
              </a:endParaRPr>
            </a:p>
          </p:txBody>
        </p:sp>
      </p:grpSp>
      <p:pic>
        <p:nvPicPr>
          <p:cNvPr id="62470" name="Picture 6" descr="pannello_tasch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5093" y="1268414"/>
            <a:ext cx="5529263" cy="5367337"/>
          </a:xfrm>
          <a:prstGeom prst="rect">
            <a:avLst/>
          </a:prstGeom>
          <a:noFill/>
          <a:extLst>
            <a:ext uri="{909E8E84-426E-40DD-AFC4-6F175D3DCCD1}">
              <a14:hiddenFill xmlns:a14="http://schemas.microsoft.com/office/drawing/2010/main">
                <a:solidFill>
                  <a:srgbClr val="FFFFFF"/>
                </a:solidFill>
              </a14:hiddenFill>
            </a:ext>
          </a:extLst>
        </p:spPr>
      </p:pic>
      <p:sp>
        <p:nvSpPr>
          <p:cNvPr id="62471" name="Text Box 7"/>
          <p:cNvSpPr txBox="1">
            <a:spLocks noChangeArrowheads="1"/>
          </p:cNvSpPr>
          <p:nvPr/>
        </p:nvSpPr>
        <p:spPr bwMode="auto">
          <a:xfrm>
            <a:off x="8416396" y="1691206"/>
            <a:ext cx="3098800" cy="4521751"/>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marL="457200" indent="-457200">
              <a:defRPr>
                <a:solidFill>
                  <a:schemeClr val="tx1"/>
                </a:solidFill>
                <a:latin typeface="Arial" charset="0"/>
                <a:cs typeface="Arial" charset="0"/>
              </a:defRPr>
            </a:lvl1pPr>
            <a:lvl2pPr marL="914400" indent="-457200">
              <a:defRPr>
                <a:solidFill>
                  <a:schemeClr val="tx1"/>
                </a:solidFill>
                <a:latin typeface="Arial" charset="0"/>
                <a:cs typeface="Arial" charset="0"/>
              </a:defRPr>
            </a:lvl2pPr>
            <a:lvl3pPr marL="1371600" indent="-457200">
              <a:defRPr>
                <a:solidFill>
                  <a:schemeClr val="tx1"/>
                </a:solidFill>
                <a:latin typeface="Arial" charset="0"/>
                <a:cs typeface="Arial" charset="0"/>
              </a:defRPr>
            </a:lvl3pPr>
            <a:lvl4pPr marL="1828800" indent="-457200">
              <a:defRPr>
                <a:solidFill>
                  <a:schemeClr val="tx1"/>
                </a:solidFill>
                <a:latin typeface="Arial" charset="0"/>
                <a:cs typeface="Arial" charset="0"/>
              </a:defRPr>
            </a:lvl4pPr>
            <a:lvl5pPr marL="2286000" indent="-457200">
              <a:defRPr>
                <a:solidFill>
                  <a:schemeClr val="tx1"/>
                </a:solidFill>
                <a:latin typeface="Arial" charset="0"/>
                <a:cs typeface="Arial" charset="0"/>
              </a:defRPr>
            </a:lvl5pPr>
            <a:lvl6pPr marL="2743200" indent="-457200" fontAlgn="base">
              <a:spcBef>
                <a:spcPct val="0"/>
              </a:spcBef>
              <a:spcAft>
                <a:spcPct val="0"/>
              </a:spcAft>
              <a:defRPr>
                <a:solidFill>
                  <a:schemeClr val="tx1"/>
                </a:solidFill>
                <a:latin typeface="Arial" charset="0"/>
                <a:cs typeface="Arial" charset="0"/>
              </a:defRPr>
            </a:lvl6pPr>
            <a:lvl7pPr marL="3200400" indent="-457200" fontAlgn="base">
              <a:spcBef>
                <a:spcPct val="0"/>
              </a:spcBef>
              <a:spcAft>
                <a:spcPct val="0"/>
              </a:spcAft>
              <a:defRPr>
                <a:solidFill>
                  <a:schemeClr val="tx1"/>
                </a:solidFill>
                <a:latin typeface="Arial" charset="0"/>
                <a:cs typeface="Arial" charset="0"/>
              </a:defRPr>
            </a:lvl7pPr>
            <a:lvl8pPr marL="3657600" indent="-457200" fontAlgn="base">
              <a:spcBef>
                <a:spcPct val="0"/>
              </a:spcBef>
              <a:spcAft>
                <a:spcPct val="0"/>
              </a:spcAft>
              <a:defRPr>
                <a:solidFill>
                  <a:schemeClr val="tx1"/>
                </a:solidFill>
                <a:latin typeface="Arial" charset="0"/>
                <a:cs typeface="Arial" charset="0"/>
              </a:defRPr>
            </a:lvl8pPr>
            <a:lvl9pPr marL="4114800" indent="-457200" fontAlgn="base">
              <a:spcBef>
                <a:spcPct val="0"/>
              </a:spcBef>
              <a:spcAft>
                <a:spcPct val="0"/>
              </a:spcAft>
              <a:defRPr>
                <a:solidFill>
                  <a:schemeClr val="tx1"/>
                </a:solidFill>
                <a:latin typeface="Arial" charset="0"/>
                <a:cs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Times New Roman" pitchFamily="18" charset="0"/>
                <a:ea typeface="+mn-ea"/>
                <a:cs typeface="Arial" charset="0"/>
              </a:rPr>
              <a:t>a)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Times New Roman" pitchFamily="18" charset="0"/>
                <a:ea typeface="+mn-ea"/>
                <a:cs typeface="Arial" charset="0"/>
              </a:rPr>
              <a:t>Maximum envelope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Times New Roman" pitchFamily="18" charset="0"/>
                <a:ea typeface="+mn-ea"/>
                <a:cs typeface="Arial" charset="0"/>
              </a:rPr>
              <a:t>penetration (TDU);</a:t>
            </a:r>
          </a:p>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Times New Roman" pitchFamily="18" charset="0"/>
              <a:ea typeface="+mn-ea"/>
              <a:cs typeface="Arial" charset="0"/>
            </a:endParaRP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white"/>
                </a:solidFill>
                <a:effectLst/>
                <a:uLnTx/>
                <a:uFillTx/>
                <a:latin typeface="Times New Roman" pitchFamily="18" charset="0"/>
                <a:ea typeface="+mn-ea"/>
                <a:cs typeface="Arial" charset="0"/>
              </a:rPr>
              <a:t>b) &amp; c) </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it-IT" sz="2400" b="0" i="0" u="none" strike="noStrike" kern="1200" cap="none" spc="0" normalizeH="0" baseline="30000" noProof="0" dirty="0">
                <a:ln>
                  <a:noFill/>
                </a:ln>
                <a:solidFill>
                  <a:prstClr val="white"/>
                </a:solidFill>
                <a:effectLst/>
                <a:uLnTx/>
                <a:uFillTx/>
                <a:latin typeface="Times New Roman" pitchFamily="18" charset="0"/>
                <a:ea typeface="+mn-ea"/>
                <a:cs typeface="Arial" charset="0"/>
              </a:rPr>
              <a:t>12</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rPr>
              <a:t>C(p,</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rPr>
              <a:t>)</a:t>
            </a:r>
            <a:r>
              <a:rPr kumimoji="0" lang="it-IT" sz="2400" b="0" i="0" u="none" strike="noStrike" kern="1200" cap="none" spc="0" normalizeH="0" baseline="30000" noProof="0" dirty="0">
                <a:ln>
                  <a:noFill/>
                </a:ln>
                <a:solidFill>
                  <a:prstClr val="white"/>
                </a:solidFill>
                <a:effectLst/>
                <a:uLnTx/>
                <a:uFillTx/>
                <a:latin typeface="Times New Roman" pitchFamily="18" charset="0"/>
                <a:ea typeface="+mn-ea"/>
                <a:cs typeface="Arial" charset="0"/>
                <a:sym typeface="Symbol" pitchFamily="18" charset="2"/>
              </a:rPr>
              <a:t>13</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rPr>
              <a:t>N(</a:t>
            </a:r>
            <a:r>
              <a:rPr kumimoji="0" lang="el-GR" sz="2400" b="0" i="0" u="none" strike="noStrike" kern="1200" cap="none" spc="0" normalizeH="0" baseline="0" noProof="0" dirty="0">
                <a:ln>
                  <a:noFill/>
                </a:ln>
                <a:solidFill>
                  <a:prstClr val="white"/>
                </a:solidFill>
                <a:effectLst/>
                <a:uLnTx/>
                <a:uFillTx/>
                <a:latin typeface="Times New Roman" pitchFamily="18" charset="0"/>
                <a:ea typeface="+mn-ea"/>
                <a:cs typeface="Times New Roman" pitchFamily="18" charset="0"/>
                <a:sym typeface="Symbol" pitchFamily="18" charset="2"/>
              </a:rPr>
              <a:t>β</a:t>
            </a:r>
            <a:r>
              <a:rPr kumimoji="0" lang="it-IT" sz="2400" b="0" i="0" u="none" strike="noStrike" kern="1200" cap="none" spc="0" normalizeH="0" baseline="25000" noProof="0" dirty="0">
                <a:ln>
                  <a:noFill/>
                </a:ln>
                <a:solidFill>
                  <a:prstClr val="white"/>
                </a:solidFill>
                <a:effectLst/>
                <a:uLnTx/>
                <a:uFillTx/>
                <a:latin typeface="Times New Roman" pitchFamily="18" charset="0"/>
                <a:ea typeface="+mn-ea"/>
                <a:cs typeface="Times New Roman" pitchFamily="18" charset="0"/>
                <a:sym typeface="Symbol" pitchFamily="18" charset="2"/>
              </a:rPr>
              <a:t>-</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Times New Roman" pitchFamily="18" charset="0"/>
                <a:sym typeface="Symbol" pitchFamily="18" charset="2"/>
              </a:rPr>
              <a:t>)</a:t>
            </a:r>
            <a:r>
              <a:rPr kumimoji="0" lang="it-IT" sz="2400" b="0" i="0" u="none" strike="noStrike" kern="1200" cap="none" spc="0" normalizeH="0" baseline="30000" noProof="0" dirty="0">
                <a:ln>
                  <a:noFill/>
                </a:ln>
                <a:solidFill>
                  <a:prstClr val="white"/>
                </a:solidFill>
                <a:effectLst/>
                <a:uLnTx/>
                <a:uFillTx/>
                <a:latin typeface="Times New Roman" pitchFamily="18" charset="0"/>
                <a:ea typeface="+mn-ea"/>
                <a:cs typeface="Times New Roman" pitchFamily="18" charset="0"/>
                <a:sym typeface="Symbol" pitchFamily="18" charset="2"/>
              </a:rPr>
              <a:t>13</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Times New Roman" pitchFamily="18" charset="0"/>
                <a:sym typeface="Symbol" pitchFamily="18" charset="2"/>
              </a:rPr>
              <a:t>C </a:t>
            </a:r>
            <a:r>
              <a:rPr kumimoji="0" lang="it-IT" sz="2400" b="0" i="0" u="none" strike="noStrike" kern="1200" cap="none" spc="0" normalizeH="0" baseline="0" noProof="0" dirty="0" err="1">
                <a:ln>
                  <a:noFill/>
                </a:ln>
                <a:solidFill>
                  <a:prstClr val="white"/>
                </a:solidFill>
                <a:effectLst/>
                <a:uLnTx/>
                <a:uFillTx/>
                <a:latin typeface="Times New Roman" pitchFamily="18" charset="0"/>
                <a:ea typeface="+mn-ea"/>
                <a:cs typeface="Times New Roman" pitchFamily="18" charset="0"/>
                <a:sym typeface="Symbol" pitchFamily="18" charset="2"/>
              </a:rPr>
              <a:t>followed</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Times New Roman" pitchFamily="18" charset="0"/>
                <a:sym typeface="Symbol" pitchFamily="18" charset="2"/>
              </a:rPr>
              <a:t> by  </a:t>
            </a:r>
            <a:r>
              <a:rPr kumimoji="0" lang="it-IT" sz="2400" b="0" i="0" u="none" strike="noStrike" kern="1200" cap="none" spc="0" normalizeH="0" baseline="30000" noProof="0" dirty="0">
                <a:ln>
                  <a:noFill/>
                </a:ln>
                <a:solidFill>
                  <a:prstClr val="white"/>
                </a:solidFill>
                <a:effectLst/>
                <a:uLnTx/>
                <a:uFillTx/>
                <a:latin typeface="Times New Roman" pitchFamily="18" charset="0"/>
                <a:ea typeface="+mn-ea"/>
                <a:cs typeface="Arial" charset="0"/>
              </a:rPr>
              <a:t>13</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rPr>
              <a:t>C(p,</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rPr>
              <a:t>)</a:t>
            </a:r>
            <a:r>
              <a:rPr kumimoji="0" lang="it-IT" sz="2400" b="0" i="0" u="none" strike="noStrike" kern="1200" cap="none" spc="0" normalizeH="0" baseline="30000" noProof="0" dirty="0">
                <a:ln>
                  <a:noFill/>
                </a:ln>
                <a:solidFill>
                  <a:prstClr val="white"/>
                </a:solidFill>
                <a:effectLst/>
                <a:uLnTx/>
                <a:uFillTx/>
                <a:latin typeface="Times New Roman" pitchFamily="18" charset="0"/>
                <a:ea typeface="+mn-ea"/>
                <a:cs typeface="Arial" charset="0"/>
                <a:sym typeface="Symbol" pitchFamily="18" charset="2"/>
              </a:rPr>
              <a:t>14</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rPr>
              <a:t>N;</a:t>
            </a:r>
          </a:p>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endParaRP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white"/>
                </a:solidFill>
                <a:effectLst/>
                <a:uLnTx/>
                <a:uFillTx/>
                <a:latin typeface="Times New Roman" pitchFamily="18" charset="0"/>
                <a:ea typeface="+mn-ea"/>
                <a:cs typeface="Arial" charset="0"/>
              </a:rPr>
              <a:t>d)</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it-IT" sz="2400" b="0" i="0" u="none" strike="noStrike" kern="1200" cap="none" spc="0" normalizeH="0" baseline="30000" noProof="0" dirty="0">
                <a:ln>
                  <a:noFill/>
                </a:ln>
                <a:solidFill>
                  <a:prstClr val="white"/>
                </a:solidFill>
                <a:effectLst/>
                <a:uLnTx/>
                <a:uFillTx/>
                <a:latin typeface="Times New Roman" pitchFamily="18" charset="0"/>
                <a:ea typeface="+mn-ea"/>
                <a:cs typeface="Arial" charset="0"/>
              </a:rPr>
              <a:t>22</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rPr>
              <a:t>Ne(p,</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rPr>
              <a:t>)</a:t>
            </a:r>
            <a:r>
              <a:rPr kumimoji="0" lang="it-IT" sz="2400" b="0" i="0" u="none" strike="noStrike" kern="1200" cap="none" spc="0" normalizeH="0" baseline="30000" noProof="0" dirty="0">
                <a:ln>
                  <a:noFill/>
                </a:ln>
                <a:solidFill>
                  <a:prstClr val="white"/>
                </a:solidFill>
                <a:effectLst/>
                <a:uLnTx/>
                <a:uFillTx/>
                <a:latin typeface="Times New Roman" pitchFamily="18" charset="0"/>
                <a:ea typeface="+mn-ea"/>
                <a:cs typeface="Arial" charset="0"/>
                <a:sym typeface="Symbol" pitchFamily="18" charset="2"/>
              </a:rPr>
              <a:t>23</a:t>
            </a:r>
            <a:r>
              <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rPr>
              <a:t>Na;</a:t>
            </a:r>
          </a:p>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2400" b="0" i="0" u="none" strike="noStrike" kern="1200" cap="none" spc="0" normalizeH="0" baseline="0" noProof="0" dirty="0">
              <a:ln>
                <a:noFill/>
              </a:ln>
              <a:solidFill>
                <a:prstClr val="white"/>
              </a:solidFill>
              <a:effectLst/>
              <a:uLnTx/>
              <a:uFillTx/>
              <a:latin typeface="Times New Roman" pitchFamily="18" charset="0"/>
              <a:ea typeface="+mn-ea"/>
              <a:cs typeface="Arial" charset="0"/>
              <a:sym typeface="Symbol" pitchFamily="18" charset="2"/>
            </a:endParaRPr>
          </a:p>
        </p:txBody>
      </p:sp>
      <p:sp>
        <p:nvSpPr>
          <p:cNvPr id="62472" name="Rectangle 8"/>
          <p:cNvSpPr>
            <a:spLocks noChangeArrowheads="1"/>
          </p:cNvSpPr>
          <p:nvPr/>
        </p:nvSpPr>
        <p:spPr bwMode="auto">
          <a:xfrm>
            <a:off x="1981200" y="277813"/>
            <a:ext cx="8229600" cy="91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outerShdw blurRad="38100" dist="38100" dir="2700000" algn="tl">
                    <a:srgbClr val="FFFFFF"/>
                  </a:outerShdw>
                </a:effectLst>
                <a:uLnTx/>
                <a:uFillTx/>
                <a:latin typeface="Calibri"/>
                <a:ea typeface="+mn-ea"/>
                <a:cs typeface="+mn-cs"/>
              </a:rPr>
              <a:t>The formation of the </a:t>
            </a:r>
            <a:r>
              <a:rPr kumimoji="0" lang="en-US" sz="4400" b="0" i="0" u="none" strike="noStrike" kern="1200" cap="none" spc="0" normalizeH="0" baseline="30000" noProof="0" dirty="0">
                <a:ln>
                  <a:noFill/>
                </a:ln>
                <a:solidFill>
                  <a:prstClr val="white"/>
                </a:solidFill>
                <a:effectLst>
                  <a:outerShdw blurRad="38100" dist="38100" dir="2700000" algn="tl">
                    <a:srgbClr val="FFFFFF"/>
                  </a:outerShdw>
                </a:effectLst>
                <a:uLnTx/>
                <a:uFillTx/>
                <a:latin typeface="Calibri"/>
                <a:ea typeface="+mn-ea"/>
                <a:cs typeface="+mn-cs"/>
              </a:rPr>
              <a:t>13</a:t>
            </a:r>
            <a:r>
              <a:rPr kumimoji="0" lang="en-US" sz="4400" b="0" i="0" u="none" strike="noStrike" kern="1200" cap="none" spc="0" normalizeH="0" baseline="0" noProof="0" dirty="0">
                <a:ln>
                  <a:noFill/>
                </a:ln>
                <a:solidFill>
                  <a:prstClr val="white"/>
                </a:solidFill>
                <a:effectLst>
                  <a:outerShdw blurRad="38100" dist="38100" dir="2700000" algn="tl">
                    <a:srgbClr val="FFFFFF"/>
                  </a:outerShdw>
                </a:effectLst>
                <a:uLnTx/>
                <a:uFillTx/>
                <a:latin typeface="Calibri"/>
                <a:ea typeface="+mn-ea"/>
                <a:cs typeface="+mn-cs"/>
              </a:rPr>
              <a:t>C pocket</a:t>
            </a:r>
            <a:r>
              <a:rPr kumimoji="0" lang="en-US" sz="4400" b="0" i="0" u="none" strike="noStrike" kern="1200" cap="none" spc="0" normalizeH="0" baseline="0" noProof="0" dirty="0">
                <a:ln>
                  <a:noFill/>
                </a:ln>
                <a:solidFill>
                  <a:srgbClr val="1F497D"/>
                </a:solidFill>
                <a:effectLst>
                  <a:outerShdw blurRad="38100" dist="38100" dir="2700000" algn="tl">
                    <a:srgbClr val="FFFFFF"/>
                  </a:outerShdw>
                </a:effectLst>
                <a:uLnTx/>
                <a:uFillTx/>
                <a:latin typeface="Calibri"/>
                <a:ea typeface="+mn-ea"/>
                <a:cs typeface="+mn-cs"/>
              </a:rPr>
              <a:t>.</a:t>
            </a:r>
          </a:p>
        </p:txBody>
      </p:sp>
    </p:spTree>
    <p:extLst>
      <p:ext uri="{BB962C8B-B14F-4D97-AF65-F5344CB8AC3E}">
        <p14:creationId xmlns:p14="http://schemas.microsoft.com/office/powerpoint/2010/main" val="303692605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62720" y="187935"/>
            <a:ext cx="9527480" cy="778098"/>
          </a:xfrm>
        </p:spPr>
        <p:txBody>
          <a:bodyPr>
            <a:noAutofit/>
          </a:bodyPr>
          <a:lstStyle/>
          <a:p>
            <a:r>
              <a:rPr lang="en-US" sz="3600" b="1" dirty="0">
                <a:solidFill>
                  <a:schemeClr val="bg1"/>
                </a:solidFill>
              </a:rPr>
              <a:t>Nucleosynthesis in the He-rich mantel of AGB stars</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88629" y="1023798"/>
            <a:ext cx="4466902" cy="3555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asellaDiTesto 6"/>
          <p:cNvSpPr txBox="1"/>
          <p:nvPr/>
        </p:nvSpPr>
        <p:spPr>
          <a:xfrm>
            <a:off x="617673" y="5222698"/>
            <a:ext cx="10956654"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smtClean="0">
                <a:ln>
                  <a:noFill/>
                </a:ln>
                <a:solidFill>
                  <a:prstClr val="white"/>
                </a:solidFill>
                <a:effectLst/>
                <a:uLnTx/>
                <a:uFillTx/>
                <a:latin typeface="Calibri"/>
                <a:ea typeface="+mn-ea"/>
                <a:cs typeface="+mn-cs"/>
              </a:rPr>
              <a:t>Multiple neutron exposures. After </a:t>
            </a:r>
            <a:r>
              <a:rPr kumimoji="0" lang="en-GB" sz="2400" b="1" i="0" u="none" strike="noStrike" kern="1200" cap="none" spc="0" normalizeH="0" baseline="0" noProof="0" dirty="0">
                <a:ln>
                  <a:noFill/>
                </a:ln>
                <a:solidFill>
                  <a:prstClr val="white"/>
                </a:solidFill>
                <a:effectLst/>
                <a:uLnTx/>
                <a:uFillTx/>
                <a:latin typeface="Calibri"/>
                <a:ea typeface="+mn-ea"/>
                <a:cs typeface="+mn-cs"/>
              </a:rPr>
              <a:t>each TDU, a new </a:t>
            </a:r>
            <a:r>
              <a:rPr kumimoji="0" lang="en-GB" sz="2400" b="1" i="0" u="none" strike="noStrike" kern="1200" cap="none" spc="0" normalizeH="0" baseline="30000" noProof="0" dirty="0">
                <a:ln>
                  <a:noFill/>
                </a:ln>
                <a:solidFill>
                  <a:prstClr val="white"/>
                </a:solidFill>
                <a:effectLst/>
                <a:uLnTx/>
                <a:uFillTx/>
                <a:latin typeface="Calibri"/>
                <a:ea typeface="+mn-ea"/>
                <a:cs typeface="+mn-cs"/>
              </a:rPr>
              <a:t>13</a:t>
            </a:r>
            <a:r>
              <a:rPr kumimoji="0" lang="en-GB" sz="2400" b="1" i="0" u="none" strike="noStrike" kern="1200" cap="none" spc="0" normalizeH="0" baseline="0" noProof="0" dirty="0">
                <a:ln>
                  <a:noFill/>
                </a:ln>
                <a:solidFill>
                  <a:prstClr val="white"/>
                </a:solidFill>
                <a:effectLst/>
                <a:uLnTx/>
                <a:uFillTx/>
                <a:latin typeface="Calibri"/>
                <a:ea typeface="+mn-ea"/>
                <a:cs typeface="+mn-cs"/>
              </a:rPr>
              <a:t>C pocket </a:t>
            </a:r>
            <a:r>
              <a:rPr kumimoji="0" lang="en-GB" sz="2400" b="1" i="0" u="none" strike="noStrike" kern="1200" cap="none" spc="0" normalizeH="0" baseline="0" noProof="0" dirty="0" smtClean="0">
                <a:ln>
                  <a:noFill/>
                </a:ln>
                <a:solidFill>
                  <a:prstClr val="white"/>
                </a:solidFill>
                <a:effectLst/>
                <a:uLnTx/>
                <a:uFillTx/>
                <a:latin typeface="Calibri"/>
                <a:ea typeface="+mn-ea"/>
                <a:cs typeface="+mn-cs"/>
              </a:rPr>
              <a:t>forms</a:t>
            </a:r>
            <a:r>
              <a:rPr kumimoji="0" lang="en-GB" sz="2400" b="1" i="0" u="none" strike="noStrike" kern="1200" cap="none" spc="0" normalizeH="0" baseline="0" noProof="0" dirty="0">
                <a:ln>
                  <a:noFill/>
                </a:ln>
                <a:solidFill>
                  <a:prstClr val="white"/>
                </a:solidFill>
                <a:effectLst/>
                <a:uLnTx/>
                <a:uFillTx/>
                <a:latin typeface="Calibri"/>
                <a:ea typeface="+mn-ea"/>
                <a:cs typeface="+mn-cs"/>
              </a:rPr>
              <a:t>.</a:t>
            </a:r>
            <a:r>
              <a:rPr kumimoji="0" lang="en-GB" sz="2400" b="1" i="0" u="none" strike="noStrike" kern="1200" cap="none" spc="0" normalizeH="0" baseline="0" noProof="0" dirty="0" smtClean="0">
                <a:ln>
                  <a:noFill/>
                </a:ln>
                <a:solidFill>
                  <a:prstClr val="white"/>
                </a:solidFill>
                <a:effectLst/>
                <a:uLnTx/>
                <a:uFillTx/>
                <a:latin typeface="Calibri"/>
                <a:ea typeface="+mn-ea"/>
                <a:cs typeface="+mn-cs"/>
              </a:rPr>
              <a:t> Due to the overlap of the convective shells powered by the TPs, </a:t>
            </a:r>
            <a:r>
              <a:rPr kumimoji="0" lang="en-GB" sz="2400" b="1" i="0" u="none" strike="noStrike" kern="1200" cap="none" spc="0" normalizeH="0" baseline="0" noProof="0" dirty="0">
                <a:ln>
                  <a:noFill/>
                </a:ln>
                <a:solidFill>
                  <a:prstClr val="white"/>
                </a:solidFill>
                <a:effectLst/>
                <a:uLnTx/>
                <a:uFillTx/>
                <a:latin typeface="Calibri"/>
                <a:ea typeface="+mn-ea"/>
                <a:cs typeface="+mn-cs"/>
              </a:rPr>
              <a:t>t</a:t>
            </a:r>
            <a:r>
              <a:rPr kumimoji="0" lang="en-GB" sz="2400" b="1" i="0" u="none" strike="noStrike" kern="1200" cap="none" spc="0" normalizeH="0" baseline="0" noProof="0" dirty="0" smtClean="0">
                <a:ln>
                  <a:noFill/>
                </a:ln>
                <a:solidFill>
                  <a:prstClr val="white"/>
                </a:solidFill>
                <a:effectLst/>
                <a:uLnTx/>
                <a:uFillTx/>
                <a:latin typeface="Calibri"/>
                <a:ea typeface="+mn-ea"/>
                <a:cs typeface="+mn-cs"/>
              </a:rPr>
              <a:t>he </a:t>
            </a:r>
            <a:r>
              <a:rPr kumimoji="0" lang="en-GB" sz="2400" b="1" i="0" u="none" strike="noStrike" kern="1200" cap="none" spc="0" normalizeH="0" baseline="0" noProof="0" dirty="0">
                <a:ln>
                  <a:noFill/>
                </a:ln>
                <a:solidFill>
                  <a:prstClr val="white"/>
                </a:solidFill>
                <a:effectLst/>
                <a:uLnTx/>
                <a:uFillTx/>
                <a:latin typeface="Calibri"/>
                <a:ea typeface="+mn-ea"/>
                <a:cs typeface="+mn-cs"/>
              </a:rPr>
              <a:t>final s-process yield is the cumulative contribution of all these pockets  </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760" y="966032"/>
            <a:ext cx="5419583" cy="3613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673385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62720" y="187935"/>
            <a:ext cx="9527480" cy="778098"/>
          </a:xfrm>
        </p:spPr>
        <p:txBody>
          <a:bodyPr>
            <a:noAutofit/>
          </a:bodyPr>
          <a:lstStyle/>
          <a:p>
            <a:r>
              <a:rPr lang="en-US" sz="3600" b="1" dirty="0" smtClean="0">
                <a:solidFill>
                  <a:schemeClr val="bg1"/>
                </a:solidFill>
              </a:rPr>
              <a:t>Multiple neutron exposures in AGB stars</a:t>
            </a:r>
            <a:endParaRPr lang="en-US" sz="3600" b="1" dirty="0">
              <a:solidFill>
                <a:schemeClr val="bg1"/>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720" y="1182002"/>
            <a:ext cx="4636475" cy="459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asellaDiTesto 6"/>
          <p:cNvSpPr txBox="1"/>
          <p:nvPr/>
        </p:nvSpPr>
        <p:spPr>
          <a:xfrm>
            <a:off x="6173972" y="1756484"/>
            <a:ext cx="4943549"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a:ea typeface="+mn-ea"/>
                <a:cs typeface="+mn-cs"/>
              </a:rPr>
              <a:t>After each TDU, </a:t>
            </a:r>
            <a:r>
              <a:rPr kumimoji="0" lang="en-GB" sz="2400" b="1" i="0" u="none" strike="noStrike" kern="1200" cap="none" spc="0" normalizeH="0" baseline="0" noProof="0" dirty="0" smtClean="0">
                <a:ln>
                  <a:noFill/>
                </a:ln>
                <a:solidFill>
                  <a:prstClr val="white"/>
                </a:solidFill>
                <a:effectLst/>
                <a:uLnTx/>
                <a:uFillTx/>
                <a:latin typeface="Calibri"/>
                <a:ea typeface="+mn-ea"/>
                <a:cs typeface="+mn-cs"/>
              </a:rPr>
              <a:t>the ashes of the s-process are mixed and diluted with the envelope material. Heavy elements appear at the surface.</a:t>
            </a:r>
            <a:endParaRPr kumimoji="0" lang="en-GB" sz="24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2017486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tasca_so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4976" y="1268413"/>
            <a:ext cx="4310063" cy="4679950"/>
          </a:xfrm>
          <a:prstGeom prst="rect">
            <a:avLst/>
          </a:prstGeom>
          <a:noFill/>
          <a:extLst>
            <a:ext uri="{909E8E84-426E-40DD-AFC4-6F175D3DCCD1}">
              <a14:hiddenFill xmlns:a14="http://schemas.microsoft.com/office/drawing/2010/main">
                <a:solidFill>
                  <a:srgbClr val="FFFFFF"/>
                </a:solidFill>
              </a14:hiddenFill>
            </a:ext>
          </a:extLst>
        </p:spPr>
      </p:pic>
      <p:sp>
        <p:nvSpPr>
          <p:cNvPr id="70659" name="Text Box 3"/>
          <p:cNvSpPr txBox="1">
            <a:spLocks noChangeArrowheads="1"/>
          </p:cNvSpPr>
          <p:nvPr/>
        </p:nvSpPr>
        <p:spPr bwMode="auto">
          <a:xfrm>
            <a:off x="3216275" y="188913"/>
            <a:ext cx="5761038" cy="711200"/>
          </a:xfrm>
          <a:prstGeom prst="rect">
            <a:avLst/>
          </a:prstGeom>
          <a:noFill/>
          <a:ln w="127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it-IT" sz="4000" b="1" i="0" u="none" strike="noStrike" kern="1200" cap="none" spc="0" normalizeH="0" baseline="0" noProof="0">
                <a:ln>
                  <a:noFill/>
                </a:ln>
                <a:solidFill>
                  <a:srgbClr val="FFFF00"/>
                </a:solidFill>
                <a:effectLst/>
                <a:uLnTx/>
                <a:uFillTx/>
                <a:latin typeface="Times New Roman" pitchFamily="18" charset="0"/>
                <a:ea typeface="+mn-ea"/>
                <a:cs typeface="+mn-cs"/>
              </a:rPr>
              <a:t>The resulting </a:t>
            </a:r>
            <a:r>
              <a:rPr kumimoji="0" lang="it-IT" sz="4000" b="1" i="0" u="none" strike="noStrike" kern="1200" cap="none" spc="0" normalizeH="0" baseline="30000" noProof="0">
                <a:ln>
                  <a:noFill/>
                </a:ln>
                <a:solidFill>
                  <a:srgbClr val="FFFF00"/>
                </a:solidFill>
                <a:effectLst/>
                <a:uLnTx/>
                <a:uFillTx/>
                <a:latin typeface="Times New Roman" pitchFamily="18" charset="0"/>
                <a:ea typeface="+mn-ea"/>
                <a:cs typeface="+mn-cs"/>
              </a:rPr>
              <a:t>13</a:t>
            </a:r>
            <a:r>
              <a:rPr kumimoji="0" lang="it-IT" sz="4000" b="1" i="0" u="none" strike="noStrike" kern="1200" cap="none" spc="0" normalizeH="0" baseline="0" noProof="0">
                <a:ln>
                  <a:noFill/>
                </a:ln>
                <a:solidFill>
                  <a:srgbClr val="FFFF00"/>
                </a:solidFill>
                <a:effectLst/>
                <a:uLnTx/>
                <a:uFillTx/>
                <a:latin typeface="Times New Roman" pitchFamily="18" charset="0"/>
                <a:ea typeface="+mn-ea"/>
                <a:cs typeface="+mn-cs"/>
              </a:rPr>
              <a:t>C pockets</a:t>
            </a:r>
          </a:p>
        </p:txBody>
      </p:sp>
      <p:sp>
        <p:nvSpPr>
          <p:cNvPr id="70660" name="Line 4"/>
          <p:cNvSpPr>
            <a:spLocks noChangeShapeType="1"/>
          </p:cNvSpPr>
          <p:nvPr/>
        </p:nvSpPr>
        <p:spPr bwMode="auto">
          <a:xfrm>
            <a:off x="2846388" y="4292600"/>
            <a:ext cx="1511300" cy="0"/>
          </a:xfrm>
          <a:prstGeom prst="line">
            <a:avLst/>
          </a:prstGeom>
          <a:noFill/>
          <a:ln w="28575">
            <a:solidFill>
              <a:srgbClr val="FF0000"/>
            </a:solidFill>
            <a:round/>
            <a:headEnd type="diamond" w="lg" len="lg"/>
            <a:tailEnd type="diamond"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661" name="Text Box 5"/>
          <p:cNvSpPr txBox="1">
            <a:spLocks noChangeArrowheads="1"/>
          </p:cNvSpPr>
          <p:nvPr/>
        </p:nvSpPr>
        <p:spPr bwMode="auto">
          <a:xfrm>
            <a:off x="2836527" y="4364039"/>
            <a:ext cx="1546899"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l-GR" sz="2000" b="1" i="0" u="none" strike="noStrike" kern="1200" cap="none" spc="0" normalizeH="0" baseline="0" noProof="0">
                <a:ln>
                  <a:noFill/>
                </a:ln>
                <a:solidFill>
                  <a:srgbClr val="FF0000"/>
                </a:solidFill>
                <a:effectLst/>
                <a:uLnTx/>
                <a:uFillTx/>
                <a:latin typeface="Times New Roman" pitchFamily="18" charset="0"/>
                <a:ea typeface="+mn-ea"/>
                <a:cs typeface="Times New Roman" pitchFamily="18" charset="0"/>
              </a:rPr>
              <a:t>Δ</a:t>
            </a:r>
            <a:r>
              <a:rPr kumimoji="0" lang="it-IT" sz="2000" b="1" i="1" u="none" strike="noStrike" kern="1200" cap="none" spc="0" normalizeH="0" baseline="0" noProof="0">
                <a:ln>
                  <a:noFill/>
                </a:ln>
                <a:solidFill>
                  <a:srgbClr val="FF0000"/>
                </a:solidFill>
                <a:effectLst/>
                <a:uLnTx/>
                <a:uFillTx/>
                <a:latin typeface="Times New Roman" pitchFamily="18" charset="0"/>
                <a:ea typeface="+mn-ea"/>
                <a:cs typeface="Times New Roman" pitchFamily="18" charset="0"/>
              </a:rPr>
              <a:t>M</a:t>
            </a:r>
            <a:r>
              <a:rPr kumimoji="0" lang="en-US" sz="2000" b="1" i="0" u="none" strike="noStrike" kern="1200" cap="none" spc="0" normalizeH="0" baseline="0" noProof="0">
                <a:ln>
                  <a:noFill/>
                </a:ln>
                <a:solidFill>
                  <a:srgbClr val="FF0000"/>
                </a:solidFill>
                <a:effectLst/>
                <a:uLnTx/>
                <a:uFillTx/>
                <a:latin typeface="Times New Roman" pitchFamily="18" charset="0"/>
                <a:ea typeface="+mn-ea"/>
                <a:cs typeface="Times New Roman" pitchFamily="18" charset="0"/>
              </a:rPr>
              <a:t>~10</a:t>
            </a:r>
            <a:r>
              <a:rPr kumimoji="0" lang="en-US" sz="2000" b="1" i="0" u="none" strike="noStrike" kern="1200" cap="none" spc="0" normalizeH="0" baseline="30000" noProof="0">
                <a:ln>
                  <a:noFill/>
                </a:ln>
                <a:solidFill>
                  <a:srgbClr val="FF0000"/>
                </a:solidFill>
                <a:effectLst/>
                <a:uLnTx/>
                <a:uFillTx/>
                <a:latin typeface="Times New Roman" pitchFamily="18" charset="0"/>
                <a:ea typeface="+mn-ea"/>
                <a:cs typeface="Times New Roman" pitchFamily="18" charset="0"/>
              </a:rPr>
              <a:t>-3</a:t>
            </a:r>
            <a:r>
              <a:rPr kumimoji="0" lang="en-US" sz="2000" b="1" i="0" u="none" strike="noStrike" kern="1200" cap="none" spc="0" normalizeH="0" baseline="0" noProof="0">
                <a:ln>
                  <a:noFill/>
                </a:ln>
                <a:solidFill>
                  <a:srgbClr val="FF0000"/>
                </a:solidFill>
                <a:effectLst/>
                <a:uLnTx/>
                <a:uFillTx/>
                <a:latin typeface="Times New Roman" pitchFamily="18" charset="0"/>
                <a:ea typeface="+mn-ea"/>
                <a:cs typeface="Times New Roman" pitchFamily="18" charset="0"/>
              </a:rPr>
              <a:t> </a:t>
            </a:r>
            <a:r>
              <a:rPr kumimoji="0" lang="en-US" sz="2000" b="1" i="1" u="none" strike="noStrike" kern="1200" cap="none" spc="0" normalizeH="0" baseline="0" noProof="0">
                <a:ln>
                  <a:noFill/>
                </a:ln>
                <a:solidFill>
                  <a:srgbClr val="FF0000"/>
                </a:solidFill>
                <a:effectLst/>
                <a:uLnTx/>
                <a:uFillTx/>
                <a:latin typeface="Times New Roman" pitchFamily="18" charset="0"/>
                <a:ea typeface="+mn-ea"/>
                <a:cs typeface="Times New Roman" pitchFamily="18" charset="0"/>
              </a:rPr>
              <a:t>M</a:t>
            </a:r>
            <a:r>
              <a:rPr kumimoji="0" lang="en-US" sz="2000" b="1" i="0" u="none" strike="noStrike" kern="1200" cap="none" spc="0" normalizeH="0" baseline="-25000" noProof="0">
                <a:ln>
                  <a:noFill/>
                </a:ln>
                <a:solidFill>
                  <a:srgbClr val="FF0000"/>
                </a:solidFill>
                <a:effectLst/>
                <a:uLnTx/>
                <a:uFillTx/>
                <a:latin typeface="Times New Roman" pitchFamily="18" charset="0"/>
                <a:ea typeface="+mn-ea"/>
                <a:cs typeface="+mn-cs"/>
                <a:sym typeface="ZapfDingbats" pitchFamily="82" charset="2"/>
              </a:rPr>
              <a:t></a:t>
            </a:r>
          </a:p>
        </p:txBody>
      </p:sp>
      <p:pic>
        <p:nvPicPr>
          <p:cNvPr id="70662" name="Picture 6" descr="tasca_evolution"/>
          <p:cNvPicPr>
            <a:picLocks noChangeAspect="1" noChangeArrowheads="1"/>
          </p:cNvPicPr>
          <p:nvPr/>
        </p:nvPicPr>
        <p:blipFill>
          <a:blip r:embed="rId4" cstate="print">
            <a:extLst>
              <a:ext uri="{28A0092B-C50C-407E-A947-70E740481C1C}">
                <a14:useLocalDpi xmlns:a14="http://schemas.microsoft.com/office/drawing/2010/main" val="0"/>
              </a:ext>
            </a:extLst>
          </a:blip>
          <a:srcRect t="10219" r="2634" b="17403"/>
          <a:stretch>
            <a:fillRect/>
          </a:stretch>
        </p:blipFill>
        <p:spPr bwMode="auto">
          <a:xfrm>
            <a:off x="6311901" y="1268413"/>
            <a:ext cx="4181475" cy="4679950"/>
          </a:xfrm>
          <a:prstGeom prst="rect">
            <a:avLst/>
          </a:prstGeom>
          <a:noFill/>
          <a:extLst>
            <a:ext uri="{909E8E84-426E-40DD-AFC4-6F175D3DCCD1}">
              <a14:hiddenFill xmlns:a14="http://schemas.microsoft.com/office/drawing/2010/main">
                <a:solidFill>
                  <a:srgbClr val="FFFFFF"/>
                </a:solidFill>
              </a14:hiddenFill>
            </a:ext>
          </a:extLst>
        </p:spPr>
      </p:pic>
      <p:sp>
        <p:nvSpPr>
          <p:cNvPr id="70663" name="Text Box 7"/>
          <p:cNvSpPr txBox="1">
            <a:spLocks noChangeArrowheads="1"/>
          </p:cNvSpPr>
          <p:nvPr/>
        </p:nvSpPr>
        <p:spPr bwMode="auto">
          <a:xfrm>
            <a:off x="7027028" y="1771651"/>
            <a:ext cx="3127459" cy="366767"/>
          </a:xfrm>
          <a:prstGeom prst="rect">
            <a:avLst/>
          </a:prstGeom>
          <a:solidFill>
            <a:srgbClr val="FFFFCC"/>
          </a:solidFill>
          <a:ln w="381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FF"/>
                </a:solidFill>
                <a:effectLst/>
                <a:uLnTx/>
                <a:uFillTx/>
                <a:latin typeface="Times New Roman" pitchFamily="18" charset="0"/>
                <a:ea typeface="+mn-ea"/>
                <a:cs typeface="+mn-cs"/>
              </a:rPr>
              <a:t>X(</a:t>
            </a:r>
            <a:r>
              <a:rPr kumimoji="0" lang="en-US" sz="1800" b="1" i="0" u="none" strike="noStrike" kern="1200" cap="none" spc="0" normalizeH="0" baseline="30000" noProof="0">
                <a:ln>
                  <a:noFill/>
                </a:ln>
                <a:solidFill>
                  <a:srgbClr val="0000FF"/>
                </a:solidFill>
                <a:effectLst/>
                <a:uLnTx/>
                <a:uFillTx/>
                <a:latin typeface="Times New Roman" pitchFamily="18" charset="0"/>
                <a:ea typeface="+mn-ea"/>
                <a:cs typeface="+mn-cs"/>
              </a:rPr>
              <a:t>13</a:t>
            </a:r>
            <a:r>
              <a:rPr kumimoji="0" lang="en-US" sz="1800" b="1" i="0" u="none" strike="noStrike" kern="1200" cap="none" spc="0" normalizeH="0" baseline="0" noProof="0">
                <a:ln>
                  <a:noFill/>
                </a:ln>
                <a:solidFill>
                  <a:srgbClr val="0000FF"/>
                </a:solidFill>
                <a:effectLst/>
                <a:uLnTx/>
                <a:uFillTx/>
                <a:latin typeface="Times New Roman" pitchFamily="18" charset="0"/>
                <a:ea typeface="+mn-ea"/>
                <a:cs typeface="+mn-cs"/>
              </a:rPr>
              <a:t>C</a:t>
            </a:r>
            <a:r>
              <a:rPr kumimoji="0" lang="en-US" sz="1800" b="1" i="0" u="none" strike="noStrike" kern="1200" cap="none" spc="0" normalizeH="0" baseline="-25000" noProof="0">
                <a:ln>
                  <a:noFill/>
                </a:ln>
                <a:solidFill>
                  <a:srgbClr val="0000FF"/>
                </a:solidFill>
                <a:effectLst/>
                <a:uLnTx/>
                <a:uFillTx/>
                <a:latin typeface="Times New Roman" pitchFamily="18" charset="0"/>
                <a:ea typeface="+mn-ea"/>
                <a:cs typeface="+mn-cs"/>
              </a:rPr>
              <a:t>eff</a:t>
            </a:r>
            <a:r>
              <a:rPr kumimoji="0" lang="en-US" sz="1800" b="1" i="0" u="none" strike="noStrike" kern="1200" cap="none" spc="0" normalizeH="0" baseline="0" noProof="0">
                <a:ln>
                  <a:noFill/>
                </a:ln>
                <a:solidFill>
                  <a:srgbClr val="0000FF"/>
                </a:solidFill>
                <a:effectLst/>
                <a:uLnTx/>
                <a:uFillTx/>
                <a:latin typeface="Times New Roman" pitchFamily="18" charset="0"/>
                <a:ea typeface="+mn-ea"/>
                <a:cs typeface="+mn-cs"/>
              </a:rPr>
              <a:t>)=X(</a:t>
            </a:r>
            <a:r>
              <a:rPr kumimoji="0" lang="en-US" sz="1800" b="1" i="0" u="none" strike="noStrike" kern="1200" cap="none" spc="0" normalizeH="0" baseline="30000" noProof="0">
                <a:ln>
                  <a:noFill/>
                </a:ln>
                <a:solidFill>
                  <a:srgbClr val="0000FF"/>
                </a:solidFill>
                <a:effectLst/>
                <a:uLnTx/>
                <a:uFillTx/>
                <a:latin typeface="Times New Roman" pitchFamily="18" charset="0"/>
                <a:ea typeface="+mn-ea"/>
                <a:cs typeface="+mn-cs"/>
              </a:rPr>
              <a:t>13</a:t>
            </a:r>
            <a:r>
              <a:rPr kumimoji="0" lang="en-US" sz="1800" b="1" i="0" u="none" strike="noStrike" kern="1200" cap="none" spc="0" normalizeH="0" baseline="0" noProof="0">
                <a:ln>
                  <a:noFill/>
                </a:ln>
                <a:solidFill>
                  <a:srgbClr val="0000FF"/>
                </a:solidFill>
                <a:effectLst/>
                <a:uLnTx/>
                <a:uFillTx/>
                <a:latin typeface="Times New Roman" pitchFamily="18" charset="0"/>
                <a:ea typeface="+mn-ea"/>
                <a:cs typeface="+mn-cs"/>
              </a:rPr>
              <a:t>C)-X(</a:t>
            </a:r>
            <a:r>
              <a:rPr kumimoji="0" lang="en-US" sz="1800" b="1" i="0" u="none" strike="noStrike" kern="1200" cap="none" spc="0" normalizeH="0" baseline="30000" noProof="0">
                <a:ln>
                  <a:noFill/>
                </a:ln>
                <a:solidFill>
                  <a:srgbClr val="0000FF"/>
                </a:solidFill>
                <a:effectLst/>
                <a:uLnTx/>
                <a:uFillTx/>
                <a:latin typeface="Times New Roman" pitchFamily="18" charset="0"/>
                <a:ea typeface="+mn-ea"/>
                <a:cs typeface="+mn-cs"/>
              </a:rPr>
              <a:t>14</a:t>
            </a:r>
            <a:r>
              <a:rPr kumimoji="0" lang="en-US" sz="1800" b="1" i="0" u="none" strike="noStrike" kern="1200" cap="none" spc="0" normalizeH="0" baseline="0" noProof="0">
                <a:ln>
                  <a:noFill/>
                </a:ln>
                <a:solidFill>
                  <a:srgbClr val="0000FF"/>
                </a:solidFill>
                <a:effectLst/>
                <a:uLnTx/>
                <a:uFillTx/>
                <a:latin typeface="Times New Roman" pitchFamily="18" charset="0"/>
                <a:ea typeface="+mn-ea"/>
                <a:cs typeface="+mn-cs"/>
              </a:rPr>
              <a:t>N)*13/14</a:t>
            </a:r>
            <a:endParaRPr kumimoji="0" lang="it-IT" sz="1800" b="1" i="0" u="none" strike="noStrike" kern="1200" cap="none" spc="0" normalizeH="0" baseline="0" noProof="0">
              <a:ln>
                <a:noFill/>
              </a:ln>
              <a:solidFill>
                <a:srgbClr val="0000FF"/>
              </a:solidFill>
              <a:effectLst/>
              <a:uLnTx/>
              <a:uFillTx/>
              <a:latin typeface="Times New Roman" pitchFamily="18" charset="0"/>
              <a:ea typeface="+mn-ea"/>
              <a:cs typeface="+mn-cs"/>
            </a:endParaRPr>
          </a:p>
        </p:txBody>
      </p:sp>
      <p:sp>
        <p:nvSpPr>
          <p:cNvPr id="70664" name="Text Box 8"/>
          <p:cNvSpPr txBox="1">
            <a:spLocks noChangeArrowheads="1"/>
          </p:cNvSpPr>
          <p:nvPr/>
        </p:nvSpPr>
        <p:spPr bwMode="auto">
          <a:xfrm>
            <a:off x="7165975" y="4076700"/>
            <a:ext cx="546100" cy="528638"/>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it-IT" sz="2800" b="1" i="0" u="none" strike="noStrike" kern="1200" cap="none" spc="0" normalizeH="0" baseline="0" noProof="0">
                <a:ln>
                  <a:noFill/>
                </a:ln>
                <a:solidFill>
                  <a:prstClr val="black"/>
                </a:solidFill>
                <a:effectLst/>
                <a:uLnTx/>
                <a:uFillTx/>
                <a:latin typeface="Times New Roman" pitchFamily="18" charset="0"/>
                <a:ea typeface="+mn-ea"/>
                <a:cs typeface="+mn-cs"/>
              </a:rPr>
              <a:t>1</a:t>
            </a:r>
            <a:r>
              <a:rPr kumimoji="0" lang="it-IT" sz="2800" b="1" i="0" u="none" strike="noStrike" kern="1200" cap="none" spc="0" normalizeH="0" baseline="30000" noProof="0">
                <a:ln>
                  <a:noFill/>
                </a:ln>
                <a:solidFill>
                  <a:prstClr val="black"/>
                </a:solidFill>
                <a:effectLst/>
                <a:uLnTx/>
                <a:uFillTx/>
                <a:latin typeface="Times New Roman" pitchFamily="18" charset="0"/>
                <a:ea typeface="+mn-ea"/>
                <a:cs typeface="+mn-cs"/>
              </a:rPr>
              <a:t>st</a:t>
            </a:r>
          </a:p>
        </p:txBody>
      </p:sp>
      <p:sp>
        <p:nvSpPr>
          <p:cNvPr id="70665" name="Text Box 9"/>
          <p:cNvSpPr txBox="1">
            <a:spLocks noChangeArrowheads="1"/>
          </p:cNvSpPr>
          <p:nvPr/>
        </p:nvSpPr>
        <p:spPr bwMode="auto">
          <a:xfrm>
            <a:off x="8909749" y="4364039"/>
            <a:ext cx="735202" cy="520655"/>
          </a:xfrm>
          <a:prstGeom prst="rect">
            <a:avLst/>
          </a:prstGeom>
          <a:solidFill>
            <a:schemeClr val="bg1"/>
          </a:solidFill>
          <a:ln w="12700">
            <a:solidFill>
              <a:srgbClr val="FF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it-IT" sz="2800" b="1" i="0" u="none" strike="noStrike" kern="1200" cap="none" spc="0" normalizeH="0" baseline="0" noProof="0">
                <a:ln>
                  <a:noFill/>
                </a:ln>
                <a:solidFill>
                  <a:srgbClr val="FF33CC"/>
                </a:solidFill>
                <a:effectLst/>
                <a:uLnTx/>
                <a:uFillTx/>
                <a:latin typeface="Times New Roman" pitchFamily="18" charset="0"/>
                <a:ea typeface="+mn-ea"/>
                <a:cs typeface="+mn-cs"/>
              </a:rPr>
              <a:t>11</a:t>
            </a:r>
            <a:r>
              <a:rPr kumimoji="0" lang="it-IT" sz="2800" b="1" i="0" u="none" strike="noStrike" kern="1200" cap="none" spc="0" normalizeH="0" baseline="30000" noProof="0">
                <a:ln>
                  <a:noFill/>
                </a:ln>
                <a:solidFill>
                  <a:srgbClr val="FF33CC"/>
                </a:solidFill>
                <a:effectLst/>
                <a:uLnTx/>
                <a:uFillTx/>
                <a:latin typeface="Times New Roman" pitchFamily="18" charset="0"/>
                <a:ea typeface="+mn-ea"/>
                <a:cs typeface="+mn-cs"/>
              </a:rPr>
              <a:t>th</a:t>
            </a:r>
          </a:p>
        </p:txBody>
      </p:sp>
      <p:sp>
        <p:nvSpPr>
          <p:cNvPr id="70666" name="Text Box 10"/>
          <p:cNvSpPr txBox="1">
            <a:spLocks noChangeArrowheads="1"/>
          </p:cNvSpPr>
          <p:nvPr/>
        </p:nvSpPr>
        <p:spPr bwMode="auto">
          <a:xfrm>
            <a:off x="6302376" y="6019800"/>
            <a:ext cx="4176713"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it-IT" sz="2000" b="1" i="0" u="none" strike="noStrike" kern="1200" cap="none" spc="0" normalizeH="0" baseline="30000" noProof="0">
                <a:ln>
                  <a:noFill/>
                </a:ln>
                <a:solidFill>
                  <a:srgbClr val="FFFF00"/>
                </a:solidFill>
                <a:effectLst/>
                <a:uLnTx/>
                <a:uFillTx/>
                <a:latin typeface="Times New Roman" pitchFamily="18" charset="0"/>
                <a:ea typeface="+mn-ea"/>
                <a:cs typeface="+mn-cs"/>
              </a:rPr>
              <a:t>14</a:t>
            </a:r>
            <a:r>
              <a:rPr kumimoji="0" lang="it-IT" sz="2000" b="1" i="0" u="none" strike="noStrike" kern="1200" cap="none" spc="0" normalizeH="0" baseline="0" noProof="0">
                <a:ln>
                  <a:noFill/>
                </a:ln>
                <a:solidFill>
                  <a:srgbClr val="FFFF00"/>
                </a:solidFill>
                <a:effectLst/>
                <a:uLnTx/>
                <a:uFillTx/>
                <a:latin typeface="Times New Roman" pitchFamily="18" charset="0"/>
                <a:ea typeface="+mn-ea"/>
                <a:cs typeface="+mn-cs"/>
              </a:rPr>
              <a:t>N  strong neutron poison via</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it-IT" sz="2000" b="1" i="0" u="none" strike="noStrike" kern="1200" cap="none" spc="0" normalizeH="0" baseline="30000" noProof="0">
                <a:ln>
                  <a:noFill/>
                </a:ln>
                <a:solidFill>
                  <a:srgbClr val="FFFF00"/>
                </a:solidFill>
                <a:effectLst/>
                <a:uLnTx/>
                <a:uFillTx/>
                <a:latin typeface="Times New Roman" pitchFamily="18" charset="0"/>
                <a:ea typeface="+mn-ea"/>
                <a:cs typeface="+mn-cs"/>
              </a:rPr>
              <a:t>14</a:t>
            </a:r>
            <a:r>
              <a:rPr kumimoji="0" lang="it-IT" sz="2000" b="1" i="0" u="none" strike="noStrike" kern="1200" cap="none" spc="0" normalizeH="0" baseline="0" noProof="0">
                <a:ln>
                  <a:noFill/>
                </a:ln>
                <a:solidFill>
                  <a:srgbClr val="FFFF00"/>
                </a:solidFill>
                <a:effectLst/>
                <a:uLnTx/>
                <a:uFillTx/>
                <a:latin typeface="Times New Roman" pitchFamily="18" charset="0"/>
                <a:ea typeface="+mn-ea"/>
                <a:cs typeface="+mn-cs"/>
              </a:rPr>
              <a:t>N(n,p)</a:t>
            </a:r>
            <a:r>
              <a:rPr kumimoji="0" lang="it-IT" sz="2000" b="1" i="0" u="none" strike="noStrike" kern="1200" cap="none" spc="0" normalizeH="0" baseline="30000" noProof="0">
                <a:ln>
                  <a:noFill/>
                </a:ln>
                <a:solidFill>
                  <a:srgbClr val="FFFF00"/>
                </a:solidFill>
                <a:effectLst/>
                <a:uLnTx/>
                <a:uFillTx/>
                <a:latin typeface="Times New Roman" pitchFamily="18" charset="0"/>
                <a:ea typeface="+mn-ea"/>
                <a:cs typeface="+mn-cs"/>
              </a:rPr>
              <a:t>14</a:t>
            </a:r>
            <a:r>
              <a:rPr kumimoji="0" lang="it-IT" sz="2000" b="1" i="0" u="none" strike="noStrike" kern="1200" cap="none" spc="0" normalizeH="0" baseline="0" noProof="0">
                <a:ln>
                  <a:noFill/>
                </a:ln>
                <a:solidFill>
                  <a:srgbClr val="FFFF00"/>
                </a:solidFill>
                <a:effectLst/>
                <a:uLnTx/>
                <a:uFillTx/>
                <a:latin typeface="Times New Roman" pitchFamily="18" charset="0"/>
                <a:ea typeface="+mn-ea"/>
                <a:cs typeface="+mn-cs"/>
              </a:rPr>
              <a:t>C reaction</a:t>
            </a:r>
          </a:p>
        </p:txBody>
      </p:sp>
    </p:spTree>
    <p:extLst>
      <p:ext uri="{BB962C8B-B14F-4D97-AF65-F5344CB8AC3E}">
        <p14:creationId xmlns:p14="http://schemas.microsoft.com/office/powerpoint/2010/main" val="284137116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8188" y="1617133"/>
            <a:ext cx="3357684" cy="4969673"/>
          </a:xfrm>
        </p:spPr>
        <p:txBody>
          <a:bodyPr>
            <a:normAutofit/>
          </a:bodyPr>
          <a:lstStyle/>
          <a:p>
            <a:r>
              <a:rPr lang="en-US" sz="2800" b="1" i="1" dirty="0" smtClean="0">
                <a:latin typeface="Comic Sans MS" pitchFamily="66" charset="0"/>
              </a:rPr>
              <a:t>AGB MASS </a:t>
            </a:r>
            <a:r>
              <a:rPr lang="en-US" sz="2800" b="1" i="1" dirty="0">
                <a:latin typeface="Comic Sans MS" pitchFamily="66" charset="0"/>
              </a:rPr>
              <a:t>LOSS </a:t>
            </a:r>
            <a:r>
              <a:rPr lang="en-US" sz="2800" b="1" i="1" dirty="0" smtClean="0">
                <a:latin typeface="Comic Sans MS" pitchFamily="66" charset="0"/>
              </a:rPr>
              <a:t>is driven by pulsation.</a:t>
            </a:r>
            <a:br>
              <a:rPr lang="en-US" sz="2800" b="1" i="1" dirty="0" smtClean="0">
                <a:latin typeface="Comic Sans MS" pitchFamily="66" charset="0"/>
              </a:rPr>
            </a:br>
            <a:r>
              <a:rPr lang="en-US" sz="2800" b="1" i="1" dirty="0">
                <a:latin typeface="Comic Sans MS" pitchFamily="66" charset="0"/>
              </a:rPr>
              <a:t/>
            </a:r>
            <a:br>
              <a:rPr lang="en-US" sz="2800" b="1" i="1" dirty="0">
                <a:latin typeface="Comic Sans MS" pitchFamily="66" charset="0"/>
              </a:rPr>
            </a:br>
            <a:r>
              <a:rPr lang="en-US" sz="2800" b="1" i="1" dirty="0" smtClean="0">
                <a:latin typeface="Comic Sans MS" pitchFamily="66" charset="0"/>
              </a:rPr>
              <a:t>Stellar wind determines the duration of the AGB and the pollution of the interstellar gas.</a:t>
            </a:r>
            <a:endParaRPr lang="en-GB" sz="2800" b="1" i="1" u="sng" dirty="0">
              <a:latin typeface="Comic Sans MS" pitchFamily="66" charset="0"/>
            </a:endParaRPr>
          </a:p>
        </p:txBody>
      </p:sp>
      <p:sp>
        <p:nvSpPr>
          <p:cNvPr id="71683" name="Text Box 3"/>
          <p:cNvSpPr txBox="1">
            <a:spLocks noChangeArrowheads="1"/>
          </p:cNvSpPr>
          <p:nvPr/>
        </p:nvSpPr>
        <p:spPr bwMode="auto">
          <a:xfrm>
            <a:off x="880534" y="575734"/>
            <a:ext cx="3776664"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omic Sans MS" pitchFamily="66" charset="0"/>
                <a:ea typeface="+mn-ea"/>
                <a:cs typeface="+mn-cs"/>
              </a:rPr>
              <a:t>UP TO </a:t>
            </a:r>
            <a:r>
              <a:rPr kumimoji="0" lang="en-US" sz="2000" b="1" i="1" u="none" strike="noStrike" kern="1200" cap="none" spc="0" normalizeH="0" baseline="0" noProof="0" dirty="0">
                <a:ln>
                  <a:noFill/>
                </a:ln>
                <a:solidFill>
                  <a:prstClr val="black"/>
                </a:solidFill>
                <a:effectLst/>
                <a:uLnTx/>
                <a:uFillTx/>
                <a:latin typeface="Comic Sans MS" pitchFamily="66" charset="0"/>
                <a:ea typeface="+mn-ea"/>
                <a:cs typeface="+mn-cs"/>
              </a:rPr>
              <a:t>EARLY-AGB</a:t>
            </a:r>
            <a:r>
              <a:rPr kumimoji="0" lang="en-US" sz="2000" b="1" i="0" u="none" strike="noStrike" kern="1200" cap="none" spc="0" normalizeH="0" baseline="0" noProof="0" dirty="0">
                <a:ln>
                  <a:noFill/>
                </a:ln>
                <a:solidFill>
                  <a:prstClr val="black"/>
                </a:solidFill>
                <a:effectLst/>
                <a:uLnTx/>
                <a:uFillTx/>
                <a:latin typeface="Comic Sans MS" pitchFamily="66" charset="0"/>
                <a:ea typeface="+mn-ea"/>
                <a:cs typeface="+mn-cs"/>
              </a:rPr>
              <a:t> PHASE</a:t>
            </a:r>
            <a:endParaRPr kumimoji="0" lang="it-IT" sz="2000" b="1"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sp>
        <p:nvSpPr>
          <p:cNvPr id="71685" name="AutoShape 5"/>
          <p:cNvSpPr>
            <a:spLocks noChangeArrowheads="1"/>
          </p:cNvSpPr>
          <p:nvPr/>
        </p:nvSpPr>
        <p:spPr bwMode="auto">
          <a:xfrm>
            <a:off x="5002922" y="651934"/>
            <a:ext cx="1059212" cy="304800"/>
          </a:xfrm>
          <a:prstGeom prst="rightArrow">
            <a:avLst>
              <a:gd name="adj1" fmla="val 50000"/>
              <a:gd name="adj2" fmla="val 100000"/>
            </a:avLst>
          </a:prstGeom>
          <a:solidFill>
            <a:schemeClr val="tx1"/>
          </a:solidFill>
          <a:ln w="12700">
            <a:solidFill>
              <a:srgbClr val="FFFF00"/>
            </a:solidFill>
            <a:miter lim="800000"/>
            <a:headEnd/>
            <a:tailEnd/>
          </a:ln>
          <a:effectLst/>
          <a:extLst/>
        </p:spPr>
        <p:txBody>
          <a:bodyPr wrap="none" lIns="90488" tIns="44450" rIns="90488" bIns="4445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686" name="Text Box 6"/>
          <p:cNvSpPr txBox="1">
            <a:spLocks noChangeArrowheads="1"/>
          </p:cNvSpPr>
          <p:nvPr/>
        </p:nvSpPr>
        <p:spPr bwMode="auto">
          <a:xfrm>
            <a:off x="6461391" y="233363"/>
            <a:ext cx="4681091" cy="82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omic Sans MS" pitchFamily="66" charset="0"/>
                <a:ea typeface="+mn-ea"/>
                <a:cs typeface="+mn-cs"/>
              </a:rPr>
              <a:t>REIMER’S MASS-LOSS</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omic Sans MS" pitchFamily="66" charset="0"/>
                <a:ea typeface="+mn-ea"/>
                <a:cs typeface="+mn-cs"/>
              </a:rPr>
              <a:t>(</a:t>
            </a:r>
            <a:r>
              <a:rPr kumimoji="0" lang="en-US" sz="2400" b="1" i="0" u="none" strike="noStrike" kern="1200" cap="none" spc="0" normalizeH="0" baseline="0" noProof="0" dirty="0" smtClean="0">
                <a:ln>
                  <a:noFill/>
                </a:ln>
                <a:solidFill>
                  <a:prstClr val="black"/>
                </a:solidFill>
                <a:effectLst/>
                <a:uLnTx/>
                <a:uFillTx/>
                <a:latin typeface="Comic Sans MS" pitchFamily="66" charset="0"/>
                <a:ea typeface="+mn-ea"/>
                <a:cs typeface="Times New Roman" pitchFamily="18" charset="0"/>
                <a:sym typeface="WP Greek Century" pitchFamily="2" charset="2"/>
              </a:rPr>
              <a:t>η</a:t>
            </a:r>
            <a:r>
              <a:rPr kumimoji="0" lang="en-US" sz="2400" b="1" i="0" u="none" strike="noStrike" kern="1200" cap="none" spc="0" normalizeH="0" baseline="0" noProof="0" dirty="0" smtClean="0">
                <a:ln>
                  <a:noFill/>
                </a:ln>
                <a:solidFill>
                  <a:prstClr val="black"/>
                </a:solidFill>
                <a:effectLst/>
                <a:uLnTx/>
                <a:uFillTx/>
                <a:latin typeface="Comic Sans MS" pitchFamily="66" charset="0"/>
                <a:ea typeface="+mn-ea"/>
                <a:cs typeface="+mn-cs"/>
                <a:sym typeface="WP Greek Century" pitchFamily="2" charset="2"/>
              </a:rPr>
              <a:t>=0.2-0.4)</a:t>
            </a:r>
            <a:endParaRPr kumimoji="0" lang="it-IT" sz="2400" b="1"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pic>
        <p:nvPicPr>
          <p:cNvPr id="71690" name="Picture 10" descr="fit_massloss_old"/>
          <p:cNvPicPr>
            <a:picLocks noChangeAspect="1" noChangeArrowheads="1"/>
          </p:cNvPicPr>
          <p:nvPr/>
        </p:nvPicPr>
        <p:blipFill>
          <a:blip r:embed="rId3">
            <a:extLst>
              <a:ext uri="{28A0092B-C50C-407E-A947-70E740481C1C}">
                <a14:useLocalDpi xmlns:a14="http://schemas.microsoft.com/office/drawing/2010/main" val="0"/>
              </a:ext>
            </a:extLst>
          </a:blip>
          <a:srcRect l="4750" t="11914" r="15486" b="11615"/>
          <a:stretch>
            <a:fillRect/>
          </a:stretch>
        </p:blipFill>
        <p:spPr bwMode="auto">
          <a:xfrm>
            <a:off x="4016902" y="1617133"/>
            <a:ext cx="7734213" cy="5194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6042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hr_t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2263" y="333376"/>
            <a:ext cx="3790950" cy="4392613"/>
          </a:xfrm>
          <a:prstGeom prst="rect">
            <a:avLst/>
          </a:prstGeom>
          <a:noFill/>
          <a:extLst>
            <a:ext uri="{909E8E84-426E-40DD-AFC4-6F175D3DCCD1}">
              <a14:hiddenFill xmlns:a14="http://schemas.microsoft.com/office/drawing/2010/main">
                <a:solidFill>
                  <a:srgbClr val="FFFFFF"/>
                </a:solidFill>
              </a14:hiddenFill>
            </a:ext>
          </a:extLst>
        </p:spPr>
      </p:pic>
      <p:sp>
        <p:nvSpPr>
          <p:cNvPr id="72707" name="Text Box 3"/>
          <p:cNvSpPr txBox="1">
            <a:spLocks noChangeArrowheads="1"/>
          </p:cNvSpPr>
          <p:nvPr/>
        </p:nvSpPr>
        <p:spPr bwMode="auto">
          <a:xfrm>
            <a:off x="1774825" y="260350"/>
            <a:ext cx="2343150" cy="939800"/>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5400" b="1" i="0" u="none" strike="noStrike" kern="1200" cap="none" spc="0" normalizeH="0" baseline="0" noProof="0">
                <a:ln>
                  <a:noFill/>
                </a:ln>
                <a:solidFill>
                  <a:srgbClr val="FFFF00"/>
                </a:solidFill>
                <a:effectLst/>
                <a:uLnTx/>
                <a:uFillTx/>
                <a:latin typeface="Times New Roman" pitchFamily="18" charset="0"/>
                <a:ea typeface="+mn-ea"/>
                <a:cs typeface="+mn-cs"/>
              </a:rPr>
              <a:t>Results</a:t>
            </a:r>
            <a:endParaRPr kumimoji="0" lang="it-IT" sz="5400" b="1" i="0" u="none" strike="noStrike" kern="1200" cap="none" spc="0" normalizeH="0" baseline="0" noProof="0">
              <a:ln>
                <a:noFill/>
              </a:ln>
              <a:solidFill>
                <a:srgbClr val="FFFF00"/>
              </a:solidFill>
              <a:effectLst/>
              <a:uLnTx/>
              <a:uFillTx/>
              <a:latin typeface="Times New Roman" pitchFamily="18" charset="0"/>
              <a:ea typeface="+mn-ea"/>
              <a:cs typeface="+mn-cs"/>
            </a:endParaRPr>
          </a:p>
        </p:txBody>
      </p:sp>
      <p:sp>
        <p:nvSpPr>
          <p:cNvPr id="72708" name="Text Box 4"/>
          <p:cNvSpPr txBox="1">
            <a:spLocks noChangeArrowheads="1"/>
          </p:cNvSpPr>
          <p:nvPr/>
        </p:nvSpPr>
        <p:spPr bwMode="auto">
          <a:xfrm>
            <a:off x="1703388" y="1773238"/>
            <a:ext cx="4824412" cy="2090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s-ES" sz="3000" b="1" i="0" u="none" strike="noStrike" kern="1200" cap="none" spc="0" normalizeH="0" baseline="0" noProof="0" dirty="0">
                <a:ln>
                  <a:noFill/>
                </a:ln>
                <a:solidFill>
                  <a:prstClr val="white"/>
                </a:solidFill>
                <a:effectLst/>
                <a:uLnTx/>
                <a:uFillTx/>
                <a:latin typeface="Times New Roman" pitchFamily="18" charset="0"/>
                <a:ea typeface="+mn-ea"/>
                <a:cs typeface="+mn-cs"/>
              </a:rPr>
              <a:t>The </a:t>
            </a:r>
            <a:r>
              <a:rPr kumimoji="0" lang="es-ES" sz="3000" b="1" i="0" u="none" strike="noStrike" kern="1200" cap="none" spc="0" normalizeH="0" baseline="0" noProof="0" dirty="0" smtClean="0">
                <a:ln>
                  <a:noFill/>
                </a:ln>
                <a:solidFill>
                  <a:prstClr val="white"/>
                </a:solidFill>
                <a:effectLst/>
                <a:uLnTx/>
                <a:uFillTx/>
                <a:latin typeface="Times New Roman" pitchFamily="18" charset="0"/>
                <a:ea typeface="+mn-ea"/>
                <a:cs typeface="+mn-cs"/>
              </a:rPr>
              <a:t>C-rich opacities</a:t>
            </a:r>
            <a:endParaRPr kumimoji="0" lang="es-ES" sz="3000" b="1" i="0" u="none" strike="noStrike" kern="1200" cap="none" spc="0" normalizeH="0" baseline="0" noProof="0" dirty="0">
              <a:ln>
                <a:noFill/>
              </a:ln>
              <a:solidFill>
                <a:prstClr val="white"/>
              </a:solidFill>
              <a:effectLst/>
              <a:uLnTx/>
              <a:uFillTx/>
              <a:latin typeface="Times New Roman" pitchFamily="18"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s-ES" sz="3000" b="1" i="0" u="none" strike="noStrike" kern="1200" cap="none" spc="0" normalizeH="0" baseline="0" noProof="0" dirty="0">
                <a:ln>
                  <a:noFill/>
                </a:ln>
                <a:solidFill>
                  <a:prstClr val="white"/>
                </a:solidFill>
                <a:effectLst/>
                <a:uLnTx/>
                <a:uFillTx/>
                <a:latin typeface="Times New Roman" pitchFamily="18" charset="0"/>
                <a:ea typeface="+mn-ea"/>
                <a:cs typeface="+mn-cs"/>
              </a:rPr>
              <a:t>make the stars redder in the AGB </a:t>
            </a:r>
            <a:r>
              <a:rPr kumimoji="0" lang="es-ES" sz="3000" b="1" i="0" u="none" strike="noStrike" kern="1200" cap="none" spc="0" normalizeH="0" baseline="0" noProof="0" dirty="0" smtClean="0">
                <a:ln>
                  <a:noFill/>
                </a:ln>
                <a:solidFill>
                  <a:prstClr val="white"/>
                </a:solidFill>
                <a:effectLst/>
                <a:uLnTx/>
                <a:uFillTx/>
                <a:latin typeface="Times New Roman" pitchFamily="18" charset="0"/>
                <a:ea typeface="+mn-ea"/>
                <a:cs typeface="+mn-cs"/>
              </a:rPr>
              <a:t>phase.</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s-ES" sz="2000" b="1" i="0" u="none" strike="noStrike" kern="1200" cap="none" spc="0" normalizeH="0" baseline="0" noProof="0" dirty="0" smtClean="0">
                <a:ln>
                  <a:noFill/>
                </a:ln>
                <a:solidFill>
                  <a:prstClr val="white"/>
                </a:solidFill>
                <a:effectLst/>
                <a:uLnTx/>
                <a:uFillTx/>
                <a:latin typeface="Times New Roman" pitchFamily="18" charset="0"/>
                <a:ea typeface="+mn-ea"/>
                <a:cs typeface="+mn-cs"/>
              </a:rPr>
              <a:t>When C/O&gt;1, new molecular species form, such as CN, CH or C2. </a:t>
            </a:r>
            <a:endParaRPr kumimoji="0" lang="es-ES" sz="2000" b="1" i="0" u="none" strike="noStrike" kern="1200" cap="none" spc="0" normalizeH="0" baseline="0" noProof="0" dirty="0">
              <a:ln>
                <a:noFill/>
              </a:ln>
              <a:solidFill>
                <a:prstClr val="white"/>
              </a:solidFill>
              <a:effectLst/>
              <a:uLnTx/>
              <a:uFillTx/>
              <a:latin typeface="Times New Roman" pitchFamily="18" charset="0"/>
              <a:ea typeface="+mn-ea"/>
              <a:cs typeface="+mn-cs"/>
            </a:endParaRPr>
          </a:p>
        </p:txBody>
      </p:sp>
      <p:sp>
        <p:nvSpPr>
          <p:cNvPr id="72709" name="Line 5"/>
          <p:cNvSpPr>
            <a:spLocks noChangeShapeType="1"/>
          </p:cNvSpPr>
          <p:nvPr/>
        </p:nvSpPr>
        <p:spPr bwMode="auto">
          <a:xfrm>
            <a:off x="4295775" y="3860801"/>
            <a:ext cx="0" cy="1368425"/>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710" name="Rectangle 6"/>
          <p:cNvSpPr>
            <a:spLocks noChangeArrowheads="1"/>
          </p:cNvSpPr>
          <p:nvPr/>
        </p:nvSpPr>
        <p:spPr bwMode="auto">
          <a:xfrm>
            <a:off x="2376488" y="5516563"/>
            <a:ext cx="6851650" cy="889000"/>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5000" b="1" i="0" u="none" strike="noStrike" kern="1200" cap="none" spc="0" normalizeH="0" baseline="0" noProof="0">
                <a:ln>
                  <a:noFill/>
                </a:ln>
                <a:solidFill>
                  <a:srgbClr val="FFFF00"/>
                </a:solidFill>
                <a:effectLst/>
                <a:uLnTx/>
                <a:uFillTx/>
                <a:latin typeface="Times New Roman" pitchFamily="18" charset="0"/>
                <a:ea typeface="+mn-ea"/>
                <a:cs typeface="+mn-cs"/>
              </a:rPr>
              <a:t>Affects integrated colors</a:t>
            </a:r>
            <a:endParaRPr kumimoji="0" lang="es-ES" sz="5000" b="1" i="0" u="none" strike="noStrike" kern="1200" cap="none" spc="0" normalizeH="0" baseline="0" noProof="0">
              <a:ln>
                <a:noFill/>
              </a:ln>
              <a:solidFill>
                <a:srgbClr val="FFFF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74170280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5"/>
          <p:cNvPicPr>
            <a:picLocks noChangeAspect="1" noChangeArrowheads="1"/>
          </p:cNvPicPr>
          <p:nvPr/>
        </p:nvPicPr>
        <p:blipFill>
          <a:blip r:embed="rId3">
            <a:extLst>
              <a:ext uri="{28A0092B-C50C-407E-A947-70E740481C1C}">
                <a14:useLocalDpi xmlns:a14="http://schemas.microsoft.com/office/drawing/2010/main" val="0"/>
              </a:ext>
            </a:extLst>
          </a:blip>
          <a:srcRect l="2837" t="15157" b="22256"/>
          <a:stretch>
            <a:fillRect/>
          </a:stretch>
        </p:blipFill>
        <p:spPr bwMode="auto">
          <a:xfrm>
            <a:off x="1631951" y="260350"/>
            <a:ext cx="6551613" cy="617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9458" name="Group 66"/>
          <p:cNvGrpSpPr>
            <a:grpSpLocks/>
          </p:cNvGrpSpPr>
          <p:nvPr/>
        </p:nvGrpSpPr>
        <p:grpSpPr bwMode="auto">
          <a:xfrm>
            <a:off x="6167436" y="4221169"/>
            <a:ext cx="1649305" cy="461963"/>
            <a:chOff x="2880" y="2704"/>
            <a:chExt cx="899" cy="291"/>
          </a:xfrm>
        </p:grpSpPr>
        <p:sp>
          <p:nvSpPr>
            <p:cNvPr id="14368" name="Text Box 67"/>
            <p:cNvSpPr txBox="1">
              <a:spLocks noChangeArrowheads="1"/>
            </p:cNvSpPr>
            <p:nvPr/>
          </p:nvSpPr>
          <p:spPr bwMode="auto">
            <a:xfrm>
              <a:off x="3194" y="2704"/>
              <a:ext cx="585" cy="291"/>
            </a:xfrm>
            <a:prstGeom prst="rect">
              <a:avLst/>
            </a:prstGeom>
            <a:solidFill>
              <a:srgbClr val="FFFFFF"/>
            </a:solidFill>
            <a:ln w="127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50000"/>
                </a:spcBef>
                <a:spcAft>
                  <a:spcPct val="0"/>
                </a:spcAft>
                <a:buClrTx/>
                <a:buSzTx/>
                <a:buFontTx/>
                <a:buNone/>
                <a:tabLst/>
                <a:defRPr/>
              </a:pPr>
              <a:r>
                <a:rPr kumimoji="0" lang="en-US" sz="2400" b="0" i="0" u="none" strike="noStrike" kern="1200" cap="none" spc="0" normalizeH="0" baseline="0" noProof="0" dirty="0" err="1">
                  <a:ln>
                    <a:noFill/>
                  </a:ln>
                  <a:solidFill>
                    <a:srgbClr val="000000"/>
                  </a:solidFill>
                  <a:effectLst/>
                  <a:uLnTx/>
                  <a:uFillTx/>
                  <a:latin typeface="Arial" charset="0"/>
                  <a:ea typeface="+mn-ea"/>
                  <a:cs typeface="Arial" charset="0"/>
                </a:rPr>
                <a:t>Pb</a:t>
              </a:r>
              <a:r>
                <a:rPr kumimoji="0" lang="en-US" sz="2400" b="0" i="0" u="none" strike="noStrike" kern="1200" cap="none" spc="0" normalizeH="0" baseline="0" noProof="0" dirty="0">
                  <a:ln>
                    <a:noFill/>
                  </a:ln>
                  <a:solidFill>
                    <a:srgbClr val="000000"/>
                  </a:solidFill>
                  <a:effectLst/>
                  <a:uLnTx/>
                  <a:uFillTx/>
                  <a:latin typeface="Arial" charset="0"/>
                  <a:ea typeface="+mn-ea"/>
                  <a:cs typeface="Arial" charset="0"/>
                </a:rPr>
                <a:t>, Bi</a:t>
              </a:r>
            </a:p>
          </p:txBody>
        </p:sp>
        <p:sp>
          <p:nvSpPr>
            <p:cNvPr id="14369" name="Line 68"/>
            <p:cNvSpPr>
              <a:spLocks noChangeShapeType="1"/>
            </p:cNvSpPr>
            <p:nvPr/>
          </p:nvSpPr>
          <p:spPr bwMode="auto">
            <a:xfrm flipH="1">
              <a:off x="2880" y="2886"/>
              <a:ext cx="318" cy="4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59461" name="Rectangle 69"/>
          <p:cNvSpPr>
            <a:spLocks noGrp="1" noChangeArrowheads="1"/>
          </p:cNvSpPr>
          <p:nvPr>
            <p:ph type="title"/>
          </p:nvPr>
        </p:nvSpPr>
        <p:spPr>
          <a:xfrm>
            <a:off x="8801887" y="1374767"/>
            <a:ext cx="2484437" cy="3240087"/>
          </a:xfrm>
        </p:spPr>
        <p:txBody>
          <a:bodyPr anchorCtr="0"/>
          <a:lstStyle/>
          <a:p>
            <a:pPr eaLnBrk="1" hangingPunct="1">
              <a:defRPr/>
            </a:pPr>
            <a:r>
              <a:rPr lang="en-US" sz="2800" dirty="0">
                <a:solidFill>
                  <a:srgbClr val="FFFF00"/>
                </a:solidFill>
              </a:rPr>
              <a:t>Final AGB composition for 0.0001&lt;Z&lt;Z</a:t>
            </a:r>
            <a:r>
              <a:rPr lang="en-US" sz="2800" b="1" baseline="-25000" dirty="0" smtClean="0">
                <a:solidFill>
                  <a:srgbClr val="FFFF00"/>
                </a:solidFill>
                <a:latin typeface="Times New Roman" pitchFamily="18" charset="0"/>
                <a:sym typeface="ZapfDingbats" pitchFamily="82" charset="2"/>
              </a:rPr>
              <a:t></a:t>
            </a:r>
            <a:endParaRPr lang="en-US" sz="2400" b="1" dirty="0">
              <a:solidFill>
                <a:srgbClr val="FFFF00"/>
              </a:solidFill>
              <a:latin typeface="Times New Roman" pitchFamily="18" charset="0"/>
              <a:sym typeface="ZapfDingbats" pitchFamily="82" charset="2"/>
            </a:endParaRPr>
          </a:p>
        </p:txBody>
      </p:sp>
      <p:grpSp>
        <p:nvGrpSpPr>
          <p:cNvPr id="59462" name="Group 70"/>
          <p:cNvGrpSpPr>
            <a:grpSpLocks/>
          </p:cNvGrpSpPr>
          <p:nvPr/>
        </p:nvGrpSpPr>
        <p:grpSpPr bwMode="auto">
          <a:xfrm>
            <a:off x="5448300" y="4830763"/>
            <a:ext cx="4478338" cy="469900"/>
            <a:chOff x="2472" y="3043"/>
            <a:chExt cx="2821" cy="296"/>
          </a:xfrm>
        </p:grpSpPr>
        <p:sp>
          <p:nvSpPr>
            <p:cNvPr id="14366" name="Text Box 71"/>
            <p:cNvSpPr txBox="1">
              <a:spLocks noChangeArrowheads="1"/>
            </p:cNvSpPr>
            <p:nvPr/>
          </p:nvSpPr>
          <p:spPr bwMode="auto">
            <a:xfrm>
              <a:off x="3424" y="3043"/>
              <a:ext cx="1869" cy="296"/>
            </a:xfrm>
            <a:prstGeom prst="rect">
              <a:avLst/>
            </a:prstGeom>
            <a:solidFill>
              <a:srgbClr val="FFFFFF"/>
            </a:solidFill>
            <a:ln w="127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50000"/>
                </a:spcBef>
                <a:spcAft>
                  <a:spcPct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Arial" charset="0"/>
                  <a:ea typeface="+mn-ea"/>
                  <a:cs typeface="Arial" charset="0"/>
                </a:rPr>
                <a:t>hs=Ba,La,Cs,Nd,Sm</a:t>
              </a:r>
            </a:p>
          </p:txBody>
        </p:sp>
        <p:sp>
          <p:nvSpPr>
            <p:cNvPr id="14367" name="Line 72"/>
            <p:cNvSpPr>
              <a:spLocks noChangeShapeType="1"/>
            </p:cNvSpPr>
            <p:nvPr/>
          </p:nvSpPr>
          <p:spPr bwMode="auto">
            <a:xfrm flipH="1">
              <a:off x="2472" y="3204"/>
              <a:ext cx="907" cy="4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59465" name="Group 73"/>
          <p:cNvGrpSpPr>
            <a:grpSpLocks/>
          </p:cNvGrpSpPr>
          <p:nvPr/>
        </p:nvGrpSpPr>
        <p:grpSpPr bwMode="auto">
          <a:xfrm>
            <a:off x="4943475" y="5338772"/>
            <a:ext cx="4032252" cy="647701"/>
            <a:chOff x="2154" y="3430"/>
            <a:chExt cx="2540" cy="408"/>
          </a:xfrm>
        </p:grpSpPr>
        <p:sp>
          <p:nvSpPr>
            <p:cNvPr id="14364" name="Text Box 74"/>
            <p:cNvSpPr txBox="1">
              <a:spLocks noChangeArrowheads="1"/>
            </p:cNvSpPr>
            <p:nvPr/>
          </p:nvSpPr>
          <p:spPr bwMode="auto">
            <a:xfrm>
              <a:off x="3712" y="3542"/>
              <a:ext cx="982" cy="296"/>
            </a:xfrm>
            <a:prstGeom prst="rect">
              <a:avLst/>
            </a:prstGeom>
            <a:solidFill>
              <a:srgbClr val="FFFFFF"/>
            </a:solidFill>
            <a:ln w="127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kumimoji="0" lang="en-US" sz="2400" b="0" i="0" u="none" strike="noStrike" kern="1200" cap="none" spc="0" normalizeH="0" baseline="0" noProof="0" dirty="0" err="1">
                  <a:ln>
                    <a:noFill/>
                  </a:ln>
                  <a:solidFill>
                    <a:srgbClr val="000000"/>
                  </a:solidFill>
                  <a:effectLst/>
                  <a:uLnTx/>
                  <a:uFillTx/>
                  <a:latin typeface="Arial" charset="0"/>
                  <a:ea typeface="+mn-ea"/>
                  <a:cs typeface="Arial" charset="0"/>
                </a:rPr>
                <a:t>ls</a:t>
              </a:r>
              <a:r>
                <a:rPr kumimoji="0" lang="en-US" sz="2400" b="0" i="0" u="none" strike="noStrike" kern="1200" cap="none" spc="0" normalizeH="0" baseline="0" noProof="0" dirty="0">
                  <a:ln>
                    <a:noFill/>
                  </a:ln>
                  <a:solidFill>
                    <a:srgbClr val="000000"/>
                  </a:solidFill>
                  <a:effectLst/>
                  <a:uLnTx/>
                  <a:uFillTx/>
                  <a:latin typeface="Arial" charset="0"/>
                  <a:ea typeface="+mn-ea"/>
                  <a:cs typeface="Arial" charset="0"/>
                </a:rPr>
                <a:t>=</a:t>
              </a:r>
              <a:r>
                <a:rPr kumimoji="0" lang="en-US" sz="2400" b="0" i="0" u="none" strike="noStrike" kern="1200" cap="none" spc="0" normalizeH="0" baseline="0" noProof="0" dirty="0" err="1">
                  <a:ln>
                    <a:noFill/>
                  </a:ln>
                  <a:solidFill>
                    <a:srgbClr val="000000"/>
                  </a:solidFill>
                  <a:effectLst/>
                  <a:uLnTx/>
                  <a:uFillTx/>
                  <a:latin typeface="Arial" charset="0"/>
                  <a:ea typeface="+mn-ea"/>
                  <a:cs typeface="Arial" charset="0"/>
                </a:rPr>
                <a:t>Y,Sr,Zr</a:t>
              </a:r>
              <a:endParaRPr kumimoji="0" lang="en-US" sz="2400" b="0" i="0" u="none" strike="noStrike" kern="1200" cap="none" spc="0" normalizeH="0" baseline="0" noProof="0" dirty="0">
                <a:ln>
                  <a:noFill/>
                </a:ln>
                <a:solidFill>
                  <a:srgbClr val="000000"/>
                </a:solidFill>
                <a:effectLst/>
                <a:uLnTx/>
                <a:uFillTx/>
                <a:latin typeface="Arial" charset="0"/>
                <a:ea typeface="+mn-ea"/>
                <a:cs typeface="Arial" charset="0"/>
              </a:endParaRPr>
            </a:p>
          </p:txBody>
        </p:sp>
        <p:sp>
          <p:nvSpPr>
            <p:cNvPr id="14365" name="Line 75"/>
            <p:cNvSpPr>
              <a:spLocks noChangeShapeType="1"/>
            </p:cNvSpPr>
            <p:nvPr/>
          </p:nvSpPr>
          <p:spPr bwMode="auto">
            <a:xfrm flipH="1" flipV="1">
              <a:off x="2154" y="3430"/>
              <a:ext cx="1542" cy="13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514571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9465"/>
                                        </p:tgtEl>
                                        <p:attrNameLst>
                                          <p:attrName>style.visibility</p:attrName>
                                        </p:attrNameLst>
                                      </p:cBhvr>
                                      <p:to>
                                        <p:strVal val="visible"/>
                                      </p:to>
                                    </p:set>
                                    <p:animEffect transition="in" filter="dissolve">
                                      <p:cBhvr>
                                        <p:cTn id="7" dur="500"/>
                                        <p:tgtEl>
                                          <p:spTgt spid="59465"/>
                                        </p:tgtEl>
                                      </p:cBhvr>
                                    </p:animEffect>
                                  </p:childTnLst>
                                  <p:subTnLst>
                                    <p:set>
                                      <p:cBhvr override="childStyle">
                                        <p:cTn dur="1" fill="hold" display="0" masterRel="nextClick" afterEffect="1"/>
                                        <p:tgtEl>
                                          <p:spTgt spid="59465"/>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9462"/>
                                        </p:tgtEl>
                                        <p:attrNameLst>
                                          <p:attrName>style.visibility</p:attrName>
                                        </p:attrNameLst>
                                      </p:cBhvr>
                                      <p:to>
                                        <p:strVal val="visible"/>
                                      </p:to>
                                    </p:set>
                                    <p:animEffect transition="in" filter="dissolve">
                                      <p:cBhvr>
                                        <p:cTn id="12" dur="500"/>
                                        <p:tgtEl>
                                          <p:spTgt spid="59462"/>
                                        </p:tgtEl>
                                      </p:cBhvr>
                                    </p:animEffect>
                                  </p:childTnLst>
                                  <p:subTnLst>
                                    <p:set>
                                      <p:cBhvr override="childStyle">
                                        <p:cTn dur="1" fill="hold" display="0" masterRel="nextClick" afterEffect="1"/>
                                        <p:tgtEl>
                                          <p:spTgt spid="59462"/>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59458"/>
                                        </p:tgtEl>
                                        <p:attrNameLst>
                                          <p:attrName>style.visibility</p:attrName>
                                        </p:attrNameLst>
                                      </p:cBhvr>
                                      <p:to>
                                        <p:strVal val="visible"/>
                                      </p:to>
                                    </p:set>
                                    <p:animEffect transition="in" filter="dissolve">
                                      <p:cBhvr>
                                        <p:cTn id="17" dur="500"/>
                                        <p:tgtEl>
                                          <p:spTgt spid="59458"/>
                                        </p:tgtEl>
                                      </p:cBhvr>
                                    </p:animEffect>
                                  </p:childTnLst>
                                  <p:subTnLst>
                                    <p:set>
                                      <p:cBhvr override="childStyle">
                                        <p:cTn dur="1" fill="hold" display="0" masterRel="nextClick" afterEffect="1"/>
                                        <p:tgtEl>
                                          <p:spTgt spid="5945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451992" y="128936"/>
            <a:ext cx="9036496" cy="995809"/>
          </a:xfrm>
        </p:spPr>
        <p:txBody>
          <a:bodyPr>
            <a:normAutofit/>
          </a:bodyPr>
          <a:lstStyle/>
          <a:p>
            <a:r>
              <a:rPr lang="it-IT" sz="4800" b="1" dirty="0">
                <a:solidFill>
                  <a:srgbClr val="FFFF00"/>
                </a:solidFill>
              </a:rPr>
              <a:t>A</a:t>
            </a:r>
            <a:r>
              <a:rPr lang="it-IT" sz="4800" b="1" dirty="0" smtClean="0">
                <a:solidFill>
                  <a:srgbClr val="FFFF00"/>
                </a:solidFill>
              </a:rPr>
              <a:t> </a:t>
            </a:r>
            <a:r>
              <a:rPr lang="it-IT" sz="4800" b="1" dirty="0">
                <a:solidFill>
                  <a:srgbClr val="FFFF00"/>
                </a:solidFill>
              </a:rPr>
              <a:t>3 </a:t>
            </a:r>
            <a:r>
              <a:rPr lang="it-IT" sz="4800" b="1" dirty="0" smtClean="0">
                <a:solidFill>
                  <a:srgbClr val="FFFF00"/>
                </a:solidFill>
              </a:rPr>
              <a:t>player </a:t>
            </a:r>
            <a:r>
              <a:rPr lang="it-IT" sz="4800" b="1" dirty="0">
                <a:solidFill>
                  <a:srgbClr val="FFFF00"/>
                </a:solidFill>
              </a:rPr>
              <a:t>game </a:t>
            </a:r>
            <a:endParaRPr lang="en-US" sz="4800" b="1" dirty="0">
              <a:solidFill>
                <a:srgbClr val="FFFF00"/>
              </a:solidFill>
            </a:endParaRPr>
          </a:p>
        </p:txBody>
      </p:sp>
      <p:graphicFrame>
        <p:nvGraphicFramePr>
          <p:cNvPr id="4" name="Segnaposto contenuto 3"/>
          <p:cNvGraphicFramePr>
            <a:graphicFrameLocks noGrp="1"/>
          </p:cNvGraphicFramePr>
          <p:nvPr>
            <p:ph idx="1"/>
            <p:extLst/>
          </p:nvPr>
        </p:nvGraphicFramePr>
        <p:xfrm>
          <a:off x="1919536" y="1124745"/>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Freccia a destra 10"/>
          <p:cNvSpPr/>
          <p:nvPr/>
        </p:nvSpPr>
        <p:spPr>
          <a:xfrm>
            <a:off x="5411924" y="5844837"/>
            <a:ext cx="2736304" cy="24302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8" name="Gruppo 7"/>
          <p:cNvGrpSpPr/>
          <p:nvPr/>
        </p:nvGrpSpPr>
        <p:grpSpPr>
          <a:xfrm>
            <a:off x="853344" y="5158896"/>
            <a:ext cx="4172406" cy="1481408"/>
            <a:chOff x="853344" y="5158896"/>
            <a:chExt cx="4172406" cy="1481408"/>
          </a:xfrm>
        </p:grpSpPr>
        <p:cxnSp>
          <p:nvCxnSpPr>
            <p:cNvPr id="12" name="Connettore 1 11"/>
            <p:cNvCxnSpPr/>
            <p:nvPr/>
          </p:nvCxnSpPr>
          <p:spPr>
            <a:xfrm flipV="1">
              <a:off x="897467" y="5932418"/>
              <a:ext cx="3953709" cy="6197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853344" y="5158896"/>
              <a:ext cx="4172406" cy="132343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4000" b="0" i="0" u="none" strike="noStrike" kern="1200" cap="none" spc="0" normalizeH="0" baseline="0" noProof="0" dirty="0">
                  <a:ln>
                    <a:noFill/>
                  </a:ln>
                  <a:solidFill>
                    <a:prstClr val="white"/>
                  </a:solidFill>
                  <a:effectLst/>
                  <a:uLnTx/>
                  <a:uFillTx/>
                  <a:latin typeface="Calibri" panose="020F0502020204030204"/>
                  <a:ea typeface="+mn-ea"/>
                  <a:cs typeface="+mn-cs"/>
                </a:rPr>
                <a:t>(</a:t>
              </a:r>
              <a:r>
                <a:rPr kumimoji="0" lang="it-IT" sz="4000" b="0" i="0" u="none" strike="noStrike" kern="1200" cap="none" spc="0" normalizeH="0" baseline="0" noProof="0" dirty="0" err="1">
                  <a:ln>
                    <a:noFill/>
                  </a:ln>
                  <a:solidFill>
                    <a:prstClr val="white"/>
                  </a:solidFill>
                  <a:effectLst/>
                  <a:uLnTx/>
                  <a:uFillTx/>
                  <a:latin typeface="Calibri" panose="020F0502020204030204"/>
                  <a:ea typeface="+mn-ea"/>
                  <a:cs typeface="+mn-cs"/>
                </a:rPr>
                <a:t>neutrons-poisons</a:t>
              </a:r>
              <a:r>
                <a:rPr kumimoji="0" lang="it-IT" sz="4000" b="0" i="0" u="none" strike="noStrike" kern="1200" cap="none" spc="0" normalizeH="0" baseline="0" noProof="0" dirty="0">
                  <a:ln>
                    <a:noFill/>
                  </a:ln>
                  <a:solidFill>
                    <a:prstClr val="white"/>
                  </a:solidFill>
                  <a:effectLst/>
                  <a:uLnTx/>
                  <a:uFillTx/>
                  <a:latin typeface="Calibri" panose="020F0502020204030204"/>
                  <a:ea typeface="+mn-ea"/>
                  <a:cs typeface="+mn-cs"/>
                </a:rPr>
                <a:t>)</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CasellaDiTesto 17"/>
            <p:cNvSpPr txBox="1"/>
            <p:nvPr/>
          </p:nvSpPr>
          <p:spPr>
            <a:xfrm>
              <a:off x="2108003" y="5932418"/>
              <a:ext cx="1364476" cy="70788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4000" b="0" i="0" u="none" strike="noStrike" kern="1200" cap="none" spc="0" normalizeH="0" baseline="0" noProof="0" dirty="0" err="1" smtClean="0">
                  <a:ln>
                    <a:noFill/>
                  </a:ln>
                  <a:solidFill>
                    <a:prstClr val="white"/>
                  </a:solidFill>
                  <a:effectLst/>
                  <a:uLnTx/>
                  <a:uFillTx/>
                  <a:latin typeface="Calibri" panose="020F0502020204030204"/>
                  <a:ea typeface="+mn-ea"/>
                  <a:cs typeface="+mn-cs"/>
                </a:rPr>
                <a:t>seeds</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mc:AlternateContent xmlns:mc="http://schemas.openxmlformats.org/markup-compatibility/2006" xmlns:a14="http://schemas.microsoft.com/office/drawing/2010/main">
        <mc:Choice Requires="a14">
          <p:sp>
            <p:nvSpPr>
              <p:cNvPr id="13" name="CasellaDiTesto 12"/>
              <p:cNvSpPr txBox="1"/>
              <p:nvPr/>
            </p:nvSpPr>
            <p:spPr>
              <a:xfrm>
                <a:off x="8542557" y="5132840"/>
                <a:ext cx="1331390" cy="159915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US" sz="4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ctrlPr>
                        </m:dPr>
                        <m:e>
                          <m:f>
                            <m:fPr>
                              <m:ctrlPr>
                                <a:rPr kumimoji="0" lang="en-US" sz="4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ctrlPr>
                            </m:fPr>
                            <m:num>
                              <m:r>
                                <a:rPr kumimoji="0" lang="it-IT" sz="4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h𝑠</m:t>
                              </m:r>
                            </m:num>
                            <m:den>
                              <m:r>
                                <a:rPr kumimoji="0" lang="it-IT" sz="44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𝑙𝑠</m:t>
                              </m:r>
                            </m:den>
                          </m:f>
                        </m:e>
                      </m:d>
                    </m:oMath>
                  </m:oMathPara>
                </a14:m>
                <a:endPar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mc:Choice>
        <mc:Fallback xmlns="">
          <p:sp>
            <p:nvSpPr>
              <p:cNvPr id="13" name="CasellaDiTesto 12"/>
              <p:cNvSpPr txBox="1">
                <a:spLocks noRot="1" noChangeAspect="1" noMove="1" noResize="1" noEditPoints="1" noAdjustHandles="1" noChangeArrowheads="1" noChangeShapeType="1" noTextEdit="1"/>
              </p:cNvSpPr>
              <p:nvPr/>
            </p:nvSpPr>
            <p:spPr>
              <a:xfrm>
                <a:off x="8542557" y="5132840"/>
                <a:ext cx="1331390" cy="1599156"/>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46877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Diagramma 3"/>
          <p:cNvGraphicFramePr/>
          <p:nvPr>
            <p:extLst>
              <p:ext uri="{D42A27DB-BD31-4B8C-83A1-F6EECF244321}">
                <p14:modId xmlns:p14="http://schemas.microsoft.com/office/powerpoint/2010/main" val="616487478"/>
              </p:ext>
            </p:extLst>
          </p:nvPr>
        </p:nvGraphicFramePr>
        <p:xfrm>
          <a:off x="1112367" y="443060"/>
          <a:ext cx="9646096" cy="58662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reccia bidirezionale orizzontale 5"/>
          <p:cNvSpPr/>
          <p:nvPr/>
        </p:nvSpPr>
        <p:spPr bwMode="auto">
          <a:xfrm>
            <a:off x="5411924" y="5448301"/>
            <a:ext cx="1368152" cy="432048"/>
          </a:xfrm>
          <a:prstGeom prst="leftRightArrow">
            <a:avLst/>
          </a:prstGeom>
          <a:solidFill>
            <a:schemeClr val="accent1">
              <a:lumMod val="40000"/>
              <a:lumOff val="60000"/>
            </a:schemeClr>
          </a:solidFill>
          <a:ln>
            <a:noFill/>
          </a:ln>
          <a:effectLst/>
          <a:extLst/>
        </p:spPr>
        <p:txBody>
          <a:bodyPr vert="horz" wrap="square" lIns="91440" tIns="45720" rIns="91440" bIns="45720" numCol="1" rtlCol="0" anchor="t" anchorCtr="0" compatLnSpc="1">
            <a:prstTxWarp prst="textNoShape">
              <a:avLst/>
            </a:prstTxWarp>
          </a:bodyPr>
          <a:lstStyle/>
          <a:p>
            <a:pPr marL="342900" indent="-342900" fontAlgn="base">
              <a:spcBef>
                <a:spcPct val="20000"/>
              </a:spcBef>
              <a:spcAft>
                <a:spcPct val="0"/>
              </a:spcAft>
            </a:pPr>
            <a:endParaRPr lang="en-GB" sz="2400">
              <a:solidFill>
                <a:srgbClr val="000000"/>
              </a:solidFill>
              <a:latin typeface="Times New Roman" pitchFamily="18" charset="0"/>
            </a:endParaRPr>
          </a:p>
        </p:txBody>
      </p:sp>
      <p:cxnSp>
        <p:nvCxnSpPr>
          <p:cNvPr id="5" name="Connettore 2 4"/>
          <p:cNvCxnSpPr/>
          <p:nvPr/>
        </p:nvCxnSpPr>
        <p:spPr bwMode="auto">
          <a:xfrm flipH="1" flipV="1">
            <a:off x="4958499" y="1668544"/>
            <a:ext cx="3026005" cy="3129699"/>
          </a:xfrm>
          <a:prstGeom prst="straightConnector1">
            <a:avLst/>
          </a:prstGeom>
          <a:noFill/>
          <a:ln w="571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CasellaDiTesto 11"/>
          <p:cNvSpPr txBox="1"/>
          <p:nvPr/>
        </p:nvSpPr>
        <p:spPr>
          <a:xfrm>
            <a:off x="6921478" y="2474893"/>
            <a:ext cx="3382019" cy="954107"/>
          </a:xfrm>
          <a:prstGeom prst="rect">
            <a:avLst/>
          </a:prstGeom>
          <a:noFill/>
        </p:spPr>
        <p:txBody>
          <a:bodyPr wrap="square" rtlCol="0">
            <a:spAutoFit/>
          </a:bodyPr>
          <a:lstStyle/>
          <a:p>
            <a:pPr algn="ctr"/>
            <a:r>
              <a:rPr lang="en-US" sz="2800" dirty="0" smtClean="0">
                <a:solidFill>
                  <a:schemeClr val="bg1"/>
                </a:solidFill>
              </a:rPr>
              <a:t>Stars as laboratory of fundamental physics</a:t>
            </a:r>
            <a:endParaRPr lang="en-US" sz="2800" dirty="0">
              <a:solidFill>
                <a:schemeClr val="bg1"/>
              </a:solidFill>
            </a:endParaRPr>
          </a:p>
        </p:txBody>
      </p:sp>
    </p:spTree>
    <p:extLst>
      <p:ext uri="{BB962C8B-B14F-4D97-AF65-F5344CB8AC3E}">
        <p14:creationId xmlns:p14="http://schemas.microsoft.com/office/powerpoint/2010/main" val="4171676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11621" name="Object 5"/>
          <p:cNvGraphicFramePr>
            <a:graphicFrameLocks noChangeAspect="1"/>
          </p:cNvGraphicFramePr>
          <p:nvPr>
            <p:extLst/>
          </p:nvPr>
        </p:nvGraphicFramePr>
        <p:xfrm>
          <a:off x="2351088" y="333376"/>
          <a:ext cx="7554912" cy="2339975"/>
        </p:xfrm>
        <a:graphic>
          <a:graphicData uri="http://schemas.openxmlformats.org/presentationml/2006/ole">
            <mc:AlternateContent xmlns:mc="http://schemas.openxmlformats.org/markup-compatibility/2006">
              <mc:Choice xmlns:v="urn:schemas-microsoft-com:vml" Requires="v">
                <p:oleObj spid="_x0000_s12330" name="Equation" r:id="rId4" imgW="2869920" imgH="888840" progId="Equation.3">
                  <p:embed/>
                </p:oleObj>
              </mc:Choice>
              <mc:Fallback>
                <p:oleObj name="Equation" r:id="rId4" imgW="2869920" imgH="888840" progId="Equation.3">
                  <p:embed/>
                  <p:pic>
                    <p:nvPicPr>
                      <p:cNvPr id="111621"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1088" y="333376"/>
                        <a:ext cx="7554912" cy="2339975"/>
                      </a:xfrm>
                      <a:prstGeom prst="rect">
                        <a:avLst/>
                      </a:prstGeom>
                      <a:solidFill>
                        <a:schemeClr val="bg1"/>
                      </a:solidFill>
                      <a:ln>
                        <a:noFill/>
                      </a:ln>
                      <a:effectLst/>
                      <a:extLst/>
                    </p:spPr>
                  </p:pic>
                </p:oleObj>
              </mc:Fallback>
            </mc:AlternateContent>
          </a:graphicData>
        </a:graphic>
      </p:graphicFrame>
      <p:sp>
        <p:nvSpPr>
          <p:cNvPr id="111622" name="Text Box 6"/>
          <p:cNvSpPr txBox="1">
            <a:spLocks noChangeArrowheads="1"/>
          </p:cNvSpPr>
          <p:nvPr/>
        </p:nvSpPr>
        <p:spPr bwMode="auto">
          <a:xfrm>
            <a:off x="1074656" y="3968685"/>
            <a:ext cx="11225825" cy="1305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itchFamily="34" charset="0"/>
                <a:cs typeface="Arial" pitchFamily="34" charset="0"/>
              </a:defRPr>
            </a:lvl1pPr>
            <a:lvl2pPr marL="800100" indent="-342900">
              <a:defRPr>
                <a:solidFill>
                  <a:schemeClr val="tx1"/>
                </a:solidFill>
                <a:latin typeface="Arial" pitchFamily="34" charset="0"/>
                <a:cs typeface="Arial" pitchFamily="34" charset="0"/>
              </a:defRPr>
            </a:lvl2pPr>
            <a:lvl3pPr marL="1257300" indent="-342900">
              <a:defRPr>
                <a:solidFill>
                  <a:schemeClr val="tx1"/>
                </a:solidFill>
                <a:latin typeface="Arial" pitchFamily="34" charset="0"/>
                <a:cs typeface="Arial" pitchFamily="34" charset="0"/>
              </a:defRPr>
            </a:lvl3pPr>
            <a:lvl4pPr marL="1714500" indent="-342900">
              <a:defRPr>
                <a:solidFill>
                  <a:schemeClr val="tx1"/>
                </a:solidFill>
                <a:latin typeface="Arial" pitchFamily="34" charset="0"/>
                <a:cs typeface="Arial" pitchFamily="34" charset="0"/>
              </a:defRPr>
            </a:lvl4pPr>
            <a:lvl5pPr marL="2171700" indent="-342900">
              <a:defRPr>
                <a:solidFill>
                  <a:schemeClr val="tx1"/>
                </a:solidFill>
                <a:latin typeface="Arial" pitchFamily="34" charset="0"/>
                <a:cs typeface="Arial" pitchFamily="34" charset="0"/>
              </a:defRPr>
            </a:lvl5pPr>
            <a:lvl6pPr marL="2628900" indent="-342900" fontAlgn="base">
              <a:spcBef>
                <a:spcPct val="0"/>
              </a:spcBef>
              <a:spcAft>
                <a:spcPct val="0"/>
              </a:spcAft>
              <a:defRPr>
                <a:solidFill>
                  <a:schemeClr val="tx1"/>
                </a:solidFill>
                <a:latin typeface="Arial" pitchFamily="34" charset="0"/>
                <a:cs typeface="Arial" pitchFamily="34" charset="0"/>
              </a:defRPr>
            </a:lvl6pPr>
            <a:lvl7pPr marL="3086100" indent="-342900" fontAlgn="base">
              <a:spcBef>
                <a:spcPct val="0"/>
              </a:spcBef>
              <a:spcAft>
                <a:spcPct val="0"/>
              </a:spcAft>
              <a:defRPr>
                <a:solidFill>
                  <a:schemeClr val="tx1"/>
                </a:solidFill>
                <a:latin typeface="Arial" pitchFamily="34" charset="0"/>
                <a:cs typeface="Arial" pitchFamily="34" charset="0"/>
              </a:defRPr>
            </a:lvl7pPr>
            <a:lvl8pPr marL="3543300" indent="-342900" fontAlgn="base">
              <a:spcBef>
                <a:spcPct val="0"/>
              </a:spcBef>
              <a:spcAft>
                <a:spcPct val="0"/>
              </a:spcAft>
              <a:defRPr>
                <a:solidFill>
                  <a:schemeClr val="tx1"/>
                </a:solidFill>
                <a:latin typeface="Arial" pitchFamily="34" charset="0"/>
                <a:cs typeface="Arial" pitchFamily="34" charset="0"/>
              </a:defRPr>
            </a:lvl8pPr>
            <a:lvl9pPr marL="4000500" indent="-342900" fontAlgn="base">
              <a:spcBef>
                <a:spcPct val="0"/>
              </a:spcBef>
              <a:spcAft>
                <a:spcPct val="0"/>
              </a:spcAft>
              <a:defRPr>
                <a:solidFill>
                  <a:schemeClr val="tx1"/>
                </a:solidFill>
                <a:latin typeface="Arial" pitchFamily="34" charset="0"/>
                <a:cs typeface="Arial" pitchFamily="34" charset="0"/>
              </a:defRPr>
            </a:lvl9pPr>
          </a:lstStyle>
          <a:p>
            <a:pPr marL="342900" marR="0" lvl="0" indent="-342900" algn="l" defTabSz="914400" rtl="0" eaLnBrk="1" fontAlgn="auto" latinLnBrk="0" hangingPunct="1">
              <a:lnSpc>
                <a:spcPct val="15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prstClr val="black"/>
                </a:solidFill>
                <a:effectLst/>
                <a:uLnTx/>
                <a:uFillTx/>
                <a:latin typeface="Arial" pitchFamily="34" charset="0"/>
                <a:ea typeface="+mn-ea"/>
                <a:cs typeface="Arial" pitchFamily="34" charset="0"/>
              </a:rPr>
              <a:t>Y</a:t>
            </a:r>
            <a:r>
              <a:rPr kumimoji="0" lang="en-US" sz="2800" b="0" i="0" u="none" strike="noStrike" kern="1200" cap="none" spc="0" normalizeH="0" baseline="-25000" noProof="0" dirty="0" err="1">
                <a:ln>
                  <a:noFill/>
                </a:ln>
                <a:solidFill>
                  <a:prstClr val="black"/>
                </a:solidFill>
                <a:effectLst/>
                <a:uLnTx/>
                <a:uFillTx/>
                <a:latin typeface="Arial" pitchFamily="34" charset="0"/>
                <a:ea typeface="+mn-ea"/>
                <a:cs typeface="Arial" pitchFamily="34" charset="0"/>
              </a:rPr>
              <a:t>n</a:t>
            </a:r>
            <a:r>
              <a:rPr kumimoji="0" lang="en-US" sz="2800" b="0" i="0" u="none" strike="noStrike" kern="1200" cap="none" spc="0" normalizeH="0" baseline="-25000" noProof="0" dirty="0">
                <a:ln>
                  <a:noFill/>
                </a:ln>
                <a:solidFill>
                  <a:prstClr val="black"/>
                </a:solidFill>
                <a:effectLst/>
                <a:uLnTx/>
                <a:uFillTx/>
                <a:latin typeface="Arial" pitchFamily="34" charset="0"/>
                <a:ea typeface="+mn-ea"/>
                <a:cs typeface="Arial" pitchFamily="34" charset="0"/>
              </a:rPr>
              <a:t> </a:t>
            </a:r>
            <a:r>
              <a:rPr lang="en-US" sz="2800" dirty="0" smtClean="0">
                <a:solidFill>
                  <a:prstClr val="black"/>
                </a:solidFill>
              </a:rPr>
              <a:t>decree</a:t>
            </a:r>
            <a:r>
              <a:rPr kumimoji="0" lang="en-US"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s when</a:t>
            </a:r>
            <a:r>
              <a:rPr kumimoji="0" lang="en-US" sz="2800" b="0" i="0" u="none" strike="noStrike" kern="1200" cap="none" spc="0" normalizeH="0" noProof="0" dirty="0" smtClean="0">
                <a:ln>
                  <a:noFill/>
                </a:ln>
                <a:solidFill>
                  <a:prstClr val="black"/>
                </a:solidFill>
                <a:effectLst/>
                <a:uLnTx/>
                <a:uFillTx/>
                <a:latin typeface="Arial" pitchFamily="34" charset="0"/>
                <a:ea typeface="+mn-ea"/>
                <a:cs typeface="Arial" pitchFamily="34" charset="0"/>
              </a:rPr>
              <a:t> </a:t>
            </a:r>
            <a:r>
              <a:rPr kumimoji="0" lang="en-US"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the metallicity </a:t>
            </a:r>
            <a:r>
              <a:rPr lang="en-US" sz="2800" dirty="0" smtClean="0">
                <a:solidFill>
                  <a:prstClr val="black"/>
                </a:solidFill>
              </a:rPr>
              <a:t>in</a:t>
            </a:r>
            <a:r>
              <a:rPr kumimoji="0" lang="en-US"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creases:</a:t>
            </a:r>
            <a:r>
              <a:rPr kumimoji="0" lang="en-US" sz="2800" b="0" i="0" u="none" strike="noStrike" kern="1200" cap="none" spc="0" normalizeH="0" noProof="0" dirty="0" smtClean="0">
                <a:ln>
                  <a:noFill/>
                </a:ln>
                <a:solidFill>
                  <a:prstClr val="black"/>
                </a:solidFill>
                <a:effectLst/>
                <a:uLnTx/>
                <a:uFillTx/>
                <a:latin typeface="Arial" pitchFamily="34" charset="0"/>
                <a:ea typeface="+mn-ea"/>
                <a:cs typeface="Arial" pitchFamily="34" charset="0"/>
              </a:rPr>
              <a:t> </a:t>
            </a:r>
            <a:r>
              <a:rPr kumimoji="0" lang="en-US"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more seeds (</a:t>
            </a:r>
            <a:r>
              <a:rPr kumimoji="0" lang="en-US" sz="2800" b="0" i="0" u="none" strike="noStrike" kern="1200" cap="none" spc="0" normalizeH="0" baseline="30000" noProof="0" dirty="0" smtClean="0">
                <a:ln>
                  <a:noFill/>
                </a:ln>
                <a:solidFill>
                  <a:prstClr val="black"/>
                </a:solidFill>
                <a:effectLst/>
                <a:uLnTx/>
                <a:uFillTx/>
                <a:latin typeface="Arial" pitchFamily="34" charset="0"/>
                <a:ea typeface="+mn-ea"/>
                <a:cs typeface="Arial" pitchFamily="34" charset="0"/>
              </a:rPr>
              <a:t>56</a:t>
            </a:r>
            <a:r>
              <a:rPr kumimoji="0" lang="en-US"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Fe) and more poisons (</a:t>
            </a:r>
            <a:r>
              <a:rPr kumimoji="0" lang="en-US" sz="2800" b="0" i="0" u="none" strike="noStrike" kern="1200" cap="none" spc="0" normalizeH="0" baseline="30000" noProof="0" dirty="0" smtClean="0">
                <a:ln>
                  <a:noFill/>
                </a:ln>
                <a:solidFill>
                  <a:prstClr val="black"/>
                </a:solidFill>
                <a:effectLst/>
                <a:uLnTx/>
                <a:uFillTx/>
                <a:latin typeface="Arial" pitchFamily="34" charset="0"/>
                <a:ea typeface="+mn-ea"/>
                <a:cs typeface="Arial" pitchFamily="34" charset="0"/>
              </a:rPr>
              <a:t>14</a:t>
            </a:r>
            <a:r>
              <a:rPr kumimoji="0" lang="it-IT"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N</a:t>
            </a:r>
            <a:r>
              <a:rPr kumimoji="0" lang="en-US"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while the </a:t>
            </a:r>
            <a:r>
              <a:rPr kumimoji="0" lang="en-US" sz="2800" b="0" i="0" u="none" strike="noStrike" kern="1200" cap="none" spc="0" normalizeH="0" baseline="30000" noProof="0" dirty="0" smtClean="0">
                <a:ln>
                  <a:noFill/>
                </a:ln>
                <a:solidFill>
                  <a:prstClr val="black"/>
                </a:solidFill>
                <a:effectLst/>
                <a:uLnTx/>
                <a:uFillTx/>
                <a:latin typeface="Arial" pitchFamily="34" charset="0"/>
                <a:ea typeface="+mn-ea"/>
                <a:cs typeface="Arial" pitchFamily="34" charset="0"/>
              </a:rPr>
              <a:t>13</a:t>
            </a:r>
            <a:r>
              <a:rPr kumimoji="0" lang="en-US" sz="28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C is more or less the same</a:t>
            </a:r>
            <a:endParaRPr kumimoji="0" lang="en-US" sz="2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95108712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3">
            <a:extLst>
              <a:ext uri="{28A0092B-C50C-407E-A947-70E740481C1C}">
                <a14:useLocalDpi xmlns:a14="http://schemas.microsoft.com/office/drawing/2010/main" val="0"/>
              </a:ext>
            </a:extLst>
          </a:blip>
          <a:srcRect l="26013" t="11806" r="27501" b="6857"/>
          <a:stretch>
            <a:fillRect/>
          </a:stretch>
        </p:blipFill>
        <p:spPr bwMode="auto">
          <a:xfrm>
            <a:off x="4253947" y="1490869"/>
            <a:ext cx="7166112" cy="5036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73731" name="Text Box 3"/>
              <p:cNvSpPr txBox="1">
                <a:spLocks noChangeArrowheads="1"/>
              </p:cNvSpPr>
              <p:nvPr/>
            </p:nvSpPr>
            <p:spPr bwMode="auto">
              <a:xfrm>
                <a:off x="2290277" y="178905"/>
                <a:ext cx="7611444" cy="1185646"/>
              </a:xfrm>
              <a:prstGeom prst="rect">
                <a:avLst/>
              </a:prstGeom>
              <a:noFill/>
              <a:ln>
                <a:noFill/>
              </a:ln>
              <a:effectLst/>
              <a:extLst>
                <a:ext uri="{909E8E84-426E-40DD-AFC4-6F175D3DCCD1}">
                  <a14:hiddenFill>
                    <a:solidFill>
                      <a:schemeClr val="accent1"/>
                    </a:solidFill>
                  </a14:hiddenFill>
                </a:ext>
                <a:ext uri="{91240B29-F687-4F45-9708-019B960494DF}">
                  <a14:hiddenLine w="12700">
                    <a:solidFill>
                      <a:srgbClr val="FFFF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s-ES"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ctrlPr>
                        </m:dPr>
                        <m:e>
                          <m:f>
                            <m:fPr>
                              <m:ctrlPr>
                                <a:rPr kumimoji="0" lang="es-ES" sz="3200" b="1" i="1" u="none" strike="noStrike" kern="1200" cap="none" spc="0" normalizeH="0" baseline="0" noProof="0">
                                  <a:ln>
                                    <a:noFill/>
                                  </a:ln>
                                  <a:solidFill>
                                    <a:srgbClr val="FFFF00"/>
                                  </a:solidFill>
                                  <a:effectLst/>
                                  <a:uLnTx/>
                                  <a:uFillTx/>
                                  <a:latin typeface="Cambria Math" panose="02040503050406030204" pitchFamily="18" charset="0"/>
                                  <a:ea typeface="+mn-ea"/>
                                  <a:cs typeface="+mn-cs"/>
                                </a:rPr>
                              </m:ctrlPr>
                            </m:fPr>
                            <m:num>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𝒉𝒆𝒂𝒗𝒚</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 </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𝒔</m:t>
                              </m:r>
                            </m:num>
                            <m:den>
                              <m:r>
                                <a:rPr kumimoji="0" lang="it-IT" sz="3200" b="1" i="1" u="none" strike="noStrike" kern="1200" cap="none" spc="0" normalizeH="0" baseline="0" noProof="0">
                                  <a:ln>
                                    <a:noFill/>
                                  </a:ln>
                                  <a:solidFill>
                                    <a:srgbClr val="FFFF00"/>
                                  </a:solidFill>
                                  <a:effectLst/>
                                  <a:uLnTx/>
                                  <a:uFillTx/>
                                  <a:latin typeface="Cambria Math" panose="02040503050406030204" pitchFamily="18" charset="0"/>
                                  <a:ea typeface="+mn-ea"/>
                                  <a:cs typeface="+mn-cs"/>
                                </a:rPr>
                                <m:t>𝒍𝒊𝒈𝒕𝒉</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 </m:t>
                              </m:r>
                              <m:r>
                                <a:rPr kumimoji="0" lang="it-IT" sz="3200" b="1" i="1" u="none" strike="noStrike" kern="1200" cap="none" spc="0" normalizeH="0" baseline="0" noProof="0">
                                  <a:ln>
                                    <a:noFill/>
                                  </a:ln>
                                  <a:solidFill>
                                    <a:srgbClr val="FFFF00"/>
                                  </a:solidFill>
                                  <a:effectLst/>
                                  <a:uLnTx/>
                                  <a:uFillTx/>
                                  <a:latin typeface="Cambria Math" panose="02040503050406030204" pitchFamily="18" charset="0"/>
                                  <a:ea typeface="+mn-ea"/>
                                  <a:cs typeface="+mn-cs"/>
                                </a:rPr>
                                <m:t>𝒔</m:t>
                              </m:r>
                            </m:den>
                          </m:f>
                        </m:e>
                      </m:d>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m:t>
                      </m:r>
                      <m:d>
                        <m:dPr>
                          <m:begChr m:val="["/>
                          <m:endChr m:val="]"/>
                          <m:ctrlP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ctrlPr>
                        </m:dPr>
                        <m:e>
                          <m:f>
                            <m:fPr>
                              <m:ctrlP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ctrlPr>
                            </m:fPr>
                            <m:num>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𝑩𝒂</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𝑳𝒂</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𝑪𝒔</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𝑵𝒅</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𝑺𝒎</m:t>
                              </m:r>
                            </m:num>
                            <m:den>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𝑺𝒓</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𝒀</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m:t>
                              </m:r>
                              <m:r>
                                <a:rPr kumimoji="0" lang="it-IT" sz="3200" b="1" i="1" u="none" strike="noStrike" kern="1200" cap="none" spc="0" normalizeH="0" baseline="0" noProof="0" smtClean="0">
                                  <a:ln>
                                    <a:noFill/>
                                  </a:ln>
                                  <a:solidFill>
                                    <a:srgbClr val="FFFF00"/>
                                  </a:solidFill>
                                  <a:effectLst/>
                                  <a:uLnTx/>
                                  <a:uFillTx/>
                                  <a:latin typeface="Cambria Math" panose="02040503050406030204" pitchFamily="18" charset="0"/>
                                  <a:ea typeface="+mn-ea"/>
                                  <a:cs typeface="+mn-cs"/>
                                </a:rPr>
                                <m:t>𝒁𝒓</m:t>
                              </m:r>
                            </m:den>
                          </m:f>
                        </m:e>
                      </m:d>
                    </m:oMath>
                  </m:oMathPara>
                </a14:m>
                <a:endParaRPr kumimoji="0" lang="es-ES" sz="3200" b="1" i="1" u="none" strike="noStrike" kern="1200" cap="none" spc="0" normalizeH="0" baseline="0" noProof="0" dirty="0">
                  <a:ln>
                    <a:noFill/>
                  </a:ln>
                  <a:solidFill>
                    <a:srgbClr val="FFFF00"/>
                  </a:solidFill>
                  <a:effectLst/>
                  <a:uLnTx/>
                  <a:uFillTx/>
                  <a:latin typeface="Cambria Math" panose="02040503050406030204" pitchFamily="18" charset="0"/>
                  <a:ea typeface="+mn-ea"/>
                  <a:cs typeface="+mn-cs"/>
                </a:endParaRPr>
              </a:p>
            </p:txBody>
          </p:sp>
        </mc:Choice>
        <mc:Fallback xmlns="">
          <p:sp>
            <p:nvSpPr>
              <p:cNvPr id="73731" name="Text Box 3"/>
              <p:cNvSpPr txBox="1">
                <a:spLocks noRot="1" noChangeAspect="1" noMove="1" noResize="1" noEditPoints="1" noAdjustHandles="1" noChangeArrowheads="1" noChangeShapeType="1" noTextEdit="1"/>
              </p:cNvSpPr>
              <p:nvPr/>
            </p:nvSpPr>
            <p:spPr bwMode="auto">
              <a:xfrm>
                <a:off x="2290277" y="178905"/>
                <a:ext cx="7611444" cy="1185646"/>
              </a:xfrm>
              <a:prstGeom prst="rect">
                <a:avLst/>
              </a:prstGeom>
              <a:blipFill>
                <a:blip r:embed="rId4"/>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CasellaDiTesto 1"/>
              <p:cNvSpPr txBox="1"/>
              <p:nvPr/>
            </p:nvSpPr>
            <p:spPr>
              <a:xfrm>
                <a:off x="258418" y="2043038"/>
                <a:ext cx="3458817" cy="30384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The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larger</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the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metallicity</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the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higher</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the </a:t>
                </a:r>
                <a:r>
                  <a:rPr kumimoji="0" lang="it-IT" sz="2400" b="0" i="1" u="none" strike="noStrike" kern="1200" cap="none" spc="0" normalizeH="0" baseline="0" noProof="0" dirty="0" err="1" smtClean="0">
                    <a:ln>
                      <a:noFill/>
                    </a:ln>
                    <a:solidFill>
                      <a:srgbClr val="FFFF00"/>
                    </a:solidFill>
                    <a:effectLst/>
                    <a:uLnTx/>
                    <a:uFillTx/>
                    <a:latin typeface="Calibri" panose="020F0502020204030204"/>
                    <a:ea typeface="+mn-ea"/>
                    <a:cs typeface="+mn-cs"/>
                  </a:rPr>
                  <a:t>Y</a:t>
                </a:r>
                <a:r>
                  <a:rPr kumimoji="0" lang="it-IT" sz="2400" b="0" i="0" u="none" strike="noStrike" kern="1200" cap="none" spc="0" normalizeH="0" baseline="-25000" noProof="0" dirty="0" err="1" smtClean="0">
                    <a:ln>
                      <a:noFill/>
                    </a:ln>
                    <a:solidFill>
                      <a:srgbClr val="FFFF00"/>
                    </a:solidFill>
                    <a:effectLst/>
                    <a:uLnTx/>
                    <a:uFillTx/>
                    <a:latin typeface="Calibri" panose="020F0502020204030204"/>
                    <a:ea typeface="+mn-ea"/>
                    <a:cs typeface="+mn-cs"/>
                  </a:rPr>
                  <a:t>n</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endParaRPr>
              </a:p>
              <a:p>
                <a:pPr lvl="0" algn="ctr"/>
                <a14:m>
                  <m:oMath xmlns:m="http://schemas.openxmlformats.org/officeDocument/2006/math">
                    <m:r>
                      <a:rPr lang="it-IT" sz="2400" b="1" i="1">
                        <a:solidFill>
                          <a:srgbClr val="FFFF00"/>
                        </a:solidFill>
                        <a:latin typeface="Cambria Math" panose="02040503050406030204" pitchFamily="18" charset="0"/>
                      </a:rPr>
                      <m:t>𝑩</m:t>
                    </m:r>
                    <m:r>
                      <a:rPr lang="en-GB" sz="2400" b="1" i="1" smtClean="0">
                        <a:solidFill>
                          <a:srgbClr val="FFFF00"/>
                        </a:solidFill>
                        <a:latin typeface="Cambria Math" panose="02040503050406030204" pitchFamily="18" charset="0"/>
                      </a:rPr>
                      <m:t>𝒂</m:t>
                    </m:r>
                    <m:r>
                      <a:rPr lang="en-GB" sz="2400" b="1" i="1" smtClean="0">
                        <a:solidFill>
                          <a:srgbClr val="FFFF00"/>
                        </a:solidFill>
                        <a:latin typeface="Cambria Math" panose="02040503050406030204" pitchFamily="18" charset="0"/>
                      </a:rPr>
                      <m:t>, </m:t>
                    </m:r>
                    <m:r>
                      <a:rPr lang="it-IT" sz="2400" b="1" i="1">
                        <a:solidFill>
                          <a:srgbClr val="FFFF00"/>
                        </a:solidFill>
                        <a:latin typeface="Cambria Math" panose="02040503050406030204" pitchFamily="18" charset="0"/>
                      </a:rPr>
                      <m:t>𝑳</m:t>
                    </m:r>
                    <m:r>
                      <a:rPr lang="en-GB" sz="2400" b="1" i="1" smtClean="0">
                        <a:solidFill>
                          <a:srgbClr val="FFFF00"/>
                        </a:solidFill>
                        <a:latin typeface="Cambria Math" panose="02040503050406030204" pitchFamily="18" charset="0"/>
                      </a:rPr>
                      <m:t>𝒂</m:t>
                    </m:r>
                    <m:r>
                      <a:rPr lang="en-GB" sz="2400" b="1" i="1" smtClean="0">
                        <a:solidFill>
                          <a:srgbClr val="FFFF00"/>
                        </a:solidFill>
                        <a:latin typeface="Cambria Math" panose="02040503050406030204" pitchFamily="18" charset="0"/>
                      </a:rPr>
                      <m:t>, </m:t>
                    </m:r>
                    <m:r>
                      <a:rPr lang="it-IT" sz="2400" b="1" i="1">
                        <a:solidFill>
                          <a:srgbClr val="FFFF00"/>
                        </a:solidFill>
                        <a:latin typeface="Cambria Math" panose="02040503050406030204" pitchFamily="18" charset="0"/>
                      </a:rPr>
                      <m:t>𝑪</m:t>
                    </m:r>
                    <m:r>
                      <a:rPr lang="en-GB" sz="2400" b="1" i="1" smtClean="0">
                        <a:solidFill>
                          <a:srgbClr val="FFFF00"/>
                        </a:solidFill>
                        <a:latin typeface="Cambria Math" panose="02040503050406030204" pitchFamily="18" charset="0"/>
                      </a:rPr>
                      <m:t>𝒔</m:t>
                    </m:r>
                    <m:r>
                      <a:rPr lang="en-GB" sz="2400" b="1" i="1" smtClean="0">
                        <a:solidFill>
                          <a:srgbClr val="FFFF00"/>
                        </a:solidFill>
                        <a:latin typeface="Cambria Math" panose="02040503050406030204" pitchFamily="18" charset="0"/>
                      </a:rPr>
                      <m:t>, </m:t>
                    </m:r>
                    <m:r>
                      <a:rPr lang="it-IT" sz="2400" b="1" i="1">
                        <a:solidFill>
                          <a:srgbClr val="FFFF00"/>
                        </a:solidFill>
                        <a:latin typeface="Cambria Math" panose="02040503050406030204" pitchFamily="18" charset="0"/>
                      </a:rPr>
                      <m:t>𝑵𝒅</m:t>
                    </m:r>
                    <m:r>
                      <a:rPr lang="en-GB" sz="2400" b="1" i="1" smtClean="0">
                        <a:solidFill>
                          <a:srgbClr val="FFFF00"/>
                        </a:solidFill>
                        <a:latin typeface="Cambria Math" panose="02040503050406030204" pitchFamily="18" charset="0"/>
                      </a:rPr>
                      <m:t> </m:t>
                    </m:r>
                    <m:r>
                      <a:rPr lang="en-GB" sz="2400" b="1" i="1" smtClean="0">
                        <a:solidFill>
                          <a:srgbClr val="FFFF00"/>
                        </a:solidFill>
                        <a:latin typeface="Cambria Math" panose="02040503050406030204" pitchFamily="18" charset="0"/>
                      </a:rPr>
                      <m:t>𝒂𝒏𝒅</m:t>
                    </m:r>
                    <m:r>
                      <a:rPr lang="en-GB" sz="2400" b="1" i="1" smtClean="0">
                        <a:solidFill>
                          <a:srgbClr val="FFFF00"/>
                        </a:solidFill>
                        <a:latin typeface="Cambria Math" panose="02040503050406030204" pitchFamily="18" charset="0"/>
                      </a:rPr>
                      <m:t> </m:t>
                    </m:r>
                    <m:r>
                      <a:rPr lang="it-IT" sz="2400" b="1" i="1">
                        <a:solidFill>
                          <a:srgbClr val="FFFF00"/>
                        </a:solidFill>
                        <a:latin typeface="Cambria Math" panose="02040503050406030204" pitchFamily="18" charset="0"/>
                      </a:rPr>
                      <m:t>𝑺𝒎</m:t>
                    </m:r>
                    <m:r>
                      <a:rPr lang="it-IT" sz="2400" b="1" i="1">
                        <a:solidFill>
                          <a:srgbClr val="FFFF00"/>
                        </a:solidFill>
                        <a:latin typeface="Cambria Math" panose="02040503050406030204" pitchFamily="18" charset="0"/>
                      </a:rPr>
                      <m:t> </m:t>
                    </m:r>
                    <m:r>
                      <a:rPr lang="en-GB" sz="2400" b="0" i="0" smtClean="0">
                        <a:solidFill>
                          <a:srgbClr val="FFFF00"/>
                        </a:solidFill>
                        <a:latin typeface="Cambria Math" panose="02040503050406030204" pitchFamily="18" charset="0"/>
                      </a:rPr>
                      <m:t>    </m:t>
                    </m:r>
                  </m:oMath>
                </a14:m>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are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produced</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at</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relatively</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low</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Z,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while</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1" i="1" u="none" strike="noStrike" kern="1200" cap="none" spc="0" normalizeH="0" baseline="0" noProof="0" dirty="0" err="1" smtClean="0">
                    <a:ln>
                      <a:noFill/>
                    </a:ln>
                    <a:solidFill>
                      <a:srgbClr val="FFFF00"/>
                    </a:solidFill>
                    <a:effectLst/>
                    <a:uLnTx/>
                    <a:uFillTx/>
                    <a:latin typeface="Calibri" panose="020F0502020204030204"/>
                    <a:ea typeface="+mn-ea"/>
                    <a:cs typeface="+mn-cs"/>
                  </a:rPr>
                  <a:t>Sr</a:t>
                </a:r>
                <a:r>
                  <a:rPr kumimoji="0" lang="it-IT" sz="2400" b="1" i="1" u="none" strike="noStrike" kern="1200" cap="none" spc="0" normalizeH="0" baseline="0" noProof="0" dirty="0" smtClean="0">
                    <a:ln>
                      <a:noFill/>
                    </a:ln>
                    <a:solidFill>
                      <a:srgbClr val="FFFF00"/>
                    </a:solidFill>
                    <a:effectLst/>
                    <a:uLnTx/>
                    <a:uFillTx/>
                    <a:latin typeface="Calibri" panose="020F0502020204030204"/>
                    <a:ea typeface="+mn-ea"/>
                    <a:cs typeface="+mn-cs"/>
                  </a:rPr>
                  <a:t>,</a:t>
                </a:r>
                <a:r>
                  <a:rPr kumimoji="0" lang="it-IT" sz="2400" b="1" i="1" u="none" strike="noStrike" kern="1200" cap="none" spc="0" normalizeH="0" noProof="0" dirty="0" smtClean="0">
                    <a:ln>
                      <a:noFill/>
                    </a:ln>
                    <a:solidFill>
                      <a:srgbClr val="FFFF00"/>
                    </a:solidFill>
                    <a:effectLst/>
                    <a:uLnTx/>
                    <a:uFillTx/>
                    <a:latin typeface="Calibri" panose="020F0502020204030204"/>
                    <a:ea typeface="+mn-ea"/>
                    <a:cs typeface="+mn-cs"/>
                  </a:rPr>
                  <a:t> Y and Zr</a:t>
                </a:r>
                <a:r>
                  <a:rPr kumimoji="0" lang="it-IT" sz="2400" b="1" i="1"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are the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main</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products</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at</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high Z</a:t>
                </a:r>
                <a:endPar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mc:Choice>
        <mc:Fallback xmlns="">
          <p:sp>
            <p:nvSpPr>
              <p:cNvPr id="2" name="CasellaDiTesto 1"/>
              <p:cNvSpPr txBox="1">
                <a:spLocks noRot="1" noChangeAspect="1" noMove="1" noResize="1" noEditPoints="1" noAdjustHandles="1" noChangeArrowheads="1" noChangeShapeType="1" noTextEdit="1"/>
              </p:cNvSpPr>
              <p:nvPr/>
            </p:nvSpPr>
            <p:spPr>
              <a:xfrm>
                <a:off x="258418" y="2043038"/>
                <a:ext cx="3458817" cy="3038460"/>
              </a:xfrm>
              <a:prstGeom prst="rect">
                <a:avLst/>
              </a:prstGeom>
              <a:blipFill>
                <a:blip r:embed="rId5"/>
                <a:stretch>
                  <a:fillRect l="-1232" t="-1603" r="-2817" b="-3407"/>
                </a:stretch>
              </a:blipFill>
            </p:spPr>
            <p:txBody>
              <a:bodyPr/>
              <a:lstStyle/>
              <a:p>
                <a:r>
                  <a:rPr lang="en-US">
                    <a:noFill/>
                  </a:rPr>
                  <a:t> </a:t>
                </a:r>
              </a:p>
            </p:txBody>
          </p:sp>
        </mc:Fallback>
      </mc:AlternateContent>
    </p:spTree>
    <p:extLst>
      <p:ext uri="{BB962C8B-B14F-4D97-AF65-F5344CB8AC3E}">
        <p14:creationId xmlns:p14="http://schemas.microsoft.com/office/powerpoint/2010/main" val="27972497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3">
            <a:extLst>
              <a:ext uri="{28A0092B-C50C-407E-A947-70E740481C1C}">
                <a14:useLocalDpi xmlns:a14="http://schemas.microsoft.com/office/drawing/2010/main" val="0"/>
              </a:ext>
            </a:extLst>
          </a:blip>
          <a:srcRect l="26282" t="10829" r="27794" b="6511"/>
          <a:stretch>
            <a:fillRect/>
          </a:stretch>
        </p:blipFill>
        <p:spPr bwMode="auto">
          <a:xfrm>
            <a:off x="4303643" y="327991"/>
            <a:ext cx="7523922" cy="625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755" name="Text Box 3"/>
          <p:cNvSpPr txBox="1">
            <a:spLocks noChangeArrowheads="1"/>
          </p:cNvSpPr>
          <p:nvPr/>
        </p:nvSpPr>
        <p:spPr bwMode="auto">
          <a:xfrm>
            <a:off x="696207" y="1317600"/>
            <a:ext cx="3004029" cy="1197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s-ES" sz="7200" b="1" i="0" u="none" strike="noStrike" kern="1200" cap="none" spc="0" normalizeH="0" baseline="0" noProof="0" dirty="0">
                <a:ln>
                  <a:noFill/>
                </a:ln>
                <a:solidFill>
                  <a:srgbClr val="FFFF00"/>
                </a:solidFill>
                <a:effectLst/>
                <a:uLnTx/>
                <a:uFillTx/>
                <a:latin typeface="Times New Roman" pitchFamily="18" charset="0"/>
                <a:ea typeface="+mn-ea"/>
                <a:cs typeface="+mn-cs"/>
              </a:rPr>
              <a:t>[Pb/hs]</a:t>
            </a:r>
          </a:p>
        </p:txBody>
      </p:sp>
      <p:sp>
        <p:nvSpPr>
          <p:cNvPr id="4" name="CasellaDiTesto 3"/>
          <p:cNvSpPr txBox="1"/>
          <p:nvPr/>
        </p:nvSpPr>
        <p:spPr>
          <a:xfrm>
            <a:off x="468812" y="2731194"/>
            <a:ext cx="3458817" cy="230832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400" dirty="0" smtClean="0">
                <a:solidFill>
                  <a:srgbClr val="FFFF00"/>
                </a:solidFill>
                <a:latin typeface="Calibri" panose="020F0502020204030204"/>
              </a:rPr>
              <a:t>Lead </a:t>
            </a:r>
            <a:r>
              <a:rPr lang="it-IT" sz="2400" dirty="0" err="1" smtClean="0">
                <a:solidFill>
                  <a:srgbClr val="FFFF00"/>
                </a:solidFill>
                <a:latin typeface="Calibri" panose="020F0502020204030204"/>
              </a:rPr>
              <a:t>is</a:t>
            </a:r>
            <a:r>
              <a:rPr lang="it-IT" sz="2400" dirty="0" smtClean="0">
                <a:solidFill>
                  <a:srgbClr val="FFFF00"/>
                </a:solidFill>
                <a:latin typeface="Calibri" panose="020F0502020204030204"/>
              </a:rPr>
              <a:t> </a:t>
            </a:r>
            <a:r>
              <a:rPr lang="it-IT" sz="2400" dirty="0" err="1" smtClean="0">
                <a:solidFill>
                  <a:srgbClr val="FFFF00"/>
                </a:solidFill>
                <a:latin typeface="Calibri" panose="020F0502020204030204"/>
              </a:rPr>
              <a:t>produced</a:t>
            </a:r>
            <a:r>
              <a:rPr lang="it-IT" sz="2400" dirty="0" smtClean="0">
                <a:solidFill>
                  <a:srgbClr val="FFFF00"/>
                </a:solidFill>
                <a:latin typeface="Calibri" panose="020F0502020204030204"/>
              </a:rPr>
              <a:t> by </a:t>
            </a:r>
            <a:r>
              <a:rPr lang="it-IT" sz="2400" dirty="0" err="1" smtClean="0">
                <a:solidFill>
                  <a:srgbClr val="FFFF00"/>
                </a:solidFill>
                <a:latin typeface="Calibri" panose="020F0502020204030204"/>
              </a:rPr>
              <a:t>low-metallicity</a:t>
            </a:r>
            <a:r>
              <a:rPr lang="it-IT" sz="2400" dirty="0" smtClean="0">
                <a:solidFill>
                  <a:srgbClr val="FFFF00"/>
                </a:solidFill>
                <a:latin typeface="Calibri" panose="020F0502020204030204"/>
              </a:rPr>
              <a:t> </a:t>
            </a:r>
            <a:r>
              <a:rPr lang="it-IT" sz="2400" dirty="0" err="1" smtClean="0">
                <a:solidFill>
                  <a:srgbClr val="FFFF00"/>
                </a:solidFill>
                <a:latin typeface="Calibri" panose="020F0502020204030204"/>
              </a:rPr>
              <a:t>low</a:t>
            </a:r>
            <a:r>
              <a:rPr lang="en-GB" sz="2400" dirty="0" smtClean="0">
                <a:solidFill>
                  <a:srgbClr val="FFFF00"/>
                </a:solidFill>
                <a:latin typeface="Calibri" panose="020F0502020204030204"/>
              </a:rPr>
              <a:t>-</a:t>
            </a:r>
            <a:r>
              <a:rPr lang="it-IT" sz="2400" dirty="0" smtClean="0">
                <a:solidFill>
                  <a:srgbClr val="FFFF00"/>
                </a:solidFill>
                <a:latin typeface="Calibri" panose="020F0502020204030204"/>
              </a:rPr>
              <a:t>mass </a:t>
            </a:r>
            <a:r>
              <a:rPr lang="it-IT" sz="2400" dirty="0" err="1" smtClean="0">
                <a:solidFill>
                  <a:srgbClr val="FFFF00"/>
                </a:solidFill>
                <a:latin typeface="Calibri" panose="020F0502020204030204"/>
              </a:rPr>
              <a:t>stars</a:t>
            </a:r>
            <a:r>
              <a:rPr lang="it-IT" sz="2400" dirty="0">
                <a:solidFill>
                  <a:srgbClr val="FFFF00"/>
                </a:solidFill>
                <a:latin typeface="Calibri" panose="020F0502020204030204"/>
              </a:rPr>
              <a:t>.</a:t>
            </a:r>
            <a:endPar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it-IT" sz="2400" dirty="0" smtClean="0">
                <a:solidFill>
                  <a:srgbClr val="FFFF00"/>
                </a:solidFill>
                <a:latin typeface="Calibri" panose="020F0502020204030204"/>
              </a:rPr>
              <a:t>In </a:t>
            </a:r>
            <a:r>
              <a:rPr lang="it-IT" sz="2400" dirty="0" err="1" smtClean="0">
                <a:solidFill>
                  <a:srgbClr val="FFFF00"/>
                </a:solidFill>
                <a:latin typeface="Calibri" panose="020F0502020204030204"/>
              </a:rPr>
              <a:t>these</a:t>
            </a:r>
            <a:r>
              <a:rPr lang="it-IT" sz="2400" dirty="0" smtClean="0">
                <a:solidFill>
                  <a:srgbClr val="FFFF00"/>
                </a:solidFill>
                <a:latin typeface="Calibri" panose="020F0502020204030204"/>
              </a:rPr>
              <a:t> </a:t>
            </a:r>
            <a:r>
              <a:rPr lang="it-IT" sz="2400" dirty="0" err="1" smtClean="0">
                <a:solidFill>
                  <a:srgbClr val="FFFF00"/>
                </a:solidFill>
                <a:latin typeface="Calibri" panose="020F0502020204030204"/>
              </a:rPr>
              <a:t>stars</a:t>
            </a:r>
            <a:r>
              <a:rPr lang="it-IT" sz="2400" dirty="0" smtClean="0">
                <a:solidFill>
                  <a:srgbClr val="FFFF00"/>
                </a:solidFill>
                <a:latin typeface="Calibri" panose="020F0502020204030204"/>
              </a:rPr>
              <a:t> the </a:t>
            </a:r>
            <a:r>
              <a:rPr lang="it-IT" sz="2400" dirty="0" err="1" smtClean="0">
                <a:solidFill>
                  <a:srgbClr val="FFFF00"/>
                </a:solidFill>
                <a:latin typeface="Calibri" panose="020F0502020204030204"/>
              </a:rPr>
              <a:t>neutron</a:t>
            </a:r>
            <a:r>
              <a:rPr lang="it-IT" sz="2400" dirty="0" smtClean="0">
                <a:solidFill>
                  <a:srgbClr val="FFFF00"/>
                </a:solidFill>
                <a:latin typeface="Calibri" panose="020F0502020204030204"/>
              </a:rPr>
              <a:t> </a:t>
            </a:r>
            <a:r>
              <a:rPr lang="it-IT" sz="2400" dirty="0" err="1" smtClean="0">
                <a:solidFill>
                  <a:srgbClr val="FFFF00"/>
                </a:solidFill>
                <a:latin typeface="Calibri" panose="020F0502020204030204"/>
              </a:rPr>
              <a:t>exposure</a:t>
            </a:r>
            <a:r>
              <a:rPr lang="it-IT" sz="2400" dirty="0" smtClean="0">
                <a:solidFill>
                  <a:srgbClr val="FFFF00"/>
                </a:solidFill>
                <a:latin typeface="Calibri" panose="020F0502020204030204"/>
              </a:rPr>
              <a:t> </a:t>
            </a:r>
            <a:r>
              <a:rPr lang="it-IT" sz="2400" dirty="0" err="1" smtClean="0">
                <a:solidFill>
                  <a:srgbClr val="FFFF00"/>
                </a:solidFill>
                <a:latin typeface="Calibri" panose="020F0502020204030204"/>
              </a:rPr>
              <a:t>may</a:t>
            </a:r>
            <a:r>
              <a:rPr lang="it-IT" sz="2400" dirty="0" smtClean="0">
                <a:solidFill>
                  <a:srgbClr val="FFFF00"/>
                </a:solidFill>
                <a:latin typeface="Calibri" panose="020F0502020204030204"/>
              </a:rPr>
              <a:t> be </a:t>
            </a:r>
            <a:r>
              <a:rPr lang="it-IT" sz="2400" dirty="0" err="1" smtClean="0">
                <a:solidFill>
                  <a:srgbClr val="FFFF00"/>
                </a:solidFill>
                <a:latin typeface="Calibri" panose="020F0502020204030204"/>
              </a:rPr>
              <a:t>larger</a:t>
            </a:r>
            <a:r>
              <a:rPr lang="it-IT" sz="2400" dirty="0" smtClean="0">
                <a:solidFill>
                  <a:srgbClr val="FFFF00"/>
                </a:solidFill>
                <a:latin typeface="Calibri" panose="020F0502020204030204"/>
              </a:rPr>
              <a:t> </a:t>
            </a:r>
            <a:r>
              <a:rPr lang="it-IT" sz="2400" dirty="0" err="1" smtClean="0">
                <a:solidFill>
                  <a:srgbClr val="FFFF00"/>
                </a:solidFill>
                <a:latin typeface="Calibri" panose="020F0502020204030204"/>
              </a:rPr>
              <a:t>than</a:t>
            </a:r>
            <a:r>
              <a:rPr lang="it-IT" sz="2400" dirty="0" smtClean="0">
                <a:solidFill>
                  <a:srgbClr val="FFFF00"/>
                </a:solidFill>
                <a:latin typeface="Calibri" panose="020F0502020204030204"/>
              </a:rPr>
              <a:t> a </a:t>
            </a:r>
            <a:r>
              <a:rPr lang="it-IT" sz="2400" dirty="0" err="1" smtClean="0">
                <a:solidFill>
                  <a:srgbClr val="FFFF00"/>
                </a:solidFill>
                <a:latin typeface="Calibri" panose="020F0502020204030204"/>
              </a:rPr>
              <a:t>few</a:t>
            </a:r>
            <a:r>
              <a:rPr lang="it-IT" sz="2400" dirty="0" smtClean="0">
                <a:solidFill>
                  <a:srgbClr val="FFFF00"/>
                </a:solidFill>
                <a:latin typeface="Calibri" panose="020F0502020204030204"/>
              </a:rPr>
              <a:t> mb</a:t>
            </a:r>
            <a:r>
              <a:rPr lang="it-IT" sz="2400" baseline="30000" dirty="0" smtClean="0">
                <a:solidFill>
                  <a:srgbClr val="FFFF00"/>
                </a:solidFill>
                <a:latin typeface="Calibri" panose="020F0502020204030204"/>
              </a:rPr>
              <a:t>-1 </a:t>
            </a:r>
            <a:r>
              <a:rPr lang="it-IT" sz="2400" dirty="0" smtClean="0">
                <a:solidFill>
                  <a:srgbClr val="FFFF00"/>
                </a:solidFill>
                <a:latin typeface="Calibri" panose="020F0502020204030204"/>
              </a:rPr>
              <a:t>.</a:t>
            </a:r>
            <a:endParaRPr kumimoji="0" lang="en-US" sz="2400" b="0" i="0" u="none" strike="noStrike" kern="1200" cap="none" spc="0" normalizeH="0" baseline="30000" noProof="0" dirty="0">
              <a:ln>
                <a:noFill/>
              </a:ln>
              <a:solidFill>
                <a:srgbClr val="FFFF00"/>
              </a:solidFill>
              <a:effectLst/>
              <a:uLnTx/>
              <a:uFillTx/>
              <a:latin typeface="Calibri" panose="020F0502020204030204"/>
            </a:endParaRPr>
          </a:p>
        </p:txBody>
      </p:sp>
    </p:spTree>
    <p:extLst>
      <p:ext uri="{BB962C8B-B14F-4D97-AF65-F5344CB8AC3E}">
        <p14:creationId xmlns:p14="http://schemas.microsoft.com/office/powerpoint/2010/main" val="253453656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2224088" y="214314"/>
            <a:ext cx="7372350" cy="1000125"/>
          </a:xfrm>
          <a:prstGeom prst="rect">
            <a:avLst/>
          </a:prstGeom>
        </p:spPr>
        <p:txBody>
          <a:bodyP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smtClean="0">
                <a:ln>
                  <a:noFill/>
                </a:ln>
                <a:solidFill>
                  <a:srgbClr val="AAAAAA">
                    <a:lumMod val="40000"/>
                    <a:lumOff val="60000"/>
                  </a:srgbClr>
                </a:solidFill>
                <a:effectLst/>
                <a:uLnTx/>
                <a:uFillTx/>
                <a:latin typeface="Calibri" panose="020F0502020204030204"/>
                <a:ea typeface="+mn-ea"/>
                <a:cs typeface="+mn-cs"/>
              </a:rPr>
              <a:t>Varying </a:t>
            </a:r>
            <a:r>
              <a:rPr kumimoji="0" lang="en-US" sz="5000" b="0" i="0" u="none" strike="noStrike" kern="1200" cap="none" spc="0" normalizeH="0" baseline="0" noProof="0" dirty="0">
                <a:ln>
                  <a:noFill/>
                </a:ln>
                <a:solidFill>
                  <a:srgbClr val="AAAAAA">
                    <a:lumMod val="40000"/>
                    <a:lumOff val="60000"/>
                  </a:srgbClr>
                </a:solidFill>
                <a:effectLst/>
                <a:uLnTx/>
                <a:uFillTx/>
                <a:latin typeface="Calibri" panose="020F0502020204030204"/>
                <a:ea typeface="+mn-ea"/>
                <a:cs typeface="+mn-cs"/>
              </a:rPr>
              <a:t>the metallicity: theory versus observations</a:t>
            </a:r>
          </a:p>
        </p:txBody>
      </p:sp>
      <p:sp>
        <p:nvSpPr>
          <p:cNvPr id="3" name="CasellaDiTesto 2"/>
          <p:cNvSpPr txBox="1"/>
          <p:nvPr/>
        </p:nvSpPr>
        <p:spPr>
          <a:xfrm>
            <a:off x="2166938" y="1295093"/>
            <a:ext cx="7643812" cy="4955203"/>
          </a:xfrm>
          <a:prstGeom prst="rect">
            <a:avLst/>
          </a:prstGeom>
          <a:noFill/>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rPr>
              <a:t>AGB stars undergoing TPs and III TDU </a:t>
            </a: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in the Galactic Disk or in nearby Galaxies (either O- and C-rich), like C(N type) stars. </a:t>
            </a:r>
            <a:r>
              <a:rPr kumimoji="0" lang="en-US" sz="2400" b="0" i="0" u="none" strike="noStrike" kern="1200" cap="none" spc="0" normalizeH="0" baseline="0" noProof="0" dirty="0" err="1">
                <a:ln>
                  <a:noFill/>
                </a:ln>
                <a:solidFill>
                  <a:srgbClr val="FFFFFF"/>
                </a:solidFill>
                <a:effectLst/>
                <a:uLnTx/>
                <a:uFillTx/>
                <a:latin typeface="Calibri" panose="020F0502020204030204"/>
                <a:ea typeface="+mn-ea"/>
                <a:cs typeface="+mn-cs"/>
              </a:rPr>
              <a:t>Tc</a:t>
            </a: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 detected (or low </a:t>
            </a:r>
            <a:r>
              <a:rPr kumimoji="0" lang="en-US" sz="2400" b="0" i="0" u="none" strike="noStrike" kern="1200" cap="none" spc="0" normalizeH="0" baseline="0" noProof="0" dirty="0" err="1">
                <a:ln>
                  <a:noFill/>
                </a:ln>
                <a:solidFill>
                  <a:srgbClr val="FFFFFF"/>
                </a:solidFill>
                <a:effectLst/>
                <a:uLnTx/>
                <a:uFillTx/>
                <a:latin typeface="Calibri" panose="020F0502020204030204"/>
                <a:ea typeface="+mn-ea"/>
                <a:cs typeface="+mn-cs"/>
              </a:rPr>
              <a:t>Nb</a:t>
            </a: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endParaRPr kumimoji="0" lang="it-IT" sz="2400" b="0"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r>
              <a:rPr kumimoji="0" lang="it-IT" sz="2400" b="0" i="0" u="none" strike="noStrike" kern="1200" cap="none" spc="0" normalizeH="0" baseline="0" noProof="0" dirty="0">
                <a:ln>
                  <a:noFill/>
                </a:ln>
                <a:solidFill>
                  <a:srgbClr val="FFFFFF"/>
                </a:solidFill>
                <a:effectLst/>
                <a:uLnTx/>
                <a:uFillTx/>
                <a:latin typeface="Calibri" panose="020F0502020204030204"/>
                <a:ea typeface="+mn-ea"/>
                <a:cs typeface="+mn-cs"/>
              </a:rPr>
              <a:t> </a:t>
            </a:r>
            <a:r>
              <a:rPr kumimoji="0" lang="it-IT" sz="2400" b="0" i="0" u="none" strike="noStrike" kern="1200" cap="none" spc="0" normalizeH="0" baseline="0" noProof="0" dirty="0">
                <a:ln>
                  <a:noFill/>
                </a:ln>
                <a:solidFill>
                  <a:srgbClr val="FFFF00"/>
                </a:solidFill>
                <a:effectLst/>
                <a:uLnTx/>
                <a:uFillTx/>
                <a:latin typeface="Calibri" panose="020F0502020204030204"/>
                <a:ea typeface="+mn-ea"/>
                <a:cs typeface="+mn-cs"/>
              </a:rPr>
              <a:t>Post-AGB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stars</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showing</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s-</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process</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 </a:t>
            </a:r>
            <a:r>
              <a:rPr kumimoji="0" lang="it-IT" sz="2400" b="0" i="0" u="none" strike="noStrike" kern="1200" cap="none" spc="0" normalizeH="0" baseline="0" noProof="0" dirty="0" err="1" smtClean="0">
                <a:ln>
                  <a:noFill/>
                </a:ln>
                <a:solidFill>
                  <a:srgbClr val="FFFF00"/>
                </a:solidFill>
                <a:effectLst/>
                <a:uLnTx/>
                <a:uFillTx/>
                <a:latin typeface="Calibri" panose="020F0502020204030204"/>
                <a:ea typeface="+mn-ea"/>
                <a:cs typeface="+mn-cs"/>
              </a:rPr>
              <a:t>enhancements</a:t>
            </a:r>
            <a:r>
              <a:rPr kumimoji="0" lang="it-IT"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a:t>
            </a:r>
            <a:endPar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endPar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 s-rich stars, dwarfs or giants (no Tc), like </a:t>
            </a:r>
            <a:r>
              <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rPr>
              <a:t>Ba stars or </a:t>
            </a:r>
            <a:r>
              <a:rPr kumimoji="0" lang="en-US" sz="2400" b="0" i="0" u="none" strike="noStrike" kern="1200" cap="none" spc="0" normalizeH="0" baseline="0" noProof="0" dirty="0" smtClean="0">
                <a:ln>
                  <a:noFill/>
                </a:ln>
                <a:solidFill>
                  <a:srgbClr val="FFFF00"/>
                </a:solidFill>
                <a:effectLst/>
                <a:uLnTx/>
                <a:uFillTx/>
                <a:latin typeface="Calibri" panose="020F0502020204030204"/>
                <a:ea typeface="+mn-ea"/>
                <a:cs typeface="+mn-cs"/>
              </a:rPr>
              <a:t>CEMPs.</a:t>
            </a:r>
            <a:endPar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endPar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 AGB imprints in </a:t>
            </a:r>
            <a:r>
              <a:rPr kumimoji="0" lang="en-US" sz="2400" b="0" i="0" u="none" strike="noStrike" kern="1200" cap="none" spc="0" normalizeH="0" baseline="0" noProof="0" dirty="0" smtClean="0">
                <a:ln>
                  <a:noFill/>
                </a:ln>
                <a:solidFill>
                  <a:srgbClr val="FFFFFF"/>
                </a:solidFill>
                <a:effectLst/>
                <a:uLnTx/>
                <a:uFillTx/>
                <a:latin typeface="Calibri" panose="020F0502020204030204"/>
                <a:ea typeface="+mn-ea"/>
                <a:cs typeface="+mn-cs"/>
              </a:rPr>
              <a:t>pre-solar </a:t>
            </a: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grains</a:t>
            </a:r>
            <a:r>
              <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rPr>
              <a:t> (SIC or O-rich).</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defRPr/>
            </a:pP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 AGB imprints in the </a:t>
            </a:r>
            <a:r>
              <a:rPr kumimoji="0" lang="en-US" sz="2400" b="0" i="0" u="none" strike="noStrike" kern="1200" cap="none" spc="0" normalizeH="0" baseline="0" noProof="0" dirty="0">
                <a:ln>
                  <a:noFill/>
                </a:ln>
                <a:solidFill>
                  <a:srgbClr val="FFFF00"/>
                </a:solidFill>
                <a:effectLst/>
                <a:uLnTx/>
                <a:uFillTx/>
                <a:latin typeface="Calibri" panose="020F0502020204030204"/>
                <a:ea typeface="+mn-ea"/>
                <a:cs typeface="+mn-cs"/>
              </a:rPr>
              <a:t>Galactic Chemical Evolution</a:t>
            </a:r>
            <a:r>
              <a:rPr kumimoji="0" lang="en-US" sz="2400" b="0" i="0" u="none" strike="noStrike" kern="1200" cap="none" spc="0" normalizeH="0" baseline="0" noProof="0" dirty="0">
                <a:ln>
                  <a:noFill/>
                </a:ln>
                <a:solidFill>
                  <a:srgbClr val="FFFFFF"/>
                </a:solidFill>
                <a:effectLst/>
                <a:uLnTx/>
                <a:uFillTx/>
                <a:latin typeface="Calibri" panose="020F0502020204030204"/>
                <a:ea typeface="+mn-ea"/>
                <a:cs typeface="+mn-cs"/>
              </a:rPr>
              <a:t>.</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it-IT" sz="2800" b="0" i="0" u="none" strike="noStrike" kern="1200" cap="none" spc="0" normalizeH="0" baseline="0" noProof="0" dirty="0">
              <a:ln>
                <a:noFill/>
              </a:ln>
              <a:solidFill>
                <a:srgbClr val="010199">
                  <a:lumMod val="9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292557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31704" y="116632"/>
            <a:ext cx="8396745"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4000" b="0" i="0" u="none" strike="noStrike" kern="1200" cap="none" spc="0" normalizeH="0" baseline="0" noProof="0" dirty="0" smtClean="0">
                <a:ln>
                  <a:noFill/>
                </a:ln>
                <a:solidFill>
                  <a:srgbClr val="FFFFFF"/>
                </a:solidFill>
                <a:effectLst/>
                <a:uLnTx/>
                <a:uFillTx/>
                <a:latin typeface="Calibri" panose="020F0502020204030204"/>
                <a:ea typeface="+mn-ea"/>
                <a:cs typeface="+mn-cs"/>
              </a:rPr>
              <a:t>Model </a:t>
            </a:r>
            <a:r>
              <a:rPr kumimoji="0" lang="it-IT" sz="4000" b="0" i="0" u="none" strike="noStrike" kern="1200" cap="none" spc="0" normalizeH="0" baseline="0" noProof="0" dirty="0" err="1">
                <a:ln>
                  <a:noFill/>
                </a:ln>
                <a:solidFill>
                  <a:srgbClr val="FFFFFF"/>
                </a:solidFill>
                <a:effectLst/>
                <a:uLnTx/>
                <a:uFillTx/>
                <a:latin typeface="Calibri" panose="020F0502020204030204"/>
                <a:ea typeface="+mn-ea"/>
                <a:cs typeface="+mn-cs"/>
              </a:rPr>
              <a:t>Constraints</a:t>
            </a:r>
            <a:endParaRPr kumimoji="0" lang="en-US" sz="4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Segnaposto contenuto 2"/>
          <p:cNvSpPr txBox="1">
            <a:spLocks/>
          </p:cNvSpPr>
          <p:nvPr/>
        </p:nvSpPr>
        <p:spPr>
          <a:xfrm>
            <a:off x="1731704" y="980728"/>
            <a:ext cx="8756785" cy="5688632"/>
          </a:xfrm>
          <a:prstGeom prst="rect">
            <a:avLst/>
          </a:prstGeom>
        </p:spPr>
        <p:txBody>
          <a:bodyPr/>
          <a:lst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cs typeface="+mn-cs"/>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cs typeface="+mn-cs"/>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cs typeface="+mn-cs"/>
              </a:defRPr>
            </a:lvl9pPr>
          </a:lstStyle>
          <a:p>
            <a:pPr marL="342900" marR="0" lvl="0" indent="-342900" algn="l" defTabSz="914400" rtl="0" eaLnBrk="0" fontAlgn="base" latinLnBrk="0" hangingPunct="0">
              <a:lnSpc>
                <a:spcPct val="100000"/>
              </a:lnSpc>
              <a:spcBef>
                <a:spcPct val="20000"/>
              </a:spcBef>
              <a:spcAft>
                <a:spcPct val="0"/>
              </a:spcAft>
              <a:buClr>
                <a:srgbClr val="FFFFCC"/>
              </a:buClr>
              <a:buSzPct val="75000"/>
              <a:buFont typeface="Wingdings" pitchFamily="2" charset="2"/>
              <a:buChar char="l"/>
              <a:tabLst/>
              <a:defRPr/>
            </a:pPr>
            <a:r>
              <a:rPr kumimoji="0" lang="en-US" sz="3200" b="0" i="0" u="none" strike="noStrike" kern="1200" cap="none" spc="0" normalizeH="0" baseline="0" noProof="0" dirty="0" err="1">
                <a:ln>
                  <a:noFill/>
                </a:ln>
                <a:solidFill>
                  <a:srgbClr val="FFFF00"/>
                </a:solidFill>
                <a:effectLst>
                  <a:outerShdw blurRad="38100" dist="38100" dir="2700000" algn="tl">
                    <a:srgbClr val="010199"/>
                  </a:outerShdw>
                </a:effectLst>
                <a:uLnTx/>
                <a:uFillTx/>
                <a:latin typeface="Calibri" panose="020F0502020204030204"/>
                <a:ea typeface="+mn-ea"/>
                <a:cs typeface="+mn-cs"/>
              </a:rPr>
              <a:t>hs</a:t>
            </a:r>
            <a:r>
              <a:rPr kumimoji="0" lang="en-US" sz="3200" b="0" i="0" u="none" strike="noStrike" kern="1200" cap="none" spc="0" normalizeH="0" baseline="0" noProof="0" dirty="0">
                <a:ln>
                  <a:noFill/>
                </a:ln>
                <a:solidFill>
                  <a:srgbClr val="FFFF00"/>
                </a:solidFill>
                <a:effectLst>
                  <a:outerShdw blurRad="38100" dist="38100" dir="2700000" algn="tl">
                    <a:srgbClr val="010199"/>
                  </a:outerShdw>
                </a:effectLst>
                <a:uLnTx/>
                <a:uFillTx/>
                <a:latin typeface="Calibri" panose="020F0502020204030204"/>
                <a:ea typeface="+mn-ea"/>
                <a:cs typeface="+mn-cs"/>
              </a:rPr>
              <a:t>/</a:t>
            </a:r>
            <a:r>
              <a:rPr kumimoji="0" lang="en-US" sz="3200" b="0" i="0" u="none" strike="noStrike" kern="1200" cap="none" spc="0" normalizeH="0" baseline="0" noProof="0" dirty="0" err="1">
                <a:ln>
                  <a:noFill/>
                </a:ln>
                <a:solidFill>
                  <a:srgbClr val="FFFF00"/>
                </a:solidFill>
                <a:effectLst>
                  <a:outerShdw blurRad="38100" dist="38100" dir="2700000" algn="tl">
                    <a:srgbClr val="010199"/>
                  </a:outerShdw>
                </a:effectLst>
                <a:uLnTx/>
                <a:uFillTx/>
                <a:latin typeface="Calibri" panose="020F0502020204030204"/>
                <a:ea typeface="+mn-ea"/>
                <a:cs typeface="+mn-cs"/>
              </a:rPr>
              <a:t>ls</a:t>
            </a:r>
            <a:r>
              <a:rPr kumimoji="0" lang="en-US" sz="3200" b="0" i="0" u="none" strike="noStrike" kern="1200" cap="none" spc="0" normalizeH="0" baseline="0" noProof="0" dirty="0">
                <a:ln>
                  <a:noFill/>
                </a:ln>
                <a:solidFill>
                  <a:srgbClr val="FFFF00"/>
                </a:solidFill>
                <a:effectLst>
                  <a:outerShdw blurRad="38100" dist="38100" dir="2700000" algn="tl">
                    <a:srgbClr val="010199"/>
                  </a:outerShdw>
                </a:effectLst>
                <a:uLnTx/>
                <a:uFillTx/>
                <a:latin typeface="Calibri" panose="020F0502020204030204"/>
                <a:ea typeface="+mn-ea"/>
                <a:cs typeface="+mn-cs"/>
              </a:rPr>
              <a:t>: </a:t>
            </a:r>
            <a:r>
              <a:rPr kumimoji="0" lang="en-US" sz="32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is a measure of the neutrons/seeds ratio. It depends on the amount of neutrons (</a:t>
            </a:r>
            <a:r>
              <a:rPr kumimoji="0" lang="en-US" sz="3200" b="0" i="0" u="none" strike="noStrike" kern="1200" cap="none" spc="0" normalizeH="0" baseline="3000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13</a:t>
            </a:r>
            <a:r>
              <a:rPr kumimoji="0" lang="en-US" sz="32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C), poisons (</a:t>
            </a:r>
            <a:r>
              <a:rPr kumimoji="0" lang="en-US" sz="3200" b="0" i="0" u="none" strike="noStrike" kern="1200" cap="none" spc="0" normalizeH="0" baseline="3000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14</a:t>
            </a:r>
            <a:r>
              <a:rPr kumimoji="0" lang="en-US" sz="32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N) and seeds (Fe).          </a:t>
            </a:r>
            <a:r>
              <a:rPr kumimoji="0" lang="en-US" sz="3200" b="0" i="0" u="none" strike="noStrike" kern="1200" cap="none" spc="0" normalizeH="0" baseline="0" noProof="0" dirty="0" smtClean="0">
                <a:ln>
                  <a:noFill/>
                </a:ln>
                <a:solidFill>
                  <a:srgbClr val="FFFFFF"/>
                </a:solidFill>
                <a:effectLst>
                  <a:outerShdw blurRad="38100" dist="38100" dir="2700000" algn="tl">
                    <a:srgbClr val="010199"/>
                  </a:outerShdw>
                </a:effectLst>
                <a:uLnTx/>
                <a:uFillTx/>
                <a:latin typeface="Calibri" panose="020F0502020204030204"/>
                <a:ea typeface="+mn-ea"/>
                <a:cs typeface="+mn-cs"/>
              </a:rPr>
              <a:t>                        </a:t>
            </a:r>
            <a:r>
              <a:rPr kumimoji="0" lang="en-US" sz="3200" b="0" i="0" u="none" strike="noStrike" kern="1200" cap="none" spc="0" normalizeH="0" baseline="0" noProof="0" dirty="0">
                <a:ln>
                  <a:noFill/>
                </a:ln>
                <a:solidFill>
                  <a:srgbClr val="FFFF00"/>
                </a:solidFill>
                <a:effectLst>
                  <a:outerShdw blurRad="38100" dist="38100" dir="2700000" algn="tl">
                    <a:srgbClr val="010199"/>
                  </a:outerShdw>
                </a:effectLst>
                <a:uLnTx/>
                <a:uFillTx/>
                <a:latin typeface="Calibri" panose="020F0502020204030204"/>
                <a:ea typeface="+mn-ea"/>
                <a:cs typeface="+mn-cs"/>
              </a:rPr>
              <a:t>Better than X/Fe,</a:t>
            </a:r>
            <a:r>
              <a:rPr kumimoji="0" lang="en-US" sz="32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 which is </a:t>
            </a: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affected by several uncertain quantities, such as mass-loss rate,  dredge-up ……</a:t>
            </a:r>
          </a:p>
          <a:p>
            <a:pPr marL="342900" marR="0" lvl="0" indent="-342900" algn="l" defTabSz="914400" rtl="0" eaLnBrk="0" fontAlgn="base" latinLnBrk="0" hangingPunct="0">
              <a:lnSpc>
                <a:spcPct val="100000"/>
              </a:lnSpc>
              <a:spcBef>
                <a:spcPct val="20000"/>
              </a:spcBef>
              <a:spcAft>
                <a:spcPct val="0"/>
              </a:spcAft>
              <a:buClr>
                <a:srgbClr val="FFFFCC"/>
              </a:buClr>
              <a:buSzPct val="75000"/>
              <a:buFont typeface="Wingdings" pitchFamily="2" charset="2"/>
              <a:buChar char="l"/>
              <a:tabLst/>
              <a:defRPr/>
            </a:pPr>
            <a:r>
              <a:rPr kumimoji="0" lang="en-US" sz="2800" b="0" i="0" u="none" strike="noStrike" kern="1200" cap="none" spc="0" normalizeH="0" baseline="0" noProof="0" dirty="0">
                <a:ln>
                  <a:noFill/>
                </a:ln>
                <a:solidFill>
                  <a:srgbClr val="FFFF00"/>
                </a:solidFill>
                <a:effectLst>
                  <a:outerShdw blurRad="38100" dist="38100" dir="2700000" algn="tl">
                    <a:srgbClr val="010199"/>
                  </a:outerShdw>
                </a:effectLst>
                <a:uLnTx/>
                <a:uFillTx/>
                <a:latin typeface="Calibri" panose="020F0502020204030204"/>
                <a:ea typeface="+mn-ea"/>
                <a:cs typeface="+mn-cs"/>
              </a:rPr>
              <a:t>Branching:  </a:t>
            </a:r>
            <a:r>
              <a:rPr kumimoji="0" lang="en-US" sz="2800" b="0" i="0" u="none" strike="noStrike" kern="1200" cap="none" spc="0" normalizeH="0" baseline="0" noProof="0" dirty="0" err="1">
                <a:ln>
                  <a:noFill/>
                </a:ln>
                <a:solidFill>
                  <a:srgbClr val="FFFFFF"/>
                </a:solidFill>
                <a:effectLst>
                  <a:outerShdw blurRad="38100" dist="38100" dir="2700000" algn="tl">
                    <a:srgbClr val="010199"/>
                  </a:outerShdw>
                </a:effectLst>
                <a:uLnTx/>
                <a:uFillTx/>
                <a:latin typeface="Calibri" panose="020F0502020204030204"/>
                <a:ea typeface="+mn-ea"/>
                <a:cs typeface="+mn-cs"/>
              </a:rPr>
              <a:t>Rb</a:t>
            </a: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a:t>
            </a:r>
            <a:r>
              <a:rPr kumimoji="0" lang="en-US" sz="2800" b="0" i="0" u="none" strike="noStrike" kern="1200" cap="none" spc="0" normalizeH="0" baseline="0" noProof="0" dirty="0" err="1">
                <a:ln>
                  <a:noFill/>
                </a:ln>
                <a:solidFill>
                  <a:srgbClr val="FFFFFF"/>
                </a:solidFill>
                <a:effectLst>
                  <a:outerShdw blurRad="38100" dist="38100" dir="2700000" algn="tl">
                    <a:srgbClr val="010199"/>
                  </a:outerShdw>
                </a:effectLst>
                <a:uLnTx/>
                <a:uFillTx/>
                <a:latin typeface="Calibri" panose="020F0502020204030204"/>
                <a:ea typeface="+mn-ea"/>
                <a:cs typeface="+mn-cs"/>
              </a:rPr>
              <a:t>Sr</a:t>
            </a: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  or  </a:t>
            </a:r>
            <a:r>
              <a:rPr kumimoji="0" lang="en-US" sz="2800" b="0" i="0" u="none" strike="noStrike" kern="1200" cap="none" spc="0" normalizeH="0" baseline="3000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96</a:t>
            </a: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Zr/</a:t>
            </a:r>
            <a:r>
              <a:rPr kumimoji="0" lang="en-US" sz="2800" b="0" i="0" u="none" strike="noStrike" kern="1200" cap="none" spc="0" normalizeH="0" baseline="3000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90</a:t>
            </a: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Zr.  They depends on the neutron density and, in turn, on the temperature of the stellar site where they are </a:t>
            </a:r>
            <a:r>
              <a:rPr kumimoji="0" lang="en-US" sz="2800" b="0" i="0" u="none" strike="noStrike" kern="1200" cap="none" spc="0" normalizeH="0" baseline="0" noProof="0" dirty="0" err="1">
                <a:ln>
                  <a:noFill/>
                </a:ln>
                <a:solidFill>
                  <a:srgbClr val="FFFFFF"/>
                </a:solidFill>
                <a:effectLst>
                  <a:outerShdw blurRad="38100" dist="38100" dir="2700000" algn="tl">
                    <a:srgbClr val="010199"/>
                  </a:outerShdw>
                </a:effectLst>
                <a:uLnTx/>
                <a:uFillTx/>
                <a:latin typeface="Calibri" panose="020F0502020204030204"/>
                <a:ea typeface="+mn-ea"/>
                <a:cs typeface="+mn-cs"/>
              </a:rPr>
              <a:t>syntesized</a:t>
            </a: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a:t>
            </a:r>
          </a:p>
          <a:p>
            <a:pPr marL="342900" marR="0" lvl="0" indent="-342900" algn="l" defTabSz="914400" rtl="0" eaLnBrk="0" fontAlgn="base" latinLnBrk="0" hangingPunct="0">
              <a:lnSpc>
                <a:spcPct val="100000"/>
              </a:lnSpc>
              <a:spcBef>
                <a:spcPct val="20000"/>
              </a:spcBef>
              <a:spcAft>
                <a:spcPct val="0"/>
              </a:spcAft>
              <a:buClr>
                <a:srgbClr val="FFFFCC"/>
              </a:buClr>
              <a:buSzPct val="75000"/>
              <a:buFont typeface="Wingdings" pitchFamily="2" charset="2"/>
              <a:buChar char="l"/>
              <a:tabLst/>
              <a:defRPr/>
            </a:pPr>
            <a:r>
              <a:rPr kumimoji="0" lang="en-US" sz="2800" b="0" i="0" u="none" strike="noStrike" kern="1200" cap="none" spc="0" normalizeH="0" baseline="0" noProof="0" dirty="0">
                <a:ln>
                  <a:noFill/>
                </a:ln>
                <a:solidFill>
                  <a:srgbClr val="FFFF00"/>
                </a:solidFill>
                <a:effectLst>
                  <a:outerShdw blurRad="38100" dist="38100" dir="2700000" algn="tl">
                    <a:srgbClr val="010199"/>
                  </a:outerShdw>
                </a:effectLst>
                <a:uLnTx/>
                <a:uFillTx/>
                <a:latin typeface="Calibri" panose="020F0502020204030204"/>
                <a:ea typeface="+mn-ea"/>
                <a:cs typeface="+mn-cs"/>
              </a:rPr>
              <a:t>AGB Luminosity Functions: </a:t>
            </a:r>
            <a:r>
              <a:rPr lang="en-US" sz="2800" dirty="0" smtClean="0">
                <a:solidFill>
                  <a:srgbClr val="FFFFFF"/>
                </a:solidFill>
                <a:latin typeface="Calibri" panose="020F0502020204030204"/>
              </a:rPr>
              <a:t>constraints for</a:t>
            </a:r>
            <a:r>
              <a:rPr kumimoji="0" lang="en-US" sz="2800" b="0" i="0" u="none" strike="noStrike" kern="1200" cap="none" spc="0" normalizeH="0" baseline="0" noProof="0" dirty="0" smtClean="0">
                <a:ln>
                  <a:noFill/>
                </a:ln>
                <a:solidFill>
                  <a:srgbClr val="FFFFFF"/>
                </a:solidFill>
                <a:effectLst>
                  <a:outerShdw blurRad="38100" dist="38100" dir="2700000" algn="tl">
                    <a:srgbClr val="010199"/>
                  </a:outerShdw>
                </a:effectLst>
                <a:uLnTx/>
                <a:uFillTx/>
                <a:latin typeface="Calibri" panose="020F0502020204030204"/>
                <a:ea typeface="+mn-ea"/>
                <a:cs typeface="+mn-cs"/>
              </a:rPr>
              <a:t> </a:t>
            </a: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mass loss and dredge </a:t>
            </a:r>
            <a:r>
              <a:rPr kumimoji="0" lang="en-US" sz="2800" b="0" i="0" u="none" strike="noStrike" kern="1200" cap="none" spc="0" normalizeH="0" baseline="0" noProof="0" dirty="0" smtClean="0">
                <a:ln>
                  <a:noFill/>
                </a:ln>
                <a:solidFill>
                  <a:srgbClr val="FFFFFF"/>
                </a:solidFill>
                <a:effectLst>
                  <a:outerShdw blurRad="38100" dist="38100" dir="2700000" algn="tl">
                    <a:srgbClr val="010199"/>
                  </a:outerShdw>
                </a:effectLst>
                <a:uLnTx/>
                <a:uFillTx/>
                <a:latin typeface="Calibri" panose="020F0502020204030204"/>
                <a:ea typeface="+mn-ea"/>
                <a:cs typeface="+mn-cs"/>
              </a:rPr>
              <a:t>up efficiency.</a:t>
            </a:r>
            <a:endPar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FFFFCC"/>
              </a:buClr>
              <a:buSzPct val="75000"/>
              <a:buFont typeface="Wingdings" pitchFamily="2" charset="2"/>
              <a:buNone/>
              <a:tabLst/>
              <a:defRPr/>
            </a:pPr>
            <a:r>
              <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rPr>
              <a:t> </a:t>
            </a:r>
          </a:p>
          <a:p>
            <a:pPr marL="342900" marR="0" lvl="0" indent="-342900" algn="l" defTabSz="914400" rtl="0" eaLnBrk="0" fontAlgn="base" latinLnBrk="0" hangingPunct="0">
              <a:lnSpc>
                <a:spcPct val="100000"/>
              </a:lnSpc>
              <a:spcBef>
                <a:spcPct val="20000"/>
              </a:spcBef>
              <a:spcAft>
                <a:spcPct val="0"/>
              </a:spcAft>
              <a:buClr>
                <a:srgbClr val="FFFFCC"/>
              </a:buClr>
              <a:buSzPct val="75000"/>
              <a:buFont typeface="Wingdings" pitchFamily="2" charset="2"/>
              <a:buChar char="l"/>
              <a:tabLst/>
              <a:defRPr/>
            </a:pPr>
            <a:endParaRPr kumimoji="0" lang="en-US" sz="2800" b="0" i="0" u="none" strike="noStrike" kern="1200" cap="none" spc="0" normalizeH="0" baseline="0" noProof="0" dirty="0">
              <a:ln>
                <a:noFill/>
              </a:ln>
              <a:solidFill>
                <a:srgbClr val="FFFFFF"/>
              </a:solidFill>
              <a:effectLst>
                <a:outerShdw blurRad="38100" dist="38100" dir="2700000" algn="tl">
                  <a:srgbClr val="010199"/>
                </a:outerShdw>
              </a:effectLst>
              <a:uLnTx/>
              <a:uFillTx/>
              <a:latin typeface="Calibri" panose="020F0502020204030204"/>
              <a:ea typeface="+mn-ea"/>
              <a:cs typeface="+mn-cs"/>
            </a:endParaRPr>
          </a:p>
        </p:txBody>
      </p:sp>
    </p:spTree>
    <p:extLst>
      <p:ext uri="{BB962C8B-B14F-4D97-AF65-F5344CB8AC3E}">
        <p14:creationId xmlns:p14="http://schemas.microsoft.com/office/powerpoint/2010/main" val="362126330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26" t="14679" r="2007" b="18182"/>
          <a:stretch/>
        </p:blipFill>
        <p:spPr bwMode="auto">
          <a:xfrm>
            <a:off x="1962670" y="1162339"/>
            <a:ext cx="5624945" cy="5555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sellaDiTesto 1"/>
          <p:cNvSpPr txBox="1"/>
          <p:nvPr/>
        </p:nvSpPr>
        <p:spPr>
          <a:xfrm>
            <a:off x="1587688" y="200834"/>
            <a:ext cx="6092489"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4000" b="0" i="0" u="none" strike="noStrike" kern="1200" cap="none" spc="0" normalizeH="0" baseline="0" noProof="0" dirty="0" err="1">
                <a:ln>
                  <a:noFill/>
                </a:ln>
                <a:solidFill>
                  <a:srgbClr val="FFFFFF"/>
                </a:solidFill>
                <a:effectLst/>
                <a:uLnTx/>
                <a:uFillTx/>
                <a:latin typeface="Arial" charset="0"/>
                <a:ea typeface="+mn-ea"/>
                <a:cs typeface="Arial" charset="0"/>
              </a:rPr>
              <a:t>Combining</a:t>
            </a:r>
            <a:r>
              <a:rPr kumimoji="0" lang="it-IT" sz="4000" b="0" i="0" u="none" strike="noStrike" kern="1200" cap="none" spc="0" normalizeH="0" baseline="0" noProof="0" dirty="0">
                <a:ln>
                  <a:noFill/>
                </a:ln>
                <a:solidFill>
                  <a:srgbClr val="FFFFFF"/>
                </a:solidFill>
                <a:effectLst/>
                <a:uLnTx/>
                <a:uFillTx/>
                <a:latin typeface="Arial" charset="0"/>
                <a:ea typeface="+mn-ea"/>
                <a:cs typeface="Arial" charset="0"/>
              </a:rPr>
              <a:t> </a:t>
            </a:r>
            <a:r>
              <a:rPr kumimoji="0" lang="it-IT" sz="4000" b="0" i="0" u="none" strike="noStrike" kern="1200" cap="none" spc="0" normalizeH="0" baseline="0" noProof="0" dirty="0" err="1">
                <a:ln>
                  <a:noFill/>
                </a:ln>
                <a:solidFill>
                  <a:srgbClr val="FFFFFF"/>
                </a:solidFill>
                <a:effectLst/>
                <a:uLnTx/>
                <a:uFillTx/>
                <a:latin typeface="Arial" charset="0"/>
                <a:ea typeface="+mn-ea"/>
                <a:cs typeface="Arial" charset="0"/>
              </a:rPr>
              <a:t>hs</a:t>
            </a:r>
            <a:r>
              <a:rPr kumimoji="0" lang="it-IT" sz="4000" b="0" i="0" u="none" strike="noStrike" kern="1200" cap="none" spc="0" normalizeH="0" baseline="0" noProof="0" dirty="0">
                <a:ln>
                  <a:noFill/>
                </a:ln>
                <a:solidFill>
                  <a:srgbClr val="FFFFFF"/>
                </a:solidFill>
                <a:effectLst/>
                <a:uLnTx/>
                <a:uFillTx/>
                <a:latin typeface="Arial" charset="0"/>
                <a:ea typeface="+mn-ea"/>
                <a:cs typeface="Arial" charset="0"/>
              </a:rPr>
              <a:t> and </a:t>
            </a:r>
            <a:r>
              <a:rPr kumimoji="0" lang="it-IT" sz="4000" b="0" i="0" u="none" strike="noStrike" kern="1200" cap="none" spc="0" normalizeH="0" baseline="0" noProof="0" dirty="0" err="1">
                <a:ln>
                  <a:noFill/>
                </a:ln>
                <a:solidFill>
                  <a:srgbClr val="FFFFFF"/>
                </a:solidFill>
                <a:effectLst/>
                <a:uLnTx/>
                <a:uFillTx/>
                <a:latin typeface="Arial" charset="0"/>
                <a:ea typeface="+mn-ea"/>
                <a:cs typeface="Arial" charset="0"/>
              </a:rPr>
              <a:t>ls</a:t>
            </a:r>
            <a:r>
              <a:rPr kumimoji="0" lang="it-IT" sz="4000" b="0" i="0" u="none" strike="noStrike" kern="1200" cap="none" spc="0" normalizeH="0" baseline="0" noProof="0" dirty="0">
                <a:ln>
                  <a:noFill/>
                </a:ln>
                <a:solidFill>
                  <a:srgbClr val="FFFFFF"/>
                </a:solidFill>
                <a:effectLst/>
                <a:uLnTx/>
                <a:uFillTx/>
                <a:latin typeface="Arial" charset="0"/>
                <a:ea typeface="+mn-ea"/>
                <a:cs typeface="Arial" charset="0"/>
              </a:rPr>
              <a:t> </a:t>
            </a:r>
            <a:endParaRPr kumimoji="0" lang="en-US" sz="4000" b="0" i="0" u="none" strike="noStrike" kern="1200" cap="none" spc="0" normalizeH="0" baseline="0" noProof="0" dirty="0">
              <a:ln>
                <a:noFill/>
              </a:ln>
              <a:solidFill>
                <a:srgbClr val="FFFFFF"/>
              </a:solidFill>
              <a:effectLst/>
              <a:uLnTx/>
              <a:uFillTx/>
              <a:latin typeface="Arial" charset="0"/>
              <a:ea typeface="+mn-ea"/>
              <a:cs typeface="Arial" charset="0"/>
            </a:endParaRPr>
          </a:p>
        </p:txBody>
      </p:sp>
      <p:sp>
        <p:nvSpPr>
          <p:cNvPr id="3" name="CasellaDiTesto 2"/>
          <p:cNvSpPr txBox="1"/>
          <p:nvPr/>
        </p:nvSpPr>
        <p:spPr>
          <a:xfrm>
            <a:off x="7667373" y="1114213"/>
            <a:ext cx="2944007" cy="415498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FFFF00"/>
                </a:solidFill>
                <a:effectLst/>
                <a:uLnTx/>
                <a:uFillTx/>
                <a:latin typeface="Arial" charset="0"/>
                <a:ea typeface="+mn-ea"/>
                <a:cs typeface="Arial" charset="0"/>
              </a:rPr>
              <a:t>According to the standard paradigm, the [</a:t>
            </a:r>
            <a:r>
              <a:rPr kumimoji="0" lang="en-US" sz="2400" b="0" i="0" u="none" strike="noStrike" kern="1200" cap="none" spc="0" normalizeH="0" baseline="0" noProof="0" dirty="0" err="1">
                <a:ln>
                  <a:noFill/>
                </a:ln>
                <a:solidFill>
                  <a:srgbClr val="FFFF00"/>
                </a:solidFill>
                <a:effectLst/>
                <a:uLnTx/>
                <a:uFillTx/>
                <a:latin typeface="Arial" charset="0"/>
                <a:ea typeface="+mn-ea"/>
                <a:cs typeface="Arial" charset="0"/>
              </a:rPr>
              <a:t>hs</a:t>
            </a:r>
            <a:r>
              <a:rPr kumimoji="0" lang="en-US" sz="2400" b="0" i="0" u="none" strike="noStrike" kern="1200" cap="none" spc="0" normalizeH="0" baseline="0" noProof="0" dirty="0">
                <a:ln>
                  <a:noFill/>
                </a:ln>
                <a:solidFill>
                  <a:srgbClr val="FFFF00"/>
                </a:solidFill>
                <a:effectLst/>
                <a:uLnTx/>
                <a:uFillTx/>
                <a:latin typeface="Arial" charset="0"/>
                <a:ea typeface="+mn-ea"/>
                <a:cs typeface="Arial" charset="0"/>
              </a:rPr>
              <a:t>/</a:t>
            </a:r>
            <a:r>
              <a:rPr kumimoji="0" lang="en-US" sz="2400" b="0" i="0" u="none" strike="noStrike" kern="1200" cap="none" spc="0" normalizeH="0" baseline="0" noProof="0" dirty="0" err="1">
                <a:ln>
                  <a:noFill/>
                </a:ln>
                <a:solidFill>
                  <a:srgbClr val="FFFF00"/>
                </a:solidFill>
                <a:effectLst/>
                <a:uLnTx/>
                <a:uFillTx/>
                <a:latin typeface="Arial" charset="0"/>
                <a:ea typeface="+mn-ea"/>
                <a:cs typeface="Arial" charset="0"/>
              </a:rPr>
              <a:t>ls</a:t>
            </a:r>
            <a:r>
              <a:rPr kumimoji="0" lang="en-US" sz="2400" b="0" i="0" u="none" strike="noStrike" kern="1200" cap="none" spc="0" normalizeH="0" baseline="0" noProof="0" dirty="0">
                <a:ln>
                  <a:noFill/>
                </a:ln>
                <a:solidFill>
                  <a:srgbClr val="FFFF00"/>
                </a:solidFill>
                <a:effectLst/>
                <a:uLnTx/>
                <a:uFillTx/>
                <a:latin typeface="Arial" charset="0"/>
                <a:ea typeface="+mn-ea"/>
                <a:cs typeface="Arial" charset="0"/>
              </a:rPr>
              <a:t>] attains an asymptotic value after very few TPs (3 or 4). This index is independent  on the evolutionary status of the observed star  </a:t>
            </a:r>
            <a:r>
              <a:rPr kumimoji="0" lang="en-US" sz="2400" b="0" i="0" u="none" strike="noStrike" kern="1200" cap="none" spc="0" normalizeH="0" baseline="0" noProof="0" dirty="0" err="1">
                <a:ln>
                  <a:noFill/>
                </a:ln>
                <a:solidFill>
                  <a:srgbClr val="FFFF00"/>
                </a:solidFill>
                <a:effectLst/>
                <a:uLnTx/>
                <a:uFillTx/>
                <a:latin typeface="Arial" charset="0"/>
                <a:ea typeface="+mn-ea"/>
                <a:cs typeface="Arial" charset="0"/>
              </a:rPr>
              <a:t>Cristallo</a:t>
            </a:r>
            <a:r>
              <a:rPr kumimoji="0" lang="en-US" sz="2400" b="0" i="0" u="none" strike="noStrike" kern="1200" cap="none" spc="0" normalizeH="0" baseline="0" noProof="0" dirty="0">
                <a:ln>
                  <a:noFill/>
                </a:ln>
                <a:solidFill>
                  <a:srgbClr val="FFFF00"/>
                </a:solidFill>
                <a:effectLst/>
                <a:uLnTx/>
                <a:uFillTx/>
                <a:latin typeface="Arial" charset="0"/>
                <a:ea typeface="+mn-ea"/>
                <a:cs typeface="Arial" charset="0"/>
              </a:rPr>
              <a:t> et al 2009).  </a:t>
            </a:r>
          </a:p>
        </p:txBody>
      </p:sp>
      <p:sp>
        <p:nvSpPr>
          <p:cNvPr id="4" name="CasellaDiTesto 3"/>
          <p:cNvSpPr txBox="1"/>
          <p:nvPr/>
        </p:nvSpPr>
        <p:spPr>
          <a:xfrm>
            <a:off x="6521212" y="2803123"/>
            <a:ext cx="7743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FF0000"/>
                </a:solidFill>
                <a:effectLst/>
                <a:uLnTx/>
                <a:uFillTx/>
                <a:latin typeface="Calibri" panose="020F0502020204030204"/>
                <a:ea typeface="+mn-ea"/>
                <a:cs typeface="+mn-cs"/>
              </a:rPr>
              <a:t>RR </a:t>
            </a:r>
            <a:r>
              <a:rPr kumimoji="0" lang="en-US" sz="1800" b="0" i="0" u="none" strike="noStrike" kern="1200" cap="none" spc="0" normalizeH="0" baseline="0" noProof="0" dirty="0" err="1" smtClean="0">
                <a:ln>
                  <a:noFill/>
                </a:ln>
                <a:solidFill>
                  <a:srgbClr val="FF0000"/>
                </a:solidFill>
                <a:effectLst/>
                <a:uLnTx/>
                <a:uFillTx/>
                <a:latin typeface="Calibri" panose="020F0502020204030204"/>
                <a:ea typeface="+mn-ea"/>
                <a:cs typeface="+mn-cs"/>
              </a:rPr>
              <a:t>Erc</a:t>
            </a:r>
            <a:endPar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CasellaDiTesto 5"/>
          <p:cNvSpPr txBox="1"/>
          <p:nvPr/>
        </p:nvSpPr>
        <p:spPr>
          <a:xfrm>
            <a:off x="4430922" y="3956552"/>
            <a:ext cx="80502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FF0000"/>
                </a:solidFill>
                <a:effectLst/>
                <a:uLnTx/>
                <a:uFillTx/>
                <a:latin typeface="Calibri" panose="020F0502020204030204"/>
                <a:ea typeface="+mn-ea"/>
                <a:cs typeface="+mn-cs"/>
              </a:rPr>
              <a:t>HR107</a:t>
            </a:r>
            <a:endPar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354210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o 2"/>
          <p:cNvGrpSpPr/>
          <p:nvPr/>
        </p:nvGrpSpPr>
        <p:grpSpPr>
          <a:xfrm>
            <a:off x="3071664" y="1052736"/>
            <a:ext cx="5976664" cy="5472608"/>
            <a:chOff x="2071672" y="1157218"/>
            <a:chExt cx="5256584" cy="5015346"/>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4377" b="17104"/>
            <a:stretch/>
          </p:blipFill>
          <p:spPr bwMode="auto">
            <a:xfrm>
              <a:off x="2071672" y="1157218"/>
              <a:ext cx="5256584" cy="5015346"/>
            </a:xfrm>
            <a:prstGeom prst="rect">
              <a:avLst/>
            </a:prstGeom>
            <a:solidFill>
              <a:schemeClr val="tx1"/>
            </a:solidFill>
            <a:ln>
              <a:noFill/>
            </a:ln>
            <a:effectLst/>
          </p:spPr>
        </p:pic>
        <p:sp>
          <p:nvSpPr>
            <p:cNvPr id="2" name="CasellaDiTesto 1"/>
            <p:cNvSpPr txBox="1"/>
            <p:nvPr/>
          </p:nvSpPr>
          <p:spPr>
            <a:xfrm>
              <a:off x="4519511" y="5710624"/>
              <a:ext cx="972108" cy="366679"/>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srgbClr val="000000"/>
                  </a:solidFill>
                  <a:effectLst/>
                  <a:uLnTx/>
                  <a:uFillTx/>
                  <a:latin typeface="Times" pitchFamily="18" charset="0"/>
                  <a:ea typeface="+mn-ea"/>
                  <a:cs typeface="Arial" charset="0"/>
                </a:rPr>
                <a:t>[Fe/H]</a:t>
              </a:r>
              <a:endParaRPr kumimoji="0" lang="en-US" sz="2000" b="0" i="0" u="none" strike="noStrike" kern="1200" cap="none" spc="0" normalizeH="0" baseline="0" noProof="0" dirty="0">
                <a:ln>
                  <a:noFill/>
                </a:ln>
                <a:solidFill>
                  <a:srgbClr val="000000"/>
                </a:solidFill>
                <a:effectLst/>
                <a:uLnTx/>
                <a:uFillTx/>
                <a:latin typeface="Times" pitchFamily="18" charset="0"/>
                <a:ea typeface="+mn-ea"/>
                <a:cs typeface="Arial" charset="0"/>
              </a:endParaRPr>
            </a:p>
          </p:txBody>
        </p:sp>
      </p:grpSp>
      <p:sp>
        <p:nvSpPr>
          <p:cNvPr id="5" name="CasellaDiTesto 4"/>
          <p:cNvSpPr txBox="1"/>
          <p:nvPr/>
        </p:nvSpPr>
        <p:spPr>
          <a:xfrm>
            <a:off x="1631504" y="272842"/>
            <a:ext cx="8928992"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4000" b="0" i="0" u="none" strike="noStrike" kern="1200" cap="none" spc="0" normalizeH="0" baseline="0" noProof="0" dirty="0">
                <a:ln>
                  <a:noFill/>
                </a:ln>
                <a:solidFill>
                  <a:srgbClr val="FFFFFF"/>
                </a:solidFill>
                <a:effectLst/>
                <a:uLnTx/>
                <a:uFillTx/>
                <a:latin typeface="Arial" charset="0"/>
                <a:ea typeface="+mn-ea"/>
                <a:cs typeface="Arial" charset="0"/>
              </a:rPr>
              <a:t>Lead and </a:t>
            </a:r>
            <a:r>
              <a:rPr kumimoji="0" lang="it-IT" sz="4000" b="0" i="0" u="none" strike="noStrike" kern="1200" cap="none" spc="0" normalizeH="0" baseline="0" noProof="0" dirty="0" err="1">
                <a:ln>
                  <a:noFill/>
                </a:ln>
                <a:solidFill>
                  <a:srgbClr val="FFFFFF"/>
                </a:solidFill>
                <a:effectLst/>
                <a:uLnTx/>
                <a:uFillTx/>
                <a:latin typeface="Arial" charset="0"/>
                <a:ea typeface="+mn-ea"/>
                <a:cs typeface="Arial" charset="0"/>
              </a:rPr>
              <a:t>hs</a:t>
            </a:r>
            <a:r>
              <a:rPr kumimoji="0" lang="it-IT" sz="4000" b="0" i="0" u="none" strike="noStrike" kern="1200" cap="none" spc="0" normalizeH="0" baseline="0" noProof="0" dirty="0">
                <a:ln>
                  <a:noFill/>
                </a:ln>
                <a:solidFill>
                  <a:srgbClr val="FFFFFF"/>
                </a:solidFill>
                <a:effectLst/>
                <a:uLnTx/>
                <a:uFillTx/>
                <a:latin typeface="Arial" charset="0"/>
                <a:ea typeface="+mn-ea"/>
                <a:cs typeface="Arial" charset="0"/>
              </a:rPr>
              <a:t> </a:t>
            </a:r>
            <a:endParaRPr kumimoji="0" lang="en-US" sz="4000" b="0" i="0" u="none" strike="noStrike" kern="1200" cap="none" spc="0" normalizeH="0" baseline="0" noProof="0" dirty="0">
              <a:ln>
                <a:noFill/>
              </a:ln>
              <a:solidFill>
                <a:srgbClr val="FFFFFF"/>
              </a:solidFill>
              <a:effectLst/>
              <a:uLnTx/>
              <a:uFillTx/>
              <a:latin typeface="Arial" charset="0"/>
              <a:ea typeface="+mn-ea"/>
              <a:cs typeface="Arial" charset="0"/>
            </a:endParaRPr>
          </a:p>
        </p:txBody>
      </p:sp>
    </p:spTree>
    <p:extLst>
      <p:ext uri="{BB962C8B-B14F-4D97-AF65-F5344CB8AC3E}">
        <p14:creationId xmlns:p14="http://schemas.microsoft.com/office/powerpoint/2010/main" val="247696015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31215" y="836712"/>
            <a:ext cx="10105535" cy="5112568"/>
          </a:xfrm>
        </p:spPr>
        <p:txBody>
          <a:bodyPr>
            <a:normAutofit fontScale="90000"/>
          </a:bodyPr>
          <a:lstStyle/>
          <a:p>
            <a:r>
              <a:rPr lang="en-GB" dirty="0" smtClean="0"/>
              <a:t>AGB nucleosynthesis is a complex interplay of several phenomena, among which convection and nuclear burning are the most important, but other physical processes may be in action. </a:t>
            </a:r>
            <a:br>
              <a:rPr lang="en-GB" dirty="0" smtClean="0"/>
            </a:br>
            <a:r>
              <a:rPr lang="en-GB" dirty="0" smtClean="0"/>
              <a:t/>
            </a:r>
            <a:br>
              <a:rPr lang="en-GB" dirty="0" smtClean="0"/>
            </a:br>
            <a:r>
              <a:rPr lang="en-GB" dirty="0" smtClean="0"/>
              <a:t>Interferences may be constructive or destructive, so that the resulting nucleosynthesis may be enhanced or suppressed.    </a:t>
            </a:r>
            <a:endParaRPr lang="en-GB" dirty="0"/>
          </a:p>
        </p:txBody>
      </p:sp>
    </p:spTree>
    <p:extLst>
      <p:ext uri="{BB962C8B-B14F-4D97-AF65-F5344CB8AC3E}">
        <p14:creationId xmlns:p14="http://schemas.microsoft.com/office/powerpoint/2010/main" val="335342557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706090"/>
          </a:xfrm>
        </p:spPr>
        <p:txBody>
          <a:bodyPr>
            <a:normAutofit fontScale="90000"/>
          </a:bodyPr>
          <a:lstStyle/>
          <a:p>
            <a:r>
              <a:rPr lang="en-US" dirty="0" smtClean="0">
                <a:solidFill>
                  <a:schemeClr val="bg1"/>
                </a:solidFill>
              </a:rPr>
              <a:t> Evidences for a more complex world:</a:t>
            </a:r>
            <a:endParaRPr lang="en-US" dirty="0">
              <a:solidFill>
                <a:schemeClr val="bg1"/>
              </a:solidFill>
            </a:endParaRPr>
          </a:p>
        </p:txBody>
      </p:sp>
      <p:sp>
        <p:nvSpPr>
          <p:cNvPr id="4" name="Titolo 1"/>
          <p:cNvSpPr txBox="1">
            <a:spLocks/>
          </p:cNvSpPr>
          <p:nvPr/>
        </p:nvSpPr>
        <p:spPr>
          <a:xfrm>
            <a:off x="1843804" y="1216843"/>
            <a:ext cx="8229600" cy="22098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71500" marR="0" lvl="0" indent="-57150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n-US" sz="4400" b="0" i="0" u="none" strike="noStrike" kern="1200" cap="none" spc="0" normalizeH="0" baseline="0" noProof="0" dirty="0">
                <a:ln>
                  <a:noFill/>
                </a:ln>
                <a:solidFill>
                  <a:prstClr val="white"/>
                </a:solidFill>
                <a:effectLst/>
                <a:uLnTx/>
                <a:uFillTx/>
                <a:latin typeface="Calibri Light" panose="020F0302020204030204"/>
                <a:ea typeface="+mj-ea"/>
                <a:cs typeface="+mj-cs"/>
              </a:rPr>
              <a:t>Spread of </a:t>
            </a:r>
            <a:r>
              <a:rPr kumimoji="0" lang="en-US" sz="4400" b="0" i="0" u="none" strike="noStrike" kern="1200" cap="none" spc="0" normalizeH="0" baseline="0" noProof="0" dirty="0" err="1">
                <a:ln>
                  <a:noFill/>
                </a:ln>
                <a:solidFill>
                  <a:prstClr val="white"/>
                </a:solidFill>
                <a:effectLst/>
                <a:uLnTx/>
                <a:uFillTx/>
                <a:latin typeface="Calibri Light" panose="020F0302020204030204"/>
                <a:ea typeface="+mj-ea"/>
                <a:cs typeface="+mj-cs"/>
              </a:rPr>
              <a:t>hs</a:t>
            </a:r>
            <a:r>
              <a:rPr kumimoji="0" lang="en-US" sz="4400" b="0" i="0" u="none" strike="noStrike" kern="1200" cap="none" spc="0" normalizeH="0" baseline="0" noProof="0" dirty="0">
                <a:ln>
                  <a:noFill/>
                </a:ln>
                <a:solidFill>
                  <a:prstClr val="white"/>
                </a:solidFill>
                <a:effectLst/>
                <a:uLnTx/>
                <a:uFillTx/>
                <a:latin typeface="Calibri Light" panose="020F0302020204030204"/>
                <a:ea typeface="+mj-ea"/>
                <a:cs typeface="+mj-cs"/>
              </a:rPr>
              <a:t>/ls at different metallicity</a:t>
            </a:r>
          </a:p>
          <a:p>
            <a:pPr marL="571500" marR="0" lvl="0" indent="-57150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endParaRPr kumimoji="0" lang="en-US" sz="4400" b="0" i="0" u="none" strike="noStrike" kern="1200" cap="none" spc="0" normalizeH="0" baseline="0" noProof="0" dirty="0">
              <a:ln>
                <a:noFill/>
              </a:ln>
              <a:solidFill>
                <a:prstClr val="white"/>
              </a:solidFill>
              <a:effectLst/>
              <a:uLnTx/>
              <a:uFillTx/>
              <a:latin typeface="Calibri Light" panose="020F0302020204030204"/>
              <a:ea typeface="+mj-ea"/>
              <a:cs typeface="+mj-cs"/>
            </a:endParaRPr>
          </a:p>
          <a:p>
            <a:pPr marL="571500" marR="0" lvl="0" indent="-57150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n-US" sz="4400" b="0" i="0" u="none" strike="noStrike" kern="1200" cap="none" spc="0" normalizeH="0" baseline="0" noProof="0" dirty="0">
                <a:ln>
                  <a:noFill/>
                </a:ln>
                <a:solidFill>
                  <a:prstClr val="white"/>
                </a:solidFill>
                <a:effectLst/>
                <a:uLnTx/>
                <a:uFillTx/>
                <a:latin typeface="Calibri Light" panose="020F0302020204030204"/>
                <a:ea typeface="+mj-ea"/>
                <a:cs typeface="+mj-cs"/>
              </a:rPr>
              <a:t>s-exceptions:  </a:t>
            </a:r>
            <a:r>
              <a:rPr kumimoji="0" lang="en-US" sz="4400" b="0" i="0" u="none" strike="noStrike" kern="1200" cap="none" spc="0" normalizeH="0" baseline="0" noProof="0" dirty="0" smtClean="0">
                <a:ln>
                  <a:noFill/>
                </a:ln>
                <a:solidFill>
                  <a:srgbClr val="FFFF00"/>
                </a:solidFill>
                <a:effectLst/>
                <a:uLnTx/>
                <a:uFillTx/>
                <a:latin typeface="Calibri Light" panose="020F0302020204030204"/>
                <a:ea typeface="+mj-ea"/>
                <a:cs typeface="+mj-cs"/>
              </a:rPr>
              <a:t>CEMPs</a:t>
            </a:r>
            <a:r>
              <a:rPr lang="en-US" dirty="0">
                <a:solidFill>
                  <a:srgbClr val="FFFF00"/>
                </a:solidFill>
                <a:latin typeface="Calibri Light" panose="020F0302020204030204"/>
              </a:rPr>
              <a:t> </a:t>
            </a:r>
            <a:r>
              <a:rPr lang="en-US" dirty="0" smtClean="0">
                <a:solidFill>
                  <a:srgbClr val="FFFF00"/>
                </a:solidFill>
                <a:latin typeface="Calibri Light" panose="020F0302020204030204"/>
              </a:rPr>
              <a:t>and</a:t>
            </a:r>
            <a:r>
              <a:rPr kumimoji="0" lang="en-US" sz="4400" b="0" i="0" u="none" strike="noStrike" kern="1200" cap="none" spc="0" normalizeH="0" baseline="0" noProof="0" dirty="0" smtClean="0">
                <a:ln>
                  <a:noFill/>
                </a:ln>
                <a:solidFill>
                  <a:srgbClr val="FFFF00"/>
                </a:solidFill>
                <a:effectLst/>
                <a:uLnTx/>
                <a:uFillTx/>
                <a:latin typeface="Calibri Light" panose="020F0302020204030204"/>
                <a:ea typeface="+mj-ea"/>
                <a:cs typeface="+mj-cs"/>
              </a:rPr>
              <a:t> </a:t>
            </a:r>
            <a:r>
              <a:rPr kumimoji="0" lang="en-US" sz="4400" b="0" i="0" u="none" strike="noStrike" kern="1200" cap="none" spc="0" normalizeH="0" baseline="0" noProof="0" dirty="0">
                <a:ln>
                  <a:noFill/>
                </a:ln>
                <a:solidFill>
                  <a:srgbClr val="FFFF00"/>
                </a:solidFill>
                <a:effectLst/>
                <a:uLnTx/>
                <a:uFillTx/>
                <a:latin typeface="Calibri Light" panose="020F0302020204030204"/>
                <a:ea typeface="+mj-ea"/>
                <a:cs typeface="+mj-cs"/>
              </a:rPr>
              <a:t>Ba-stars</a:t>
            </a:r>
          </a:p>
        </p:txBody>
      </p:sp>
      <p:sp>
        <p:nvSpPr>
          <p:cNvPr id="6" name="Segnaposto contenuto 2"/>
          <p:cNvSpPr txBox="1">
            <a:spLocks/>
          </p:cNvSpPr>
          <p:nvPr/>
        </p:nvSpPr>
        <p:spPr>
          <a:xfrm>
            <a:off x="3079825" y="3426643"/>
            <a:ext cx="8659688" cy="2209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prstClr val="white"/>
                </a:solidFill>
                <a:effectLst/>
                <a:uLnTx/>
                <a:uFillTx/>
                <a:latin typeface="Calibri" panose="020F0502020204030204"/>
                <a:ea typeface="+mn-ea"/>
                <a:cs typeface="+mn-cs"/>
              </a:rPr>
              <a:t>They are binary</a:t>
            </a:r>
            <a:r>
              <a:rPr kumimoji="0" lang="en-US" sz="2800" b="0" i="0" u="none" strike="noStrike" kern="1200" cap="none" spc="0" normalizeH="0" noProof="0" dirty="0" smtClean="0">
                <a:ln>
                  <a:noFill/>
                </a:ln>
                <a:solidFill>
                  <a:prstClr val="white"/>
                </a:solidFill>
                <a:effectLst/>
                <a:uLnTx/>
                <a:uFillTx/>
                <a:latin typeface="Calibri" panose="020F0502020204030204"/>
                <a:ea typeface="+mn-ea"/>
                <a:cs typeface="+mn-cs"/>
              </a:rPr>
              <a:t> stars</a:t>
            </a:r>
            <a:r>
              <a:rPr lang="en-US" sz="2800" dirty="0">
                <a:solidFill>
                  <a:prstClr val="white"/>
                </a:solidFill>
                <a:latin typeface="Calibri" panose="020F0502020204030204"/>
              </a:rPr>
              <a:t>;</a:t>
            </a:r>
            <a:r>
              <a:rPr kumimoji="0" lang="en-US" sz="2800" b="0" i="0" u="none" strike="noStrike" kern="1200" cap="none" spc="0" normalizeH="0" baseline="0" noProof="0" dirty="0" smtClean="0">
                <a:ln>
                  <a:noFill/>
                </a:ln>
                <a:solidFill>
                  <a:prstClr val="white"/>
                </a:solidFill>
                <a:effectLst/>
                <a:uLnTx/>
                <a:uFillTx/>
                <a:latin typeface="Calibri" panose="020F0502020204030204"/>
                <a:ea typeface="+mn-ea"/>
                <a:cs typeface="+mn-cs"/>
              </a:rPr>
              <a:t> </a:t>
            </a: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in this case we see the secondary component of the binary, polluted with the material lost by the primary when it was on the AGB (see </a:t>
            </a:r>
            <a:r>
              <a:rPr kumimoji="0" lang="en-US" sz="2800" b="0" i="0" u="none" strike="noStrike" kern="1200" cap="none" spc="0" normalizeH="0" baseline="0" noProof="0" dirty="0" err="1">
                <a:ln>
                  <a:noFill/>
                </a:ln>
                <a:solidFill>
                  <a:prstClr val="white"/>
                </a:solidFill>
                <a:effectLst/>
                <a:uLnTx/>
                <a:uFillTx/>
                <a:latin typeface="Calibri" panose="020F0502020204030204"/>
                <a:ea typeface="+mn-ea"/>
                <a:cs typeface="+mn-cs"/>
              </a:rPr>
              <a:t>Bisterzo</a:t>
            </a: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 et al. 2011-2012</a:t>
            </a:r>
            <a:r>
              <a:rPr kumimoji="0" lang="en-US" sz="2800" b="0" i="0" u="none" strike="noStrike" kern="1200" cap="none" spc="0" normalizeH="0" baseline="0" noProof="0" dirty="0" smtClean="0">
                <a:ln>
                  <a:noFill/>
                </a:ln>
                <a:solidFill>
                  <a:prstClr val="white"/>
                </a:solidFill>
                <a:effectLst/>
                <a:uLnTx/>
                <a:uFillTx/>
                <a:latin typeface="Calibri" panose="020F0502020204030204"/>
                <a:ea typeface="+mn-ea"/>
                <a:cs typeface="+mn-cs"/>
              </a:rPr>
              <a:t>). </a:t>
            </a:r>
            <a:r>
              <a:rPr lang="en-US" sz="2800" noProof="0" dirty="0" smtClean="0">
                <a:solidFill>
                  <a:prstClr val="white"/>
                </a:solidFill>
                <a:latin typeface="Calibri" panose="020F0502020204030204"/>
              </a:rPr>
              <a:t>To</a:t>
            </a:r>
            <a:r>
              <a:rPr lang="en-US" sz="2800" dirty="0" smtClean="0">
                <a:solidFill>
                  <a:prstClr val="white"/>
                </a:solidFill>
                <a:latin typeface="Calibri" panose="020F0502020204030204"/>
              </a:rPr>
              <a:t>days the primary is a faint white dwarfs </a:t>
            </a:r>
            <a:endPar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531745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78933" y="260648"/>
            <a:ext cx="10888133" cy="1754419"/>
          </a:xfrm>
        </p:spPr>
        <p:txBody>
          <a:bodyPr>
            <a:noAutofit/>
          </a:bodyPr>
          <a:lstStyle/>
          <a:p>
            <a:r>
              <a:rPr lang="en-US" sz="4000" dirty="0" smtClean="0">
                <a:solidFill>
                  <a:schemeClr val="bg1"/>
                </a:solidFill>
              </a:rPr>
              <a:t>The Roberto </a:t>
            </a:r>
            <a:r>
              <a:rPr lang="en-US" sz="4000" dirty="0" err="1" smtClean="0">
                <a:solidFill>
                  <a:schemeClr val="bg1"/>
                </a:solidFill>
              </a:rPr>
              <a:t>Gallino</a:t>
            </a:r>
            <a:r>
              <a:rPr lang="en-US" sz="4000" dirty="0" smtClean="0">
                <a:solidFill>
                  <a:schemeClr val="bg1"/>
                </a:solidFill>
              </a:rPr>
              <a:t> recipe to explain the spread:      star-to-star variation of the </a:t>
            </a:r>
            <a:r>
              <a:rPr lang="en-US" sz="4000" baseline="30000" dirty="0" smtClean="0">
                <a:solidFill>
                  <a:schemeClr val="bg1"/>
                </a:solidFill>
              </a:rPr>
              <a:t>13</a:t>
            </a:r>
            <a:r>
              <a:rPr lang="en-US" sz="4000" dirty="0" smtClean="0">
                <a:solidFill>
                  <a:schemeClr val="bg1"/>
                </a:solidFill>
              </a:rPr>
              <a:t>C amount     </a:t>
            </a:r>
            <a:r>
              <a:rPr lang="en-US" sz="4000" dirty="0">
                <a:solidFill>
                  <a:schemeClr val="bg1"/>
                </a:solidFill>
              </a:rPr>
              <a:t/>
            </a:r>
            <a:br>
              <a:rPr lang="en-US" sz="4000" dirty="0">
                <a:solidFill>
                  <a:schemeClr val="bg1"/>
                </a:solidFill>
              </a:rPr>
            </a:br>
            <a:endParaRPr lang="en-US" sz="4000" dirty="0">
              <a:solidFill>
                <a:schemeClr val="bg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1" y="1880070"/>
            <a:ext cx="5630561" cy="4475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7942090" y="2954957"/>
            <a:ext cx="3724976"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alibri" panose="020F0502020204030204"/>
                <a:ea typeface="+mn-ea"/>
                <a:cs typeface="+mn-cs"/>
              </a:rPr>
              <a:t>The formation of the 13C pocket is a stochastic process. In this case, a spread of the pocket size is naturally expected, so that stars with similar characteristics (mass, metallicity) may show different s-process enhancements.</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201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27100" y="679749"/>
            <a:ext cx="10337800" cy="5767733"/>
          </a:xfrm>
          <a:prstGeom prst="rect">
            <a:avLst/>
          </a:prstGeom>
          <a:noFill/>
        </p:spPr>
        <p:txBody>
          <a:bodyPr wrap="square" rtlCol="0">
            <a:spAutoFit/>
          </a:bodyPr>
          <a:lstStyle/>
          <a:p>
            <a:pPr fontAlgn="base">
              <a:spcBef>
                <a:spcPct val="20000"/>
              </a:spcBef>
              <a:spcAft>
                <a:spcPct val="0"/>
              </a:spcAft>
            </a:pPr>
            <a:r>
              <a:rPr lang="en-US" sz="4000" b="1" dirty="0">
                <a:solidFill>
                  <a:srgbClr val="FFFFBD"/>
                </a:solidFill>
                <a:latin typeface="Times New Roman" pitchFamily="18" charset="0"/>
                <a:cs typeface="Arial"/>
              </a:rPr>
              <a:t>a</a:t>
            </a:r>
            <a:r>
              <a:rPr lang="en-US" sz="4000" b="1" dirty="0" smtClean="0">
                <a:solidFill>
                  <a:srgbClr val="FFFFBD"/>
                </a:solidFill>
                <a:latin typeface="Times New Roman" pitchFamily="18" charset="0"/>
                <a:cs typeface="Arial"/>
              </a:rPr>
              <a:t> STAR evolves </a:t>
            </a:r>
            <a:r>
              <a:rPr lang="en-US" sz="4000" b="1" dirty="0">
                <a:solidFill>
                  <a:srgbClr val="FFFFBD"/>
                </a:solidFill>
                <a:latin typeface="Times New Roman" pitchFamily="18" charset="0"/>
                <a:cs typeface="Arial"/>
              </a:rPr>
              <a:t>because:</a:t>
            </a:r>
          </a:p>
          <a:p>
            <a:pPr fontAlgn="base">
              <a:spcBef>
                <a:spcPct val="20000"/>
              </a:spcBef>
              <a:spcAft>
                <a:spcPct val="0"/>
              </a:spcAft>
            </a:pPr>
            <a:endParaRPr lang="en-US" sz="4000" b="1" dirty="0">
              <a:solidFill>
                <a:srgbClr val="FFFFBD"/>
              </a:solidFill>
              <a:latin typeface="Times New Roman" pitchFamily="18" charset="0"/>
              <a:cs typeface="Arial"/>
            </a:endParaRPr>
          </a:p>
          <a:p>
            <a:pPr marL="514350" indent="-514350" fontAlgn="base">
              <a:spcBef>
                <a:spcPct val="20000"/>
              </a:spcBef>
              <a:spcAft>
                <a:spcPct val="0"/>
              </a:spcAft>
              <a:buFont typeface="+mj-lt"/>
              <a:buAutoNum type="arabicPeriod"/>
            </a:pPr>
            <a:r>
              <a:rPr lang="en-US" sz="3600" b="1" dirty="0">
                <a:solidFill>
                  <a:srgbClr val="FFFFFF"/>
                </a:solidFill>
                <a:latin typeface="Times New Roman" pitchFamily="18" charset="0"/>
                <a:cs typeface="Arial"/>
              </a:rPr>
              <a:t>Energy </a:t>
            </a:r>
            <a:r>
              <a:rPr lang="en-US" sz="3600" b="1" dirty="0" err="1" smtClean="0">
                <a:solidFill>
                  <a:srgbClr val="FFFFFF"/>
                </a:solidFill>
                <a:latin typeface="Times New Roman" pitchFamily="18" charset="0"/>
                <a:cs typeface="Arial"/>
              </a:rPr>
              <a:t>los</a:t>
            </a:r>
            <a:r>
              <a:rPr lang="en-US" sz="3600" b="1" dirty="0" smtClean="0">
                <a:solidFill>
                  <a:srgbClr val="FFFFFF"/>
                </a:solidFill>
                <a:latin typeface="Times New Roman" pitchFamily="18" charset="0"/>
                <a:cs typeface="Arial"/>
              </a:rPr>
              <a:t>, as due to photons and neutrinos emission.</a:t>
            </a:r>
            <a:endParaRPr lang="en-US" sz="3600" b="1" dirty="0">
              <a:solidFill>
                <a:srgbClr val="FFFFFF"/>
              </a:solidFill>
              <a:latin typeface="Times New Roman" pitchFamily="18" charset="0"/>
              <a:cs typeface="Arial"/>
            </a:endParaRPr>
          </a:p>
          <a:p>
            <a:pPr marL="514350" indent="-514350" fontAlgn="base">
              <a:spcBef>
                <a:spcPct val="20000"/>
              </a:spcBef>
              <a:spcAft>
                <a:spcPct val="0"/>
              </a:spcAft>
              <a:buFont typeface="+mj-lt"/>
              <a:buAutoNum type="arabicPeriod"/>
            </a:pPr>
            <a:endParaRPr lang="en-US" sz="3600" b="1" dirty="0">
              <a:solidFill>
                <a:srgbClr val="FFFFFF"/>
              </a:solidFill>
              <a:latin typeface="Times New Roman" pitchFamily="18" charset="0"/>
              <a:cs typeface="Arial"/>
            </a:endParaRPr>
          </a:p>
          <a:p>
            <a:pPr marL="514350" indent="-514350" fontAlgn="base">
              <a:spcBef>
                <a:spcPct val="20000"/>
              </a:spcBef>
              <a:spcAft>
                <a:spcPct val="0"/>
              </a:spcAft>
              <a:buFont typeface="+mj-lt"/>
              <a:buAutoNum type="arabicPeriod"/>
            </a:pPr>
            <a:r>
              <a:rPr lang="en-US" sz="3600" b="1" dirty="0">
                <a:solidFill>
                  <a:srgbClr val="FFFFFF"/>
                </a:solidFill>
                <a:latin typeface="Times New Roman" pitchFamily="18" charset="0"/>
                <a:cs typeface="Arial"/>
              </a:rPr>
              <a:t>Chemical composition </a:t>
            </a:r>
            <a:r>
              <a:rPr lang="en-US" sz="3600" b="1" dirty="0" smtClean="0">
                <a:solidFill>
                  <a:srgbClr val="FFFFFF"/>
                </a:solidFill>
                <a:latin typeface="Times New Roman" pitchFamily="18" charset="0"/>
                <a:cs typeface="Arial"/>
              </a:rPr>
              <a:t>changes, as </a:t>
            </a:r>
            <a:r>
              <a:rPr lang="en-US" sz="3600" b="1" dirty="0">
                <a:solidFill>
                  <a:srgbClr val="FFFFFF"/>
                </a:solidFill>
                <a:latin typeface="Times New Roman" pitchFamily="18" charset="0"/>
                <a:cs typeface="Arial"/>
              </a:rPr>
              <a:t>due to the concurrent action of nuclear burning and </a:t>
            </a:r>
            <a:r>
              <a:rPr lang="en-US" sz="3600" b="1" dirty="0" smtClean="0">
                <a:solidFill>
                  <a:srgbClr val="FFFFFF"/>
                </a:solidFill>
                <a:latin typeface="Times New Roman" pitchFamily="18" charset="0"/>
                <a:cs typeface="Arial"/>
              </a:rPr>
              <a:t>mixing.</a:t>
            </a:r>
            <a:endParaRPr lang="en-US" sz="3600" b="1" dirty="0">
              <a:solidFill>
                <a:srgbClr val="FFFFFF"/>
              </a:solidFill>
              <a:latin typeface="Times New Roman" pitchFamily="18" charset="0"/>
              <a:cs typeface="Arial"/>
            </a:endParaRPr>
          </a:p>
          <a:p>
            <a:pPr fontAlgn="base">
              <a:spcBef>
                <a:spcPct val="20000"/>
              </a:spcBef>
              <a:spcAft>
                <a:spcPct val="0"/>
              </a:spcAft>
            </a:pPr>
            <a:endParaRPr lang="en-US" sz="3600" b="1" dirty="0">
              <a:solidFill>
                <a:srgbClr val="FFFFFF"/>
              </a:solidFill>
              <a:latin typeface="Times New Roman" pitchFamily="18" charset="0"/>
              <a:cs typeface="Arial"/>
            </a:endParaRPr>
          </a:p>
        </p:txBody>
      </p:sp>
    </p:spTree>
    <p:extLst>
      <p:ext uri="{BB962C8B-B14F-4D97-AF65-F5344CB8AC3E}">
        <p14:creationId xmlns:p14="http://schemas.microsoft.com/office/powerpoint/2010/main" val="120232004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57672" y="120470"/>
            <a:ext cx="8686800" cy="1139825"/>
          </a:xfrm>
        </p:spPr>
        <p:txBody>
          <a:bodyPr/>
          <a:lstStyle/>
          <a:p>
            <a:r>
              <a:rPr lang="it-IT" dirty="0" smtClean="0">
                <a:solidFill>
                  <a:schemeClr val="bg1"/>
                </a:solidFill>
              </a:rPr>
              <a:t>Alternative n. 2: </a:t>
            </a:r>
            <a:r>
              <a:rPr lang="it-IT" dirty="0" err="1" smtClean="0">
                <a:solidFill>
                  <a:schemeClr val="bg1"/>
                </a:solidFill>
              </a:rPr>
              <a:t>Poisons</a:t>
            </a:r>
            <a:r>
              <a:rPr lang="it-IT" dirty="0" smtClean="0">
                <a:solidFill>
                  <a:schemeClr val="bg1"/>
                </a:solidFill>
              </a:rPr>
              <a:t> </a:t>
            </a:r>
            <a:r>
              <a:rPr lang="it-IT" dirty="0" err="1" smtClean="0">
                <a:solidFill>
                  <a:schemeClr val="bg1"/>
                </a:solidFill>
              </a:rPr>
              <a:t>variation</a:t>
            </a:r>
            <a:endParaRPr lang="en-US" dirty="0">
              <a:solidFill>
                <a:schemeClr val="bg1"/>
              </a:solidFill>
            </a:endParaRPr>
          </a:p>
        </p:txBody>
      </p:sp>
      <p:sp>
        <p:nvSpPr>
          <p:cNvPr id="4" name="Segnaposto contenuto 3"/>
          <p:cNvSpPr>
            <a:spLocks noGrp="1"/>
          </p:cNvSpPr>
          <p:nvPr>
            <p:ph sz="half" idx="1"/>
          </p:nvPr>
        </p:nvSpPr>
        <p:spPr>
          <a:xfrm>
            <a:off x="1117600" y="1188287"/>
            <a:ext cx="5050408" cy="4530725"/>
          </a:xfrm>
        </p:spPr>
        <p:txBody>
          <a:bodyPr/>
          <a:lstStyle/>
          <a:p>
            <a:r>
              <a:rPr lang="en-US" dirty="0" smtClean="0">
                <a:solidFill>
                  <a:schemeClr val="bg1"/>
                </a:solidFill>
              </a:rPr>
              <a:t>The same effect on                   (n-p)/seed may be obtained by varying the amount of poisons (like </a:t>
            </a:r>
            <a:r>
              <a:rPr lang="en-US" baseline="30000" dirty="0" smtClean="0">
                <a:solidFill>
                  <a:schemeClr val="bg1"/>
                </a:solidFill>
              </a:rPr>
              <a:t>14</a:t>
            </a:r>
            <a:r>
              <a:rPr lang="en-US" dirty="0" smtClean="0">
                <a:solidFill>
                  <a:schemeClr val="bg1"/>
                </a:solidFill>
              </a:rPr>
              <a:t>N), instead  of the  </a:t>
            </a:r>
            <a:r>
              <a:rPr lang="en-US" baseline="30000" dirty="0" smtClean="0">
                <a:solidFill>
                  <a:schemeClr val="bg1"/>
                </a:solidFill>
              </a:rPr>
              <a:t>13</a:t>
            </a:r>
            <a:r>
              <a:rPr lang="en-US" dirty="0" smtClean="0">
                <a:solidFill>
                  <a:schemeClr val="bg1"/>
                </a:solidFill>
              </a:rPr>
              <a:t>C.</a:t>
            </a:r>
          </a:p>
          <a:p>
            <a:pPr marL="0" indent="0">
              <a:buNone/>
            </a:pPr>
            <a:r>
              <a:rPr lang="en-US" dirty="0" smtClean="0">
                <a:solidFill>
                  <a:schemeClr val="bg1"/>
                </a:solidFill>
              </a:rPr>
              <a:t> </a:t>
            </a:r>
          </a:p>
          <a:p>
            <a:r>
              <a:rPr lang="en-US" dirty="0" smtClean="0">
                <a:solidFill>
                  <a:schemeClr val="bg1"/>
                </a:solidFill>
              </a:rPr>
              <a:t>It is equivalent to reduce the </a:t>
            </a:r>
            <a:r>
              <a:rPr lang="en-US" i="1" dirty="0" smtClean="0">
                <a:solidFill>
                  <a:schemeClr val="bg1"/>
                </a:solidFill>
              </a:rPr>
              <a:t>effective</a:t>
            </a:r>
            <a:r>
              <a:rPr lang="en-US" dirty="0" smtClean="0">
                <a:solidFill>
                  <a:schemeClr val="bg1"/>
                </a:solidFill>
              </a:rPr>
              <a:t> </a:t>
            </a:r>
            <a:r>
              <a:rPr lang="en-US" baseline="30000" dirty="0" smtClean="0">
                <a:solidFill>
                  <a:schemeClr val="bg1"/>
                </a:solidFill>
              </a:rPr>
              <a:t>13</a:t>
            </a:r>
            <a:r>
              <a:rPr lang="en-US" dirty="0" smtClean="0">
                <a:solidFill>
                  <a:schemeClr val="bg1"/>
                </a:solidFill>
              </a:rPr>
              <a:t>C </a:t>
            </a:r>
          </a:p>
          <a:p>
            <a:pPr marL="0" indent="0" algn="ctr">
              <a:buNone/>
            </a:pPr>
            <a:r>
              <a:rPr lang="it-IT" sz="4000" baseline="30000" dirty="0">
                <a:solidFill>
                  <a:schemeClr val="bg1"/>
                </a:solidFill>
              </a:rPr>
              <a:t>13</a:t>
            </a:r>
            <a:r>
              <a:rPr lang="it-IT" sz="4000" dirty="0">
                <a:solidFill>
                  <a:schemeClr val="bg1"/>
                </a:solidFill>
              </a:rPr>
              <a:t>C</a:t>
            </a:r>
            <a:r>
              <a:rPr lang="it-IT" sz="4000" baseline="-25000" dirty="0">
                <a:solidFill>
                  <a:schemeClr val="bg1"/>
                </a:solidFill>
              </a:rPr>
              <a:t>eff</a:t>
            </a:r>
            <a:r>
              <a:rPr lang="it-IT" sz="4000" dirty="0">
                <a:solidFill>
                  <a:schemeClr val="bg1"/>
                </a:solidFill>
              </a:rPr>
              <a:t>=</a:t>
            </a:r>
            <a:r>
              <a:rPr lang="it-IT" sz="4000" baseline="30000" dirty="0">
                <a:solidFill>
                  <a:schemeClr val="bg1"/>
                </a:solidFill>
              </a:rPr>
              <a:t>13</a:t>
            </a:r>
            <a:r>
              <a:rPr lang="it-IT" sz="4000" dirty="0">
                <a:solidFill>
                  <a:schemeClr val="bg1"/>
                </a:solidFill>
              </a:rPr>
              <a:t>C-</a:t>
            </a:r>
            <a:r>
              <a:rPr lang="it-IT" sz="4000" baseline="30000" dirty="0">
                <a:solidFill>
                  <a:schemeClr val="bg1"/>
                </a:solidFill>
              </a:rPr>
              <a:t>14</a:t>
            </a:r>
            <a:r>
              <a:rPr lang="it-IT" sz="4000" dirty="0">
                <a:solidFill>
                  <a:schemeClr val="bg1"/>
                </a:solidFill>
              </a:rPr>
              <a:t>N</a:t>
            </a:r>
            <a:endParaRPr lang="en-US" sz="4000" dirty="0">
              <a:solidFill>
                <a:schemeClr val="bg1"/>
              </a:solidFill>
            </a:endParaRPr>
          </a:p>
        </p:txBody>
      </p:sp>
      <p:sp>
        <p:nvSpPr>
          <p:cNvPr id="5" name="Segnaposto contenuto 4"/>
          <p:cNvSpPr>
            <a:spLocks noGrp="1"/>
          </p:cNvSpPr>
          <p:nvPr>
            <p:ph sz="half" idx="2"/>
          </p:nvPr>
        </p:nvSpPr>
        <p:spPr>
          <a:xfrm>
            <a:off x="6305872" y="1266074"/>
            <a:ext cx="4038600" cy="4530725"/>
          </a:xfrm>
        </p:spPr>
        <p:txBody>
          <a:bodyPr/>
          <a:lstStyle/>
          <a:p>
            <a:r>
              <a:rPr lang="en-US" dirty="0" smtClean="0">
                <a:solidFill>
                  <a:schemeClr val="bg1"/>
                </a:solidFill>
              </a:rPr>
              <a:t>An interesting case is obtained by considering mixings induced  by stellar rotations.</a:t>
            </a:r>
          </a:p>
          <a:p>
            <a:r>
              <a:rPr lang="en-US" dirty="0" smtClean="0">
                <a:solidFill>
                  <a:schemeClr val="bg1"/>
                </a:solidFill>
              </a:rPr>
              <a:t>Rotation may induce several types of  dynamical and secular instabilities. </a:t>
            </a:r>
            <a:endParaRPr lang="en-US" dirty="0">
              <a:solidFill>
                <a:schemeClr val="bg1"/>
              </a:solidFill>
            </a:endParaRPr>
          </a:p>
        </p:txBody>
      </p:sp>
      <p:sp>
        <p:nvSpPr>
          <p:cNvPr id="3" name="CasellaDiTesto 2"/>
          <p:cNvSpPr txBox="1"/>
          <p:nvPr/>
        </p:nvSpPr>
        <p:spPr>
          <a:xfrm>
            <a:off x="1841376" y="5241958"/>
            <a:ext cx="8928992" cy="9541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Arial" charset="0"/>
                <a:ea typeface="+mn-ea"/>
                <a:cs typeface="Arial" charset="0"/>
              </a:rPr>
              <a:t>In the He-rich zone of an AGB stars, in particular, </a:t>
            </a:r>
            <a:r>
              <a:rPr kumimoji="0" lang="en-US" sz="2800" b="0" i="0" u="none" strike="noStrike" kern="1200" cap="none" spc="0" normalizeH="0" baseline="0" noProof="0" dirty="0" smtClean="0">
                <a:ln>
                  <a:noFill/>
                </a:ln>
                <a:solidFill>
                  <a:srgbClr val="FFFFFF"/>
                </a:solidFill>
                <a:effectLst/>
                <a:uLnTx/>
                <a:uFillTx/>
                <a:latin typeface="Arial" charset="0"/>
                <a:ea typeface="+mn-ea"/>
                <a:cs typeface="Arial" charset="0"/>
              </a:rPr>
              <a:t>Eddington-Sweet </a:t>
            </a:r>
            <a:r>
              <a:rPr kumimoji="0" lang="en-US" sz="2800" b="0" i="0" u="none" strike="noStrike" kern="1200" cap="none" spc="0" normalizeH="0" baseline="0" noProof="0" dirty="0">
                <a:ln>
                  <a:noFill/>
                </a:ln>
                <a:solidFill>
                  <a:srgbClr val="FFFFFF"/>
                </a:solidFill>
                <a:effectLst/>
                <a:uLnTx/>
                <a:uFillTx/>
                <a:latin typeface="Arial" charset="0"/>
                <a:ea typeface="+mn-ea"/>
                <a:cs typeface="Arial" charset="0"/>
              </a:rPr>
              <a:t>and shear instabilities are at work.  </a:t>
            </a:r>
          </a:p>
        </p:txBody>
      </p:sp>
    </p:spTree>
    <p:extLst>
      <p:ext uri="{BB962C8B-B14F-4D97-AF65-F5344CB8AC3E}">
        <p14:creationId xmlns:p14="http://schemas.microsoft.com/office/powerpoint/2010/main" val="3925668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fade">
                                      <p:cBhvr>
                                        <p:cTn id="30" dur="500"/>
                                        <p:tgtEl>
                                          <p:spTgt spid="5">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uiExpand="1" build="p"/>
      <p:bldP spid="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778098"/>
          </a:xfrm>
        </p:spPr>
        <p:txBody>
          <a:bodyPr/>
          <a:lstStyle/>
          <a:p>
            <a:r>
              <a:rPr lang="en-GB" dirty="0" smtClean="0"/>
              <a:t>Additional processes….</a:t>
            </a:r>
            <a:endParaRPr lang="en-GB" dirty="0"/>
          </a:p>
        </p:txBody>
      </p:sp>
      <p:sp>
        <p:nvSpPr>
          <p:cNvPr id="3" name="Segnaposto contenuto 2"/>
          <p:cNvSpPr>
            <a:spLocks noGrp="1"/>
          </p:cNvSpPr>
          <p:nvPr>
            <p:ph idx="1"/>
          </p:nvPr>
        </p:nvSpPr>
        <p:spPr>
          <a:xfrm>
            <a:off x="1981200" y="1124744"/>
            <a:ext cx="8229600" cy="5256584"/>
          </a:xfrm>
        </p:spPr>
        <p:txBody>
          <a:bodyPr>
            <a:noAutofit/>
          </a:bodyPr>
          <a:lstStyle/>
          <a:p>
            <a:r>
              <a:rPr lang="en-GB" sz="2600" dirty="0"/>
              <a:t>Instabilities induced by </a:t>
            </a:r>
            <a:r>
              <a:rPr lang="en-GB" sz="2600" dirty="0">
                <a:solidFill>
                  <a:srgbClr val="FF0000"/>
                </a:solidFill>
              </a:rPr>
              <a:t>Rotation </a:t>
            </a:r>
            <a:r>
              <a:rPr lang="en-GB" sz="2600" dirty="0"/>
              <a:t>may modify the H profile left by the third dredge up  and, later on, the </a:t>
            </a:r>
            <a:r>
              <a:rPr lang="en-GB" sz="2600" baseline="30000" dirty="0"/>
              <a:t>13</a:t>
            </a:r>
            <a:r>
              <a:rPr lang="en-GB" sz="2600" dirty="0"/>
              <a:t>C and the </a:t>
            </a:r>
            <a:r>
              <a:rPr lang="en-GB" sz="2600" baseline="30000" dirty="0"/>
              <a:t>14</a:t>
            </a:r>
            <a:r>
              <a:rPr lang="en-GB" sz="2600" dirty="0"/>
              <a:t>N  profile into the </a:t>
            </a:r>
            <a:r>
              <a:rPr lang="en-GB" sz="2600" dirty="0" smtClean="0"/>
              <a:t>pocket (Piersanti et al. 2013). </a:t>
            </a:r>
            <a:endParaRPr lang="en-GB" sz="2600" dirty="0"/>
          </a:p>
          <a:p>
            <a:r>
              <a:rPr lang="en-GB" sz="2600" dirty="0"/>
              <a:t>The bulk motion in the convective envelope  generates </a:t>
            </a:r>
            <a:r>
              <a:rPr lang="en-GB" sz="2600" dirty="0">
                <a:solidFill>
                  <a:srgbClr val="FF0000"/>
                </a:solidFill>
              </a:rPr>
              <a:t> gravity waves </a:t>
            </a:r>
            <a:r>
              <a:rPr lang="en-GB" sz="2600" dirty="0"/>
              <a:t>propagating inward . Turbulence may be generated by non-linear effects (</a:t>
            </a:r>
            <a:r>
              <a:rPr lang="en-GB" sz="2600" dirty="0" err="1"/>
              <a:t>Denussenkov</a:t>
            </a:r>
            <a:r>
              <a:rPr lang="en-GB" sz="2600" dirty="0"/>
              <a:t> 2003) or by interaction with rotation  (Talon 2007). The consequent mixing may affect </a:t>
            </a:r>
            <a:r>
              <a:rPr lang="en-GB" sz="2600" dirty="0" err="1"/>
              <a:t>nucleosynthesis</a:t>
            </a:r>
            <a:r>
              <a:rPr lang="en-GB" sz="2600" dirty="0"/>
              <a:t> and angular momentum transport</a:t>
            </a:r>
          </a:p>
          <a:p>
            <a:r>
              <a:rPr lang="en-GB" sz="2600" dirty="0">
                <a:solidFill>
                  <a:srgbClr val="FF0000"/>
                </a:solidFill>
              </a:rPr>
              <a:t>Magnetic field </a:t>
            </a:r>
            <a:r>
              <a:rPr lang="en-GB" sz="2600" dirty="0"/>
              <a:t>dissipates angular momentum (magnetic breaking, </a:t>
            </a:r>
            <a:r>
              <a:rPr lang="en-GB" sz="2600" dirty="0" err="1"/>
              <a:t>Sujis</a:t>
            </a:r>
            <a:r>
              <a:rPr lang="en-GB" sz="2600" dirty="0"/>
              <a:t> 2008), but may also induce magnetic </a:t>
            </a:r>
            <a:r>
              <a:rPr lang="en-GB" sz="2600" dirty="0" smtClean="0"/>
              <a:t>buoyancy, possibly </a:t>
            </a:r>
            <a:r>
              <a:rPr lang="en-GB" sz="2600" dirty="0"/>
              <a:t>operating in the He-rich </a:t>
            </a:r>
            <a:r>
              <a:rPr lang="en-GB" sz="2600" dirty="0" err="1"/>
              <a:t>intershell</a:t>
            </a:r>
            <a:r>
              <a:rPr lang="en-GB" sz="2600" dirty="0"/>
              <a:t> </a:t>
            </a:r>
            <a:r>
              <a:rPr lang="en-GB" sz="2600" dirty="0" smtClean="0"/>
              <a:t>(see </a:t>
            </a:r>
            <a:r>
              <a:rPr lang="en-GB" sz="2600" dirty="0" err="1" smtClean="0"/>
              <a:t>Vescovi</a:t>
            </a:r>
            <a:r>
              <a:rPr lang="en-GB" sz="2600" dirty="0" smtClean="0"/>
              <a:t> et al. 2021).  </a:t>
            </a:r>
            <a:endParaRPr lang="en-GB" sz="2600" dirty="0"/>
          </a:p>
        </p:txBody>
      </p:sp>
    </p:spTree>
    <p:extLst>
      <p:ext uri="{BB962C8B-B14F-4D97-AF65-F5344CB8AC3E}">
        <p14:creationId xmlns:p14="http://schemas.microsoft.com/office/powerpoint/2010/main" val="274525113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1210146"/>
          </a:xfrm>
        </p:spPr>
        <p:txBody>
          <a:bodyPr>
            <a:normAutofit fontScale="90000"/>
          </a:bodyPr>
          <a:lstStyle/>
          <a:p>
            <a:r>
              <a:rPr lang="en-GB" dirty="0" smtClean="0"/>
              <a:t>Differential Rotation: ES  + GSF instabilities during the </a:t>
            </a:r>
            <a:r>
              <a:rPr lang="en-GB" dirty="0" err="1" smtClean="0"/>
              <a:t>interpulse</a:t>
            </a:r>
            <a:endParaRPr lang="en-GB" dirty="0"/>
          </a:p>
        </p:txBody>
      </p:sp>
      <p:pic>
        <p:nvPicPr>
          <p:cNvPr id="5123" name="Picture 3" descr="E:\doctexpp\whygalaxyIII\sun-solar-circul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7751" y="2060848"/>
            <a:ext cx="3780419" cy="252028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doctexpp\whygalaxyIII\apj481026f4_h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5754" y="2924944"/>
            <a:ext cx="3604489" cy="3504214"/>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p:cNvSpPr txBox="1"/>
          <p:nvPr/>
        </p:nvSpPr>
        <p:spPr>
          <a:xfrm>
            <a:off x="6672065" y="1844825"/>
            <a:ext cx="356604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Sharp variations of </a:t>
            </a:r>
            <a:r>
              <a:rPr kumimoji="0" lang="en-GB" sz="2400" b="1"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w</a:t>
            </a:r>
            <a:r>
              <a:rPr kumimoji="0" lang="en-GB" sz="2400" b="1" i="0" u="none" strike="noStrike" kern="1200" cap="none" spc="0" normalizeH="0" baseline="0" noProof="0" dirty="0">
                <a:ln>
                  <a:noFill/>
                </a:ln>
                <a:solidFill>
                  <a:prstClr val="black"/>
                </a:solidFill>
                <a:effectLst/>
                <a:uLnTx/>
                <a:uFillTx/>
                <a:latin typeface="Calibri"/>
                <a:ea typeface="+mn-ea"/>
                <a:cs typeface="+mn-cs"/>
              </a:rPr>
              <a:t> and j</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left by the TDU drives GSF</a:t>
            </a:r>
          </a:p>
        </p:txBody>
      </p:sp>
      <p:sp>
        <p:nvSpPr>
          <p:cNvPr id="6" name="CasellaDiTesto 5"/>
          <p:cNvSpPr txBox="1"/>
          <p:nvPr/>
        </p:nvSpPr>
        <p:spPr>
          <a:xfrm>
            <a:off x="1703512" y="4725144"/>
            <a:ext cx="4609980"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err="1">
                <a:ln>
                  <a:noFill/>
                </a:ln>
                <a:solidFill>
                  <a:prstClr val="black"/>
                </a:solidFill>
                <a:effectLst/>
                <a:uLnTx/>
                <a:uFillTx/>
                <a:latin typeface="Calibri"/>
                <a:ea typeface="+mn-ea"/>
                <a:cs typeface="+mn-cs"/>
              </a:rPr>
              <a:t>Meridional</a:t>
            </a:r>
            <a:r>
              <a:rPr kumimoji="0" lang="en-GB" sz="2400" b="1" i="0" u="none" strike="noStrike" kern="1200" cap="none" spc="0" normalizeH="0" baseline="0" noProof="0" dirty="0">
                <a:ln>
                  <a:noFill/>
                </a:ln>
                <a:solidFill>
                  <a:prstClr val="black"/>
                </a:solidFill>
                <a:effectLst/>
                <a:uLnTx/>
                <a:uFillTx/>
                <a:latin typeface="Calibri"/>
                <a:ea typeface="+mn-ea"/>
                <a:cs typeface="+mn-cs"/>
              </a:rPr>
              <a:t> Circulation is always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active in rotating stars, because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the von </a:t>
            </a:r>
            <a:r>
              <a:rPr kumimoji="0" lang="en-GB" sz="2400" b="1" i="0" u="none" strike="noStrike" kern="1200" cap="none" spc="0" normalizeH="0" baseline="0" noProof="0" dirty="0" err="1">
                <a:ln>
                  <a:noFill/>
                </a:ln>
                <a:solidFill>
                  <a:prstClr val="black"/>
                </a:solidFill>
                <a:effectLst/>
                <a:uLnTx/>
                <a:uFillTx/>
                <a:latin typeface="Calibri"/>
                <a:ea typeface="+mn-ea"/>
                <a:cs typeface="+mn-cs"/>
              </a:rPr>
              <a:t>Zeipel</a:t>
            </a:r>
            <a:r>
              <a:rPr kumimoji="0" lang="en-GB" sz="2400" b="1" i="0" u="none" strike="noStrike" kern="1200" cap="none" spc="0" normalizeH="0" baseline="0" noProof="0" dirty="0">
                <a:ln>
                  <a:noFill/>
                </a:ln>
                <a:solidFill>
                  <a:prstClr val="black"/>
                </a:solidFill>
                <a:effectLst/>
                <a:uLnTx/>
                <a:uFillTx/>
                <a:latin typeface="Calibri"/>
                <a:ea typeface="+mn-ea"/>
                <a:cs typeface="+mn-cs"/>
              </a:rPr>
              <a:t> effect, but it is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inhibited by a </a:t>
            </a:r>
            <a:r>
              <a:rPr kumimoji="0" lang="en-GB" sz="2400" b="1"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m</a:t>
            </a:r>
            <a:r>
              <a:rPr kumimoji="0" lang="en-GB" sz="2400" b="1" i="0" u="none" strike="noStrike" kern="1200" cap="none" spc="0" normalizeH="0" baseline="0" noProof="0" dirty="0">
                <a:ln>
                  <a:noFill/>
                </a:ln>
                <a:solidFill>
                  <a:prstClr val="black"/>
                </a:solidFill>
                <a:effectLst/>
                <a:uLnTx/>
                <a:uFillTx/>
                <a:latin typeface="Calibri"/>
                <a:ea typeface="+mn-ea"/>
                <a:cs typeface="+mn-cs"/>
              </a:rPr>
              <a:t> gradient.</a:t>
            </a:r>
          </a:p>
        </p:txBody>
      </p:sp>
      <p:sp>
        <p:nvSpPr>
          <p:cNvPr id="3" name="CasellaDiTesto 2"/>
          <p:cNvSpPr txBox="1"/>
          <p:nvPr/>
        </p:nvSpPr>
        <p:spPr>
          <a:xfrm>
            <a:off x="2207568" y="6453336"/>
            <a:ext cx="808311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See, e.g. Langer et al. 1999, </a:t>
            </a:r>
            <a:r>
              <a:rPr kumimoji="0" lang="en-GB" sz="1800" b="0" i="0" u="none" strike="noStrike" kern="1200" cap="none" spc="0" normalizeH="0" baseline="0" noProof="0" dirty="0" err="1">
                <a:ln>
                  <a:noFill/>
                </a:ln>
                <a:solidFill>
                  <a:prstClr val="black"/>
                </a:solidFill>
                <a:effectLst/>
                <a:uLnTx/>
                <a:uFillTx/>
                <a:latin typeface="Calibri"/>
                <a:ea typeface="+mn-ea"/>
                <a:cs typeface="+mn-cs"/>
              </a:rPr>
              <a:t>Siess</a:t>
            </a:r>
            <a:r>
              <a:rPr kumimoji="0" lang="en-GB" sz="1800" b="0" i="0" u="none" strike="noStrike" kern="1200" cap="none" spc="0" normalizeH="0" baseline="0" noProof="0" dirty="0">
                <a:ln>
                  <a:noFill/>
                </a:ln>
                <a:solidFill>
                  <a:prstClr val="black"/>
                </a:solidFill>
                <a:effectLst/>
                <a:uLnTx/>
                <a:uFillTx/>
                <a:latin typeface="Calibri"/>
                <a:ea typeface="+mn-ea"/>
                <a:cs typeface="+mn-cs"/>
              </a:rPr>
              <a:t> et al. 2004, </a:t>
            </a:r>
            <a:r>
              <a:rPr kumimoji="0" lang="en-GB" sz="1800" b="0" i="0" u="none" strike="noStrike" kern="1200" cap="none" spc="0" normalizeH="0" baseline="0" noProof="0" dirty="0" err="1">
                <a:ln>
                  <a:noFill/>
                </a:ln>
                <a:solidFill>
                  <a:prstClr val="black"/>
                </a:solidFill>
                <a:effectLst/>
                <a:uLnTx/>
                <a:uFillTx/>
                <a:latin typeface="Calibri"/>
                <a:ea typeface="+mn-ea"/>
                <a:cs typeface="+mn-cs"/>
              </a:rPr>
              <a:t>Herwig</a:t>
            </a:r>
            <a:r>
              <a:rPr kumimoji="0" lang="en-GB" sz="1800" b="0" i="0" u="none" strike="noStrike" kern="1200" cap="none" spc="0" normalizeH="0" baseline="0" noProof="0" dirty="0">
                <a:ln>
                  <a:noFill/>
                </a:ln>
                <a:solidFill>
                  <a:prstClr val="black"/>
                </a:solidFill>
                <a:effectLst/>
                <a:uLnTx/>
                <a:uFillTx/>
                <a:latin typeface="Calibri"/>
                <a:ea typeface="+mn-ea"/>
                <a:cs typeface="+mn-cs"/>
              </a:rPr>
              <a:t> et al. 2003, </a:t>
            </a:r>
            <a:r>
              <a:rPr kumimoji="0" lang="en-GB" sz="1800" b="0" i="0" u="none" strike="noStrike" kern="1200" cap="none" spc="0" normalizeH="0" baseline="0" noProof="0" dirty="0" err="1">
                <a:ln>
                  <a:noFill/>
                </a:ln>
                <a:solidFill>
                  <a:prstClr val="black"/>
                </a:solidFill>
                <a:effectLst/>
                <a:uLnTx/>
                <a:uFillTx/>
                <a:latin typeface="Calibri"/>
                <a:ea typeface="+mn-ea"/>
                <a:cs typeface="+mn-cs"/>
              </a:rPr>
              <a:t>Piersanti</a:t>
            </a:r>
            <a:r>
              <a:rPr kumimoji="0" lang="en-GB" sz="1800" b="0" i="0" u="none" strike="noStrike" kern="1200" cap="none" spc="0" normalizeH="0" baseline="0" noProof="0" dirty="0">
                <a:ln>
                  <a:noFill/>
                </a:ln>
                <a:solidFill>
                  <a:prstClr val="black"/>
                </a:solidFill>
                <a:effectLst/>
                <a:uLnTx/>
                <a:uFillTx/>
                <a:latin typeface="Calibri"/>
                <a:ea typeface="+mn-ea"/>
                <a:cs typeface="+mn-cs"/>
              </a:rPr>
              <a:t> et al. 2013</a:t>
            </a:r>
          </a:p>
        </p:txBody>
      </p:sp>
    </p:spTree>
    <p:extLst>
      <p:ext uri="{BB962C8B-B14F-4D97-AF65-F5344CB8AC3E}">
        <p14:creationId xmlns:p14="http://schemas.microsoft.com/office/powerpoint/2010/main" val="299005060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doctexpp\whygalaxyIII\apj481026f2_h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2540" y="1340768"/>
            <a:ext cx="5425629" cy="5388080"/>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p:cNvSpPr txBox="1"/>
          <p:nvPr/>
        </p:nvSpPr>
        <p:spPr>
          <a:xfrm>
            <a:off x="8249028" y="3356992"/>
            <a:ext cx="2095445" cy="267765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 convection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  X(</a:t>
            </a:r>
            <a:r>
              <a:rPr kumimoji="0" lang="en-GB" sz="2400" b="0" i="0" u="none" strike="noStrike" kern="1200" cap="none" spc="0" normalizeH="0" baseline="30000" noProof="0" dirty="0">
                <a:ln>
                  <a:noFill/>
                </a:ln>
                <a:solidFill>
                  <a:prstClr val="black"/>
                </a:solidFill>
                <a:effectLst/>
                <a:uLnTx/>
                <a:uFillTx/>
                <a:latin typeface="Calibri"/>
                <a:ea typeface="+mn-ea"/>
                <a:cs typeface="+mn-cs"/>
              </a:rPr>
              <a:t>13</a:t>
            </a:r>
            <a:r>
              <a:rPr kumimoji="0" lang="en-GB" sz="2400" b="0" i="0" u="none" strike="noStrike" kern="1200" cap="none" spc="0" normalizeH="0" baseline="0" noProof="0" dirty="0">
                <a:ln>
                  <a:noFill/>
                </a:ln>
                <a:solidFill>
                  <a:prstClr val="black"/>
                </a:solidFill>
                <a:effectLst/>
                <a:uLnTx/>
                <a:uFillTx/>
                <a:latin typeface="Calibri"/>
                <a:ea typeface="+mn-ea"/>
                <a:cs typeface="+mn-cs"/>
              </a:rPr>
              <a:t>C)&gt;10</a:t>
            </a:r>
            <a:r>
              <a:rPr kumimoji="0" lang="en-GB" sz="2400" b="0" i="0" u="none" strike="noStrike" kern="1200" cap="none" spc="0" normalizeH="0" baseline="30000" noProof="0" dirty="0">
                <a:ln>
                  <a:noFill/>
                </a:ln>
                <a:solidFill>
                  <a:prstClr val="black"/>
                </a:solidFill>
                <a:effectLst/>
                <a:uLnTx/>
                <a:uFillTx/>
                <a:latin typeface="Calibri"/>
                <a:ea typeface="+mn-ea"/>
                <a:cs typeface="+mn-cs"/>
              </a:rPr>
              <a:t>-3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         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          GSF</a:t>
            </a:r>
          </a:p>
        </p:txBody>
      </p:sp>
      <p:sp>
        <p:nvSpPr>
          <p:cNvPr id="5" name="Rettangolo 4"/>
          <p:cNvSpPr/>
          <p:nvPr/>
        </p:nvSpPr>
        <p:spPr>
          <a:xfrm>
            <a:off x="8385830" y="4884926"/>
            <a:ext cx="360040" cy="28803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ttangolo 6"/>
          <p:cNvSpPr/>
          <p:nvPr/>
        </p:nvSpPr>
        <p:spPr>
          <a:xfrm>
            <a:off x="8385830" y="5589240"/>
            <a:ext cx="360040"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CasellaDiTesto 5"/>
          <p:cNvSpPr txBox="1"/>
          <p:nvPr/>
        </p:nvSpPr>
        <p:spPr>
          <a:xfrm>
            <a:off x="1775520" y="188641"/>
            <a:ext cx="8324458"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Development of rotation-induced instabilities  between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the 2</a:t>
            </a:r>
            <a:r>
              <a:rPr kumimoji="0" lang="en-GB" sz="2800" b="0" i="0" u="none" strike="noStrike" kern="1200" cap="none" spc="0" normalizeH="0" baseline="30000" noProof="0" dirty="0">
                <a:ln>
                  <a:noFill/>
                </a:ln>
                <a:solidFill>
                  <a:prstClr val="black"/>
                </a:solidFill>
                <a:effectLst/>
                <a:uLnTx/>
                <a:uFillTx/>
                <a:latin typeface="Calibri"/>
                <a:ea typeface="+mn-ea"/>
                <a:cs typeface="+mn-cs"/>
              </a:rPr>
              <a:t>nd</a:t>
            </a:r>
            <a:r>
              <a:rPr kumimoji="0" lang="en-GB" sz="2800" b="0" i="0" u="none" strike="noStrike" kern="1200" cap="none" spc="0" normalizeH="0" baseline="0" noProof="0" dirty="0">
                <a:ln>
                  <a:noFill/>
                </a:ln>
                <a:solidFill>
                  <a:prstClr val="black"/>
                </a:solidFill>
                <a:effectLst/>
                <a:uLnTx/>
                <a:uFillTx/>
                <a:latin typeface="Calibri"/>
                <a:ea typeface="+mn-ea"/>
                <a:cs typeface="+mn-cs"/>
              </a:rPr>
              <a:t> and the 3</a:t>
            </a:r>
            <a:r>
              <a:rPr kumimoji="0" lang="en-GB" sz="2800" b="0" i="0" u="none" strike="noStrike" kern="1200" cap="none" spc="0" normalizeH="0" baseline="30000" noProof="0" dirty="0">
                <a:ln>
                  <a:noFill/>
                </a:ln>
                <a:solidFill>
                  <a:prstClr val="black"/>
                </a:solidFill>
                <a:effectLst/>
                <a:uLnTx/>
                <a:uFillTx/>
                <a:latin typeface="Calibri"/>
                <a:ea typeface="+mn-ea"/>
                <a:cs typeface="+mn-cs"/>
              </a:rPr>
              <a:t>rd</a:t>
            </a:r>
            <a:r>
              <a:rPr kumimoji="0" lang="en-GB" sz="2800" b="0" i="0" u="none" strike="noStrike" kern="1200" cap="none" spc="0" normalizeH="0" baseline="0" noProof="0" dirty="0">
                <a:ln>
                  <a:noFill/>
                </a:ln>
                <a:solidFill>
                  <a:prstClr val="black"/>
                </a:solidFill>
                <a:effectLst/>
                <a:uLnTx/>
                <a:uFillTx/>
                <a:latin typeface="Calibri"/>
                <a:ea typeface="+mn-ea"/>
                <a:cs typeface="+mn-cs"/>
              </a:rPr>
              <a:t> TDU  (M=2 </a:t>
            </a:r>
            <a:r>
              <a:rPr kumimoji="0" lang="en-GB" sz="2800" b="0" i="0" u="none" strike="noStrike" kern="1200" cap="none" spc="0" normalizeH="0" baseline="0" noProof="0" dirty="0" err="1">
                <a:ln>
                  <a:noFill/>
                </a:ln>
                <a:solidFill>
                  <a:prstClr val="black"/>
                </a:solidFill>
                <a:effectLst/>
                <a:uLnTx/>
                <a:uFillTx/>
                <a:latin typeface="Calibri"/>
                <a:ea typeface="+mn-ea"/>
                <a:cs typeface="+mn-cs"/>
              </a:rPr>
              <a:t>M</a:t>
            </a:r>
            <a:r>
              <a:rPr kumimoji="0" lang="en-GB" sz="2800" b="0" i="0" u="none" strike="noStrike" kern="1200" cap="none" spc="0" normalizeH="0" baseline="-25000" noProof="0" dirty="0" err="1">
                <a:ln>
                  <a:noFill/>
                </a:ln>
                <a:solidFill>
                  <a:prstClr val="black"/>
                </a:solidFill>
                <a:effectLst/>
                <a:uLnTx/>
                <a:uFillTx/>
                <a:latin typeface="Calibri"/>
                <a:ea typeface="+mn-ea"/>
                <a:cs typeface="+mn-cs"/>
              </a:rPr>
              <a:t>ʘ</a:t>
            </a:r>
            <a:r>
              <a:rPr kumimoji="0" lang="en-GB" sz="2800" b="0" i="0" u="none" strike="noStrike" kern="1200" cap="none" spc="0" normalizeH="0" baseline="0" noProof="0" dirty="0">
                <a:ln>
                  <a:noFill/>
                </a:ln>
                <a:solidFill>
                  <a:prstClr val="black"/>
                </a:solidFill>
                <a:effectLst/>
                <a:uLnTx/>
                <a:uFillTx/>
                <a:latin typeface="Calibri"/>
                <a:ea typeface="+mn-ea"/>
                <a:cs typeface="+mn-cs"/>
              </a:rPr>
              <a:t>  [Fe/H]=0)</a:t>
            </a:r>
          </a:p>
        </p:txBody>
      </p:sp>
      <p:pic>
        <p:nvPicPr>
          <p:cNvPr id="1229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9066" t="58494" r="10604" b="14678"/>
          <a:stretch/>
        </p:blipFill>
        <p:spPr bwMode="auto">
          <a:xfrm>
            <a:off x="7752184" y="1700808"/>
            <a:ext cx="2783148" cy="1316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964472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44624"/>
            <a:ext cx="8229600" cy="850106"/>
          </a:xfrm>
        </p:spPr>
        <p:txBody>
          <a:bodyPr/>
          <a:lstStyle/>
          <a:p>
            <a:r>
              <a:rPr lang="en-GB" dirty="0" smtClean="0"/>
              <a:t>The rotation paradigm</a:t>
            </a:r>
            <a:endParaRPr lang="en-GB" dirty="0"/>
          </a:p>
        </p:txBody>
      </p:sp>
      <p:pic>
        <p:nvPicPr>
          <p:cNvPr id="4098" name="Picture 2" descr="http://i1.trekearth.com/photos/49774/low_tide_in_jambian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8176" y="1080269"/>
            <a:ext cx="4182320" cy="278821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картинки.cc/img/4/7/5/Волна,%20волны,%20море,%20вода,%20песок,%20пляж,%20берег,%20небо,%20пейзаж,%202560x17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03512" y="1052737"/>
            <a:ext cx="4109318" cy="2815745"/>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p:cNvSpPr txBox="1"/>
          <p:nvPr/>
        </p:nvSpPr>
        <p:spPr>
          <a:xfrm>
            <a:off x="5895742" y="2261106"/>
            <a:ext cx="364202"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a:t>
            </a:r>
          </a:p>
        </p:txBody>
      </p:sp>
      <p:sp>
        <p:nvSpPr>
          <p:cNvPr id="7" name="CasellaDiTesto 6"/>
          <p:cNvSpPr txBox="1"/>
          <p:nvPr/>
        </p:nvSpPr>
        <p:spPr>
          <a:xfrm>
            <a:off x="1957077" y="4129917"/>
            <a:ext cx="3746603" cy="101566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Turbulent convection  at TDU:</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 a proton profile  forms at the top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 of the He-rich zone</a:t>
            </a:r>
          </a:p>
        </p:txBody>
      </p:sp>
      <p:sp>
        <p:nvSpPr>
          <p:cNvPr id="8" name="CasellaDiTesto 7"/>
          <p:cNvSpPr txBox="1"/>
          <p:nvPr/>
        </p:nvSpPr>
        <p:spPr>
          <a:xfrm>
            <a:off x="6259944" y="4110171"/>
            <a:ext cx="4408057" cy="16312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Rotation induced instabilities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during the </a:t>
            </a:r>
            <a:r>
              <a:rPr kumimoji="0" lang="en-GB" sz="2000" b="1" i="0" u="none" strike="noStrike" kern="1200" cap="none" spc="0" normalizeH="0" baseline="0" noProof="0" dirty="0" err="1">
                <a:ln>
                  <a:noFill/>
                </a:ln>
                <a:solidFill>
                  <a:prstClr val="black"/>
                </a:solidFill>
                <a:effectLst/>
                <a:uLnTx/>
                <a:uFillTx/>
                <a:latin typeface="Calibri"/>
                <a:ea typeface="+mn-ea"/>
                <a:cs typeface="+mn-cs"/>
              </a:rPr>
              <a:t>interpulse</a:t>
            </a:r>
            <a:r>
              <a:rPr kumimoji="0" lang="en-GB" sz="2000" b="1" i="0" u="none" strike="noStrike" kern="1200" cap="none" spc="0" normalizeH="0" baseline="0" noProof="0" dirty="0">
                <a:ln>
                  <a:noFill/>
                </a:ln>
                <a:solidFill>
                  <a:prstClr val="black"/>
                </a:solidFill>
                <a:effectLst/>
                <a:uLnTx/>
                <a:uFillTx/>
                <a:latin typeface="Calibri"/>
                <a:ea typeface="+mn-ea"/>
                <a:cs typeface="+mn-cs"/>
              </a:rPr>
              <a:t>: redistribution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 protons and, later on, of  </a:t>
            </a:r>
            <a:r>
              <a:rPr kumimoji="0" lang="en-GB" sz="2000" b="1" i="0" u="none" strike="noStrike" kern="1200" cap="none" spc="0" normalizeH="0" baseline="30000" noProof="0" dirty="0">
                <a:ln>
                  <a:noFill/>
                </a:ln>
                <a:solidFill>
                  <a:prstClr val="black"/>
                </a:solidFill>
                <a:effectLst/>
                <a:uLnTx/>
                <a:uFillTx/>
                <a:latin typeface="Calibri"/>
                <a:ea typeface="+mn-ea"/>
                <a:cs typeface="+mn-cs"/>
              </a:rPr>
              <a:t>13</a:t>
            </a:r>
            <a:r>
              <a:rPr kumimoji="0" lang="en-GB" sz="2000" b="1" i="0" u="none" strike="noStrike" kern="1200" cap="none" spc="0" normalizeH="0" baseline="0" noProof="0" dirty="0">
                <a:ln>
                  <a:noFill/>
                </a:ln>
                <a:solidFill>
                  <a:prstClr val="black"/>
                </a:solidFill>
                <a:effectLst/>
                <a:uLnTx/>
                <a:uFillTx/>
                <a:latin typeface="Calibri"/>
                <a:ea typeface="+mn-ea"/>
                <a:cs typeface="+mn-cs"/>
              </a:rPr>
              <a:t>C -</a:t>
            </a:r>
            <a:r>
              <a:rPr kumimoji="0" lang="en-GB" sz="2000" b="1" i="0" u="none" strike="noStrike" kern="1200" cap="none" spc="0" normalizeH="0" baseline="30000" noProof="0" dirty="0">
                <a:ln>
                  <a:noFill/>
                </a:ln>
                <a:solidFill>
                  <a:prstClr val="black"/>
                </a:solidFill>
                <a:effectLst/>
                <a:uLnTx/>
                <a:uFillTx/>
                <a:latin typeface="Calibri"/>
                <a:ea typeface="+mn-ea"/>
                <a:cs typeface="+mn-cs"/>
              </a:rPr>
              <a:t>14</a:t>
            </a:r>
            <a:r>
              <a:rPr kumimoji="0" lang="en-GB" sz="2000" b="1" i="0" u="none" strike="noStrike" kern="1200" cap="none" spc="0" normalizeH="0" baseline="0" noProof="0" dirty="0">
                <a:ln>
                  <a:noFill/>
                </a:ln>
                <a:solidFill>
                  <a:prstClr val="black"/>
                </a:solidFill>
                <a:effectLst/>
                <a:uLnTx/>
                <a:uFillTx/>
                <a:latin typeface="Calibri"/>
                <a:ea typeface="+mn-ea"/>
                <a:cs typeface="+mn-cs"/>
              </a:rPr>
              <a:t>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on a larger area. </a:t>
            </a:r>
            <a:r>
              <a:rPr kumimoji="0" lang="en-GB" sz="2000" b="1" i="0" u="none" strike="noStrike" kern="1200" cap="none" spc="0" normalizeH="0" baseline="0" noProof="0" dirty="0">
                <a:ln>
                  <a:noFill/>
                </a:ln>
                <a:solidFill>
                  <a:srgbClr val="FF0000"/>
                </a:solidFill>
                <a:effectLst/>
                <a:uLnTx/>
                <a:uFillTx/>
                <a:latin typeface="Calibri"/>
                <a:ea typeface="+mn-ea"/>
                <a:cs typeface="+mn-cs"/>
              </a:rPr>
              <a:t>Same neutrons, more seeds and more poisons</a:t>
            </a:r>
          </a:p>
        </p:txBody>
      </p:sp>
      <p:sp>
        <p:nvSpPr>
          <p:cNvPr id="9" name="CasellaDiTesto 8"/>
          <p:cNvSpPr txBox="1"/>
          <p:nvPr/>
        </p:nvSpPr>
        <p:spPr>
          <a:xfrm>
            <a:off x="3431705" y="6005524"/>
            <a:ext cx="268242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AS a result:     </a:t>
            </a:r>
            <a:r>
              <a:rPr kumimoji="0" lang="en-GB" sz="2400" b="0" i="0" u="none" strike="noStrike" kern="1200" cap="none" spc="0" normalizeH="0" baseline="0" noProof="0" dirty="0">
                <a:ln>
                  <a:noFill/>
                </a:ln>
                <a:solidFill>
                  <a:prstClr val="black"/>
                </a:solidFill>
                <a:effectLst/>
                <a:uLnTx/>
                <a:uFillTx/>
                <a:latin typeface="Calibri"/>
                <a:ea typeface="+mn-ea"/>
                <a:cs typeface="+mn-cs"/>
              </a:rPr>
              <a:t>lower</a:t>
            </a:r>
            <a:r>
              <a:rPr kumimoji="0" lang="en-GB" sz="2400" b="1" i="0" u="none" strike="noStrike" kern="1200" cap="none" spc="0" normalizeH="0" baseline="0" noProof="0" dirty="0">
                <a:ln>
                  <a:noFill/>
                </a:ln>
                <a:solidFill>
                  <a:srgbClr val="FF0000"/>
                </a:solidFill>
                <a:effectLst/>
                <a:uLnTx/>
                <a:uFillTx/>
                <a:latin typeface="Calibri"/>
                <a:ea typeface="+mn-ea"/>
                <a:cs typeface="+mn-cs"/>
              </a:rPr>
              <a:t> </a:t>
            </a:r>
          </a:p>
        </p:txBody>
      </p:sp>
      <p:graphicFrame>
        <p:nvGraphicFramePr>
          <p:cNvPr id="3" name="Oggetto 2"/>
          <p:cNvGraphicFramePr>
            <a:graphicFrameLocks noChangeAspect="1"/>
          </p:cNvGraphicFramePr>
          <p:nvPr>
            <p:extLst/>
          </p:nvPr>
        </p:nvGraphicFramePr>
        <p:xfrm>
          <a:off x="6160490" y="5861508"/>
          <a:ext cx="2527799" cy="807853"/>
        </p:xfrm>
        <a:graphic>
          <a:graphicData uri="http://schemas.openxmlformats.org/presentationml/2006/ole">
            <mc:AlternateContent xmlns:mc="http://schemas.openxmlformats.org/markup-compatibility/2006">
              <mc:Choice xmlns:v="urn:schemas-microsoft-com:vml" Requires="v">
                <p:oleObj spid="_x0000_s7213" name="Equazione" r:id="rId5" imgW="1231560" imgH="393480" progId="Equation.3">
                  <p:embed/>
                </p:oleObj>
              </mc:Choice>
              <mc:Fallback>
                <p:oleObj name="Equazione" r:id="rId5" imgW="1231560" imgH="393480" progId="Equation.3">
                  <p:embed/>
                  <p:pic>
                    <p:nvPicPr>
                      <p:cNvPr id="3" name="Oggetto 2"/>
                      <p:cNvPicPr/>
                      <p:nvPr/>
                    </p:nvPicPr>
                    <p:blipFill>
                      <a:blip r:embed="rId6"/>
                      <a:stretch>
                        <a:fillRect/>
                      </a:stretch>
                    </p:blipFill>
                    <p:spPr>
                      <a:xfrm>
                        <a:off x="6160490" y="5861508"/>
                        <a:ext cx="2527799" cy="807853"/>
                      </a:xfrm>
                      <a:prstGeom prst="rect">
                        <a:avLst/>
                      </a:prstGeom>
                    </p:spPr>
                  </p:pic>
                </p:oleObj>
              </mc:Fallback>
            </mc:AlternateContent>
          </a:graphicData>
        </a:graphic>
      </p:graphicFrame>
    </p:spTree>
    <p:extLst>
      <p:ext uri="{BB962C8B-B14F-4D97-AF65-F5344CB8AC3E}">
        <p14:creationId xmlns:p14="http://schemas.microsoft.com/office/powerpoint/2010/main" val="637823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E:\doctexpp\whygalaxyIII\apj481026f8_h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1100" y="3212400"/>
            <a:ext cx="409800" cy="4332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E:\doctexpp\whygalaxyIII\apj481026f8_h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1100" y="3212400"/>
            <a:ext cx="409800" cy="4332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doctexpp\whygalaxyIII\apj481026f8_h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1100" y="3212400"/>
            <a:ext cx="409800" cy="43320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E:\doctexpp\whygalaxyIII\apj481026f8_h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1100" y="3212400"/>
            <a:ext cx="409800" cy="4332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E:\doctexpp\whygalaxyIII\apj481026f8_h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1100" y="3212400"/>
            <a:ext cx="409800" cy="433200"/>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E:\doctexpp\whygalaxyIII\apj481026f8_h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1100" y="3212400"/>
            <a:ext cx="409800" cy="4332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E:\doctexpp\whygalaxyIII\apj481026f8_h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1100" y="3212400"/>
            <a:ext cx="409800" cy="433200"/>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9" descr="E:\doctexpp\whygalaxyIII\apj481026f8_h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901" y="1146252"/>
            <a:ext cx="4446309" cy="4700197"/>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E:\doctexpp\whygalaxyIII\apj481026f9_h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2023" y="1734532"/>
            <a:ext cx="4305669" cy="4286757"/>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a:off x="8820986" y="852083"/>
            <a:ext cx="25781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From </a:t>
            </a:r>
            <a:r>
              <a:rPr kumimoji="0" lang="en-GB" sz="1800" b="0" i="0" u="none" strike="noStrike" kern="1200" cap="none" spc="0" normalizeH="0" baseline="0" noProof="0" dirty="0" err="1">
                <a:ln>
                  <a:noFill/>
                </a:ln>
                <a:solidFill>
                  <a:prstClr val="black"/>
                </a:solidFill>
                <a:effectLst/>
                <a:uLnTx/>
                <a:uFillTx/>
                <a:latin typeface="Calibri"/>
                <a:ea typeface="+mn-ea"/>
                <a:cs typeface="+mn-cs"/>
              </a:rPr>
              <a:t>Piersanti</a:t>
            </a:r>
            <a:r>
              <a:rPr kumimoji="0" lang="en-GB" sz="1800" b="0" i="0" u="none" strike="noStrike" kern="1200" cap="none" spc="0" normalizeH="0" baseline="0" noProof="0" dirty="0">
                <a:ln>
                  <a:noFill/>
                </a:ln>
                <a:solidFill>
                  <a:prstClr val="black"/>
                </a:solidFill>
                <a:effectLst/>
                <a:uLnTx/>
                <a:uFillTx/>
                <a:latin typeface="Calibri"/>
                <a:ea typeface="+mn-ea"/>
                <a:cs typeface="+mn-cs"/>
              </a:rPr>
              <a:t> et al. 2013</a:t>
            </a:r>
          </a:p>
        </p:txBody>
      </p:sp>
      <p:sp>
        <p:nvSpPr>
          <p:cNvPr id="3" name="CasellaDiTesto 2"/>
          <p:cNvSpPr txBox="1"/>
          <p:nvPr/>
        </p:nvSpPr>
        <p:spPr>
          <a:xfrm>
            <a:off x="2634293" y="267308"/>
            <a:ext cx="7475764" cy="584775"/>
          </a:xfrm>
          <a:prstGeom prst="rect">
            <a:avLst/>
          </a:prstGeom>
          <a:noFill/>
        </p:spPr>
        <p:txBody>
          <a:bodyPr wrap="none" rtlCol="0">
            <a:spAutoFit/>
          </a:bodyPr>
          <a:lstStyle/>
          <a:p>
            <a:r>
              <a:rPr lang="en-US" sz="3200" dirty="0" smtClean="0"/>
              <a:t>Consequences of rotational induced mixing </a:t>
            </a:r>
            <a:endParaRPr lang="en-US" sz="3200" dirty="0"/>
          </a:p>
        </p:txBody>
      </p:sp>
    </p:spTree>
    <p:extLst>
      <p:ext uri="{BB962C8B-B14F-4D97-AF65-F5344CB8AC3E}">
        <p14:creationId xmlns:p14="http://schemas.microsoft.com/office/powerpoint/2010/main" val="109723916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364401" y="152401"/>
            <a:ext cx="11071727" cy="886035"/>
          </a:xfrm>
        </p:spPr>
        <p:txBody>
          <a:bodyPr>
            <a:normAutofit/>
          </a:bodyPr>
          <a:lstStyle/>
          <a:p>
            <a:r>
              <a:rPr lang="it-IT" sz="4000" b="1" dirty="0" err="1">
                <a:solidFill>
                  <a:srgbClr val="000099"/>
                </a:solidFill>
              </a:rPr>
              <a:t>Summary</a:t>
            </a:r>
            <a:r>
              <a:rPr lang="it-IT" sz="4000" b="1" dirty="0">
                <a:solidFill>
                  <a:srgbClr val="000099"/>
                </a:solidFill>
              </a:rPr>
              <a:t> of the </a:t>
            </a:r>
            <a:r>
              <a:rPr lang="it-IT" sz="4000" b="1" dirty="0" err="1">
                <a:solidFill>
                  <a:srgbClr val="000099"/>
                </a:solidFill>
              </a:rPr>
              <a:t>rotation</a:t>
            </a:r>
            <a:r>
              <a:rPr lang="it-IT" sz="4000" b="1" dirty="0">
                <a:solidFill>
                  <a:srgbClr val="000099"/>
                </a:solidFill>
              </a:rPr>
              <a:t> </a:t>
            </a:r>
            <a:r>
              <a:rPr lang="it-IT" sz="4000" b="1" dirty="0" err="1">
                <a:solidFill>
                  <a:srgbClr val="000099"/>
                </a:solidFill>
              </a:rPr>
              <a:t>effects</a:t>
            </a:r>
            <a:r>
              <a:rPr lang="it-IT" sz="4000" b="1" dirty="0">
                <a:solidFill>
                  <a:srgbClr val="000099"/>
                </a:solidFill>
              </a:rPr>
              <a:t> (Piersanti et al. 2013)</a:t>
            </a:r>
            <a:endParaRPr lang="en-US" sz="4000" b="1" dirty="0">
              <a:solidFill>
                <a:srgbClr val="000099"/>
              </a:solidFill>
            </a:endParaRPr>
          </a:p>
        </p:txBody>
      </p:sp>
      <p:sp>
        <p:nvSpPr>
          <p:cNvPr id="3" name="Segnaposto contenuto 2"/>
          <p:cNvSpPr>
            <a:spLocks noGrp="1"/>
          </p:cNvSpPr>
          <p:nvPr>
            <p:ph idx="1"/>
          </p:nvPr>
        </p:nvSpPr>
        <p:spPr>
          <a:xfrm>
            <a:off x="565609" y="1038435"/>
            <a:ext cx="10885558" cy="4806183"/>
          </a:xfrm>
        </p:spPr>
        <p:txBody>
          <a:bodyPr>
            <a:noAutofit/>
          </a:bodyPr>
          <a:lstStyle/>
          <a:p>
            <a:r>
              <a:rPr lang="en-US" sz="3600" dirty="0" smtClean="0"/>
              <a:t>Mixing induced by rotation may produce a partial or total overlap of the </a:t>
            </a:r>
            <a:r>
              <a:rPr lang="en-US" sz="3600" baseline="30000" dirty="0" smtClean="0"/>
              <a:t>14</a:t>
            </a:r>
            <a:r>
              <a:rPr lang="en-US" sz="3600" dirty="0" smtClean="0"/>
              <a:t>N  and </a:t>
            </a:r>
            <a:r>
              <a:rPr lang="en-US" sz="3600" baseline="30000" dirty="0" smtClean="0"/>
              <a:t>13</a:t>
            </a:r>
            <a:r>
              <a:rPr lang="en-US" sz="3600" dirty="0" smtClean="0"/>
              <a:t>C pockets, so that the effective </a:t>
            </a:r>
            <a:r>
              <a:rPr lang="en-US" sz="3600" baseline="30000" dirty="0" smtClean="0"/>
              <a:t>13</a:t>
            </a:r>
            <a:r>
              <a:rPr lang="en-US" sz="3600" dirty="0" smtClean="0"/>
              <a:t>C is reduced.</a:t>
            </a:r>
          </a:p>
          <a:p>
            <a:r>
              <a:rPr lang="en-US" sz="3600" dirty="0" smtClean="0"/>
              <a:t>Such an effect is expected to increases with the mass of the stars and with the initial </a:t>
            </a:r>
            <a:r>
              <a:rPr lang="en-US" sz="3600" dirty="0" err="1" smtClean="0"/>
              <a:t>V</a:t>
            </a:r>
            <a:r>
              <a:rPr lang="en-US" sz="3600" baseline="-25000" dirty="0" err="1" smtClean="0"/>
              <a:t>rot</a:t>
            </a:r>
            <a:r>
              <a:rPr lang="en-US" sz="3600" dirty="0" smtClean="0"/>
              <a:t>.   </a:t>
            </a:r>
          </a:p>
          <a:p>
            <a:r>
              <a:rPr lang="en-US" sz="3600" dirty="0" smtClean="0">
                <a:sym typeface="ZapfDingbats" pitchFamily="82" charset="2"/>
              </a:rPr>
              <a:t>It may naturally imply a spread in the neutron/seed ratio and, in turn, in [</a:t>
            </a:r>
            <a:r>
              <a:rPr lang="en-US" sz="3600" dirty="0" err="1" smtClean="0">
                <a:sym typeface="ZapfDingbats" pitchFamily="82" charset="2"/>
              </a:rPr>
              <a:t>hs</a:t>
            </a:r>
            <a:r>
              <a:rPr lang="en-US" sz="3600" dirty="0" smtClean="0">
                <a:sym typeface="ZapfDingbats" pitchFamily="82" charset="2"/>
              </a:rPr>
              <a:t>/ls] and [</a:t>
            </a:r>
            <a:r>
              <a:rPr lang="en-US" sz="3600" dirty="0" err="1" smtClean="0">
                <a:sym typeface="ZapfDingbats" pitchFamily="82" charset="2"/>
              </a:rPr>
              <a:t>Pb</a:t>
            </a:r>
            <a:r>
              <a:rPr lang="en-US" sz="3600" dirty="0" smtClean="0">
                <a:sym typeface="ZapfDingbats" pitchFamily="82" charset="2"/>
              </a:rPr>
              <a:t>/</a:t>
            </a:r>
            <a:r>
              <a:rPr lang="en-US" sz="3600" dirty="0" err="1" smtClean="0">
                <a:sym typeface="ZapfDingbats" pitchFamily="82" charset="2"/>
              </a:rPr>
              <a:t>hs</a:t>
            </a:r>
            <a:r>
              <a:rPr lang="en-US" sz="3600" dirty="0" smtClean="0">
                <a:sym typeface="ZapfDingbats" pitchFamily="82" charset="2"/>
              </a:rPr>
              <a:t>].</a:t>
            </a:r>
          </a:p>
          <a:p>
            <a:endParaRPr lang="en-US" sz="3600" dirty="0">
              <a:sym typeface="ZapfDingbats" pitchFamily="82" charset="2"/>
            </a:endParaRPr>
          </a:p>
          <a:p>
            <a:pPr marL="0" indent="0">
              <a:buNone/>
            </a:pPr>
            <a:r>
              <a:rPr lang="en-US" sz="3600" dirty="0" smtClean="0">
                <a:solidFill>
                  <a:srgbClr val="FF0000"/>
                </a:solidFill>
                <a:sym typeface="ZapfDingbats" pitchFamily="82" charset="2"/>
              </a:rPr>
              <a:t>However, recent </a:t>
            </a:r>
            <a:r>
              <a:rPr lang="en-US" sz="3600" dirty="0" err="1" smtClean="0">
                <a:solidFill>
                  <a:srgbClr val="FF0000"/>
                </a:solidFill>
                <a:sym typeface="ZapfDingbats" pitchFamily="82" charset="2"/>
              </a:rPr>
              <a:t>asteroseismic</a:t>
            </a:r>
            <a:r>
              <a:rPr lang="en-US" sz="3600" dirty="0" smtClean="0">
                <a:solidFill>
                  <a:srgbClr val="FF0000"/>
                </a:solidFill>
                <a:sym typeface="ZapfDingbats" pitchFamily="82" charset="2"/>
              </a:rPr>
              <a:t> observations (KEPLER, TESS) show that rotation is probably suppressed in most of the giants.</a:t>
            </a:r>
          </a:p>
          <a:p>
            <a:endParaRPr lang="en-US" sz="3600" dirty="0"/>
          </a:p>
        </p:txBody>
      </p:sp>
    </p:spTree>
    <p:extLst>
      <p:ext uri="{BB962C8B-B14F-4D97-AF65-F5344CB8AC3E}">
        <p14:creationId xmlns:p14="http://schemas.microsoft.com/office/powerpoint/2010/main" val="618767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992313" y="260351"/>
            <a:ext cx="8229600" cy="360363"/>
          </a:xfrm>
        </p:spPr>
        <p:txBody>
          <a:bodyPr/>
          <a:lstStyle/>
          <a:p>
            <a:r>
              <a:rPr lang="en-US" sz="2800">
                <a:solidFill>
                  <a:srgbClr val="FFFF00"/>
                </a:solidFill>
              </a:rPr>
              <a:t>A (theoretical) classification</a:t>
            </a:r>
          </a:p>
        </p:txBody>
      </p:sp>
      <p:graphicFrame>
        <p:nvGraphicFramePr>
          <p:cNvPr id="50180" name="Group 4"/>
          <p:cNvGraphicFramePr>
            <a:graphicFrameLocks noGrp="1"/>
          </p:cNvGraphicFramePr>
          <p:nvPr/>
        </p:nvGraphicFramePr>
        <p:xfrm>
          <a:off x="1774826" y="692151"/>
          <a:ext cx="8748713" cy="5815331"/>
        </p:xfrm>
        <a:graphic>
          <a:graphicData uri="http://schemas.openxmlformats.org/drawingml/2006/table">
            <a:tbl>
              <a:tblPr/>
              <a:tblGrid>
                <a:gridCol w="1728788">
                  <a:extLst>
                    <a:ext uri="{9D8B030D-6E8A-4147-A177-3AD203B41FA5}">
                      <a16:colId xmlns:a16="http://schemas.microsoft.com/office/drawing/2014/main" val="20000"/>
                    </a:ext>
                  </a:extLst>
                </a:gridCol>
                <a:gridCol w="954087">
                  <a:extLst>
                    <a:ext uri="{9D8B030D-6E8A-4147-A177-3AD203B41FA5}">
                      <a16:colId xmlns:a16="http://schemas.microsoft.com/office/drawing/2014/main" val="20001"/>
                    </a:ext>
                  </a:extLst>
                </a:gridCol>
                <a:gridCol w="1223963">
                  <a:extLst>
                    <a:ext uri="{9D8B030D-6E8A-4147-A177-3AD203B41FA5}">
                      <a16:colId xmlns:a16="http://schemas.microsoft.com/office/drawing/2014/main" val="20002"/>
                    </a:ext>
                  </a:extLst>
                </a:gridCol>
                <a:gridCol w="1211262">
                  <a:extLst>
                    <a:ext uri="{9D8B030D-6E8A-4147-A177-3AD203B41FA5}">
                      <a16:colId xmlns:a16="http://schemas.microsoft.com/office/drawing/2014/main" val="20003"/>
                    </a:ext>
                  </a:extLst>
                </a:gridCol>
                <a:gridCol w="1209675">
                  <a:extLst>
                    <a:ext uri="{9D8B030D-6E8A-4147-A177-3AD203B41FA5}">
                      <a16:colId xmlns:a16="http://schemas.microsoft.com/office/drawing/2014/main" val="20004"/>
                    </a:ext>
                  </a:extLst>
                </a:gridCol>
                <a:gridCol w="1211263">
                  <a:extLst>
                    <a:ext uri="{9D8B030D-6E8A-4147-A177-3AD203B41FA5}">
                      <a16:colId xmlns:a16="http://schemas.microsoft.com/office/drawing/2014/main" val="20005"/>
                    </a:ext>
                  </a:extLst>
                </a:gridCol>
                <a:gridCol w="1209675">
                  <a:extLst>
                    <a:ext uri="{9D8B030D-6E8A-4147-A177-3AD203B41FA5}">
                      <a16:colId xmlns:a16="http://schemas.microsoft.com/office/drawing/2014/main" val="20006"/>
                    </a:ext>
                  </a:extLst>
                </a:gridCol>
              </a:tblGrid>
              <a:tr h="6508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it-IT"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80"/>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600" b="1" i="0" u="none" strike="noStrike" cap="none" normalizeH="0" baseline="0" smtClean="0">
                          <a:ln>
                            <a:noFill/>
                          </a:ln>
                          <a:solidFill>
                            <a:srgbClr val="FFFFFF"/>
                          </a:solidFill>
                          <a:effectLst>
                            <a:outerShdw blurRad="38100" dist="38100" dir="2700000" algn="tl">
                              <a:srgbClr val="000000"/>
                            </a:outerShdw>
                          </a:effectLst>
                          <a:latin typeface="Arial" pitchFamily="34" charset="0"/>
                          <a:cs typeface="Times New Roman" pitchFamily="18" charset="0"/>
                        </a:rPr>
                        <a:t>Type I</a:t>
                      </a:r>
                      <a:endParaRPr kumimoji="0" lang="it-IT"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80"/>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600" b="1" i="0" u="none" strike="noStrike" cap="none" normalizeH="0" baseline="0" smtClean="0">
                          <a:ln>
                            <a:noFill/>
                          </a:ln>
                          <a:solidFill>
                            <a:srgbClr val="FFFFFF"/>
                          </a:solidFill>
                          <a:effectLst>
                            <a:outerShdw blurRad="38100" dist="38100" dir="2700000" algn="tl">
                              <a:srgbClr val="000000"/>
                            </a:outerShdw>
                          </a:effectLst>
                          <a:latin typeface="Arial" pitchFamily="34" charset="0"/>
                          <a:cs typeface="Times New Roman" pitchFamily="18" charset="0"/>
                        </a:rPr>
                        <a:t>Type II</a:t>
                      </a:r>
                      <a:endParaRPr kumimoji="0" lang="it-IT"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80"/>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600" b="1" i="0" u="none" strike="noStrike" cap="none" normalizeH="0" baseline="0" smtClean="0">
                          <a:ln>
                            <a:noFill/>
                          </a:ln>
                          <a:solidFill>
                            <a:srgbClr val="FFFFFF"/>
                          </a:solidFill>
                          <a:effectLst>
                            <a:outerShdw blurRad="38100" dist="38100" dir="2700000" algn="tl">
                              <a:srgbClr val="000000"/>
                            </a:outerShdw>
                          </a:effectLst>
                          <a:latin typeface="Arial" pitchFamily="34" charset="0"/>
                          <a:cs typeface="Times New Roman" pitchFamily="18" charset="0"/>
                        </a:rPr>
                        <a:t>Type III</a:t>
                      </a:r>
                      <a:endParaRPr kumimoji="0" lang="it-IT"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80"/>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600" b="1" i="0" u="none" strike="noStrike" cap="none" normalizeH="0" baseline="0" smtClean="0">
                          <a:ln>
                            <a:noFill/>
                          </a:ln>
                          <a:solidFill>
                            <a:srgbClr val="FFFFFF"/>
                          </a:solidFill>
                          <a:effectLst>
                            <a:outerShdw blurRad="38100" dist="38100" dir="2700000" algn="tl">
                              <a:srgbClr val="000000"/>
                            </a:outerShdw>
                          </a:effectLst>
                          <a:latin typeface="Arial" pitchFamily="34" charset="0"/>
                          <a:cs typeface="Times New Roman" pitchFamily="18" charset="0"/>
                        </a:rPr>
                        <a:t>Type IV</a:t>
                      </a:r>
                      <a:endParaRPr kumimoji="0" lang="it-IT"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80"/>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600" b="1" i="0" u="none" strike="noStrike" cap="none" normalizeH="0" baseline="0" smtClean="0">
                          <a:ln>
                            <a:noFill/>
                          </a:ln>
                          <a:solidFill>
                            <a:srgbClr val="FFFFFF"/>
                          </a:solidFill>
                          <a:effectLst>
                            <a:outerShdw blurRad="38100" dist="38100" dir="2700000" algn="tl">
                              <a:srgbClr val="000000"/>
                            </a:outerShdw>
                          </a:effectLst>
                          <a:latin typeface="Arial" pitchFamily="34" charset="0"/>
                          <a:cs typeface="Times New Roman" pitchFamily="18" charset="0"/>
                        </a:rPr>
                        <a:t>Type V</a:t>
                      </a:r>
                      <a:endParaRPr kumimoji="0" lang="it-IT"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80"/>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600" b="1" i="0" u="none" strike="noStrike" cap="none" normalizeH="0" baseline="0" smtClean="0">
                          <a:ln>
                            <a:noFill/>
                          </a:ln>
                          <a:solidFill>
                            <a:srgbClr val="FFFFFF"/>
                          </a:solidFill>
                          <a:effectLst>
                            <a:outerShdw blurRad="38100" dist="38100" dir="2700000" algn="tl">
                              <a:srgbClr val="000000"/>
                            </a:outerShdw>
                          </a:effectLst>
                          <a:latin typeface="Arial" pitchFamily="34" charset="0"/>
                          <a:cs typeface="Times New Roman" pitchFamily="18" charset="0"/>
                        </a:rPr>
                        <a:t>Type VI</a:t>
                      </a:r>
                      <a:endParaRPr kumimoji="0" lang="it-IT" sz="1600" b="1"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400" b="1" i="0" u="none" strike="noStrike" cap="none" normalizeH="0" baseline="0" smtClean="0">
                          <a:ln>
                            <a:noFill/>
                          </a:ln>
                          <a:solidFill>
                            <a:srgbClr val="FFFFFF"/>
                          </a:solidFill>
                          <a:effectLst>
                            <a:outerShdw blurRad="38100" dist="38100" dir="2700000" algn="tl">
                              <a:srgbClr val="000000"/>
                            </a:outerShdw>
                          </a:effectLst>
                          <a:latin typeface="Arial" pitchFamily="34" charset="0"/>
                          <a:cs typeface="Times New Roman" pitchFamily="18" charset="0"/>
                        </a:rPr>
                        <a:t>super-AGB</a:t>
                      </a:r>
                      <a:endParaRPr kumimoji="0" lang="it-IT" sz="14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80"/>
                    </a:solidFill>
                  </a:tcPr>
                </a:tc>
                <a:extLst>
                  <a:ext uri="{0D108BD9-81ED-4DB2-BD59-A6C34878D82A}">
                    <a16:rowId xmlns:a16="http://schemas.microsoft.com/office/drawing/2014/main" val="10000"/>
                  </a:ext>
                </a:extLst>
              </a:tr>
              <a:tr h="862013">
                <a:tc>
                  <a:txBody>
                    <a:body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Mass range:</a:t>
                      </a:r>
                    </a:p>
                    <a:p>
                      <a:pPr marL="0" marR="0" lvl="0" indent="0" algn="l"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Disk</a:t>
                      </a:r>
                    </a:p>
                    <a:p>
                      <a:pPr marL="0" marR="0" lvl="0" indent="0" algn="l"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Halo</a:t>
                      </a:r>
                      <a:endParaRPr kumimoji="0" lang="it-IT" sz="1800" b="0"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&lt;1.2</a:t>
                      </a: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&lt;1.0</a:t>
                      </a:r>
                      <a:endParaRPr kumimoji="0" lang="it-IT"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1.2-1.8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1.8-3.5</a:t>
                      </a: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1.0-2.5</a:t>
                      </a:r>
                      <a:endParaRPr kumimoji="0" lang="it-IT" sz="1800" b="0"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3.5-5</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2.5-3</a:t>
                      </a:r>
                      <a:endPar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5-8</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3-6.5</a:t>
                      </a:r>
                      <a:endPar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8-10</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6.5-9</a:t>
                      </a:r>
                      <a:endPar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extLst>
                  <a:ext uri="{0D108BD9-81ED-4DB2-BD59-A6C34878D82A}">
                    <a16:rowId xmlns:a16="http://schemas.microsoft.com/office/drawing/2014/main" val="10001"/>
                  </a:ext>
                </a:extLst>
              </a:tr>
              <a:tr h="458788">
                <a:tc>
                  <a:txBody>
                    <a:body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TDU</a:t>
                      </a:r>
                      <a:endPar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Times New Roman" pitchFamily="18" charset="0"/>
                        </a:rPr>
                        <a:t>?</a:t>
                      </a:r>
                      <a:endParaRPr kumimoji="0" lang="en-GB" sz="1800" b="0"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Times New Roman" pitchFamily="18" charset="0"/>
                        </a:rPr>
                        <a:t>?</a:t>
                      </a:r>
                      <a:endParaRPr kumimoji="0" lang="en-GB" sz="1800" b="0"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Times New Roman" pitchFamily="18" charset="0"/>
                        </a:rPr>
                        <a:t>?</a:t>
                      </a:r>
                      <a:endParaRPr kumimoji="0" lang="en-GB" sz="1800" b="0"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extLst>
                  <a:ext uri="{0D108BD9-81ED-4DB2-BD59-A6C34878D82A}">
                    <a16:rowId xmlns:a16="http://schemas.microsoft.com/office/drawing/2014/main" val="10002"/>
                  </a:ext>
                </a:extLst>
              </a:tr>
              <a:tr h="407988">
                <a:tc>
                  <a:txBody>
                    <a:body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HBB</a:t>
                      </a:r>
                      <a:endPar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marginal</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extLst>
                  <a:ext uri="{0D108BD9-81ED-4DB2-BD59-A6C34878D82A}">
                    <a16:rowId xmlns:a16="http://schemas.microsoft.com/office/drawing/2014/main" val="10003"/>
                  </a:ext>
                </a:extLst>
              </a:tr>
              <a:tr h="1223963">
                <a:tc>
                  <a:txBody>
                    <a:body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s-process:    </a:t>
                      </a:r>
                    </a:p>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               </a:t>
                      </a:r>
                      <a:endPar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30000" smtClean="0">
                          <a:ln>
                            <a:noFill/>
                          </a:ln>
                          <a:solidFill>
                            <a:srgbClr val="FFFF66"/>
                          </a:solidFill>
                          <a:effectLst>
                            <a:outerShdw blurRad="38100" dist="38100" dir="2700000" algn="tl">
                              <a:srgbClr val="000000"/>
                            </a:outerShdw>
                          </a:effectLst>
                          <a:latin typeface="Arial" pitchFamily="34" charset="0"/>
                          <a:cs typeface="Times New Roman" pitchFamily="18" charset="0"/>
                        </a:rPr>
                        <a:t>22</a:t>
                      </a: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Ne(</a:t>
                      </a:r>
                      <a:r>
                        <a:rPr kumimoji="0" lang="it-IT" sz="1800" b="1" i="0" u="none" strike="noStrike" cap="none" normalizeH="0" baseline="0" smtClean="0">
                          <a:ln>
                            <a:noFill/>
                          </a:ln>
                          <a:solidFill>
                            <a:srgbClr val="FFFF66"/>
                          </a:solidFill>
                          <a:effectLst>
                            <a:outerShdw blurRad="38100" dist="38100" dir="2700000" algn="tl">
                              <a:srgbClr val="000000"/>
                            </a:outerShdw>
                          </a:effectLst>
                          <a:latin typeface="Symbol" pitchFamily="18" charset="2"/>
                          <a:cs typeface="Times New Roman" pitchFamily="18" charset="0"/>
                        </a:rPr>
                        <a:t>a</a:t>
                      </a: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,n)</a:t>
                      </a:r>
                      <a:r>
                        <a:rPr kumimoji="0" lang="en-GB" sz="1800" b="1" i="0" u="none" strike="noStrike" cap="none" normalizeH="0" baseline="30000" smtClean="0">
                          <a:ln>
                            <a:noFill/>
                          </a:ln>
                          <a:solidFill>
                            <a:srgbClr val="FFFF66"/>
                          </a:solidFill>
                          <a:effectLst>
                            <a:outerShdw blurRad="38100" dist="38100" dir="2700000" algn="tl">
                              <a:srgbClr val="000000"/>
                            </a:outerShdw>
                          </a:effectLst>
                          <a:latin typeface="Arial" pitchFamily="34" charset="0"/>
                          <a:cs typeface="Times New Roman" pitchFamily="18" charset="0"/>
                        </a:rPr>
                        <a:t> 25</a:t>
                      </a: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Mg</a:t>
                      </a:r>
                      <a:endPar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30000" smtClean="0">
                          <a:ln>
                            <a:noFill/>
                          </a:ln>
                          <a:solidFill>
                            <a:srgbClr val="FFFF66"/>
                          </a:solidFill>
                          <a:effectLst>
                            <a:outerShdw blurRad="38100" dist="38100" dir="2700000" algn="tl">
                              <a:srgbClr val="000000"/>
                            </a:outerShdw>
                          </a:effectLst>
                          <a:latin typeface="Arial" pitchFamily="34" charset="0"/>
                          <a:cs typeface="Times New Roman" pitchFamily="18" charset="0"/>
                        </a:rPr>
                        <a:t>13</a:t>
                      </a: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C(</a:t>
                      </a:r>
                      <a:r>
                        <a:rPr kumimoji="0" lang="it-IT" sz="1800" b="1" i="0" u="none" strike="noStrike" cap="none" normalizeH="0" baseline="0" smtClean="0">
                          <a:ln>
                            <a:noFill/>
                          </a:ln>
                          <a:solidFill>
                            <a:srgbClr val="FFFF66"/>
                          </a:solidFill>
                          <a:effectLst>
                            <a:outerShdw blurRad="38100" dist="38100" dir="2700000" algn="tl">
                              <a:srgbClr val="000000"/>
                            </a:outerShdw>
                          </a:effectLst>
                          <a:latin typeface="Symbol" pitchFamily="18" charset="2"/>
                          <a:cs typeface="Times New Roman" pitchFamily="18" charset="0"/>
                        </a:rPr>
                        <a:t>a</a:t>
                      </a: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,n)</a:t>
                      </a:r>
                      <a:r>
                        <a:rPr kumimoji="0" lang="en-GB" sz="1800" b="1" i="0" u="none" strike="noStrike" cap="none" normalizeH="0" baseline="30000" smtClean="0">
                          <a:ln>
                            <a:noFill/>
                          </a:ln>
                          <a:solidFill>
                            <a:srgbClr val="FFFF66"/>
                          </a:solidFill>
                          <a:effectLst>
                            <a:outerShdw blurRad="38100" dist="38100" dir="2700000" algn="tl">
                              <a:srgbClr val="000000"/>
                            </a:outerShdw>
                          </a:effectLst>
                          <a:latin typeface="Arial" pitchFamily="34" charset="0"/>
                          <a:cs typeface="Times New Roman" pitchFamily="18" charset="0"/>
                        </a:rPr>
                        <a:t>16</a:t>
                      </a: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O</a:t>
                      </a:r>
                      <a:endParaRPr kumimoji="0" lang="en-GB" sz="1800" b="0"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marginal</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endParaRPr kumimoji="0" lang="it-IT"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marginal</a:t>
                      </a:r>
                      <a:endParaRPr kumimoji="0" lang="it-IT"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YES</a:t>
                      </a: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NO</a:t>
                      </a:r>
                      <a:endParaRPr kumimoji="0" lang="it-IT"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extLst>
                  <a:ext uri="{0D108BD9-81ED-4DB2-BD59-A6C34878D82A}">
                    <a16:rowId xmlns:a16="http://schemas.microsoft.com/office/drawing/2014/main" val="10004"/>
                  </a:ext>
                </a:extLst>
              </a:tr>
              <a:tr h="377825">
                <a:tc>
                  <a:txBody>
                    <a:body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Final core mass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rPr>
                        <a:t>0.5-0.6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rPr>
                        <a:t>~ 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rPr>
                        <a:t>~ 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rPr>
                        <a:t>0.7-0.9</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rPr>
                        <a:t>0.9-1.1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rPr>
                        <a:t>1.1-1.3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extLst>
                  <a:ext uri="{0D108BD9-81ED-4DB2-BD59-A6C34878D82A}">
                    <a16:rowId xmlns:a16="http://schemas.microsoft.com/office/drawing/2014/main" val="10005"/>
                  </a:ext>
                </a:extLst>
              </a:tr>
              <a:tr h="377825">
                <a:tc>
                  <a:txBody>
                    <a:body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0.35</a:t>
                      </a:r>
                      <a:endParaRPr kumimoji="0" lang="it-IT"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0.5-0.9</a:t>
                      </a:r>
                      <a:endParaRPr kumimoji="0" lang="it-IT"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0.5 -2        </a:t>
                      </a:r>
                      <a:r>
                        <a:rPr kumimoji="0" lang="it-IT"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0.5-1000</a:t>
                      </a:r>
                      <a:r>
                        <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      </a:t>
                      </a:r>
                      <a:endParaRPr kumimoji="0" lang="it-IT"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0.5 to &gt;1</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&lt;1</a:t>
                      </a:r>
                      <a:endParaRPr kumimoji="0" lang="it-IT"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&gt;1</a:t>
                      </a:r>
                      <a:endPar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&lt;1</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FDD"/>
                    </a:solidFill>
                  </a:tcPr>
                </a:tc>
                <a:extLst>
                  <a:ext uri="{0D108BD9-81ED-4DB2-BD59-A6C34878D82A}">
                    <a16:rowId xmlns:a16="http://schemas.microsoft.com/office/drawing/2014/main" val="10006"/>
                  </a:ext>
                </a:extLst>
              </a:tr>
              <a:tr h="476250">
                <a:tc>
                  <a:txBody>
                    <a:bodyPr/>
                    <a:lstStyle/>
                    <a:p>
                      <a:pPr marL="0" marR="0" lvl="0" indent="0" algn="l"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Times New Roman" pitchFamily="18" charset="0"/>
                        </a:rPr>
                        <a:t>spectral type</a:t>
                      </a:r>
                      <a:endParaRPr kumimoji="0" lang="en-GB" sz="1800" b="0" i="0" u="none" strike="noStrike" cap="none" normalizeH="0" baseline="0" smtClean="0">
                        <a:ln>
                          <a:noFill/>
                        </a:ln>
                        <a:solidFill>
                          <a:srgbClr val="FFFF66"/>
                        </a:solidFill>
                        <a:effectLst>
                          <a:outerShdw blurRad="38100" dist="38100" dir="2700000" algn="tl">
                            <a:srgbClr val="000000"/>
                          </a:outerShdw>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 MS, S</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M,MS,S &amp; C</a:t>
                      </a:r>
                      <a:endParaRPr kumimoji="0" lang="en-GB" sz="1800" b="0"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M,MS, </a:t>
                      </a:r>
                      <a:r>
                        <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S</a:t>
                      </a: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 </a:t>
                      </a:r>
                      <a:r>
                        <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&amp;C</a:t>
                      </a:r>
                      <a:endParaRPr kumimoji="0" lang="en-GB" sz="1800" b="0"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FFDD"/>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smtClean="0">
                          <a:ln>
                            <a:noFill/>
                          </a:ln>
                          <a:solidFill>
                            <a:schemeClr val="bg2"/>
                          </a:solidFill>
                          <a:effectLst>
                            <a:outerShdw blurRad="38100" dist="38100" dir="2700000" algn="tl">
                              <a:srgbClr val="000000"/>
                            </a:outerShdw>
                          </a:effectLst>
                          <a:latin typeface="Arial" pitchFamily="34" charset="0"/>
                          <a:cs typeface="Times New Roman" pitchFamily="18" charset="0"/>
                        </a:rPr>
                        <a:t>M,MS, </a:t>
                      </a:r>
                      <a:r>
                        <a:rPr kumimoji="0" lang="en-GB" sz="1800" b="1"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Times New Roman" pitchFamily="18" charset="0"/>
                        </a:rPr>
                        <a:t>S &amp;C</a:t>
                      </a:r>
                      <a:endParaRPr kumimoji="0" lang="en-GB" sz="1800" b="0" i="0" u="none" strike="noStrike" cap="none" normalizeH="0" baseline="0" smtClean="0">
                        <a:ln>
                          <a:noFill/>
                        </a:ln>
                        <a:solidFill>
                          <a:srgbClr val="FF0000"/>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90000"/>
                        <a:buFont typeface="Wingdings" pitchFamily="2" charset="2"/>
                        <a:buNone/>
                        <a:tabLst>
                          <a:tab pos="457200" algn="l"/>
                        </a:tabLst>
                      </a:pPr>
                      <a:r>
                        <a:rPr kumimoji="0" lang="en-GB" sz="1800" b="1"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Times New Roman" pitchFamily="18" charset="0"/>
                        </a:rPr>
                        <a:t>M</a:t>
                      </a:r>
                      <a:endParaRPr kumimoji="0" lang="en-GB" sz="1800" b="0" i="0" u="none" strike="noStrike" cap="none" normalizeH="0" baseline="0" dirty="0" smtClean="0">
                        <a:ln>
                          <a:noFill/>
                        </a:ln>
                        <a:solidFill>
                          <a:schemeClr val="bg2"/>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FFDD"/>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784013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ext uri="{D42A27DB-BD31-4B8C-83A1-F6EECF244321}">
                <p14:modId xmlns:p14="http://schemas.microsoft.com/office/powerpoint/2010/main" val="2059990213"/>
              </p:ext>
            </p:extLst>
          </p:nvPr>
        </p:nvGraphicFramePr>
        <p:xfrm>
          <a:off x="1919289" y="1120775"/>
          <a:ext cx="8567737" cy="1898650"/>
        </p:xfrm>
        <a:graphic>
          <a:graphicData uri="http://schemas.openxmlformats.org/presentationml/2006/ole">
            <mc:AlternateContent xmlns:mc="http://schemas.openxmlformats.org/markup-compatibility/2006">
              <mc:Choice xmlns:v="urn:schemas-microsoft-com:vml" Requires="v">
                <p:oleObj spid="_x0000_s2262" name="Equazione" r:id="rId3" imgW="2984400" imgH="660240" progId="Equation.3">
                  <p:embed/>
                </p:oleObj>
              </mc:Choice>
              <mc:Fallback>
                <p:oleObj name="Equazione" r:id="rId3" imgW="2984400" imgH="660240" progId="Equation.3">
                  <p:embed/>
                  <p:pic>
                    <p:nvPicPr>
                      <p:cNvPr id="2" name="Oggetto 1"/>
                      <p:cNvPicPr/>
                      <p:nvPr/>
                    </p:nvPicPr>
                    <p:blipFill>
                      <a:blip r:embed="rId4"/>
                      <a:stretch>
                        <a:fillRect/>
                      </a:stretch>
                    </p:blipFill>
                    <p:spPr>
                      <a:xfrm>
                        <a:off x="1919289" y="1120775"/>
                        <a:ext cx="8567737" cy="1898650"/>
                      </a:xfrm>
                      <a:prstGeom prst="rect">
                        <a:avLst/>
                      </a:prstGeom>
                      <a:solidFill>
                        <a:schemeClr val="bg1"/>
                      </a:solidFill>
                    </p:spPr>
                  </p:pic>
                </p:oleObj>
              </mc:Fallback>
            </mc:AlternateContent>
          </a:graphicData>
        </a:graphic>
      </p:graphicFrame>
      <p:sp>
        <p:nvSpPr>
          <p:cNvPr id="4" name="Rectangle 20"/>
          <p:cNvSpPr txBox="1">
            <a:spLocks noChangeArrowheads="1"/>
          </p:cNvSpPr>
          <p:nvPr/>
        </p:nvSpPr>
        <p:spPr bwMode="auto">
          <a:xfrm>
            <a:off x="2279576" y="332656"/>
            <a:ext cx="7586662"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000" dirty="0">
                <a:solidFill>
                  <a:srgbClr val="FFFF00"/>
                </a:solidFill>
                <a:latin typeface="Comic Sans MS" pitchFamily="66" charset="0"/>
                <a:cs typeface="Arial"/>
              </a:rPr>
              <a:t>Energy leaks….</a:t>
            </a:r>
          </a:p>
        </p:txBody>
      </p:sp>
      <p:graphicFrame>
        <p:nvGraphicFramePr>
          <p:cNvPr id="3" name="Oggetto 2"/>
          <p:cNvGraphicFramePr>
            <a:graphicFrameLocks noChangeAspect="1"/>
          </p:cNvGraphicFramePr>
          <p:nvPr>
            <p:extLst/>
          </p:nvPr>
        </p:nvGraphicFramePr>
        <p:xfrm>
          <a:off x="1631504" y="4115501"/>
          <a:ext cx="7439026" cy="2263775"/>
        </p:xfrm>
        <a:graphic>
          <a:graphicData uri="http://schemas.openxmlformats.org/presentationml/2006/ole">
            <mc:AlternateContent xmlns:mc="http://schemas.openxmlformats.org/markup-compatibility/2006">
              <mc:Choice xmlns:v="urn:schemas-microsoft-com:vml" Requires="v">
                <p:oleObj spid="_x0000_s2263" name="Equazione" r:id="rId5" imgW="2590560" imgH="787320" progId="Equation.3">
                  <p:embed/>
                </p:oleObj>
              </mc:Choice>
              <mc:Fallback>
                <p:oleObj name="Equazione" r:id="rId5" imgW="2590560" imgH="787320" progId="Equation.3">
                  <p:embed/>
                  <p:pic>
                    <p:nvPicPr>
                      <p:cNvPr id="3" name="Oggetto 2"/>
                      <p:cNvPicPr>
                        <a:picLocks noChangeAspect="1" noChangeArrowheads="1"/>
                      </p:cNvPicPr>
                      <p:nvPr/>
                    </p:nvPicPr>
                    <p:blipFill>
                      <a:blip r:embed="rId6"/>
                      <a:srcRect/>
                      <a:stretch>
                        <a:fillRect/>
                      </a:stretch>
                    </p:blipFill>
                    <p:spPr bwMode="auto">
                      <a:xfrm>
                        <a:off x="1631504" y="4115501"/>
                        <a:ext cx="7439026" cy="2263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20"/>
          <p:cNvSpPr txBox="1">
            <a:spLocks noChangeArrowheads="1"/>
          </p:cNvSpPr>
          <p:nvPr/>
        </p:nvSpPr>
        <p:spPr bwMode="auto">
          <a:xfrm>
            <a:off x="2135560" y="3356992"/>
            <a:ext cx="4536504" cy="577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000" dirty="0">
                <a:solidFill>
                  <a:srgbClr val="FFFF00"/>
                </a:solidFill>
                <a:latin typeface="Comic Sans MS" pitchFamily="66" charset="0"/>
                <a:cs typeface="Arial"/>
              </a:rPr>
              <a:t>……Energy sources</a:t>
            </a:r>
          </a:p>
        </p:txBody>
      </p:sp>
      <p:graphicFrame>
        <p:nvGraphicFramePr>
          <p:cNvPr id="5" name="Oggetto 4"/>
          <p:cNvGraphicFramePr>
            <a:graphicFrameLocks noChangeAspect="1"/>
          </p:cNvGraphicFramePr>
          <p:nvPr>
            <p:extLst/>
          </p:nvPr>
        </p:nvGraphicFramePr>
        <p:xfrm>
          <a:off x="6672064" y="5445225"/>
          <a:ext cx="3925636" cy="1160287"/>
        </p:xfrm>
        <a:graphic>
          <a:graphicData uri="http://schemas.openxmlformats.org/presentationml/2006/ole">
            <mc:AlternateContent xmlns:mc="http://schemas.openxmlformats.org/markup-compatibility/2006">
              <mc:Choice xmlns:v="urn:schemas-microsoft-com:vml" Requires="v">
                <p:oleObj spid="_x0000_s2264" name="Equazione" r:id="rId7" imgW="2577960" imgH="761760" progId="Equation.3">
                  <p:embed/>
                </p:oleObj>
              </mc:Choice>
              <mc:Fallback>
                <p:oleObj name="Equazione" r:id="rId7" imgW="2577960" imgH="761760" progId="Equation.3">
                  <p:embed/>
                  <p:pic>
                    <p:nvPicPr>
                      <p:cNvPr id="5" name="Oggetto 4"/>
                      <p:cNvPicPr/>
                      <p:nvPr/>
                    </p:nvPicPr>
                    <p:blipFill>
                      <a:blip r:embed="rId8"/>
                      <a:stretch>
                        <a:fillRect/>
                      </a:stretch>
                    </p:blipFill>
                    <p:spPr>
                      <a:xfrm>
                        <a:off x="6672064" y="5445225"/>
                        <a:ext cx="3925636" cy="1160287"/>
                      </a:xfrm>
                      <a:prstGeom prst="rect">
                        <a:avLst/>
                      </a:prstGeom>
                      <a:solidFill>
                        <a:schemeClr val="accent1"/>
                      </a:solidFill>
                    </p:spPr>
                  </p:pic>
                </p:oleObj>
              </mc:Fallback>
            </mc:AlternateContent>
          </a:graphicData>
        </a:graphic>
      </p:graphicFrame>
      <p:graphicFrame>
        <p:nvGraphicFramePr>
          <p:cNvPr id="7" name="Oggetto 6"/>
          <p:cNvGraphicFramePr>
            <a:graphicFrameLocks noChangeAspect="1"/>
          </p:cNvGraphicFramePr>
          <p:nvPr>
            <p:extLst/>
          </p:nvPr>
        </p:nvGraphicFramePr>
        <p:xfrm>
          <a:off x="7108122" y="3382786"/>
          <a:ext cx="3440112" cy="795338"/>
        </p:xfrm>
        <a:graphic>
          <a:graphicData uri="http://schemas.openxmlformats.org/presentationml/2006/ole">
            <mc:AlternateContent xmlns:mc="http://schemas.openxmlformats.org/markup-compatibility/2006">
              <mc:Choice xmlns:v="urn:schemas-microsoft-com:vml" Requires="v">
                <p:oleObj spid="_x0000_s2265" name="Equazione" r:id="rId9" imgW="2260440" imgH="520560" progId="Equation.3">
                  <p:embed/>
                </p:oleObj>
              </mc:Choice>
              <mc:Fallback>
                <p:oleObj name="Equazione" r:id="rId9" imgW="2260440" imgH="520560" progId="Equation.3">
                  <p:embed/>
                  <p:pic>
                    <p:nvPicPr>
                      <p:cNvPr id="7" name="Oggetto 6"/>
                      <p:cNvPicPr/>
                      <p:nvPr/>
                    </p:nvPicPr>
                    <p:blipFill>
                      <a:blip r:embed="rId10"/>
                      <a:stretch>
                        <a:fillRect/>
                      </a:stretch>
                    </p:blipFill>
                    <p:spPr>
                      <a:xfrm>
                        <a:off x="7108122" y="3382786"/>
                        <a:ext cx="3440112" cy="795338"/>
                      </a:xfrm>
                      <a:prstGeom prst="rect">
                        <a:avLst/>
                      </a:prstGeom>
                      <a:solidFill>
                        <a:schemeClr val="accent1"/>
                      </a:solidFill>
                    </p:spPr>
                  </p:pic>
                </p:oleObj>
              </mc:Fallback>
            </mc:AlternateContent>
          </a:graphicData>
        </a:graphic>
      </p:graphicFrame>
    </p:spTree>
    <p:extLst>
      <p:ext uri="{BB962C8B-B14F-4D97-AF65-F5344CB8AC3E}">
        <p14:creationId xmlns:p14="http://schemas.microsoft.com/office/powerpoint/2010/main" val="284714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_Raggio">
  <a:themeElements>
    <a:clrScheme name="Raggio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Raggi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ggio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Raggio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Raggio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Raggio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Raggio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Raggio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Raggio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Raggio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Raggio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Orbita">
  <a:themeElements>
    <a:clrScheme name="O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Orb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O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O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O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O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O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O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O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5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6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7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8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9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0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1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dbase">
  <a:themeElements>
    <a:clrScheme name="modbas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bas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bas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bas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bas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bas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bas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bas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bas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Raggio">
  <a:themeElements>
    <a:clrScheme name="Raggio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Raggi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ggio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Raggio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Raggio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Raggio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Raggio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Raggio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Raggio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Raggio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Raggio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794</TotalTime>
  <Words>3334</Words>
  <Application>Microsoft Office PowerPoint</Application>
  <PresentationFormat>Widescreen</PresentationFormat>
  <Paragraphs>571</Paragraphs>
  <Slides>87</Slides>
  <Notes>22</Notes>
  <HiddenSlides>0</HiddenSlides>
  <MMClips>2</MMClips>
  <ScaleCrop>false</ScaleCrop>
  <HeadingPairs>
    <vt:vector size="8" baseType="variant">
      <vt:variant>
        <vt:lpstr>Caratteri utilizzati</vt:lpstr>
      </vt:variant>
      <vt:variant>
        <vt:i4>16</vt:i4>
      </vt:variant>
      <vt:variant>
        <vt:lpstr>Tema</vt:lpstr>
      </vt:variant>
      <vt:variant>
        <vt:i4>24</vt:i4>
      </vt:variant>
      <vt:variant>
        <vt:lpstr>Server OLE incorporati</vt:lpstr>
      </vt:variant>
      <vt:variant>
        <vt:i4>2</vt:i4>
      </vt:variant>
      <vt:variant>
        <vt:lpstr>Titoli diapositive</vt:lpstr>
      </vt:variant>
      <vt:variant>
        <vt:i4>87</vt:i4>
      </vt:variant>
    </vt:vector>
  </HeadingPairs>
  <TitlesOfParts>
    <vt:vector size="129" baseType="lpstr">
      <vt:lpstr>SimSun</vt:lpstr>
      <vt:lpstr>Algerian</vt:lpstr>
      <vt:lpstr>Arial</vt:lpstr>
      <vt:lpstr>Calibri</vt:lpstr>
      <vt:lpstr>Calibri Light</vt:lpstr>
      <vt:lpstr>Cambria Math</vt:lpstr>
      <vt:lpstr>Comic Sans MS</vt:lpstr>
      <vt:lpstr>CourierPS</vt:lpstr>
      <vt:lpstr>Symbol</vt:lpstr>
      <vt:lpstr>Tahoma</vt:lpstr>
      <vt:lpstr>Times</vt:lpstr>
      <vt:lpstr>Times New Roman</vt:lpstr>
      <vt:lpstr>Wingdings</vt:lpstr>
      <vt:lpstr>WP Greek Century</vt:lpstr>
      <vt:lpstr>WP MathExtendedA</vt:lpstr>
      <vt:lpstr>ZapfDingbats</vt:lpstr>
      <vt:lpstr>Tema di Office</vt:lpstr>
      <vt:lpstr>1_Struttura predefinita</vt:lpstr>
      <vt:lpstr>modbase</vt:lpstr>
      <vt:lpstr>Struttura predefinita</vt:lpstr>
      <vt:lpstr>2_Struttura predefinita</vt:lpstr>
      <vt:lpstr>3_Struttura predefinita</vt:lpstr>
      <vt:lpstr>4_Struttura predefinita</vt:lpstr>
      <vt:lpstr>5_Struttura predefinita</vt:lpstr>
      <vt:lpstr>Raggio</vt:lpstr>
      <vt:lpstr>1_Raggio</vt:lpstr>
      <vt:lpstr>1_Orbita</vt:lpstr>
      <vt:lpstr>1_Tema di Office</vt:lpstr>
      <vt:lpstr>2_Tema di Office</vt:lpstr>
      <vt:lpstr>3_Tema di Office</vt:lpstr>
      <vt:lpstr>4_Tema di Office</vt:lpstr>
      <vt:lpstr>5_Tema di Office</vt:lpstr>
      <vt:lpstr>6_Tema di Office</vt:lpstr>
      <vt:lpstr>7_Tema di Office</vt:lpstr>
      <vt:lpstr>8_Tema di Office</vt:lpstr>
      <vt:lpstr>9_Tema di Office</vt:lpstr>
      <vt:lpstr>10_Tema di Office</vt:lpstr>
      <vt:lpstr>Default Design</vt:lpstr>
      <vt:lpstr>11_Tema di Office</vt:lpstr>
      <vt:lpstr>12_Tema di Office</vt:lpstr>
      <vt:lpstr>Equazione</vt:lpstr>
      <vt:lpstr>Equation</vt:lpstr>
      <vt:lpstr>Stars</vt:lpstr>
      <vt:lpstr>OVERVIEW:</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Nuclear reactions in an astrophysical PLASMA</vt:lpstr>
      <vt:lpstr>Nuclear reaction: fusion of 2 nuclei</vt:lpstr>
      <vt:lpstr>Reaction Rate</vt:lpstr>
      <vt:lpstr>Presentazione standard di PowerPoint</vt:lpstr>
      <vt:lpstr>Presentazione standard di PowerPoint</vt:lpstr>
      <vt:lpstr>What about the cross section?</vt:lpstr>
      <vt:lpstr>Nuclear reactions among charge nuclei</vt:lpstr>
      <vt:lpstr>Nuclear fusion: cross section</vt:lpstr>
      <vt:lpstr>Presentazione standard di PowerPoint</vt:lpstr>
      <vt:lpstr>The penetrability of the Coulomb barrier: </vt:lpstr>
      <vt:lpstr>Presentazione standard di PowerPoint</vt:lpstr>
      <vt:lpstr>The Gamow’s peak</vt:lpstr>
      <vt:lpstr>The maximum occurs at:</vt:lpstr>
      <vt:lpstr>Presentazione standard di PowerPoint</vt:lpstr>
      <vt:lpstr>Resonances</vt:lpstr>
      <vt:lpstr>slide by C. Iliadis</vt:lpstr>
      <vt:lpstr>Presentazione standard di PowerPoint</vt:lpstr>
      <vt:lpstr>And in case of neutrons? </vt:lpstr>
      <vt:lpstr>Rate x unit mass</vt:lpstr>
      <vt:lpstr>Presentazione standard di PowerPoint</vt:lpstr>
      <vt:lpstr>Chemical changes. General problem!</vt:lpstr>
      <vt:lpstr>Libraries of reaction rates (Na&lt;sv&gt;)</vt:lpstr>
      <vt:lpstr>13C(a,n)16O</vt:lpstr>
      <vt:lpstr>Chart of nuclides (or isotopes)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The Hertzsprung-Russell diagram</vt:lpstr>
      <vt:lpstr>Asymptotic Giant Branch stars</vt:lpstr>
      <vt:lpstr>Presentazione standard di PowerPoint</vt:lpstr>
      <vt:lpstr>STURDUST</vt:lpstr>
      <vt:lpstr>Beyond the core He burning: the early-AGB</vt:lpstr>
      <vt:lpstr>Thermal pulses and TDU in AGB stars</vt:lpstr>
      <vt:lpstr>The movie shows the evolution of the temperature profile in the intershell zone before and during a thermal pulse</vt:lpstr>
      <vt:lpstr>The movie shows the evolution of the enucl profile in the intershell zone before and during a thermal pulse</vt:lpstr>
      <vt:lpstr>Questions about neutron-capture nucleosynthesis in AGB stars</vt:lpstr>
      <vt:lpstr>The two burning shells</vt:lpstr>
      <vt:lpstr>Presentazione standard di PowerPoint</vt:lpstr>
      <vt:lpstr>Presentazione standard di PowerPoint</vt:lpstr>
      <vt:lpstr>s-Proess paradigm for low-mass AGB (1.2-3 M⊙) Straniero et al. 1995 – Gallino et al. 1998</vt:lpstr>
      <vt:lpstr>Presentazione standard di PowerPoint</vt:lpstr>
      <vt:lpstr>Presentazione standard di PowerPoint</vt:lpstr>
      <vt:lpstr>Presentazione standard di PowerPoint</vt:lpstr>
      <vt:lpstr>Pressure scale height</vt:lpstr>
      <vt:lpstr>Presentazione standard di PowerPoint</vt:lpstr>
      <vt:lpstr>Why an exponential decay of V?</vt:lpstr>
      <vt:lpstr>Presentazione standard di PowerPoint</vt:lpstr>
      <vt:lpstr>Presentazione standard di PowerPoint</vt:lpstr>
      <vt:lpstr>Nucleosynthesis in the He-rich mantel of AGB stars</vt:lpstr>
      <vt:lpstr>Multiple neutron exposures in AGB stars</vt:lpstr>
      <vt:lpstr>Presentazione standard di PowerPoint</vt:lpstr>
      <vt:lpstr>AGB MASS LOSS is driven by pulsation.  Stellar wind determines the duration of the AGB and the pollution of the interstellar gas.</vt:lpstr>
      <vt:lpstr>Presentazione standard di PowerPoint</vt:lpstr>
      <vt:lpstr>Final AGB composition for 0.0001&lt;Z&lt;Z</vt:lpstr>
      <vt:lpstr>A 3 player game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AGB nucleosynthesis is a complex interplay of several phenomena, among which convection and nuclear burning are the most important, but other physical processes may be in action.   Interferences may be constructive or destructive, so that the resulting nucleosynthesis may be enhanced or suppressed.    </vt:lpstr>
      <vt:lpstr> Evidences for a more complex world:</vt:lpstr>
      <vt:lpstr>The Roberto Gallino recipe to explain the spread:      star-to-star variation of the 13C amount      </vt:lpstr>
      <vt:lpstr>Alternative n. 2: Poisons variation</vt:lpstr>
      <vt:lpstr>Additional processes….</vt:lpstr>
      <vt:lpstr>Differential Rotation: ES  + GSF instabilities during the interpulse</vt:lpstr>
      <vt:lpstr>Presentazione standard di PowerPoint</vt:lpstr>
      <vt:lpstr>The rotation paradigm</vt:lpstr>
      <vt:lpstr>Presentazione standard di PowerPoint</vt:lpstr>
      <vt:lpstr>Summary of the rotation effects (Piersanti et al. 2013)</vt:lpstr>
      <vt:lpstr>A (theoretical) classification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Stars</dc:title>
  <dc:creator>oscar straniero</dc:creator>
  <cp:lastModifiedBy>oscar straniero</cp:lastModifiedBy>
  <cp:revision>82</cp:revision>
  <dcterms:created xsi:type="dcterms:W3CDTF">2024-01-20T08:28:58Z</dcterms:created>
  <dcterms:modified xsi:type="dcterms:W3CDTF">2024-01-22T08:52:23Z</dcterms:modified>
</cp:coreProperties>
</file>