
<file path=[Content_Types].xml><?xml version="1.0" encoding="utf-8"?>
<Types xmlns="http://schemas.openxmlformats.org/package/2006/content-types">
  <Default Extension="bin" ContentType="application/vnd.openxmlformats-officedocument.oleObject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2.xml" ContentType="application/vnd.openxmlformats-officedocument.theme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theme/theme3.xml" ContentType="application/vnd.openxmlformats-officedocument.theme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theme/theme4.xml" ContentType="application/vnd.openxmlformats-officedocument.theme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theme/theme5.xml" ContentType="application/vnd.openxmlformats-officedocument.theme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theme/theme6.xml" ContentType="application/vnd.openxmlformats-officedocument.theme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theme/theme9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  <p:sldMasterId id="2147483665" r:id="rId2"/>
    <p:sldMasterId id="2147483685" r:id="rId3"/>
    <p:sldMasterId id="2147483705" r:id="rId4"/>
    <p:sldMasterId id="2147483729" r:id="rId5"/>
    <p:sldMasterId id="2147483754" r:id="rId6"/>
    <p:sldMasterId id="2147483766" r:id="rId7"/>
  </p:sldMasterIdLst>
  <p:notesMasterIdLst>
    <p:notesMasterId r:id="rId114"/>
  </p:notesMasterIdLst>
  <p:handoutMasterIdLst>
    <p:handoutMasterId r:id="rId115"/>
  </p:handoutMasterIdLst>
  <p:sldIdLst>
    <p:sldId id="944" r:id="rId8"/>
    <p:sldId id="1028" r:id="rId9"/>
    <p:sldId id="945" r:id="rId10"/>
    <p:sldId id="426" r:id="rId11"/>
    <p:sldId id="615" r:id="rId12"/>
    <p:sldId id="575" r:id="rId13"/>
    <p:sldId id="1017" r:id="rId14"/>
    <p:sldId id="1023" r:id="rId15"/>
    <p:sldId id="1008" r:id="rId16"/>
    <p:sldId id="500" r:id="rId17"/>
    <p:sldId id="1022" r:id="rId18"/>
    <p:sldId id="1016" r:id="rId19"/>
    <p:sldId id="977" r:id="rId20"/>
    <p:sldId id="285" r:id="rId21"/>
    <p:sldId id="963" r:id="rId22"/>
    <p:sldId id="964" r:id="rId23"/>
    <p:sldId id="965" r:id="rId24"/>
    <p:sldId id="966" r:id="rId25"/>
    <p:sldId id="967" r:id="rId26"/>
    <p:sldId id="968" r:id="rId27"/>
    <p:sldId id="969" r:id="rId28"/>
    <p:sldId id="970" r:id="rId29"/>
    <p:sldId id="325" r:id="rId30"/>
    <p:sldId id="326" r:id="rId31"/>
    <p:sldId id="328" r:id="rId32"/>
    <p:sldId id="329" r:id="rId33"/>
    <p:sldId id="313" r:id="rId34"/>
    <p:sldId id="768" r:id="rId35"/>
    <p:sldId id="1018" r:id="rId36"/>
    <p:sldId id="330" r:id="rId37"/>
    <p:sldId id="333" r:id="rId38"/>
    <p:sldId id="334" r:id="rId39"/>
    <p:sldId id="266" r:id="rId40"/>
    <p:sldId id="746" r:id="rId41"/>
    <p:sldId id="747" r:id="rId42"/>
    <p:sldId id="760" r:id="rId43"/>
    <p:sldId id="306" r:id="rId44"/>
    <p:sldId id="769" r:id="rId45"/>
    <p:sldId id="938" r:id="rId46"/>
    <p:sldId id="982" r:id="rId47"/>
    <p:sldId id="885" r:id="rId48"/>
    <p:sldId id="1009" r:id="rId49"/>
    <p:sldId id="288" r:id="rId50"/>
    <p:sldId id="291" r:id="rId51"/>
    <p:sldId id="292" r:id="rId52"/>
    <p:sldId id="974" r:id="rId53"/>
    <p:sldId id="283" r:id="rId54"/>
    <p:sldId id="975" r:id="rId55"/>
    <p:sldId id="985" r:id="rId56"/>
    <p:sldId id="976" r:id="rId57"/>
    <p:sldId id="290" r:id="rId58"/>
    <p:sldId id="273" r:id="rId59"/>
    <p:sldId id="275" r:id="rId60"/>
    <p:sldId id="286" r:id="rId61"/>
    <p:sldId id="980" r:id="rId62"/>
    <p:sldId id="929" r:id="rId63"/>
    <p:sldId id="930" r:id="rId64"/>
    <p:sldId id="931" r:id="rId65"/>
    <p:sldId id="978" r:id="rId66"/>
    <p:sldId id="979" r:id="rId67"/>
    <p:sldId id="981" r:id="rId68"/>
    <p:sldId id="1004" r:id="rId69"/>
    <p:sldId id="392" r:id="rId70"/>
    <p:sldId id="287" r:id="rId71"/>
    <p:sldId id="277" r:id="rId72"/>
    <p:sldId id="262" r:id="rId73"/>
    <p:sldId id="1000" r:id="rId74"/>
    <p:sldId id="921" r:id="rId75"/>
    <p:sldId id="989" r:id="rId76"/>
    <p:sldId id="990" r:id="rId77"/>
    <p:sldId id="991" r:id="rId78"/>
    <p:sldId id="950" r:id="rId79"/>
    <p:sldId id="993" r:id="rId80"/>
    <p:sldId id="994" r:id="rId81"/>
    <p:sldId id="948" r:id="rId82"/>
    <p:sldId id="995" r:id="rId83"/>
    <p:sldId id="258" r:id="rId84"/>
    <p:sldId id="1005" r:id="rId85"/>
    <p:sldId id="1021" r:id="rId86"/>
    <p:sldId id="946" r:id="rId87"/>
    <p:sldId id="1019" r:id="rId88"/>
    <p:sldId id="1020" r:id="rId89"/>
    <p:sldId id="347" r:id="rId90"/>
    <p:sldId id="927" r:id="rId91"/>
    <p:sldId id="1007" r:id="rId92"/>
    <p:sldId id="1001" r:id="rId93"/>
    <p:sldId id="1027" r:id="rId94"/>
    <p:sldId id="1006" r:id="rId95"/>
    <p:sldId id="261" r:id="rId96"/>
    <p:sldId id="1002" r:id="rId97"/>
    <p:sldId id="256" r:id="rId98"/>
    <p:sldId id="1011" r:id="rId99"/>
    <p:sldId id="1012" r:id="rId100"/>
    <p:sldId id="259" r:id="rId101"/>
    <p:sldId id="260" r:id="rId102"/>
    <p:sldId id="1013" r:id="rId103"/>
    <p:sldId id="257" r:id="rId104"/>
    <p:sldId id="264" r:id="rId105"/>
    <p:sldId id="1014" r:id="rId106"/>
    <p:sldId id="1015" r:id="rId107"/>
    <p:sldId id="1026" r:id="rId108"/>
    <p:sldId id="488" r:id="rId109"/>
    <p:sldId id="1025" r:id="rId110"/>
    <p:sldId id="355" r:id="rId111"/>
    <p:sldId id="354" r:id="rId112"/>
    <p:sldId id="616" r:id="rId113"/>
  </p:sldIdLst>
  <p:sldSz cx="9144000" cy="6858000" type="screen4x3"/>
  <p:notesSz cx="7315200" cy="9601200"/>
  <p:custShowLst>
    <p:custShow name="fermigas" id="0">
      <p:sldLst/>
    </p:custShow>
    <p:custShow name="pygmy" id="1">
      <p:sldLst/>
    </p:custShow>
    <p:custShow name="FRDM mass comparison" id="2">
      <p:sldLst/>
    </p:custShow>
    <p:custShow name="applicability" id="3">
      <p:sldLst/>
    </p:custShow>
  </p:custShow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6600"/>
    <a:srgbClr val="FF0066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preferSingleView="1"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1812" y="84"/>
      </p:cViewPr>
      <p:guideLst>
        <p:guide orient="horz" pos="2160"/>
        <p:guide pos="2880"/>
      </p:guideLst>
    </p:cSldViewPr>
  </p:slideViewPr>
  <p:sorterViewPr>
    <p:cViewPr varScale="1">
      <p:scale>
        <a:sx n="1" d="1"/>
        <a:sy n="1" d="1"/>
      </p:scale>
      <p:origin x="0" y="-2095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19.xml"/><Relationship Id="rId117" Type="http://schemas.openxmlformats.org/officeDocument/2006/relationships/viewProps" Target="viewProps.xml"/><Relationship Id="rId21" Type="http://schemas.openxmlformats.org/officeDocument/2006/relationships/slide" Target="slides/slide14.xml"/><Relationship Id="rId42" Type="http://schemas.openxmlformats.org/officeDocument/2006/relationships/slide" Target="slides/slide35.xml"/><Relationship Id="rId47" Type="http://schemas.openxmlformats.org/officeDocument/2006/relationships/slide" Target="slides/slide40.xml"/><Relationship Id="rId63" Type="http://schemas.openxmlformats.org/officeDocument/2006/relationships/slide" Target="slides/slide56.xml"/><Relationship Id="rId68" Type="http://schemas.openxmlformats.org/officeDocument/2006/relationships/slide" Target="slides/slide61.xml"/><Relationship Id="rId84" Type="http://schemas.openxmlformats.org/officeDocument/2006/relationships/slide" Target="slides/slide77.xml"/><Relationship Id="rId89" Type="http://schemas.openxmlformats.org/officeDocument/2006/relationships/slide" Target="slides/slide82.xml"/><Relationship Id="rId112" Type="http://schemas.openxmlformats.org/officeDocument/2006/relationships/slide" Target="slides/slide105.xml"/><Relationship Id="rId16" Type="http://schemas.openxmlformats.org/officeDocument/2006/relationships/slide" Target="slides/slide9.xml"/><Relationship Id="rId107" Type="http://schemas.openxmlformats.org/officeDocument/2006/relationships/slide" Target="slides/slide100.xml"/><Relationship Id="rId11" Type="http://schemas.openxmlformats.org/officeDocument/2006/relationships/slide" Target="slides/slide4.xml"/><Relationship Id="rId32" Type="http://schemas.openxmlformats.org/officeDocument/2006/relationships/slide" Target="slides/slide25.xml"/><Relationship Id="rId37" Type="http://schemas.openxmlformats.org/officeDocument/2006/relationships/slide" Target="slides/slide30.xml"/><Relationship Id="rId53" Type="http://schemas.openxmlformats.org/officeDocument/2006/relationships/slide" Target="slides/slide46.xml"/><Relationship Id="rId58" Type="http://schemas.openxmlformats.org/officeDocument/2006/relationships/slide" Target="slides/slide51.xml"/><Relationship Id="rId74" Type="http://schemas.openxmlformats.org/officeDocument/2006/relationships/slide" Target="slides/slide67.xml"/><Relationship Id="rId79" Type="http://schemas.openxmlformats.org/officeDocument/2006/relationships/slide" Target="slides/slide72.xml"/><Relationship Id="rId102" Type="http://schemas.openxmlformats.org/officeDocument/2006/relationships/slide" Target="slides/slide95.xml"/><Relationship Id="rId5" Type="http://schemas.openxmlformats.org/officeDocument/2006/relationships/slideMaster" Target="slideMasters/slideMaster5.xml"/><Relationship Id="rId90" Type="http://schemas.openxmlformats.org/officeDocument/2006/relationships/slide" Target="slides/slide83.xml"/><Relationship Id="rId95" Type="http://schemas.openxmlformats.org/officeDocument/2006/relationships/slide" Target="slides/slide88.xml"/><Relationship Id="rId22" Type="http://schemas.openxmlformats.org/officeDocument/2006/relationships/slide" Target="slides/slide15.xml"/><Relationship Id="rId27" Type="http://schemas.openxmlformats.org/officeDocument/2006/relationships/slide" Target="slides/slide20.xml"/><Relationship Id="rId43" Type="http://schemas.openxmlformats.org/officeDocument/2006/relationships/slide" Target="slides/slide36.xml"/><Relationship Id="rId48" Type="http://schemas.openxmlformats.org/officeDocument/2006/relationships/slide" Target="slides/slide41.xml"/><Relationship Id="rId64" Type="http://schemas.openxmlformats.org/officeDocument/2006/relationships/slide" Target="slides/slide57.xml"/><Relationship Id="rId69" Type="http://schemas.openxmlformats.org/officeDocument/2006/relationships/slide" Target="slides/slide62.xml"/><Relationship Id="rId113" Type="http://schemas.openxmlformats.org/officeDocument/2006/relationships/slide" Target="slides/slide106.xml"/><Relationship Id="rId118" Type="http://schemas.openxmlformats.org/officeDocument/2006/relationships/theme" Target="theme/theme1.xml"/><Relationship Id="rId80" Type="http://schemas.openxmlformats.org/officeDocument/2006/relationships/slide" Target="slides/slide73.xml"/><Relationship Id="rId85" Type="http://schemas.openxmlformats.org/officeDocument/2006/relationships/slide" Target="slides/slide78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33" Type="http://schemas.openxmlformats.org/officeDocument/2006/relationships/slide" Target="slides/slide26.xml"/><Relationship Id="rId38" Type="http://schemas.openxmlformats.org/officeDocument/2006/relationships/slide" Target="slides/slide31.xml"/><Relationship Id="rId59" Type="http://schemas.openxmlformats.org/officeDocument/2006/relationships/slide" Target="slides/slide52.xml"/><Relationship Id="rId103" Type="http://schemas.openxmlformats.org/officeDocument/2006/relationships/slide" Target="slides/slide96.xml"/><Relationship Id="rId108" Type="http://schemas.openxmlformats.org/officeDocument/2006/relationships/slide" Target="slides/slide101.xml"/><Relationship Id="rId54" Type="http://schemas.openxmlformats.org/officeDocument/2006/relationships/slide" Target="slides/slide47.xml"/><Relationship Id="rId70" Type="http://schemas.openxmlformats.org/officeDocument/2006/relationships/slide" Target="slides/slide63.xml"/><Relationship Id="rId75" Type="http://schemas.openxmlformats.org/officeDocument/2006/relationships/slide" Target="slides/slide68.xml"/><Relationship Id="rId91" Type="http://schemas.openxmlformats.org/officeDocument/2006/relationships/slide" Target="slides/slide84.xml"/><Relationship Id="rId96" Type="http://schemas.openxmlformats.org/officeDocument/2006/relationships/slide" Target="slides/slide89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23" Type="http://schemas.openxmlformats.org/officeDocument/2006/relationships/slide" Target="slides/slide16.xml"/><Relationship Id="rId28" Type="http://schemas.openxmlformats.org/officeDocument/2006/relationships/slide" Target="slides/slide21.xml"/><Relationship Id="rId49" Type="http://schemas.openxmlformats.org/officeDocument/2006/relationships/slide" Target="slides/slide42.xml"/><Relationship Id="rId114" Type="http://schemas.openxmlformats.org/officeDocument/2006/relationships/notesMaster" Target="notesMasters/notesMaster1.xml"/><Relationship Id="rId119" Type="http://schemas.openxmlformats.org/officeDocument/2006/relationships/tableStyles" Target="tableStyles.xml"/><Relationship Id="rId10" Type="http://schemas.openxmlformats.org/officeDocument/2006/relationships/slide" Target="slides/slide3.xml"/><Relationship Id="rId31" Type="http://schemas.openxmlformats.org/officeDocument/2006/relationships/slide" Target="slides/slide24.xml"/><Relationship Id="rId44" Type="http://schemas.openxmlformats.org/officeDocument/2006/relationships/slide" Target="slides/slide37.xml"/><Relationship Id="rId52" Type="http://schemas.openxmlformats.org/officeDocument/2006/relationships/slide" Target="slides/slide45.xml"/><Relationship Id="rId60" Type="http://schemas.openxmlformats.org/officeDocument/2006/relationships/slide" Target="slides/slide53.xml"/><Relationship Id="rId65" Type="http://schemas.openxmlformats.org/officeDocument/2006/relationships/slide" Target="slides/slide58.xml"/><Relationship Id="rId73" Type="http://schemas.openxmlformats.org/officeDocument/2006/relationships/slide" Target="slides/slide66.xml"/><Relationship Id="rId78" Type="http://schemas.openxmlformats.org/officeDocument/2006/relationships/slide" Target="slides/slide71.xml"/><Relationship Id="rId81" Type="http://schemas.openxmlformats.org/officeDocument/2006/relationships/slide" Target="slides/slide74.xml"/><Relationship Id="rId86" Type="http://schemas.openxmlformats.org/officeDocument/2006/relationships/slide" Target="slides/slide79.xml"/><Relationship Id="rId94" Type="http://schemas.openxmlformats.org/officeDocument/2006/relationships/slide" Target="slides/slide87.xml"/><Relationship Id="rId99" Type="http://schemas.openxmlformats.org/officeDocument/2006/relationships/slide" Target="slides/slide92.xml"/><Relationship Id="rId101" Type="http://schemas.openxmlformats.org/officeDocument/2006/relationships/slide" Target="slides/slide94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39" Type="http://schemas.openxmlformats.org/officeDocument/2006/relationships/slide" Target="slides/slide32.xml"/><Relationship Id="rId109" Type="http://schemas.openxmlformats.org/officeDocument/2006/relationships/slide" Target="slides/slide102.xml"/><Relationship Id="rId34" Type="http://schemas.openxmlformats.org/officeDocument/2006/relationships/slide" Target="slides/slide27.xml"/><Relationship Id="rId50" Type="http://schemas.openxmlformats.org/officeDocument/2006/relationships/slide" Target="slides/slide43.xml"/><Relationship Id="rId55" Type="http://schemas.openxmlformats.org/officeDocument/2006/relationships/slide" Target="slides/slide48.xml"/><Relationship Id="rId76" Type="http://schemas.openxmlformats.org/officeDocument/2006/relationships/slide" Target="slides/slide69.xml"/><Relationship Id="rId97" Type="http://schemas.openxmlformats.org/officeDocument/2006/relationships/slide" Target="slides/slide90.xml"/><Relationship Id="rId104" Type="http://schemas.openxmlformats.org/officeDocument/2006/relationships/slide" Target="slides/slide97.xml"/><Relationship Id="rId7" Type="http://schemas.openxmlformats.org/officeDocument/2006/relationships/slideMaster" Target="slideMasters/slideMaster7.xml"/><Relationship Id="rId71" Type="http://schemas.openxmlformats.org/officeDocument/2006/relationships/slide" Target="slides/slide64.xml"/><Relationship Id="rId92" Type="http://schemas.openxmlformats.org/officeDocument/2006/relationships/slide" Target="slides/slide85.xml"/><Relationship Id="rId2" Type="http://schemas.openxmlformats.org/officeDocument/2006/relationships/slideMaster" Target="slideMasters/slideMaster2.xml"/><Relationship Id="rId29" Type="http://schemas.openxmlformats.org/officeDocument/2006/relationships/slide" Target="slides/slide22.xml"/><Relationship Id="rId24" Type="http://schemas.openxmlformats.org/officeDocument/2006/relationships/slide" Target="slides/slide17.xml"/><Relationship Id="rId40" Type="http://schemas.openxmlformats.org/officeDocument/2006/relationships/slide" Target="slides/slide33.xml"/><Relationship Id="rId45" Type="http://schemas.openxmlformats.org/officeDocument/2006/relationships/slide" Target="slides/slide38.xml"/><Relationship Id="rId66" Type="http://schemas.openxmlformats.org/officeDocument/2006/relationships/slide" Target="slides/slide59.xml"/><Relationship Id="rId87" Type="http://schemas.openxmlformats.org/officeDocument/2006/relationships/slide" Target="slides/slide80.xml"/><Relationship Id="rId110" Type="http://schemas.openxmlformats.org/officeDocument/2006/relationships/slide" Target="slides/slide103.xml"/><Relationship Id="rId115" Type="http://schemas.openxmlformats.org/officeDocument/2006/relationships/handoutMaster" Target="handoutMasters/handoutMaster1.xml"/><Relationship Id="rId61" Type="http://schemas.openxmlformats.org/officeDocument/2006/relationships/slide" Target="slides/slide54.xml"/><Relationship Id="rId82" Type="http://schemas.openxmlformats.org/officeDocument/2006/relationships/slide" Target="slides/slide75.xml"/><Relationship Id="rId19" Type="http://schemas.openxmlformats.org/officeDocument/2006/relationships/slide" Target="slides/slide12.xml"/><Relationship Id="rId14" Type="http://schemas.openxmlformats.org/officeDocument/2006/relationships/slide" Target="slides/slide7.xml"/><Relationship Id="rId30" Type="http://schemas.openxmlformats.org/officeDocument/2006/relationships/slide" Target="slides/slide23.xml"/><Relationship Id="rId35" Type="http://schemas.openxmlformats.org/officeDocument/2006/relationships/slide" Target="slides/slide28.xml"/><Relationship Id="rId56" Type="http://schemas.openxmlformats.org/officeDocument/2006/relationships/slide" Target="slides/slide49.xml"/><Relationship Id="rId77" Type="http://schemas.openxmlformats.org/officeDocument/2006/relationships/slide" Target="slides/slide70.xml"/><Relationship Id="rId100" Type="http://schemas.openxmlformats.org/officeDocument/2006/relationships/slide" Target="slides/slide93.xml"/><Relationship Id="rId105" Type="http://schemas.openxmlformats.org/officeDocument/2006/relationships/slide" Target="slides/slide98.xml"/><Relationship Id="rId8" Type="http://schemas.openxmlformats.org/officeDocument/2006/relationships/slide" Target="slides/slide1.xml"/><Relationship Id="rId51" Type="http://schemas.openxmlformats.org/officeDocument/2006/relationships/slide" Target="slides/slide44.xml"/><Relationship Id="rId72" Type="http://schemas.openxmlformats.org/officeDocument/2006/relationships/slide" Target="slides/slide65.xml"/><Relationship Id="rId93" Type="http://schemas.openxmlformats.org/officeDocument/2006/relationships/slide" Target="slides/slide86.xml"/><Relationship Id="rId98" Type="http://schemas.openxmlformats.org/officeDocument/2006/relationships/slide" Target="slides/slide91.xml"/><Relationship Id="rId3" Type="http://schemas.openxmlformats.org/officeDocument/2006/relationships/slideMaster" Target="slideMasters/slideMaster3.xml"/><Relationship Id="rId25" Type="http://schemas.openxmlformats.org/officeDocument/2006/relationships/slide" Target="slides/slide18.xml"/><Relationship Id="rId46" Type="http://schemas.openxmlformats.org/officeDocument/2006/relationships/slide" Target="slides/slide39.xml"/><Relationship Id="rId67" Type="http://schemas.openxmlformats.org/officeDocument/2006/relationships/slide" Target="slides/slide60.xml"/><Relationship Id="rId116" Type="http://schemas.openxmlformats.org/officeDocument/2006/relationships/presProps" Target="presProps.xml"/><Relationship Id="rId20" Type="http://schemas.openxmlformats.org/officeDocument/2006/relationships/slide" Target="slides/slide13.xml"/><Relationship Id="rId41" Type="http://schemas.openxmlformats.org/officeDocument/2006/relationships/slide" Target="slides/slide34.xml"/><Relationship Id="rId62" Type="http://schemas.openxmlformats.org/officeDocument/2006/relationships/slide" Target="slides/slide55.xml"/><Relationship Id="rId83" Type="http://schemas.openxmlformats.org/officeDocument/2006/relationships/slide" Target="slides/slide76.xml"/><Relationship Id="rId88" Type="http://schemas.openxmlformats.org/officeDocument/2006/relationships/slide" Target="slides/slide81.xml"/><Relationship Id="rId111" Type="http://schemas.openxmlformats.org/officeDocument/2006/relationships/slide" Target="slides/slide104.xml"/><Relationship Id="rId15" Type="http://schemas.openxmlformats.org/officeDocument/2006/relationships/slide" Target="slides/slide8.xml"/><Relationship Id="rId36" Type="http://schemas.openxmlformats.org/officeDocument/2006/relationships/slide" Target="slides/slide29.xml"/><Relationship Id="rId57" Type="http://schemas.openxmlformats.org/officeDocument/2006/relationships/slide" Target="slides/slide50.xml"/><Relationship Id="rId106" Type="http://schemas.openxmlformats.org/officeDocument/2006/relationships/slide" Target="slides/slide9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>
            <a:extLst>
              <a:ext uri="{FF2B5EF4-FFF2-40B4-BE49-F238E27FC236}">
                <a16:creationId xmlns:a16="http://schemas.microsoft.com/office/drawing/2014/main" id="{37CC66A8-C0C0-4B07-97FE-F667B9E39FDD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>
              <a:defRPr sz="1300"/>
            </a:lvl1pPr>
          </a:lstStyle>
          <a:p>
            <a:endParaRPr lang="en-US" altLang="en-US"/>
          </a:p>
        </p:txBody>
      </p:sp>
      <p:sp>
        <p:nvSpPr>
          <p:cNvPr id="108547" name="Rectangle 3">
            <a:extLst>
              <a:ext uri="{FF2B5EF4-FFF2-40B4-BE49-F238E27FC236}">
                <a16:creationId xmlns:a16="http://schemas.microsoft.com/office/drawing/2014/main" id="{3DB0B21A-1E2C-4CBF-91DC-E8FCDAE5CFC7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/>
            </a:lvl1pPr>
          </a:lstStyle>
          <a:p>
            <a:endParaRPr lang="en-US" altLang="en-US"/>
          </a:p>
        </p:txBody>
      </p:sp>
      <p:sp>
        <p:nvSpPr>
          <p:cNvPr id="108548" name="Rectangle 4">
            <a:extLst>
              <a:ext uri="{FF2B5EF4-FFF2-40B4-BE49-F238E27FC236}">
                <a16:creationId xmlns:a16="http://schemas.microsoft.com/office/drawing/2014/main" id="{5AF427FF-80E6-4936-A83C-C7E9F636F54F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>
              <a:defRPr sz="1300"/>
            </a:lvl1pPr>
          </a:lstStyle>
          <a:p>
            <a:endParaRPr lang="en-US" altLang="en-US"/>
          </a:p>
        </p:txBody>
      </p:sp>
      <p:sp>
        <p:nvSpPr>
          <p:cNvPr id="108549" name="Rectangle 5">
            <a:extLst>
              <a:ext uri="{FF2B5EF4-FFF2-40B4-BE49-F238E27FC236}">
                <a16:creationId xmlns:a16="http://schemas.microsoft.com/office/drawing/2014/main" id="{2A50CD3D-AAB4-4B96-AA3A-159FD5F0DB98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/>
            </a:lvl1pPr>
          </a:lstStyle>
          <a:p>
            <a:fld id="{D87BC58D-FA67-47DB-B473-E238F481502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>
            <a:extLst>
              <a:ext uri="{FF2B5EF4-FFF2-40B4-BE49-F238E27FC236}">
                <a16:creationId xmlns:a16="http://schemas.microsoft.com/office/drawing/2014/main" id="{F536E5E4-FE76-4004-BEE2-249CF84BD302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>
              <a:defRPr sz="1300"/>
            </a:lvl1pPr>
          </a:lstStyle>
          <a:p>
            <a:endParaRPr lang="en-US" altLang="en-US"/>
          </a:p>
        </p:txBody>
      </p:sp>
      <p:sp>
        <p:nvSpPr>
          <p:cNvPr id="8195" name="Rectangle 3">
            <a:extLst>
              <a:ext uri="{FF2B5EF4-FFF2-40B4-BE49-F238E27FC236}">
                <a16:creationId xmlns:a16="http://schemas.microsoft.com/office/drawing/2014/main" id="{B551B2DD-3C44-42B2-AD01-1A55BED4018C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/>
            </a:lvl1pPr>
          </a:lstStyle>
          <a:p>
            <a:endParaRPr lang="en-US" altLang="en-US"/>
          </a:p>
        </p:txBody>
      </p:sp>
      <p:sp>
        <p:nvSpPr>
          <p:cNvPr id="8196" name="Rectangle 4">
            <a:extLst>
              <a:ext uri="{FF2B5EF4-FFF2-40B4-BE49-F238E27FC236}">
                <a16:creationId xmlns:a16="http://schemas.microsoft.com/office/drawing/2014/main" id="{1ECFE6E5-C98E-4C90-B851-409291B98A72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8197" name="Rectangle 5">
            <a:extLst>
              <a:ext uri="{FF2B5EF4-FFF2-40B4-BE49-F238E27FC236}">
                <a16:creationId xmlns:a16="http://schemas.microsoft.com/office/drawing/2014/main" id="{A41DFEF4-5DC4-4899-A824-3D7EC464589C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Textmasterformate durch Klicken bearbeiten</a:t>
            </a:r>
          </a:p>
          <a:p>
            <a:pPr lvl="1"/>
            <a:r>
              <a:rPr lang="en-US" altLang="en-US"/>
              <a:t>Zweite Ebene</a:t>
            </a:r>
          </a:p>
          <a:p>
            <a:pPr lvl="2"/>
            <a:r>
              <a:rPr lang="en-US" altLang="en-US"/>
              <a:t>Dritte Ebene</a:t>
            </a:r>
          </a:p>
          <a:p>
            <a:pPr lvl="3"/>
            <a:r>
              <a:rPr lang="en-US" altLang="en-US"/>
              <a:t>Vierte Ebene</a:t>
            </a:r>
          </a:p>
          <a:p>
            <a:pPr lvl="4"/>
            <a:r>
              <a:rPr lang="en-US" altLang="en-US"/>
              <a:t>Fünfte Ebene</a:t>
            </a:r>
          </a:p>
        </p:txBody>
      </p:sp>
      <p:sp>
        <p:nvSpPr>
          <p:cNvPr id="8198" name="Rectangle 6">
            <a:extLst>
              <a:ext uri="{FF2B5EF4-FFF2-40B4-BE49-F238E27FC236}">
                <a16:creationId xmlns:a16="http://schemas.microsoft.com/office/drawing/2014/main" id="{C2ACAA0C-45BA-45FE-A837-DF906F6A7025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>
              <a:defRPr sz="1300"/>
            </a:lvl1pPr>
          </a:lstStyle>
          <a:p>
            <a:endParaRPr lang="en-US" altLang="en-US"/>
          </a:p>
        </p:txBody>
      </p:sp>
      <p:sp>
        <p:nvSpPr>
          <p:cNvPr id="8199" name="Rectangle 7">
            <a:extLst>
              <a:ext uri="{FF2B5EF4-FFF2-40B4-BE49-F238E27FC236}">
                <a16:creationId xmlns:a16="http://schemas.microsoft.com/office/drawing/2014/main" id="{7B1BAFA7-9F52-4218-8AB1-53BA2B9D67E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/>
            </a:lvl1pPr>
          </a:lstStyle>
          <a:p>
            <a:fld id="{3C8A5702-20DD-43D1-960B-657447A9E6B7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3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9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0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1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3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4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5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7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9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0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2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4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5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5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966788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966788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966788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966788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7792BEB5-8D0C-4E74-9C8C-9B869C4C11CD}" type="slidenum">
              <a:rPr lang="en-US" smtClean="0"/>
              <a:pPr eaLnBrk="1" hangingPunct="1"/>
              <a:t>4</a:t>
            </a:fld>
            <a:endParaRPr lang="en-US"/>
          </a:p>
        </p:txBody>
      </p:sp>
      <p:sp>
        <p:nvSpPr>
          <p:cNvPr id="1955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65238" y="738188"/>
            <a:ext cx="4826000" cy="3619500"/>
          </a:xfrm>
          <a:ln/>
        </p:spPr>
      </p:sp>
      <p:sp>
        <p:nvSpPr>
          <p:cNvPr id="19558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2188" y="4578350"/>
            <a:ext cx="5373687" cy="4284663"/>
          </a:xfrm>
          <a:noFill/>
        </p:spPr>
        <p:txBody>
          <a:bodyPr/>
          <a:lstStyle/>
          <a:p>
            <a:pPr eaLnBrk="1" hangingPunct="1"/>
            <a:endParaRPr lang="en-US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928436B-D2EA-4540-8906-32297763B846}" type="slidenum">
              <a:rPr lang="en-US" altLang="en-US"/>
              <a:pPr/>
              <a:t>43</a:t>
            </a:fld>
            <a:endParaRPr lang="en-US" altLang="en-US"/>
          </a:p>
        </p:txBody>
      </p:sp>
      <p:sp>
        <p:nvSpPr>
          <p:cNvPr id="1996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96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510120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01BF73B1-B43C-49F4-84B5-9B90F37EDDF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D8B6CFC-DA1B-4DE2-A5A7-41A6EB3AC034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44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8370" name="Rectangle 2">
            <a:extLst>
              <a:ext uri="{FF2B5EF4-FFF2-40B4-BE49-F238E27FC236}">
                <a16:creationId xmlns:a16="http://schemas.microsoft.com/office/drawing/2014/main" id="{57707778-537F-4961-978D-35601BAC19D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703263"/>
            <a:ext cx="4595812" cy="3446462"/>
          </a:xfrm>
          <a:ln/>
        </p:spPr>
      </p:sp>
      <p:sp>
        <p:nvSpPr>
          <p:cNvPr id="58371" name="Rectangle 3">
            <a:extLst>
              <a:ext uri="{FF2B5EF4-FFF2-40B4-BE49-F238E27FC236}">
                <a16:creationId xmlns:a16="http://schemas.microsoft.com/office/drawing/2014/main" id="{01CAC2A1-FB98-47DF-8C6A-F2B5603F09B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28688" y="4360863"/>
            <a:ext cx="5038725" cy="4079875"/>
          </a:xfrm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B7D7BE1B-2FBB-4B78-9001-CE001240FD0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076124E-76C4-4500-AAE4-FBBC26F8A743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45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0418" name="Rectangle 2">
            <a:extLst>
              <a:ext uri="{FF2B5EF4-FFF2-40B4-BE49-F238E27FC236}">
                <a16:creationId xmlns:a16="http://schemas.microsoft.com/office/drawing/2014/main" id="{A17525BA-B512-48FB-ACA1-6C947E36D7D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703263"/>
            <a:ext cx="4595812" cy="3446462"/>
          </a:xfrm>
          <a:ln/>
        </p:spPr>
      </p:sp>
      <p:sp>
        <p:nvSpPr>
          <p:cNvPr id="60419" name="Rectangle 3">
            <a:extLst>
              <a:ext uri="{FF2B5EF4-FFF2-40B4-BE49-F238E27FC236}">
                <a16:creationId xmlns:a16="http://schemas.microsoft.com/office/drawing/2014/main" id="{CD904F90-4C9B-43BB-B7CE-43334020B6D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28688" y="4360863"/>
            <a:ext cx="5038725" cy="4079875"/>
          </a:xfrm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0F43B473-75EC-49B5-A769-8970DEBB1CF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8B86987-942D-4D0A-86D8-978D7FC123C4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46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8610" name="Rectangle 2">
            <a:extLst>
              <a:ext uri="{FF2B5EF4-FFF2-40B4-BE49-F238E27FC236}">
                <a16:creationId xmlns:a16="http://schemas.microsoft.com/office/drawing/2014/main" id="{9E683207-8446-4F7A-8F81-4C1AFCC8380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611" name="Rectangle 3">
            <a:extLst>
              <a:ext uri="{FF2B5EF4-FFF2-40B4-BE49-F238E27FC236}">
                <a16:creationId xmlns:a16="http://schemas.microsoft.com/office/drawing/2014/main" id="{F2735B61-A115-42FB-9FA9-BFE64F87678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FA7E50A4-5E8B-442D-B1C8-778ABBC7AA4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FFAE91D-845C-4706-84DD-24406214BDC4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47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44034" name="Rectangle 2">
            <a:extLst>
              <a:ext uri="{FF2B5EF4-FFF2-40B4-BE49-F238E27FC236}">
                <a16:creationId xmlns:a16="http://schemas.microsoft.com/office/drawing/2014/main" id="{2DCCFD31-5011-4BFC-99D2-DCEBE0FF75A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703263"/>
            <a:ext cx="4595812" cy="3446462"/>
          </a:xfrm>
          <a:ln/>
        </p:spPr>
      </p:sp>
      <p:sp>
        <p:nvSpPr>
          <p:cNvPr id="44035" name="Rectangle 3">
            <a:extLst>
              <a:ext uri="{FF2B5EF4-FFF2-40B4-BE49-F238E27FC236}">
                <a16:creationId xmlns:a16="http://schemas.microsoft.com/office/drawing/2014/main" id="{D87F1841-3418-40D2-9C9F-50FA9429C69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28688" y="4360863"/>
            <a:ext cx="5038725" cy="4079875"/>
          </a:xfrm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C6E8B693-7E26-4873-95C5-A42128653B9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CE3B378-702F-4D8E-84FD-30ED496525B7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48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46082" name="Rectangle 2">
            <a:extLst>
              <a:ext uri="{FF2B5EF4-FFF2-40B4-BE49-F238E27FC236}">
                <a16:creationId xmlns:a16="http://schemas.microsoft.com/office/drawing/2014/main" id="{C6DFDC8F-FA8B-43B7-9F8F-6CCD6F4F7BD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703263"/>
            <a:ext cx="4595812" cy="3446462"/>
          </a:xfrm>
          <a:ln/>
        </p:spPr>
      </p:sp>
      <p:sp>
        <p:nvSpPr>
          <p:cNvPr id="46083" name="Rectangle 3">
            <a:extLst>
              <a:ext uri="{FF2B5EF4-FFF2-40B4-BE49-F238E27FC236}">
                <a16:creationId xmlns:a16="http://schemas.microsoft.com/office/drawing/2014/main" id="{4B4B0B3B-004D-4AF0-9740-D56833AD47F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28688" y="4360863"/>
            <a:ext cx="5038725" cy="4079875"/>
          </a:xfrm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9C597A85-3524-45B4-8DEF-C1F3FBB2227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84C9C26-4F1F-42DC-A62B-DEB50D7D6B24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49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48130" name="Rectangle 2">
            <a:extLst>
              <a:ext uri="{FF2B5EF4-FFF2-40B4-BE49-F238E27FC236}">
                <a16:creationId xmlns:a16="http://schemas.microsoft.com/office/drawing/2014/main" id="{EFECD8D6-4C53-4FA9-841E-42D7B291ADA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703263"/>
            <a:ext cx="4595812" cy="3446462"/>
          </a:xfrm>
          <a:ln/>
        </p:spPr>
      </p:sp>
      <p:sp>
        <p:nvSpPr>
          <p:cNvPr id="48131" name="Rectangle 3">
            <a:extLst>
              <a:ext uri="{FF2B5EF4-FFF2-40B4-BE49-F238E27FC236}">
                <a16:creationId xmlns:a16="http://schemas.microsoft.com/office/drawing/2014/main" id="{D0CD8F8B-0B28-4AA4-8E2F-E4FF41A3D19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28688" y="4360863"/>
            <a:ext cx="5038725" cy="4079875"/>
          </a:xfrm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F6517F33-F23A-4AAC-8313-6AC2B1F8A06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CF2CA81-31E9-498B-9319-686B397051F0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50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34146" name="Rectangle 2">
            <a:extLst>
              <a:ext uri="{FF2B5EF4-FFF2-40B4-BE49-F238E27FC236}">
                <a16:creationId xmlns:a16="http://schemas.microsoft.com/office/drawing/2014/main" id="{6B3CD50E-279D-4064-938D-BA4AD474FA2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4147" name="Rectangle 3">
            <a:extLst>
              <a:ext uri="{FF2B5EF4-FFF2-40B4-BE49-F238E27FC236}">
                <a16:creationId xmlns:a16="http://schemas.microsoft.com/office/drawing/2014/main" id="{90AF742D-AC80-4474-9AE7-5519FF82F03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65C23B2C-A570-48A2-A78B-BE77E04CCED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9E24827-2A64-41AF-B775-60E865D709F6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51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6322" name="Rectangle 2">
            <a:extLst>
              <a:ext uri="{FF2B5EF4-FFF2-40B4-BE49-F238E27FC236}">
                <a16:creationId xmlns:a16="http://schemas.microsoft.com/office/drawing/2014/main" id="{47BBD9EA-8F16-48D0-86A4-B831C35DCC3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703263"/>
            <a:ext cx="4595812" cy="3446462"/>
          </a:xfrm>
          <a:ln/>
        </p:spPr>
      </p:sp>
      <p:sp>
        <p:nvSpPr>
          <p:cNvPr id="56323" name="Rectangle 3">
            <a:extLst>
              <a:ext uri="{FF2B5EF4-FFF2-40B4-BE49-F238E27FC236}">
                <a16:creationId xmlns:a16="http://schemas.microsoft.com/office/drawing/2014/main" id="{089E8352-CE82-4719-B244-04630441F85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28688" y="4360863"/>
            <a:ext cx="5038725" cy="4079875"/>
          </a:xfrm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A4603227-1552-488E-B7E6-C3A22155DE3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01A8955-1B9E-4AE2-BCEC-FD18826DA20F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54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35170" name="Rectangle 2">
            <a:extLst>
              <a:ext uri="{FF2B5EF4-FFF2-40B4-BE49-F238E27FC236}">
                <a16:creationId xmlns:a16="http://schemas.microsoft.com/office/drawing/2014/main" id="{2905E584-5785-4C0A-A082-54D136F7F5B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5171" name="Rectangle 3">
            <a:extLst>
              <a:ext uri="{FF2B5EF4-FFF2-40B4-BE49-F238E27FC236}">
                <a16:creationId xmlns:a16="http://schemas.microsoft.com/office/drawing/2014/main" id="{031542AD-DEC7-4580-9755-422B1242726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pPr marL="0" marR="0" lvl="0" indent="0" algn="r" defTabSz="917575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Pct val="75000"/>
              <a:buFont typeface="Wingdings" pitchFamily="2" charset="2"/>
              <a:buNone/>
              <a:tabLst/>
              <a:defRPr/>
            </a:pPr>
            <a:fld id="{6E5E6EB1-2B21-48BE-9E56-22AF3ED9AEA0}" type="slidenum"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+mn-cs"/>
              </a:rPr>
              <a:pPr marL="0" marR="0" lvl="0" indent="0" algn="r" defTabSz="917575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SzPct val="75000"/>
                <a:buFont typeface="Wingdings" pitchFamily="2" charset="2"/>
                <a:buNone/>
                <a:tabLst/>
                <a:defRPr/>
              </a:pPr>
              <a:t>5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7649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98525" y="731838"/>
            <a:ext cx="4995863" cy="3746500"/>
          </a:xfrm>
          <a:ln/>
        </p:spPr>
      </p:sp>
      <p:sp>
        <p:nvSpPr>
          <p:cNvPr id="7649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89000" y="4719638"/>
            <a:ext cx="5019675" cy="4479925"/>
          </a:xfrm>
        </p:spPr>
        <p:txBody>
          <a:bodyPr lIns="95372" tIns="47687" rIns="95372" bIns="47687"/>
          <a:lstStyle/>
          <a:p>
            <a:r>
              <a:rPr lang="en-US" altLang="en-US"/>
              <a:t>Update slightly with EC</a:t>
            </a: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7CC9AEF5-DFCF-4144-AE2E-7C7594A0BC1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4557D18-5245-483F-A6FC-70876B2D7F45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55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38242" name="Rectangle 2">
            <a:extLst>
              <a:ext uri="{FF2B5EF4-FFF2-40B4-BE49-F238E27FC236}">
                <a16:creationId xmlns:a16="http://schemas.microsoft.com/office/drawing/2014/main" id="{0626ED37-BFF1-4DE3-B4D0-D535D9EE787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8243" name="Rectangle 3">
            <a:extLst>
              <a:ext uri="{FF2B5EF4-FFF2-40B4-BE49-F238E27FC236}">
                <a16:creationId xmlns:a16="http://schemas.microsoft.com/office/drawing/2014/main" id="{EED95311-6A71-4BD7-9EDF-7A8BC59B685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382D9EAE-94B3-4D90-AECA-D00ECBA597C7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9E3EAB0-6199-470A-A270-0B218B8217F2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59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36194" name="Rectangle 2">
            <a:extLst>
              <a:ext uri="{FF2B5EF4-FFF2-40B4-BE49-F238E27FC236}">
                <a16:creationId xmlns:a16="http://schemas.microsoft.com/office/drawing/2014/main" id="{6EB99456-DD21-44DB-8EB8-830869006DE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6195" name="Rectangle 3">
            <a:extLst>
              <a:ext uri="{FF2B5EF4-FFF2-40B4-BE49-F238E27FC236}">
                <a16:creationId xmlns:a16="http://schemas.microsoft.com/office/drawing/2014/main" id="{DB1E71E1-32C4-4759-BCC7-DC494EC3F7E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19C437CD-C3FC-4307-84B8-3B6CAF334D45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FB7280E-6A5A-43EA-BC6D-B09C0123F936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60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37218" name="Rectangle 2">
            <a:extLst>
              <a:ext uri="{FF2B5EF4-FFF2-40B4-BE49-F238E27FC236}">
                <a16:creationId xmlns:a16="http://schemas.microsoft.com/office/drawing/2014/main" id="{5CED15B4-A7B9-4008-84D1-B53DB650CF4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7219" name="Rectangle 3">
            <a:extLst>
              <a:ext uri="{FF2B5EF4-FFF2-40B4-BE49-F238E27FC236}">
                <a16:creationId xmlns:a16="http://schemas.microsoft.com/office/drawing/2014/main" id="{7D9344D9-8652-4599-B594-3D683C4CDA5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2F04A46C-3E6D-42DD-99C2-607A933BAFD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74B3E43-D5E4-4576-B3B6-BBA6CB286C66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61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39266" name="Rectangle 2">
            <a:extLst>
              <a:ext uri="{FF2B5EF4-FFF2-40B4-BE49-F238E27FC236}">
                <a16:creationId xmlns:a16="http://schemas.microsoft.com/office/drawing/2014/main" id="{D8EF5F9B-C9C7-4217-BDA0-A72228FBF66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9267" name="Rectangle 3">
            <a:extLst>
              <a:ext uri="{FF2B5EF4-FFF2-40B4-BE49-F238E27FC236}">
                <a16:creationId xmlns:a16="http://schemas.microsoft.com/office/drawing/2014/main" id="{51ACD5BD-659F-4E96-AEC7-295C4274DEB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pPr marL="0" marR="0" lvl="0" indent="0" algn="r" defTabSz="917575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Pct val="75000"/>
              <a:buFont typeface="Wingdings" pitchFamily="2" charset="2"/>
              <a:buNone/>
              <a:tabLst/>
              <a:defRPr/>
            </a:pPr>
            <a:fld id="{DB92DC97-5B3C-4D53-AF1E-3B794064CA21}" type="slidenum"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+mn-cs"/>
              </a:rPr>
              <a:pPr marL="0" marR="0" lvl="0" indent="0" algn="r" defTabSz="917575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SzPct val="75000"/>
                <a:buFont typeface="Wingdings" pitchFamily="2" charset="2"/>
                <a:buNone/>
                <a:tabLst/>
                <a:defRPr/>
              </a:pPr>
              <a:t>63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3338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38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4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4485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02756" indent="-270291" defTabSz="914485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081164" indent="-216233" defTabSz="914485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513629" indent="-216233" defTabSz="914485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1946095" indent="-216233" defTabSz="914485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378560" indent="-216233" defTabSz="91448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811026" indent="-216233" defTabSz="91448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243491" indent="-216233" defTabSz="91448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675957" indent="-216233" defTabSz="91448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r" defTabSz="9144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09508AE-D94F-4559-BB1E-A360A1966D0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2344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450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7FA90F2-0D77-4C48-A6BA-6A545F33E2BD}" type="slidenum">
              <a:rPr lang="en-US" altLang="en-US"/>
              <a:pPr/>
              <a:t>67</a:t>
            </a:fld>
            <a:endParaRPr lang="en-US" altLang="en-US"/>
          </a:p>
        </p:txBody>
      </p:sp>
      <p:sp>
        <p:nvSpPr>
          <p:cNvPr id="17735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62000"/>
            <a:ext cx="4986338" cy="3740150"/>
          </a:xfrm>
          <a:ln/>
        </p:spPr>
      </p:sp>
      <p:sp>
        <p:nvSpPr>
          <p:cNvPr id="17735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9163" y="4729163"/>
            <a:ext cx="4983162" cy="4427537"/>
          </a:xfrm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0626016A-0E61-4BC4-9296-A0FC56E577A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E49BE81-539C-4F78-8055-BA3EEA789F5F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69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44386" name="Rectangle 2">
            <a:extLst>
              <a:ext uri="{FF2B5EF4-FFF2-40B4-BE49-F238E27FC236}">
                <a16:creationId xmlns:a16="http://schemas.microsoft.com/office/drawing/2014/main" id="{6B297D41-B650-4438-A969-FB540B99DDA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4387" name="Rectangle 3">
            <a:extLst>
              <a:ext uri="{FF2B5EF4-FFF2-40B4-BE49-F238E27FC236}">
                <a16:creationId xmlns:a16="http://schemas.microsoft.com/office/drawing/2014/main" id="{43005CC4-C84D-4514-9FE2-D67410AA685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907E8EE1-5867-4C9A-BDF1-5BF5A01FD89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3094DFA-F8EF-4C37-ABDA-7A4359EAA43D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70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45410" name="Rectangle 2">
            <a:extLst>
              <a:ext uri="{FF2B5EF4-FFF2-40B4-BE49-F238E27FC236}">
                <a16:creationId xmlns:a16="http://schemas.microsoft.com/office/drawing/2014/main" id="{340F7B5A-4529-4AFC-B685-EAC814A491E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5411" name="Rectangle 3">
            <a:extLst>
              <a:ext uri="{FF2B5EF4-FFF2-40B4-BE49-F238E27FC236}">
                <a16:creationId xmlns:a16="http://schemas.microsoft.com/office/drawing/2014/main" id="{E3045097-54C0-45D2-9B20-E5E25082FA1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A2134749-6CFE-4FAA-9239-C4CD779D736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589103F-2141-476B-8FD3-12AA89171AD4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71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46434" name="Rectangle 2">
            <a:extLst>
              <a:ext uri="{FF2B5EF4-FFF2-40B4-BE49-F238E27FC236}">
                <a16:creationId xmlns:a16="http://schemas.microsoft.com/office/drawing/2014/main" id="{5C8BD256-C5DF-4229-BF60-E78F582A77D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6435" name="Rectangle 3">
            <a:extLst>
              <a:ext uri="{FF2B5EF4-FFF2-40B4-BE49-F238E27FC236}">
                <a16:creationId xmlns:a16="http://schemas.microsoft.com/office/drawing/2014/main" id="{261B0454-F02B-4793-85E3-33E383BDB70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A68D9C9-AD7D-4381-98F7-EEAA3F3BA622}" type="slidenum">
              <a:rPr lang="en-US" altLang="en-US"/>
              <a:pPr/>
              <a:t>6</a:t>
            </a:fld>
            <a:endParaRPr lang="en-US" altLang="en-US"/>
          </a:p>
        </p:txBody>
      </p:sp>
      <p:sp>
        <p:nvSpPr>
          <p:cNvPr id="1162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62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7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4485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02756" indent="-270291" defTabSz="914485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081164" indent="-216233" defTabSz="914485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513629" indent="-216233" defTabSz="914485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1946095" indent="-216233" defTabSz="914485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378560" indent="-216233" defTabSz="91448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811026" indent="-216233" defTabSz="91448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243491" indent="-216233" defTabSz="91448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675957" indent="-216233" defTabSz="91448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r" defTabSz="9144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8F6DB9B-BD1F-4054-9E4F-DECA114F915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2447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474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7F901A57-318B-419A-AE00-067EE9EA72C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B725CBE-9959-4D1E-82E3-9D54245E9CBD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73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48482" name="Rectangle 2">
            <a:extLst>
              <a:ext uri="{FF2B5EF4-FFF2-40B4-BE49-F238E27FC236}">
                <a16:creationId xmlns:a16="http://schemas.microsoft.com/office/drawing/2014/main" id="{EBACA3EF-E370-4704-AB81-8E043E5CEAE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8483" name="Rectangle 3">
            <a:extLst>
              <a:ext uri="{FF2B5EF4-FFF2-40B4-BE49-F238E27FC236}">
                <a16:creationId xmlns:a16="http://schemas.microsoft.com/office/drawing/2014/main" id="{396A37EE-E29E-43E4-B156-6E4F0DCAE56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424322B7-84DE-4A12-A4EE-32ED32273C1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C803D76-74B7-4FA5-9B81-B9BD4B12D8DD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74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05474" name="Rectangle 2">
            <a:extLst>
              <a:ext uri="{FF2B5EF4-FFF2-40B4-BE49-F238E27FC236}">
                <a16:creationId xmlns:a16="http://schemas.microsoft.com/office/drawing/2014/main" id="{F048507A-9463-48D8-A526-D5C940861167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703263"/>
            <a:ext cx="4595812" cy="3446462"/>
          </a:xfrm>
          <a:ln/>
        </p:spPr>
      </p:sp>
      <p:sp>
        <p:nvSpPr>
          <p:cNvPr id="105475" name="Rectangle 3">
            <a:extLst>
              <a:ext uri="{FF2B5EF4-FFF2-40B4-BE49-F238E27FC236}">
                <a16:creationId xmlns:a16="http://schemas.microsoft.com/office/drawing/2014/main" id="{0E02B472-26B4-4182-ABED-66C0D6DF2B5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28688" y="4360863"/>
            <a:ext cx="5038725" cy="4079875"/>
          </a:xfrm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FD5552C-B0B4-4864-8711-DCB678400A61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06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703263"/>
            <a:ext cx="4594225" cy="3446462"/>
          </a:xfrm>
          <a:ln/>
        </p:spPr>
      </p:sp>
      <p:sp>
        <p:nvSpPr>
          <p:cNvPr id="3061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28688" y="4360334"/>
            <a:ext cx="5039320" cy="4080631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7646B1D4-AF22-4CDC-BE3D-865CBC049677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EEF9083-C686-4485-8C40-47DA14B8270D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76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49506" name="Rectangle 2">
            <a:extLst>
              <a:ext uri="{FF2B5EF4-FFF2-40B4-BE49-F238E27FC236}">
                <a16:creationId xmlns:a16="http://schemas.microsoft.com/office/drawing/2014/main" id="{135A90F5-56A5-41C0-A124-DD37CA494C7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9507" name="Rectangle 3">
            <a:extLst>
              <a:ext uri="{FF2B5EF4-FFF2-40B4-BE49-F238E27FC236}">
                <a16:creationId xmlns:a16="http://schemas.microsoft.com/office/drawing/2014/main" id="{BAD4E872-D6AB-4748-866A-DE391577EE6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F50D5302-A820-4B85-86E0-B209F4353DB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E53E7B6-B2AB-48C1-8165-071479CBE9AB}" type="slidenum">
              <a:rPr lang="en-US" altLang="en-US"/>
              <a:pPr/>
              <a:t>83</a:t>
            </a:fld>
            <a:endParaRPr lang="en-US" altLang="en-US"/>
          </a:p>
        </p:txBody>
      </p:sp>
      <p:sp>
        <p:nvSpPr>
          <p:cNvPr id="188418" name="Rectangle 2">
            <a:extLst>
              <a:ext uri="{FF2B5EF4-FFF2-40B4-BE49-F238E27FC236}">
                <a16:creationId xmlns:a16="http://schemas.microsoft.com/office/drawing/2014/main" id="{CC0900FA-30F2-4D7F-A751-248F58B9ABD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8888" y="720725"/>
            <a:ext cx="4800600" cy="3600450"/>
          </a:xfrm>
          <a:ln/>
        </p:spPr>
      </p:sp>
      <p:sp>
        <p:nvSpPr>
          <p:cNvPr id="188419" name="Rectangle 3">
            <a:extLst>
              <a:ext uri="{FF2B5EF4-FFF2-40B4-BE49-F238E27FC236}">
                <a16:creationId xmlns:a16="http://schemas.microsoft.com/office/drawing/2014/main" id="{4BC8480E-0353-4F11-A56B-4F160546E01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96B6A451-5D22-48C4-A9D3-FCC6187A103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0D0F36E-DC56-4E03-BBBA-C830515D75AE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89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22882" name="Rectangle 2">
            <a:extLst>
              <a:ext uri="{FF2B5EF4-FFF2-40B4-BE49-F238E27FC236}">
                <a16:creationId xmlns:a16="http://schemas.microsoft.com/office/drawing/2014/main" id="{8E650C1D-DCF1-4F43-BCE0-C50DC8268FB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883" name="Rectangle 3">
            <a:extLst>
              <a:ext uri="{FF2B5EF4-FFF2-40B4-BE49-F238E27FC236}">
                <a16:creationId xmlns:a16="http://schemas.microsoft.com/office/drawing/2014/main" id="{0F87F383-E646-4C15-ACC6-AA18ED09B0C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9BCD3CC9-747F-4F63-93FA-C611B24A890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EEBB6A9-A577-475C-AE38-926A06C4C035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90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24930" name="Rectangle 2">
            <a:extLst>
              <a:ext uri="{FF2B5EF4-FFF2-40B4-BE49-F238E27FC236}">
                <a16:creationId xmlns:a16="http://schemas.microsoft.com/office/drawing/2014/main" id="{08ACF1D5-C60D-4EC9-9F6E-7DDAF365932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4931" name="Rectangle 3">
            <a:extLst>
              <a:ext uri="{FF2B5EF4-FFF2-40B4-BE49-F238E27FC236}">
                <a16:creationId xmlns:a16="http://schemas.microsoft.com/office/drawing/2014/main" id="{48A3AF2D-31A8-453D-B7C1-8EA0FBA0973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7">
            <a:extLst>
              <a:ext uri="{FF2B5EF4-FFF2-40B4-BE49-F238E27FC236}">
                <a16:creationId xmlns:a16="http://schemas.microsoft.com/office/drawing/2014/main" id="{50D36F91-95EF-44DB-825F-358F050A19F7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1601C6E1-4107-4181-80FB-CB492A81469B}" type="slidenum">
              <a:rPr lang="en-US" altLang="en-US"/>
              <a:pPr/>
              <a:t>91</a:t>
            </a:fld>
            <a:endParaRPr lang="en-US" altLang="en-US"/>
          </a:p>
        </p:txBody>
      </p:sp>
      <p:sp>
        <p:nvSpPr>
          <p:cNvPr id="4099" name="Rectangle 2">
            <a:extLst>
              <a:ext uri="{FF2B5EF4-FFF2-40B4-BE49-F238E27FC236}">
                <a16:creationId xmlns:a16="http://schemas.microsoft.com/office/drawing/2014/main" id="{FEF791DB-B6B6-4871-B0DA-7A2AB06BCAF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703263"/>
            <a:ext cx="4595812" cy="3446462"/>
          </a:xfrm>
          <a:ln/>
        </p:spPr>
      </p:sp>
      <p:sp>
        <p:nvSpPr>
          <p:cNvPr id="4100" name="Rectangle 3">
            <a:extLst>
              <a:ext uri="{FF2B5EF4-FFF2-40B4-BE49-F238E27FC236}">
                <a16:creationId xmlns:a16="http://schemas.microsoft.com/office/drawing/2014/main" id="{AB4AF68F-FF4B-47F8-A75A-4B14C791C74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30275" y="4360863"/>
            <a:ext cx="5037138" cy="4079875"/>
          </a:xfrm>
          <a:noFill/>
        </p:spPr>
        <p:txBody>
          <a:bodyPr/>
          <a:lstStyle/>
          <a:p>
            <a:pPr eaLnBrk="1" hangingPunct="1"/>
            <a:endParaRPr lang="en-US" alt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7">
            <a:extLst>
              <a:ext uri="{FF2B5EF4-FFF2-40B4-BE49-F238E27FC236}">
                <a16:creationId xmlns:a16="http://schemas.microsoft.com/office/drawing/2014/main" id="{367BFBAC-9CF9-0878-F220-D9F4DC1ADF7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AD0A7887-E79F-46EF-B596-DEB7E4AE1FFB}" type="slidenum">
              <a:rPr lang="en-US" altLang="en-US"/>
              <a:pPr/>
              <a:t>92</a:t>
            </a:fld>
            <a:endParaRPr lang="en-US" altLang="en-US"/>
          </a:p>
        </p:txBody>
      </p:sp>
      <p:sp>
        <p:nvSpPr>
          <p:cNvPr id="4099" name="Rectangle 2">
            <a:extLst>
              <a:ext uri="{FF2B5EF4-FFF2-40B4-BE49-F238E27FC236}">
                <a16:creationId xmlns:a16="http://schemas.microsoft.com/office/drawing/2014/main" id="{A7180FDD-D2DE-FC20-E431-95BB48215D7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703263"/>
            <a:ext cx="4595812" cy="3446462"/>
          </a:xfrm>
          <a:ln/>
        </p:spPr>
      </p:sp>
      <p:sp>
        <p:nvSpPr>
          <p:cNvPr id="4100" name="Rectangle 3">
            <a:extLst>
              <a:ext uri="{FF2B5EF4-FFF2-40B4-BE49-F238E27FC236}">
                <a16:creationId xmlns:a16="http://schemas.microsoft.com/office/drawing/2014/main" id="{8739CD88-DA8A-FFC6-6182-54DBAAAA33F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30275" y="4360863"/>
            <a:ext cx="5037138" cy="4079875"/>
          </a:xfrm>
          <a:noFill/>
        </p:spPr>
        <p:txBody>
          <a:bodyPr/>
          <a:lstStyle/>
          <a:p>
            <a:pPr eaLnBrk="1" hangingPunct="1"/>
            <a:endParaRPr lang="en-US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EE29657D-C77F-49F0-9C51-65C411223B4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71B69EA-9048-4A70-B2C7-053E4609168E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92162" name="Rectangle 2">
            <a:extLst>
              <a:ext uri="{FF2B5EF4-FFF2-40B4-BE49-F238E27FC236}">
                <a16:creationId xmlns:a16="http://schemas.microsoft.com/office/drawing/2014/main" id="{36F92F0E-EE26-4101-A652-2E414A0CA61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703263"/>
            <a:ext cx="4595812" cy="3446462"/>
          </a:xfrm>
          <a:ln/>
        </p:spPr>
      </p:sp>
      <p:sp>
        <p:nvSpPr>
          <p:cNvPr id="92163" name="Rectangle 3">
            <a:extLst>
              <a:ext uri="{FF2B5EF4-FFF2-40B4-BE49-F238E27FC236}">
                <a16:creationId xmlns:a16="http://schemas.microsoft.com/office/drawing/2014/main" id="{804E0E01-F262-4999-B473-E63667CB011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28688" y="4360863"/>
            <a:ext cx="5038725" cy="4079875"/>
          </a:xfrm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70499527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>
            <a:extLst>
              <a:ext uri="{FF2B5EF4-FFF2-40B4-BE49-F238E27FC236}">
                <a16:creationId xmlns:a16="http://schemas.microsoft.com/office/drawing/2014/main" id="{F247341C-EB1B-9B2C-D744-8277BA71ED5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BD476262-7CFA-41E5-8377-B4DB6E76614E}" type="slidenum">
              <a:rPr lang="en-US" altLang="en-US"/>
              <a:pPr/>
              <a:t>93</a:t>
            </a:fld>
            <a:endParaRPr lang="en-US" altLang="en-US"/>
          </a:p>
        </p:txBody>
      </p:sp>
      <p:sp>
        <p:nvSpPr>
          <p:cNvPr id="6147" name="Rectangle 2">
            <a:extLst>
              <a:ext uri="{FF2B5EF4-FFF2-40B4-BE49-F238E27FC236}">
                <a16:creationId xmlns:a16="http://schemas.microsoft.com/office/drawing/2014/main" id="{2E493FEA-1C28-17CB-0E53-DA7552578D76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703263"/>
            <a:ext cx="4595812" cy="3446462"/>
          </a:xfrm>
          <a:ln/>
        </p:spPr>
      </p:sp>
      <p:sp>
        <p:nvSpPr>
          <p:cNvPr id="6148" name="Rectangle 3">
            <a:extLst>
              <a:ext uri="{FF2B5EF4-FFF2-40B4-BE49-F238E27FC236}">
                <a16:creationId xmlns:a16="http://schemas.microsoft.com/office/drawing/2014/main" id="{497A08C7-D94C-E9F1-E09A-A1C661F77C1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30275" y="4360863"/>
            <a:ext cx="5037138" cy="4079875"/>
          </a:xfrm>
          <a:noFill/>
        </p:spPr>
        <p:txBody>
          <a:bodyPr/>
          <a:lstStyle/>
          <a:p>
            <a:pPr eaLnBrk="1" hangingPunct="1"/>
            <a:endParaRPr lang="en-US" alt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>
            <a:extLst>
              <a:ext uri="{FF2B5EF4-FFF2-40B4-BE49-F238E27FC236}">
                <a16:creationId xmlns:a16="http://schemas.microsoft.com/office/drawing/2014/main" id="{D48BF6FD-7BD0-3818-89C3-1E7D2E80934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1C5E94B4-D172-433C-AD26-5D742240CB64}" type="slidenum">
              <a:rPr lang="en-US" altLang="en-US"/>
              <a:pPr/>
              <a:t>94</a:t>
            </a:fld>
            <a:endParaRPr lang="en-US" altLang="en-US"/>
          </a:p>
        </p:txBody>
      </p:sp>
      <p:sp>
        <p:nvSpPr>
          <p:cNvPr id="8195" name="Rectangle 2">
            <a:extLst>
              <a:ext uri="{FF2B5EF4-FFF2-40B4-BE49-F238E27FC236}">
                <a16:creationId xmlns:a16="http://schemas.microsoft.com/office/drawing/2014/main" id="{1C95B244-84E3-0948-E0E4-C5D194F4249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703263"/>
            <a:ext cx="4595812" cy="3446462"/>
          </a:xfrm>
          <a:ln/>
        </p:spPr>
      </p:sp>
      <p:sp>
        <p:nvSpPr>
          <p:cNvPr id="8196" name="Rectangle 3">
            <a:extLst>
              <a:ext uri="{FF2B5EF4-FFF2-40B4-BE49-F238E27FC236}">
                <a16:creationId xmlns:a16="http://schemas.microsoft.com/office/drawing/2014/main" id="{18EEEF78-603B-EF9F-49ED-DA4712731DA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30275" y="4360863"/>
            <a:ext cx="5037138" cy="4079875"/>
          </a:xfrm>
          <a:noFill/>
        </p:spPr>
        <p:txBody>
          <a:bodyPr/>
          <a:lstStyle/>
          <a:p>
            <a:pPr eaLnBrk="1" hangingPunct="1"/>
            <a:endParaRPr lang="en-US" alt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>
            <a:extLst>
              <a:ext uri="{FF2B5EF4-FFF2-40B4-BE49-F238E27FC236}">
                <a16:creationId xmlns:a16="http://schemas.microsoft.com/office/drawing/2014/main" id="{EE10FB7D-F567-D545-53F1-912C63C16E0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454FEA80-8D98-4A4D-BBDF-207649D991EE}" type="slidenum">
              <a:rPr lang="en-US" altLang="en-US"/>
              <a:pPr/>
              <a:t>95</a:t>
            </a:fld>
            <a:endParaRPr lang="en-US" altLang="en-US"/>
          </a:p>
        </p:txBody>
      </p:sp>
      <p:sp>
        <p:nvSpPr>
          <p:cNvPr id="10243" name="Rectangle 2">
            <a:extLst>
              <a:ext uri="{FF2B5EF4-FFF2-40B4-BE49-F238E27FC236}">
                <a16:creationId xmlns:a16="http://schemas.microsoft.com/office/drawing/2014/main" id="{583547C1-8147-4255-B776-A468349D97A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703263"/>
            <a:ext cx="4595812" cy="3446462"/>
          </a:xfrm>
          <a:ln/>
        </p:spPr>
      </p:sp>
      <p:sp>
        <p:nvSpPr>
          <p:cNvPr id="10244" name="Rectangle 3">
            <a:extLst>
              <a:ext uri="{FF2B5EF4-FFF2-40B4-BE49-F238E27FC236}">
                <a16:creationId xmlns:a16="http://schemas.microsoft.com/office/drawing/2014/main" id="{1443D2F0-5CD9-6A53-A976-9CF39B588A4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30275" y="4360863"/>
            <a:ext cx="5037138" cy="4079875"/>
          </a:xfrm>
          <a:noFill/>
        </p:spPr>
        <p:txBody>
          <a:bodyPr/>
          <a:lstStyle/>
          <a:p>
            <a:pPr eaLnBrk="1" hangingPunct="1"/>
            <a:endParaRPr lang="en-US" altLang="en-US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7">
            <a:extLst>
              <a:ext uri="{FF2B5EF4-FFF2-40B4-BE49-F238E27FC236}">
                <a16:creationId xmlns:a16="http://schemas.microsoft.com/office/drawing/2014/main" id="{BFB1A095-2FAF-4B68-1493-4F2C077B4FD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798C7E5D-1F98-4FFD-A78B-04CC7413715F}" type="slidenum">
              <a:rPr lang="en-US" altLang="en-US"/>
              <a:pPr/>
              <a:t>97</a:t>
            </a:fld>
            <a:endParaRPr lang="en-US" altLang="en-US"/>
          </a:p>
        </p:txBody>
      </p:sp>
      <p:sp>
        <p:nvSpPr>
          <p:cNvPr id="13315" name="Rectangle 2">
            <a:extLst>
              <a:ext uri="{FF2B5EF4-FFF2-40B4-BE49-F238E27FC236}">
                <a16:creationId xmlns:a16="http://schemas.microsoft.com/office/drawing/2014/main" id="{92ACDDB7-7525-60B2-9B7C-32CEA1BA7B7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703263"/>
            <a:ext cx="4595812" cy="3446462"/>
          </a:xfrm>
          <a:ln/>
        </p:spPr>
      </p:sp>
      <p:sp>
        <p:nvSpPr>
          <p:cNvPr id="13316" name="Rectangle 3">
            <a:extLst>
              <a:ext uri="{FF2B5EF4-FFF2-40B4-BE49-F238E27FC236}">
                <a16:creationId xmlns:a16="http://schemas.microsoft.com/office/drawing/2014/main" id="{721C3FC9-7BAD-A2F3-80CD-17CA9D45CAD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30275" y="4360863"/>
            <a:ext cx="5037138" cy="4079875"/>
          </a:xfrm>
          <a:noFill/>
        </p:spPr>
        <p:txBody>
          <a:bodyPr/>
          <a:lstStyle/>
          <a:p>
            <a:pPr eaLnBrk="1" hangingPunct="1"/>
            <a:endParaRPr lang="en-US" altLang="en-US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>
            <a:extLst>
              <a:ext uri="{FF2B5EF4-FFF2-40B4-BE49-F238E27FC236}">
                <a16:creationId xmlns:a16="http://schemas.microsoft.com/office/drawing/2014/main" id="{731F0B36-995B-68EA-B9F7-37BF9D233AA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DC2DC5AD-0BCF-40E0-8E17-3928CFEEDF05}" type="slidenum">
              <a:rPr lang="en-US" altLang="en-US"/>
              <a:pPr/>
              <a:t>99</a:t>
            </a:fld>
            <a:endParaRPr lang="en-US" altLang="en-US"/>
          </a:p>
        </p:txBody>
      </p:sp>
      <p:sp>
        <p:nvSpPr>
          <p:cNvPr id="16387" name="Rectangle 2">
            <a:extLst>
              <a:ext uri="{FF2B5EF4-FFF2-40B4-BE49-F238E27FC236}">
                <a16:creationId xmlns:a16="http://schemas.microsoft.com/office/drawing/2014/main" id="{073F6777-EF3F-2D1E-8E02-D69B2C48EF0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703263"/>
            <a:ext cx="4595812" cy="3446462"/>
          </a:xfrm>
          <a:ln/>
        </p:spPr>
      </p:sp>
      <p:sp>
        <p:nvSpPr>
          <p:cNvPr id="16388" name="Rectangle 3">
            <a:extLst>
              <a:ext uri="{FF2B5EF4-FFF2-40B4-BE49-F238E27FC236}">
                <a16:creationId xmlns:a16="http://schemas.microsoft.com/office/drawing/2014/main" id="{9CB02C79-9A33-6623-2100-1C5108FA76B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30275" y="4360863"/>
            <a:ext cx="5037138" cy="4079875"/>
          </a:xfrm>
          <a:noFill/>
        </p:spPr>
        <p:txBody>
          <a:bodyPr/>
          <a:lstStyle/>
          <a:p>
            <a:pPr eaLnBrk="1" hangingPunct="1"/>
            <a:endParaRPr lang="en-US" altLang="en-US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>
            <a:extLst>
              <a:ext uri="{FF2B5EF4-FFF2-40B4-BE49-F238E27FC236}">
                <a16:creationId xmlns:a16="http://schemas.microsoft.com/office/drawing/2014/main" id="{130414F2-51C7-BA03-6024-30315E81EA95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5705F7BF-8FD6-483C-9B58-D4D371223EB2}" type="slidenum">
              <a:rPr lang="en-US" altLang="en-US"/>
              <a:pPr/>
              <a:t>100</a:t>
            </a:fld>
            <a:endParaRPr lang="en-US" altLang="en-US"/>
          </a:p>
        </p:txBody>
      </p:sp>
      <p:sp>
        <p:nvSpPr>
          <p:cNvPr id="18435" name="Rectangle 2">
            <a:extLst>
              <a:ext uri="{FF2B5EF4-FFF2-40B4-BE49-F238E27FC236}">
                <a16:creationId xmlns:a16="http://schemas.microsoft.com/office/drawing/2014/main" id="{61819E14-1B1C-3F5A-43FC-C26D9B524107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703263"/>
            <a:ext cx="4595812" cy="3446462"/>
          </a:xfrm>
          <a:ln/>
        </p:spPr>
      </p:sp>
      <p:sp>
        <p:nvSpPr>
          <p:cNvPr id="18436" name="Rectangle 3">
            <a:extLst>
              <a:ext uri="{FF2B5EF4-FFF2-40B4-BE49-F238E27FC236}">
                <a16:creationId xmlns:a16="http://schemas.microsoft.com/office/drawing/2014/main" id="{027C4AA5-8C68-6344-AE57-796BFC2B770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30275" y="4360863"/>
            <a:ext cx="5037138" cy="4079875"/>
          </a:xfrm>
          <a:noFill/>
        </p:spPr>
        <p:txBody>
          <a:bodyPr/>
          <a:lstStyle/>
          <a:p>
            <a:pPr eaLnBrk="1" hangingPunct="1"/>
            <a:endParaRPr lang="en-US" altLang="en-US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B6C196C-8992-4B9B-8497-EF62A31B3B16}" type="slidenum">
              <a:rPr lang="en-US" altLang="en-US"/>
              <a:pPr/>
              <a:t>102</a:t>
            </a:fld>
            <a:endParaRPr lang="en-US" altLang="en-US"/>
          </a:p>
        </p:txBody>
      </p:sp>
      <p:sp>
        <p:nvSpPr>
          <p:cNvPr id="11407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407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0988658-EE95-41DF-9695-94E42DD56425}" type="slidenum">
              <a:rPr lang="en-US" altLang="en-US"/>
              <a:pPr/>
              <a:t>104</a:t>
            </a:fld>
            <a:endParaRPr lang="en-US" altLang="en-US"/>
          </a:p>
        </p:txBody>
      </p:sp>
      <p:sp>
        <p:nvSpPr>
          <p:cNvPr id="266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44243545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6E65EA0-2080-4694-8FD9-998E53708B04}" type="slidenum">
              <a:rPr lang="en-US" altLang="en-US"/>
              <a:pPr/>
              <a:t>105</a:t>
            </a:fld>
            <a:endParaRPr lang="en-US" altLang="en-US"/>
          </a:p>
        </p:txBody>
      </p:sp>
      <p:sp>
        <p:nvSpPr>
          <p:cNvPr id="2652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5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81323488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96081A7-6756-4A50-B931-D97155D231F2}" type="slidenum">
              <a:rPr lang="en-US" altLang="en-US"/>
              <a:pPr/>
              <a:t>106</a:t>
            </a:fld>
            <a:endParaRPr lang="en-US" altLang="en-US"/>
          </a:p>
        </p:txBody>
      </p:sp>
      <p:sp>
        <p:nvSpPr>
          <p:cNvPr id="7669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2813" y="744538"/>
            <a:ext cx="4956175" cy="3717925"/>
          </a:xfrm>
          <a:ln/>
        </p:spPr>
      </p:sp>
      <p:sp>
        <p:nvSpPr>
          <p:cNvPr id="7669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7863" y="4710113"/>
            <a:ext cx="5426075" cy="4464050"/>
          </a:xfrm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pPr marL="0" marR="0" lvl="0" indent="0" algn="r" defTabSz="917575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Pct val="75000"/>
              <a:buFont typeface="Wingdings" pitchFamily="2" charset="2"/>
              <a:buNone/>
              <a:tabLst/>
              <a:defRPr/>
            </a:pPr>
            <a:fld id="{56E95F68-BBC7-4D19-8E39-CCE966983614}" type="slidenum"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+mn-cs"/>
              </a:rPr>
              <a:pPr marL="0" marR="0" lvl="0" indent="0" algn="r" defTabSz="917575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SzPct val="75000"/>
                <a:buFont typeface="Wingdings" pitchFamily="2" charset="2"/>
                <a:buNone/>
                <a:tabLst/>
                <a:defRPr/>
              </a:pPr>
              <a:t>14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2058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58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3619605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>
            <a:extLst>
              <a:ext uri="{FF2B5EF4-FFF2-40B4-BE49-F238E27FC236}">
                <a16:creationId xmlns:a16="http://schemas.microsoft.com/office/drawing/2014/main" id="{D4BE0C69-5C5E-44A7-AAEB-CAB5D70C99F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525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525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525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525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525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525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525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525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525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r" defTabSz="9525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E733FA6-936A-4B8A-AE6E-9E255BB0AE8A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pPr marL="0" marR="0" lvl="0" indent="0" algn="r" defTabSz="9525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40963" name="Rectangle 2">
            <a:extLst>
              <a:ext uri="{FF2B5EF4-FFF2-40B4-BE49-F238E27FC236}">
                <a16:creationId xmlns:a16="http://schemas.microsoft.com/office/drawing/2014/main" id="{174C1D2A-5FA5-48F8-98C6-257C2A16B54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4" name="Rectangle 3">
            <a:extLst>
              <a:ext uri="{FF2B5EF4-FFF2-40B4-BE49-F238E27FC236}">
                <a16:creationId xmlns:a16="http://schemas.microsoft.com/office/drawing/2014/main" id="{51D6B9C7-0FCF-45A1-A625-D44D78D9630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4832738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pPr marL="0" marR="0" lvl="0" indent="0" algn="r" defTabSz="917575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Pct val="75000"/>
              <a:buFont typeface="Wingdings" pitchFamily="2" charset="2"/>
              <a:buNone/>
              <a:tabLst/>
              <a:defRPr/>
            </a:pPr>
            <a:fld id="{3FD4FC01-3A1B-4437-BA0F-F3C69D9AF699}" type="slidenum"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+mn-cs"/>
              </a:rPr>
              <a:pPr marL="0" marR="0" lvl="0" indent="0" algn="r" defTabSz="917575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SzPct val="75000"/>
                <a:buFont typeface="Wingdings" pitchFamily="2" charset="2"/>
                <a:buNone/>
                <a:tabLst/>
                <a:defRPr/>
              </a:pPr>
              <a:t>38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2068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68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F26C188-45E7-4C43-AC36-995321A9AEBB}" type="slidenum">
              <a:rPr lang="en-US" altLang="en-US"/>
              <a:pPr/>
              <a:t>39</a:t>
            </a:fld>
            <a:endParaRPr lang="en-US" altLang="en-US"/>
          </a:p>
        </p:txBody>
      </p:sp>
      <p:sp>
        <p:nvSpPr>
          <p:cNvPr id="17551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4400" y="762000"/>
            <a:ext cx="4987925" cy="3740150"/>
          </a:xfrm>
          <a:ln/>
        </p:spPr>
      </p:sp>
      <p:sp>
        <p:nvSpPr>
          <p:cNvPr id="17551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9163" y="4730750"/>
            <a:ext cx="4981575" cy="4425950"/>
          </a:xfrm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5A9C16B6-71A4-478F-A89A-EFE228D1416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6A2D620-010E-4B6D-A702-34DEFBBDE410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40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90114" name="Rectangle 2">
            <a:extLst>
              <a:ext uri="{FF2B5EF4-FFF2-40B4-BE49-F238E27FC236}">
                <a16:creationId xmlns:a16="http://schemas.microsoft.com/office/drawing/2014/main" id="{F34B1FC6-7498-4A3A-BA17-61F2484A36A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703263"/>
            <a:ext cx="4595812" cy="3446462"/>
          </a:xfrm>
          <a:ln/>
        </p:spPr>
      </p:sp>
      <p:sp>
        <p:nvSpPr>
          <p:cNvPr id="90115" name="Rectangle 3">
            <a:extLst>
              <a:ext uri="{FF2B5EF4-FFF2-40B4-BE49-F238E27FC236}">
                <a16:creationId xmlns:a16="http://schemas.microsoft.com/office/drawing/2014/main" id="{988273D2-9B3D-46D9-81DE-539AE970D28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28688" y="4360863"/>
            <a:ext cx="5038725" cy="4079875"/>
          </a:xfrm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63B301-AE22-4CC5-A2E4-BD03FFFC975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4DAA7A3-871C-4BBE-8689-4836C71AB05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77C8614-8399-4E1A-9154-46D86A4D5F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264B67-B564-402C-A569-C0CFE9094E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A7D65C-42FC-4299-B69C-8751A4ED97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FD92F4-171C-4A1B-A727-A0F9BDA6B56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495351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E43D54-E4A7-4D9B-9E39-55AAAD09B9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B9EB000-E4E7-423A-A782-DE2C60B92D3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3EA5B7-E598-4C58-B0EC-A09B538085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B23AF7-E1D8-42DC-A64A-6F98364486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D52EA7-C425-4224-90A2-D18CAB19FA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3FFEB3-46D9-4D7A-B9C0-4DAF32401A5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569351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F75A12D-D4A6-43DF-8FAF-1DE668A903B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B9A72E5-B18C-4FCB-B3D5-6CFC157BD9F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B20EB6-0C84-4001-B21E-8D69A356C3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1D3C8F-8C54-464B-AAAE-881F5599D1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5DA033-C49C-4581-8CD9-A66EC3BEBD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062ED5-0E1C-4A9F-A5F6-18823E4E5E1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223426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Title and Diagram or Organization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C252AE-D021-48C0-B9ED-65F8BE8E78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martArt Placeholder 2">
            <a:extLst>
              <a:ext uri="{FF2B5EF4-FFF2-40B4-BE49-F238E27FC236}">
                <a16:creationId xmlns:a16="http://schemas.microsoft.com/office/drawing/2014/main" id="{461E9C84-E7B6-4576-A66D-EB73F85B2280}"/>
              </a:ext>
            </a:extLst>
          </p:cNvPr>
          <p:cNvSpPr>
            <a:spLocks noGrp="1"/>
          </p:cNvSpPr>
          <p:nvPr>
            <p:ph type="dgm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79F9A7-96A4-4CBD-B3A5-8D359653968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4D6B54-D0BB-4CCD-A232-042E6CD571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F9041D-A365-4CCF-B38B-8F534D4100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E1235DF6-71FB-4C8A-8E70-9E9897F7708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165048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9A9D0C-6D1F-4312-8745-1889044208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Online Image Placeholder 2">
            <a:extLst>
              <a:ext uri="{FF2B5EF4-FFF2-40B4-BE49-F238E27FC236}">
                <a16:creationId xmlns:a16="http://schemas.microsoft.com/office/drawing/2014/main" id="{BAAE1189-ED88-4017-A817-0E72DBF966AB}"/>
              </a:ext>
            </a:extLst>
          </p:cNvPr>
          <p:cNvSpPr>
            <a:spLocks noGrp="1"/>
          </p:cNvSpPr>
          <p:nvPr>
            <p:ph type="clipArt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17430EA-74A0-4D19-A307-C1AD0C5FDF1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E44D492-810A-4406-A3C6-FE140CE1168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4A6CD99-8523-49FC-9BCF-3F24569896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5D6CAF5-1029-43CE-BD8C-71A13B582C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8C6E7AE2-5573-4C22-A747-0F263CD7B7D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2668776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oup 2"/>
          <p:cNvGrpSpPr>
            <a:grpSpLocks/>
          </p:cNvGrpSpPr>
          <p:nvPr/>
        </p:nvGrpSpPr>
        <p:grpSpPr bwMode="auto">
          <a:xfrm>
            <a:off x="0" y="0"/>
            <a:ext cx="8478838" cy="6173788"/>
            <a:chOff x="0" y="0"/>
            <a:chExt cx="5341" cy="3889"/>
          </a:xfrm>
        </p:grpSpPr>
        <p:sp>
          <p:nvSpPr>
            <p:cNvPr id="4099" name="Freeform 3"/>
            <p:cNvSpPr>
              <a:spLocks/>
            </p:cNvSpPr>
            <p:nvPr/>
          </p:nvSpPr>
          <p:spPr bwMode="auto">
            <a:xfrm>
              <a:off x="0" y="0"/>
              <a:ext cx="3863" cy="3889"/>
            </a:xfrm>
            <a:custGeom>
              <a:avLst/>
              <a:gdLst>
                <a:gd name="T0" fmla="*/ 3862 w 3863"/>
                <a:gd name="T1" fmla="*/ 3418 h 3889"/>
                <a:gd name="T2" fmla="*/ 457 w 3863"/>
                <a:gd name="T3" fmla="*/ 0 h 3889"/>
                <a:gd name="T4" fmla="*/ 0 w 3863"/>
                <a:gd name="T5" fmla="*/ 0 h 3889"/>
                <a:gd name="T6" fmla="*/ 0 w 3863"/>
                <a:gd name="T7" fmla="*/ 481 h 3889"/>
                <a:gd name="T8" fmla="*/ 3394 w 3863"/>
                <a:gd name="T9" fmla="*/ 3888 h 3889"/>
                <a:gd name="T10" fmla="*/ 3862 w 3863"/>
                <a:gd name="T11" fmla="*/ 3418 h 38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100" name="Freeform 4"/>
            <p:cNvSpPr>
              <a:spLocks/>
            </p:cNvSpPr>
            <p:nvPr/>
          </p:nvSpPr>
          <p:spPr bwMode="auto">
            <a:xfrm>
              <a:off x="860" y="0"/>
              <a:ext cx="3394" cy="3223"/>
            </a:xfrm>
            <a:custGeom>
              <a:avLst/>
              <a:gdLst>
                <a:gd name="T0" fmla="*/ 370 w 3394"/>
                <a:gd name="T1" fmla="*/ 0 h 3223"/>
                <a:gd name="T2" fmla="*/ 3393 w 3394"/>
                <a:gd name="T3" fmla="*/ 3036 h 3223"/>
                <a:gd name="T4" fmla="*/ 3208 w 3394"/>
                <a:gd name="T5" fmla="*/ 3222 h 3223"/>
                <a:gd name="T6" fmla="*/ 0 w 3394"/>
                <a:gd name="T7" fmla="*/ 0 h 3223"/>
                <a:gd name="T8" fmla="*/ 370 w 3394"/>
                <a:gd name="T9" fmla="*/ 0 h 3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101" name="Freeform 5"/>
            <p:cNvSpPr>
              <a:spLocks/>
            </p:cNvSpPr>
            <p:nvPr/>
          </p:nvSpPr>
          <p:spPr bwMode="auto">
            <a:xfrm>
              <a:off x="2187" y="0"/>
              <a:ext cx="2859" cy="2556"/>
            </a:xfrm>
            <a:custGeom>
              <a:avLst/>
              <a:gdLst>
                <a:gd name="T0" fmla="*/ 630 w 2859"/>
                <a:gd name="T1" fmla="*/ 0 h 2556"/>
                <a:gd name="T2" fmla="*/ 2858 w 2859"/>
                <a:gd name="T3" fmla="*/ 2238 h 2556"/>
                <a:gd name="T4" fmla="*/ 2543 w 2859"/>
                <a:gd name="T5" fmla="*/ 2555 h 2556"/>
                <a:gd name="T6" fmla="*/ 0 w 2859"/>
                <a:gd name="T7" fmla="*/ 0 h 2556"/>
                <a:gd name="T8" fmla="*/ 630 w 2859"/>
                <a:gd name="T9" fmla="*/ 0 h 25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102" name="Freeform 6"/>
            <p:cNvSpPr>
              <a:spLocks/>
            </p:cNvSpPr>
            <p:nvPr/>
          </p:nvSpPr>
          <p:spPr bwMode="auto">
            <a:xfrm>
              <a:off x="3055" y="0"/>
              <a:ext cx="2286" cy="2121"/>
            </a:xfrm>
            <a:custGeom>
              <a:avLst/>
              <a:gdLst>
                <a:gd name="T0" fmla="*/ 0 w 2286"/>
                <a:gd name="T1" fmla="*/ 0 h 2121"/>
                <a:gd name="T2" fmla="*/ 2111 w 2286"/>
                <a:gd name="T3" fmla="*/ 2120 h 2121"/>
                <a:gd name="T4" fmla="*/ 2285 w 2286"/>
                <a:gd name="T5" fmla="*/ 1945 h 2121"/>
                <a:gd name="T6" fmla="*/ 348 w 2286"/>
                <a:gd name="T7" fmla="*/ 0 h 2121"/>
                <a:gd name="T8" fmla="*/ 0 w 2286"/>
                <a:gd name="T9" fmla="*/ 0 h 2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4103" name="Rectangle 7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143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altLang="en-US" noProof="0"/>
              <a:t>Click to edit Master title style</a:t>
            </a:r>
          </a:p>
        </p:txBody>
      </p:sp>
      <p:sp>
        <p:nvSpPr>
          <p:cNvPr id="4104" name="Rectangle 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2819400"/>
            <a:ext cx="6400800" cy="1752600"/>
          </a:xfrm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2075" tIns="46038" rIns="92075" bIns="46038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GB" altLang="en-US" noProof="0"/>
              <a:t>Click to edit Master subtitle style</a:t>
            </a:r>
          </a:p>
        </p:txBody>
      </p:sp>
      <p:sp>
        <p:nvSpPr>
          <p:cNvPr id="4105" name="Rectangle 9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4106" name="Rectangle 10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4107" name="Rectangle 11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08BFD45-53B3-43DD-A19E-CBCFA59519C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5988414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128E45-E847-4DBE-99D3-5E0FCE92157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7393291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822B50-83B1-4709-A660-7442161FF35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1620051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641475"/>
            <a:ext cx="3810000" cy="44545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1475"/>
            <a:ext cx="3810000" cy="44545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F7D137-426D-4462-BDD4-BD86B828067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4342984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BD29E9-23FE-43BE-89F9-9552431E7D8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9672859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28ACB4-B99F-4A80-8FBB-FAAFEEC4325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184741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73553D-A6E6-4F12-9536-B424E7AF30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F70580-9FEE-4F51-839F-C8F1F34354E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E46700-7863-48B0-9F7E-1E0888E04E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3E061F-52C5-4113-96E9-4CC70A4584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ED5D54-2903-42EF-A32B-58FAF64FBF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3DCF01-7BFF-4FF2-AB16-06DEB2D3FE0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4453035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85EFC6-873E-4AA6-807D-6E7CA970C3A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6343172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4E734B-0BD6-41DC-99D2-3A94E3D2E0F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6296254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70A769-70E4-46A7-A7C6-0C815CEE631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4770128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B03744-3847-4BBF-9A5C-3B6132F6368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8616609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228600"/>
            <a:ext cx="1943100" cy="5867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28600"/>
            <a:ext cx="5676900" cy="5867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0DBA2B-295C-4599-AFCC-F18420F53F8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5987574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7772400" cy="12192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641475"/>
            <a:ext cx="3810000" cy="44545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1475"/>
            <a:ext cx="3810000" cy="44545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84254C68-1E01-458D-8121-FE17039BF75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316986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7772400" cy="12192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641475"/>
            <a:ext cx="3810000" cy="44545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641475"/>
            <a:ext cx="3810000" cy="44545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CBB4B502-C24B-4C22-A2C4-CE396FDF40C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5318125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685800" y="228600"/>
            <a:ext cx="7772400" cy="5867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E235DB74-4161-4A54-A423-66F4E8BEF1E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3730934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7772400" cy="12192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641475"/>
            <a:ext cx="3810000" cy="44545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41475"/>
            <a:ext cx="3810000" cy="21510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44938"/>
            <a:ext cx="3810000" cy="2151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45A16F62-6CD8-4395-BF1F-FB9694F38BF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0821942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7772400" cy="12192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641475"/>
            <a:ext cx="3810000" cy="44545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41475"/>
            <a:ext cx="3810000" cy="21510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44938"/>
            <a:ext cx="3810000" cy="2151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5369E930-2509-4034-BA68-045515E0B74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189695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144D9E-FDF9-4D1C-BDA0-B913C4E0CE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9DA6B21-8242-4D39-946B-1D1A5ACD59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BF8980-6A63-407F-B610-202B75703E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BA015A-3C1C-49AD-BF48-011B1713B1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477698-DE4C-4F6E-8543-89C8E51B35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D1F43D-63EB-436E-AF2F-825462B688C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5413420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7772400" cy="12192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641475"/>
            <a:ext cx="7772400" cy="4454525"/>
          </a:xfrm>
        </p:spPr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240DE4FC-FA3F-48E8-9AB4-E422FF22CA2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6102442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7772400" cy="12192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685800" y="1641475"/>
            <a:ext cx="3810000" cy="4454525"/>
          </a:xfrm>
        </p:spPr>
        <p:txBody>
          <a:bodyPr/>
          <a:lstStyle/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641475"/>
            <a:ext cx="3810000" cy="44545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3066C72A-9952-47DF-8655-E4E06E59A8B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3262959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Media" preserve="1">
  <p:cSld name="Title, Text and Media Cli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7772400" cy="12192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641475"/>
            <a:ext cx="3810000" cy="44545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Media Placeholder 3"/>
          <p:cNvSpPr>
            <a:spLocks noGrp="1"/>
          </p:cNvSpPr>
          <p:nvPr>
            <p:ph type="media" sz="half" idx="2"/>
          </p:nvPr>
        </p:nvSpPr>
        <p:spPr>
          <a:xfrm>
            <a:off x="4648200" y="1641475"/>
            <a:ext cx="3810000" cy="4454525"/>
          </a:xfrm>
        </p:spPr>
        <p:txBody>
          <a:bodyPr/>
          <a:lstStyle/>
          <a:p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5B2263B8-C665-493A-9B5F-83E0084519B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3675398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8478838" cy="6173788"/>
            <a:chOff x="0" y="0"/>
            <a:chExt cx="5341" cy="3889"/>
          </a:xfrm>
        </p:grpSpPr>
        <p:sp>
          <p:nvSpPr>
            <p:cNvPr id="5" name="Freeform 3"/>
            <p:cNvSpPr>
              <a:spLocks/>
            </p:cNvSpPr>
            <p:nvPr/>
          </p:nvSpPr>
          <p:spPr bwMode="auto">
            <a:xfrm>
              <a:off x="0" y="0"/>
              <a:ext cx="3863" cy="3889"/>
            </a:xfrm>
            <a:custGeom>
              <a:avLst/>
              <a:gdLst>
                <a:gd name="T0" fmla="*/ 3862 w 3863"/>
                <a:gd name="T1" fmla="*/ 3418 h 3889"/>
                <a:gd name="T2" fmla="*/ 457 w 3863"/>
                <a:gd name="T3" fmla="*/ 0 h 3889"/>
                <a:gd name="T4" fmla="*/ 0 w 3863"/>
                <a:gd name="T5" fmla="*/ 0 h 3889"/>
                <a:gd name="T6" fmla="*/ 0 w 3863"/>
                <a:gd name="T7" fmla="*/ 481 h 3889"/>
                <a:gd name="T8" fmla="*/ 3394 w 3863"/>
                <a:gd name="T9" fmla="*/ 3888 h 3889"/>
                <a:gd name="T10" fmla="*/ 3862 w 3863"/>
                <a:gd name="T11" fmla="*/ 3418 h 38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20000"/>
                </a:spcBef>
                <a:spcAft>
                  <a:spcPct val="0"/>
                </a:spcAft>
                <a:buClr>
                  <a:srgbClr val="FFFF00"/>
                </a:buClr>
                <a:buSzPct val="75000"/>
                <a:buFont typeface="Wingdings" pitchFamily="2" charset="2"/>
                <a:buNone/>
                <a:defRPr/>
              </a:pPr>
              <a:endParaRPr lang="en-GB" sz="280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auto">
            <a:xfrm>
              <a:off x="860" y="0"/>
              <a:ext cx="3394" cy="3223"/>
            </a:xfrm>
            <a:custGeom>
              <a:avLst/>
              <a:gdLst>
                <a:gd name="T0" fmla="*/ 370 w 3394"/>
                <a:gd name="T1" fmla="*/ 0 h 3223"/>
                <a:gd name="T2" fmla="*/ 3393 w 3394"/>
                <a:gd name="T3" fmla="*/ 3036 h 3223"/>
                <a:gd name="T4" fmla="*/ 3208 w 3394"/>
                <a:gd name="T5" fmla="*/ 3222 h 3223"/>
                <a:gd name="T6" fmla="*/ 0 w 3394"/>
                <a:gd name="T7" fmla="*/ 0 h 3223"/>
                <a:gd name="T8" fmla="*/ 370 w 3394"/>
                <a:gd name="T9" fmla="*/ 0 h 3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20000"/>
                </a:spcBef>
                <a:spcAft>
                  <a:spcPct val="0"/>
                </a:spcAft>
                <a:buClr>
                  <a:srgbClr val="FFFF00"/>
                </a:buClr>
                <a:buSzPct val="75000"/>
                <a:buFont typeface="Wingdings" pitchFamily="2" charset="2"/>
                <a:buNone/>
                <a:defRPr/>
              </a:pPr>
              <a:endParaRPr lang="en-GB" sz="280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auto">
            <a:xfrm>
              <a:off x="2187" y="0"/>
              <a:ext cx="2859" cy="2556"/>
            </a:xfrm>
            <a:custGeom>
              <a:avLst/>
              <a:gdLst>
                <a:gd name="T0" fmla="*/ 630 w 2859"/>
                <a:gd name="T1" fmla="*/ 0 h 2556"/>
                <a:gd name="T2" fmla="*/ 2858 w 2859"/>
                <a:gd name="T3" fmla="*/ 2238 h 2556"/>
                <a:gd name="T4" fmla="*/ 2543 w 2859"/>
                <a:gd name="T5" fmla="*/ 2555 h 2556"/>
                <a:gd name="T6" fmla="*/ 0 w 2859"/>
                <a:gd name="T7" fmla="*/ 0 h 2556"/>
                <a:gd name="T8" fmla="*/ 630 w 2859"/>
                <a:gd name="T9" fmla="*/ 0 h 25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20000"/>
                </a:spcBef>
                <a:spcAft>
                  <a:spcPct val="0"/>
                </a:spcAft>
                <a:buClr>
                  <a:srgbClr val="FFFF00"/>
                </a:buClr>
                <a:buSzPct val="75000"/>
                <a:buFont typeface="Wingdings" pitchFamily="2" charset="2"/>
                <a:buNone/>
                <a:defRPr/>
              </a:pPr>
              <a:endParaRPr lang="en-GB" sz="280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auto">
            <a:xfrm>
              <a:off x="3055" y="0"/>
              <a:ext cx="2286" cy="2121"/>
            </a:xfrm>
            <a:custGeom>
              <a:avLst/>
              <a:gdLst>
                <a:gd name="T0" fmla="*/ 0 w 2286"/>
                <a:gd name="T1" fmla="*/ 0 h 2121"/>
                <a:gd name="T2" fmla="*/ 2111 w 2286"/>
                <a:gd name="T3" fmla="*/ 2120 h 2121"/>
                <a:gd name="T4" fmla="*/ 2285 w 2286"/>
                <a:gd name="T5" fmla="*/ 1945 h 2121"/>
                <a:gd name="T6" fmla="*/ 348 w 2286"/>
                <a:gd name="T7" fmla="*/ 0 h 2121"/>
                <a:gd name="T8" fmla="*/ 0 w 2286"/>
                <a:gd name="T9" fmla="*/ 0 h 2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20000"/>
                </a:spcBef>
                <a:spcAft>
                  <a:spcPct val="0"/>
                </a:spcAft>
                <a:buClr>
                  <a:srgbClr val="FFFF00"/>
                </a:buClr>
                <a:buSzPct val="75000"/>
                <a:buFont typeface="Wingdings" pitchFamily="2" charset="2"/>
                <a:buNone/>
                <a:defRPr/>
              </a:pPr>
              <a:endParaRPr lang="en-GB" sz="280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4103" name="Rectangle 7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143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/>
              <a:t>Click to edit Master title style</a:t>
            </a:r>
          </a:p>
        </p:txBody>
      </p:sp>
      <p:sp>
        <p:nvSpPr>
          <p:cNvPr id="4104" name="Rectangle 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2819400"/>
            <a:ext cx="6400800" cy="1752600"/>
          </a:xfrm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2075" tIns="46038" rIns="92075" bIns="46038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GB" noProof="0"/>
              <a:t>Click to edit Master subtitle style</a:t>
            </a:r>
          </a:p>
        </p:txBody>
      </p:sp>
      <p:sp>
        <p:nvSpPr>
          <p:cNvPr id="9" name="Rectangle 9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 smtClean="0">
                <a:solidFill>
                  <a:srgbClr val="FFFFFF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Rectangle 1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>
                <a:solidFill>
                  <a:srgbClr val="FFFFFF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Rectangle 1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rgbClr val="FFFFFF"/>
                </a:solidFill>
                <a:latin typeface="Arial" charset="0"/>
              </a:defRPr>
            </a:lvl1pPr>
          </a:lstStyle>
          <a:p>
            <a:pPr>
              <a:defRPr/>
            </a:pPr>
            <a:fld id="{A8231760-C1BF-45D6-BD19-4EEA3DAC970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738297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charset="0"/>
              </a:defRPr>
            </a:lvl1pPr>
          </a:lstStyle>
          <a:p>
            <a:pPr>
              <a:defRPr/>
            </a:pPr>
            <a:fld id="{76101809-47D6-48D7-B105-B5CDD8716E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518773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charset="0"/>
              </a:defRPr>
            </a:lvl1pPr>
          </a:lstStyle>
          <a:p>
            <a:pPr>
              <a:defRPr/>
            </a:pPr>
            <a:fld id="{4F515831-BFCA-46E6-A07F-718F05EC17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625080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641475"/>
            <a:ext cx="3810000" cy="44545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1475"/>
            <a:ext cx="3810000" cy="44545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charset="0"/>
              </a:defRPr>
            </a:lvl1pPr>
          </a:lstStyle>
          <a:p>
            <a:pPr>
              <a:defRPr/>
            </a:pPr>
            <a:fld id="{33C46909-0F55-4B21-B1AE-391EEF5D15E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2630538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charset="0"/>
              </a:defRPr>
            </a:lvl1pPr>
          </a:lstStyle>
          <a:p>
            <a:pPr>
              <a:defRPr/>
            </a:pPr>
            <a:fld id="{4A19F1C9-84A5-4AC3-A1C9-660D07729E6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740257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charset="0"/>
              </a:defRPr>
            </a:lvl1pPr>
          </a:lstStyle>
          <a:p>
            <a:pPr>
              <a:defRPr/>
            </a:pPr>
            <a:fld id="{14AE35F3-204A-46D3-9FF7-C6C692C771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916135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charset="0"/>
              </a:defRPr>
            </a:lvl1pPr>
          </a:lstStyle>
          <a:p>
            <a:pPr>
              <a:defRPr/>
            </a:pPr>
            <a:fld id="{7FC7A0E8-51DB-422C-925E-AB2E0B2211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1614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01B3EE-627F-47A6-A0FA-D4241D846D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3CB5C8-80D5-48E6-B29C-C285E18B580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3F13351-68DF-43DA-86E9-FC79A48BF5A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16F1412-EF31-4551-A56E-7FEA65503C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53A66AF-2A84-4947-8DF0-C09075B212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0B5F374-F5ED-4383-9080-25A40C3B8B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9B8B1F-3599-4D1D-9ADA-36226A26DD4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4734525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charset="0"/>
              </a:defRPr>
            </a:lvl1pPr>
          </a:lstStyle>
          <a:p>
            <a:pPr>
              <a:defRPr/>
            </a:pPr>
            <a:fld id="{BC637B8E-6899-436E-BA55-7174099340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075456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charset="0"/>
              </a:defRPr>
            </a:lvl1pPr>
          </a:lstStyle>
          <a:p>
            <a:pPr>
              <a:defRPr/>
            </a:pPr>
            <a:fld id="{B8A1BBB1-5E23-4DF6-A001-67F22F43E3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104949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charset="0"/>
              </a:defRPr>
            </a:lvl1pPr>
          </a:lstStyle>
          <a:p>
            <a:pPr>
              <a:defRPr/>
            </a:pPr>
            <a:fld id="{5B1BA6F1-BC1C-420F-938A-66405036865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158445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228600"/>
            <a:ext cx="1943100" cy="5867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28600"/>
            <a:ext cx="5676900" cy="5867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charset="0"/>
              </a:defRPr>
            </a:lvl1pPr>
          </a:lstStyle>
          <a:p>
            <a:pPr>
              <a:defRPr/>
            </a:pPr>
            <a:fld id="{3F447C7C-912B-47AB-885E-44488930B17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8324285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7772400" cy="12192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641475"/>
            <a:ext cx="3810000" cy="44545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1475"/>
            <a:ext cx="3810000" cy="44545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charset="0"/>
              </a:defRPr>
            </a:lvl1pPr>
          </a:lstStyle>
          <a:p>
            <a:pPr>
              <a:defRPr/>
            </a:pPr>
            <a:fld id="{514778C5-809C-44F5-BB44-27E7A456F8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1406651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7772400" cy="12192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641475"/>
            <a:ext cx="3810000" cy="44545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641475"/>
            <a:ext cx="3810000" cy="44545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charset="0"/>
              </a:defRPr>
            </a:lvl1pPr>
          </a:lstStyle>
          <a:p>
            <a:pPr>
              <a:defRPr/>
            </a:pPr>
            <a:fld id="{146913FE-5C54-4192-960F-2B7DF88A68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52362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685800" y="228600"/>
            <a:ext cx="7772400" cy="5867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charset="0"/>
              </a:defRPr>
            </a:lvl1pPr>
          </a:lstStyle>
          <a:p>
            <a:pPr>
              <a:defRPr/>
            </a:pPr>
            <a:fld id="{A8C5FEC2-52D2-4273-95B7-A1E930E639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3096425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7772400" cy="12192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641475"/>
            <a:ext cx="3810000" cy="44545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41475"/>
            <a:ext cx="3810000" cy="21510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44938"/>
            <a:ext cx="3810000" cy="2151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charset="0"/>
              </a:defRPr>
            </a:lvl1pPr>
          </a:lstStyle>
          <a:p>
            <a:pPr>
              <a:defRPr/>
            </a:pPr>
            <a:fld id="{916EFF50-3F1F-4FFD-9197-CBF46EA205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8275078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7772400" cy="12192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641475"/>
            <a:ext cx="3810000" cy="44545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41475"/>
            <a:ext cx="3810000" cy="21510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44938"/>
            <a:ext cx="3810000" cy="2151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charset="0"/>
              </a:defRPr>
            </a:lvl1pPr>
          </a:lstStyle>
          <a:p>
            <a:pPr>
              <a:defRPr/>
            </a:pPr>
            <a:fld id="{7839EE3F-66DC-4410-92E8-EFD34DF9A0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9348100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7772400" cy="12192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641475"/>
            <a:ext cx="7772400" cy="4454525"/>
          </a:xfrm>
        </p:spPr>
        <p:txBody>
          <a:bodyPr/>
          <a:lstStyle/>
          <a:p>
            <a:pPr lvl="0"/>
            <a:endParaRPr lang="en-GB" noProof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charset="0"/>
              </a:defRPr>
            </a:lvl1pPr>
          </a:lstStyle>
          <a:p>
            <a:pPr>
              <a:defRPr/>
            </a:pPr>
            <a:fld id="{F6333F7E-46FD-44F9-978D-D53D701D0D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02886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927CA8-4C98-4235-B912-8430C3AD14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09AB74C-2EE6-4F0C-9106-37BC57BA167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40AB72F-DB3E-461F-A2FA-D5E51098B16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C588242-0CB4-41E4-9B1A-3F1546F59CB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E5C34B6-95DD-4B3C-85F6-CEC8A456F3D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EC827C6-DF07-4705-8805-4422DE4976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F6792D1-80EE-47AE-AA8D-72CAC8152F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0001EE9-04D5-474B-888F-02C7239EA3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7684DC-3BEE-4204-B307-AEB884AB1FE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39718465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7772400" cy="12192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685800" y="1641475"/>
            <a:ext cx="3810000" cy="4454525"/>
          </a:xfrm>
        </p:spPr>
        <p:txBody>
          <a:bodyPr/>
          <a:lstStyle/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641475"/>
            <a:ext cx="3810000" cy="44545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charset="0"/>
              </a:defRPr>
            </a:lvl1pPr>
          </a:lstStyle>
          <a:p>
            <a:pPr>
              <a:defRPr/>
            </a:pPr>
            <a:fld id="{56A93FF1-835C-4CBF-B17A-F851286B50A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6044310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AndMedia" preserve="1">
  <p:cSld name="Title, Text and Media Cli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7772400" cy="12192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641475"/>
            <a:ext cx="3810000" cy="44545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Media Placeholder 3"/>
          <p:cNvSpPr>
            <a:spLocks noGrp="1"/>
          </p:cNvSpPr>
          <p:nvPr>
            <p:ph type="media" sz="half" idx="2"/>
          </p:nvPr>
        </p:nvSpPr>
        <p:spPr>
          <a:xfrm>
            <a:off x="4648200" y="1641475"/>
            <a:ext cx="3810000" cy="4454525"/>
          </a:xfrm>
        </p:spPr>
        <p:txBody>
          <a:bodyPr/>
          <a:lstStyle/>
          <a:p>
            <a:pPr lvl="0"/>
            <a:endParaRPr lang="en-GB" noProof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charset="0"/>
              </a:defRPr>
            </a:lvl1pPr>
          </a:lstStyle>
          <a:p>
            <a:pPr>
              <a:defRPr/>
            </a:pPr>
            <a:fld id="{7A1EF82F-B4F1-4E72-8121-5EC0FC3C502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7855041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FED43-D94A-4C91-9B7A-2792EA8FAF4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631CB98-36B4-412D-B501-E5FC5FB06C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5CD3CF3F-0980-44CC-91F4-A9E5608816F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C90A4FBA-4398-400D-9317-0471FC6604D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5F654986-5B17-4F34-A57B-7F47C58402F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70709C-5711-47EF-A308-9ADB525EAE1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76583233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BC0142-6BB6-47CA-9BAA-6ECD2536D8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5A1F47-E603-4764-996D-6AEE1648EA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1EE56240-7F69-49D6-A2F4-A5EC249BC7F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243F0A01-43A6-4FF3-95A3-C431B415E1A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78AAF4EB-8EA3-4588-8CA8-90B77511ACC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0795C8-2336-40E6-8B3E-1F8AEA83E8C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21533257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E009A9-A9FA-498C-905F-4719D6F863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21F5A5-492F-402E-9099-C06AAD22FE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4981D5CA-5FDA-429E-9C76-4E666290DD2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9B58F7FD-5A56-43F5-BE77-31E12317EFC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064897CB-EDC1-43EF-BD9D-2894D70C3FE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96E2E4-380C-41CD-B492-9B9D8F86FC3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9182403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FDAAAC-B3AA-4E2F-A523-E58214A804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1218B5-78FA-4CC8-BA62-66B287CDF35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5539462-E554-41A3-A0C3-FC8470B3FF4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1458248-13B5-462E-85B9-627FE4AEC5B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163D43B-B6AE-48B2-8522-97281C7AEBD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3C0F828-38CA-4B4D-B6B1-8567CD09A69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B5B6BD-2D3A-462C-A750-73FF13D084E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27464907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E5C0B5-8E96-4755-B14D-1435175AD9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47A9EB8-6F7E-4D5F-ADA1-0AA82F2C71F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7E45BFE-6C0A-474F-86E3-DAD46CEAB7B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BAF7C06-EFBC-4576-97E4-4501A9A0E37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AE3684B-3076-4C87-A7EC-C2FFE6E3D6F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86A429D5-93E4-4CDB-9DA1-0CECDEF2701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713B39E5-FB3F-4B01-8EE2-EC44CEBDD52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3CED20F8-A8A2-4065-8E62-BDB6D25D494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4B5826-DAE8-47B6-95CD-945B9F24CAD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65135337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4A142A-88DA-47EC-9D0F-60E8E47E8C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A1EA1CA5-C8BE-4E70-A566-E75F7C2590E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7122F75D-B01D-4D52-B4AB-12E6CF26F0D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EA1EBAEF-199C-45FB-B547-1F50C408565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5A5449-758D-423C-A09E-922D1F76787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49604029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30956C60-1A6A-4F5A-9468-525A87547A3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02236FE1-C7CC-47BB-B09F-C1FA20A999E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DF75D8B7-792D-4779-8B53-D10C4A52D4C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9ACD4A-73D5-41E1-A8BF-58E3CA630C1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64176314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498661-D8E4-40D4-B061-523286BABD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3238B7-CC0D-4813-A906-EE09C14CBF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240FD9-CA9E-4342-BA70-0B592D59466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4D58DF2-17ED-4ABC-8102-09A1EDD9BAC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F9E1349-A531-4029-B283-70F80E22964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233DA2A-2BF5-4789-991B-7DA8F6EB9FD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1532F7-FB6A-4E4F-8A24-5C0259A713E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972258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0C3388-AA5E-44F1-B7E9-0B0F19C2D0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386449F-DFEB-47A1-A88D-5B1D725FC3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3489C3C-7656-467F-83D9-F62D12E6FE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3D7922E-69FD-4686-8E14-118BCB7374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00FEDA-D438-476D-854B-3DD63A505D6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92178106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F59871-164E-4D84-A41D-023BEFE3E2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9441F0B-B4A3-461C-AB64-861F46480F3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09D7682-0676-486A-9AF8-9B00C649BD0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4E7B873-28E8-4896-9B68-B96AC08927A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AEEB8CD-7638-478E-8202-74F40131672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5B2FABB-CD2B-49D2-894C-60296990C45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E8A19C-AEC3-47D6-A944-3BA192009E3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21766093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B205CC-CBFC-4DC7-949A-A0850089F0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6ECB618-709C-43B7-80BA-5747A436D14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FA3E6254-B3E6-4F54-AFF4-7DCF511A71B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3738F856-5DA0-4EA0-9980-F1E62A8A8F8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F0B07951-190F-487D-A8B5-E8928E4CCF3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25AA51-3B95-44EA-ADAF-0F5A6BA0E5A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67538679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45548C4-B6A6-44B8-8FD6-20176287C65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7479749-6D5A-4E1C-91CD-035618B137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8E58AB5C-C804-4827-AA83-41A5A4C18ED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DA3DEE59-7505-4980-B789-9CCDEB94056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47654BFA-38F1-4EDC-8974-BD32AE27BC7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BBA10B-9D6D-4222-A6D7-8EEA0E75E6F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26194079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18" name="Group 2">
            <a:extLst>
              <a:ext uri="{FF2B5EF4-FFF2-40B4-BE49-F238E27FC236}">
                <a16:creationId xmlns:a16="http://schemas.microsoft.com/office/drawing/2014/main" id="{99F7C595-6B41-4EB6-8CD6-FB588A04DD0D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8478838" cy="6173788"/>
            <a:chOff x="0" y="0"/>
            <a:chExt cx="5341" cy="3889"/>
          </a:xfrm>
        </p:grpSpPr>
        <p:sp>
          <p:nvSpPr>
            <p:cNvPr id="9219" name="Freeform 3">
              <a:extLst>
                <a:ext uri="{FF2B5EF4-FFF2-40B4-BE49-F238E27FC236}">
                  <a16:creationId xmlns:a16="http://schemas.microsoft.com/office/drawing/2014/main" id="{A42DE264-CE74-44C3-AAC0-B38815F39F61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0"/>
              <a:ext cx="3863" cy="3889"/>
            </a:xfrm>
            <a:custGeom>
              <a:avLst/>
              <a:gdLst>
                <a:gd name="T0" fmla="*/ 3862 w 3863"/>
                <a:gd name="T1" fmla="*/ 3418 h 3889"/>
                <a:gd name="T2" fmla="*/ 457 w 3863"/>
                <a:gd name="T3" fmla="*/ 0 h 3889"/>
                <a:gd name="T4" fmla="*/ 0 w 3863"/>
                <a:gd name="T5" fmla="*/ 0 h 3889"/>
                <a:gd name="T6" fmla="*/ 0 w 3863"/>
                <a:gd name="T7" fmla="*/ 481 h 3889"/>
                <a:gd name="T8" fmla="*/ 3394 w 3863"/>
                <a:gd name="T9" fmla="*/ 3888 h 3889"/>
                <a:gd name="T10" fmla="*/ 3862 w 3863"/>
                <a:gd name="T11" fmla="*/ 3418 h 38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9220" name="Freeform 4">
              <a:extLst>
                <a:ext uri="{FF2B5EF4-FFF2-40B4-BE49-F238E27FC236}">
                  <a16:creationId xmlns:a16="http://schemas.microsoft.com/office/drawing/2014/main" id="{BCBD75B3-EA53-467E-B253-82CF19411EBF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" y="0"/>
              <a:ext cx="3394" cy="3223"/>
            </a:xfrm>
            <a:custGeom>
              <a:avLst/>
              <a:gdLst>
                <a:gd name="T0" fmla="*/ 370 w 3394"/>
                <a:gd name="T1" fmla="*/ 0 h 3223"/>
                <a:gd name="T2" fmla="*/ 3393 w 3394"/>
                <a:gd name="T3" fmla="*/ 3036 h 3223"/>
                <a:gd name="T4" fmla="*/ 3208 w 3394"/>
                <a:gd name="T5" fmla="*/ 3222 h 3223"/>
                <a:gd name="T6" fmla="*/ 0 w 3394"/>
                <a:gd name="T7" fmla="*/ 0 h 3223"/>
                <a:gd name="T8" fmla="*/ 370 w 3394"/>
                <a:gd name="T9" fmla="*/ 0 h 3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9221" name="Freeform 5">
              <a:extLst>
                <a:ext uri="{FF2B5EF4-FFF2-40B4-BE49-F238E27FC236}">
                  <a16:creationId xmlns:a16="http://schemas.microsoft.com/office/drawing/2014/main" id="{EA8E3BB0-8B81-427C-B183-61CB98597841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7" y="0"/>
              <a:ext cx="2859" cy="2556"/>
            </a:xfrm>
            <a:custGeom>
              <a:avLst/>
              <a:gdLst>
                <a:gd name="T0" fmla="*/ 630 w 2859"/>
                <a:gd name="T1" fmla="*/ 0 h 2556"/>
                <a:gd name="T2" fmla="*/ 2858 w 2859"/>
                <a:gd name="T3" fmla="*/ 2238 h 2556"/>
                <a:gd name="T4" fmla="*/ 2543 w 2859"/>
                <a:gd name="T5" fmla="*/ 2555 h 2556"/>
                <a:gd name="T6" fmla="*/ 0 w 2859"/>
                <a:gd name="T7" fmla="*/ 0 h 2556"/>
                <a:gd name="T8" fmla="*/ 630 w 2859"/>
                <a:gd name="T9" fmla="*/ 0 h 25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9222" name="Freeform 6">
              <a:extLst>
                <a:ext uri="{FF2B5EF4-FFF2-40B4-BE49-F238E27FC236}">
                  <a16:creationId xmlns:a16="http://schemas.microsoft.com/office/drawing/2014/main" id="{78BEB047-54B2-4DF4-8BDD-023597F863FF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5" y="0"/>
              <a:ext cx="2286" cy="2121"/>
            </a:xfrm>
            <a:custGeom>
              <a:avLst/>
              <a:gdLst>
                <a:gd name="T0" fmla="*/ 0 w 2286"/>
                <a:gd name="T1" fmla="*/ 0 h 2121"/>
                <a:gd name="T2" fmla="*/ 2111 w 2286"/>
                <a:gd name="T3" fmla="*/ 2120 h 2121"/>
                <a:gd name="T4" fmla="*/ 2285 w 2286"/>
                <a:gd name="T5" fmla="*/ 1945 h 2121"/>
                <a:gd name="T6" fmla="*/ 348 w 2286"/>
                <a:gd name="T7" fmla="*/ 0 h 2121"/>
                <a:gd name="T8" fmla="*/ 0 w 2286"/>
                <a:gd name="T9" fmla="*/ 0 h 2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9223" name="Rectangle 7">
            <a:extLst>
              <a:ext uri="{FF2B5EF4-FFF2-40B4-BE49-F238E27FC236}">
                <a16:creationId xmlns:a16="http://schemas.microsoft.com/office/drawing/2014/main" id="{95E6BB2B-B74E-442E-AA24-60C086A17E04}"/>
              </a:ext>
            </a:extLst>
          </p:cNvPr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143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altLang="en-US" noProof="0"/>
              <a:t>Click to edit Master title style</a:t>
            </a:r>
          </a:p>
        </p:txBody>
      </p:sp>
      <p:sp>
        <p:nvSpPr>
          <p:cNvPr id="9224" name="Rectangle 8">
            <a:extLst>
              <a:ext uri="{FF2B5EF4-FFF2-40B4-BE49-F238E27FC236}">
                <a16:creationId xmlns:a16="http://schemas.microsoft.com/office/drawing/2014/main" id="{2402EE6F-9B8F-4EFF-BE9D-B7B6634E9F0D}"/>
              </a:ext>
            </a:extLst>
          </p:cNvPr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2819400"/>
            <a:ext cx="6400800" cy="1752600"/>
          </a:xfrm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2075" tIns="46038" rIns="92075" bIns="46038"/>
          <a:lstStyle>
            <a:lvl1pPr marL="0" indent="0" algn="ctr">
              <a:buFont typeface="Wingdings" panose="05000000000000000000" pitchFamily="2" charset="2"/>
              <a:buNone/>
              <a:defRPr/>
            </a:lvl1pPr>
          </a:lstStyle>
          <a:p>
            <a:pPr lvl="0"/>
            <a:r>
              <a:rPr lang="en-GB" altLang="en-US" noProof="0"/>
              <a:t>Click to edit Master subtitle style</a:t>
            </a:r>
          </a:p>
        </p:txBody>
      </p:sp>
      <p:sp>
        <p:nvSpPr>
          <p:cNvPr id="9225" name="Rectangle 9">
            <a:extLst>
              <a:ext uri="{FF2B5EF4-FFF2-40B4-BE49-F238E27FC236}">
                <a16:creationId xmlns:a16="http://schemas.microsoft.com/office/drawing/2014/main" id="{60B67DC3-5439-4CD1-B46E-58B680759ECE}"/>
              </a:ext>
            </a:extLst>
          </p:cNvPr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9226" name="Rectangle 10">
            <a:extLst>
              <a:ext uri="{FF2B5EF4-FFF2-40B4-BE49-F238E27FC236}">
                <a16:creationId xmlns:a16="http://schemas.microsoft.com/office/drawing/2014/main" id="{C5EA5C51-60F9-4D71-B3D0-3C3D630A9926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9227" name="Rectangle 11">
            <a:extLst>
              <a:ext uri="{FF2B5EF4-FFF2-40B4-BE49-F238E27FC236}">
                <a16:creationId xmlns:a16="http://schemas.microsoft.com/office/drawing/2014/main" id="{EC5786CC-4851-4431-8735-54CC67789812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2E208C3-E210-451D-B582-71F8473B60F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91661173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ECF0F6-E9EA-44A0-9F21-1F885E2202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4F2E72-1EBC-4874-BD8E-05B8B1DE8D5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370058-D434-4226-BA39-052934A62D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55AA5E-3DA3-4199-937D-79C4BCDA6C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EEF913-9D9C-402D-9C8A-62D6AE51B8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D26870-7F65-4266-9A83-93A46647954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55590501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A4BB60-B17B-42D4-8F6B-412530D81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2BA5977-226C-4036-8952-C0747B08E5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DCCCB8-9D03-4306-9DF8-C3C906D0B3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FCDD48-EBB9-4D12-A8BB-B734FE1D8B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132D64-7CA7-4D70-94F3-3ACFA4ABF9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BC73B3-794F-4AEC-BCCF-77E3040EE67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62224480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45BECE-0658-401F-B925-739F2A8CF4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4C773D-77B8-42E3-9B1B-54B2B99D670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85800" y="1641475"/>
            <a:ext cx="3810000" cy="44545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5DCBE6-DC29-47F2-BBB6-733019C7279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641475"/>
            <a:ext cx="3810000" cy="44545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7E66E68-D0D8-44E0-9796-65DAA6CAD9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A8FCEF9-03F7-44D3-832E-810B7E2240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F1D3D1E-F92B-4202-8A27-E6EE45C73F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B692EC-2A29-4325-8090-63A43013A23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94496205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31C9DA-BDA9-4703-AE83-0B1A17B459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04BF93F-6BD0-409E-97A9-E917EC50A7F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68543FA-1335-4B5B-9F12-B76E6E31EA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A2769BB-2165-4A7C-AD59-FEFEEEBFAAC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2D6DEFF-EA72-429E-B4F7-A271B743847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17E5C9D-8E8F-45A1-B491-15A0CACBFA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1DB6DC1-0245-4A1A-9DEC-58B8842805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F2F2BDB-F55D-413C-BAF0-82EEEDA965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90D55F-E8BD-4219-96EB-BE0A9F488F1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65465321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B8C78C-E180-4037-9054-0C7CAFB127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B128FD6-AF7E-41C5-A92E-421C2D58F3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DF8348D-FD82-4C71-A628-46537D44F1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B03F279-CE36-44AD-BB9E-B18E4970D9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960F53-1195-46F6-9A28-9CF83A3857E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5813652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3D0738F-8600-4AC7-8B57-1D6AACEC4D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B9E471B-DD8E-458A-91B3-4B02B164AC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B653C32-228F-47C5-B5C3-09168FDFA8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E6177A-3C96-43D0-A769-0B8C41D9CD1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486619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1BB96C6-734C-4CF0-88C3-80CA14E1F3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D76FC39-3EDD-418E-8164-8D7822645E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7774EFF-D061-44ED-ABE1-6CB03D9081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D3BDB1-4C16-4755-9FF4-85A1672361E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94210662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B4F952-14E7-411F-9893-C8477F06FA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5CB625-3EE6-47F9-9AEC-455B36DBF9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6C9DA50-2535-4564-9B4C-D43D5C75E80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4A745C7-5DF2-4902-80E1-271683B624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E4B787C-7E91-4594-BB6D-B342E1860C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33C10C2-ACC7-45CB-8072-ABBB2F6B63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53B33A-027D-4A10-80DE-ABCE35DD755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06411797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DC9C19-0D6D-4567-9D2A-BBFE76FE2B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FF997C6-9BAF-4CCA-B3A1-EAA6897C88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7D44C4A-3CC4-4E15-A4A0-294578CA90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AD4C244-0CEE-43D0-9A1D-89ADF9B7DF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5DEA648-AEE5-4220-9172-0F47EDC93D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E2A6350-C03F-40C1-8851-067D89FE02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A3B5C9-E33B-4F3D-93A7-C9005E93DDA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87671657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6C3266-0745-4F80-A784-F75D1B6545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68792D5-FAAE-47D9-86F6-E34D55688FD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E0A562-EF49-498F-809E-5E4D50382C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A86B3C-B297-4F99-BD1D-D09C5813F4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940C27-573B-45C1-AE78-0F591FD529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8AEEA5-8B5E-4760-AB23-612F1233C30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51325295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CD4D737-01FD-4684-8C3D-F6195FBC326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15100" y="228600"/>
            <a:ext cx="1943100" cy="5867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94A8ED5-383E-4F95-ABB6-2AA7423DF8D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85800" y="228600"/>
            <a:ext cx="5676900" cy="5867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380B3F-9B4D-4A05-9DAD-1C66D91CCB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A9EA3C-14A6-45BE-A0F3-59381771CB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003D67-B578-4E8C-8006-51DE9B8FEA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7C0528-8BD7-463E-8EEA-AA9F51EF893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02679425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0D85BC-A46A-4A4A-AC13-2121487B34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228600"/>
            <a:ext cx="7772400" cy="12192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0EF602C-6D07-4947-9CBE-64A99811F718}"/>
              </a:ext>
            </a:extLst>
          </p:cNvPr>
          <p:cNvSpPr>
            <a:spLocks noGrp="1"/>
          </p:cNvSpPr>
          <p:nvPr>
            <p:ph type="body" sz="half" idx="1"/>
          </p:nvPr>
        </p:nvSpPr>
        <p:spPr>
          <a:xfrm>
            <a:off x="685800" y="1641475"/>
            <a:ext cx="3810000" cy="44545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99AB543-344C-424A-9741-B7D39D29371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641475"/>
            <a:ext cx="3810000" cy="44545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39424DE-A51D-4B8C-A343-EBD69623D51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A18EA43-8496-4DCA-A225-192EB386CA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DDA13F6-6B5F-437E-8660-5995B2BA7D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16C5F5FE-6E09-4305-ACC2-C3BC4F34699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12221863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34AB92-B553-4DFC-B0B3-C1BCF3D9755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91898586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D68B40-0E09-4213-93D9-834A78FD053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5852537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B96804-3790-486D-8CFC-4720D9679A5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7090786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98756A-8207-4717-B9B5-A71F379A89B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6659201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BE3C88-B569-400B-81AA-E70E0A87BDF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085591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FE2CBC-614C-4D19-850A-303E40179E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DCF337-9441-48FA-B9DD-1CFFBB39BE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34D070C-DEDA-41D4-842A-87B1126B62A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6989D5-716D-4310-B667-BBDD852115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D2DA03E-1375-4FE7-997F-CB6FAFC168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0C8AFE5-8C58-4A5C-A0DF-8E4231B0AD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7B7DC7-3B63-4ADA-8618-258F2850C9D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59034797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D4BAA0-320F-481C-B32E-7A0D4FF1ADD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27017152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5B584B-588D-4146-BC07-8FC5BEB86DC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47974116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B4005D-9367-495A-BCA4-1E00C81EB7B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1768804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720F4C-41F6-4A84-8010-A144B586773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74362353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13E04D-D8C4-4E5E-9B5D-98E1A3AEB1C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73389038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B9E5AA-B7C1-4725-A47C-D8D394E44E8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70947703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A23A6B-B3C5-487E-93C0-A0520F9142E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0538419-3A9B-488F-B04F-7A7CAD40B6B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F0120D-D16A-4813-8E53-CA0B63F2EA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E3725-833E-4602-BD4F-C3BBE9879DCD}" type="datetimeFigureOut">
              <a:rPr lang="en-GB" smtClean="0"/>
              <a:t>25/01/2024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13E6AB-6425-4816-994A-A37676244B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BFE52E-1E66-46C8-8705-9D37E1D610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F4F4E-C82F-4FF6-A9B2-C3F66E415A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3402310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FC2AEB-5688-479C-8990-AD8896AA3D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505E65-17FA-4114-B19E-633B58597A3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4C9554-75E8-4AF1-9554-0EC517C9E8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E3725-833E-4602-BD4F-C3BBE9879DCD}" type="datetimeFigureOut">
              <a:rPr lang="en-GB" smtClean="0"/>
              <a:t>25/01/2024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E83218-7803-4BB4-A561-A096C78B0C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9FA5B8-01B3-493A-BFFF-11E2756E1B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F4F4E-C82F-4FF6-A9B2-C3F66E415A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0372538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D1114E-5331-413F-A42C-53AB5BCBF4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6C53EC0-AFE5-4321-9A95-D65FB3F97C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F88045-D1AA-4EF6-8007-9BC8957ABC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E3725-833E-4602-BD4F-C3BBE9879DCD}" type="datetimeFigureOut">
              <a:rPr lang="en-GB" smtClean="0"/>
              <a:t>25/01/2024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2AC982-89BB-4593-B3D9-DA0FB26811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DE303A-00D6-4640-836D-7E3370E66D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F4F4E-C82F-4FF6-A9B2-C3F66E415A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2510267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9E3639-38A1-490E-88E2-78B46722DD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BCD83E-8B7C-4B28-A401-65DED9F46D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0C10951-007E-49FE-BAF1-59E570E222D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ED024BD-47A9-45BE-90BE-D922911AE2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E3725-833E-4602-BD4F-C3BBE9879DCD}" type="datetimeFigureOut">
              <a:rPr lang="en-GB" smtClean="0"/>
              <a:t>25/01/2024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B3DD2FE-A0AF-4860-B5B6-A3BBB78249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477560C-0617-436E-B803-19F8236C9F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F4F4E-C82F-4FF6-A9B2-C3F66E415A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66119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985B61-0319-4B41-972E-A461285A86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FF8D166-DD7B-45D2-8382-0B02DE7DF1D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17030A5-0CC1-40AF-9B50-67281BC6694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D40A98D-B367-46DF-98A0-289EEB4F19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0E3ECE4-F3C7-4D78-8A64-94A33D55D5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2B0667-C420-4D84-AF57-8A6ED1D41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20171B-46A1-4F51-B6D4-85012D6802F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60836353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2723CB-C98D-40AA-8D60-7A10450263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7FBB26F-598C-4103-B5D0-A8CC4A3FA3A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8F98C3B-7973-468C-BFB4-4345398AEE6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70F11A5-1DA8-498E-A5DD-AA39067CDE0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C04C4A9-1BE5-4C09-85BD-BBB3E906AA7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102E155-4089-4136-91B8-4BE15D5EEF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E3725-833E-4602-BD4F-C3BBE9879DCD}" type="datetimeFigureOut">
              <a:rPr lang="en-GB" smtClean="0"/>
              <a:t>25/01/2024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F8ECC30-3A97-4438-99E5-938FC94B2E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B73CDDE-4074-457B-A6DE-5C446A57D7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F4F4E-C82F-4FF6-A9B2-C3F66E415A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0462295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6765C6-DF30-46C6-8640-5E23F0420A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03041A0-C1B1-4B51-AF98-F97E48F17E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E3725-833E-4602-BD4F-C3BBE9879DCD}" type="datetimeFigureOut">
              <a:rPr lang="en-GB" smtClean="0"/>
              <a:t>25/01/2024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8FF975B-40EA-43CB-9D52-039D3A3EFB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A9A577F-1B12-4BD7-87B8-9BB3DC36E3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F4F4E-C82F-4FF6-A9B2-C3F66E415A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8173124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58C49C0-4388-4172-8C1D-B678D54968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E3725-833E-4602-BD4F-C3BBE9879DCD}" type="datetimeFigureOut">
              <a:rPr lang="en-GB" smtClean="0"/>
              <a:t>25/01/2024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6F31CB7-C0DC-4712-9A73-627C637C06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42002EE-98D1-4BD6-B673-B199EE0DE8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F4F4E-C82F-4FF6-A9B2-C3F66E415A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984260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4E69A6-4654-42B4-BB57-46C77E5746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09992F-BDD4-4877-9401-E8D9C4A2BF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A8FC1BD-B2AE-40B2-B206-2163B66225A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335585B-121B-4D54-A3B4-1DD65C9C57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E3725-833E-4602-BD4F-C3BBE9879DCD}" type="datetimeFigureOut">
              <a:rPr lang="en-GB" smtClean="0"/>
              <a:t>25/01/2024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CB892FD-A658-4C7C-90A3-F05D9E0C2A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150D96C-6A8D-4DDA-B680-9635D4C4D3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F4F4E-C82F-4FF6-A9B2-C3F66E415A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2034741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FCB85D-F75F-4DC4-BE98-E02A7EDF0D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A923474-01AD-4D23-B160-6DD6DB65E8E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8E1D6CD-D9C9-4727-88E9-DEC63DC2B65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070CE0-B031-4934-A3BE-05E4D61D87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E3725-833E-4602-BD4F-C3BBE9879DCD}" type="datetimeFigureOut">
              <a:rPr lang="en-GB" smtClean="0"/>
              <a:t>25/01/2024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0C1172E-C97B-417A-9B5F-F49FB15768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3E1A446-1EDF-4092-8357-B6DDF99C3B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F4F4E-C82F-4FF6-A9B2-C3F66E415A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2748442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FABA3F-4C20-4D0B-B33A-F9699BFF88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FA4BA8C-C06E-4C7F-AC45-045F89810DB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352F79-849F-46A0-8748-FBB8BAA63B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E3725-833E-4602-BD4F-C3BBE9879DCD}" type="datetimeFigureOut">
              <a:rPr lang="en-GB" smtClean="0"/>
              <a:t>25/01/2024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A3AA6F-0CF8-4868-8D7D-D5D782BE4A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744D7C-102E-4802-9FA4-FECFA2371D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F4F4E-C82F-4FF6-A9B2-C3F66E415A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8182511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1A39930-CE03-4D17-9D13-39D86D86583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E49408B-8833-4821-B1D8-22FD7230E94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28E2FD-A416-45B0-94BD-E8D7854E3F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E3725-833E-4602-BD4F-C3BBE9879DCD}" type="datetimeFigureOut">
              <a:rPr lang="en-GB" smtClean="0"/>
              <a:t>25/01/2024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A41041-4F49-4F6B-A32A-AC90DDBDD5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EA84F5-1333-4AC1-867D-524F7057C6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F4F4E-C82F-4FF6-A9B2-C3F66E415A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72336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1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17" Type="http://schemas.openxmlformats.org/officeDocument/2006/relationships/slideLayout" Target="../slideLayouts/slideLayout30.xml"/><Relationship Id="rId2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29.xml"/><Relationship Id="rId20" Type="http://schemas.openxmlformats.org/officeDocument/2006/relationships/theme" Target="../theme/theme2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23.xml"/><Relationship Id="rId19" Type="http://schemas.openxmlformats.org/officeDocument/2006/relationships/slideLayout" Target="../slideLayouts/slideLayout32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slideLayout" Target="../slideLayouts/slideLayout27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0.xml"/><Relationship Id="rId13" Type="http://schemas.openxmlformats.org/officeDocument/2006/relationships/slideLayout" Target="../slideLayouts/slideLayout45.xml"/><Relationship Id="rId18" Type="http://schemas.openxmlformats.org/officeDocument/2006/relationships/slideLayout" Target="../slideLayouts/slideLayout50.xml"/><Relationship Id="rId3" Type="http://schemas.openxmlformats.org/officeDocument/2006/relationships/slideLayout" Target="../slideLayouts/slideLayout35.xml"/><Relationship Id="rId7" Type="http://schemas.openxmlformats.org/officeDocument/2006/relationships/slideLayout" Target="../slideLayouts/slideLayout39.xml"/><Relationship Id="rId12" Type="http://schemas.openxmlformats.org/officeDocument/2006/relationships/slideLayout" Target="../slideLayouts/slideLayout44.xml"/><Relationship Id="rId17" Type="http://schemas.openxmlformats.org/officeDocument/2006/relationships/slideLayout" Target="../slideLayouts/slideLayout49.xml"/><Relationship Id="rId2" Type="http://schemas.openxmlformats.org/officeDocument/2006/relationships/slideLayout" Target="../slideLayouts/slideLayout34.xml"/><Relationship Id="rId16" Type="http://schemas.openxmlformats.org/officeDocument/2006/relationships/slideLayout" Target="../slideLayouts/slideLayout48.xml"/><Relationship Id="rId20" Type="http://schemas.openxmlformats.org/officeDocument/2006/relationships/theme" Target="../theme/theme3.xml"/><Relationship Id="rId1" Type="http://schemas.openxmlformats.org/officeDocument/2006/relationships/slideLayout" Target="../slideLayouts/slideLayout33.xml"/><Relationship Id="rId6" Type="http://schemas.openxmlformats.org/officeDocument/2006/relationships/slideLayout" Target="../slideLayouts/slideLayout38.xml"/><Relationship Id="rId11" Type="http://schemas.openxmlformats.org/officeDocument/2006/relationships/slideLayout" Target="../slideLayouts/slideLayout43.xml"/><Relationship Id="rId5" Type="http://schemas.openxmlformats.org/officeDocument/2006/relationships/slideLayout" Target="../slideLayouts/slideLayout37.xml"/><Relationship Id="rId15" Type="http://schemas.openxmlformats.org/officeDocument/2006/relationships/slideLayout" Target="../slideLayouts/slideLayout47.xml"/><Relationship Id="rId10" Type="http://schemas.openxmlformats.org/officeDocument/2006/relationships/slideLayout" Target="../slideLayouts/slideLayout42.xml"/><Relationship Id="rId19" Type="http://schemas.openxmlformats.org/officeDocument/2006/relationships/slideLayout" Target="../slideLayouts/slideLayout51.xml"/><Relationship Id="rId4" Type="http://schemas.openxmlformats.org/officeDocument/2006/relationships/slideLayout" Target="../slideLayouts/slideLayout36.xml"/><Relationship Id="rId9" Type="http://schemas.openxmlformats.org/officeDocument/2006/relationships/slideLayout" Target="../slideLayouts/slideLayout41.xml"/><Relationship Id="rId14" Type="http://schemas.openxmlformats.org/officeDocument/2006/relationships/slideLayout" Target="../slideLayouts/slideLayout46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9.xml"/><Relationship Id="rId3" Type="http://schemas.openxmlformats.org/officeDocument/2006/relationships/slideLayout" Target="../slideLayouts/slideLayout54.xml"/><Relationship Id="rId7" Type="http://schemas.openxmlformats.org/officeDocument/2006/relationships/slideLayout" Target="../slideLayouts/slideLayout58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53.xml"/><Relationship Id="rId1" Type="http://schemas.openxmlformats.org/officeDocument/2006/relationships/slideLayout" Target="../slideLayouts/slideLayout52.xml"/><Relationship Id="rId6" Type="http://schemas.openxmlformats.org/officeDocument/2006/relationships/slideLayout" Target="../slideLayouts/slideLayout57.xml"/><Relationship Id="rId11" Type="http://schemas.openxmlformats.org/officeDocument/2006/relationships/slideLayout" Target="../slideLayouts/slideLayout62.xml"/><Relationship Id="rId5" Type="http://schemas.openxmlformats.org/officeDocument/2006/relationships/slideLayout" Target="../slideLayouts/slideLayout56.xml"/><Relationship Id="rId10" Type="http://schemas.openxmlformats.org/officeDocument/2006/relationships/slideLayout" Target="../slideLayouts/slideLayout61.xml"/><Relationship Id="rId4" Type="http://schemas.openxmlformats.org/officeDocument/2006/relationships/slideLayout" Target="../slideLayouts/slideLayout55.xml"/><Relationship Id="rId9" Type="http://schemas.openxmlformats.org/officeDocument/2006/relationships/slideLayout" Target="../slideLayouts/slideLayout60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0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65.xml"/><Relationship Id="rId7" Type="http://schemas.openxmlformats.org/officeDocument/2006/relationships/slideLayout" Target="../slideLayouts/slideLayout69.xml"/><Relationship Id="rId12" Type="http://schemas.openxmlformats.org/officeDocument/2006/relationships/slideLayout" Target="../slideLayouts/slideLayout74.xml"/><Relationship Id="rId2" Type="http://schemas.openxmlformats.org/officeDocument/2006/relationships/slideLayout" Target="../slideLayouts/slideLayout64.xml"/><Relationship Id="rId1" Type="http://schemas.openxmlformats.org/officeDocument/2006/relationships/slideLayout" Target="../slideLayouts/slideLayout63.xml"/><Relationship Id="rId6" Type="http://schemas.openxmlformats.org/officeDocument/2006/relationships/slideLayout" Target="../slideLayouts/slideLayout68.xml"/><Relationship Id="rId11" Type="http://schemas.openxmlformats.org/officeDocument/2006/relationships/slideLayout" Target="../slideLayouts/slideLayout73.xml"/><Relationship Id="rId5" Type="http://schemas.openxmlformats.org/officeDocument/2006/relationships/slideLayout" Target="../slideLayouts/slideLayout67.xml"/><Relationship Id="rId10" Type="http://schemas.openxmlformats.org/officeDocument/2006/relationships/slideLayout" Target="../slideLayouts/slideLayout72.xml"/><Relationship Id="rId4" Type="http://schemas.openxmlformats.org/officeDocument/2006/relationships/slideLayout" Target="../slideLayouts/slideLayout66.xml"/><Relationship Id="rId9" Type="http://schemas.openxmlformats.org/officeDocument/2006/relationships/slideLayout" Target="../slideLayouts/slideLayout71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2.xml"/><Relationship Id="rId3" Type="http://schemas.openxmlformats.org/officeDocument/2006/relationships/slideLayout" Target="../slideLayouts/slideLayout77.xml"/><Relationship Id="rId7" Type="http://schemas.openxmlformats.org/officeDocument/2006/relationships/slideLayout" Target="../slideLayouts/slideLayout81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76.xml"/><Relationship Id="rId1" Type="http://schemas.openxmlformats.org/officeDocument/2006/relationships/slideLayout" Target="../slideLayouts/slideLayout75.xml"/><Relationship Id="rId6" Type="http://schemas.openxmlformats.org/officeDocument/2006/relationships/slideLayout" Target="../slideLayouts/slideLayout80.xml"/><Relationship Id="rId11" Type="http://schemas.openxmlformats.org/officeDocument/2006/relationships/slideLayout" Target="../slideLayouts/slideLayout85.xml"/><Relationship Id="rId5" Type="http://schemas.openxmlformats.org/officeDocument/2006/relationships/slideLayout" Target="../slideLayouts/slideLayout79.xml"/><Relationship Id="rId10" Type="http://schemas.openxmlformats.org/officeDocument/2006/relationships/slideLayout" Target="../slideLayouts/slideLayout84.xml"/><Relationship Id="rId4" Type="http://schemas.openxmlformats.org/officeDocument/2006/relationships/slideLayout" Target="../slideLayouts/slideLayout78.xml"/><Relationship Id="rId9" Type="http://schemas.openxmlformats.org/officeDocument/2006/relationships/slideLayout" Target="../slideLayouts/slideLayout83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3.xml"/><Relationship Id="rId3" Type="http://schemas.openxmlformats.org/officeDocument/2006/relationships/slideLayout" Target="../slideLayouts/slideLayout88.xml"/><Relationship Id="rId7" Type="http://schemas.openxmlformats.org/officeDocument/2006/relationships/slideLayout" Target="../slideLayouts/slideLayout92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87.xml"/><Relationship Id="rId1" Type="http://schemas.openxmlformats.org/officeDocument/2006/relationships/slideLayout" Target="../slideLayouts/slideLayout86.xml"/><Relationship Id="rId6" Type="http://schemas.openxmlformats.org/officeDocument/2006/relationships/slideLayout" Target="../slideLayouts/slideLayout91.xml"/><Relationship Id="rId11" Type="http://schemas.openxmlformats.org/officeDocument/2006/relationships/slideLayout" Target="../slideLayouts/slideLayout96.xml"/><Relationship Id="rId5" Type="http://schemas.openxmlformats.org/officeDocument/2006/relationships/slideLayout" Target="../slideLayouts/slideLayout90.xml"/><Relationship Id="rId10" Type="http://schemas.openxmlformats.org/officeDocument/2006/relationships/slideLayout" Target="../slideLayouts/slideLayout95.xml"/><Relationship Id="rId4" Type="http://schemas.openxmlformats.org/officeDocument/2006/relationships/slideLayout" Target="../slideLayouts/slideLayout89.xml"/><Relationship Id="rId9" Type="http://schemas.openxmlformats.org/officeDocument/2006/relationships/slideLayout" Target="../slideLayouts/slideLayout9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>
            <a:extLst>
              <a:ext uri="{FF2B5EF4-FFF2-40B4-BE49-F238E27FC236}">
                <a16:creationId xmlns:a16="http://schemas.microsoft.com/office/drawing/2014/main" id="{08DB0DD9-91A9-42DD-BBC6-39D6443619B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Titelmasterformat durch Klicken bearbeiten</a:t>
            </a:r>
          </a:p>
        </p:txBody>
      </p:sp>
      <p:sp>
        <p:nvSpPr>
          <p:cNvPr id="106499" name="Rectangle 3">
            <a:extLst>
              <a:ext uri="{FF2B5EF4-FFF2-40B4-BE49-F238E27FC236}">
                <a16:creationId xmlns:a16="http://schemas.microsoft.com/office/drawing/2014/main" id="{6D590BE3-DD3D-4D2D-8160-CBB53739F5B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Textmasterformate durch Klicken bearbeiten</a:t>
            </a:r>
          </a:p>
          <a:p>
            <a:pPr lvl="1"/>
            <a:r>
              <a:rPr lang="en-US" altLang="en-US"/>
              <a:t>Zweite Ebene</a:t>
            </a:r>
          </a:p>
          <a:p>
            <a:pPr lvl="2"/>
            <a:r>
              <a:rPr lang="en-US" altLang="en-US"/>
              <a:t>Dritte Ebene</a:t>
            </a:r>
          </a:p>
          <a:p>
            <a:pPr lvl="3"/>
            <a:r>
              <a:rPr lang="en-US" altLang="en-US"/>
              <a:t>Vierte Ebene</a:t>
            </a:r>
          </a:p>
          <a:p>
            <a:pPr lvl="4"/>
            <a:r>
              <a:rPr lang="en-US" altLang="en-US"/>
              <a:t>Fünfte Ebene</a:t>
            </a:r>
          </a:p>
        </p:txBody>
      </p:sp>
      <p:sp>
        <p:nvSpPr>
          <p:cNvPr id="106500" name="Rectangle 4">
            <a:extLst>
              <a:ext uri="{FF2B5EF4-FFF2-40B4-BE49-F238E27FC236}">
                <a16:creationId xmlns:a16="http://schemas.microsoft.com/office/drawing/2014/main" id="{7EFC4CB6-8123-4DA4-BC03-2CBF27B82229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6501" name="Rectangle 5">
            <a:extLst>
              <a:ext uri="{FF2B5EF4-FFF2-40B4-BE49-F238E27FC236}">
                <a16:creationId xmlns:a16="http://schemas.microsoft.com/office/drawing/2014/main" id="{0EB7EA23-553A-42DD-B4A5-D3765C7DDE7F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6502" name="Rectangle 6">
            <a:extLst>
              <a:ext uri="{FF2B5EF4-FFF2-40B4-BE49-F238E27FC236}">
                <a16:creationId xmlns:a16="http://schemas.microsoft.com/office/drawing/2014/main" id="{7AEE030C-3B4C-4C87-B746-33C55A9F5FBE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029D959E-3847-4146-B514-88350815B189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  <p:sldLayoutId id="2147483663" r:id="rId12"/>
    <p:sldLayoutId id="2147483664" r:id="rId13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rgbClr val="FF6600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rgbClr val="FF6600"/>
          </a:solidFill>
          <a:latin typeface="Arial" panose="020B0604020202020204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rgbClr val="FF6600"/>
          </a:solidFill>
          <a:latin typeface="Arial" panose="020B0604020202020204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rgbClr val="FF6600"/>
          </a:solidFill>
          <a:latin typeface="Arial" panose="020B0604020202020204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rgbClr val="FF6600"/>
          </a:solidFill>
          <a:latin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FF6600"/>
          </a:solidFill>
          <a:latin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FF6600"/>
          </a:solidFill>
          <a:latin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FF6600"/>
          </a:solidFill>
          <a:latin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FF6600"/>
          </a:solidFill>
          <a:latin typeface="Arial" panose="020B060402020202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2"/>
          <p:cNvGrpSpPr>
            <a:grpSpLocks/>
          </p:cNvGrpSpPr>
          <p:nvPr/>
        </p:nvGrpSpPr>
        <p:grpSpPr bwMode="auto">
          <a:xfrm>
            <a:off x="0" y="0"/>
            <a:ext cx="8478838" cy="6173788"/>
            <a:chOff x="0" y="0"/>
            <a:chExt cx="5341" cy="3889"/>
          </a:xfrm>
        </p:grpSpPr>
        <p:sp>
          <p:nvSpPr>
            <p:cNvPr id="3075" name="Freeform 3"/>
            <p:cNvSpPr>
              <a:spLocks/>
            </p:cNvSpPr>
            <p:nvPr/>
          </p:nvSpPr>
          <p:spPr bwMode="auto">
            <a:xfrm>
              <a:off x="0" y="0"/>
              <a:ext cx="3863" cy="3889"/>
            </a:xfrm>
            <a:custGeom>
              <a:avLst/>
              <a:gdLst>
                <a:gd name="T0" fmla="*/ 3862 w 3863"/>
                <a:gd name="T1" fmla="*/ 3418 h 3889"/>
                <a:gd name="T2" fmla="*/ 457 w 3863"/>
                <a:gd name="T3" fmla="*/ 0 h 3889"/>
                <a:gd name="T4" fmla="*/ 0 w 3863"/>
                <a:gd name="T5" fmla="*/ 0 h 3889"/>
                <a:gd name="T6" fmla="*/ 0 w 3863"/>
                <a:gd name="T7" fmla="*/ 481 h 3889"/>
                <a:gd name="T8" fmla="*/ 3394 w 3863"/>
                <a:gd name="T9" fmla="*/ 3888 h 3889"/>
                <a:gd name="T10" fmla="*/ 3862 w 3863"/>
                <a:gd name="T11" fmla="*/ 3418 h 38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3076" name="Freeform 4"/>
            <p:cNvSpPr>
              <a:spLocks/>
            </p:cNvSpPr>
            <p:nvPr/>
          </p:nvSpPr>
          <p:spPr bwMode="auto">
            <a:xfrm>
              <a:off x="860" y="0"/>
              <a:ext cx="3394" cy="3223"/>
            </a:xfrm>
            <a:custGeom>
              <a:avLst/>
              <a:gdLst>
                <a:gd name="T0" fmla="*/ 370 w 3394"/>
                <a:gd name="T1" fmla="*/ 0 h 3223"/>
                <a:gd name="T2" fmla="*/ 3393 w 3394"/>
                <a:gd name="T3" fmla="*/ 3036 h 3223"/>
                <a:gd name="T4" fmla="*/ 3208 w 3394"/>
                <a:gd name="T5" fmla="*/ 3222 h 3223"/>
                <a:gd name="T6" fmla="*/ 0 w 3394"/>
                <a:gd name="T7" fmla="*/ 0 h 3223"/>
                <a:gd name="T8" fmla="*/ 370 w 3394"/>
                <a:gd name="T9" fmla="*/ 0 h 3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3077" name="Freeform 5"/>
            <p:cNvSpPr>
              <a:spLocks/>
            </p:cNvSpPr>
            <p:nvPr/>
          </p:nvSpPr>
          <p:spPr bwMode="auto">
            <a:xfrm>
              <a:off x="2187" y="0"/>
              <a:ext cx="2859" cy="2556"/>
            </a:xfrm>
            <a:custGeom>
              <a:avLst/>
              <a:gdLst>
                <a:gd name="T0" fmla="*/ 630 w 2859"/>
                <a:gd name="T1" fmla="*/ 0 h 2556"/>
                <a:gd name="T2" fmla="*/ 2858 w 2859"/>
                <a:gd name="T3" fmla="*/ 2238 h 2556"/>
                <a:gd name="T4" fmla="*/ 2543 w 2859"/>
                <a:gd name="T5" fmla="*/ 2555 h 2556"/>
                <a:gd name="T6" fmla="*/ 0 w 2859"/>
                <a:gd name="T7" fmla="*/ 0 h 2556"/>
                <a:gd name="T8" fmla="*/ 630 w 2859"/>
                <a:gd name="T9" fmla="*/ 0 h 25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3078" name="Freeform 6"/>
            <p:cNvSpPr>
              <a:spLocks/>
            </p:cNvSpPr>
            <p:nvPr/>
          </p:nvSpPr>
          <p:spPr bwMode="auto">
            <a:xfrm>
              <a:off x="3055" y="0"/>
              <a:ext cx="2286" cy="2121"/>
            </a:xfrm>
            <a:custGeom>
              <a:avLst/>
              <a:gdLst>
                <a:gd name="T0" fmla="*/ 0 w 2286"/>
                <a:gd name="T1" fmla="*/ 0 h 2121"/>
                <a:gd name="T2" fmla="*/ 2111 w 2286"/>
                <a:gd name="T3" fmla="*/ 2120 h 2121"/>
                <a:gd name="T4" fmla="*/ 2285 w 2286"/>
                <a:gd name="T5" fmla="*/ 1945 h 2121"/>
                <a:gd name="T6" fmla="*/ 348 w 2286"/>
                <a:gd name="T7" fmla="*/ 0 h 2121"/>
                <a:gd name="T8" fmla="*/ 0 w 2286"/>
                <a:gd name="T9" fmla="*/ 0 h 2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3079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28600"/>
            <a:ext cx="7772400" cy="121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title style</a:t>
            </a:r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50000"/>
              </a:spcBef>
              <a:buClrTx/>
              <a:buSzTx/>
              <a:buFontTx/>
              <a:buNone/>
              <a:defRPr sz="1400">
                <a:effectLst/>
              </a:defRPr>
            </a:lvl1pPr>
          </a:lstStyle>
          <a:p>
            <a:endParaRPr lang="en-US" altLang="en-US"/>
          </a:p>
        </p:txBody>
      </p:sp>
      <p:sp>
        <p:nvSpPr>
          <p:cNvPr id="3081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50000"/>
              </a:spcBef>
              <a:buClrTx/>
              <a:buSzTx/>
              <a:buFontTx/>
              <a:buNone/>
              <a:defRPr sz="1400">
                <a:effectLst/>
              </a:defRPr>
            </a:lvl1pPr>
          </a:lstStyle>
          <a:p>
            <a:endParaRPr lang="en-US" altLang="en-US"/>
          </a:p>
        </p:txBody>
      </p:sp>
      <p:sp>
        <p:nvSpPr>
          <p:cNvPr id="3082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50000"/>
              </a:spcBef>
              <a:buClrTx/>
              <a:buSzTx/>
              <a:buFontTx/>
              <a:buNone/>
              <a:defRPr sz="1400">
                <a:effectLst/>
              </a:defRPr>
            </a:lvl1pPr>
          </a:lstStyle>
          <a:p>
            <a:fld id="{4488D9B5-2B24-4553-8FE1-874D6654E7BE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3083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641475"/>
            <a:ext cx="7772400" cy="4454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text styles</a:t>
            </a:r>
          </a:p>
          <a:p>
            <a:pPr lvl="1"/>
            <a:r>
              <a:rPr lang="en-GB" altLang="en-US"/>
              <a:t>Second level</a:t>
            </a:r>
          </a:p>
          <a:p>
            <a:pPr lvl="2"/>
            <a:r>
              <a:rPr lang="en-GB" altLang="en-US"/>
              <a:t>Third level</a:t>
            </a:r>
          </a:p>
          <a:p>
            <a:pPr lvl="3"/>
            <a:r>
              <a:rPr lang="en-GB" altLang="en-US"/>
              <a:t>Fourth level</a:t>
            </a:r>
          </a:p>
          <a:p>
            <a:pPr lvl="4"/>
            <a:r>
              <a:rPr lang="en-GB" alt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253316796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  <p:sldLayoutId id="2147483677" r:id="rId12"/>
    <p:sldLayoutId id="2147483678" r:id="rId13"/>
    <p:sldLayoutId id="2147483679" r:id="rId14"/>
    <p:sldLayoutId id="2147483680" r:id="rId15"/>
    <p:sldLayoutId id="2147483681" r:id="rId16"/>
    <p:sldLayoutId id="2147483682" r:id="rId17"/>
    <p:sldLayoutId id="2147483683" r:id="rId18"/>
    <p:sldLayoutId id="2147483684" r:id="rId19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Ø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»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42" name="Group 2"/>
          <p:cNvGrpSpPr>
            <a:grpSpLocks/>
          </p:cNvGrpSpPr>
          <p:nvPr/>
        </p:nvGrpSpPr>
        <p:grpSpPr bwMode="auto">
          <a:xfrm>
            <a:off x="0" y="0"/>
            <a:ext cx="8478838" cy="6173788"/>
            <a:chOff x="0" y="0"/>
            <a:chExt cx="5341" cy="3889"/>
          </a:xfrm>
        </p:grpSpPr>
        <p:sp>
          <p:nvSpPr>
            <p:cNvPr id="3075" name="Freeform 3"/>
            <p:cNvSpPr>
              <a:spLocks/>
            </p:cNvSpPr>
            <p:nvPr/>
          </p:nvSpPr>
          <p:spPr bwMode="auto">
            <a:xfrm>
              <a:off x="0" y="0"/>
              <a:ext cx="3863" cy="3889"/>
            </a:xfrm>
            <a:custGeom>
              <a:avLst/>
              <a:gdLst>
                <a:gd name="T0" fmla="*/ 3862 w 3863"/>
                <a:gd name="T1" fmla="*/ 3418 h 3889"/>
                <a:gd name="T2" fmla="*/ 457 w 3863"/>
                <a:gd name="T3" fmla="*/ 0 h 3889"/>
                <a:gd name="T4" fmla="*/ 0 w 3863"/>
                <a:gd name="T5" fmla="*/ 0 h 3889"/>
                <a:gd name="T6" fmla="*/ 0 w 3863"/>
                <a:gd name="T7" fmla="*/ 481 h 3889"/>
                <a:gd name="T8" fmla="*/ 3394 w 3863"/>
                <a:gd name="T9" fmla="*/ 3888 h 3889"/>
                <a:gd name="T10" fmla="*/ 3862 w 3863"/>
                <a:gd name="T11" fmla="*/ 3418 h 38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20000"/>
                </a:spcBef>
                <a:spcAft>
                  <a:spcPct val="0"/>
                </a:spcAft>
                <a:buClr>
                  <a:srgbClr val="FFFF00"/>
                </a:buClr>
                <a:buSzPct val="75000"/>
                <a:buFont typeface="Wingdings" pitchFamily="2" charset="2"/>
                <a:buNone/>
                <a:defRPr/>
              </a:pPr>
              <a:endParaRPr lang="en-GB" sz="280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3076" name="Freeform 4"/>
            <p:cNvSpPr>
              <a:spLocks/>
            </p:cNvSpPr>
            <p:nvPr/>
          </p:nvSpPr>
          <p:spPr bwMode="auto">
            <a:xfrm>
              <a:off x="860" y="0"/>
              <a:ext cx="3394" cy="3223"/>
            </a:xfrm>
            <a:custGeom>
              <a:avLst/>
              <a:gdLst>
                <a:gd name="T0" fmla="*/ 370 w 3394"/>
                <a:gd name="T1" fmla="*/ 0 h 3223"/>
                <a:gd name="T2" fmla="*/ 3393 w 3394"/>
                <a:gd name="T3" fmla="*/ 3036 h 3223"/>
                <a:gd name="T4" fmla="*/ 3208 w 3394"/>
                <a:gd name="T5" fmla="*/ 3222 h 3223"/>
                <a:gd name="T6" fmla="*/ 0 w 3394"/>
                <a:gd name="T7" fmla="*/ 0 h 3223"/>
                <a:gd name="T8" fmla="*/ 370 w 3394"/>
                <a:gd name="T9" fmla="*/ 0 h 3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20000"/>
                </a:spcBef>
                <a:spcAft>
                  <a:spcPct val="0"/>
                </a:spcAft>
                <a:buClr>
                  <a:srgbClr val="FFFF00"/>
                </a:buClr>
                <a:buSzPct val="75000"/>
                <a:buFont typeface="Wingdings" pitchFamily="2" charset="2"/>
                <a:buNone/>
                <a:defRPr/>
              </a:pPr>
              <a:endParaRPr lang="en-GB" sz="280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3077" name="Freeform 5"/>
            <p:cNvSpPr>
              <a:spLocks/>
            </p:cNvSpPr>
            <p:nvPr/>
          </p:nvSpPr>
          <p:spPr bwMode="auto">
            <a:xfrm>
              <a:off x="2187" y="0"/>
              <a:ext cx="2859" cy="2556"/>
            </a:xfrm>
            <a:custGeom>
              <a:avLst/>
              <a:gdLst>
                <a:gd name="T0" fmla="*/ 630 w 2859"/>
                <a:gd name="T1" fmla="*/ 0 h 2556"/>
                <a:gd name="T2" fmla="*/ 2858 w 2859"/>
                <a:gd name="T3" fmla="*/ 2238 h 2556"/>
                <a:gd name="T4" fmla="*/ 2543 w 2859"/>
                <a:gd name="T5" fmla="*/ 2555 h 2556"/>
                <a:gd name="T6" fmla="*/ 0 w 2859"/>
                <a:gd name="T7" fmla="*/ 0 h 2556"/>
                <a:gd name="T8" fmla="*/ 630 w 2859"/>
                <a:gd name="T9" fmla="*/ 0 h 25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20000"/>
                </a:spcBef>
                <a:spcAft>
                  <a:spcPct val="0"/>
                </a:spcAft>
                <a:buClr>
                  <a:srgbClr val="FFFF00"/>
                </a:buClr>
                <a:buSzPct val="75000"/>
                <a:buFont typeface="Wingdings" pitchFamily="2" charset="2"/>
                <a:buNone/>
                <a:defRPr/>
              </a:pPr>
              <a:endParaRPr lang="en-GB" sz="280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3078" name="Freeform 6"/>
            <p:cNvSpPr>
              <a:spLocks/>
            </p:cNvSpPr>
            <p:nvPr/>
          </p:nvSpPr>
          <p:spPr bwMode="auto">
            <a:xfrm>
              <a:off x="3055" y="0"/>
              <a:ext cx="2286" cy="2121"/>
            </a:xfrm>
            <a:custGeom>
              <a:avLst/>
              <a:gdLst>
                <a:gd name="T0" fmla="*/ 0 w 2286"/>
                <a:gd name="T1" fmla="*/ 0 h 2121"/>
                <a:gd name="T2" fmla="*/ 2111 w 2286"/>
                <a:gd name="T3" fmla="*/ 2120 h 2121"/>
                <a:gd name="T4" fmla="*/ 2285 w 2286"/>
                <a:gd name="T5" fmla="*/ 1945 h 2121"/>
                <a:gd name="T6" fmla="*/ 348 w 2286"/>
                <a:gd name="T7" fmla="*/ 0 h 2121"/>
                <a:gd name="T8" fmla="*/ 0 w 2286"/>
                <a:gd name="T9" fmla="*/ 0 h 2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20000"/>
                </a:spcBef>
                <a:spcAft>
                  <a:spcPct val="0"/>
                </a:spcAft>
                <a:buClr>
                  <a:srgbClr val="FFFF00"/>
                </a:buClr>
                <a:buSzPct val="75000"/>
                <a:buFont typeface="Wingdings" pitchFamily="2" charset="2"/>
                <a:buNone/>
                <a:defRPr/>
              </a:pPr>
              <a:endParaRPr lang="en-GB" sz="280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3079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28600"/>
            <a:ext cx="7772400" cy="121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50000"/>
              </a:spcBef>
              <a:buClrTx/>
              <a:buSzTx/>
              <a:buFontTx/>
              <a:buNone/>
              <a:defRPr sz="1400" smtClean="0">
                <a:solidFill>
                  <a:srgbClr val="FFFFFF"/>
                </a:solidFill>
                <a:effectLst/>
                <a:latin typeface="Times New Roman" pitchFamily="18" charset="0"/>
              </a:defRPr>
            </a:lvl1pPr>
          </a:lstStyle>
          <a:p>
            <a:pPr fontAlgn="base"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3081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50000"/>
              </a:spcBef>
              <a:buClrTx/>
              <a:buSzTx/>
              <a:buFontTx/>
              <a:buNone/>
              <a:defRPr sz="1400" smtClean="0">
                <a:solidFill>
                  <a:srgbClr val="FFFFFF"/>
                </a:solidFill>
                <a:effectLst/>
                <a:latin typeface="Times New Roman" pitchFamily="18" charset="0"/>
              </a:defRPr>
            </a:lvl1pPr>
          </a:lstStyle>
          <a:p>
            <a:pPr fontAlgn="base"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3082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50000"/>
              </a:spcBef>
              <a:buClrTx/>
              <a:buSzTx/>
              <a:buFontTx/>
              <a:buNone/>
              <a:defRPr sz="1400" smtClean="0">
                <a:solidFill>
                  <a:srgbClr val="FFFFFF"/>
                </a:solidFill>
                <a:effectLst/>
                <a:latin typeface="Times New Roman" pitchFamily="18" charset="0"/>
              </a:defRPr>
            </a:lvl1pPr>
          </a:lstStyle>
          <a:p>
            <a:pPr fontAlgn="base">
              <a:spcAft>
                <a:spcPct val="0"/>
              </a:spcAft>
              <a:defRPr/>
            </a:pPr>
            <a:fld id="{26D826AE-A08A-4A32-8628-299305835169}" type="slidenum">
              <a:rPr lang="en-US"/>
              <a:pPr fontAlgn="base">
                <a:spcAft>
                  <a:spcPct val="0"/>
                </a:spcAft>
                <a:defRPr/>
              </a:pPr>
              <a:t>‹#›</a:t>
            </a:fld>
            <a:endParaRPr lang="en-US"/>
          </a:p>
        </p:txBody>
      </p:sp>
      <p:sp>
        <p:nvSpPr>
          <p:cNvPr id="3083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641475"/>
            <a:ext cx="7772400" cy="4454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255732589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7" r:id="rId12"/>
    <p:sldLayoutId id="2147483698" r:id="rId13"/>
    <p:sldLayoutId id="2147483699" r:id="rId14"/>
    <p:sldLayoutId id="2147483700" r:id="rId15"/>
    <p:sldLayoutId id="2147483701" r:id="rId16"/>
    <p:sldLayoutId id="2147483702" r:id="rId17"/>
    <p:sldLayoutId id="2147483703" r:id="rId18"/>
    <p:sldLayoutId id="2147483704" r:id="rId19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Ø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»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1DEEE46B-1FBC-4814-A16F-D6994DEED0D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0653003E-52F3-44E6-AC41-B58E0BFCC90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A5518C50-94F5-45F1-8EFF-DF4A3F3BCF7D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5CD20267-1F9B-495B-B025-B23DEC873145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FCB71222-8747-43A8-8AF1-A5EB51D2AFD8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9000" y="64008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smtClean="0">
                <a:latin typeface="+mn-lt"/>
              </a:defRPr>
            </a:lvl1pPr>
          </a:lstStyle>
          <a:p>
            <a:pPr>
              <a:defRPr/>
            </a:pPr>
            <a:fld id="{56E945F1-EC63-42AC-8341-2EDFC58DA3D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113677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7" r:id="rId2"/>
    <p:sldLayoutId id="2147483708" r:id="rId3"/>
    <p:sldLayoutId id="2147483709" r:id="rId4"/>
    <p:sldLayoutId id="2147483710" r:id="rId5"/>
    <p:sldLayoutId id="2147483711" r:id="rId6"/>
    <p:sldLayoutId id="2147483712" r:id="rId7"/>
    <p:sldLayoutId id="2147483713" r:id="rId8"/>
    <p:sldLayoutId id="2147483714" r:id="rId9"/>
    <p:sldLayoutId id="2147483715" r:id="rId10"/>
    <p:sldLayoutId id="2147483716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94" name="Group 2">
            <a:extLst>
              <a:ext uri="{FF2B5EF4-FFF2-40B4-BE49-F238E27FC236}">
                <a16:creationId xmlns:a16="http://schemas.microsoft.com/office/drawing/2014/main" id="{5D7A76E1-92FF-499D-BC16-54ABB0F31574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8478838" cy="6173788"/>
            <a:chOff x="0" y="0"/>
            <a:chExt cx="5341" cy="3889"/>
          </a:xfrm>
        </p:grpSpPr>
        <p:sp>
          <p:nvSpPr>
            <p:cNvPr id="8195" name="Freeform 3">
              <a:extLst>
                <a:ext uri="{FF2B5EF4-FFF2-40B4-BE49-F238E27FC236}">
                  <a16:creationId xmlns:a16="http://schemas.microsoft.com/office/drawing/2014/main" id="{73A147A7-8C06-4676-A038-6B3508970E56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0"/>
              <a:ext cx="3863" cy="3889"/>
            </a:xfrm>
            <a:custGeom>
              <a:avLst/>
              <a:gdLst>
                <a:gd name="T0" fmla="*/ 3862 w 3863"/>
                <a:gd name="T1" fmla="*/ 3418 h 3889"/>
                <a:gd name="T2" fmla="*/ 457 w 3863"/>
                <a:gd name="T3" fmla="*/ 0 h 3889"/>
                <a:gd name="T4" fmla="*/ 0 w 3863"/>
                <a:gd name="T5" fmla="*/ 0 h 3889"/>
                <a:gd name="T6" fmla="*/ 0 w 3863"/>
                <a:gd name="T7" fmla="*/ 481 h 3889"/>
                <a:gd name="T8" fmla="*/ 3394 w 3863"/>
                <a:gd name="T9" fmla="*/ 3888 h 3889"/>
                <a:gd name="T10" fmla="*/ 3862 w 3863"/>
                <a:gd name="T11" fmla="*/ 3418 h 38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196" name="Freeform 4">
              <a:extLst>
                <a:ext uri="{FF2B5EF4-FFF2-40B4-BE49-F238E27FC236}">
                  <a16:creationId xmlns:a16="http://schemas.microsoft.com/office/drawing/2014/main" id="{C26AFFF7-5990-4EA1-9F20-0A13447C258D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" y="0"/>
              <a:ext cx="3394" cy="3223"/>
            </a:xfrm>
            <a:custGeom>
              <a:avLst/>
              <a:gdLst>
                <a:gd name="T0" fmla="*/ 370 w 3394"/>
                <a:gd name="T1" fmla="*/ 0 h 3223"/>
                <a:gd name="T2" fmla="*/ 3393 w 3394"/>
                <a:gd name="T3" fmla="*/ 3036 h 3223"/>
                <a:gd name="T4" fmla="*/ 3208 w 3394"/>
                <a:gd name="T5" fmla="*/ 3222 h 3223"/>
                <a:gd name="T6" fmla="*/ 0 w 3394"/>
                <a:gd name="T7" fmla="*/ 0 h 3223"/>
                <a:gd name="T8" fmla="*/ 370 w 3394"/>
                <a:gd name="T9" fmla="*/ 0 h 3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197" name="Freeform 5">
              <a:extLst>
                <a:ext uri="{FF2B5EF4-FFF2-40B4-BE49-F238E27FC236}">
                  <a16:creationId xmlns:a16="http://schemas.microsoft.com/office/drawing/2014/main" id="{C1E8B473-2A1F-4854-AFE2-84106C7CF593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7" y="0"/>
              <a:ext cx="2859" cy="2556"/>
            </a:xfrm>
            <a:custGeom>
              <a:avLst/>
              <a:gdLst>
                <a:gd name="T0" fmla="*/ 630 w 2859"/>
                <a:gd name="T1" fmla="*/ 0 h 2556"/>
                <a:gd name="T2" fmla="*/ 2858 w 2859"/>
                <a:gd name="T3" fmla="*/ 2238 h 2556"/>
                <a:gd name="T4" fmla="*/ 2543 w 2859"/>
                <a:gd name="T5" fmla="*/ 2555 h 2556"/>
                <a:gd name="T6" fmla="*/ 0 w 2859"/>
                <a:gd name="T7" fmla="*/ 0 h 2556"/>
                <a:gd name="T8" fmla="*/ 630 w 2859"/>
                <a:gd name="T9" fmla="*/ 0 h 25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198" name="Freeform 6">
              <a:extLst>
                <a:ext uri="{FF2B5EF4-FFF2-40B4-BE49-F238E27FC236}">
                  <a16:creationId xmlns:a16="http://schemas.microsoft.com/office/drawing/2014/main" id="{7AF19991-982F-45B7-A3CB-8128ED79006F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5" y="0"/>
              <a:ext cx="2286" cy="2121"/>
            </a:xfrm>
            <a:custGeom>
              <a:avLst/>
              <a:gdLst>
                <a:gd name="T0" fmla="*/ 0 w 2286"/>
                <a:gd name="T1" fmla="*/ 0 h 2121"/>
                <a:gd name="T2" fmla="*/ 2111 w 2286"/>
                <a:gd name="T3" fmla="*/ 2120 h 2121"/>
                <a:gd name="T4" fmla="*/ 2285 w 2286"/>
                <a:gd name="T5" fmla="*/ 1945 h 2121"/>
                <a:gd name="T6" fmla="*/ 348 w 2286"/>
                <a:gd name="T7" fmla="*/ 0 h 2121"/>
                <a:gd name="T8" fmla="*/ 0 w 2286"/>
                <a:gd name="T9" fmla="*/ 0 h 2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8199" name="Rectangle 7">
            <a:extLst>
              <a:ext uri="{FF2B5EF4-FFF2-40B4-BE49-F238E27FC236}">
                <a16:creationId xmlns:a16="http://schemas.microsoft.com/office/drawing/2014/main" id="{96C6C2F8-BAD8-4965-A709-C1DCC02BC25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28600"/>
            <a:ext cx="7772400" cy="121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title style</a:t>
            </a:r>
          </a:p>
        </p:txBody>
      </p:sp>
      <p:sp>
        <p:nvSpPr>
          <p:cNvPr id="8200" name="Rectangle 8">
            <a:extLst>
              <a:ext uri="{FF2B5EF4-FFF2-40B4-BE49-F238E27FC236}">
                <a16:creationId xmlns:a16="http://schemas.microsoft.com/office/drawing/2014/main" id="{2C509D78-BB0B-4533-8711-9FFE45D75989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50000"/>
              </a:spcBef>
              <a:defRPr sz="1400">
                <a:latin typeface="+mn-lt"/>
              </a:defRPr>
            </a:lvl1pPr>
          </a:lstStyle>
          <a:p>
            <a:endParaRPr lang="en-US" altLang="en-US"/>
          </a:p>
        </p:txBody>
      </p:sp>
      <p:sp>
        <p:nvSpPr>
          <p:cNvPr id="8201" name="Rectangle 9">
            <a:extLst>
              <a:ext uri="{FF2B5EF4-FFF2-40B4-BE49-F238E27FC236}">
                <a16:creationId xmlns:a16="http://schemas.microsoft.com/office/drawing/2014/main" id="{F1BA8985-783C-4EA8-AE1E-72ADB6D9B988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50000"/>
              </a:spcBef>
              <a:defRPr sz="1400">
                <a:latin typeface="+mn-lt"/>
              </a:defRPr>
            </a:lvl1pPr>
          </a:lstStyle>
          <a:p>
            <a:endParaRPr lang="en-US" altLang="en-US"/>
          </a:p>
        </p:txBody>
      </p:sp>
      <p:sp>
        <p:nvSpPr>
          <p:cNvPr id="8202" name="Rectangle 10">
            <a:extLst>
              <a:ext uri="{FF2B5EF4-FFF2-40B4-BE49-F238E27FC236}">
                <a16:creationId xmlns:a16="http://schemas.microsoft.com/office/drawing/2014/main" id="{5D1A7E3F-8E35-46B5-973C-FCB20666FD32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50000"/>
              </a:spcBef>
              <a:defRPr sz="1400">
                <a:latin typeface="+mn-lt"/>
              </a:defRPr>
            </a:lvl1pPr>
          </a:lstStyle>
          <a:p>
            <a:fld id="{72F3CD85-7DE0-4347-B62B-5D83A581DD24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8203" name="Rectangle 11">
            <a:extLst>
              <a:ext uri="{FF2B5EF4-FFF2-40B4-BE49-F238E27FC236}">
                <a16:creationId xmlns:a16="http://schemas.microsoft.com/office/drawing/2014/main" id="{D8020FCC-5F68-4D9D-A160-A52357F0FBC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641475"/>
            <a:ext cx="7772400" cy="4454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text styles</a:t>
            </a:r>
          </a:p>
          <a:p>
            <a:pPr lvl="1"/>
            <a:r>
              <a:rPr lang="en-GB" altLang="en-US"/>
              <a:t>Second level</a:t>
            </a:r>
          </a:p>
          <a:p>
            <a:pPr lvl="2"/>
            <a:r>
              <a:rPr lang="en-GB" altLang="en-US"/>
              <a:t>Third level</a:t>
            </a:r>
          </a:p>
          <a:p>
            <a:pPr lvl="3"/>
            <a:r>
              <a:rPr lang="en-GB" altLang="en-US"/>
              <a:t>Fourth level</a:t>
            </a:r>
          </a:p>
          <a:p>
            <a:pPr lvl="4"/>
            <a:r>
              <a:rPr lang="en-GB" alt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03168240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730" r:id="rId1"/>
    <p:sldLayoutId id="2147483731" r:id="rId2"/>
    <p:sldLayoutId id="2147483732" r:id="rId3"/>
    <p:sldLayoutId id="2147483733" r:id="rId4"/>
    <p:sldLayoutId id="2147483734" r:id="rId5"/>
    <p:sldLayoutId id="2147483735" r:id="rId6"/>
    <p:sldLayoutId id="2147483736" r:id="rId7"/>
    <p:sldLayoutId id="2147483737" r:id="rId8"/>
    <p:sldLayoutId id="2147483738" r:id="rId9"/>
    <p:sldLayoutId id="2147483739" r:id="rId10"/>
    <p:sldLayoutId id="2147483740" r:id="rId11"/>
    <p:sldLayoutId id="2147483741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anose="02020603050405020304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anose="02020603050405020304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anose="02020603050405020304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anose="02020603050405020304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anose="02020603050405020304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anose="02020603050405020304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anose="02020603050405020304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anose="02020603050405020304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buChar char="Ø"/>
        <a:defRPr sz="3200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800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»"/>
        <a:defRPr sz="2400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buChar char="n"/>
        <a:defRPr sz="2000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288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76288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76288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SzTx/>
              <a:buFontTx/>
              <a:buNone/>
              <a:defRPr sz="1400">
                <a:effectLst/>
              </a:defRPr>
            </a:lvl1pPr>
          </a:lstStyle>
          <a:p>
            <a:endParaRPr lang="en-US" altLang="en-US"/>
          </a:p>
        </p:txBody>
      </p:sp>
      <p:sp>
        <p:nvSpPr>
          <p:cNvPr id="76288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buClrTx/>
              <a:buSzTx/>
              <a:buFontTx/>
              <a:buNone/>
              <a:defRPr sz="1400">
                <a:effectLst/>
              </a:defRPr>
            </a:lvl1pPr>
          </a:lstStyle>
          <a:p>
            <a:endParaRPr lang="en-US" altLang="en-US"/>
          </a:p>
        </p:txBody>
      </p:sp>
      <p:sp>
        <p:nvSpPr>
          <p:cNvPr id="76288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SzTx/>
              <a:buFontTx/>
              <a:buNone/>
              <a:defRPr sz="1400">
                <a:effectLst/>
              </a:defRPr>
            </a:lvl1pPr>
          </a:lstStyle>
          <a:p>
            <a:fld id="{CB260013-33BA-479C-A7F7-41A0C7A20D7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432175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5" r:id="rId1"/>
    <p:sldLayoutId id="2147483756" r:id="rId2"/>
    <p:sldLayoutId id="2147483757" r:id="rId3"/>
    <p:sldLayoutId id="2147483758" r:id="rId4"/>
    <p:sldLayoutId id="2147483759" r:id="rId5"/>
    <p:sldLayoutId id="2147483760" r:id="rId6"/>
    <p:sldLayoutId id="2147483761" r:id="rId7"/>
    <p:sldLayoutId id="2147483762" r:id="rId8"/>
    <p:sldLayoutId id="2147483763" r:id="rId9"/>
    <p:sldLayoutId id="2147483764" r:id="rId10"/>
    <p:sldLayoutId id="2147483765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28DA2AF-D759-45CB-803D-C8432CB409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6035B40-2AF2-4C50-96F8-821CB5CBC1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5B119E-019A-44DC-93AD-722A0C7C45C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3E3725-833E-4602-BD4F-C3BBE9879DCD}" type="datetimeFigureOut">
              <a:rPr lang="en-GB" smtClean="0"/>
              <a:t>25/01/2024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BF807D-A983-4B8B-8C97-D954EC72CA6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CE6DF6-281C-413C-A448-37F80F090FA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AF4F4E-C82F-4FF6-A9B2-C3F66E415A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87245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7" r:id="rId1"/>
    <p:sldLayoutId id="2147483768" r:id="rId2"/>
    <p:sldLayoutId id="2147483769" r:id="rId3"/>
    <p:sldLayoutId id="2147483770" r:id="rId4"/>
    <p:sldLayoutId id="2147483771" r:id="rId5"/>
    <p:sldLayoutId id="2147483772" r:id="rId6"/>
    <p:sldLayoutId id="2147483773" r:id="rId7"/>
    <p:sldLayoutId id="2147483774" r:id="rId8"/>
    <p:sldLayoutId id="2147483775" r:id="rId9"/>
    <p:sldLayoutId id="2147483776" r:id="rId10"/>
    <p:sldLayoutId id="2147483777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19.xml"/></Relationships>
</file>

<file path=ppt/slides/_rels/slide10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6.bin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68.xml"/><Relationship Id="rId4" Type="http://schemas.openxmlformats.org/officeDocument/2006/relationships/image" Target="../media/image198.wmf"/></Relationships>
</file>

<file path=ppt/slides/_rels/slide1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8.xml"/></Relationships>
</file>

<file path=ppt/slides/_rels/slide10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9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38.xml"/><Relationship Id="rId4" Type="http://schemas.openxmlformats.org/officeDocument/2006/relationships/image" Target="../media/image200.png"/></Relationships>
</file>

<file path=ppt/slides/_rels/slide10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10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7.bin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38.xml"/><Relationship Id="rId6" Type="http://schemas.openxmlformats.org/officeDocument/2006/relationships/image" Target="../media/image202.wmf"/><Relationship Id="rId5" Type="http://schemas.openxmlformats.org/officeDocument/2006/relationships/oleObject" Target="../embeddings/oleObject118.bin"/><Relationship Id="rId4" Type="http://schemas.openxmlformats.org/officeDocument/2006/relationships/image" Target="../media/image201.wmf"/></Relationships>
</file>

<file path=ppt/slides/_rels/slide10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9.bin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38.xml"/><Relationship Id="rId4" Type="http://schemas.openxmlformats.org/officeDocument/2006/relationships/image" Target="../media/image203.wmf"/></Relationships>
</file>

<file path=ppt/slides/_rels/slide10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3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7" Type="http://schemas.openxmlformats.org/officeDocument/2006/relationships/image" Target="../media/image21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20.w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19.gif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0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0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wmf"/><Relationship Id="rId3" Type="http://schemas.openxmlformats.org/officeDocument/2006/relationships/oleObject" Target="../embeddings/oleObject2.bin"/><Relationship Id="rId7" Type="http://schemas.openxmlformats.org/officeDocument/2006/relationships/oleObject" Target="../embeddings/oleObject4.bin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24.wmf"/><Relationship Id="rId5" Type="http://schemas.openxmlformats.org/officeDocument/2006/relationships/oleObject" Target="../embeddings/oleObject3.bin"/><Relationship Id="rId4" Type="http://schemas.openxmlformats.org/officeDocument/2006/relationships/image" Target="../media/image23.w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wmf"/><Relationship Id="rId2" Type="http://schemas.openxmlformats.org/officeDocument/2006/relationships/oleObject" Target="../embeddings/oleObject5.bin"/><Relationship Id="rId1" Type="http://schemas.openxmlformats.org/officeDocument/2006/relationships/slideLayout" Target="../slideLayouts/slideLayout20.xml"/><Relationship Id="rId5" Type="http://schemas.openxmlformats.org/officeDocument/2006/relationships/image" Target="../media/image27.wmf"/><Relationship Id="rId4" Type="http://schemas.openxmlformats.org/officeDocument/2006/relationships/oleObject" Target="../embeddings/oleObject6.bin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wmf"/><Relationship Id="rId7" Type="http://schemas.openxmlformats.org/officeDocument/2006/relationships/image" Target="../media/image30.wmf"/><Relationship Id="rId2" Type="http://schemas.openxmlformats.org/officeDocument/2006/relationships/oleObject" Target="../embeddings/oleObject7.bin"/><Relationship Id="rId1" Type="http://schemas.openxmlformats.org/officeDocument/2006/relationships/slideLayout" Target="../slideLayouts/slideLayout20.xml"/><Relationship Id="rId6" Type="http://schemas.openxmlformats.org/officeDocument/2006/relationships/oleObject" Target="../embeddings/oleObject9.bin"/><Relationship Id="rId5" Type="http://schemas.openxmlformats.org/officeDocument/2006/relationships/image" Target="../media/image29.wmf"/><Relationship Id="rId4" Type="http://schemas.openxmlformats.org/officeDocument/2006/relationships/oleObject" Target="../embeddings/oleObject8.bin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store.ioppublishing.org/page/detail/Essentials-of-Nucleosynthesis-and-Theoretical-Nuclear-Astrophysics/?K=9780750311496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0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wmf"/><Relationship Id="rId7" Type="http://schemas.openxmlformats.org/officeDocument/2006/relationships/image" Target="../media/image32.wmf"/><Relationship Id="rId2" Type="http://schemas.openxmlformats.org/officeDocument/2006/relationships/oleObject" Target="../embeddings/oleObject10.bin"/><Relationship Id="rId1" Type="http://schemas.openxmlformats.org/officeDocument/2006/relationships/slideLayout" Target="../slideLayouts/slideLayout20.xml"/><Relationship Id="rId6" Type="http://schemas.openxmlformats.org/officeDocument/2006/relationships/oleObject" Target="../embeddings/oleObject11.bin"/><Relationship Id="rId5" Type="http://schemas.openxmlformats.org/officeDocument/2006/relationships/image" Target="../media/image18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wmf"/><Relationship Id="rId2" Type="http://schemas.openxmlformats.org/officeDocument/2006/relationships/oleObject" Target="../embeddings/oleObject12.bin"/><Relationship Id="rId1" Type="http://schemas.openxmlformats.org/officeDocument/2006/relationships/slideLayout" Target="../slideLayouts/slideLayout20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jpeg"/><Relationship Id="rId3" Type="http://schemas.openxmlformats.org/officeDocument/2006/relationships/image" Target="../media/image34.wmf"/><Relationship Id="rId7" Type="http://schemas.openxmlformats.org/officeDocument/2006/relationships/image" Target="../media/image36.wmf"/><Relationship Id="rId2" Type="http://schemas.openxmlformats.org/officeDocument/2006/relationships/oleObject" Target="../embeddings/oleObject13.bin"/><Relationship Id="rId1" Type="http://schemas.openxmlformats.org/officeDocument/2006/relationships/slideLayout" Target="../slideLayouts/slideLayout20.xml"/><Relationship Id="rId6" Type="http://schemas.openxmlformats.org/officeDocument/2006/relationships/oleObject" Target="../embeddings/oleObject15.bin"/><Relationship Id="rId5" Type="http://schemas.openxmlformats.org/officeDocument/2006/relationships/image" Target="../media/image35.wmf"/><Relationship Id="rId4" Type="http://schemas.openxmlformats.org/officeDocument/2006/relationships/oleObject" Target="../embeddings/oleObject14.bin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wmf"/><Relationship Id="rId2" Type="http://schemas.openxmlformats.org/officeDocument/2006/relationships/oleObject" Target="../embeddings/oleObject16.bin"/><Relationship Id="rId1" Type="http://schemas.openxmlformats.org/officeDocument/2006/relationships/slideLayout" Target="../slideLayouts/slideLayout20.xml"/><Relationship Id="rId5" Type="http://schemas.openxmlformats.org/officeDocument/2006/relationships/image" Target="../media/image39.wmf"/><Relationship Id="rId4" Type="http://schemas.openxmlformats.org/officeDocument/2006/relationships/oleObject" Target="../embeddings/oleObject17.bin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8.bin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0.xml"/><Relationship Id="rId5" Type="http://schemas.openxmlformats.org/officeDocument/2006/relationships/image" Target="../media/image42.png"/><Relationship Id="rId4" Type="http://schemas.openxmlformats.org/officeDocument/2006/relationships/image" Target="../media/image41.wmf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wmf"/><Relationship Id="rId3" Type="http://schemas.openxmlformats.org/officeDocument/2006/relationships/oleObject" Target="../embeddings/oleObject19.bin"/><Relationship Id="rId7" Type="http://schemas.openxmlformats.org/officeDocument/2006/relationships/oleObject" Target="../embeddings/oleObject21.bin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44.wmf"/><Relationship Id="rId5" Type="http://schemas.openxmlformats.org/officeDocument/2006/relationships/oleObject" Target="../embeddings/oleObject20.bin"/><Relationship Id="rId4" Type="http://schemas.openxmlformats.org/officeDocument/2006/relationships/image" Target="../media/image43.wmf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0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0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5.bin"/><Relationship Id="rId3" Type="http://schemas.openxmlformats.org/officeDocument/2006/relationships/image" Target="../media/image49.wmf"/><Relationship Id="rId7" Type="http://schemas.openxmlformats.org/officeDocument/2006/relationships/image" Target="../media/image51.wmf"/><Relationship Id="rId2" Type="http://schemas.openxmlformats.org/officeDocument/2006/relationships/oleObject" Target="../embeddings/oleObject22.bin"/><Relationship Id="rId1" Type="http://schemas.openxmlformats.org/officeDocument/2006/relationships/slideLayout" Target="../slideLayouts/slideLayout20.xml"/><Relationship Id="rId6" Type="http://schemas.openxmlformats.org/officeDocument/2006/relationships/oleObject" Target="../embeddings/oleObject24.bin"/><Relationship Id="rId11" Type="http://schemas.openxmlformats.org/officeDocument/2006/relationships/image" Target="../media/image53.wmf"/><Relationship Id="rId5" Type="http://schemas.openxmlformats.org/officeDocument/2006/relationships/image" Target="../media/image50.wmf"/><Relationship Id="rId10" Type="http://schemas.openxmlformats.org/officeDocument/2006/relationships/oleObject" Target="../embeddings/oleObject26.bin"/><Relationship Id="rId4" Type="http://schemas.openxmlformats.org/officeDocument/2006/relationships/oleObject" Target="../embeddings/oleObject23.bin"/><Relationship Id="rId9" Type="http://schemas.openxmlformats.org/officeDocument/2006/relationships/image" Target="../media/image52.wmf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wmf"/><Relationship Id="rId2" Type="http://schemas.openxmlformats.org/officeDocument/2006/relationships/oleObject" Target="../embeddings/oleObject27.bin"/><Relationship Id="rId1" Type="http://schemas.openxmlformats.org/officeDocument/2006/relationships/slideLayout" Target="../slideLayouts/slideLayout20.xml"/><Relationship Id="rId5" Type="http://schemas.openxmlformats.org/officeDocument/2006/relationships/image" Target="../media/image55.wmf"/><Relationship Id="rId4" Type="http://schemas.openxmlformats.org/officeDocument/2006/relationships/oleObject" Target="../embeddings/oleObject28.bin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wmf"/><Relationship Id="rId7" Type="http://schemas.openxmlformats.org/officeDocument/2006/relationships/image" Target="../media/image29.wmf"/><Relationship Id="rId2" Type="http://schemas.openxmlformats.org/officeDocument/2006/relationships/oleObject" Target="../embeddings/oleObject29.bin"/><Relationship Id="rId1" Type="http://schemas.openxmlformats.org/officeDocument/2006/relationships/slideLayout" Target="../slideLayouts/slideLayout20.xml"/><Relationship Id="rId6" Type="http://schemas.openxmlformats.org/officeDocument/2006/relationships/oleObject" Target="../embeddings/oleObject31.bin"/><Relationship Id="rId5" Type="http://schemas.openxmlformats.org/officeDocument/2006/relationships/image" Target="../media/image57.wmf"/><Relationship Id="rId4" Type="http://schemas.openxmlformats.org/officeDocument/2006/relationships/oleObject" Target="../embeddings/oleObject30.bin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wmf"/><Relationship Id="rId2" Type="http://schemas.openxmlformats.org/officeDocument/2006/relationships/oleObject" Target="../embeddings/oleObject32.bin"/><Relationship Id="rId1" Type="http://schemas.openxmlformats.org/officeDocument/2006/relationships/slideLayout" Target="../slideLayouts/slideLayout20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15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64.png"/><Relationship Id="rId4" Type="http://schemas.openxmlformats.org/officeDocument/2006/relationships/image" Target="../media/image63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wmf"/><Relationship Id="rId2" Type="http://schemas.openxmlformats.org/officeDocument/2006/relationships/oleObject" Target="../embeddings/oleObject33.bin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67.png"/><Relationship Id="rId4" Type="http://schemas.openxmlformats.org/officeDocument/2006/relationships/image" Target="../media/image66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9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70.jpeg"/><Relationship Id="rId4" Type="http://schemas.openxmlformats.org/officeDocument/2006/relationships/image" Target="../media/image6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5.xml"/><Relationship Id="rId4" Type="http://schemas.openxmlformats.org/officeDocument/2006/relationships/image" Target="../media/image3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4.bin"/><Relationship Id="rId7" Type="http://schemas.openxmlformats.org/officeDocument/2006/relationships/image" Target="../media/image74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4.xml"/><Relationship Id="rId6" Type="http://schemas.openxmlformats.org/officeDocument/2006/relationships/image" Target="../media/image73.jpeg"/><Relationship Id="rId5" Type="http://schemas.openxmlformats.org/officeDocument/2006/relationships/image" Target="../media/image72.jpeg"/><Relationship Id="rId4" Type="http://schemas.openxmlformats.org/officeDocument/2006/relationships/image" Target="../media/image71.wmf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jpeg"/><Relationship Id="rId2" Type="http://schemas.openxmlformats.org/officeDocument/2006/relationships/image" Target="../media/image75.jpeg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78.jpeg"/><Relationship Id="rId4" Type="http://schemas.openxmlformats.org/officeDocument/2006/relationships/image" Target="../media/image77.jpe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5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5.bin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4.xml"/><Relationship Id="rId6" Type="http://schemas.openxmlformats.org/officeDocument/2006/relationships/image" Target="../media/image80.wmf"/><Relationship Id="rId5" Type="http://schemas.openxmlformats.org/officeDocument/2006/relationships/oleObject" Target="../embeddings/oleObject36.bin"/><Relationship Id="rId4" Type="http://schemas.openxmlformats.org/officeDocument/2006/relationships/image" Target="../media/image79.wmf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7.bin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8.xml"/><Relationship Id="rId6" Type="http://schemas.openxmlformats.org/officeDocument/2006/relationships/image" Target="../media/image82.wmf"/><Relationship Id="rId5" Type="http://schemas.openxmlformats.org/officeDocument/2006/relationships/oleObject" Target="../embeddings/oleObject38.bin"/><Relationship Id="rId4" Type="http://schemas.openxmlformats.org/officeDocument/2006/relationships/image" Target="../media/image81.wmf"/></Relationships>
</file>

<file path=ppt/slides/_rels/slide4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5.wmf"/><Relationship Id="rId13" Type="http://schemas.openxmlformats.org/officeDocument/2006/relationships/oleObject" Target="../embeddings/oleObject44.bin"/><Relationship Id="rId3" Type="http://schemas.openxmlformats.org/officeDocument/2006/relationships/oleObject" Target="../embeddings/oleObject39.bin"/><Relationship Id="rId7" Type="http://schemas.openxmlformats.org/officeDocument/2006/relationships/oleObject" Target="../embeddings/oleObject41.bin"/><Relationship Id="rId12" Type="http://schemas.openxmlformats.org/officeDocument/2006/relationships/image" Target="../media/image87.wmf"/><Relationship Id="rId2" Type="http://schemas.openxmlformats.org/officeDocument/2006/relationships/notesSlide" Target="../notesSlides/notesSlide13.xml"/><Relationship Id="rId16" Type="http://schemas.openxmlformats.org/officeDocument/2006/relationships/image" Target="../media/image89.wmf"/><Relationship Id="rId1" Type="http://schemas.openxmlformats.org/officeDocument/2006/relationships/slideLayout" Target="../slideLayouts/slideLayout69.xml"/><Relationship Id="rId6" Type="http://schemas.openxmlformats.org/officeDocument/2006/relationships/image" Target="../media/image84.wmf"/><Relationship Id="rId11" Type="http://schemas.openxmlformats.org/officeDocument/2006/relationships/oleObject" Target="../embeddings/oleObject43.bin"/><Relationship Id="rId5" Type="http://schemas.openxmlformats.org/officeDocument/2006/relationships/oleObject" Target="../embeddings/oleObject40.bin"/><Relationship Id="rId15" Type="http://schemas.openxmlformats.org/officeDocument/2006/relationships/oleObject" Target="../embeddings/oleObject45.bin"/><Relationship Id="rId10" Type="http://schemas.openxmlformats.org/officeDocument/2006/relationships/image" Target="../media/image86.wmf"/><Relationship Id="rId4" Type="http://schemas.openxmlformats.org/officeDocument/2006/relationships/image" Target="../media/image83.wmf"/><Relationship Id="rId9" Type="http://schemas.openxmlformats.org/officeDocument/2006/relationships/oleObject" Target="../embeddings/oleObject42.bin"/><Relationship Id="rId14" Type="http://schemas.openxmlformats.org/officeDocument/2006/relationships/image" Target="../media/image88.wmf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6.bin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8.xml"/><Relationship Id="rId6" Type="http://schemas.openxmlformats.org/officeDocument/2006/relationships/image" Target="../media/image91.wmf"/><Relationship Id="rId5" Type="http://schemas.openxmlformats.org/officeDocument/2006/relationships/oleObject" Target="../embeddings/oleObject47.bin"/><Relationship Id="rId4" Type="http://schemas.openxmlformats.org/officeDocument/2006/relationships/image" Target="../media/image90.wmf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8.bin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8.xml"/><Relationship Id="rId5" Type="http://schemas.openxmlformats.org/officeDocument/2006/relationships/image" Target="../media/image93.png"/><Relationship Id="rId4" Type="http://schemas.openxmlformats.org/officeDocument/2006/relationships/image" Target="../media/image92.wmf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9.bin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8.xml"/><Relationship Id="rId4" Type="http://schemas.openxmlformats.org/officeDocument/2006/relationships/image" Target="../media/image94.w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wmf"/><Relationship Id="rId3" Type="http://schemas.openxmlformats.org/officeDocument/2006/relationships/image" Target="../media/image4.wmf"/><Relationship Id="rId7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1.xml"/><Relationship Id="rId6" Type="http://schemas.openxmlformats.org/officeDocument/2006/relationships/image" Target="../media/image7.jpeg"/><Relationship Id="rId5" Type="http://schemas.openxmlformats.org/officeDocument/2006/relationships/image" Target="../media/image6.wmf"/><Relationship Id="rId4" Type="http://schemas.openxmlformats.org/officeDocument/2006/relationships/image" Target="../media/image5.png"/></Relationships>
</file>

<file path=ppt/slides/_rels/slide50.xml.rels><?xml version="1.0" encoding="UTF-8" standalone="yes"?>
<Relationships xmlns="http://schemas.openxmlformats.org/package/2006/relationships"><Relationship Id="rId8" Type="http://schemas.openxmlformats.org/officeDocument/2006/relationships/image" Target="../media/image98.wmf"/><Relationship Id="rId3" Type="http://schemas.openxmlformats.org/officeDocument/2006/relationships/oleObject" Target="../embeddings/oleObject50.bin"/><Relationship Id="rId7" Type="http://schemas.openxmlformats.org/officeDocument/2006/relationships/oleObject" Target="../embeddings/oleObject51.bin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9.xml"/><Relationship Id="rId6" Type="http://schemas.openxmlformats.org/officeDocument/2006/relationships/image" Target="../media/image97.jpeg"/><Relationship Id="rId5" Type="http://schemas.openxmlformats.org/officeDocument/2006/relationships/image" Target="../media/image96.png"/><Relationship Id="rId4" Type="http://schemas.openxmlformats.org/officeDocument/2006/relationships/image" Target="../media/image95.wmf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8.xml"/><Relationship Id="rId5" Type="http://schemas.openxmlformats.org/officeDocument/2006/relationships/image" Target="../media/image101.gif"/><Relationship Id="rId4" Type="http://schemas.openxmlformats.org/officeDocument/2006/relationships/image" Target="../media/image100.jpeg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2.jpeg"/><Relationship Id="rId1" Type="http://schemas.openxmlformats.org/officeDocument/2006/relationships/slideLayout" Target="../slideLayouts/slideLayout58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8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2.bin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9.xml"/><Relationship Id="rId5" Type="http://schemas.openxmlformats.org/officeDocument/2006/relationships/image" Target="../media/image104.png"/><Relationship Id="rId4" Type="http://schemas.openxmlformats.org/officeDocument/2006/relationships/image" Target="../media/image103.wmf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4.xml"/><Relationship Id="rId4" Type="http://schemas.openxmlformats.org/officeDocument/2006/relationships/image" Target="../media/image106.jpe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3.bin"/><Relationship Id="rId2" Type="http://schemas.openxmlformats.org/officeDocument/2006/relationships/image" Target="../media/image107.jpeg"/><Relationship Id="rId1" Type="http://schemas.openxmlformats.org/officeDocument/2006/relationships/slideLayout" Target="../slideLayouts/slideLayout38.xml"/><Relationship Id="rId6" Type="http://schemas.openxmlformats.org/officeDocument/2006/relationships/image" Target="../media/image109.wmf"/><Relationship Id="rId5" Type="http://schemas.openxmlformats.org/officeDocument/2006/relationships/oleObject" Target="../embeddings/oleObject54.bin"/><Relationship Id="rId4" Type="http://schemas.openxmlformats.org/officeDocument/2006/relationships/image" Target="../media/image108.wmf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1.jpeg"/><Relationship Id="rId2" Type="http://schemas.openxmlformats.org/officeDocument/2006/relationships/image" Target="../media/image110.jpeg"/><Relationship Id="rId1" Type="http://schemas.openxmlformats.org/officeDocument/2006/relationships/slideLayout" Target="../slideLayouts/slideLayout34.xml"/><Relationship Id="rId4" Type="http://schemas.openxmlformats.org/officeDocument/2006/relationships/image" Target="../media/image112.jpe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4.jpeg"/><Relationship Id="rId2" Type="http://schemas.openxmlformats.org/officeDocument/2006/relationships/image" Target="../media/image113.jpeg"/><Relationship Id="rId1" Type="http://schemas.openxmlformats.org/officeDocument/2006/relationships/slideLayout" Target="../slideLayouts/slideLayout39.xml"/><Relationship Id="rId5" Type="http://schemas.openxmlformats.org/officeDocument/2006/relationships/image" Target="../media/image116.jpeg"/><Relationship Id="rId4" Type="http://schemas.openxmlformats.org/officeDocument/2006/relationships/image" Target="../media/image115.jpeg"/></Relationships>
</file>

<file path=ppt/slides/_rels/slide5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9.wmf"/><Relationship Id="rId13" Type="http://schemas.openxmlformats.org/officeDocument/2006/relationships/oleObject" Target="../embeddings/oleObject60.bin"/><Relationship Id="rId3" Type="http://schemas.openxmlformats.org/officeDocument/2006/relationships/oleObject" Target="../embeddings/oleObject55.bin"/><Relationship Id="rId7" Type="http://schemas.openxmlformats.org/officeDocument/2006/relationships/oleObject" Target="../embeddings/oleObject57.bin"/><Relationship Id="rId12" Type="http://schemas.openxmlformats.org/officeDocument/2006/relationships/image" Target="../media/image121.wmf"/><Relationship Id="rId2" Type="http://schemas.openxmlformats.org/officeDocument/2006/relationships/notesSlide" Target="../notesSlides/notesSlide21.xml"/><Relationship Id="rId16" Type="http://schemas.openxmlformats.org/officeDocument/2006/relationships/image" Target="../media/image123.wmf"/><Relationship Id="rId1" Type="http://schemas.openxmlformats.org/officeDocument/2006/relationships/slideLayout" Target="../slideLayouts/slideLayout69.xml"/><Relationship Id="rId6" Type="http://schemas.openxmlformats.org/officeDocument/2006/relationships/image" Target="../media/image118.wmf"/><Relationship Id="rId11" Type="http://schemas.openxmlformats.org/officeDocument/2006/relationships/oleObject" Target="../embeddings/oleObject59.bin"/><Relationship Id="rId5" Type="http://schemas.openxmlformats.org/officeDocument/2006/relationships/oleObject" Target="../embeddings/oleObject56.bin"/><Relationship Id="rId15" Type="http://schemas.openxmlformats.org/officeDocument/2006/relationships/oleObject" Target="../embeddings/oleObject61.bin"/><Relationship Id="rId10" Type="http://schemas.openxmlformats.org/officeDocument/2006/relationships/image" Target="../media/image120.wmf"/><Relationship Id="rId4" Type="http://schemas.openxmlformats.org/officeDocument/2006/relationships/image" Target="../media/image117.wmf"/><Relationship Id="rId9" Type="http://schemas.openxmlformats.org/officeDocument/2006/relationships/oleObject" Target="../embeddings/oleObject58.bin"/><Relationship Id="rId14" Type="http://schemas.openxmlformats.org/officeDocument/2006/relationships/image" Target="../media/image122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5.xml"/></Relationships>
</file>

<file path=ppt/slides/_rels/slide6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6.wmf"/><Relationship Id="rId13" Type="http://schemas.openxmlformats.org/officeDocument/2006/relationships/oleObject" Target="../embeddings/oleObject67.bin"/><Relationship Id="rId3" Type="http://schemas.openxmlformats.org/officeDocument/2006/relationships/oleObject" Target="../embeddings/oleObject62.bin"/><Relationship Id="rId7" Type="http://schemas.openxmlformats.org/officeDocument/2006/relationships/oleObject" Target="../embeddings/oleObject64.bin"/><Relationship Id="rId12" Type="http://schemas.openxmlformats.org/officeDocument/2006/relationships/image" Target="../media/image128.wmf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9.xml"/><Relationship Id="rId6" Type="http://schemas.openxmlformats.org/officeDocument/2006/relationships/image" Target="../media/image125.wmf"/><Relationship Id="rId11" Type="http://schemas.openxmlformats.org/officeDocument/2006/relationships/oleObject" Target="../embeddings/oleObject66.bin"/><Relationship Id="rId5" Type="http://schemas.openxmlformats.org/officeDocument/2006/relationships/oleObject" Target="../embeddings/oleObject63.bin"/><Relationship Id="rId10" Type="http://schemas.openxmlformats.org/officeDocument/2006/relationships/image" Target="../media/image127.wmf"/><Relationship Id="rId4" Type="http://schemas.openxmlformats.org/officeDocument/2006/relationships/image" Target="../media/image124.wmf"/><Relationship Id="rId9" Type="http://schemas.openxmlformats.org/officeDocument/2006/relationships/oleObject" Target="../embeddings/oleObject65.bin"/><Relationship Id="rId14" Type="http://schemas.openxmlformats.org/officeDocument/2006/relationships/image" Target="../media/image129.wmf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8.bin"/><Relationship Id="rId7" Type="http://schemas.openxmlformats.org/officeDocument/2006/relationships/slide" Target="slide84.xm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68.xml"/><Relationship Id="rId6" Type="http://schemas.openxmlformats.org/officeDocument/2006/relationships/image" Target="../media/image98.wmf"/><Relationship Id="rId5" Type="http://schemas.openxmlformats.org/officeDocument/2006/relationships/oleObject" Target="../embeddings/oleObject69.bin"/><Relationship Id="rId4" Type="http://schemas.openxmlformats.org/officeDocument/2006/relationships/image" Target="../media/image130.wmf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8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1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0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0.bin"/><Relationship Id="rId7" Type="http://schemas.openxmlformats.org/officeDocument/2006/relationships/image" Target="../media/image134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9.xml"/><Relationship Id="rId6" Type="http://schemas.openxmlformats.org/officeDocument/2006/relationships/image" Target="../media/image133.wmf"/><Relationship Id="rId5" Type="http://schemas.openxmlformats.org/officeDocument/2006/relationships/oleObject" Target="../embeddings/oleObject71.bin"/><Relationship Id="rId4" Type="http://schemas.openxmlformats.org/officeDocument/2006/relationships/image" Target="../media/image132.wmf"/></Relationships>
</file>

<file path=ppt/slides/_rels/slide6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0.png"/><Relationship Id="rId3" Type="http://schemas.openxmlformats.org/officeDocument/2006/relationships/image" Target="../media/image136.jpeg"/><Relationship Id="rId7" Type="http://schemas.openxmlformats.org/officeDocument/2006/relationships/image" Target="../media/image139.jpeg"/><Relationship Id="rId2" Type="http://schemas.openxmlformats.org/officeDocument/2006/relationships/image" Target="../media/image135.png"/><Relationship Id="rId1" Type="http://schemas.openxmlformats.org/officeDocument/2006/relationships/slideLayout" Target="../slideLayouts/slideLayout38.xml"/><Relationship Id="rId6" Type="http://schemas.openxmlformats.org/officeDocument/2006/relationships/image" Target="../media/image138.wmf"/><Relationship Id="rId5" Type="http://schemas.openxmlformats.org/officeDocument/2006/relationships/oleObject" Target="../embeddings/oleObject72.bin"/><Relationship Id="rId10" Type="http://schemas.openxmlformats.org/officeDocument/2006/relationships/image" Target="../media/image142.png"/><Relationship Id="rId4" Type="http://schemas.openxmlformats.org/officeDocument/2006/relationships/image" Target="../media/image137.jpeg"/><Relationship Id="rId9" Type="http://schemas.openxmlformats.org/officeDocument/2006/relationships/image" Target="../media/image141.png"/></Relationships>
</file>

<file path=ppt/slides/_rels/slide6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7.wmf"/><Relationship Id="rId3" Type="http://schemas.openxmlformats.org/officeDocument/2006/relationships/image" Target="../media/image144.jpeg"/><Relationship Id="rId7" Type="http://schemas.openxmlformats.org/officeDocument/2006/relationships/oleObject" Target="../embeddings/oleObject74.bin"/><Relationship Id="rId2" Type="http://schemas.openxmlformats.org/officeDocument/2006/relationships/image" Target="../media/image143.jpeg"/><Relationship Id="rId1" Type="http://schemas.openxmlformats.org/officeDocument/2006/relationships/slideLayout" Target="../slideLayouts/slideLayout38.xml"/><Relationship Id="rId6" Type="http://schemas.openxmlformats.org/officeDocument/2006/relationships/image" Target="../media/image146.wmf"/><Relationship Id="rId5" Type="http://schemas.openxmlformats.org/officeDocument/2006/relationships/oleObject" Target="../embeddings/oleObject73.bin"/><Relationship Id="rId4" Type="http://schemas.openxmlformats.org/officeDocument/2006/relationships/image" Target="../media/image145.jpeg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5.bin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38.xml"/><Relationship Id="rId6" Type="http://schemas.openxmlformats.org/officeDocument/2006/relationships/image" Target="../media/image148.wmf"/><Relationship Id="rId5" Type="http://schemas.openxmlformats.org/officeDocument/2006/relationships/oleObject" Target="../embeddings/oleObject76.bin"/><Relationship Id="rId4" Type="http://schemas.openxmlformats.org/officeDocument/2006/relationships/image" Target="../media/image94.wmf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8.wmf"/><Relationship Id="rId7" Type="http://schemas.openxmlformats.org/officeDocument/2006/relationships/image" Target="../media/image150.wmf"/><Relationship Id="rId2" Type="http://schemas.openxmlformats.org/officeDocument/2006/relationships/oleObject" Target="../embeddings/oleObject77.bin"/><Relationship Id="rId1" Type="http://schemas.openxmlformats.org/officeDocument/2006/relationships/slideLayout" Target="../slideLayouts/slideLayout38.xml"/><Relationship Id="rId6" Type="http://schemas.openxmlformats.org/officeDocument/2006/relationships/oleObject" Target="../embeddings/oleObject79.bin"/><Relationship Id="rId5" Type="http://schemas.openxmlformats.org/officeDocument/2006/relationships/image" Target="../media/image149.wmf"/><Relationship Id="rId4" Type="http://schemas.openxmlformats.org/officeDocument/2006/relationships/oleObject" Target="../embeddings/oleObject78.bin"/></Relationships>
</file>

<file path=ppt/slides/_rels/slide6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2.bin"/><Relationship Id="rId3" Type="http://schemas.openxmlformats.org/officeDocument/2006/relationships/image" Target="../media/image151.jpeg"/><Relationship Id="rId7" Type="http://schemas.openxmlformats.org/officeDocument/2006/relationships/image" Target="../media/image153.wmf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68.xml"/><Relationship Id="rId6" Type="http://schemas.openxmlformats.org/officeDocument/2006/relationships/oleObject" Target="../embeddings/oleObject81.bin"/><Relationship Id="rId11" Type="http://schemas.openxmlformats.org/officeDocument/2006/relationships/image" Target="../media/image155.wmf"/><Relationship Id="rId5" Type="http://schemas.openxmlformats.org/officeDocument/2006/relationships/image" Target="../media/image152.wmf"/><Relationship Id="rId10" Type="http://schemas.openxmlformats.org/officeDocument/2006/relationships/oleObject" Target="../embeddings/oleObject83.bin"/><Relationship Id="rId4" Type="http://schemas.openxmlformats.org/officeDocument/2006/relationships/oleObject" Target="../embeddings/oleObject80.bin"/><Relationship Id="rId9" Type="http://schemas.openxmlformats.org/officeDocument/2006/relationships/image" Target="../media/image154.w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0.xml"/></Relationships>
</file>

<file path=ppt/slides/_rels/slide7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6.bin"/><Relationship Id="rId13" Type="http://schemas.openxmlformats.org/officeDocument/2006/relationships/image" Target="../media/image159.wmf"/><Relationship Id="rId3" Type="http://schemas.openxmlformats.org/officeDocument/2006/relationships/image" Target="../media/image151.jpeg"/><Relationship Id="rId7" Type="http://schemas.openxmlformats.org/officeDocument/2006/relationships/image" Target="../media/image157.wmf"/><Relationship Id="rId12" Type="http://schemas.openxmlformats.org/officeDocument/2006/relationships/oleObject" Target="../embeddings/oleObject88.bin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64.xml"/><Relationship Id="rId6" Type="http://schemas.openxmlformats.org/officeDocument/2006/relationships/oleObject" Target="../embeddings/oleObject85.bin"/><Relationship Id="rId11" Type="http://schemas.openxmlformats.org/officeDocument/2006/relationships/image" Target="../media/image29.wmf"/><Relationship Id="rId5" Type="http://schemas.openxmlformats.org/officeDocument/2006/relationships/image" Target="../media/image156.wmf"/><Relationship Id="rId15" Type="http://schemas.openxmlformats.org/officeDocument/2006/relationships/image" Target="../media/image160.wmf"/><Relationship Id="rId10" Type="http://schemas.openxmlformats.org/officeDocument/2006/relationships/oleObject" Target="../embeddings/oleObject87.bin"/><Relationship Id="rId4" Type="http://schemas.openxmlformats.org/officeDocument/2006/relationships/oleObject" Target="../embeddings/oleObject84.bin"/><Relationship Id="rId9" Type="http://schemas.openxmlformats.org/officeDocument/2006/relationships/image" Target="../media/image158.wmf"/><Relationship Id="rId14" Type="http://schemas.openxmlformats.org/officeDocument/2006/relationships/oleObject" Target="../embeddings/oleObject89.bin"/></Relationships>
</file>

<file path=ppt/slides/_rels/slide7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92.bin"/><Relationship Id="rId13" Type="http://schemas.openxmlformats.org/officeDocument/2006/relationships/image" Target="../media/image163.wmf"/><Relationship Id="rId3" Type="http://schemas.openxmlformats.org/officeDocument/2006/relationships/image" Target="../media/image151.jpeg"/><Relationship Id="rId7" Type="http://schemas.openxmlformats.org/officeDocument/2006/relationships/image" Target="../media/image29.wmf"/><Relationship Id="rId12" Type="http://schemas.openxmlformats.org/officeDocument/2006/relationships/oleObject" Target="../embeddings/oleObject94.bin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64.xml"/><Relationship Id="rId6" Type="http://schemas.openxmlformats.org/officeDocument/2006/relationships/oleObject" Target="../embeddings/oleObject91.bin"/><Relationship Id="rId11" Type="http://schemas.openxmlformats.org/officeDocument/2006/relationships/image" Target="../media/image162.wmf"/><Relationship Id="rId5" Type="http://schemas.openxmlformats.org/officeDocument/2006/relationships/image" Target="../media/image161.wmf"/><Relationship Id="rId10" Type="http://schemas.openxmlformats.org/officeDocument/2006/relationships/oleObject" Target="../embeddings/oleObject93.bin"/><Relationship Id="rId4" Type="http://schemas.openxmlformats.org/officeDocument/2006/relationships/oleObject" Target="../embeddings/oleObject90.bin"/><Relationship Id="rId9" Type="http://schemas.openxmlformats.org/officeDocument/2006/relationships/image" Target="../media/image160.wmf"/></Relationships>
</file>

<file path=ppt/slides/_rels/slide7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97.bin"/><Relationship Id="rId13" Type="http://schemas.openxmlformats.org/officeDocument/2006/relationships/image" Target="../media/image165.wmf"/><Relationship Id="rId3" Type="http://schemas.openxmlformats.org/officeDocument/2006/relationships/image" Target="../media/image151.jpeg"/><Relationship Id="rId7" Type="http://schemas.openxmlformats.org/officeDocument/2006/relationships/image" Target="../media/image29.wmf"/><Relationship Id="rId12" Type="http://schemas.openxmlformats.org/officeDocument/2006/relationships/oleObject" Target="../embeddings/oleObject99.bin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34.xml"/><Relationship Id="rId6" Type="http://schemas.openxmlformats.org/officeDocument/2006/relationships/oleObject" Target="../embeddings/oleObject96.bin"/><Relationship Id="rId11" Type="http://schemas.openxmlformats.org/officeDocument/2006/relationships/image" Target="../media/image164.wmf"/><Relationship Id="rId5" Type="http://schemas.openxmlformats.org/officeDocument/2006/relationships/image" Target="../media/image161.wmf"/><Relationship Id="rId10" Type="http://schemas.openxmlformats.org/officeDocument/2006/relationships/oleObject" Target="../embeddings/oleObject98.bin"/><Relationship Id="rId4" Type="http://schemas.openxmlformats.org/officeDocument/2006/relationships/oleObject" Target="../embeddings/oleObject95.bin"/><Relationship Id="rId9" Type="http://schemas.openxmlformats.org/officeDocument/2006/relationships/image" Target="../media/image160.wmf"/></Relationships>
</file>

<file path=ppt/slides/_rels/slide7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02.bin"/><Relationship Id="rId3" Type="http://schemas.openxmlformats.org/officeDocument/2006/relationships/image" Target="../media/image151.jpeg"/><Relationship Id="rId7" Type="http://schemas.openxmlformats.org/officeDocument/2006/relationships/image" Target="../media/image164.wmf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64.xml"/><Relationship Id="rId6" Type="http://schemas.openxmlformats.org/officeDocument/2006/relationships/oleObject" Target="../embeddings/oleObject101.bin"/><Relationship Id="rId5" Type="http://schemas.openxmlformats.org/officeDocument/2006/relationships/image" Target="../media/image29.wmf"/><Relationship Id="rId4" Type="http://schemas.openxmlformats.org/officeDocument/2006/relationships/oleObject" Target="../embeddings/oleObject100.bin"/><Relationship Id="rId9" Type="http://schemas.openxmlformats.org/officeDocument/2006/relationships/image" Target="../media/image166.wmf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3.bin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68.xml"/><Relationship Id="rId6" Type="http://schemas.openxmlformats.org/officeDocument/2006/relationships/image" Target="../media/image168.wmf"/><Relationship Id="rId5" Type="http://schemas.openxmlformats.org/officeDocument/2006/relationships/oleObject" Target="../embeddings/oleObject104.bin"/><Relationship Id="rId4" Type="http://schemas.openxmlformats.org/officeDocument/2006/relationships/image" Target="../media/image167.wmf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5.bin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38.xml"/><Relationship Id="rId4" Type="http://schemas.openxmlformats.org/officeDocument/2006/relationships/image" Target="../media/image169.wmf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64.xml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1.jpeg"/><Relationship Id="rId2" Type="http://schemas.openxmlformats.org/officeDocument/2006/relationships/image" Target="../media/image170.png"/><Relationship Id="rId1" Type="http://schemas.openxmlformats.org/officeDocument/2006/relationships/slideLayout" Target="../slideLayouts/slideLayout38.xml"/><Relationship Id="rId5" Type="http://schemas.openxmlformats.org/officeDocument/2006/relationships/image" Target="../media/image172.wmf"/><Relationship Id="rId4" Type="http://schemas.openxmlformats.org/officeDocument/2006/relationships/oleObject" Target="../embeddings/oleObject106.bin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3.jpeg"/><Relationship Id="rId1" Type="http://schemas.openxmlformats.org/officeDocument/2006/relationships/slideLayout" Target="../slideLayouts/slideLayout39.xml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5.png"/><Relationship Id="rId2" Type="http://schemas.openxmlformats.org/officeDocument/2006/relationships/image" Target="../media/image174.png"/><Relationship Id="rId1" Type="http://schemas.openxmlformats.org/officeDocument/2006/relationships/slideLayout" Target="../slideLayouts/slideLayout3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7.jpeg"/><Relationship Id="rId2" Type="http://schemas.openxmlformats.org/officeDocument/2006/relationships/image" Target="../media/image176.jpeg"/><Relationship Id="rId1" Type="http://schemas.openxmlformats.org/officeDocument/2006/relationships/slideLayout" Target="../slideLayouts/slideLayout38.xml"/><Relationship Id="rId4" Type="http://schemas.openxmlformats.org/officeDocument/2006/relationships/image" Target="../media/image178.jpeg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0.jpg"/><Relationship Id="rId2" Type="http://schemas.openxmlformats.org/officeDocument/2006/relationships/image" Target="../media/image179.jpg"/><Relationship Id="rId1" Type="http://schemas.openxmlformats.org/officeDocument/2006/relationships/slideLayout" Target="../slideLayouts/slideLayout36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1.jpg"/><Relationship Id="rId1" Type="http://schemas.openxmlformats.org/officeDocument/2006/relationships/slideLayout" Target="../slideLayouts/slideLayout36.xml"/></Relationships>
</file>

<file path=ppt/slides/_rels/slide8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09.bin"/><Relationship Id="rId3" Type="http://schemas.openxmlformats.org/officeDocument/2006/relationships/image" Target="../media/image182.jpeg"/><Relationship Id="rId7" Type="http://schemas.openxmlformats.org/officeDocument/2006/relationships/image" Target="../media/image184.wmf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36.xml"/><Relationship Id="rId6" Type="http://schemas.openxmlformats.org/officeDocument/2006/relationships/oleObject" Target="../embeddings/oleObject108.bin"/><Relationship Id="rId11" Type="http://schemas.openxmlformats.org/officeDocument/2006/relationships/image" Target="../media/image186.wmf"/><Relationship Id="rId5" Type="http://schemas.openxmlformats.org/officeDocument/2006/relationships/image" Target="../media/image183.wmf"/><Relationship Id="rId10" Type="http://schemas.openxmlformats.org/officeDocument/2006/relationships/oleObject" Target="../embeddings/oleObject110.bin"/><Relationship Id="rId4" Type="http://schemas.openxmlformats.org/officeDocument/2006/relationships/oleObject" Target="../embeddings/oleObject107.bin"/><Relationship Id="rId9" Type="http://schemas.openxmlformats.org/officeDocument/2006/relationships/image" Target="../media/image185.wmf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4.jpeg"/><Relationship Id="rId2" Type="http://schemas.openxmlformats.org/officeDocument/2006/relationships/image" Target="../media/image187.png"/><Relationship Id="rId1" Type="http://schemas.openxmlformats.org/officeDocument/2006/relationships/slideLayout" Target="../slideLayouts/slideLayout34.xml"/><Relationship Id="rId4" Type="http://schemas.openxmlformats.org/officeDocument/2006/relationships/image" Target="../media/image188.jpeg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hyperlink" Target="https://store.ioppublishing.org/page/detail/Essentials-of-Nucleosynthesis-and-Theoretical-Nuclear-Astrophysics/?K=9780750311496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9.xml"/></Relationships>
</file>

<file path=ppt/slides/_rels/slide87.xml.rels><?xml version="1.0" encoding="UTF-8" standalone="yes"?>
<Relationships xmlns="http://schemas.openxmlformats.org/package/2006/relationships"><Relationship Id="rId3" Type="http://schemas.openxmlformats.org/officeDocument/2006/relationships/hyperlink" Target="https://thomasrauscher.ch/pubs.html" TargetMode="External"/><Relationship Id="rId2" Type="http://schemas.openxmlformats.org/officeDocument/2006/relationships/hyperlink" Target="https://nucastro.org/reacs" TargetMode="External"/><Relationship Id="rId1" Type="http://schemas.openxmlformats.org/officeDocument/2006/relationships/slideLayout" Target="../slideLayouts/slideLayout38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8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9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69.xml"/><Relationship Id="rId5" Type="http://schemas.openxmlformats.org/officeDocument/2006/relationships/image" Target="../media/image190.wmf"/><Relationship Id="rId4" Type="http://schemas.openxmlformats.org/officeDocument/2006/relationships/oleObject" Target="../embeddings/oleObject111.bin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9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3.wmf"/><Relationship Id="rId3" Type="http://schemas.openxmlformats.org/officeDocument/2006/relationships/oleObject" Target="../embeddings/oleObject112.bin"/><Relationship Id="rId7" Type="http://schemas.openxmlformats.org/officeDocument/2006/relationships/oleObject" Target="../embeddings/oleObject114.bin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69.xml"/><Relationship Id="rId6" Type="http://schemas.openxmlformats.org/officeDocument/2006/relationships/image" Target="../media/image192.wmf"/><Relationship Id="rId5" Type="http://schemas.openxmlformats.org/officeDocument/2006/relationships/oleObject" Target="../embeddings/oleObject113.bin"/><Relationship Id="rId4" Type="http://schemas.openxmlformats.org/officeDocument/2006/relationships/image" Target="../media/image191.wmf"/></Relationships>
</file>

<file path=ppt/slides/_rels/slide9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64.xml"/></Relationships>
</file>

<file path=ppt/slides/_rels/slide9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64.xml"/></Relationships>
</file>

<file path=ppt/slides/_rels/slide9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5.bin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68.xml"/><Relationship Id="rId4" Type="http://schemas.openxmlformats.org/officeDocument/2006/relationships/image" Target="../media/image194.wmf"/></Relationships>
</file>

<file path=ppt/slides/_rels/slide9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64.xml"/></Relationships>
</file>

<file path=ppt/slides/_rels/slide9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5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68.xml"/></Relationships>
</file>

<file path=ppt/slides/_rels/slide9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6.jpeg"/><Relationship Id="rId1" Type="http://schemas.openxmlformats.org/officeDocument/2006/relationships/slideLayout" Target="../slideLayouts/slideLayout64.xml"/></Relationships>
</file>

<file path=ppt/slides/_rels/slide9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68.xml"/></Relationships>
</file>

<file path=ppt/slides/_rels/slide9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7.png"/><Relationship Id="rId1" Type="http://schemas.openxmlformats.org/officeDocument/2006/relationships/slideLayout" Target="../slideLayouts/slideLayout68.xml"/></Relationships>
</file>

<file path=ppt/slides/_rels/slide9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6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435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40668" y="1178719"/>
            <a:ext cx="8062664" cy="1143000"/>
          </a:xfrm>
        </p:spPr>
        <p:txBody>
          <a:bodyPr/>
          <a:lstStyle/>
          <a:p>
            <a:r>
              <a:rPr lang="de-CH" altLang="en-US" sz="4000" dirty="0"/>
              <a:t>Theory </a:t>
            </a:r>
            <a:r>
              <a:rPr lang="de-CH" altLang="en-US" sz="4000" dirty="0" err="1"/>
              <a:t>Aspects</a:t>
            </a:r>
            <a:r>
              <a:rPr lang="de-CH" altLang="en-US" sz="4000" dirty="0"/>
              <a:t> </a:t>
            </a:r>
            <a:r>
              <a:rPr lang="de-CH" altLang="en-US" sz="4000" dirty="0" err="1"/>
              <a:t>of</a:t>
            </a:r>
            <a:r>
              <a:rPr lang="de-CH" altLang="en-US" sz="4000" dirty="0"/>
              <a:t> </a:t>
            </a:r>
            <a:r>
              <a:rPr lang="de-CH" altLang="en-US" sz="4000" dirty="0" err="1"/>
              <a:t>Nuclear</a:t>
            </a:r>
            <a:r>
              <a:rPr lang="de-CH" altLang="en-US" sz="4000" dirty="0"/>
              <a:t> </a:t>
            </a:r>
            <a:r>
              <a:rPr lang="de-CH" altLang="en-US" sz="4000" dirty="0" err="1"/>
              <a:t>Reactions</a:t>
            </a:r>
            <a:r>
              <a:rPr lang="de-CH" altLang="en-US" sz="4000" dirty="0"/>
              <a:t> in </a:t>
            </a:r>
            <a:r>
              <a:rPr lang="de-CH" altLang="en-US" sz="4000" dirty="0" err="1"/>
              <a:t>Astrophysics</a:t>
            </a:r>
            <a:endParaRPr lang="en-US" altLang="en-US" sz="4000" dirty="0"/>
          </a:p>
        </p:txBody>
      </p:sp>
      <p:sp>
        <p:nvSpPr>
          <p:cNvPr id="176435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285875" y="4833938"/>
            <a:ext cx="6400800" cy="1752600"/>
          </a:xfrm>
        </p:spPr>
        <p:txBody>
          <a:bodyPr/>
          <a:lstStyle/>
          <a:p>
            <a:r>
              <a:rPr lang="de-CH" altLang="en-US" sz="2400"/>
              <a:t>Thomas Rauscher</a:t>
            </a:r>
          </a:p>
          <a:p>
            <a:r>
              <a:rPr lang="de-CH" altLang="en-US" sz="2400"/>
              <a:t>University of Basel</a:t>
            </a:r>
          </a:p>
          <a:p>
            <a:r>
              <a:rPr lang="de-CH" altLang="en-US" sz="2400"/>
              <a:t>Switzerland</a:t>
            </a:r>
            <a:endParaRPr lang="en-US" altLang="en-US" sz="2400"/>
          </a:p>
        </p:txBody>
      </p:sp>
      <p:sp>
        <p:nvSpPr>
          <p:cNvPr id="1764356" name="Rectangle 4"/>
          <p:cNvSpPr>
            <a:spLocks noChangeArrowheads="1"/>
          </p:cNvSpPr>
          <p:nvPr/>
        </p:nvSpPr>
        <p:spPr bwMode="auto">
          <a:xfrm>
            <a:off x="1422400" y="2955925"/>
            <a:ext cx="6400800" cy="175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2075" tIns="46038" rIns="92075" bIns="46038"/>
          <a:lstStyle>
            <a:lvl1pPr algn="ctr"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defRPr>
            </a:lvl1pPr>
            <a:lvl2pPr algn="ctr">
              <a:buClr>
                <a:schemeClr val="tx1"/>
              </a:buClr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defRPr>
            </a:lvl2pPr>
            <a:lvl3pPr algn="ctr">
              <a:buClr>
                <a:schemeClr val="tx1"/>
              </a:buClr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defRPr>
            </a:lvl3pPr>
            <a:lvl4pPr algn="ctr"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defRPr>
            </a:lvl4pPr>
            <a:lvl5pPr algn="ctr">
              <a:buClr>
                <a:schemeClr val="tx1"/>
              </a:buClr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defRPr>
            </a:lvl5pPr>
            <a:lvl6pPr algn="ctr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defRPr>
            </a:lvl6pPr>
            <a:lvl7pPr algn="ctr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defRPr>
            </a:lvl7pPr>
            <a:lvl8pPr algn="ctr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defRPr>
            </a:lvl8pPr>
            <a:lvl9pPr algn="ctr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defRPr>
            </a:lvl9pPr>
          </a:lstStyle>
          <a:p>
            <a:r>
              <a:rPr lang="de-CH" altLang="en-US" sz="2400" dirty="0" err="1"/>
              <a:t>n_TOF</a:t>
            </a:r>
            <a:r>
              <a:rPr lang="de-CH" altLang="en-US" sz="2400" dirty="0"/>
              <a:t> Winter School</a:t>
            </a:r>
          </a:p>
          <a:p>
            <a:r>
              <a:rPr lang="de-CH" altLang="en-US" sz="2400" dirty="0"/>
              <a:t>2024</a:t>
            </a:r>
            <a:endParaRPr lang="en-US" altLang="en-US" sz="24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148894" y="0"/>
            <a:ext cx="4846211" cy="6858000"/>
          </a:xfrm>
          <a:prstGeom prst="rect">
            <a:avLst/>
          </a:prstGeom>
        </p:spPr>
      </p:pic>
      <p:grpSp>
        <p:nvGrpSpPr>
          <p:cNvPr id="6" name="Group 5"/>
          <p:cNvGrpSpPr/>
          <p:nvPr/>
        </p:nvGrpSpPr>
        <p:grpSpPr>
          <a:xfrm>
            <a:off x="996752" y="613743"/>
            <a:ext cx="7461448" cy="5231417"/>
            <a:chOff x="1143000" y="1005894"/>
            <a:chExt cx="6858000" cy="4846211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2148894" y="0"/>
              <a:ext cx="4846211" cy="6858000"/>
            </a:xfrm>
            <a:prstGeom prst="rect">
              <a:avLst/>
            </a:prstGeom>
          </p:spPr>
        </p:pic>
        <p:sp>
          <p:nvSpPr>
            <p:cNvPr id="5" name="TextBox 4"/>
            <p:cNvSpPr txBox="1"/>
            <p:nvPr/>
          </p:nvSpPr>
          <p:spPr>
            <a:xfrm>
              <a:off x="5033521" y="2132856"/>
              <a:ext cx="2967479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Instead of protons you may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use neutrons or alphas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in this figure!</a:t>
              </a: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25196357"/>
      </p:ext>
    </p:extLst>
  </p:cSld>
  <p:clrMapOvr>
    <a:masterClrMapping/>
  </p:clrMapOvr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>
            <a:extLst>
              <a:ext uri="{FF2B5EF4-FFF2-40B4-BE49-F238E27FC236}">
                <a16:creationId xmlns:a16="http://schemas.microsoft.com/office/drawing/2014/main" id="{52A8351A-92FE-E428-CC12-A80C25625CF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e-CH" altLang="en-US"/>
              <a:t>Waiting Point Approximation</a:t>
            </a:r>
            <a:endParaRPr lang="en-US" altLang="en-US"/>
          </a:p>
        </p:txBody>
      </p:sp>
      <p:sp>
        <p:nvSpPr>
          <p:cNvPr id="14339" name="Text Box 3">
            <a:extLst>
              <a:ext uri="{FF2B5EF4-FFF2-40B4-BE49-F238E27FC236}">
                <a16:creationId xmlns:a16="http://schemas.microsoft.com/office/drawing/2014/main" id="{C8F43DCD-93BD-4EBF-938C-4F0F5865AD6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8625" y="1266825"/>
            <a:ext cx="466407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None/>
              <a:defRPr/>
            </a:pPr>
            <a:r>
              <a:rPr lang="de-CH" altLang="en-US" sz="28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Assuming </a:t>
            </a:r>
            <a:r>
              <a:rPr lang="de-CH" altLang="en-US" sz="2800">
                <a:effectLst>
                  <a:outerShdw blurRad="38100" dist="38100" dir="2700000" algn="tl">
                    <a:srgbClr val="C0C0C0"/>
                  </a:outerShdw>
                </a:effectLst>
                <a:latin typeface="Symbol" panose="05050102010706020507" pitchFamily="18" charset="2"/>
              </a:rPr>
              <a:t>l</a:t>
            </a:r>
            <a:r>
              <a:rPr lang="de-CH" altLang="en-US" sz="2800" baseline="-25000">
                <a:effectLst>
                  <a:outerShdw blurRad="38100" dist="38100" dir="2700000" algn="tl">
                    <a:srgbClr val="C0C0C0"/>
                  </a:outerShdw>
                </a:effectLst>
                <a:latin typeface="Symbol" panose="05050102010706020507" pitchFamily="18" charset="2"/>
              </a:rPr>
              <a:t>b</a:t>
            </a:r>
            <a:r>
              <a:rPr lang="de-CH" altLang="en-US" sz="28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 &lt;&lt; </a:t>
            </a:r>
            <a:r>
              <a:rPr lang="de-CH" altLang="en-US" sz="2800">
                <a:effectLst>
                  <a:outerShdw blurRad="38100" dist="38100" dir="2700000" algn="tl">
                    <a:srgbClr val="C0C0C0"/>
                  </a:outerShdw>
                </a:effectLst>
                <a:latin typeface="Symbol" panose="05050102010706020507" pitchFamily="18" charset="2"/>
              </a:rPr>
              <a:t>l</a:t>
            </a:r>
            <a:r>
              <a:rPr lang="de-CH" altLang="en-US" sz="2800" baseline="-250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n</a:t>
            </a:r>
            <a:r>
              <a:rPr lang="de-CH" altLang="en-US" sz="28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 (r-process):</a:t>
            </a:r>
            <a:endParaRPr lang="en-US" altLang="en-US" sz="2800"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</a:endParaRPr>
          </a:p>
        </p:txBody>
      </p:sp>
      <p:sp>
        <p:nvSpPr>
          <p:cNvPr id="14340" name="Text Box 4">
            <a:extLst>
              <a:ext uri="{FF2B5EF4-FFF2-40B4-BE49-F238E27FC236}">
                <a16:creationId xmlns:a16="http://schemas.microsoft.com/office/drawing/2014/main" id="{07BE865B-07AD-4AB3-8BCC-0E9594BA8D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12825" y="1914525"/>
            <a:ext cx="667861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None/>
              <a:defRPr/>
            </a:pPr>
            <a:r>
              <a:rPr lang="de-CH" altLang="en-US" sz="2800" i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dY</a:t>
            </a:r>
            <a:r>
              <a:rPr lang="de-CH" altLang="en-US" sz="2800" i="1" baseline="-250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(Z,A)</a:t>
            </a:r>
            <a:r>
              <a:rPr lang="de-CH" altLang="en-US" sz="2800" i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/dt = </a:t>
            </a:r>
            <a:r>
              <a:rPr lang="de-CH" altLang="en-US" sz="2800">
                <a:effectLst>
                  <a:outerShdw blurRad="38100" dist="38100" dir="2700000" algn="tl">
                    <a:srgbClr val="C0C0C0"/>
                  </a:outerShdw>
                </a:effectLst>
                <a:latin typeface="Symbol" panose="05050102010706020507" pitchFamily="18" charset="2"/>
              </a:rPr>
              <a:t>l</a:t>
            </a:r>
            <a:r>
              <a:rPr lang="de-CH" altLang="en-US" sz="2800" baseline="-25000">
                <a:effectLst>
                  <a:outerShdw blurRad="38100" dist="38100" dir="2700000" algn="tl">
                    <a:srgbClr val="C0C0C0"/>
                  </a:outerShdw>
                </a:effectLst>
                <a:latin typeface="Symbol" panose="05050102010706020507" pitchFamily="18" charset="2"/>
              </a:rPr>
              <a:t>g</a:t>
            </a:r>
            <a:r>
              <a:rPr lang="de-CH" altLang="en-US" sz="2800" i="1" baseline="-250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(A+1)</a:t>
            </a:r>
            <a:r>
              <a:rPr lang="de-CH" altLang="en-US" sz="2800" i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Y</a:t>
            </a:r>
            <a:r>
              <a:rPr lang="de-CH" altLang="en-US" sz="2800" i="1" baseline="-250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(Z,A+1)</a:t>
            </a:r>
            <a:r>
              <a:rPr lang="de-CH" altLang="en-US" sz="2800" i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 – n</a:t>
            </a:r>
            <a:r>
              <a:rPr lang="de-CH" altLang="en-US" sz="2800" baseline="-250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n </a:t>
            </a:r>
            <a:r>
              <a:rPr lang="de-CH" altLang="en-US" sz="2800" i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&lt;</a:t>
            </a:r>
            <a:r>
              <a:rPr lang="de-CH" altLang="en-US" sz="2800" i="1">
                <a:effectLst>
                  <a:outerShdw blurRad="38100" dist="38100" dir="2700000" algn="tl">
                    <a:srgbClr val="C0C0C0"/>
                  </a:outerShdw>
                </a:effectLst>
                <a:latin typeface="Symbol" panose="05050102010706020507" pitchFamily="18" charset="2"/>
              </a:rPr>
              <a:t>s</a:t>
            </a:r>
            <a:r>
              <a:rPr lang="de-CH" altLang="en-US" sz="2800" i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v&gt;</a:t>
            </a:r>
            <a:r>
              <a:rPr lang="de-CH" altLang="en-US" sz="2800" i="1" baseline="-250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n</a:t>
            </a:r>
            <a:r>
              <a:rPr lang="de-CH" altLang="en-US" sz="2800" i="1" baseline="-25000">
                <a:effectLst>
                  <a:outerShdw blurRad="38100" dist="38100" dir="2700000" algn="tl">
                    <a:srgbClr val="C0C0C0"/>
                  </a:outerShdw>
                </a:effectLst>
                <a:latin typeface="Symbol" panose="05050102010706020507" pitchFamily="18" charset="2"/>
              </a:rPr>
              <a:t>g</a:t>
            </a:r>
            <a:r>
              <a:rPr lang="de-CH" altLang="en-US" sz="2800" i="1" baseline="-250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(A) </a:t>
            </a:r>
            <a:r>
              <a:rPr lang="de-CH" altLang="en-US" sz="2800" i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Y</a:t>
            </a:r>
            <a:r>
              <a:rPr lang="de-CH" altLang="en-US" sz="2800" i="1" baseline="-250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(Z,A)</a:t>
            </a:r>
            <a:r>
              <a:rPr lang="de-CH" altLang="en-US" sz="2800" i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 </a:t>
            </a:r>
            <a:endParaRPr lang="en-US" altLang="en-US" sz="2800" i="1"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</a:endParaRPr>
          </a:p>
        </p:txBody>
      </p:sp>
      <p:grpSp>
        <p:nvGrpSpPr>
          <p:cNvPr id="14341" name="Group 5">
            <a:extLst>
              <a:ext uri="{FF2B5EF4-FFF2-40B4-BE49-F238E27FC236}">
                <a16:creationId xmlns:a16="http://schemas.microsoft.com/office/drawing/2014/main" id="{E61A639D-DE82-1A7B-09BF-132C3864181C}"/>
              </a:ext>
            </a:extLst>
          </p:cNvPr>
          <p:cNvGrpSpPr>
            <a:grpSpLocks/>
          </p:cNvGrpSpPr>
          <p:nvPr/>
        </p:nvGrpSpPr>
        <p:grpSpPr bwMode="auto">
          <a:xfrm>
            <a:off x="492125" y="2676525"/>
            <a:ext cx="6024563" cy="1141413"/>
            <a:chOff x="310" y="1686"/>
            <a:chExt cx="3795" cy="719"/>
          </a:xfrm>
        </p:grpSpPr>
        <p:sp>
          <p:nvSpPr>
            <p:cNvPr id="14342" name="Text Box 6">
              <a:extLst>
                <a:ext uri="{FF2B5EF4-FFF2-40B4-BE49-F238E27FC236}">
                  <a16:creationId xmlns:a16="http://schemas.microsoft.com/office/drawing/2014/main" id="{C23558C6-C755-4C5D-94C1-A825E5402A1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10" y="1686"/>
              <a:ext cx="3795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1" hangingPunct="1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anose="05000000000000000000" pitchFamily="2" charset="2"/>
                <a:buNone/>
                <a:defRPr/>
              </a:pPr>
              <a:r>
                <a:rPr lang="de-CH" altLang="en-US" sz="2800" dirty="0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In (</a:t>
              </a:r>
              <a:r>
                <a:rPr lang="de-CH" altLang="en-US" sz="2800" dirty="0" err="1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n,</a:t>
              </a:r>
              <a:r>
                <a:rPr lang="de-CH" altLang="en-US" sz="2800" dirty="0" err="1">
                  <a:effectLst>
                    <a:outerShdw blurRad="38100" dist="38100" dir="2700000" algn="tl">
                      <a:srgbClr val="C0C0C0"/>
                    </a:outerShdw>
                  </a:effectLst>
                  <a:latin typeface="Symbol" panose="05050102010706020507" pitchFamily="18" charset="2"/>
                </a:rPr>
                <a:t>g</a:t>
              </a:r>
              <a:r>
                <a:rPr lang="de-CH" altLang="en-US" sz="2800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)</a:t>
              </a:r>
              <a:r>
                <a:rPr lang="de-CH" altLang="en-US" sz="2800">
                  <a:effectLst>
                    <a:outerShdw blurRad="38100" dist="38100" dir="2700000" algn="tl">
                      <a:srgbClr val="C0C0C0"/>
                    </a:outerShdw>
                  </a:effectLst>
                  <a:latin typeface="Euclid Symbol" pitchFamily="18" charset="2"/>
                  <a:sym typeface="Symbol" panose="05050102010706020507" pitchFamily="18" charset="2"/>
                </a:rPr>
                <a:t></a:t>
              </a:r>
              <a:r>
                <a:rPr lang="de-CH" altLang="en-US" sz="2800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  <a:sym typeface="Comic Sans MS" panose="030F0702030302020204" pitchFamily="66" charset="0"/>
                </a:rPr>
                <a:t>(</a:t>
              </a:r>
              <a:r>
                <a:rPr lang="de-CH" altLang="en-US" sz="2800" dirty="0" err="1">
                  <a:effectLst>
                    <a:outerShdw blurRad="38100" dist="38100" dir="2700000" algn="tl">
                      <a:srgbClr val="C0C0C0"/>
                    </a:outerShdw>
                  </a:effectLst>
                  <a:latin typeface="Symbol" panose="05050102010706020507" pitchFamily="18" charset="2"/>
                  <a:sym typeface="Comic Sans MS" panose="030F0702030302020204" pitchFamily="66" charset="0"/>
                </a:rPr>
                <a:t>g</a:t>
              </a:r>
              <a:r>
                <a:rPr lang="de-CH" altLang="en-US" sz="2800" dirty="0" err="1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  <a:sym typeface="Comic Sans MS" panose="030F0702030302020204" pitchFamily="66" charset="0"/>
                </a:rPr>
                <a:t>,n</a:t>
              </a:r>
              <a:r>
                <a:rPr lang="de-CH" altLang="en-US" sz="2800" dirty="0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  <a:sym typeface="Comic Sans MS" panose="030F0702030302020204" pitchFamily="66" charset="0"/>
                </a:rPr>
                <a:t>) </a:t>
              </a:r>
              <a:r>
                <a:rPr lang="de-CH" altLang="en-US" sz="2800" dirty="0" err="1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  <a:sym typeface="Comic Sans MS" panose="030F0702030302020204" pitchFamily="66" charset="0"/>
                </a:rPr>
                <a:t>equilibrium</a:t>
              </a:r>
              <a:r>
                <a:rPr lang="de-CH" altLang="en-US" sz="2800" dirty="0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  <a:sym typeface="Comic Sans MS" panose="030F0702030302020204" pitchFamily="66" charset="0"/>
                </a:rPr>
                <a:t> </a:t>
              </a:r>
              <a:r>
                <a:rPr lang="de-CH" altLang="en-US" sz="2800" i="1" dirty="0" err="1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dY</a:t>
              </a:r>
              <a:r>
                <a:rPr lang="de-CH" altLang="en-US" sz="2800" i="1" dirty="0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/</a:t>
              </a:r>
              <a:r>
                <a:rPr lang="de-CH" altLang="en-US" sz="2800" i="1" dirty="0" err="1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dt</a:t>
              </a:r>
              <a:r>
                <a:rPr lang="de-CH" altLang="en-US" sz="2800" i="1" dirty="0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 = 0</a:t>
              </a:r>
              <a:r>
                <a:rPr lang="de-CH" altLang="en-US" sz="2800" dirty="0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  <a:sym typeface="Comic Sans MS" panose="030F0702030302020204" pitchFamily="66" charset="0"/>
                </a:rPr>
                <a:t> and</a:t>
              </a:r>
              <a:endParaRPr lang="en-US" altLang="en-US" sz="28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sym typeface="Comic Sans MS" panose="030F0702030302020204" pitchFamily="66" charset="0"/>
              </a:endParaRPr>
            </a:p>
          </p:txBody>
        </p:sp>
        <p:sp>
          <p:nvSpPr>
            <p:cNvPr id="14343" name="Text Box 7">
              <a:extLst>
                <a:ext uri="{FF2B5EF4-FFF2-40B4-BE49-F238E27FC236}">
                  <a16:creationId xmlns:a16="http://schemas.microsoft.com/office/drawing/2014/main" id="{FAF18E4B-BDE8-46B9-B40D-130FA858E5C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02" y="2078"/>
              <a:ext cx="3260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1" hangingPunct="1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anose="05000000000000000000" pitchFamily="2" charset="2"/>
                <a:buNone/>
                <a:defRPr/>
              </a:pPr>
              <a:r>
                <a:rPr lang="de-CH" altLang="en-US" sz="2800" i="1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Y</a:t>
              </a:r>
              <a:r>
                <a:rPr lang="de-CH" altLang="en-US" sz="2800" i="1" baseline="-25000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(Z,A+1)</a:t>
              </a:r>
              <a:r>
                <a:rPr lang="de-CH" altLang="en-US" sz="2800" i="1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/Y</a:t>
              </a:r>
              <a:r>
                <a:rPr lang="de-CH" altLang="en-US" sz="2800" i="1" baseline="-25000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(Z,A)</a:t>
              </a:r>
              <a:r>
                <a:rPr lang="de-CH" altLang="en-US" sz="2800" i="1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= n</a:t>
              </a:r>
              <a:r>
                <a:rPr lang="de-CH" altLang="en-US" sz="2800" baseline="-25000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n </a:t>
              </a:r>
              <a:r>
                <a:rPr lang="de-CH" altLang="en-US" sz="2800" i="1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&lt;</a:t>
              </a:r>
              <a:r>
                <a:rPr lang="de-CH" altLang="en-US" sz="2800" i="1">
                  <a:effectLst>
                    <a:outerShdw blurRad="38100" dist="38100" dir="2700000" algn="tl">
                      <a:srgbClr val="C0C0C0"/>
                    </a:outerShdw>
                  </a:effectLst>
                  <a:latin typeface="Symbol" panose="05050102010706020507" pitchFamily="18" charset="2"/>
                </a:rPr>
                <a:t>s</a:t>
              </a:r>
              <a:r>
                <a:rPr lang="de-CH" altLang="en-US" sz="2800" i="1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v&gt;</a:t>
              </a:r>
              <a:r>
                <a:rPr lang="de-CH" altLang="en-US" sz="2800" i="1" baseline="-25000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n</a:t>
              </a:r>
              <a:r>
                <a:rPr lang="de-CH" altLang="en-US" sz="2800" i="1" baseline="-25000">
                  <a:effectLst>
                    <a:outerShdw blurRad="38100" dist="38100" dir="2700000" algn="tl">
                      <a:srgbClr val="C0C0C0"/>
                    </a:outerShdw>
                  </a:effectLst>
                  <a:latin typeface="Symbol" panose="05050102010706020507" pitchFamily="18" charset="2"/>
                </a:rPr>
                <a:t>g</a:t>
              </a:r>
              <a:r>
                <a:rPr lang="de-CH" altLang="en-US" sz="2800" i="1" baseline="-25000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(A) </a:t>
              </a:r>
              <a:r>
                <a:rPr lang="de-CH" altLang="en-US" sz="2800" i="1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/ </a:t>
              </a:r>
              <a:r>
                <a:rPr lang="de-CH" altLang="en-US" sz="2800">
                  <a:effectLst>
                    <a:outerShdw blurRad="38100" dist="38100" dir="2700000" algn="tl">
                      <a:srgbClr val="C0C0C0"/>
                    </a:outerShdw>
                  </a:effectLst>
                  <a:latin typeface="Symbol" panose="05050102010706020507" pitchFamily="18" charset="2"/>
                </a:rPr>
                <a:t>l</a:t>
              </a:r>
              <a:r>
                <a:rPr lang="de-CH" altLang="en-US" sz="2800" baseline="-25000">
                  <a:effectLst>
                    <a:outerShdw blurRad="38100" dist="38100" dir="2700000" algn="tl">
                      <a:srgbClr val="C0C0C0"/>
                    </a:outerShdw>
                  </a:effectLst>
                  <a:latin typeface="Symbol" panose="05050102010706020507" pitchFamily="18" charset="2"/>
                </a:rPr>
                <a:t>g</a:t>
              </a:r>
              <a:r>
                <a:rPr lang="de-CH" altLang="en-US" sz="2800" i="1" baseline="-25000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(A+1)</a:t>
              </a:r>
              <a:endParaRPr lang="en-US" altLang="en-US" sz="2800" i="1" baseline="-250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endParaRPr>
            </a:p>
          </p:txBody>
        </p:sp>
      </p:grpSp>
      <p:sp>
        <p:nvSpPr>
          <p:cNvPr id="14344" name="Text Box 8">
            <a:extLst>
              <a:ext uri="{FF2B5EF4-FFF2-40B4-BE49-F238E27FC236}">
                <a16:creationId xmlns:a16="http://schemas.microsoft.com/office/drawing/2014/main" id="{7739E43C-E89C-41E5-8236-D835F300327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4825" y="4041775"/>
            <a:ext cx="494506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None/>
              <a:defRPr/>
            </a:pPr>
            <a:r>
              <a:rPr lang="de-CH" altLang="en-US" sz="28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Applying detailed balance yields:</a:t>
            </a:r>
            <a:endParaRPr lang="en-US" altLang="en-US" sz="2800"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</a:endParaRPr>
          </a:p>
        </p:txBody>
      </p:sp>
      <p:grpSp>
        <p:nvGrpSpPr>
          <p:cNvPr id="14345" name="Group 9">
            <a:extLst>
              <a:ext uri="{FF2B5EF4-FFF2-40B4-BE49-F238E27FC236}">
                <a16:creationId xmlns:a16="http://schemas.microsoft.com/office/drawing/2014/main" id="{ABECCB88-42A0-BC60-CF95-F5B634486E81}"/>
              </a:ext>
            </a:extLst>
          </p:cNvPr>
          <p:cNvGrpSpPr>
            <a:grpSpLocks/>
          </p:cNvGrpSpPr>
          <p:nvPr/>
        </p:nvGrpSpPr>
        <p:grpSpPr bwMode="auto">
          <a:xfrm>
            <a:off x="290513" y="4567238"/>
            <a:ext cx="8572500" cy="2092325"/>
            <a:chOff x="183" y="2877"/>
            <a:chExt cx="5400" cy="1318"/>
          </a:xfrm>
        </p:grpSpPr>
        <p:graphicFrame>
          <p:nvGraphicFramePr>
            <p:cNvPr id="17417" name="Object 10">
              <a:extLst>
                <a:ext uri="{FF2B5EF4-FFF2-40B4-BE49-F238E27FC236}">
                  <a16:creationId xmlns:a16="http://schemas.microsoft.com/office/drawing/2014/main" id="{09661E4B-AD53-329F-6CEE-DFEC23228F13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183" y="2877"/>
            <a:ext cx="5400" cy="106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3" imgW="2527300" imgH="495300" progId="Equation.3">
                    <p:embed/>
                  </p:oleObj>
                </mc:Choice>
                <mc:Fallback>
                  <p:oleObj name="Equation" r:id="rId3" imgW="2527300" imgH="495300" progId="Equation.3">
                    <p:embed/>
                    <p:pic>
                      <p:nvPicPr>
                        <p:cNvPr id="17417" name="Object 10">
                          <a:extLst>
                            <a:ext uri="{FF2B5EF4-FFF2-40B4-BE49-F238E27FC236}">
                              <a16:creationId xmlns:a16="http://schemas.microsoft.com/office/drawing/2014/main" id="{09661E4B-AD53-329F-6CEE-DFEC23228F13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83" y="2877"/>
                          <a:ext cx="5400" cy="1061"/>
                        </a:xfrm>
                        <a:prstGeom prst="rect">
                          <a:avLst/>
                        </a:prstGeom>
                        <a:solidFill>
                          <a:srgbClr val="FFCC00"/>
                        </a:solidFill>
                        <a:ln w="9525">
                          <a:solidFill>
                            <a:schemeClr val="bg2"/>
                          </a:solidFill>
                          <a:miter lim="800000"/>
                          <a:headEnd/>
                          <a:tailEnd/>
                        </a:ln>
                        <a:effectLst>
                          <a:outerShdw dist="107763" dir="2700000" algn="ctr" rotWithShape="0">
                            <a:schemeClr val="bg2"/>
                          </a:outerShdw>
                        </a:effec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4347" name="Text Box 11">
              <a:extLst>
                <a:ext uri="{FF2B5EF4-FFF2-40B4-BE49-F238E27FC236}">
                  <a16:creationId xmlns:a16="http://schemas.microsoft.com/office/drawing/2014/main" id="{D11A516A-9D57-42C3-B1FC-A21DA4A803B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58" y="3945"/>
              <a:ext cx="4019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1" hangingPunct="1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anose="05000000000000000000" pitchFamily="2" charset="2"/>
                <a:buNone/>
                <a:defRPr/>
              </a:pPr>
              <a:r>
                <a:rPr lang="de-CH" altLang="en-US" sz="2000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Parameters </a:t>
              </a:r>
              <a:r>
                <a:rPr lang="de-CH" altLang="en-US" sz="2000" i="1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n</a:t>
              </a:r>
              <a:r>
                <a:rPr lang="de-CH" altLang="en-US" sz="2000" baseline="-25000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n</a:t>
              </a:r>
              <a:r>
                <a:rPr lang="de-CH" altLang="en-US" sz="2000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, </a:t>
              </a:r>
              <a:r>
                <a:rPr lang="de-CH" altLang="en-US" sz="2000" i="1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T</a:t>
              </a:r>
              <a:r>
                <a:rPr lang="de-CH" altLang="en-US" sz="2000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; r-process path located around </a:t>
              </a:r>
              <a:r>
                <a:rPr lang="de-CH" altLang="en-US" sz="2000" i="1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S</a:t>
              </a:r>
              <a:r>
                <a:rPr lang="de-CH" altLang="en-US" sz="2000" baseline="-25000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n</a:t>
              </a:r>
              <a:r>
                <a:rPr lang="de-CH" altLang="en-US" sz="2000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=2-3 MeV.</a:t>
              </a:r>
              <a:endParaRPr lang="en-US" altLang="en-US" sz="20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endParaRPr>
            </a:p>
          </p:txBody>
        </p:sp>
      </p:grpSp>
      <p:sp>
        <p:nvSpPr>
          <p:cNvPr id="14348" name="AutoShape 12">
            <a:hlinkClick r:id="" action="ppaction://noaction" highlightClick="1"/>
            <a:extLst>
              <a:ext uri="{FF2B5EF4-FFF2-40B4-BE49-F238E27FC236}">
                <a16:creationId xmlns:a16="http://schemas.microsoft.com/office/drawing/2014/main" id="{44D509F0-8A8A-4DF3-8D36-93030E9C898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9400" y="4572000"/>
            <a:ext cx="8586788" cy="1716088"/>
          </a:xfrm>
          <a:prstGeom prst="actionButtonBlank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80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143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3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43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0" grpId="0" autoUpdateAnimBg="0"/>
      <p:bldP spid="14344" grpId="0" autoUpdateAnimBg="0"/>
    </p:bld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D09D77-ADDF-86B5-3253-DABF663348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Fission in Astrophysics</a:t>
            </a:r>
          </a:p>
        </p:txBody>
      </p:sp>
    </p:spTree>
    <p:extLst>
      <p:ext uri="{BB962C8B-B14F-4D97-AF65-F5344CB8AC3E}">
        <p14:creationId xmlns:p14="http://schemas.microsoft.com/office/powerpoint/2010/main" val="4234357340"/>
      </p:ext>
    </p:extLst>
  </p:cSld>
  <p:clrMapOvr>
    <a:masterClrMapping/>
  </p:clrMapOvr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4228" name="Rectangle 4"/>
          <p:cNvSpPr>
            <a:spLocks noGrp="1" noChangeArrowheads="1"/>
          </p:cNvSpPr>
          <p:nvPr>
            <p:ph type="title"/>
          </p:nvPr>
        </p:nvSpPr>
        <p:spPr>
          <a:xfrm>
            <a:off x="698500" y="0"/>
            <a:ext cx="7772400" cy="1219200"/>
          </a:xfrm>
        </p:spPr>
        <p:txBody>
          <a:bodyPr/>
          <a:lstStyle/>
          <a:p>
            <a:r>
              <a:rPr lang="en-US" altLang="en-US" sz="3600" dirty="0"/>
              <a:t>Fission: Endpoint of the r-Process</a:t>
            </a:r>
          </a:p>
        </p:txBody>
      </p:sp>
      <p:pic>
        <p:nvPicPr>
          <p:cNvPr id="564229" name="Picture 5" descr="goriely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4013" y="984251"/>
            <a:ext cx="4265685" cy="2660774"/>
          </a:xfrm>
          <a:prstGeom prst="rect">
            <a:avLst/>
          </a:prstGeom>
          <a:noFill/>
          <a:ln w="6350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64230" name="Text Box 6"/>
          <p:cNvSpPr txBox="1">
            <a:spLocks noChangeArrowheads="1"/>
          </p:cNvSpPr>
          <p:nvPr/>
        </p:nvSpPr>
        <p:spPr bwMode="auto">
          <a:xfrm rot="-5400000">
            <a:off x="215900" y="3490913"/>
            <a:ext cx="22701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20000"/>
              </a:spcBef>
            </a:pPr>
            <a:r>
              <a:rPr lang="en-US" altLang="en-US" sz="1600">
                <a:effectLst>
                  <a:outerShdw blurRad="38100" dist="38100" dir="2700000" algn="tl">
                    <a:srgbClr val="000000"/>
                  </a:outerShdw>
                </a:effectLst>
              </a:rPr>
              <a:t>Goriely &amp; Clerbaux 1999</a:t>
            </a:r>
          </a:p>
        </p:txBody>
      </p:sp>
      <p:pic>
        <p:nvPicPr>
          <p:cNvPr id="564231" name="Picture 7" descr="fission_hendrik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3745832"/>
            <a:ext cx="6130925" cy="1766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BD5C3D7-0DAC-22FF-175A-767F66EF25F9}"/>
              </a:ext>
            </a:extLst>
          </p:cNvPr>
          <p:cNvSpPr txBox="1"/>
          <p:nvPr/>
        </p:nvSpPr>
        <p:spPr>
          <a:xfrm>
            <a:off x="251521" y="5873749"/>
            <a:ext cx="87849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Important to know: fission barriers, fission fragment distribution!</a:t>
            </a:r>
          </a:p>
          <a:p>
            <a:r>
              <a:rPr lang="en-GB" dirty="0"/>
              <a:t>Impact on: fission cycling in r-process, production of rare-earth peak, maximal extension of r-process production (endpoint)</a:t>
            </a:r>
          </a:p>
        </p:txBody>
      </p:sp>
    </p:spTree>
  </p:cSld>
  <p:clrMapOvr>
    <a:masterClrMapping/>
  </p:clrMapOvr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8324A5-7691-79CB-1966-C7959AD6D1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Decays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AFAF370-68D8-34D5-1B84-D30569414F3D}"/>
              </a:ext>
            </a:extLst>
          </p:cNvPr>
          <p:cNvSpPr txBox="1"/>
          <p:nvPr/>
        </p:nvSpPr>
        <p:spPr>
          <a:xfrm>
            <a:off x="971600" y="1905506"/>
            <a:ext cx="691276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/>
              <a:t>Modification of half-lives in stellar environment: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400" dirty="0"/>
              <a:t>Nuclei are thermally excited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400" dirty="0"/>
              <a:t>For electron captures: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sz="2400" dirty="0"/>
              <a:t>Electrons not from atomic K-shell but from free electrons in the plasma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400" dirty="0"/>
              <a:t>For </a:t>
            </a:r>
            <a:r>
              <a:rPr lang="en-GB" sz="2400" dirty="0">
                <a:latin typeface="Symbol" panose="05050102010706020507" pitchFamily="18" charset="2"/>
              </a:rPr>
              <a:t>b</a:t>
            </a:r>
            <a:r>
              <a:rPr lang="en-GB" sz="2400" dirty="0"/>
              <a:t>-: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sz="2400" dirty="0"/>
              <a:t>At extremely high densities, blocking of exit channel energies (Pauli exclusion)</a:t>
            </a:r>
          </a:p>
        </p:txBody>
      </p:sp>
    </p:spTree>
    <p:extLst>
      <p:ext uri="{BB962C8B-B14F-4D97-AF65-F5344CB8AC3E}">
        <p14:creationId xmlns:p14="http://schemas.microsoft.com/office/powerpoint/2010/main" val="938072612"/>
      </p:ext>
    </p:extLst>
  </p:cSld>
  <p:clrMapOvr>
    <a:masterClrMapping/>
  </p:clrMapOvr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CH" altLang="en-US"/>
              <a:t>Decay Rate</a:t>
            </a:r>
            <a:endParaRPr lang="en-US" altLang="en-US"/>
          </a:p>
        </p:txBody>
      </p:sp>
      <p:graphicFrame>
        <p:nvGraphicFramePr>
          <p:cNvPr id="122883" name="Object 3"/>
          <p:cNvGraphicFramePr>
            <a:graphicFrameLocks noChangeAspect="1"/>
          </p:cNvGraphicFramePr>
          <p:nvPr/>
        </p:nvGraphicFramePr>
        <p:xfrm>
          <a:off x="3038475" y="1677988"/>
          <a:ext cx="3168650" cy="15128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825480" imgH="393480" progId="Equation.3">
                  <p:embed/>
                </p:oleObj>
              </mc:Choice>
              <mc:Fallback>
                <p:oleObj name="Equation" r:id="rId3" imgW="825480" imgH="393480" progId="Equation.3">
                  <p:embed/>
                  <p:pic>
                    <p:nvPicPr>
                      <p:cNvPr id="122883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38475" y="1677988"/>
                        <a:ext cx="3168650" cy="1512887"/>
                      </a:xfrm>
                      <a:prstGeom prst="rect">
                        <a:avLst/>
                      </a:prstGeom>
                      <a:solidFill>
                        <a:srgbClr val="FFCC00"/>
                      </a:solidFill>
                      <a:ln w="6350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  <a:effectLst>
                        <a:outerShdw dist="107763" dir="2700000" algn="ctr" rotWithShape="0">
                          <a:schemeClr val="bg2"/>
                        </a:outerShdw>
                      </a:effec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22886" name="Group 6"/>
          <p:cNvGrpSpPr>
            <a:grpSpLocks/>
          </p:cNvGrpSpPr>
          <p:nvPr/>
        </p:nvGrpSpPr>
        <p:grpSpPr bwMode="auto">
          <a:xfrm>
            <a:off x="552450" y="3819525"/>
            <a:ext cx="8140700" cy="2319338"/>
            <a:chOff x="348" y="2406"/>
            <a:chExt cx="5128" cy="1461"/>
          </a:xfrm>
        </p:grpSpPr>
        <p:sp>
          <p:nvSpPr>
            <p:cNvPr id="122884" name="Text Box 4"/>
            <p:cNvSpPr txBox="1">
              <a:spLocks noChangeArrowheads="1"/>
            </p:cNvSpPr>
            <p:nvPr/>
          </p:nvSpPr>
          <p:spPr bwMode="auto">
            <a:xfrm>
              <a:off x="494" y="2406"/>
              <a:ext cx="2758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de-CH" altLang="en-US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Lifetime </a:t>
              </a:r>
              <a:r>
                <a:rPr lang="de-CH" altLang="en-US" i="1">
                  <a:effectLst>
                    <a:outerShdw blurRad="38100" dist="38100" dir="2700000" algn="tl">
                      <a:srgbClr val="000000"/>
                    </a:outerShdw>
                  </a:effectLst>
                  <a:latin typeface="Symbol" pitchFamily="18" charset="2"/>
                </a:rPr>
                <a:t>t</a:t>
              </a:r>
              <a:r>
                <a:rPr lang="de-CH" altLang="en-US" i="1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=1/</a:t>
              </a:r>
              <a:r>
                <a:rPr lang="de-CH" altLang="en-US" i="1">
                  <a:effectLst>
                    <a:outerShdw blurRad="38100" dist="38100" dir="2700000" algn="tl">
                      <a:srgbClr val="000000"/>
                    </a:outerShdw>
                  </a:effectLst>
                  <a:latin typeface="Symbol" pitchFamily="18" charset="2"/>
                </a:rPr>
                <a:t>l</a:t>
              </a:r>
              <a:r>
                <a:rPr lang="de-CH" altLang="en-US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, half-life </a:t>
              </a:r>
              <a:r>
                <a:rPr lang="de-CH" altLang="en-US" i="1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T</a:t>
              </a:r>
              <a:r>
                <a:rPr lang="de-CH" altLang="en-US" i="1" baseline="-2500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1/2</a:t>
              </a:r>
              <a:r>
                <a:rPr lang="de-CH" altLang="en-US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:</a:t>
              </a:r>
              <a:endParaRPr lang="en-US" alt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graphicFrame>
          <p:nvGraphicFramePr>
            <p:cNvPr id="122885" name="Object 5"/>
            <p:cNvGraphicFramePr>
              <a:graphicFrameLocks noChangeAspect="1"/>
            </p:cNvGraphicFramePr>
            <p:nvPr/>
          </p:nvGraphicFramePr>
          <p:xfrm>
            <a:off x="348" y="2945"/>
            <a:ext cx="5128" cy="92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5" imgW="2120760" imgH="380880" progId="Equation.3">
                    <p:embed/>
                  </p:oleObj>
                </mc:Choice>
                <mc:Fallback>
                  <p:oleObj name="Equation" r:id="rId5" imgW="2120760" imgH="380880" progId="Equation.3">
                    <p:embed/>
                    <p:pic>
                      <p:nvPicPr>
                        <p:cNvPr id="122885" name="Object 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48" y="2945"/>
                          <a:ext cx="5128" cy="922"/>
                        </a:xfrm>
                        <a:prstGeom prst="rect">
                          <a:avLst/>
                        </a:prstGeom>
                        <a:solidFill>
                          <a:srgbClr val="FFCC00"/>
                        </a:solidFill>
                        <a:ln w="6350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:ln>
                        <a:effectLst>
                          <a:outerShdw dist="107763" dir="2700000" algn="ctr" rotWithShape="0">
                            <a:schemeClr val="bg2"/>
                          </a:outerShdw>
                        </a:effectLst>
                      </p:spPr>
                    </p:pic>
                  </p:oleObj>
                </mc:Fallback>
              </mc:AlternateContent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340277408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228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CH" altLang="en-US"/>
              <a:t>Nucleus-Lepton Rate</a:t>
            </a:r>
            <a:endParaRPr lang="en-US" altLang="en-US"/>
          </a:p>
        </p:txBody>
      </p:sp>
      <p:sp>
        <p:nvSpPr>
          <p:cNvPr id="121859" name="Text Box 3"/>
          <p:cNvSpPr txBox="1">
            <a:spLocks noChangeArrowheads="1"/>
          </p:cNvSpPr>
          <p:nvPr/>
        </p:nvSpPr>
        <p:spPr bwMode="auto">
          <a:xfrm>
            <a:off x="454025" y="1349375"/>
            <a:ext cx="8275638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de-CH" altLang="en-US">
                <a:effectLst>
                  <a:outerShdw blurRad="38100" dist="38100" dir="2700000" algn="tl">
                    <a:srgbClr val="000000"/>
                  </a:outerShdw>
                </a:effectLst>
              </a:rPr>
              <a:t>In reactions with leptons (electrons, positrons, neutrinos)</a:t>
            </a:r>
            <a:br>
              <a:rPr lang="de-CH" altLang="en-US"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de-CH" altLang="en-US">
                <a:effectLst>
                  <a:outerShdw blurRad="38100" dist="38100" dir="2700000" algn="tl">
                    <a:srgbClr val="000000"/>
                  </a:outerShdw>
                </a:effectLst>
              </a:rPr>
              <a:t>their masses are negligible:</a:t>
            </a:r>
            <a:endParaRPr lang="en-US" altLang="en-US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graphicFrame>
        <p:nvGraphicFramePr>
          <p:cNvPr id="121860" name="Object 4"/>
          <p:cNvGraphicFramePr>
            <a:graphicFrameLocks noChangeAspect="1"/>
          </p:cNvGraphicFramePr>
          <p:nvPr/>
        </p:nvGraphicFramePr>
        <p:xfrm>
          <a:off x="992188" y="2673350"/>
          <a:ext cx="7312025" cy="1122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1904760" imgH="291960" progId="Equation.3">
                  <p:embed/>
                </p:oleObj>
              </mc:Choice>
              <mc:Fallback>
                <p:oleObj name="Equation" r:id="rId3" imgW="1904760" imgH="291960" progId="Equation.3">
                  <p:embed/>
                  <p:pic>
                    <p:nvPicPr>
                      <p:cNvPr id="12186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2188" y="2673350"/>
                        <a:ext cx="7312025" cy="1122363"/>
                      </a:xfrm>
                      <a:prstGeom prst="rect">
                        <a:avLst/>
                      </a:prstGeom>
                      <a:solidFill>
                        <a:srgbClr val="FFCC00"/>
                      </a:solidFill>
                      <a:ln w="6350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  <a:effectLst>
                        <a:outerShdw dist="107763" dir="2700000" algn="ctr" rotWithShape="0">
                          <a:schemeClr val="bg2"/>
                        </a:outerShdw>
                      </a:effec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1861" name="Text Box 5"/>
          <p:cNvSpPr txBox="1">
            <a:spLocks noChangeArrowheads="1"/>
          </p:cNvSpPr>
          <p:nvPr/>
        </p:nvSpPr>
        <p:spPr bwMode="auto">
          <a:xfrm>
            <a:off x="454025" y="4714875"/>
            <a:ext cx="7743825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de-CH" altLang="en-US">
                <a:effectLst>
                  <a:outerShdw blurRad="38100" dist="38100" dir="2700000" algn="tl">
                    <a:srgbClr val="000000"/>
                  </a:outerShdw>
                </a:effectLst>
              </a:rPr>
              <a:t>Use FD or MB distributions according to density and</a:t>
            </a:r>
            <a:br>
              <a:rPr lang="de-CH" altLang="en-US"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de-CH" altLang="en-US">
                <a:effectLst>
                  <a:outerShdw blurRad="38100" dist="38100" dir="2700000" algn="tl">
                    <a:srgbClr val="000000"/>
                  </a:outerShdw>
                </a:effectLst>
              </a:rPr>
              <a:t>temperature conditions.</a:t>
            </a:r>
            <a:endParaRPr lang="en-US" altLang="en-US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94365624"/>
      </p:ext>
    </p:extLst>
  </p:cSld>
  <p:clrMapOvr>
    <a:masterClrMapping/>
  </p:clrMapOvr>
  <p:transition/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5954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0"/>
            <a:ext cx="7772400" cy="1219200"/>
          </a:xfrm>
        </p:spPr>
        <p:txBody>
          <a:bodyPr/>
          <a:lstStyle/>
          <a:p>
            <a:r>
              <a:rPr lang="en-US" altLang="en-US" sz="4000" dirty="0"/>
              <a:t>Importance of nuclear input</a:t>
            </a:r>
          </a:p>
        </p:txBody>
      </p:sp>
      <p:sp>
        <p:nvSpPr>
          <p:cNvPr id="76595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11188" y="981075"/>
            <a:ext cx="8137525" cy="5732463"/>
          </a:xfrm>
        </p:spPr>
        <p:txBody>
          <a:bodyPr/>
          <a:lstStyle/>
          <a:p>
            <a:r>
              <a:rPr lang="en-US" altLang="en-US" sz="2400" dirty="0"/>
              <a:t>Energy generation</a:t>
            </a:r>
          </a:p>
          <a:p>
            <a:pPr lvl="1"/>
            <a:r>
              <a:rPr lang="en-US" altLang="en-US" sz="2000" dirty="0"/>
              <a:t>Evolution and lifetime of stars (+GCE)</a:t>
            </a:r>
          </a:p>
          <a:p>
            <a:pPr lvl="1"/>
            <a:r>
              <a:rPr lang="en-US" altLang="en-US" sz="2000" dirty="0"/>
              <a:t>Timescale and time structure of explosive events (</a:t>
            </a:r>
            <a:r>
              <a:rPr lang="en-US" altLang="en-US" sz="2000" dirty="0" err="1"/>
              <a:t>eg.</a:t>
            </a:r>
            <a:r>
              <a:rPr lang="en-US" altLang="en-US" sz="2000" dirty="0"/>
              <a:t> Novae, X-ray bursts, r-process)</a:t>
            </a:r>
          </a:p>
          <a:p>
            <a:r>
              <a:rPr lang="en-US" altLang="en-US" sz="2400" dirty="0"/>
              <a:t>Nucleosynthesis</a:t>
            </a:r>
          </a:p>
          <a:p>
            <a:pPr lvl="1"/>
            <a:r>
              <a:rPr lang="en-US" altLang="en-US" sz="2000" dirty="0"/>
              <a:t>Products of stars, explosive events </a:t>
            </a:r>
            <a:r>
              <a:rPr lang="en-US" altLang="en-US" sz="2000" dirty="0">
                <a:sym typeface="Symbol" pitchFamily="18" charset="2"/>
              </a:rPr>
              <a:t></a:t>
            </a:r>
            <a:r>
              <a:rPr lang="en-US" altLang="en-US" sz="2000" dirty="0"/>
              <a:t> galactic chemical evolution</a:t>
            </a:r>
          </a:p>
          <a:p>
            <a:pPr lvl="1"/>
            <a:r>
              <a:rPr lang="en-US" altLang="en-US" sz="2000" dirty="0"/>
              <a:t>Explain observed stellar and galactic abundances</a:t>
            </a:r>
          </a:p>
          <a:p>
            <a:r>
              <a:rPr lang="en-US" altLang="en-US" sz="2400" dirty="0"/>
              <a:t>Equation of state</a:t>
            </a:r>
          </a:p>
          <a:p>
            <a:pPr lvl="1"/>
            <a:r>
              <a:rPr lang="en-US" altLang="en-US" sz="2000" dirty="0"/>
              <a:t>Collapse of massive stellar cores</a:t>
            </a:r>
          </a:p>
          <a:p>
            <a:pPr lvl="1"/>
            <a:r>
              <a:rPr lang="en-US" altLang="en-US" sz="2000" dirty="0"/>
              <a:t>Neutron star properties</a:t>
            </a:r>
          </a:p>
          <a:p>
            <a:pPr lvl="1"/>
            <a:r>
              <a:rPr lang="en-US" altLang="en-US" sz="2000" dirty="0"/>
              <a:t>Black hole formation</a:t>
            </a:r>
          </a:p>
          <a:p>
            <a:r>
              <a:rPr lang="en-US" altLang="en-US" sz="2400" dirty="0">
                <a:solidFill>
                  <a:srgbClr val="FF7C80"/>
                </a:solidFill>
              </a:rPr>
              <a:t>Strong sensitivity of astrophysics to nuclear properties!!</a:t>
            </a:r>
          </a:p>
          <a:p>
            <a:pPr lvl="1"/>
            <a:r>
              <a:rPr lang="en-US" altLang="en-US" sz="2000" dirty="0"/>
              <a:t>Can rule out astrophysical scenario</a:t>
            </a:r>
          </a:p>
          <a:p>
            <a:pPr lvl="1"/>
            <a:r>
              <a:rPr lang="en-US" altLang="en-US" sz="2000" dirty="0"/>
              <a:t>(or point to need for improved nuclear physics)</a:t>
            </a:r>
          </a:p>
          <a:p>
            <a:pPr lvl="1"/>
            <a:r>
              <a:rPr lang="en-US" altLang="en-US" sz="2000" dirty="0"/>
              <a:t>Different sensitivities of different scenarios/processes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59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659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659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59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659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659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59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659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659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59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659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659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59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659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659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59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659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659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59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659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659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595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6595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6595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595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6595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6595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595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6595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76595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595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76595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76595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595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76595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76595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595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76595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76595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595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76595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76595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5955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C87CD2-4FE3-2BBA-D92B-5FEBD6641E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1560" y="-271360"/>
            <a:ext cx="7772400" cy="1219200"/>
          </a:xfrm>
        </p:spPr>
        <p:txBody>
          <a:bodyPr/>
          <a:lstStyle/>
          <a:p>
            <a:r>
              <a:rPr lang="en-GB" sz="2800" dirty="0"/>
              <a:t>Optical model potential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402502B-BCEA-C230-4B4A-554D5F0F937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525" t="37400" r="20863" b="22281"/>
          <a:stretch/>
        </p:blipFill>
        <p:spPr>
          <a:xfrm>
            <a:off x="0" y="767119"/>
            <a:ext cx="2952328" cy="149959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7DFAE8F-9D69-61DD-3F61-DE5B63EFD61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63" t="36666" r="5900" b="18501"/>
          <a:stretch/>
        </p:blipFill>
        <p:spPr>
          <a:xfrm>
            <a:off x="2965769" y="764704"/>
            <a:ext cx="4364602" cy="1827082"/>
          </a:xfrm>
          <a:prstGeom prst="rect">
            <a:avLst/>
          </a:prstGeom>
        </p:spPr>
      </p:pic>
      <p:pic>
        <p:nvPicPr>
          <p:cNvPr id="12" name="Content Placeholder 11">
            <a:extLst>
              <a:ext uri="{FF2B5EF4-FFF2-40B4-BE49-F238E27FC236}">
                <a16:creationId xmlns:a16="http://schemas.microsoft.com/office/drawing/2014/main" id="{2785B01C-3248-9C02-0E94-0AC74F409CA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866" t="32045" r="24742" b="56639"/>
          <a:stretch/>
        </p:blipFill>
        <p:spPr>
          <a:xfrm>
            <a:off x="1887103" y="2700067"/>
            <a:ext cx="5472608" cy="1008112"/>
          </a:xfr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29F20D58-DCFD-879A-1936-68A3EAACC144}"/>
              </a:ext>
            </a:extLst>
          </p:cNvPr>
          <p:cNvSpPr txBox="1"/>
          <p:nvPr/>
        </p:nvSpPr>
        <p:spPr>
          <a:xfrm>
            <a:off x="7359711" y="793951"/>
            <a:ext cx="17261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(talk by F. </a:t>
            </a:r>
            <a:r>
              <a:rPr lang="en-GB" sz="1400" dirty="0" err="1"/>
              <a:t>Gunsing</a:t>
            </a:r>
            <a:r>
              <a:rPr lang="en-GB" sz="1400" dirty="0"/>
              <a:t>)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A55EAD8-E8A8-E99B-945D-3F3164FE4E10}"/>
              </a:ext>
            </a:extLst>
          </p:cNvPr>
          <p:cNvSpPr txBox="1"/>
          <p:nvPr/>
        </p:nvSpPr>
        <p:spPr>
          <a:xfrm>
            <a:off x="1619672" y="3672266"/>
            <a:ext cx="65710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Radial time-independent Schrödinger equation for partial wave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870A438-1350-DAF6-02EC-DF0DFFAA4D42}"/>
              </a:ext>
            </a:extLst>
          </p:cNvPr>
          <p:cNvSpPr txBox="1"/>
          <p:nvPr/>
        </p:nvSpPr>
        <p:spPr>
          <a:xfrm>
            <a:off x="214222" y="4368124"/>
            <a:ext cx="46805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V</a:t>
            </a:r>
            <a:r>
              <a:rPr lang="en-GB" sz="2400" baseline="-25000" dirty="0"/>
              <a:t>nuc</a:t>
            </a:r>
            <a:r>
              <a:rPr lang="en-GB" sz="2400" dirty="0"/>
              <a:t>(r)=V</a:t>
            </a:r>
            <a:r>
              <a:rPr lang="en-GB" sz="2400" baseline="-25000" dirty="0"/>
              <a:t>coul</a:t>
            </a:r>
            <a:r>
              <a:rPr lang="en-GB" sz="2400" dirty="0"/>
              <a:t>(r)+Vf</a:t>
            </a:r>
            <a:r>
              <a:rPr lang="en-GB" sz="2400" baseline="-25000" dirty="0"/>
              <a:t>Re</a:t>
            </a:r>
            <a:r>
              <a:rPr lang="en-GB" sz="2400" dirty="0"/>
              <a:t>(r)+Wf</a:t>
            </a:r>
            <a:r>
              <a:rPr lang="en-GB" sz="2400" baseline="-25000" dirty="0"/>
              <a:t>Imag</a:t>
            </a:r>
            <a:r>
              <a:rPr lang="en-GB" sz="2400" dirty="0"/>
              <a:t>(r)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5926C41-7EA8-8B24-7F58-140EEE903A55}"/>
              </a:ext>
            </a:extLst>
          </p:cNvPr>
          <p:cNvSpPr txBox="1"/>
          <p:nvPr/>
        </p:nvSpPr>
        <p:spPr>
          <a:xfrm>
            <a:off x="4716016" y="4205159"/>
            <a:ext cx="385372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Effective interaction potential for scattering with real and imaginary part (optical potential)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9F156B6D-F284-6C54-6E04-5EF331E79C22}"/>
              </a:ext>
            </a:extLst>
          </p:cNvPr>
          <p:cNvSpPr/>
          <p:nvPr/>
        </p:nvSpPr>
        <p:spPr bwMode="auto">
          <a:xfrm>
            <a:off x="214222" y="4041598"/>
            <a:ext cx="8390226" cy="1264920"/>
          </a:xfrm>
          <a:prstGeom prst="roundRect">
            <a:avLst/>
          </a:prstGeom>
          <a:noFill/>
          <a:ln w="57150" cap="sq" cmpd="sng" algn="ctr">
            <a:solidFill>
              <a:srgbClr val="FF0000"/>
            </a:solidFill>
            <a:prstDash val="solid"/>
            <a:round/>
            <a:headEnd type="none" w="med" len="med"/>
            <a:tailEnd type="stealth" w="lg" len="lg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Wingdings" pitchFamily="2" charset="2"/>
              <a:buNone/>
              <a:tabLst/>
            </a:pPr>
            <a:endParaRPr kumimoji="0" lang="en-GB" sz="28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0F22991-312C-EFF7-83FE-091DBF49DA2F}"/>
              </a:ext>
            </a:extLst>
          </p:cNvPr>
          <p:cNvSpPr txBox="1"/>
          <p:nvPr/>
        </p:nvSpPr>
        <p:spPr>
          <a:xfrm>
            <a:off x="214222" y="5352217"/>
            <a:ext cx="849694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Interaction potential can be identified with a refraction index.</a:t>
            </a:r>
          </a:p>
          <a:p>
            <a:r>
              <a:rPr lang="en-GB" dirty="0"/>
              <a:t>With real potential: flux conservation in elastic scattering; with imaginary potential: flux is lost from elastic scattering channel (absorption factor e</a:t>
            </a:r>
            <a:r>
              <a:rPr lang="en-GB" baseline="30000" dirty="0"/>
              <a:t>-k</a:t>
            </a:r>
            <a:r>
              <a:rPr lang="en-GB" baseline="-25000" dirty="0"/>
              <a:t>2</a:t>
            </a:r>
            <a:r>
              <a:rPr lang="en-GB" baseline="30000" dirty="0"/>
              <a:t>r</a:t>
            </a:r>
            <a:r>
              <a:rPr lang="en-GB" dirty="0"/>
              <a:t> in solution).</a:t>
            </a:r>
          </a:p>
          <a:p>
            <a:r>
              <a:rPr lang="en-GB" dirty="0"/>
              <a:t>This is comparable to loss when shining light on opaque “crystal ball”, therefore “optical model”</a:t>
            </a:r>
          </a:p>
        </p:txBody>
      </p:sp>
    </p:spTree>
    <p:extLst>
      <p:ext uri="{BB962C8B-B14F-4D97-AF65-F5344CB8AC3E}">
        <p14:creationId xmlns:p14="http://schemas.microsoft.com/office/powerpoint/2010/main" val="64280973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>
            <a:extLst>
              <a:ext uri="{FF2B5EF4-FFF2-40B4-BE49-F238E27FC236}">
                <a16:creationId xmlns:a16="http://schemas.microsoft.com/office/drawing/2014/main" id="{5A6F916A-9694-4BBA-88E8-4AED5BD8EBC8}"/>
              </a:ext>
            </a:extLst>
          </p:cNvPr>
          <p:cNvGrpSpPr/>
          <p:nvPr/>
        </p:nvGrpSpPr>
        <p:grpSpPr>
          <a:xfrm>
            <a:off x="218817" y="1412776"/>
            <a:ext cx="8537247" cy="2016224"/>
            <a:chOff x="133350" y="1981192"/>
            <a:chExt cx="11756318" cy="3095632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6B46E980-CB21-41AB-A4FE-3459C3538EFA}"/>
                </a:ext>
              </a:extLst>
            </p:cNvPr>
            <p:cNvGrpSpPr/>
            <p:nvPr/>
          </p:nvGrpSpPr>
          <p:grpSpPr>
            <a:xfrm>
              <a:off x="133350" y="1981192"/>
              <a:ext cx="10687050" cy="3095632"/>
              <a:chOff x="666750" y="3333742"/>
              <a:chExt cx="10687050" cy="3095632"/>
            </a:xfrm>
          </p:grpSpPr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1C85C148-0682-41AB-A9F3-2172776AAF4E}"/>
                  </a:ext>
                </a:extLst>
              </p:cNvPr>
              <p:cNvSpPr/>
              <p:nvPr/>
            </p:nvSpPr>
            <p:spPr>
              <a:xfrm>
                <a:off x="666750" y="5191125"/>
                <a:ext cx="6677025" cy="619125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35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reaction</a:t>
                </a:r>
              </a:p>
            </p:txBody>
          </p:sp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557086EF-E09A-4423-B4D9-C17BDFA68BBB}"/>
                  </a:ext>
                </a:extLst>
              </p:cNvPr>
              <p:cNvSpPr/>
              <p:nvPr/>
            </p:nvSpPr>
            <p:spPr>
              <a:xfrm>
                <a:off x="7343775" y="5191124"/>
                <a:ext cx="4010025" cy="619125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35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elastic</a:t>
                </a:r>
              </a:p>
            </p:txBody>
          </p:sp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20C9E87D-B6D5-4687-A0DA-69C9D286F0D1}"/>
                  </a:ext>
                </a:extLst>
              </p:cNvPr>
              <p:cNvSpPr/>
              <p:nvPr/>
            </p:nvSpPr>
            <p:spPr>
              <a:xfrm>
                <a:off x="666750" y="4571998"/>
                <a:ext cx="7972425" cy="619125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35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absorption</a:t>
                </a:r>
              </a:p>
            </p:txBody>
          </p:sp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4A910ADC-8AA5-43BA-A97F-1CAE3FF82119}"/>
                  </a:ext>
                </a:extLst>
              </p:cNvPr>
              <p:cNvSpPr/>
              <p:nvPr/>
            </p:nvSpPr>
            <p:spPr>
              <a:xfrm>
                <a:off x="8639175" y="4571997"/>
                <a:ext cx="2714625" cy="619125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35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shape-elastic</a:t>
                </a:r>
              </a:p>
            </p:txBody>
          </p:sp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4D24AC15-7AAD-4233-8DAF-9037E1A03066}"/>
                  </a:ext>
                </a:extLst>
              </p:cNvPr>
              <p:cNvSpPr/>
              <p:nvPr/>
            </p:nvSpPr>
            <p:spPr>
              <a:xfrm>
                <a:off x="666750" y="5810249"/>
                <a:ext cx="10687050" cy="619125"/>
              </a:xfrm>
              <a:prstGeom prst="rect">
                <a:avLst/>
              </a:prstGeom>
              <a:solidFill>
                <a:schemeClr val="accent1">
                  <a:lumMod val="50000"/>
                </a:schemeClr>
              </a:solidFill>
              <a:ln>
                <a:solidFill>
                  <a:schemeClr val="bg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35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total</a:t>
                </a:r>
              </a:p>
            </p:txBody>
          </p:sp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F8A1C0D2-808B-420C-A731-5FC01CE2E38E}"/>
                  </a:ext>
                </a:extLst>
              </p:cNvPr>
              <p:cNvSpPr/>
              <p:nvPr/>
            </p:nvSpPr>
            <p:spPr>
              <a:xfrm>
                <a:off x="2552700" y="3952869"/>
                <a:ext cx="6086475" cy="619125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35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compound-formation</a:t>
                </a:r>
              </a:p>
            </p:txBody>
          </p:sp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793EAA19-E9AC-4F61-901F-7D60FE19668A}"/>
                  </a:ext>
                </a:extLst>
              </p:cNvPr>
              <p:cNvSpPr/>
              <p:nvPr/>
            </p:nvSpPr>
            <p:spPr>
              <a:xfrm>
                <a:off x="666750" y="3952871"/>
                <a:ext cx="1885950" cy="619125"/>
              </a:xfrm>
              <a:prstGeom prst="rect">
                <a:avLst/>
              </a:prstGeom>
              <a:solidFill>
                <a:schemeClr val="accent4">
                  <a:lumMod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35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direct</a:t>
                </a:r>
              </a:p>
            </p:txBody>
          </p:sp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387F3835-48C3-4D30-8E03-D7F10F21B7BE}"/>
                  </a:ext>
                </a:extLst>
              </p:cNvPr>
              <p:cNvSpPr/>
              <p:nvPr/>
            </p:nvSpPr>
            <p:spPr>
              <a:xfrm>
                <a:off x="2552700" y="3333744"/>
                <a:ext cx="4791075" cy="619125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35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compound-reaction</a:t>
                </a:r>
              </a:p>
            </p:txBody>
          </p:sp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C793BB6C-884B-48E1-BF0A-674DCC9BC942}"/>
                  </a:ext>
                </a:extLst>
              </p:cNvPr>
              <p:cNvSpPr/>
              <p:nvPr/>
            </p:nvSpPr>
            <p:spPr>
              <a:xfrm>
                <a:off x="7343775" y="3333742"/>
                <a:ext cx="1295400" cy="619125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35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compound-elastic</a:t>
                </a:r>
              </a:p>
            </p:txBody>
          </p:sp>
        </p:grpSp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AA210FB6-C6A3-41AF-882F-86FC54E7B9FE}"/>
                </a:ext>
              </a:extLst>
            </p:cNvPr>
            <p:cNvGrpSpPr/>
            <p:nvPr/>
          </p:nvGrpSpPr>
          <p:grpSpPr>
            <a:xfrm>
              <a:off x="10914260" y="2059928"/>
              <a:ext cx="975408" cy="2968943"/>
              <a:chOff x="10914260" y="2059928"/>
              <a:chExt cx="975408" cy="2968943"/>
            </a:xfrm>
          </p:grpSpPr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7303B61F-BA7B-4574-B8F9-04A8438C3DFC}"/>
                  </a:ext>
                </a:extLst>
              </p:cNvPr>
              <p:cNvSpPr txBox="1"/>
              <p:nvPr/>
            </p:nvSpPr>
            <p:spPr>
              <a:xfrm>
                <a:off x="10982325" y="4536428"/>
                <a:ext cx="690445" cy="49244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exp</a:t>
                </a:r>
              </a:p>
            </p:txBody>
          </p:sp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53A82BAC-7F42-4AA2-8D9C-2346C60AC16D}"/>
                  </a:ext>
                </a:extLst>
              </p:cNvPr>
              <p:cNvSpPr txBox="1"/>
              <p:nvPr/>
            </p:nvSpPr>
            <p:spPr>
              <a:xfrm>
                <a:off x="10982325" y="3917303"/>
                <a:ext cx="907343" cy="56705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(exp)</a:t>
                </a:r>
              </a:p>
            </p:txBody>
          </p: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773D00F5-28EF-4ECD-B12A-5BE98F1682D4}"/>
                  </a:ext>
                </a:extLst>
              </p:cNvPr>
              <p:cNvSpPr txBox="1"/>
              <p:nvPr/>
            </p:nvSpPr>
            <p:spPr>
              <a:xfrm>
                <a:off x="10914260" y="3298177"/>
                <a:ext cx="854719" cy="56705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theo</a:t>
                </a:r>
                <a:endParaRPr kumimoji="0" lang="en-GB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108B14AA-EB1E-451A-9980-CF3604A6FB77}"/>
                  </a:ext>
                </a:extLst>
              </p:cNvPr>
              <p:cNvSpPr txBox="1"/>
              <p:nvPr/>
            </p:nvSpPr>
            <p:spPr>
              <a:xfrm>
                <a:off x="10914260" y="2679053"/>
                <a:ext cx="907343" cy="56705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(exp)</a:t>
                </a:r>
              </a:p>
            </p:txBody>
          </p:sp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A581D2E4-4B5E-4FF4-9B65-C06E40E4D9C5}"/>
                  </a:ext>
                </a:extLst>
              </p:cNvPr>
              <p:cNvSpPr txBox="1"/>
              <p:nvPr/>
            </p:nvSpPr>
            <p:spPr>
              <a:xfrm>
                <a:off x="10914261" y="2059928"/>
                <a:ext cx="854719" cy="56705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theo</a:t>
                </a:r>
                <a:endParaRPr kumimoji="0" lang="en-GB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BF1C5559-214D-6662-411E-391DE215E61F}"/>
              </a:ext>
            </a:extLst>
          </p:cNvPr>
          <p:cNvSpPr txBox="1"/>
          <p:nvPr/>
        </p:nvSpPr>
        <p:spPr>
          <a:xfrm>
            <a:off x="2503313" y="404664"/>
            <a:ext cx="46009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Decomposition of cross sections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ED8057B-2CC9-CD82-4C29-D28CAD686546}"/>
              </a:ext>
            </a:extLst>
          </p:cNvPr>
          <p:cNvSpPr txBox="1"/>
          <p:nvPr/>
        </p:nvSpPr>
        <p:spPr>
          <a:xfrm>
            <a:off x="251520" y="3814879"/>
            <a:ext cx="8640959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Not all of these can be directly measured.</a:t>
            </a:r>
          </a:p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Absorption by imaginary potential (optical model) gives split between reaction and elastic (scattering) </a:t>
            </a:r>
            <a:r>
              <a:rPr kumimoji="0" lang="en-GB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c.s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.; scattering is used to determine optical potential, but: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also “elastic” may include “compound-elastic”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does not necessarily define reaction mechanism</a:t>
            </a:r>
          </a:p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Direct and compound reactions can be distinguished experimentally by angular distribution of reaction products.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Compound can be isolated resonances or many unresolved, “statistical” res.</a:t>
            </a:r>
          </a:p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Depending on projectile energy one reaction mechanism may dominate.</a:t>
            </a:r>
          </a:p>
        </p:txBody>
      </p:sp>
    </p:spTree>
    <p:extLst>
      <p:ext uri="{BB962C8B-B14F-4D97-AF65-F5344CB8AC3E}">
        <p14:creationId xmlns:p14="http://schemas.microsoft.com/office/powerpoint/2010/main" val="385404591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>
            <a:extLst>
              <a:ext uri="{FF2B5EF4-FFF2-40B4-BE49-F238E27FC236}">
                <a16:creationId xmlns:a16="http://schemas.microsoft.com/office/drawing/2014/main" id="{163BD482-1C22-429C-9902-3E8BFED9434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11188" y="-171450"/>
            <a:ext cx="7772400" cy="1219200"/>
          </a:xfrm>
        </p:spPr>
        <p:txBody>
          <a:bodyPr/>
          <a:lstStyle/>
          <a:p>
            <a:r>
              <a:rPr lang="de-CH" altLang="en-US" sz="3600" dirty="0" err="1"/>
              <a:t>Reaction</a:t>
            </a:r>
            <a:r>
              <a:rPr lang="de-CH" altLang="en-US" sz="3600" dirty="0"/>
              <a:t> </a:t>
            </a:r>
            <a:r>
              <a:rPr lang="de-CH" altLang="en-US" sz="3600" dirty="0" err="1"/>
              <a:t>Mechanisms</a:t>
            </a:r>
            <a:endParaRPr lang="en-US" altLang="en-US" sz="3600" dirty="0"/>
          </a:p>
        </p:txBody>
      </p:sp>
      <p:sp>
        <p:nvSpPr>
          <p:cNvPr id="91139" name="Text Box 3">
            <a:extLst>
              <a:ext uri="{FF2B5EF4-FFF2-40B4-BE49-F238E27FC236}">
                <a16:creationId xmlns:a16="http://schemas.microsoft.com/office/drawing/2014/main" id="{AE52FF16-52B6-4AC6-B127-354B22D1FA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24525" y="1052513"/>
            <a:ext cx="3124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grpSp>
        <p:nvGrpSpPr>
          <p:cNvPr id="91140" name="Group 4">
            <a:extLst>
              <a:ext uri="{FF2B5EF4-FFF2-40B4-BE49-F238E27FC236}">
                <a16:creationId xmlns:a16="http://schemas.microsoft.com/office/drawing/2014/main" id="{27FB4967-1414-44C3-832C-64C491701DAD}"/>
              </a:ext>
            </a:extLst>
          </p:cNvPr>
          <p:cNvGrpSpPr>
            <a:grpSpLocks/>
          </p:cNvGrpSpPr>
          <p:nvPr/>
        </p:nvGrpSpPr>
        <p:grpSpPr bwMode="auto">
          <a:xfrm>
            <a:off x="5540376" y="743848"/>
            <a:ext cx="3276600" cy="3597276"/>
            <a:chOff x="3552" y="768"/>
            <a:chExt cx="2064" cy="2266"/>
          </a:xfrm>
        </p:grpSpPr>
        <p:sp>
          <p:nvSpPr>
            <p:cNvPr id="91141" name="Text Box 5">
              <a:extLst>
                <a:ext uri="{FF2B5EF4-FFF2-40B4-BE49-F238E27FC236}">
                  <a16:creationId xmlns:a16="http://schemas.microsoft.com/office/drawing/2014/main" id="{845647C4-55C7-482F-9F08-A4D0AFD6BA6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52" y="768"/>
              <a:ext cx="196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marL="457200" indent="-4572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914400" indent="-4572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371600" indent="-4572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828800" indent="-4572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286000" indent="-4572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743200" indent="-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3200400" indent="-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657600" indent="-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4114800" indent="-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457200" marR="0" lvl="0" indent="-457200" algn="l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CH" altLang="en-US" sz="2400" b="0" i="0" u="sng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rPr>
                <a:t>Regimes:</a:t>
              </a:r>
              <a:endParaRPr kumimoji="0" lang="en-US" altLang="en-US" sz="2400" b="0" i="0" u="sng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+mn-cs"/>
              </a:endParaRPr>
            </a:p>
          </p:txBody>
        </p:sp>
        <p:sp>
          <p:nvSpPr>
            <p:cNvPr id="91142" name="Text Box 6">
              <a:extLst>
                <a:ext uri="{FF2B5EF4-FFF2-40B4-BE49-F238E27FC236}">
                  <a16:creationId xmlns:a16="http://schemas.microsoft.com/office/drawing/2014/main" id="{607D589A-7F47-416C-9C2B-2F3CA4CA855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52" y="1056"/>
              <a:ext cx="2064" cy="197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marL="457200" indent="-4572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914400" indent="-4572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371600" indent="-4572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828800" indent="-4572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286000" indent="-4572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743200" indent="-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3200400" indent="-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657600" indent="-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4114800" indent="-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457200" marR="0" lvl="0" indent="-457200" algn="l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AutoNum type="arabicPeriod"/>
                <a:tabLst/>
                <a:defRPr/>
              </a:pPr>
              <a:r>
                <a:rPr kumimoji="0" lang="de-CH" altLang="en-US" sz="18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rPr>
                <a:t>Overlapping</a:t>
              </a:r>
              <a:r>
                <a:rPr kumimoji="0" lang="de-CH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rPr>
                <a:t> </a:t>
              </a:r>
              <a:r>
                <a:rPr kumimoji="0" lang="de-CH" altLang="en-US" sz="18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rPr>
                <a:t>resonances</a:t>
              </a:r>
              <a:r>
                <a:rPr kumimoji="0" lang="de-CH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rPr>
                <a:t>:</a:t>
              </a:r>
              <a:r>
                <a:rPr kumimoji="0" lang="de-CH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  <a:sym typeface="Comic Sans MS" panose="030F0702030302020204" pitchFamily="66" charset="0"/>
                </a:rPr>
                <a:t> </a:t>
              </a:r>
              <a:r>
                <a:rPr kumimoji="0" lang="de-CH" altLang="en-US" sz="18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  <a:sym typeface="Comic Sans MS" panose="030F0702030302020204" pitchFamily="66" charset="0"/>
                </a:rPr>
                <a:t>statistical</a:t>
              </a:r>
              <a:r>
                <a:rPr kumimoji="0" lang="de-CH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  <a:sym typeface="Comic Sans MS" panose="030F0702030302020204" pitchFamily="66" charset="0"/>
                </a:rPr>
                <a:t> </a:t>
              </a:r>
              <a:r>
                <a:rPr kumimoji="0" lang="de-CH" altLang="en-US" sz="18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  <a:sym typeface="Comic Sans MS" panose="030F0702030302020204" pitchFamily="66" charset="0"/>
                </a:rPr>
                <a:t>model</a:t>
              </a:r>
              <a:r>
                <a:rPr kumimoji="0" lang="de-CH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  <a:sym typeface="Comic Sans MS" panose="030F0702030302020204" pitchFamily="66" charset="0"/>
                </a:rPr>
                <a:t> (Hauser-</a:t>
              </a:r>
              <a:r>
                <a:rPr kumimoji="0" lang="de-CH" altLang="en-US" sz="18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  <a:sym typeface="Comic Sans MS" panose="030F0702030302020204" pitchFamily="66" charset="0"/>
                </a:rPr>
                <a:t>Feshbach</a:t>
              </a:r>
              <a:r>
                <a:rPr kumimoji="0" lang="de-CH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  <a:sym typeface="Comic Sans MS" panose="030F0702030302020204" pitchFamily="66" charset="0"/>
                </a:rPr>
                <a:t>)</a:t>
              </a:r>
            </a:p>
            <a:p>
              <a:pPr marL="457200" marR="0" lvl="0" indent="-457200" algn="l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AutoNum type="arabicPeriod"/>
                <a:tabLst/>
                <a:defRPr/>
              </a:pPr>
              <a:r>
                <a:rPr kumimoji="0" lang="de-CH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  <a:sym typeface="Comic Sans MS" panose="030F0702030302020204" pitchFamily="66" charset="0"/>
                </a:rPr>
                <a:t>Single </a:t>
              </a:r>
              <a:r>
                <a:rPr kumimoji="0" lang="de-CH" altLang="en-US" sz="18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  <a:sym typeface="Comic Sans MS" panose="030F0702030302020204" pitchFamily="66" charset="0"/>
                </a:rPr>
                <a:t>resonances</a:t>
              </a:r>
              <a:r>
                <a:rPr kumimoji="0" lang="de-CH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  <a:sym typeface="Comic Sans MS" panose="030F0702030302020204" pitchFamily="66" charset="0"/>
                </a:rPr>
                <a:t>: Breit-Wigner, R-matrix (RGM, GCM in light </a:t>
              </a:r>
              <a:r>
                <a:rPr kumimoji="0" lang="de-CH" altLang="en-US" sz="18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  <a:sym typeface="Comic Sans MS" panose="030F0702030302020204" pitchFamily="66" charset="0"/>
                </a:rPr>
                <a:t>nuclides</a:t>
              </a:r>
              <a:r>
                <a:rPr kumimoji="0" lang="de-CH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  <a:sym typeface="Comic Sans MS" panose="030F0702030302020204" pitchFamily="66" charset="0"/>
                </a:rPr>
                <a:t>)</a:t>
              </a:r>
            </a:p>
            <a:p>
              <a:pPr marL="457200" marR="0" lvl="0" indent="-457200" algn="l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AutoNum type="arabicPeriod"/>
                <a:tabLst/>
                <a:defRPr/>
              </a:pPr>
              <a:r>
                <a:rPr kumimoji="0" lang="de-CH" altLang="en-US" sz="18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  <a:sym typeface="Comic Sans MS" panose="030F0702030302020204" pitchFamily="66" charset="0"/>
                </a:rPr>
                <a:t>Without</a:t>
              </a:r>
              <a:r>
                <a:rPr kumimoji="0" lang="de-CH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  <a:sym typeface="Comic Sans MS" panose="030F0702030302020204" pitchFamily="66" charset="0"/>
                </a:rPr>
                <a:t> </a:t>
              </a:r>
              <a:r>
                <a:rPr kumimoji="0" lang="de-CH" altLang="en-US" sz="18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  <a:sym typeface="Comic Sans MS" panose="030F0702030302020204" pitchFamily="66" charset="0"/>
                </a:rPr>
                <a:t>or</a:t>
              </a:r>
              <a:r>
                <a:rPr kumimoji="0" lang="de-CH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  <a:sym typeface="Comic Sans MS" panose="030F0702030302020204" pitchFamily="66" charset="0"/>
                </a:rPr>
                <a:t> in </a:t>
              </a:r>
              <a:r>
                <a:rPr kumimoji="0" lang="de-CH" altLang="en-US" sz="18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  <a:sym typeface="Comic Sans MS" panose="030F0702030302020204" pitchFamily="66" charset="0"/>
                </a:rPr>
                <a:t>between</a:t>
              </a:r>
              <a:r>
                <a:rPr kumimoji="0" lang="de-CH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  <a:sym typeface="Comic Sans MS" panose="030F0702030302020204" pitchFamily="66" charset="0"/>
                </a:rPr>
                <a:t> </a:t>
              </a:r>
              <a:r>
                <a:rPr kumimoji="0" lang="de-CH" altLang="en-US" sz="18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  <a:sym typeface="Comic Sans MS" panose="030F0702030302020204" pitchFamily="66" charset="0"/>
                </a:rPr>
                <a:t>resonances</a:t>
              </a:r>
              <a:r>
                <a:rPr kumimoji="0" lang="de-CH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  <a:sym typeface="Comic Sans MS" panose="030F0702030302020204" pitchFamily="66" charset="0"/>
                </a:rPr>
                <a:t> </a:t>
              </a:r>
              <a:r>
                <a:rPr kumimoji="0" lang="de-CH" altLang="en-US" sz="18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  <a:sym typeface="Comic Sans MS" panose="030F0702030302020204" pitchFamily="66" charset="0"/>
                </a:rPr>
                <a:t>or</a:t>
              </a:r>
              <a:r>
                <a:rPr kumimoji="0" lang="de-CH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  <a:sym typeface="Comic Sans MS" panose="030F0702030302020204" pitchFamily="66" charset="0"/>
                </a:rPr>
                <a:t> at high </a:t>
              </a:r>
              <a:r>
                <a:rPr kumimoji="0" lang="de-CH" altLang="en-US" sz="18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  <a:sym typeface="Comic Sans MS" panose="030F0702030302020204" pitchFamily="66" charset="0"/>
                </a:rPr>
                <a:t>energy</a:t>
              </a:r>
              <a:r>
                <a:rPr kumimoji="0" lang="de-CH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  <a:sym typeface="Comic Sans MS" panose="030F0702030302020204" pitchFamily="66" charset="0"/>
                </a:rPr>
                <a:t>: </a:t>
              </a:r>
              <a:r>
                <a:rPr kumimoji="0" lang="de-CH" altLang="en-US" sz="18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  <a:sym typeface="Comic Sans MS" panose="030F0702030302020204" pitchFamily="66" charset="0"/>
                </a:rPr>
                <a:t>Direct</a:t>
              </a:r>
              <a:r>
                <a:rPr kumimoji="0" lang="de-CH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  <a:sym typeface="Comic Sans MS" panose="030F0702030302020204" pitchFamily="66" charset="0"/>
                </a:rPr>
                <a:t> </a:t>
              </a:r>
              <a:r>
                <a:rPr kumimoji="0" lang="de-CH" altLang="en-US" sz="18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  <a:sym typeface="Comic Sans MS" panose="030F0702030302020204" pitchFamily="66" charset="0"/>
                </a:rPr>
                <a:t>reactions</a:t>
              </a:r>
              <a:r>
                <a:rPr kumimoji="0" lang="de-CH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  <a:sym typeface="Comic Sans MS" panose="030F0702030302020204" pitchFamily="66" charset="0"/>
                </a:rPr>
                <a:t> (DWBA, potential </a:t>
              </a:r>
              <a:r>
                <a:rPr kumimoji="0" lang="de-CH" altLang="en-US" sz="18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  <a:sym typeface="Comic Sans MS" panose="030F0702030302020204" pitchFamily="66" charset="0"/>
                </a:rPr>
                <a:t>model</a:t>
              </a:r>
              <a:r>
                <a:rPr kumimoji="0" lang="de-CH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  <a:sym typeface="Comic Sans MS" panose="030F0702030302020204" pitchFamily="66" charset="0"/>
                </a:rPr>
                <a:t>)</a:t>
              </a:r>
              <a:endPara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+mn-cs"/>
                <a:sym typeface="Comic Sans MS" panose="030F0702030302020204" pitchFamily="66" charset="0"/>
              </a:endParaRPr>
            </a:p>
          </p:txBody>
        </p:sp>
      </p:grpSp>
      <p:pic>
        <p:nvPicPr>
          <p:cNvPr id="91143" name="Picture 7">
            <a:extLst>
              <a:ext uri="{FF2B5EF4-FFF2-40B4-BE49-F238E27FC236}">
                <a16:creationId xmlns:a16="http://schemas.microsoft.com/office/drawing/2014/main" id="{F9283CF4-B7E6-4996-AC9A-4A23745EB9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4675" y="4391025"/>
            <a:ext cx="3489325" cy="2466975"/>
          </a:xfrm>
          <a:prstGeom prst="rect">
            <a:avLst/>
          </a:prstGeom>
          <a:noFill/>
          <a:ln w="635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1144" name="Picture 8">
            <a:extLst>
              <a:ext uri="{FF2B5EF4-FFF2-40B4-BE49-F238E27FC236}">
                <a16:creationId xmlns:a16="http://schemas.microsoft.com/office/drawing/2014/main" id="{E5C786EC-3670-4066-993F-2F52461B02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1052513"/>
            <a:ext cx="4627562" cy="4968875"/>
          </a:xfrm>
          <a:prstGeom prst="rect">
            <a:avLst/>
          </a:prstGeom>
          <a:noFill/>
          <a:ln w="6350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91148" name="Group 12">
            <a:extLst>
              <a:ext uri="{FF2B5EF4-FFF2-40B4-BE49-F238E27FC236}">
                <a16:creationId xmlns:a16="http://schemas.microsoft.com/office/drawing/2014/main" id="{3E59A7CD-E71E-4602-9C49-80262C062038}"/>
              </a:ext>
            </a:extLst>
          </p:cNvPr>
          <p:cNvGrpSpPr>
            <a:grpSpLocks/>
          </p:cNvGrpSpPr>
          <p:nvPr/>
        </p:nvGrpSpPr>
        <p:grpSpPr bwMode="auto">
          <a:xfrm>
            <a:off x="1889125" y="5080000"/>
            <a:ext cx="6099175" cy="1490663"/>
            <a:chOff x="1190" y="3200"/>
            <a:chExt cx="3842" cy="939"/>
          </a:xfrm>
        </p:grpSpPr>
        <p:sp>
          <p:nvSpPr>
            <p:cNvPr id="91145" name="Text Box 9">
              <a:extLst>
                <a:ext uri="{FF2B5EF4-FFF2-40B4-BE49-F238E27FC236}">
                  <a16:creationId xmlns:a16="http://schemas.microsoft.com/office/drawing/2014/main" id="{919EC8CA-A49D-4772-9183-77D40033A94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90" y="3902"/>
              <a:ext cx="2234" cy="237"/>
            </a:xfrm>
            <a:prstGeom prst="rect">
              <a:avLst/>
            </a:prstGeom>
            <a:noFill/>
            <a:ln w="9525">
              <a:solidFill>
                <a:schemeClr val="tx2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Determined by nucl. level density</a:t>
              </a:r>
            </a:p>
          </p:txBody>
        </p:sp>
        <p:sp>
          <p:nvSpPr>
            <p:cNvPr id="91146" name="Line 10">
              <a:extLst>
                <a:ext uri="{FF2B5EF4-FFF2-40B4-BE49-F238E27FC236}">
                  <a16:creationId xmlns:a16="http://schemas.microsoft.com/office/drawing/2014/main" id="{F104A055-BD33-4578-8109-782C50CF5DB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427" y="3235"/>
              <a:ext cx="1095" cy="653"/>
            </a:xfrm>
            <a:prstGeom prst="line">
              <a:avLst/>
            </a:prstGeom>
            <a:noFill/>
            <a:ln w="57150">
              <a:solidFill>
                <a:schemeClr val="tx2"/>
              </a:solidFill>
              <a:round/>
              <a:headEnd/>
              <a:tailEnd type="arrow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91147" name="Rectangle 11">
              <a:extLst>
                <a:ext uri="{FF2B5EF4-FFF2-40B4-BE49-F238E27FC236}">
                  <a16:creationId xmlns:a16="http://schemas.microsoft.com/office/drawing/2014/main" id="{C40375C6-6784-47B5-9AFA-EDE672D208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40" y="3200"/>
              <a:ext cx="492" cy="84"/>
            </a:xfrm>
            <a:prstGeom prst="rect">
              <a:avLst/>
            </a:prstGeom>
            <a:solidFill>
              <a:schemeClr val="tx2">
                <a:alpha val="49001"/>
              </a:schemeClr>
            </a:solidFill>
            <a:ln w="9525">
              <a:solidFill>
                <a:schemeClr val="tx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136D986E-998D-0DBA-2F91-BE3390F09131}"/>
              </a:ext>
            </a:extLst>
          </p:cNvPr>
          <p:cNvSpPr txBox="1"/>
          <p:nvPr/>
        </p:nvSpPr>
        <p:spPr>
          <a:xfrm>
            <a:off x="179512" y="6381328"/>
            <a:ext cx="101983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/>
              <a:t>Wagoner 1959</a:t>
            </a:r>
          </a:p>
        </p:txBody>
      </p:sp>
    </p:spTree>
    <p:extLst>
      <p:ext uri="{BB962C8B-B14F-4D97-AF65-F5344CB8AC3E}">
        <p14:creationId xmlns:p14="http://schemas.microsoft.com/office/powerpoint/2010/main" val="315036638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1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1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D3148708-8497-9DA9-E411-06D290B0233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7459" y="1809242"/>
            <a:ext cx="4076032" cy="1809708"/>
          </a:xfrm>
          <a:prstGeom prst="rect">
            <a:avLst/>
          </a:prstGeom>
        </p:spPr>
      </p:pic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219200"/>
          </a:xfrm>
        </p:spPr>
        <p:txBody>
          <a:bodyPr/>
          <a:lstStyle/>
          <a:p>
            <a:r>
              <a:rPr lang="de-CH" altLang="en-US" sz="4000"/>
              <a:t>Reaction Mechanisms II</a:t>
            </a:r>
            <a:endParaRPr lang="en-US" altLang="en-US" sz="400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4B438388-2084-E603-CDCE-3D3E8A671925}"/>
              </a:ext>
            </a:extLst>
          </p:cNvPr>
          <p:cNvGrpSpPr/>
          <p:nvPr/>
        </p:nvGrpSpPr>
        <p:grpSpPr>
          <a:xfrm>
            <a:off x="4038600" y="3674004"/>
            <a:ext cx="5024891" cy="3090664"/>
            <a:chOff x="4038600" y="3674004"/>
            <a:chExt cx="5024891" cy="3090664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800EC5DD-782E-A841-224B-6776A0C3CD4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41600"/>
            <a:stretch/>
          </p:blipFill>
          <p:spPr>
            <a:xfrm>
              <a:off x="4814695" y="3674004"/>
              <a:ext cx="4248796" cy="3090664"/>
            </a:xfrm>
            <a:prstGeom prst="rect">
              <a:avLst/>
            </a:prstGeom>
          </p:spPr>
        </p:pic>
        <p:sp>
          <p:nvSpPr>
            <p:cNvPr id="40967" name="Freeform 7"/>
            <p:cNvSpPr>
              <a:spLocks/>
            </p:cNvSpPr>
            <p:nvPr/>
          </p:nvSpPr>
          <p:spPr bwMode="auto">
            <a:xfrm flipV="1">
              <a:off x="4038600" y="5715000"/>
              <a:ext cx="1066800" cy="228600"/>
            </a:xfrm>
            <a:custGeom>
              <a:avLst/>
              <a:gdLst>
                <a:gd name="T0" fmla="*/ 0 w 672"/>
                <a:gd name="T1" fmla="*/ 144 h 144"/>
                <a:gd name="T2" fmla="*/ 320 w 672"/>
                <a:gd name="T3" fmla="*/ 0 h 144"/>
                <a:gd name="T4" fmla="*/ 672 w 672"/>
                <a:gd name="T5" fmla="*/ 144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72" h="144">
                  <a:moveTo>
                    <a:pt x="0" y="144"/>
                  </a:moveTo>
                  <a:cubicBezTo>
                    <a:pt x="53" y="120"/>
                    <a:pt x="208" y="0"/>
                    <a:pt x="320" y="0"/>
                  </a:cubicBezTo>
                  <a:cubicBezTo>
                    <a:pt x="432" y="0"/>
                    <a:pt x="599" y="114"/>
                    <a:pt x="672" y="144"/>
                  </a:cubicBezTo>
                </a:path>
              </a:pathLst>
            </a:custGeom>
            <a:noFill/>
            <a:ln w="127000" cap="sq" cmpd="sng">
              <a:solidFill>
                <a:srgbClr val="808080"/>
              </a:solidFill>
              <a:prstDash val="solid"/>
              <a:round/>
              <a:headEnd type="none" w="sm" len="sm"/>
              <a:tailEnd type="stealth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FF00"/>
                </a:buClr>
                <a:buSzPct val="75000"/>
                <a:buFont typeface="Wingdings" pitchFamily="2" charset="2"/>
                <a:buNone/>
                <a:tabLst/>
                <a:defRPr/>
              </a:pPr>
              <a:endParaRPr kumimoji="0" lang="en-GB" sz="2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+mn-cs"/>
              </a:endParaRPr>
            </a:p>
          </p:txBody>
        </p:sp>
      </p:grpSp>
      <p:grpSp>
        <p:nvGrpSpPr>
          <p:cNvPr id="40971" name="Group 11"/>
          <p:cNvGrpSpPr>
            <a:grpSpLocks/>
          </p:cNvGrpSpPr>
          <p:nvPr/>
        </p:nvGrpSpPr>
        <p:grpSpPr bwMode="auto">
          <a:xfrm>
            <a:off x="685800" y="999497"/>
            <a:ext cx="8169275" cy="1260474"/>
            <a:chOff x="518" y="598"/>
            <a:chExt cx="5146" cy="794"/>
          </a:xfrm>
        </p:grpSpPr>
        <p:grpSp>
          <p:nvGrpSpPr>
            <p:cNvPr id="40969" name="Group 9"/>
            <p:cNvGrpSpPr>
              <a:grpSpLocks/>
            </p:cNvGrpSpPr>
            <p:nvPr/>
          </p:nvGrpSpPr>
          <p:grpSpPr bwMode="auto">
            <a:xfrm>
              <a:off x="2592" y="598"/>
              <a:ext cx="3072" cy="794"/>
              <a:chOff x="2592" y="598"/>
              <a:chExt cx="3072" cy="794"/>
            </a:xfrm>
          </p:grpSpPr>
          <p:sp>
            <p:nvSpPr>
              <p:cNvPr id="40966" name="Freeform 6"/>
              <p:cNvSpPr>
                <a:spLocks/>
              </p:cNvSpPr>
              <p:nvPr/>
            </p:nvSpPr>
            <p:spPr bwMode="auto">
              <a:xfrm>
                <a:off x="2592" y="1248"/>
                <a:ext cx="672" cy="144"/>
              </a:xfrm>
              <a:custGeom>
                <a:avLst/>
                <a:gdLst>
                  <a:gd name="T0" fmla="*/ 0 w 672"/>
                  <a:gd name="T1" fmla="*/ 144 h 144"/>
                  <a:gd name="T2" fmla="*/ 320 w 672"/>
                  <a:gd name="T3" fmla="*/ 0 h 144"/>
                  <a:gd name="T4" fmla="*/ 672 w 672"/>
                  <a:gd name="T5" fmla="*/ 144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72" h="144">
                    <a:moveTo>
                      <a:pt x="0" y="144"/>
                    </a:moveTo>
                    <a:cubicBezTo>
                      <a:pt x="53" y="120"/>
                      <a:pt x="208" y="0"/>
                      <a:pt x="320" y="0"/>
                    </a:cubicBezTo>
                    <a:cubicBezTo>
                      <a:pt x="432" y="0"/>
                      <a:pt x="599" y="114"/>
                      <a:pt x="672" y="144"/>
                    </a:cubicBezTo>
                  </a:path>
                </a:pathLst>
              </a:custGeom>
              <a:noFill/>
              <a:ln w="127000" cap="sq" cmpd="sng">
                <a:solidFill>
                  <a:srgbClr val="808080"/>
                </a:solidFill>
                <a:prstDash val="solid"/>
                <a:round/>
                <a:headEnd type="none" w="sm" len="sm"/>
                <a:tailEnd type="stealth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FFFF00"/>
                  </a:buClr>
                  <a:buSzPct val="75000"/>
                  <a:buFont typeface="Wingdings" pitchFamily="2" charset="2"/>
                  <a:buNone/>
                  <a:tabLst/>
                  <a:defRPr/>
                </a:pPr>
                <a:endParaRPr kumimoji="0" lang="en-GB" sz="2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Times New Roman" pitchFamily="18" charset="0"/>
                  <a:ea typeface="+mn-ea"/>
                  <a:cs typeface="+mn-cs"/>
                </a:endParaRPr>
              </a:p>
            </p:txBody>
          </p:sp>
          <p:graphicFrame>
            <p:nvGraphicFramePr>
              <p:cNvPr id="40968" name="Object 8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569631009"/>
                  </p:ext>
                </p:extLst>
              </p:nvPr>
            </p:nvGraphicFramePr>
            <p:xfrm>
              <a:off x="3264" y="598"/>
              <a:ext cx="2400" cy="48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name="Equation" r:id="rId5" imgW="2286000" imgH="457200" progId="Equation.3">
                      <p:embed/>
                    </p:oleObj>
                  </mc:Choice>
                  <mc:Fallback>
                    <p:oleObj name="Equation" r:id="rId5" imgW="2286000" imgH="457200" progId="Equation.3">
                      <p:embed/>
                      <p:pic>
                        <p:nvPicPr>
                          <p:cNvPr id="40968" name="Object 8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6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264" y="598"/>
                            <a:ext cx="2400" cy="480"/>
                          </a:xfrm>
                          <a:prstGeom prst="rect">
                            <a:avLst/>
                          </a:prstGeom>
                          <a:solidFill>
                            <a:schemeClr val="tx1"/>
                          </a:solidFill>
                          <a:ln>
                            <a:noFill/>
                          </a:ln>
                          <a:effectLst/>
                          <a:extLs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rgbClr val="808080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sp>
          <p:nvSpPr>
            <p:cNvPr id="40970" name="Text Box 10"/>
            <p:cNvSpPr txBox="1">
              <a:spLocks noChangeArrowheads="1"/>
            </p:cNvSpPr>
            <p:nvPr/>
          </p:nvSpPr>
          <p:spPr bwMode="auto">
            <a:xfrm>
              <a:off x="518" y="713"/>
              <a:ext cx="2501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FF00"/>
                </a:buClr>
                <a:buSzPct val="75000"/>
                <a:buFont typeface="Wingdings" pitchFamily="2" charset="2"/>
                <a:buNone/>
                <a:tabLst/>
                <a:defRPr/>
              </a:pPr>
              <a:r>
                <a:rPr kumimoji="0" lang="de-CH" altLang="en-US" sz="20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Times New Roman" pitchFamily="18" charset="0"/>
                  <a:ea typeface="+mn-ea"/>
                  <a:cs typeface="+mn-cs"/>
                </a:rPr>
                <a:t>Statistical Model (Hauser-Feshbach):</a:t>
              </a:r>
              <a:endParaRPr kumimoji="0" lang="en-US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+mn-cs"/>
              </a:endParaRPr>
            </a:p>
          </p:txBody>
        </p:sp>
      </p:grpSp>
      <p:sp>
        <p:nvSpPr>
          <p:cNvPr id="40975" name="WordArt 15"/>
          <p:cNvSpPr>
            <a:spLocks noChangeArrowheads="1" noChangeShapeType="1" noTextEdit="1"/>
          </p:cNvSpPr>
          <p:nvPr/>
        </p:nvSpPr>
        <p:spPr bwMode="auto">
          <a:xfrm>
            <a:off x="793750" y="2519363"/>
            <a:ext cx="3543300" cy="523875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PerspectiveTopLeft"/>
              <a:lightRig rig="legacyNormal3" dir="r"/>
            </a:scene3d>
            <a:sp3d extrusionH="201600" prstMaterial="legacyMetal">
              <a:extrusionClr>
                <a:srgbClr val="FFFFFF"/>
              </a:extrusionClr>
            </a:sp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75000"/>
              <a:buFont typeface="Wingdings" pitchFamily="2" charset="2"/>
              <a:buNone/>
              <a:tabLst/>
              <a:defRPr/>
            </a:pPr>
            <a:r>
              <a:rPr kumimoji="0" lang="en-GB" sz="3600" b="0" i="0" u="none" strike="noStrike" kern="10" cap="none" spc="0" normalizeH="0" baseline="0" noProof="0">
                <a:ln w="9525" cap="sq">
                  <a:round/>
                  <a:headEnd/>
                  <a:tailEnd type="none" w="lg" len="lg"/>
                </a:ln>
                <a:gradFill rotWithShape="0">
                  <a:gsLst>
                    <a:gs pos="0">
                      <a:srgbClr val="CBCBCB"/>
                    </a:gs>
                    <a:gs pos="13000">
                      <a:srgbClr val="5F5F5F"/>
                    </a:gs>
                    <a:gs pos="21001">
                      <a:srgbClr val="5F5F5F"/>
                    </a:gs>
                    <a:gs pos="63000">
                      <a:srgbClr val="FFFFFF"/>
                    </a:gs>
                    <a:gs pos="67000">
                      <a:srgbClr val="B2B2B2"/>
                    </a:gs>
                    <a:gs pos="69000">
                      <a:srgbClr val="292929"/>
                    </a:gs>
                    <a:gs pos="82001">
                      <a:srgbClr val="777777"/>
                    </a:gs>
                    <a:gs pos="100000">
                      <a:srgbClr val="EAEAEA"/>
                    </a:gs>
                  </a:gsLst>
                  <a:lin ang="5400000" scaled="1"/>
                </a:gradFill>
                <a:effectLst/>
                <a:uLnTx/>
                <a:uFillTx/>
                <a:latin typeface="Times New Roman"/>
                <a:ea typeface="+mn-ea"/>
                <a:cs typeface="Times New Roman"/>
              </a:rPr>
              <a:t>Compound Reaction</a:t>
            </a:r>
          </a:p>
        </p:txBody>
      </p:sp>
      <p:sp>
        <p:nvSpPr>
          <p:cNvPr id="40976" name="WordArt 16"/>
          <p:cNvSpPr>
            <a:spLocks noChangeArrowheads="1" noChangeShapeType="1" noTextEdit="1"/>
          </p:cNvSpPr>
          <p:nvPr/>
        </p:nvSpPr>
        <p:spPr bwMode="auto">
          <a:xfrm>
            <a:off x="1244600" y="4805363"/>
            <a:ext cx="2819400" cy="523875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PerspectiveTopLeft"/>
              <a:lightRig rig="legacyNormal3" dir="r"/>
            </a:scene3d>
            <a:sp3d extrusionH="201600" prstMaterial="legacyMetal">
              <a:extrusionClr>
                <a:srgbClr val="FFFFFF"/>
              </a:extrusionClr>
            </a:sp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75000"/>
              <a:buFont typeface="Wingdings" pitchFamily="2" charset="2"/>
              <a:buNone/>
              <a:tabLst/>
              <a:defRPr/>
            </a:pPr>
            <a:r>
              <a:rPr kumimoji="0" lang="en-GB" sz="3600" b="0" i="0" u="none" strike="noStrike" kern="10" cap="none" spc="0" normalizeH="0" baseline="0" noProof="0">
                <a:ln w="9525" cap="sq">
                  <a:round/>
                  <a:headEnd/>
                  <a:tailEnd type="none" w="lg" len="lg"/>
                </a:ln>
                <a:gradFill rotWithShape="0">
                  <a:gsLst>
                    <a:gs pos="0">
                      <a:srgbClr val="CBCBCB"/>
                    </a:gs>
                    <a:gs pos="13000">
                      <a:srgbClr val="5F5F5F"/>
                    </a:gs>
                    <a:gs pos="21001">
                      <a:srgbClr val="5F5F5F"/>
                    </a:gs>
                    <a:gs pos="63000">
                      <a:srgbClr val="FFFFFF"/>
                    </a:gs>
                    <a:gs pos="67000">
                      <a:srgbClr val="B2B2B2"/>
                    </a:gs>
                    <a:gs pos="69000">
                      <a:srgbClr val="292929"/>
                    </a:gs>
                    <a:gs pos="82001">
                      <a:srgbClr val="777777"/>
                    </a:gs>
                    <a:gs pos="100000">
                      <a:srgbClr val="EAEAEA"/>
                    </a:gs>
                  </a:gsLst>
                  <a:lin ang="5400000" scaled="1"/>
                </a:gradFill>
                <a:effectLst/>
                <a:uLnTx/>
                <a:uFillTx/>
                <a:latin typeface="Times New Roman"/>
                <a:ea typeface="+mn-ea"/>
                <a:cs typeface="Times New Roman"/>
              </a:rPr>
              <a:t>Direct Reaction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AE026E6-49C2-CCFE-DFDB-B8812C0E432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168" y="1131412"/>
            <a:ext cx="4076032" cy="5085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548989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09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Text Box 2">
            <a:extLst>
              <a:ext uri="{FF2B5EF4-FFF2-40B4-BE49-F238E27FC236}">
                <a16:creationId xmlns:a16="http://schemas.microsoft.com/office/drawing/2014/main" id="{F0F79606-3E5A-4591-A085-A7D57F544B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9225" y="161925"/>
            <a:ext cx="184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8611" name="Text Box 3">
            <a:extLst>
              <a:ext uri="{FF2B5EF4-FFF2-40B4-BE49-F238E27FC236}">
                <a16:creationId xmlns:a16="http://schemas.microsoft.com/office/drawing/2014/main" id="{322CDBE7-6B8A-46BF-81F1-F01DC1B849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3825" y="68263"/>
            <a:ext cx="84518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sng" strike="noStrike" kern="1200" cap="none" spc="0" normalizeH="0" baseline="0" noProof="0">
                <a:ln>
                  <a:noFill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Basic reaction mechanisms involving strong or electromagnetic interaction:</a:t>
            </a:r>
          </a:p>
        </p:txBody>
      </p:sp>
      <p:sp>
        <p:nvSpPr>
          <p:cNvPr id="68612" name="Text Box 4">
            <a:extLst>
              <a:ext uri="{FF2B5EF4-FFF2-40B4-BE49-F238E27FC236}">
                <a16:creationId xmlns:a16="http://schemas.microsoft.com/office/drawing/2014/main" id="{C15EBD3B-9F4F-498B-A7F6-D8013EB0506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" y="1157288"/>
            <a:ext cx="4883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sng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I. </a:t>
            </a:r>
            <a:r>
              <a:rPr kumimoji="0" lang="en-US" sz="1800" b="0" i="0" u="sng" strike="noStrike" kern="1200" cap="none" spc="0" normalizeH="0" baseline="0" noProof="0" dirty="0">
                <a:ln>
                  <a:noFill/>
                </a:ln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Direct reactions</a:t>
            </a:r>
            <a:r>
              <a:rPr kumimoji="0" lang="en-US" sz="1800" b="0" i="0" u="sng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(for example, direct capture)</a:t>
            </a:r>
          </a:p>
        </p:txBody>
      </p:sp>
      <p:sp>
        <p:nvSpPr>
          <p:cNvPr id="37894" name="Text Box 5">
            <a:extLst>
              <a:ext uri="{FF2B5EF4-FFF2-40B4-BE49-F238E27FC236}">
                <a16:creationId xmlns:a16="http://schemas.microsoft.com/office/drawing/2014/main" id="{D180D63B-8021-487B-8B9B-FCE4AB0D80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6525" y="490538"/>
            <a:ext cx="424656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Example: neutron capture A + n -&gt; B + </a:t>
            </a: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Symbol" panose="05050102010706020507" pitchFamily="18" charset="2"/>
                <a:ea typeface="+mn-ea"/>
                <a:cs typeface="+mn-cs"/>
              </a:rPr>
              <a:t>g</a:t>
            </a:r>
          </a:p>
        </p:txBody>
      </p:sp>
      <p:sp>
        <p:nvSpPr>
          <p:cNvPr id="37895" name="Freeform 6">
            <a:extLst>
              <a:ext uri="{FF2B5EF4-FFF2-40B4-BE49-F238E27FC236}">
                <a16:creationId xmlns:a16="http://schemas.microsoft.com/office/drawing/2014/main" id="{14A6BF8A-5D20-4B90-8089-F03195739B32}"/>
              </a:ext>
            </a:extLst>
          </p:cNvPr>
          <p:cNvSpPr>
            <a:spLocks/>
          </p:cNvSpPr>
          <p:nvPr/>
        </p:nvSpPr>
        <p:spPr bwMode="auto">
          <a:xfrm>
            <a:off x="1371600" y="1828800"/>
            <a:ext cx="1143000" cy="1371600"/>
          </a:xfrm>
          <a:custGeom>
            <a:avLst/>
            <a:gdLst>
              <a:gd name="T0" fmla="*/ 0 w 720"/>
              <a:gd name="T1" fmla="*/ 0 h 864"/>
              <a:gd name="T2" fmla="*/ 0 w 720"/>
              <a:gd name="T3" fmla="*/ 2147483646 h 864"/>
              <a:gd name="T4" fmla="*/ 1814512500 w 720"/>
              <a:gd name="T5" fmla="*/ 2147483646 h 864"/>
              <a:gd name="T6" fmla="*/ 1814512500 w 720"/>
              <a:gd name="T7" fmla="*/ 0 h 864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720" h="864">
                <a:moveTo>
                  <a:pt x="0" y="0"/>
                </a:moveTo>
                <a:lnTo>
                  <a:pt x="0" y="864"/>
                </a:lnTo>
                <a:lnTo>
                  <a:pt x="720" y="864"/>
                </a:lnTo>
                <a:lnTo>
                  <a:pt x="720" y="0"/>
                </a:lnTo>
              </a:path>
            </a:pathLst>
          </a:custGeom>
          <a:noFill/>
          <a:ln w="19050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37896" name="Line 7">
            <a:extLst>
              <a:ext uri="{FF2B5EF4-FFF2-40B4-BE49-F238E27FC236}">
                <a16:creationId xmlns:a16="http://schemas.microsoft.com/office/drawing/2014/main" id="{522E9063-2698-4ACB-818C-905F1B63CE46}"/>
              </a:ext>
            </a:extLst>
          </p:cNvPr>
          <p:cNvSpPr>
            <a:spLocks noChangeShapeType="1"/>
          </p:cNvSpPr>
          <p:nvPr/>
        </p:nvSpPr>
        <p:spPr bwMode="auto">
          <a:xfrm>
            <a:off x="1371600" y="2743200"/>
            <a:ext cx="1143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37897" name="Line 8">
            <a:extLst>
              <a:ext uri="{FF2B5EF4-FFF2-40B4-BE49-F238E27FC236}">
                <a16:creationId xmlns:a16="http://schemas.microsoft.com/office/drawing/2014/main" id="{20A49C39-79F9-44E3-B1E6-080B8AA3C4E4}"/>
              </a:ext>
            </a:extLst>
          </p:cNvPr>
          <p:cNvSpPr>
            <a:spLocks noChangeShapeType="1"/>
          </p:cNvSpPr>
          <p:nvPr/>
        </p:nvSpPr>
        <p:spPr bwMode="auto">
          <a:xfrm>
            <a:off x="1371600" y="1981200"/>
            <a:ext cx="1143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37898" name="Line 9">
            <a:extLst>
              <a:ext uri="{FF2B5EF4-FFF2-40B4-BE49-F238E27FC236}">
                <a16:creationId xmlns:a16="http://schemas.microsoft.com/office/drawing/2014/main" id="{B1BE748F-4FF6-41FD-BFD7-881841AD7DC8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685800" y="2517775"/>
            <a:ext cx="609600" cy="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37899" name="Text Box 10">
            <a:extLst>
              <a:ext uri="{FF2B5EF4-FFF2-40B4-BE49-F238E27FC236}">
                <a16:creationId xmlns:a16="http://schemas.microsoft.com/office/drawing/2014/main" id="{541A9AB9-8049-478A-B24D-EC79E07F699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0400" y="2473325"/>
            <a:ext cx="6223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A+n</a:t>
            </a:r>
            <a:endParaRPr kumimoji="0" lang="en-US" altLang="en-US" sz="18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37900" name="Text Box 11">
            <a:extLst>
              <a:ext uri="{FF2B5EF4-FFF2-40B4-BE49-F238E27FC236}">
                <a16:creationId xmlns:a16="http://schemas.microsoft.com/office/drawing/2014/main" id="{E1C2B268-0981-4743-A5ED-EFFA5E5497A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36725" y="3236913"/>
            <a:ext cx="3365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B</a:t>
            </a:r>
          </a:p>
        </p:txBody>
      </p:sp>
      <p:sp>
        <p:nvSpPr>
          <p:cNvPr id="37901" name="Freeform 12">
            <a:extLst>
              <a:ext uri="{FF2B5EF4-FFF2-40B4-BE49-F238E27FC236}">
                <a16:creationId xmlns:a16="http://schemas.microsoft.com/office/drawing/2014/main" id="{E4B1381F-D6A5-422F-873C-6607AE5A4134}"/>
              </a:ext>
            </a:extLst>
          </p:cNvPr>
          <p:cNvSpPr>
            <a:spLocks/>
          </p:cNvSpPr>
          <p:nvPr/>
        </p:nvSpPr>
        <p:spPr bwMode="auto">
          <a:xfrm>
            <a:off x="1066800" y="2209800"/>
            <a:ext cx="304800" cy="304800"/>
          </a:xfrm>
          <a:custGeom>
            <a:avLst/>
            <a:gdLst>
              <a:gd name="T0" fmla="*/ 0 w 192"/>
              <a:gd name="T1" fmla="*/ 483870000 h 192"/>
              <a:gd name="T2" fmla="*/ 0 w 192"/>
              <a:gd name="T3" fmla="*/ 0 h 192"/>
              <a:gd name="T4" fmla="*/ 483870000 w 192"/>
              <a:gd name="T5" fmla="*/ 0 h 192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92" h="192">
                <a:moveTo>
                  <a:pt x="0" y="192"/>
                </a:moveTo>
                <a:lnTo>
                  <a:pt x="0" y="0"/>
                </a:lnTo>
                <a:lnTo>
                  <a:pt x="192" y="0"/>
                </a:lnTo>
              </a:path>
            </a:pathLst>
          </a:custGeom>
          <a:noFill/>
          <a:ln w="28575" cmpd="sng">
            <a:solidFill>
              <a:srgbClr val="FF3300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37902" name="Text Box 13">
            <a:extLst>
              <a:ext uri="{FF2B5EF4-FFF2-40B4-BE49-F238E27FC236}">
                <a16:creationId xmlns:a16="http://schemas.microsoft.com/office/drawing/2014/main" id="{58E14229-26A3-46FB-BC13-FAB0D35A9A6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6113" y="2057400"/>
            <a:ext cx="43021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1" i="0" u="none" strike="noStrike" kern="1200" cap="none" spc="0" normalizeH="0" baseline="0" noProof="0">
                <a:ln>
                  <a:noFill/>
                </a:ln>
                <a:solidFill>
                  <a:srgbClr val="FF33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E</a:t>
            </a:r>
            <a:r>
              <a:rPr kumimoji="0" lang="en-US" altLang="en-US" sz="1800" b="1" i="0" u="none" strike="noStrike" kern="1200" cap="none" spc="0" normalizeH="0" baseline="-25000" noProof="0">
                <a:ln>
                  <a:noFill/>
                </a:ln>
                <a:solidFill>
                  <a:srgbClr val="FF33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n</a:t>
            </a:r>
            <a:endParaRPr kumimoji="0" lang="en-US" altLang="en-US" sz="1800" b="1" i="0" u="none" strike="noStrike" kern="1200" cap="none" spc="0" normalizeH="0" baseline="0" noProof="0">
              <a:ln>
                <a:noFill/>
              </a:ln>
              <a:solidFill>
                <a:srgbClr val="FF33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37903" name="Line 14">
            <a:extLst>
              <a:ext uri="{FF2B5EF4-FFF2-40B4-BE49-F238E27FC236}">
                <a16:creationId xmlns:a16="http://schemas.microsoft.com/office/drawing/2014/main" id="{4C3910FC-66FB-426D-9AF8-02CB874494F7}"/>
              </a:ext>
            </a:extLst>
          </p:cNvPr>
          <p:cNvSpPr>
            <a:spLocks noChangeShapeType="1"/>
          </p:cNvSpPr>
          <p:nvPr/>
        </p:nvSpPr>
        <p:spPr bwMode="auto">
          <a:xfrm>
            <a:off x="1371600" y="2209800"/>
            <a:ext cx="546100" cy="546100"/>
          </a:xfrm>
          <a:prstGeom prst="line">
            <a:avLst/>
          </a:prstGeom>
          <a:noFill/>
          <a:ln w="57150">
            <a:solidFill>
              <a:srgbClr val="FF99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37904" name="Text Box 15">
            <a:extLst>
              <a:ext uri="{FF2B5EF4-FFF2-40B4-BE49-F238E27FC236}">
                <a16:creationId xmlns:a16="http://schemas.microsoft.com/office/drawing/2014/main" id="{D8A5EBE2-6607-4780-9C40-9F9E2EFD93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0825" y="2314575"/>
            <a:ext cx="43021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S</a:t>
            </a:r>
            <a:r>
              <a:rPr kumimoji="0" lang="en-US" altLang="en-US" sz="1800" b="1" i="0" u="none" strike="noStrike" kern="1200" cap="none" spc="0" normalizeH="0" baseline="-2500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n</a:t>
            </a:r>
            <a:endParaRPr kumimoji="0" lang="en-US" altLang="en-US" sz="18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37905" name="Text Box 16">
            <a:extLst>
              <a:ext uri="{FF2B5EF4-FFF2-40B4-BE49-F238E27FC236}">
                <a16:creationId xmlns:a16="http://schemas.microsoft.com/office/drawing/2014/main" id="{8F37BF25-8AE3-4322-9690-63DC7E6D8E4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35113" y="1952625"/>
            <a:ext cx="30956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FF9900"/>
                </a:solidFill>
                <a:effectLst/>
                <a:uLnTx/>
                <a:uFillTx/>
                <a:latin typeface="Symbol" panose="05050102010706020507" pitchFamily="18" charset="2"/>
                <a:ea typeface="+mn-ea"/>
                <a:cs typeface="+mn-cs"/>
              </a:rPr>
              <a:t>g</a:t>
            </a:r>
          </a:p>
        </p:txBody>
      </p:sp>
      <p:sp>
        <p:nvSpPr>
          <p:cNvPr id="37906" name="Line 17">
            <a:extLst>
              <a:ext uri="{FF2B5EF4-FFF2-40B4-BE49-F238E27FC236}">
                <a16:creationId xmlns:a16="http://schemas.microsoft.com/office/drawing/2014/main" id="{4C25B129-3958-479D-B6D2-8A7981ADBB09}"/>
              </a:ext>
            </a:extLst>
          </p:cNvPr>
          <p:cNvSpPr>
            <a:spLocks noChangeShapeType="1"/>
          </p:cNvSpPr>
          <p:nvPr/>
        </p:nvSpPr>
        <p:spPr bwMode="auto">
          <a:xfrm>
            <a:off x="1389063" y="2174875"/>
            <a:ext cx="479425" cy="1042988"/>
          </a:xfrm>
          <a:prstGeom prst="line">
            <a:avLst/>
          </a:prstGeom>
          <a:noFill/>
          <a:ln w="57150">
            <a:solidFill>
              <a:srgbClr val="FF99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37907" name="Text Box 18">
            <a:extLst>
              <a:ext uri="{FF2B5EF4-FFF2-40B4-BE49-F238E27FC236}">
                <a16:creationId xmlns:a16="http://schemas.microsoft.com/office/drawing/2014/main" id="{54388A77-8C62-424D-96EB-D26413D4377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81338" y="1801813"/>
            <a:ext cx="35369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direct transition into </a:t>
            </a:r>
            <a:r>
              <a:rPr kumimoji="0" lang="en-US" altLang="en-US" sz="1800" b="0" i="0" u="sng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bound states</a:t>
            </a:r>
          </a:p>
        </p:txBody>
      </p:sp>
      <p:sp>
        <p:nvSpPr>
          <p:cNvPr id="68627" name="Text Box 19">
            <a:extLst>
              <a:ext uri="{FF2B5EF4-FFF2-40B4-BE49-F238E27FC236}">
                <a16:creationId xmlns:a16="http://schemas.microsoft.com/office/drawing/2014/main" id="{22396746-0570-4342-9842-F74C812CB18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7000" y="3743325"/>
            <a:ext cx="56578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sng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II. </a:t>
            </a:r>
            <a:r>
              <a:rPr kumimoji="0" lang="en-US" sz="1800" b="0" i="0" u="sng" strike="noStrike" kern="1200" cap="none" spc="0" normalizeH="0" baseline="0" noProof="0" dirty="0">
                <a:ln>
                  <a:noFill/>
                </a:ln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Resonant reactions</a:t>
            </a:r>
            <a:r>
              <a:rPr kumimoji="0" lang="en-US" sz="1800" b="0" i="0" u="sng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(for example, resonant capture)</a:t>
            </a:r>
          </a:p>
        </p:txBody>
      </p:sp>
      <p:sp>
        <p:nvSpPr>
          <p:cNvPr id="37909" name="Freeform 20">
            <a:extLst>
              <a:ext uri="{FF2B5EF4-FFF2-40B4-BE49-F238E27FC236}">
                <a16:creationId xmlns:a16="http://schemas.microsoft.com/office/drawing/2014/main" id="{5C0F49BF-CD05-43CC-9A99-5FD77D7D5007}"/>
              </a:ext>
            </a:extLst>
          </p:cNvPr>
          <p:cNvSpPr>
            <a:spLocks/>
          </p:cNvSpPr>
          <p:nvPr/>
        </p:nvSpPr>
        <p:spPr bwMode="auto">
          <a:xfrm>
            <a:off x="1416050" y="5054600"/>
            <a:ext cx="1143000" cy="1371600"/>
          </a:xfrm>
          <a:custGeom>
            <a:avLst/>
            <a:gdLst>
              <a:gd name="T0" fmla="*/ 0 w 720"/>
              <a:gd name="T1" fmla="*/ 0 h 864"/>
              <a:gd name="T2" fmla="*/ 0 w 720"/>
              <a:gd name="T3" fmla="*/ 2147483646 h 864"/>
              <a:gd name="T4" fmla="*/ 1814512500 w 720"/>
              <a:gd name="T5" fmla="*/ 2147483646 h 864"/>
              <a:gd name="T6" fmla="*/ 1814512500 w 720"/>
              <a:gd name="T7" fmla="*/ 0 h 864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720" h="864">
                <a:moveTo>
                  <a:pt x="0" y="0"/>
                </a:moveTo>
                <a:lnTo>
                  <a:pt x="0" y="864"/>
                </a:lnTo>
                <a:lnTo>
                  <a:pt x="720" y="864"/>
                </a:lnTo>
                <a:lnTo>
                  <a:pt x="720" y="0"/>
                </a:lnTo>
              </a:path>
            </a:pathLst>
          </a:custGeom>
          <a:noFill/>
          <a:ln w="19050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37910" name="Line 21">
            <a:extLst>
              <a:ext uri="{FF2B5EF4-FFF2-40B4-BE49-F238E27FC236}">
                <a16:creationId xmlns:a16="http://schemas.microsoft.com/office/drawing/2014/main" id="{A33A2A30-641A-43B1-98C5-A77CDA5FFF46}"/>
              </a:ext>
            </a:extLst>
          </p:cNvPr>
          <p:cNvSpPr>
            <a:spLocks noChangeShapeType="1"/>
          </p:cNvSpPr>
          <p:nvPr/>
        </p:nvSpPr>
        <p:spPr bwMode="auto">
          <a:xfrm>
            <a:off x="1416050" y="5969000"/>
            <a:ext cx="1143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37911" name="Line 22">
            <a:extLst>
              <a:ext uri="{FF2B5EF4-FFF2-40B4-BE49-F238E27FC236}">
                <a16:creationId xmlns:a16="http://schemas.microsoft.com/office/drawing/2014/main" id="{C193A58A-C41A-4DC6-B498-A7BBD9F0993E}"/>
              </a:ext>
            </a:extLst>
          </p:cNvPr>
          <p:cNvSpPr>
            <a:spLocks noChangeShapeType="1"/>
          </p:cNvSpPr>
          <p:nvPr/>
        </p:nvSpPr>
        <p:spPr bwMode="auto">
          <a:xfrm>
            <a:off x="1416050" y="5207000"/>
            <a:ext cx="1143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37912" name="Line 23">
            <a:extLst>
              <a:ext uri="{FF2B5EF4-FFF2-40B4-BE49-F238E27FC236}">
                <a16:creationId xmlns:a16="http://schemas.microsoft.com/office/drawing/2014/main" id="{C9B62386-75A3-4777-8E6C-4CFA3F7BE465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730250" y="5743575"/>
            <a:ext cx="609600" cy="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37913" name="Text Box 24">
            <a:extLst>
              <a:ext uri="{FF2B5EF4-FFF2-40B4-BE49-F238E27FC236}">
                <a16:creationId xmlns:a16="http://schemas.microsoft.com/office/drawing/2014/main" id="{7F55DCBB-FF62-44BB-81E0-2F5B91BC4E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4850" y="5699125"/>
            <a:ext cx="6223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A+n</a:t>
            </a:r>
            <a:endParaRPr kumimoji="0" lang="en-US" altLang="en-US" sz="18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37914" name="Text Box 25">
            <a:extLst>
              <a:ext uri="{FF2B5EF4-FFF2-40B4-BE49-F238E27FC236}">
                <a16:creationId xmlns:a16="http://schemas.microsoft.com/office/drawing/2014/main" id="{6910E6E8-693A-4F3D-A53D-25D8C19C2C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81175" y="6462713"/>
            <a:ext cx="3365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B</a:t>
            </a:r>
          </a:p>
        </p:txBody>
      </p:sp>
      <p:sp>
        <p:nvSpPr>
          <p:cNvPr id="37915" name="Freeform 26">
            <a:extLst>
              <a:ext uri="{FF2B5EF4-FFF2-40B4-BE49-F238E27FC236}">
                <a16:creationId xmlns:a16="http://schemas.microsoft.com/office/drawing/2014/main" id="{196381DF-4A39-4291-9623-E2CAF7912B84}"/>
              </a:ext>
            </a:extLst>
          </p:cNvPr>
          <p:cNvSpPr>
            <a:spLocks/>
          </p:cNvSpPr>
          <p:nvPr/>
        </p:nvSpPr>
        <p:spPr bwMode="auto">
          <a:xfrm>
            <a:off x="1111250" y="5435600"/>
            <a:ext cx="304800" cy="304800"/>
          </a:xfrm>
          <a:custGeom>
            <a:avLst/>
            <a:gdLst>
              <a:gd name="T0" fmla="*/ 0 w 192"/>
              <a:gd name="T1" fmla="*/ 483870000 h 192"/>
              <a:gd name="T2" fmla="*/ 0 w 192"/>
              <a:gd name="T3" fmla="*/ 0 h 192"/>
              <a:gd name="T4" fmla="*/ 483870000 w 192"/>
              <a:gd name="T5" fmla="*/ 0 h 192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92" h="192">
                <a:moveTo>
                  <a:pt x="0" y="192"/>
                </a:moveTo>
                <a:lnTo>
                  <a:pt x="0" y="0"/>
                </a:lnTo>
                <a:lnTo>
                  <a:pt x="192" y="0"/>
                </a:lnTo>
              </a:path>
            </a:pathLst>
          </a:custGeom>
          <a:noFill/>
          <a:ln w="28575" cmpd="sng">
            <a:solidFill>
              <a:srgbClr val="FF3300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37916" name="Text Box 27">
            <a:extLst>
              <a:ext uri="{FF2B5EF4-FFF2-40B4-BE49-F238E27FC236}">
                <a16:creationId xmlns:a16="http://schemas.microsoft.com/office/drawing/2014/main" id="{8D7E1154-0923-40F9-AAE0-67F6EB8C650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0563" y="5283200"/>
            <a:ext cx="43021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1" i="0" u="none" strike="noStrike" kern="1200" cap="none" spc="0" normalizeH="0" baseline="0" noProof="0">
                <a:ln>
                  <a:noFill/>
                </a:ln>
                <a:solidFill>
                  <a:srgbClr val="FF33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E</a:t>
            </a:r>
            <a:r>
              <a:rPr kumimoji="0" lang="en-US" altLang="en-US" sz="1800" b="1" i="0" u="none" strike="noStrike" kern="1200" cap="none" spc="0" normalizeH="0" baseline="-25000" noProof="0">
                <a:ln>
                  <a:noFill/>
                </a:ln>
                <a:solidFill>
                  <a:srgbClr val="FF33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n</a:t>
            </a:r>
            <a:endParaRPr kumimoji="0" lang="en-US" altLang="en-US" sz="1800" b="1" i="0" u="none" strike="noStrike" kern="1200" cap="none" spc="0" normalizeH="0" baseline="0" noProof="0">
              <a:ln>
                <a:noFill/>
              </a:ln>
              <a:solidFill>
                <a:srgbClr val="FF33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37917" name="Text Box 28">
            <a:extLst>
              <a:ext uri="{FF2B5EF4-FFF2-40B4-BE49-F238E27FC236}">
                <a16:creationId xmlns:a16="http://schemas.microsoft.com/office/drawing/2014/main" id="{4F14D2C5-54B1-47B2-AB58-B2B9F65C080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5275" y="5540375"/>
            <a:ext cx="43021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S</a:t>
            </a:r>
            <a:r>
              <a:rPr kumimoji="0" lang="en-US" altLang="en-US" sz="1800" b="1" i="0" u="none" strike="noStrike" kern="1200" cap="none" spc="0" normalizeH="0" baseline="-2500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n</a:t>
            </a:r>
            <a:endParaRPr kumimoji="0" lang="en-US" altLang="en-US" sz="18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37918" name="Text Box 29">
            <a:extLst>
              <a:ext uri="{FF2B5EF4-FFF2-40B4-BE49-F238E27FC236}">
                <a16:creationId xmlns:a16="http://schemas.microsoft.com/office/drawing/2014/main" id="{DBED652F-4B11-43F0-8367-DAAB03020A5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2113" y="4210050"/>
            <a:ext cx="39560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Step 1: Compound nucleus formation</a:t>
            </a:r>
            <a:b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b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           (in an unbound state)</a:t>
            </a:r>
          </a:p>
        </p:txBody>
      </p:sp>
      <p:sp>
        <p:nvSpPr>
          <p:cNvPr id="37919" name="Rectangle 30" descr="Light upward diagonal">
            <a:extLst>
              <a:ext uri="{FF2B5EF4-FFF2-40B4-BE49-F238E27FC236}">
                <a16:creationId xmlns:a16="http://schemas.microsoft.com/office/drawing/2014/main" id="{EB072134-7866-4C0B-9DB7-B384979EC0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11288" y="5332413"/>
            <a:ext cx="1130300" cy="254000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37920" name="Line 31">
            <a:extLst>
              <a:ext uri="{FF2B5EF4-FFF2-40B4-BE49-F238E27FC236}">
                <a16:creationId xmlns:a16="http://schemas.microsoft.com/office/drawing/2014/main" id="{E2537A69-5F4B-420B-9720-7E11A1F06C4D}"/>
              </a:ext>
            </a:extLst>
          </p:cNvPr>
          <p:cNvSpPr>
            <a:spLocks noChangeShapeType="1"/>
          </p:cNvSpPr>
          <p:nvPr/>
        </p:nvSpPr>
        <p:spPr bwMode="auto">
          <a:xfrm>
            <a:off x="1411288" y="5440363"/>
            <a:ext cx="1143000" cy="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37921" name="Line 32">
            <a:extLst>
              <a:ext uri="{FF2B5EF4-FFF2-40B4-BE49-F238E27FC236}">
                <a16:creationId xmlns:a16="http://schemas.microsoft.com/office/drawing/2014/main" id="{AA015D95-1376-411E-9F50-4E253BCF6268}"/>
              </a:ext>
            </a:extLst>
          </p:cNvPr>
          <p:cNvSpPr>
            <a:spLocks noChangeShapeType="1"/>
          </p:cNvSpPr>
          <p:nvPr/>
        </p:nvSpPr>
        <p:spPr bwMode="auto">
          <a:xfrm>
            <a:off x="2689225" y="5338763"/>
            <a:ext cx="0" cy="2413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37922" name="Text Box 33">
            <a:extLst>
              <a:ext uri="{FF2B5EF4-FFF2-40B4-BE49-F238E27FC236}">
                <a16:creationId xmlns:a16="http://schemas.microsoft.com/office/drawing/2014/main" id="{3F53F7E9-2332-4B75-94C7-A58946516B6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05100" y="5291138"/>
            <a:ext cx="32226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Symbol" panose="05050102010706020507" pitchFamily="18" charset="2"/>
                <a:ea typeface="+mn-ea"/>
                <a:cs typeface="+mn-cs"/>
              </a:rPr>
              <a:t>G</a:t>
            </a:r>
          </a:p>
        </p:txBody>
      </p:sp>
      <p:sp>
        <p:nvSpPr>
          <p:cNvPr id="37923" name="Freeform 34">
            <a:extLst>
              <a:ext uri="{FF2B5EF4-FFF2-40B4-BE49-F238E27FC236}">
                <a16:creationId xmlns:a16="http://schemas.microsoft.com/office/drawing/2014/main" id="{FF82C099-3DB2-4366-B577-D6641ECFD2A5}"/>
              </a:ext>
            </a:extLst>
          </p:cNvPr>
          <p:cNvSpPr>
            <a:spLocks/>
          </p:cNvSpPr>
          <p:nvPr/>
        </p:nvSpPr>
        <p:spPr bwMode="auto">
          <a:xfrm>
            <a:off x="5857875" y="5083175"/>
            <a:ext cx="1143000" cy="1371600"/>
          </a:xfrm>
          <a:custGeom>
            <a:avLst/>
            <a:gdLst>
              <a:gd name="T0" fmla="*/ 0 w 720"/>
              <a:gd name="T1" fmla="*/ 0 h 864"/>
              <a:gd name="T2" fmla="*/ 0 w 720"/>
              <a:gd name="T3" fmla="*/ 2147483646 h 864"/>
              <a:gd name="T4" fmla="*/ 1814512500 w 720"/>
              <a:gd name="T5" fmla="*/ 2147483646 h 864"/>
              <a:gd name="T6" fmla="*/ 1814512500 w 720"/>
              <a:gd name="T7" fmla="*/ 0 h 864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720" h="864">
                <a:moveTo>
                  <a:pt x="0" y="0"/>
                </a:moveTo>
                <a:lnTo>
                  <a:pt x="0" y="864"/>
                </a:lnTo>
                <a:lnTo>
                  <a:pt x="720" y="864"/>
                </a:lnTo>
                <a:lnTo>
                  <a:pt x="720" y="0"/>
                </a:lnTo>
              </a:path>
            </a:pathLst>
          </a:custGeom>
          <a:noFill/>
          <a:ln w="19050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37924" name="Line 35">
            <a:extLst>
              <a:ext uri="{FF2B5EF4-FFF2-40B4-BE49-F238E27FC236}">
                <a16:creationId xmlns:a16="http://schemas.microsoft.com/office/drawing/2014/main" id="{C5E80DCD-E5A3-4666-A42E-1E3212AAB060}"/>
              </a:ext>
            </a:extLst>
          </p:cNvPr>
          <p:cNvSpPr>
            <a:spLocks noChangeShapeType="1"/>
          </p:cNvSpPr>
          <p:nvPr/>
        </p:nvSpPr>
        <p:spPr bwMode="auto">
          <a:xfrm>
            <a:off x="5857875" y="5997575"/>
            <a:ext cx="1143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37925" name="Line 36">
            <a:extLst>
              <a:ext uri="{FF2B5EF4-FFF2-40B4-BE49-F238E27FC236}">
                <a16:creationId xmlns:a16="http://schemas.microsoft.com/office/drawing/2014/main" id="{FFCFC6F6-CDCD-4E29-851F-F9082B9C118E}"/>
              </a:ext>
            </a:extLst>
          </p:cNvPr>
          <p:cNvSpPr>
            <a:spLocks noChangeShapeType="1"/>
          </p:cNvSpPr>
          <p:nvPr/>
        </p:nvSpPr>
        <p:spPr bwMode="auto">
          <a:xfrm>
            <a:off x="5857875" y="5235575"/>
            <a:ext cx="1143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37926" name="Text Box 37">
            <a:extLst>
              <a:ext uri="{FF2B5EF4-FFF2-40B4-BE49-F238E27FC236}">
                <a16:creationId xmlns:a16="http://schemas.microsoft.com/office/drawing/2014/main" id="{FC7C3DB9-63E3-4CB9-B35C-D4ABE4C1B98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23000" y="6491288"/>
            <a:ext cx="3365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B</a:t>
            </a:r>
          </a:p>
        </p:txBody>
      </p:sp>
      <p:sp>
        <p:nvSpPr>
          <p:cNvPr id="37927" name="Text Box 38">
            <a:extLst>
              <a:ext uri="{FF2B5EF4-FFF2-40B4-BE49-F238E27FC236}">
                <a16:creationId xmlns:a16="http://schemas.microsoft.com/office/drawing/2014/main" id="{84666D41-C89C-4DC5-9495-B2AA6C0ABF8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33938" y="4238625"/>
            <a:ext cx="36131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Step 2: Compound nucleus decay</a:t>
            </a:r>
            <a:b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br>
            <a:endParaRPr kumimoji="0" lang="en-US" altLang="en-US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37928" name="Rectangle 39" descr="Light upward diagonal">
            <a:extLst>
              <a:ext uri="{FF2B5EF4-FFF2-40B4-BE49-F238E27FC236}">
                <a16:creationId xmlns:a16="http://schemas.microsoft.com/office/drawing/2014/main" id="{397D4CAD-A23E-4EB2-9D13-A377415271E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78513" y="5360988"/>
            <a:ext cx="1130300" cy="254000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37929" name="Line 40">
            <a:extLst>
              <a:ext uri="{FF2B5EF4-FFF2-40B4-BE49-F238E27FC236}">
                <a16:creationId xmlns:a16="http://schemas.microsoft.com/office/drawing/2014/main" id="{31F60ADC-70D4-4AFC-BA86-E04DCA104A26}"/>
              </a:ext>
            </a:extLst>
          </p:cNvPr>
          <p:cNvSpPr>
            <a:spLocks noChangeShapeType="1"/>
          </p:cNvSpPr>
          <p:nvPr/>
        </p:nvSpPr>
        <p:spPr bwMode="auto">
          <a:xfrm>
            <a:off x="5853113" y="5468938"/>
            <a:ext cx="1143000" cy="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37930" name="Line 41">
            <a:extLst>
              <a:ext uri="{FF2B5EF4-FFF2-40B4-BE49-F238E27FC236}">
                <a16:creationId xmlns:a16="http://schemas.microsoft.com/office/drawing/2014/main" id="{FAD330B2-C937-4250-BC13-FD4C692DE14F}"/>
              </a:ext>
            </a:extLst>
          </p:cNvPr>
          <p:cNvSpPr>
            <a:spLocks noChangeShapeType="1"/>
          </p:cNvSpPr>
          <p:nvPr/>
        </p:nvSpPr>
        <p:spPr bwMode="auto">
          <a:xfrm>
            <a:off x="7131050" y="5367338"/>
            <a:ext cx="0" cy="2413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37931" name="Text Box 42">
            <a:extLst>
              <a:ext uri="{FF2B5EF4-FFF2-40B4-BE49-F238E27FC236}">
                <a16:creationId xmlns:a16="http://schemas.microsoft.com/office/drawing/2014/main" id="{8B858D50-5C57-4147-A823-BA85BCE57C8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46925" y="5319713"/>
            <a:ext cx="32226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Symbol" panose="05050102010706020507" pitchFamily="18" charset="2"/>
                <a:ea typeface="+mn-ea"/>
                <a:cs typeface="+mn-cs"/>
              </a:rPr>
              <a:t>G</a:t>
            </a:r>
          </a:p>
        </p:txBody>
      </p:sp>
      <p:sp>
        <p:nvSpPr>
          <p:cNvPr id="37932" name="Line 43">
            <a:extLst>
              <a:ext uri="{FF2B5EF4-FFF2-40B4-BE49-F238E27FC236}">
                <a16:creationId xmlns:a16="http://schemas.microsoft.com/office/drawing/2014/main" id="{BDD7DF00-BEE9-437B-9549-FF020EE87C0B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6507163" y="5481638"/>
            <a:ext cx="4762" cy="504825"/>
          </a:xfrm>
          <a:prstGeom prst="line">
            <a:avLst/>
          </a:prstGeom>
          <a:noFill/>
          <a:ln w="57150">
            <a:solidFill>
              <a:srgbClr val="FF99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37933" name="Line 44">
            <a:extLst>
              <a:ext uri="{FF2B5EF4-FFF2-40B4-BE49-F238E27FC236}">
                <a16:creationId xmlns:a16="http://schemas.microsoft.com/office/drawing/2014/main" id="{A28DDBFE-DA17-45AA-AE1A-7B2BAA70D6DD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6189663" y="5499100"/>
            <a:ext cx="4762" cy="976313"/>
          </a:xfrm>
          <a:prstGeom prst="line">
            <a:avLst/>
          </a:prstGeom>
          <a:noFill/>
          <a:ln w="57150">
            <a:solidFill>
              <a:srgbClr val="FF99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37934" name="Text Box 45">
            <a:extLst>
              <a:ext uri="{FF2B5EF4-FFF2-40B4-BE49-F238E27FC236}">
                <a16:creationId xmlns:a16="http://schemas.microsoft.com/office/drawing/2014/main" id="{A7062C6E-9496-4C83-BA7F-8B8F7405739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10263" y="5511800"/>
            <a:ext cx="30956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FF9900"/>
                </a:solidFill>
                <a:effectLst/>
                <a:uLnTx/>
                <a:uFillTx/>
                <a:latin typeface="Symbol" panose="05050102010706020507" pitchFamily="18" charset="2"/>
                <a:ea typeface="+mn-ea"/>
                <a:cs typeface="+mn-cs"/>
              </a:rPr>
              <a:t>g</a:t>
            </a:r>
          </a:p>
        </p:txBody>
      </p:sp>
    </p:spTree>
    <p:extLst>
      <p:ext uri="{BB962C8B-B14F-4D97-AF65-F5344CB8AC3E}">
        <p14:creationId xmlns:p14="http://schemas.microsoft.com/office/powerpoint/2010/main" val="387391477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5" name="Text Box 2">
            <a:extLst>
              <a:ext uri="{FF2B5EF4-FFF2-40B4-BE49-F238E27FC236}">
                <a16:creationId xmlns:a16="http://schemas.microsoft.com/office/drawing/2014/main" id="{7A427EE3-5881-4130-AF16-AC9A4308A91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0500" y="146050"/>
            <a:ext cx="4012509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en-US" sz="1600" dirty="0">
                <a:latin typeface="Arial" panose="020B0604020202020204" pitchFamily="34" charset="0"/>
              </a:rPr>
              <a:t>For example,</a:t>
            </a: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</a:rPr>
              <a:t> a resonant A(</a:t>
            </a:r>
            <a:r>
              <a:rPr kumimoji="0" lang="en-US" altLang="en-US" sz="1600" b="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</a:rPr>
              <a:t>n,</a:t>
            </a:r>
            <a:r>
              <a:rPr kumimoji="0" lang="en-US" altLang="en-US" sz="1600" b="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Symbol" panose="05050102010706020507" pitchFamily="18" charset="2"/>
              </a:rPr>
              <a:t>a</a:t>
            </a: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</a:rPr>
              <a:t>)B reaction:</a:t>
            </a:r>
          </a:p>
        </p:txBody>
      </p:sp>
      <p:sp>
        <p:nvSpPr>
          <p:cNvPr id="38916" name="Freeform 3">
            <a:extLst>
              <a:ext uri="{FF2B5EF4-FFF2-40B4-BE49-F238E27FC236}">
                <a16:creationId xmlns:a16="http://schemas.microsoft.com/office/drawing/2014/main" id="{06230A94-102B-4CC9-A7C7-786E3EAE11AD}"/>
              </a:ext>
            </a:extLst>
          </p:cNvPr>
          <p:cNvSpPr>
            <a:spLocks/>
          </p:cNvSpPr>
          <p:nvPr/>
        </p:nvSpPr>
        <p:spPr bwMode="auto">
          <a:xfrm>
            <a:off x="1308100" y="1679575"/>
            <a:ext cx="1143000" cy="1371600"/>
          </a:xfrm>
          <a:custGeom>
            <a:avLst/>
            <a:gdLst>
              <a:gd name="T0" fmla="*/ 0 w 720"/>
              <a:gd name="T1" fmla="*/ 0 h 864"/>
              <a:gd name="T2" fmla="*/ 0 w 720"/>
              <a:gd name="T3" fmla="*/ 2147483646 h 864"/>
              <a:gd name="T4" fmla="*/ 1814512500 w 720"/>
              <a:gd name="T5" fmla="*/ 2147483646 h 864"/>
              <a:gd name="T6" fmla="*/ 1814512500 w 720"/>
              <a:gd name="T7" fmla="*/ 0 h 864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720" h="864">
                <a:moveTo>
                  <a:pt x="0" y="0"/>
                </a:moveTo>
                <a:lnTo>
                  <a:pt x="0" y="864"/>
                </a:lnTo>
                <a:lnTo>
                  <a:pt x="720" y="864"/>
                </a:lnTo>
                <a:lnTo>
                  <a:pt x="720" y="0"/>
                </a:lnTo>
              </a:path>
            </a:pathLst>
          </a:custGeom>
          <a:noFill/>
          <a:ln w="19050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38917" name="Line 4">
            <a:extLst>
              <a:ext uri="{FF2B5EF4-FFF2-40B4-BE49-F238E27FC236}">
                <a16:creationId xmlns:a16="http://schemas.microsoft.com/office/drawing/2014/main" id="{097FA91C-075F-450B-9EA4-6C6A29F61595}"/>
              </a:ext>
            </a:extLst>
          </p:cNvPr>
          <p:cNvSpPr>
            <a:spLocks noChangeShapeType="1"/>
          </p:cNvSpPr>
          <p:nvPr/>
        </p:nvSpPr>
        <p:spPr bwMode="auto">
          <a:xfrm>
            <a:off x="1308100" y="2593975"/>
            <a:ext cx="1143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38918" name="Line 5">
            <a:extLst>
              <a:ext uri="{FF2B5EF4-FFF2-40B4-BE49-F238E27FC236}">
                <a16:creationId xmlns:a16="http://schemas.microsoft.com/office/drawing/2014/main" id="{B23102C6-FFF3-46D2-88C0-48397321678B}"/>
              </a:ext>
            </a:extLst>
          </p:cNvPr>
          <p:cNvSpPr>
            <a:spLocks noChangeShapeType="1"/>
          </p:cNvSpPr>
          <p:nvPr/>
        </p:nvSpPr>
        <p:spPr bwMode="auto">
          <a:xfrm>
            <a:off x="1308100" y="1831975"/>
            <a:ext cx="1143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38919" name="Line 6">
            <a:extLst>
              <a:ext uri="{FF2B5EF4-FFF2-40B4-BE49-F238E27FC236}">
                <a16:creationId xmlns:a16="http://schemas.microsoft.com/office/drawing/2014/main" id="{DC74AFA4-DB73-4453-81CA-F8096FE2D672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7920038" y="2921000"/>
            <a:ext cx="609600" cy="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38920" name="Text Box 7">
            <a:extLst>
              <a:ext uri="{FF2B5EF4-FFF2-40B4-BE49-F238E27FC236}">
                <a16:creationId xmlns:a16="http://schemas.microsoft.com/office/drawing/2014/main" id="{86C61239-500B-4AF8-A5C6-E7F1507E94C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94638" y="2873375"/>
            <a:ext cx="62706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1" i="0" u="none" strike="noStrike" kern="1200" cap="none" spc="0" normalizeH="0" baseline="0" noProof="0" dirty="0" err="1">
                <a:ln>
                  <a:noFill/>
                </a:ln>
                <a:solidFill>
                  <a:schemeClr val="bg1">
                    <a:lumMod val="40000"/>
                    <a:lumOff val="6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B+</a:t>
            </a:r>
            <a:r>
              <a:rPr kumimoji="0" lang="en-US" altLang="en-US" sz="1800" b="1" i="0" u="none" strike="noStrike" kern="1200" cap="none" spc="0" normalizeH="0" baseline="0" noProof="0" dirty="0" err="1">
                <a:ln>
                  <a:noFill/>
                </a:ln>
                <a:solidFill>
                  <a:schemeClr val="bg1">
                    <a:lumMod val="40000"/>
                    <a:lumOff val="60000"/>
                  </a:schemeClr>
                </a:solidFill>
                <a:effectLst/>
                <a:uLnTx/>
                <a:uFillTx/>
                <a:latin typeface="Symbol" panose="05050102010706020507" pitchFamily="18" charset="2"/>
                <a:ea typeface="+mn-ea"/>
                <a:cs typeface="+mn-cs"/>
              </a:rPr>
              <a:t>a</a:t>
            </a:r>
            <a:endParaRPr kumimoji="0" lang="en-US" altLang="en-US" sz="1800" b="1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40000"/>
                  <a:lumOff val="60000"/>
                </a:schemeClr>
              </a:solidFill>
              <a:effectLst/>
              <a:uLnTx/>
              <a:uFillTx/>
              <a:latin typeface="Symbol" panose="05050102010706020507" pitchFamily="18" charset="2"/>
              <a:ea typeface="+mn-ea"/>
              <a:cs typeface="+mn-cs"/>
            </a:endParaRPr>
          </a:p>
        </p:txBody>
      </p:sp>
      <p:sp>
        <p:nvSpPr>
          <p:cNvPr id="38921" name="Text Box 8">
            <a:extLst>
              <a:ext uri="{FF2B5EF4-FFF2-40B4-BE49-F238E27FC236}">
                <a16:creationId xmlns:a16="http://schemas.microsoft.com/office/drawing/2014/main" id="{918C85E0-E9BD-4F6B-98E6-54937C20D8A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73225" y="3087688"/>
            <a:ext cx="3492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C</a:t>
            </a:r>
          </a:p>
        </p:txBody>
      </p:sp>
      <p:sp>
        <p:nvSpPr>
          <p:cNvPr id="38922" name="Freeform 9">
            <a:extLst>
              <a:ext uri="{FF2B5EF4-FFF2-40B4-BE49-F238E27FC236}">
                <a16:creationId xmlns:a16="http://schemas.microsoft.com/office/drawing/2014/main" id="{4541B791-FE71-4563-9432-37E6EB879DCE}"/>
              </a:ext>
            </a:extLst>
          </p:cNvPr>
          <p:cNvSpPr>
            <a:spLocks/>
          </p:cNvSpPr>
          <p:nvPr/>
        </p:nvSpPr>
        <p:spPr bwMode="auto">
          <a:xfrm>
            <a:off x="1003300" y="2060575"/>
            <a:ext cx="304800" cy="304800"/>
          </a:xfrm>
          <a:custGeom>
            <a:avLst/>
            <a:gdLst>
              <a:gd name="T0" fmla="*/ 0 w 192"/>
              <a:gd name="T1" fmla="*/ 483870000 h 192"/>
              <a:gd name="T2" fmla="*/ 0 w 192"/>
              <a:gd name="T3" fmla="*/ 0 h 192"/>
              <a:gd name="T4" fmla="*/ 483870000 w 192"/>
              <a:gd name="T5" fmla="*/ 0 h 192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92" h="192">
                <a:moveTo>
                  <a:pt x="0" y="192"/>
                </a:moveTo>
                <a:lnTo>
                  <a:pt x="0" y="0"/>
                </a:lnTo>
                <a:lnTo>
                  <a:pt x="192" y="0"/>
                </a:lnTo>
              </a:path>
            </a:pathLst>
          </a:custGeom>
          <a:noFill/>
          <a:ln w="28575" cmpd="sng">
            <a:solidFill>
              <a:srgbClr val="FF3300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38923" name="Text Box 10">
            <a:extLst>
              <a:ext uri="{FF2B5EF4-FFF2-40B4-BE49-F238E27FC236}">
                <a16:creationId xmlns:a16="http://schemas.microsoft.com/office/drawing/2014/main" id="{1F434A4C-8B8C-429B-BB9B-4282BA17616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2613" y="1908175"/>
            <a:ext cx="43021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1" i="0" u="none" strike="noStrike" kern="1200" cap="none" spc="0" normalizeH="0" baseline="0" noProof="0">
                <a:ln>
                  <a:noFill/>
                </a:ln>
                <a:solidFill>
                  <a:srgbClr val="FF33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E</a:t>
            </a:r>
            <a:r>
              <a:rPr kumimoji="0" lang="en-US" altLang="en-US" sz="1800" b="1" i="0" u="none" strike="noStrike" kern="1200" cap="none" spc="0" normalizeH="0" baseline="-25000" noProof="0">
                <a:ln>
                  <a:noFill/>
                </a:ln>
                <a:solidFill>
                  <a:srgbClr val="FF33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n</a:t>
            </a:r>
            <a:endParaRPr kumimoji="0" lang="en-US" altLang="en-US" sz="1800" b="1" i="0" u="none" strike="noStrike" kern="1200" cap="none" spc="0" normalizeH="0" baseline="0" noProof="0">
              <a:ln>
                <a:noFill/>
              </a:ln>
              <a:solidFill>
                <a:srgbClr val="FF33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38924" name="Text Box 11">
            <a:extLst>
              <a:ext uri="{FF2B5EF4-FFF2-40B4-BE49-F238E27FC236}">
                <a16:creationId xmlns:a16="http://schemas.microsoft.com/office/drawing/2014/main" id="{1BF50917-48D0-4B83-99C0-B0D0A570C37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70913" y="2747963"/>
            <a:ext cx="433387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40000"/>
                    <a:lumOff val="6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S</a:t>
            </a:r>
            <a:r>
              <a:rPr kumimoji="0" lang="en-US" altLang="en-US" sz="1800" b="1" i="0" u="none" strike="noStrike" kern="1200" cap="none" spc="0" normalizeH="0" baseline="-25000" noProof="0" dirty="0">
                <a:ln>
                  <a:noFill/>
                </a:ln>
                <a:solidFill>
                  <a:schemeClr val="bg1">
                    <a:lumMod val="40000"/>
                    <a:lumOff val="60000"/>
                  </a:schemeClr>
                </a:solidFill>
                <a:effectLst/>
                <a:uLnTx/>
                <a:uFillTx/>
                <a:latin typeface="Symbol" panose="05050102010706020507" pitchFamily="18" charset="2"/>
                <a:ea typeface="+mn-ea"/>
                <a:cs typeface="+mn-cs"/>
              </a:rPr>
              <a:t>a</a:t>
            </a:r>
          </a:p>
        </p:txBody>
      </p:sp>
      <p:sp>
        <p:nvSpPr>
          <p:cNvPr id="38925" name="Text Box 12">
            <a:extLst>
              <a:ext uri="{FF2B5EF4-FFF2-40B4-BE49-F238E27FC236}">
                <a16:creationId xmlns:a16="http://schemas.microsoft.com/office/drawing/2014/main" id="{075763AD-74EC-49A5-889C-D7F66501ED9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4163" y="835025"/>
            <a:ext cx="39560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Step 1: Compound nucleus formation</a:t>
            </a:r>
            <a:b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b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           (in an unbound state)</a:t>
            </a:r>
          </a:p>
        </p:txBody>
      </p:sp>
      <p:sp>
        <p:nvSpPr>
          <p:cNvPr id="38926" name="Rectangle 13" descr="Light upward diagonal">
            <a:extLst>
              <a:ext uri="{FF2B5EF4-FFF2-40B4-BE49-F238E27FC236}">
                <a16:creationId xmlns:a16="http://schemas.microsoft.com/office/drawing/2014/main" id="{BC3B3BC5-E5FF-434A-A4B8-D650B2D3A26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03338" y="1957388"/>
            <a:ext cx="1130300" cy="254000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38927" name="Line 14">
            <a:extLst>
              <a:ext uri="{FF2B5EF4-FFF2-40B4-BE49-F238E27FC236}">
                <a16:creationId xmlns:a16="http://schemas.microsoft.com/office/drawing/2014/main" id="{D0EE0C15-8B9A-4C98-B6C3-452FF52F996C}"/>
              </a:ext>
            </a:extLst>
          </p:cNvPr>
          <p:cNvSpPr>
            <a:spLocks noChangeShapeType="1"/>
          </p:cNvSpPr>
          <p:nvPr/>
        </p:nvSpPr>
        <p:spPr bwMode="auto">
          <a:xfrm>
            <a:off x="1303338" y="2065338"/>
            <a:ext cx="1143000" cy="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38928" name="Line 15">
            <a:extLst>
              <a:ext uri="{FF2B5EF4-FFF2-40B4-BE49-F238E27FC236}">
                <a16:creationId xmlns:a16="http://schemas.microsoft.com/office/drawing/2014/main" id="{D1856E7B-D156-4635-8806-440263A52A60}"/>
              </a:ext>
            </a:extLst>
          </p:cNvPr>
          <p:cNvSpPr>
            <a:spLocks noChangeShapeType="1"/>
          </p:cNvSpPr>
          <p:nvPr/>
        </p:nvSpPr>
        <p:spPr bwMode="auto">
          <a:xfrm>
            <a:off x="2581275" y="1963738"/>
            <a:ext cx="0" cy="2413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38929" name="Text Box 16">
            <a:extLst>
              <a:ext uri="{FF2B5EF4-FFF2-40B4-BE49-F238E27FC236}">
                <a16:creationId xmlns:a16="http://schemas.microsoft.com/office/drawing/2014/main" id="{ADF29C67-72BC-4386-8184-733B52C3819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97150" y="1916113"/>
            <a:ext cx="32226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Symbol" panose="05050102010706020507" pitchFamily="18" charset="2"/>
                <a:ea typeface="+mn-ea"/>
                <a:cs typeface="+mn-cs"/>
              </a:rPr>
              <a:t>G</a:t>
            </a:r>
          </a:p>
        </p:txBody>
      </p:sp>
      <p:sp>
        <p:nvSpPr>
          <p:cNvPr id="38930" name="Freeform 17">
            <a:extLst>
              <a:ext uri="{FF2B5EF4-FFF2-40B4-BE49-F238E27FC236}">
                <a16:creationId xmlns:a16="http://schemas.microsoft.com/office/drawing/2014/main" id="{B7B4317C-5660-4491-8F14-1ED8ABB4C882}"/>
              </a:ext>
            </a:extLst>
          </p:cNvPr>
          <p:cNvSpPr>
            <a:spLocks/>
          </p:cNvSpPr>
          <p:nvPr/>
        </p:nvSpPr>
        <p:spPr bwMode="auto">
          <a:xfrm>
            <a:off x="4781550" y="1747838"/>
            <a:ext cx="1143000" cy="1371600"/>
          </a:xfrm>
          <a:custGeom>
            <a:avLst/>
            <a:gdLst>
              <a:gd name="T0" fmla="*/ 0 w 720"/>
              <a:gd name="T1" fmla="*/ 0 h 864"/>
              <a:gd name="T2" fmla="*/ 0 w 720"/>
              <a:gd name="T3" fmla="*/ 2147483646 h 864"/>
              <a:gd name="T4" fmla="*/ 1814512500 w 720"/>
              <a:gd name="T5" fmla="*/ 2147483646 h 864"/>
              <a:gd name="T6" fmla="*/ 1814512500 w 720"/>
              <a:gd name="T7" fmla="*/ 0 h 864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720" h="864">
                <a:moveTo>
                  <a:pt x="0" y="0"/>
                </a:moveTo>
                <a:lnTo>
                  <a:pt x="0" y="864"/>
                </a:lnTo>
                <a:lnTo>
                  <a:pt x="720" y="864"/>
                </a:lnTo>
                <a:lnTo>
                  <a:pt x="720" y="0"/>
                </a:lnTo>
              </a:path>
            </a:pathLst>
          </a:custGeom>
          <a:noFill/>
          <a:ln w="19050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38931" name="Line 18">
            <a:extLst>
              <a:ext uri="{FF2B5EF4-FFF2-40B4-BE49-F238E27FC236}">
                <a16:creationId xmlns:a16="http://schemas.microsoft.com/office/drawing/2014/main" id="{87342CF2-6C4A-4DAF-8EC5-CE6C5F0DC838}"/>
              </a:ext>
            </a:extLst>
          </p:cNvPr>
          <p:cNvSpPr>
            <a:spLocks noChangeShapeType="1"/>
          </p:cNvSpPr>
          <p:nvPr/>
        </p:nvSpPr>
        <p:spPr bwMode="auto">
          <a:xfrm>
            <a:off x="4781550" y="2662238"/>
            <a:ext cx="1143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38932" name="Line 19">
            <a:extLst>
              <a:ext uri="{FF2B5EF4-FFF2-40B4-BE49-F238E27FC236}">
                <a16:creationId xmlns:a16="http://schemas.microsoft.com/office/drawing/2014/main" id="{4D74524E-572D-4312-AE68-7E16B51D4FF3}"/>
              </a:ext>
            </a:extLst>
          </p:cNvPr>
          <p:cNvSpPr>
            <a:spLocks noChangeShapeType="1"/>
          </p:cNvSpPr>
          <p:nvPr/>
        </p:nvSpPr>
        <p:spPr bwMode="auto">
          <a:xfrm>
            <a:off x="4781550" y="1900238"/>
            <a:ext cx="1143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38933" name="Text Box 20">
            <a:extLst>
              <a:ext uri="{FF2B5EF4-FFF2-40B4-BE49-F238E27FC236}">
                <a16:creationId xmlns:a16="http://schemas.microsoft.com/office/drawing/2014/main" id="{E1109F0A-0062-49B2-ADC4-094C7D8DC7D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46675" y="3155950"/>
            <a:ext cx="3365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B</a:t>
            </a:r>
          </a:p>
        </p:txBody>
      </p:sp>
      <p:sp>
        <p:nvSpPr>
          <p:cNvPr id="38934" name="Text Box 21">
            <a:extLst>
              <a:ext uri="{FF2B5EF4-FFF2-40B4-BE49-F238E27FC236}">
                <a16:creationId xmlns:a16="http://schemas.microsoft.com/office/drawing/2014/main" id="{F3A7EE5F-FD84-4202-B121-12F3A03178F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25988" y="863600"/>
            <a:ext cx="36131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Step 2: Compound nucleus decay</a:t>
            </a:r>
            <a:b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br>
            <a:endParaRPr kumimoji="0" lang="en-US" altLang="en-US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38935" name="Rectangle 22" descr="Light upward diagonal">
            <a:extLst>
              <a:ext uri="{FF2B5EF4-FFF2-40B4-BE49-F238E27FC236}">
                <a16:creationId xmlns:a16="http://schemas.microsoft.com/office/drawing/2014/main" id="{72CBD3C4-6037-4CF0-AA08-E24009727E7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02188" y="2025650"/>
            <a:ext cx="1130300" cy="254000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38936" name="Line 23">
            <a:extLst>
              <a:ext uri="{FF2B5EF4-FFF2-40B4-BE49-F238E27FC236}">
                <a16:creationId xmlns:a16="http://schemas.microsoft.com/office/drawing/2014/main" id="{F4C8C532-AA57-434F-B441-360E8C581C06}"/>
              </a:ext>
            </a:extLst>
          </p:cNvPr>
          <p:cNvSpPr>
            <a:spLocks noChangeShapeType="1"/>
          </p:cNvSpPr>
          <p:nvPr/>
        </p:nvSpPr>
        <p:spPr bwMode="auto">
          <a:xfrm>
            <a:off x="4776788" y="2133600"/>
            <a:ext cx="1143000" cy="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38937" name="Line 24">
            <a:extLst>
              <a:ext uri="{FF2B5EF4-FFF2-40B4-BE49-F238E27FC236}">
                <a16:creationId xmlns:a16="http://schemas.microsoft.com/office/drawing/2014/main" id="{E100A570-6B71-4049-8696-0E5221B3145D}"/>
              </a:ext>
            </a:extLst>
          </p:cNvPr>
          <p:cNvSpPr>
            <a:spLocks noChangeShapeType="1"/>
          </p:cNvSpPr>
          <p:nvPr/>
        </p:nvSpPr>
        <p:spPr bwMode="auto">
          <a:xfrm>
            <a:off x="5892800" y="2133600"/>
            <a:ext cx="639763" cy="315913"/>
          </a:xfrm>
          <a:prstGeom prst="line">
            <a:avLst/>
          </a:prstGeom>
          <a:noFill/>
          <a:ln w="57150">
            <a:solidFill>
              <a:srgbClr val="FF99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38938" name="Line 25">
            <a:extLst>
              <a:ext uri="{FF2B5EF4-FFF2-40B4-BE49-F238E27FC236}">
                <a16:creationId xmlns:a16="http://schemas.microsoft.com/office/drawing/2014/main" id="{B0A60B3B-8E7F-4CF1-8E99-88C365311597}"/>
              </a:ext>
            </a:extLst>
          </p:cNvPr>
          <p:cNvSpPr>
            <a:spLocks noChangeShapeType="1"/>
          </p:cNvSpPr>
          <p:nvPr/>
        </p:nvSpPr>
        <p:spPr bwMode="auto">
          <a:xfrm>
            <a:off x="5926138" y="2122488"/>
            <a:ext cx="639762" cy="774700"/>
          </a:xfrm>
          <a:prstGeom prst="line">
            <a:avLst/>
          </a:prstGeom>
          <a:noFill/>
          <a:ln w="57150">
            <a:solidFill>
              <a:srgbClr val="FF99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38939" name="Text Box 26">
            <a:extLst>
              <a:ext uri="{FF2B5EF4-FFF2-40B4-BE49-F238E27FC236}">
                <a16:creationId xmlns:a16="http://schemas.microsoft.com/office/drawing/2014/main" id="{16996205-E6EC-4220-A9E9-963884976D7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18213" y="1814513"/>
            <a:ext cx="3762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FF9900"/>
                </a:solidFill>
                <a:effectLst/>
                <a:uLnTx/>
                <a:uFillTx/>
                <a:latin typeface="Symbol" panose="05050102010706020507" pitchFamily="18" charset="2"/>
                <a:ea typeface="+mn-ea"/>
                <a:cs typeface="+mn-cs"/>
              </a:rPr>
              <a:t>a</a:t>
            </a:r>
          </a:p>
        </p:txBody>
      </p:sp>
      <p:sp>
        <p:nvSpPr>
          <p:cNvPr id="38940" name="Freeform 27">
            <a:extLst>
              <a:ext uri="{FF2B5EF4-FFF2-40B4-BE49-F238E27FC236}">
                <a16:creationId xmlns:a16="http://schemas.microsoft.com/office/drawing/2014/main" id="{4821D884-30A4-4A78-80A7-8260D0AF1AA7}"/>
              </a:ext>
            </a:extLst>
          </p:cNvPr>
          <p:cNvSpPr>
            <a:spLocks/>
          </p:cNvSpPr>
          <p:nvPr/>
        </p:nvSpPr>
        <p:spPr bwMode="auto">
          <a:xfrm>
            <a:off x="6545263" y="1528763"/>
            <a:ext cx="1143000" cy="1371600"/>
          </a:xfrm>
          <a:custGeom>
            <a:avLst/>
            <a:gdLst>
              <a:gd name="T0" fmla="*/ 0 w 720"/>
              <a:gd name="T1" fmla="*/ 0 h 864"/>
              <a:gd name="T2" fmla="*/ 0 w 720"/>
              <a:gd name="T3" fmla="*/ 2147483646 h 864"/>
              <a:gd name="T4" fmla="*/ 1814512500 w 720"/>
              <a:gd name="T5" fmla="*/ 2147483646 h 864"/>
              <a:gd name="T6" fmla="*/ 1814512500 w 720"/>
              <a:gd name="T7" fmla="*/ 0 h 864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720" h="864">
                <a:moveTo>
                  <a:pt x="0" y="0"/>
                </a:moveTo>
                <a:lnTo>
                  <a:pt x="0" y="864"/>
                </a:lnTo>
                <a:lnTo>
                  <a:pt x="720" y="864"/>
                </a:lnTo>
                <a:lnTo>
                  <a:pt x="720" y="0"/>
                </a:lnTo>
              </a:path>
            </a:pathLst>
          </a:custGeom>
          <a:noFill/>
          <a:ln w="19050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38941" name="Line 28">
            <a:extLst>
              <a:ext uri="{FF2B5EF4-FFF2-40B4-BE49-F238E27FC236}">
                <a16:creationId xmlns:a16="http://schemas.microsoft.com/office/drawing/2014/main" id="{8E50BB5F-4B1B-47ED-8511-C5800C545147}"/>
              </a:ext>
            </a:extLst>
          </p:cNvPr>
          <p:cNvSpPr>
            <a:spLocks noChangeShapeType="1"/>
          </p:cNvSpPr>
          <p:nvPr/>
        </p:nvSpPr>
        <p:spPr bwMode="auto">
          <a:xfrm>
            <a:off x="6545263" y="2443163"/>
            <a:ext cx="1143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38942" name="Line 29">
            <a:extLst>
              <a:ext uri="{FF2B5EF4-FFF2-40B4-BE49-F238E27FC236}">
                <a16:creationId xmlns:a16="http://schemas.microsoft.com/office/drawing/2014/main" id="{D75AA6B7-C427-447C-9918-8B0190308D5D}"/>
              </a:ext>
            </a:extLst>
          </p:cNvPr>
          <p:cNvSpPr>
            <a:spLocks noChangeShapeType="1"/>
          </p:cNvSpPr>
          <p:nvPr/>
        </p:nvSpPr>
        <p:spPr bwMode="auto">
          <a:xfrm>
            <a:off x="6545263" y="1681163"/>
            <a:ext cx="1143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38943" name="Text Box 30">
            <a:extLst>
              <a:ext uri="{FF2B5EF4-FFF2-40B4-BE49-F238E27FC236}">
                <a16:creationId xmlns:a16="http://schemas.microsoft.com/office/drawing/2014/main" id="{99C9A6B3-06C6-40D0-8088-E101DA236B4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10388" y="2857500"/>
            <a:ext cx="3492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C</a:t>
            </a:r>
          </a:p>
        </p:txBody>
      </p:sp>
      <p:sp>
        <p:nvSpPr>
          <p:cNvPr id="38944" name="Line 31">
            <a:extLst>
              <a:ext uri="{FF2B5EF4-FFF2-40B4-BE49-F238E27FC236}">
                <a16:creationId xmlns:a16="http://schemas.microsoft.com/office/drawing/2014/main" id="{78AD2D3B-5E0E-4E51-A1BD-63B8625B3DC5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649288" y="2357438"/>
            <a:ext cx="609600" cy="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38945" name="Text Box 32">
            <a:extLst>
              <a:ext uri="{FF2B5EF4-FFF2-40B4-BE49-F238E27FC236}">
                <a16:creationId xmlns:a16="http://schemas.microsoft.com/office/drawing/2014/main" id="{48715628-95B0-4807-9C9E-E239D3A1F10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3888" y="2312988"/>
            <a:ext cx="6223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1" i="0" u="none" strike="noStrike" kern="1200" cap="none" spc="0" normalizeH="0" baseline="0" noProof="0" dirty="0" err="1">
                <a:ln>
                  <a:noFill/>
                </a:ln>
                <a:solidFill>
                  <a:schemeClr val="bg1">
                    <a:lumMod val="40000"/>
                    <a:lumOff val="6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A+n</a:t>
            </a:r>
            <a:endParaRPr kumimoji="0" lang="en-US" altLang="en-US" sz="1800" b="1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40000"/>
                  <a:lumOff val="60000"/>
                </a:scheme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38946" name="Text Box 33">
            <a:extLst>
              <a:ext uri="{FF2B5EF4-FFF2-40B4-BE49-F238E27FC236}">
                <a16:creationId xmlns:a16="http://schemas.microsoft.com/office/drawing/2014/main" id="{AE99980F-3FEA-461D-91F7-025F5625643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4313" y="2154238"/>
            <a:ext cx="430212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40000"/>
                    <a:lumOff val="6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S</a:t>
            </a:r>
            <a:r>
              <a:rPr kumimoji="0" lang="en-US" altLang="en-US" sz="1800" b="1" i="0" u="none" strike="noStrike" kern="1200" cap="none" spc="0" normalizeH="0" baseline="-25000" noProof="0" dirty="0">
                <a:ln>
                  <a:noFill/>
                </a:ln>
                <a:solidFill>
                  <a:schemeClr val="bg1">
                    <a:lumMod val="40000"/>
                    <a:lumOff val="6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n</a:t>
            </a:r>
            <a:endParaRPr kumimoji="0" lang="en-US" altLang="en-US" sz="1800" b="1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40000"/>
                  <a:lumOff val="60000"/>
                </a:scheme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38947" name="Text Box 34">
            <a:extLst>
              <a:ext uri="{FF2B5EF4-FFF2-40B4-BE49-F238E27FC236}">
                <a16:creationId xmlns:a16="http://schemas.microsoft.com/office/drawing/2014/main" id="{0DB6F6A0-F646-4573-B87F-259B71E6A67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5125" y="3792538"/>
            <a:ext cx="8294688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For resonant reactions, </a:t>
            </a:r>
            <a:r>
              <a:rPr kumimoji="0" lang="en-US" altLang="en-US" sz="1800" b="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E</a:t>
            </a:r>
            <a:r>
              <a:rPr kumimoji="0" lang="en-US" altLang="en-US" sz="1800" b="0" i="0" u="none" strike="noStrike" kern="1200" cap="none" spc="0" normalizeH="0" baseline="-25000" noProof="0" dirty="0" err="1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n</a:t>
            </a: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has to “match” an excited state (but all excited states </a:t>
            </a:r>
            <a:b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b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   have a width and there is always some cross section through tails)</a:t>
            </a:r>
          </a:p>
        </p:txBody>
      </p:sp>
      <p:sp>
        <p:nvSpPr>
          <p:cNvPr id="38948" name="Text Box 35">
            <a:extLst>
              <a:ext uri="{FF2B5EF4-FFF2-40B4-BE49-F238E27FC236}">
                <a16:creationId xmlns:a16="http://schemas.microsoft.com/office/drawing/2014/main" id="{0399237D-A0E2-4135-A636-667C65EFB2F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7700" y="4505325"/>
            <a:ext cx="4529138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But enhanced cross section for </a:t>
            </a:r>
            <a:r>
              <a:rPr kumimoji="0" lang="en-US" altLang="en-US" sz="1800" b="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E</a:t>
            </a:r>
            <a:r>
              <a:rPr kumimoji="0" lang="en-US" altLang="en-US" sz="1800" b="0" i="0" u="none" strike="noStrike" kern="1200" cap="none" spc="0" normalizeH="0" baseline="-25000" noProof="0" dirty="0" err="1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n</a:t>
            </a:r>
            <a:r>
              <a:rPr kumimoji="0" lang="en-US" altLang="en-US" sz="1800" b="0" i="0" u="none" strike="noStrike" kern="1200" cap="none" spc="0" normalizeH="0" baseline="-2500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</a:t>
            </a: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~ E</a:t>
            </a:r>
            <a:r>
              <a:rPr kumimoji="0" lang="en-US" altLang="en-US" sz="1800" b="0" i="0" u="none" strike="noStrike" kern="1200" cap="none" spc="0" normalizeH="0" baseline="-2500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x</a:t>
            </a: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- S</a:t>
            </a:r>
            <a:r>
              <a:rPr kumimoji="0" lang="en-US" altLang="en-US" sz="1800" b="0" i="0" u="none" strike="noStrike" kern="1200" cap="none" spc="0" normalizeH="0" baseline="-2500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n</a:t>
            </a:r>
            <a:endParaRPr kumimoji="0" lang="en-US" altLang="en-US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5412182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9" name="Rectangle 2">
            <a:extLst>
              <a:ext uri="{FF2B5EF4-FFF2-40B4-BE49-F238E27FC236}">
                <a16:creationId xmlns:a16="http://schemas.microsoft.com/office/drawing/2014/main" id="{9EBB8059-E9C7-495D-8438-F5592F64779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19263" y="5305425"/>
            <a:ext cx="5229225" cy="981075"/>
          </a:xfrm>
          <a:prstGeom prst="rect">
            <a:avLst/>
          </a:prstGeom>
          <a:solidFill>
            <a:srgbClr val="FFFF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39940" name="Text Box 3">
            <a:extLst>
              <a:ext uri="{FF2B5EF4-FFF2-40B4-BE49-F238E27FC236}">
                <a16:creationId xmlns:a16="http://schemas.microsoft.com/office/drawing/2014/main" id="{E59E0054-693F-4D20-87F5-8DD5CA67153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6650" y="-6350"/>
            <a:ext cx="69246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  Direct reactions - for example direct capture:</a:t>
            </a:r>
          </a:p>
        </p:txBody>
      </p:sp>
      <p:sp>
        <p:nvSpPr>
          <p:cNvPr id="39941" name="Text Box 4">
            <a:extLst>
              <a:ext uri="{FF2B5EF4-FFF2-40B4-BE49-F238E27FC236}">
                <a16:creationId xmlns:a16="http://schemas.microsoft.com/office/drawing/2014/main" id="{80650673-EC7F-4051-A7CE-F4F97B0FC84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1650" y="874713"/>
            <a:ext cx="763587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Direct transition from initial state |</a:t>
            </a:r>
            <a:r>
              <a:rPr kumimoji="0" lang="en-US" altLang="en-US" sz="1800" b="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a+A</a:t>
            </a: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&gt; to final state &lt;f| (some state in B)  </a:t>
            </a:r>
          </a:p>
        </p:txBody>
      </p:sp>
      <p:sp>
        <p:nvSpPr>
          <p:cNvPr id="39942" name="Text Box 5">
            <a:extLst>
              <a:ext uri="{FF2B5EF4-FFF2-40B4-BE49-F238E27FC236}">
                <a16:creationId xmlns:a16="http://schemas.microsoft.com/office/drawing/2014/main" id="{1D4F606B-8F42-4362-B754-560313284B9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4187" y="525464"/>
            <a:ext cx="156686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a + A -&gt; B + </a:t>
            </a: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Symbol" panose="05050102010706020507" pitchFamily="18" charset="2"/>
                <a:ea typeface="+mn-ea"/>
                <a:cs typeface="+mn-cs"/>
              </a:rPr>
              <a:t>g</a:t>
            </a:r>
          </a:p>
        </p:txBody>
      </p:sp>
      <p:graphicFrame>
        <p:nvGraphicFramePr>
          <p:cNvPr id="39943" name="Object 6">
            <a:extLst>
              <a:ext uri="{FF2B5EF4-FFF2-40B4-BE49-F238E27FC236}">
                <a16:creationId xmlns:a16="http://schemas.microsoft.com/office/drawing/2014/main" id="{C54CF0C2-0198-41F1-B535-0FF759B93E5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63693232"/>
              </p:ext>
            </p:extLst>
          </p:nvPr>
        </p:nvGraphicFramePr>
        <p:xfrm>
          <a:off x="1355725" y="1433513"/>
          <a:ext cx="5942013" cy="9636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1879600" imgH="304800" progId="Equation.3">
                  <p:embed/>
                </p:oleObj>
              </mc:Choice>
              <mc:Fallback>
                <p:oleObj name="Equation" r:id="rId3" imgW="1879600" imgH="304800" progId="Equation.3">
                  <p:embed/>
                  <p:pic>
                    <p:nvPicPr>
                      <p:cNvPr id="39943" name="Object 6">
                        <a:extLst>
                          <a:ext uri="{FF2B5EF4-FFF2-40B4-BE49-F238E27FC236}">
                            <a16:creationId xmlns:a16="http://schemas.microsoft.com/office/drawing/2014/main" id="{C54CF0C2-0198-41F1-B535-0FF759B93E5D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55725" y="1433513"/>
                        <a:ext cx="5942013" cy="963612"/>
                      </a:xfrm>
                      <a:prstGeom prst="rect">
                        <a:avLst/>
                      </a:prstGeom>
                      <a:solidFill>
                        <a:srgbClr val="FFC000"/>
                      </a:solidFill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9944" name="Line 7">
            <a:extLst>
              <a:ext uri="{FF2B5EF4-FFF2-40B4-BE49-F238E27FC236}">
                <a16:creationId xmlns:a16="http://schemas.microsoft.com/office/drawing/2014/main" id="{6D3DE5E0-ED53-42ED-A228-38A902CDDA26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924050" y="2165350"/>
            <a:ext cx="590550" cy="51117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39945" name="Text Box 8">
            <a:extLst>
              <a:ext uri="{FF2B5EF4-FFF2-40B4-BE49-F238E27FC236}">
                <a16:creationId xmlns:a16="http://schemas.microsoft.com/office/drawing/2014/main" id="{5BBC87F1-5A68-4FB9-B805-695699BA86D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0500" y="2617788"/>
            <a:ext cx="2571750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geometrical factor</a:t>
            </a:r>
            <a:b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b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(</a:t>
            </a:r>
            <a:r>
              <a:rPr kumimoji="0" lang="en-US" altLang="en-US" sz="1800" b="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deBroglie</a:t>
            </a: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wave length </a:t>
            </a:r>
            <a:b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b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of projectile - “size” of </a:t>
            </a:r>
            <a:b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b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projectile)</a:t>
            </a:r>
          </a:p>
        </p:txBody>
      </p:sp>
      <p:graphicFrame>
        <p:nvGraphicFramePr>
          <p:cNvPr id="39946" name="Object 9">
            <a:extLst>
              <a:ext uri="{FF2B5EF4-FFF2-40B4-BE49-F238E27FC236}">
                <a16:creationId xmlns:a16="http://schemas.microsoft.com/office/drawing/2014/main" id="{482C6E5F-5A76-4A52-8A25-05C87C536C4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86667146"/>
              </p:ext>
            </p:extLst>
          </p:nvPr>
        </p:nvGraphicFramePr>
        <p:xfrm>
          <a:off x="439738" y="3856038"/>
          <a:ext cx="1611312" cy="673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5" imgW="1002865" imgH="418918" progId="Equation.3">
                  <p:embed/>
                </p:oleObj>
              </mc:Choice>
              <mc:Fallback>
                <p:oleObj name="Equation" r:id="rId5" imgW="1002865" imgH="418918" progId="Equation.3">
                  <p:embed/>
                  <p:pic>
                    <p:nvPicPr>
                      <p:cNvPr id="39946" name="Object 9">
                        <a:extLst>
                          <a:ext uri="{FF2B5EF4-FFF2-40B4-BE49-F238E27FC236}">
                            <a16:creationId xmlns:a16="http://schemas.microsoft.com/office/drawing/2014/main" id="{482C6E5F-5A76-4A52-8A25-05C87C536C4C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9738" y="3856038"/>
                        <a:ext cx="1611312" cy="673100"/>
                      </a:xfrm>
                      <a:prstGeom prst="rect">
                        <a:avLst/>
                      </a:prstGeom>
                      <a:solidFill>
                        <a:schemeClr val="bg1">
                          <a:lumMod val="40000"/>
                          <a:lumOff val="60000"/>
                        </a:schemeClr>
                      </a:solidFill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9947" name="Line 10">
            <a:extLst>
              <a:ext uri="{FF2B5EF4-FFF2-40B4-BE49-F238E27FC236}">
                <a16:creationId xmlns:a16="http://schemas.microsoft.com/office/drawing/2014/main" id="{B1B8ABFB-EB72-4CDC-A7EF-D6D77D33814D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370388" y="2246313"/>
            <a:ext cx="0" cy="4572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39948" name="Text Box 11">
            <a:extLst>
              <a:ext uri="{FF2B5EF4-FFF2-40B4-BE49-F238E27FC236}">
                <a16:creationId xmlns:a16="http://schemas.microsoft.com/office/drawing/2014/main" id="{F207FC48-D766-4CDE-BC4D-B9EAC0CAD98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97239" y="2703513"/>
            <a:ext cx="2282874" cy="17543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Interaction matrix</a:t>
            </a:r>
            <a:b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b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element (nuclear structure, overlap between initial and final state, independent of E)</a:t>
            </a:r>
          </a:p>
        </p:txBody>
      </p:sp>
      <p:sp>
        <p:nvSpPr>
          <p:cNvPr id="39949" name="Text Box 12">
            <a:extLst>
              <a:ext uri="{FF2B5EF4-FFF2-40B4-BE49-F238E27FC236}">
                <a16:creationId xmlns:a16="http://schemas.microsoft.com/office/drawing/2014/main" id="{7CF51597-02E1-42EA-95BC-3463658ACE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51525" y="2622550"/>
            <a:ext cx="2609850" cy="2014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Penetrability: probability</a:t>
            </a:r>
            <a:b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b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for projectile to reach </a:t>
            </a:r>
            <a:b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b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the target nucleus for</a:t>
            </a:r>
            <a:b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b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interaction. </a:t>
            </a:r>
            <a:b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b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Depends on projectile</a:t>
            </a:r>
            <a:b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b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Angular momentum l</a:t>
            </a:r>
            <a:b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b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and Energy E</a:t>
            </a:r>
          </a:p>
        </p:txBody>
      </p:sp>
      <p:sp>
        <p:nvSpPr>
          <p:cNvPr id="39950" name="Line 13">
            <a:extLst>
              <a:ext uri="{FF2B5EF4-FFF2-40B4-BE49-F238E27FC236}">
                <a16:creationId xmlns:a16="http://schemas.microsoft.com/office/drawing/2014/main" id="{B0CFAD8B-1890-44F2-B136-E4DFE893C0A9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6508750" y="2219325"/>
            <a:ext cx="133350" cy="4159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graphicFrame>
        <p:nvGraphicFramePr>
          <p:cNvPr id="39951" name="Object 14">
            <a:extLst>
              <a:ext uri="{FF2B5EF4-FFF2-40B4-BE49-F238E27FC236}">
                <a16:creationId xmlns:a16="http://schemas.microsoft.com/office/drawing/2014/main" id="{46998824-8EC8-49D4-8A32-7334E2579681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957388" y="5291138"/>
          <a:ext cx="4664075" cy="1025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7" imgW="1790700" imgH="393700" progId="Equation.3">
                  <p:embed/>
                </p:oleObj>
              </mc:Choice>
              <mc:Fallback>
                <p:oleObj name="Equation" r:id="rId7" imgW="1790700" imgH="393700" progId="Equation.3">
                  <p:embed/>
                  <p:pic>
                    <p:nvPicPr>
                      <p:cNvPr id="39951" name="Object 14">
                        <a:extLst>
                          <a:ext uri="{FF2B5EF4-FFF2-40B4-BE49-F238E27FC236}">
                            <a16:creationId xmlns:a16="http://schemas.microsoft.com/office/drawing/2014/main" id="{46998824-8EC8-49D4-8A32-7334E2579681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57388" y="5291138"/>
                        <a:ext cx="4664075" cy="10255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9952" name="Freeform 15">
            <a:extLst>
              <a:ext uri="{FF2B5EF4-FFF2-40B4-BE49-F238E27FC236}">
                <a16:creationId xmlns:a16="http://schemas.microsoft.com/office/drawing/2014/main" id="{887DFD23-4058-405D-A11A-93BD5BF911E2}"/>
              </a:ext>
            </a:extLst>
          </p:cNvPr>
          <p:cNvSpPr>
            <a:spLocks/>
          </p:cNvSpPr>
          <p:nvPr/>
        </p:nvSpPr>
        <p:spPr bwMode="auto">
          <a:xfrm>
            <a:off x="887413" y="4962525"/>
            <a:ext cx="631825" cy="873125"/>
          </a:xfrm>
          <a:custGeom>
            <a:avLst/>
            <a:gdLst>
              <a:gd name="T0" fmla="*/ 0 w 398"/>
              <a:gd name="T1" fmla="*/ 0 h 550"/>
              <a:gd name="T2" fmla="*/ 0 w 398"/>
              <a:gd name="T3" fmla="*/ 1386085938 h 550"/>
              <a:gd name="T4" fmla="*/ 1003022188 w 398"/>
              <a:gd name="T5" fmla="*/ 1386085938 h 55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398" h="550">
                <a:moveTo>
                  <a:pt x="0" y="0"/>
                </a:moveTo>
                <a:lnTo>
                  <a:pt x="0" y="550"/>
                </a:lnTo>
                <a:lnTo>
                  <a:pt x="398" y="550"/>
                </a:lnTo>
              </a:path>
            </a:pathLst>
          </a:custGeom>
          <a:noFill/>
          <a:ln w="28575" cmpd="sng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39953" name="Text Box 16">
            <a:extLst>
              <a:ext uri="{FF2B5EF4-FFF2-40B4-BE49-F238E27FC236}">
                <a16:creationId xmlns:a16="http://schemas.microsoft.com/office/drawing/2014/main" id="{8921CE1D-B96E-4F48-B4F1-A730162E69A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42338" y="6278563"/>
            <a:ext cx="184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4028418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7" name="Text Box 2">
            <a:extLst>
              <a:ext uri="{FF2B5EF4-FFF2-40B4-BE49-F238E27FC236}">
                <a16:creationId xmlns:a16="http://schemas.microsoft.com/office/drawing/2014/main" id="{48B05ED3-60D1-4DCC-868D-94B24A1843D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3513" y="149225"/>
            <a:ext cx="16319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1" i="0" u="sng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Penetrability:</a:t>
            </a:r>
          </a:p>
        </p:txBody>
      </p:sp>
      <p:sp>
        <p:nvSpPr>
          <p:cNvPr id="41988" name="Text Box 3">
            <a:extLst>
              <a:ext uri="{FF2B5EF4-FFF2-40B4-BE49-F238E27FC236}">
                <a16:creationId xmlns:a16="http://schemas.microsoft.com/office/drawing/2014/main" id="{CD0CF6E6-3104-4BD5-866B-F589AB0CA8A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0700" y="147638"/>
            <a:ext cx="49085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2 effects that can strongly reduce penetrability:</a:t>
            </a:r>
          </a:p>
        </p:txBody>
      </p:sp>
      <p:sp>
        <p:nvSpPr>
          <p:cNvPr id="41989" name="Text Box 4">
            <a:extLst>
              <a:ext uri="{FF2B5EF4-FFF2-40B4-BE49-F238E27FC236}">
                <a16:creationId xmlns:a16="http://schemas.microsoft.com/office/drawing/2014/main" id="{5C12FD96-3730-4DCF-A61E-DD4B155ABF5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4813" y="739775"/>
            <a:ext cx="20764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sng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1. Coulomb barrier</a:t>
            </a:r>
          </a:p>
        </p:txBody>
      </p:sp>
      <p:sp>
        <p:nvSpPr>
          <p:cNvPr id="41990" name="Line 5">
            <a:extLst>
              <a:ext uri="{FF2B5EF4-FFF2-40B4-BE49-F238E27FC236}">
                <a16:creationId xmlns:a16="http://schemas.microsoft.com/office/drawing/2014/main" id="{AB9C8DB9-4539-4D94-9D5C-45DFACCC53F2}"/>
              </a:ext>
            </a:extLst>
          </p:cNvPr>
          <p:cNvSpPr>
            <a:spLocks noChangeShapeType="1"/>
          </p:cNvSpPr>
          <p:nvPr/>
        </p:nvSpPr>
        <p:spPr bwMode="auto">
          <a:xfrm rot="-5400000">
            <a:off x="553244" y="2624931"/>
            <a:ext cx="2590800" cy="158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41991" name="Text Box 6">
            <a:extLst>
              <a:ext uri="{FF2B5EF4-FFF2-40B4-BE49-F238E27FC236}">
                <a16:creationId xmlns:a16="http://schemas.microsoft.com/office/drawing/2014/main" id="{B994554E-681D-4BC8-B6D9-0D1E5C7400E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66850" y="1292225"/>
            <a:ext cx="3492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V</a:t>
            </a:r>
          </a:p>
        </p:txBody>
      </p:sp>
      <p:sp>
        <p:nvSpPr>
          <p:cNvPr id="41992" name="Text Box 7">
            <a:extLst>
              <a:ext uri="{FF2B5EF4-FFF2-40B4-BE49-F238E27FC236}">
                <a16:creationId xmlns:a16="http://schemas.microsoft.com/office/drawing/2014/main" id="{3B3A38CF-3DBB-411B-BFDA-79A2E71DF3B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94175" y="2740025"/>
            <a:ext cx="2603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r</a:t>
            </a:r>
          </a:p>
        </p:txBody>
      </p:sp>
      <p:sp>
        <p:nvSpPr>
          <p:cNvPr id="41993" name="Line 8">
            <a:extLst>
              <a:ext uri="{FF2B5EF4-FFF2-40B4-BE49-F238E27FC236}">
                <a16:creationId xmlns:a16="http://schemas.microsoft.com/office/drawing/2014/main" id="{5D79AE87-02C6-4471-9571-2729869607BF}"/>
              </a:ext>
            </a:extLst>
          </p:cNvPr>
          <p:cNvSpPr>
            <a:spLocks noChangeShapeType="1"/>
          </p:cNvSpPr>
          <p:nvPr/>
        </p:nvSpPr>
        <p:spPr bwMode="auto">
          <a:xfrm>
            <a:off x="2495550" y="2473325"/>
            <a:ext cx="0" cy="14478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41994" name="Text Box 9">
            <a:extLst>
              <a:ext uri="{FF2B5EF4-FFF2-40B4-BE49-F238E27FC236}">
                <a16:creationId xmlns:a16="http://schemas.microsoft.com/office/drawing/2014/main" id="{0EBA4129-3AD8-4F2B-AB35-CAD64A72AB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63800" y="2657475"/>
            <a:ext cx="3365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R</a:t>
            </a:r>
          </a:p>
        </p:txBody>
      </p:sp>
      <p:sp>
        <p:nvSpPr>
          <p:cNvPr id="41995" name="Freeform 10">
            <a:extLst>
              <a:ext uri="{FF2B5EF4-FFF2-40B4-BE49-F238E27FC236}">
                <a16:creationId xmlns:a16="http://schemas.microsoft.com/office/drawing/2014/main" id="{4D2ADDBB-9D13-4067-A4AB-FB01DA81975D}"/>
              </a:ext>
            </a:extLst>
          </p:cNvPr>
          <p:cNvSpPr>
            <a:spLocks/>
          </p:cNvSpPr>
          <p:nvPr/>
        </p:nvSpPr>
        <p:spPr bwMode="auto">
          <a:xfrm>
            <a:off x="2533650" y="1635125"/>
            <a:ext cx="1676400" cy="1066800"/>
          </a:xfrm>
          <a:custGeom>
            <a:avLst/>
            <a:gdLst>
              <a:gd name="T0" fmla="*/ 0 w 1056"/>
              <a:gd name="T1" fmla="*/ 0 h 672"/>
              <a:gd name="T2" fmla="*/ 362902500 w 1056"/>
              <a:gd name="T3" fmla="*/ 846772500 h 672"/>
              <a:gd name="T4" fmla="*/ 1088707500 w 1056"/>
              <a:gd name="T5" fmla="*/ 1451610000 h 672"/>
              <a:gd name="T6" fmla="*/ 2147483646 w 1056"/>
              <a:gd name="T7" fmla="*/ 1693545000 h 672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056" h="672">
                <a:moveTo>
                  <a:pt x="0" y="0"/>
                </a:moveTo>
                <a:cubicBezTo>
                  <a:pt x="36" y="120"/>
                  <a:pt x="72" y="240"/>
                  <a:pt x="144" y="336"/>
                </a:cubicBezTo>
                <a:cubicBezTo>
                  <a:pt x="216" y="432"/>
                  <a:pt x="280" y="520"/>
                  <a:pt x="432" y="576"/>
                </a:cubicBezTo>
                <a:cubicBezTo>
                  <a:pt x="584" y="632"/>
                  <a:pt x="820" y="652"/>
                  <a:pt x="1056" y="672"/>
                </a:cubicBezTo>
              </a:path>
            </a:pathLst>
          </a:custGeom>
          <a:noFill/>
          <a:ln w="38100" cmpd="sng">
            <a:solidFill>
              <a:srgbClr val="FF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41996" name="Line 11">
            <a:extLst>
              <a:ext uri="{FF2B5EF4-FFF2-40B4-BE49-F238E27FC236}">
                <a16:creationId xmlns:a16="http://schemas.microsoft.com/office/drawing/2014/main" id="{3C73AA05-1C93-4164-9286-AC3EF07C40E7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457450" y="1635125"/>
            <a:ext cx="76200" cy="160020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41997" name="Line 12">
            <a:extLst>
              <a:ext uri="{FF2B5EF4-FFF2-40B4-BE49-F238E27FC236}">
                <a16:creationId xmlns:a16="http://schemas.microsoft.com/office/drawing/2014/main" id="{E198998B-4A97-478D-AE74-4C3069082BD3}"/>
              </a:ext>
            </a:extLst>
          </p:cNvPr>
          <p:cNvSpPr>
            <a:spLocks noChangeShapeType="1"/>
          </p:cNvSpPr>
          <p:nvPr/>
        </p:nvSpPr>
        <p:spPr bwMode="auto">
          <a:xfrm>
            <a:off x="1700213" y="1635125"/>
            <a:ext cx="1062037" cy="0"/>
          </a:xfrm>
          <a:prstGeom prst="line">
            <a:avLst/>
          </a:prstGeom>
          <a:noFill/>
          <a:ln w="28575">
            <a:solidFill>
              <a:srgbClr val="CC66FF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41998" name="Text Box 13">
            <a:extLst>
              <a:ext uri="{FF2B5EF4-FFF2-40B4-BE49-F238E27FC236}">
                <a16:creationId xmlns:a16="http://schemas.microsoft.com/office/drawing/2014/main" id="{F4589EC9-163C-4D88-A365-7211871F4F7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65425" y="1423988"/>
            <a:ext cx="217011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1" i="0" u="none" strike="noStrike" kern="1200" cap="none" spc="0" normalizeH="0" baseline="0" noProof="0">
                <a:ln>
                  <a:noFill/>
                </a:ln>
                <a:solidFill>
                  <a:srgbClr val="CC66FF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Coulomb Barrier V</a:t>
            </a:r>
            <a:r>
              <a:rPr kumimoji="0" lang="en-US" altLang="en-US" sz="1800" b="1" i="0" u="none" strike="noStrike" kern="1200" cap="none" spc="0" normalizeH="0" baseline="-25000" noProof="0">
                <a:ln>
                  <a:noFill/>
                </a:ln>
                <a:solidFill>
                  <a:srgbClr val="CC66FF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c</a:t>
            </a:r>
          </a:p>
        </p:txBody>
      </p:sp>
      <p:graphicFrame>
        <p:nvGraphicFramePr>
          <p:cNvPr id="41999" name="Object 14">
            <a:extLst>
              <a:ext uri="{FF2B5EF4-FFF2-40B4-BE49-F238E27FC236}">
                <a16:creationId xmlns:a16="http://schemas.microsoft.com/office/drawing/2014/main" id="{FAFEE74F-A47C-4DC3-9ADA-AC3891690A5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27896550"/>
              </p:ext>
            </p:extLst>
          </p:nvPr>
        </p:nvGraphicFramePr>
        <p:xfrm>
          <a:off x="654050" y="4056063"/>
          <a:ext cx="1400175" cy="7572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774364" imgH="418918" progId="Equation.3">
                  <p:embed/>
                </p:oleObj>
              </mc:Choice>
              <mc:Fallback>
                <p:oleObj name="Equation" r:id="rId2" imgW="774364" imgH="418918" progId="Equation.3">
                  <p:embed/>
                  <p:pic>
                    <p:nvPicPr>
                      <p:cNvPr id="41999" name="Object 14">
                        <a:extLst>
                          <a:ext uri="{FF2B5EF4-FFF2-40B4-BE49-F238E27FC236}">
                            <a16:creationId xmlns:a16="http://schemas.microsoft.com/office/drawing/2014/main" id="{FAFEE74F-A47C-4DC3-9ADA-AC3891690A55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4050" y="4056063"/>
                        <a:ext cx="1400175" cy="757237"/>
                      </a:xfrm>
                      <a:prstGeom prst="rect">
                        <a:avLst/>
                      </a:prstGeom>
                      <a:solidFill>
                        <a:srgbClr val="FFC000"/>
                      </a:solidFill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42000" name="Text Box 15">
            <a:extLst>
              <a:ext uri="{FF2B5EF4-FFF2-40B4-BE49-F238E27FC236}">
                <a16:creationId xmlns:a16="http://schemas.microsoft.com/office/drawing/2014/main" id="{A8CDDA21-96F5-455F-A42B-D15ED8E909C6}"/>
              </a:ext>
            </a:extLst>
          </p:cNvPr>
          <p:cNvSpPr txBox="1">
            <a:spLocks noChangeArrowheads="1"/>
          </p:cNvSpPr>
          <p:nvPr/>
        </p:nvSpPr>
        <p:spPr bwMode="auto">
          <a:xfrm rot="-5432541">
            <a:off x="1127919" y="1939132"/>
            <a:ext cx="9969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Potential</a:t>
            </a:r>
          </a:p>
        </p:txBody>
      </p:sp>
      <p:sp>
        <p:nvSpPr>
          <p:cNvPr id="42001" name="Freeform 16">
            <a:extLst>
              <a:ext uri="{FF2B5EF4-FFF2-40B4-BE49-F238E27FC236}">
                <a16:creationId xmlns:a16="http://schemas.microsoft.com/office/drawing/2014/main" id="{3BB8D5EC-38AB-4163-950E-E1DC4D6EE409}"/>
              </a:ext>
            </a:extLst>
          </p:cNvPr>
          <p:cNvSpPr>
            <a:spLocks/>
          </p:cNvSpPr>
          <p:nvPr/>
        </p:nvSpPr>
        <p:spPr bwMode="auto">
          <a:xfrm>
            <a:off x="1847850" y="3159125"/>
            <a:ext cx="609600" cy="457200"/>
          </a:xfrm>
          <a:custGeom>
            <a:avLst/>
            <a:gdLst>
              <a:gd name="T0" fmla="*/ 967740000 w 384"/>
              <a:gd name="T1" fmla="*/ 0 h 288"/>
              <a:gd name="T2" fmla="*/ 604837500 w 384"/>
              <a:gd name="T3" fmla="*/ 483870000 h 288"/>
              <a:gd name="T4" fmla="*/ 0 w 384"/>
              <a:gd name="T5" fmla="*/ 725805000 h 28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384" h="288">
                <a:moveTo>
                  <a:pt x="384" y="0"/>
                </a:moveTo>
                <a:cubicBezTo>
                  <a:pt x="344" y="72"/>
                  <a:pt x="304" y="144"/>
                  <a:pt x="240" y="192"/>
                </a:cubicBezTo>
                <a:cubicBezTo>
                  <a:pt x="176" y="240"/>
                  <a:pt x="88" y="264"/>
                  <a:pt x="0" y="288"/>
                </a:cubicBezTo>
              </a:path>
            </a:pathLst>
          </a:custGeom>
          <a:noFill/>
          <a:ln w="38100" cmpd="sng">
            <a:solidFill>
              <a:srgbClr val="FF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42002" name="Line 17">
            <a:extLst>
              <a:ext uri="{FF2B5EF4-FFF2-40B4-BE49-F238E27FC236}">
                <a16:creationId xmlns:a16="http://schemas.microsoft.com/office/drawing/2014/main" id="{32BADBC3-3313-4E1E-882E-E46CC76614BE}"/>
              </a:ext>
            </a:extLst>
          </p:cNvPr>
          <p:cNvSpPr>
            <a:spLocks noChangeShapeType="1"/>
          </p:cNvSpPr>
          <p:nvPr/>
        </p:nvSpPr>
        <p:spPr bwMode="auto">
          <a:xfrm>
            <a:off x="1771650" y="2701925"/>
            <a:ext cx="2590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42003" name="Text Box 18">
            <a:extLst>
              <a:ext uri="{FF2B5EF4-FFF2-40B4-BE49-F238E27FC236}">
                <a16:creationId xmlns:a16="http://schemas.microsoft.com/office/drawing/2014/main" id="{DB28B0C0-66EF-4BB7-8A4E-1D3877307B0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94425" y="1347788"/>
            <a:ext cx="28003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for a projectile with Z</a:t>
            </a:r>
            <a:r>
              <a:rPr kumimoji="0" lang="en-US" altLang="en-US" sz="1800" b="0" i="0" u="none" strike="noStrike" kern="1200" cap="none" spc="0" normalizeH="0" baseline="-2500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2 </a:t>
            </a: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and</a:t>
            </a:r>
            <a:b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b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a nucleus with Z</a:t>
            </a:r>
            <a:r>
              <a:rPr kumimoji="0" lang="en-US" altLang="en-US" sz="1800" b="0" i="0" u="none" strike="noStrike" kern="1200" cap="none" spc="0" normalizeH="0" baseline="-2500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1</a:t>
            </a:r>
            <a:endParaRPr kumimoji="0" lang="en-US" altLang="en-US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graphicFrame>
        <p:nvGraphicFramePr>
          <p:cNvPr id="42004" name="Object 19">
            <a:extLst>
              <a:ext uri="{FF2B5EF4-FFF2-40B4-BE49-F238E27FC236}">
                <a16:creationId xmlns:a16="http://schemas.microsoft.com/office/drawing/2014/main" id="{A5D349FB-E417-490F-B21C-A75087CF09A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44732938"/>
              </p:ext>
            </p:extLst>
          </p:nvPr>
        </p:nvGraphicFramePr>
        <p:xfrm>
          <a:off x="3486150" y="4060825"/>
          <a:ext cx="4545013" cy="781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2514600" imgH="431800" progId="Equation.3">
                  <p:embed/>
                </p:oleObj>
              </mc:Choice>
              <mc:Fallback>
                <p:oleObj name="Equation" r:id="rId4" imgW="2514600" imgH="431800" progId="Equation.3">
                  <p:embed/>
                  <p:pic>
                    <p:nvPicPr>
                      <p:cNvPr id="42004" name="Object 19">
                        <a:extLst>
                          <a:ext uri="{FF2B5EF4-FFF2-40B4-BE49-F238E27FC236}">
                            <a16:creationId xmlns:a16="http://schemas.microsoft.com/office/drawing/2014/main" id="{A5D349FB-E417-490F-B21C-A75087CF09AA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86150" y="4060825"/>
                        <a:ext cx="4545013" cy="781050"/>
                      </a:xfrm>
                      <a:prstGeom prst="rect">
                        <a:avLst/>
                      </a:prstGeom>
                      <a:solidFill>
                        <a:srgbClr val="FFC000"/>
                      </a:solidFill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42005" name="Text Box 20">
            <a:extLst>
              <a:ext uri="{FF2B5EF4-FFF2-40B4-BE49-F238E27FC236}">
                <a16:creationId xmlns:a16="http://schemas.microsoft.com/office/drawing/2014/main" id="{AD0D6544-1DF4-47A8-8720-A2164E9B80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68575" y="4248150"/>
            <a:ext cx="3873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or</a:t>
            </a:r>
          </a:p>
        </p:txBody>
      </p:sp>
      <p:sp>
        <p:nvSpPr>
          <p:cNvPr id="42006" name="Text Box 21">
            <a:extLst>
              <a:ext uri="{FF2B5EF4-FFF2-40B4-BE49-F238E27FC236}">
                <a16:creationId xmlns:a16="http://schemas.microsoft.com/office/drawing/2014/main" id="{0A3DC0FC-3165-4A59-8B5E-6D0AB55A5E7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1950" y="4997450"/>
            <a:ext cx="334327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Example: </a:t>
            </a:r>
            <a:r>
              <a:rPr kumimoji="0" lang="en-US" altLang="en-US" sz="1800" b="0" i="0" u="none" strike="noStrike" kern="1200" cap="none" spc="0" normalizeH="0" baseline="30000" noProof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12</a:t>
            </a: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C(p,</a:t>
            </a: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Symbol" panose="05050102010706020507" pitchFamily="18" charset="2"/>
                <a:ea typeface="+mn-ea"/>
                <a:cs typeface="+mn-cs"/>
              </a:rPr>
              <a:t>g</a:t>
            </a: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)    V</a:t>
            </a:r>
            <a:r>
              <a:rPr kumimoji="0" lang="en-US" altLang="en-US" sz="1800" b="0" i="0" u="none" strike="noStrike" kern="1200" cap="none" spc="0" normalizeH="0" baseline="-25000" noProof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C</a:t>
            </a: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= 3 MeV</a:t>
            </a:r>
          </a:p>
        </p:txBody>
      </p:sp>
      <p:sp>
        <p:nvSpPr>
          <p:cNvPr id="42007" name="Text Box 22">
            <a:extLst>
              <a:ext uri="{FF2B5EF4-FFF2-40B4-BE49-F238E27FC236}">
                <a16:creationId xmlns:a16="http://schemas.microsoft.com/office/drawing/2014/main" id="{A7AC888F-465B-46D8-98C9-215E1AE717C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42543" y="5395998"/>
            <a:ext cx="777014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Typical particle energies for light nuclei in astrophysics are </a:t>
            </a:r>
            <a:r>
              <a:rPr kumimoji="0" lang="en-US" altLang="en-US" sz="1800" b="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kT</a:t>
            </a: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=1-100 keV !</a:t>
            </a:r>
          </a:p>
        </p:txBody>
      </p:sp>
      <p:sp>
        <p:nvSpPr>
          <p:cNvPr id="42008" name="Text Box 23">
            <a:extLst>
              <a:ext uri="{FF2B5EF4-FFF2-40B4-BE49-F238E27FC236}">
                <a16:creationId xmlns:a16="http://schemas.microsoft.com/office/drawing/2014/main" id="{96212E43-89DD-4C6F-AF41-3026B8770BD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26394" y="5658644"/>
            <a:ext cx="7054850" cy="915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Therefore, all charged particle reaction rates in nuclear astrophysics</a:t>
            </a:r>
            <a:b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b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      occur way below the Coulomb barrier – fusion is only possible</a:t>
            </a:r>
            <a:b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b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      through tunneling</a:t>
            </a:r>
          </a:p>
        </p:txBody>
      </p:sp>
      <p:sp>
        <p:nvSpPr>
          <p:cNvPr id="42009" name="Rectangle 24">
            <a:extLst>
              <a:ext uri="{FF2B5EF4-FFF2-40B4-BE49-F238E27FC236}">
                <a16:creationId xmlns:a16="http://schemas.microsoft.com/office/drawing/2014/main" id="{BCB05C6E-C6BB-481D-A627-6FB7DC726D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2138" y="4021138"/>
            <a:ext cx="1558925" cy="914400"/>
          </a:xfrm>
          <a:prstGeom prst="rect">
            <a:avLst/>
          </a:prstGeom>
          <a:noFill/>
          <a:ln w="28575">
            <a:solidFill>
              <a:srgbClr val="FF33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6439678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1" name="Rectangle 2">
            <a:extLst>
              <a:ext uri="{FF2B5EF4-FFF2-40B4-BE49-F238E27FC236}">
                <a16:creationId xmlns:a16="http://schemas.microsoft.com/office/drawing/2014/main" id="{4481A87C-1DE6-4D04-A462-46AD67154CD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7025" y="3051175"/>
            <a:ext cx="8229600" cy="15113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43012" name="Text Box 3">
            <a:extLst>
              <a:ext uri="{FF2B5EF4-FFF2-40B4-BE49-F238E27FC236}">
                <a16:creationId xmlns:a16="http://schemas.microsoft.com/office/drawing/2014/main" id="{316A6BA7-DDCC-4A59-9C54-F15A68B05A7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1625" y="241300"/>
            <a:ext cx="31559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sng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20000"/>
                    <a:lumOff val="8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2. Angular momentum barrier</a:t>
            </a:r>
          </a:p>
        </p:txBody>
      </p:sp>
      <p:sp>
        <p:nvSpPr>
          <p:cNvPr id="43013" name="Text Box 4">
            <a:extLst>
              <a:ext uri="{FF2B5EF4-FFF2-40B4-BE49-F238E27FC236}">
                <a16:creationId xmlns:a16="http://schemas.microsoft.com/office/drawing/2014/main" id="{3B2028EA-048B-49D5-88B8-1D3A876139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8925" y="657225"/>
            <a:ext cx="57975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Incident particles can have orbital angular momentum L</a:t>
            </a:r>
          </a:p>
        </p:txBody>
      </p:sp>
      <p:sp>
        <p:nvSpPr>
          <p:cNvPr id="43014" name="Oval 5">
            <a:extLst>
              <a:ext uri="{FF2B5EF4-FFF2-40B4-BE49-F238E27FC236}">
                <a16:creationId xmlns:a16="http://schemas.microsoft.com/office/drawing/2014/main" id="{91004628-EE08-49BA-AF48-C16C3DA377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82963" y="1371600"/>
            <a:ext cx="655637" cy="59213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43015" name="Line 6">
            <a:extLst>
              <a:ext uri="{FF2B5EF4-FFF2-40B4-BE49-F238E27FC236}">
                <a16:creationId xmlns:a16="http://schemas.microsoft.com/office/drawing/2014/main" id="{25F95F67-8BF6-490D-8E40-07BFD08939B5}"/>
              </a:ext>
            </a:extLst>
          </p:cNvPr>
          <p:cNvSpPr>
            <a:spLocks noChangeShapeType="1"/>
          </p:cNvSpPr>
          <p:nvPr/>
        </p:nvSpPr>
        <p:spPr bwMode="auto">
          <a:xfrm>
            <a:off x="1289050" y="1681163"/>
            <a:ext cx="3324225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43016" name="Oval 7">
            <a:extLst>
              <a:ext uri="{FF2B5EF4-FFF2-40B4-BE49-F238E27FC236}">
                <a16:creationId xmlns:a16="http://schemas.microsoft.com/office/drawing/2014/main" id="{0DD261CA-42BF-43BC-A564-95C432B23E7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43100" y="1401763"/>
            <a:ext cx="88900" cy="103187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43017" name="Line 8">
            <a:extLst>
              <a:ext uri="{FF2B5EF4-FFF2-40B4-BE49-F238E27FC236}">
                <a16:creationId xmlns:a16="http://schemas.microsoft.com/office/drawing/2014/main" id="{CB678DBD-8521-470B-8634-63588EE9EF0B}"/>
              </a:ext>
            </a:extLst>
          </p:cNvPr>
          <p:cNvSpPr>
            <a:spLocks noChangeShapeType="1"/>
          </p:cNvSpPr>
          <p:nvPr/>
        </p:nvSpPr>
        <p:spPr bwMode="auto">
          <a:xfrm>
            <a:off x="2005013" y="1452563"/>
            <a:ext cx="3746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43018" name="Text Box 9">
            <a:extLst>
              <a:ext uri="{FF2B5EF4-FFF2-40B4-BE49-F238E27FC236}">
                <a16:creationId xmlns:a16="http://schemas.microsoft.com/office/drawing/2014/main" id="{AC709F9D-EFE9-4EDA-AB9B-4B337F2D39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68513" y="1122363"/>
            <a:ext cx="311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p</a:t>
            </a:r>
          </a:p>
        </p:txBody>
      </p:sp>
      <p:sp>
        <p:nvSpPr>
          <p:cNvPr id="43019" name="Line 10">
            <a:extLst>
              <a:ext uri="{FF2B5EF4-FFF2-40B4-BE49-F238E27FC236}">
                <a16:creationId xmlns:a16="http://schemas.microsoft.com/office/drawing/2014/main" id="{58F1F79A-E615-4911-A68F-FCBDAE0B8161}"/>
              </a:ext>
            </a:extLst>
          </p:cNvPr>
          <p:cNvSpPr>
            <a:spLocks noChangeShapeType="1"/>
          </p:cNvSpPr>
          <p:nvPr/>
        </p:nvSpPr>
        <p:spPr bwMode="auto">
          <a:xfrm>
            <a:off x="2025650" y="1452563"/>
            <a:ext cx="2555875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43020" name="Line 11">
            <a:extLst>
              <a:ext uri="{FF2B5EF4-FFF2-40B4-BE49-F238E27FC236}">
                <a16:creationId xmlns:a16="http://schemas.microsoft.com/office/drawing/2014/main" id="{B96CE8BC-D4E1-4575-A120-E80195A40358}"/>
              </a:ext>
            </a:extLst>
          </p:cNvPr>
          <p:cNvSpPr>
            <a:spLocks noChangeShapeType="1"/>
          </p:cNvSpPr>
          <p:nvPr/>
        </p:nvSpPr>
        <p:spPr bwMode="auto">
          <a:xfrm>
            <a:off x="4446588" y="1452563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43021" name="Text Box 12">
            <a:extLst>
              <a:ext uri="{FF2B5EF4-FFF2-40B4-BE49-F238E27FC236}">
                <a16:creationId xmlns:a16="http://schemas.microsoft.com/office/drawing/2014/main" id="{54577A47-8C69-481E-AF59-CF2E9FB473F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59288" y="1384300"/>
            <a:ext cx="311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d</a:t>
            </a:r>
          </a:p>
        </p:txBody>
      </p:sp>
      <p:sp>
        <p:nvSpPr>
          <p:cNvPr id="43022" name="Text Box 13">
            <a:extLst>
              <a:ext uri="{FF2B5EF4-FFF2-40B4-BE49-F238E27FC236}">
                <a16:creationId xmlns:a16="http://schemas.microsoft.com/office/drawing/2014/main" id="{0CEF4407-2EEB-4110-9D90-95C5BFEC77F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0513" y="1041400"/>
            <a:ext cx="11620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Classical:</a:t>
            </a:r>
          </a:p>
        </p:txBody>
      </p:sp>
      <p:sp>
        <p:nvSpPr>
          <p:cNvPr id="43023" name="Text Box 14">
            <a:extLst>
              <a:ext uri="{FF2B5EF4-FFF2-40B4-BE49-F238E27FC236}">
                <a16:creationId xmlns:a16="http://schemas.microsoft.com/office/drawing/2014/main" id="{728DE606-8AF1-415C-A2A3-DF0DF7B7CD7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80025" y="1009650"/>
            <a:ext cx="21653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Momentum p</a:t>
            </a:r>
            <a:b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b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Impact parameter d</a:t>
            </a:r>
          </a:p>
        </p:txBody>
      </p:sp>
      <p:graphicFrame>
        <p:nvGraphicFramePr>
          <p:cNvPr id="43024" name="Object 15">
            <a:extLst>
              <a:ext uri="{FF2B5EF4-FFF2-40B4-BE49-F238E27FC236}">
                <a16:creationId xmlns:a16="http://schemas.microsoft.com/office/drawing/2014/main" id="{2E0EDB6E-D695-4BBD-A7CB-0CD36B4E419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39499747"/>
              </p:ext>
            </p:extLst>
          </p:nvPr>
        </p:nvGraphicFramePr>
        <p:xfrm>
          <a:off x="5286375" y="1746250"/>
          <a:ext cx="906463" cy="382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482391" imgH="203112" progId="Equation.3">
                  <p:embed/>
                </p:oleObj>
              </mc:Choice>
              <mc:Fallback>
                <p:oleObj name="Equation" r:id="rId2" imgW="482391" imgH="203112" progId="Equation.3">
                  <p:embed/>
                  <p:pic>
                    <p:nvPicPr>
                      <p:cNvPr id="43024" name="Object 15">
                        <a:extLst>
                          <a:ext uri="{FF2B5EF4-FFF2-40B4-BE49-F238E27FC236}">
                            <a16:creationId xmlns:a16="http://schemas.microsoft.com/office/drawing/2014/main" id="{2E0EDB6E-D695-4BBD-A7CB-0CD36B4E419D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86375" y="1746250"/>
                        <a:ext cx="906463" cy="382588"/>
                      </a:xfrm>
                      <a:prstGeom prst="rect">
                        <a:avLst/>
                      </a:prstGeom>
                      <a:solidFill>
                        <a:srgbClr val="FFC000"/>
                      </a:solidFill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43025" name="Text Box 16">
            <a:extLst>
              <a:ext uri="{FF2B5EF4-FFF2-40B4-BE49-F238E27FC236}">
                <a16:creationId xmlns:a16="http://schemas.microsoft.com/office/drawing/2014/main" id="{7DA1F9AB-3761-4481-AE3F-791BB155C9A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50" y="2401888"/>
            <a:ext cx="81089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In quantum mechanics the angular momentum of an incident particle can have</a:t>
            </a:r>
            <a:b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b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discrete values:</a:t>
            </a:r>
          </a:p>
        </p:txBody>
      </p:sp>
      <p:graphicFrame>
        <p:nvGraphicFramePr>
          <p:cNvPr id="43026" name="Object 17">
            <a:extLst>
              <a:ext uri="{FF2B5EF4-FFF2-40B4-BE49-F238E27FC236}">
                <a16:creationId xmlns:a16="http://schemas.microsoft.com/office/drawing/2014/main" id="{DEBBEEA4-76FE-4BF4-9EEC-7BC502C55EE6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114151" imgH="215619" progId="Equation.3">
                  <p:embed/>
                </p:oleObj>
              </mc:Choice>
              <mc:Fallback>
                <p:oleObj name="Equation" r:id="rId4" imgW="114151" imgH="215619" progId="Equation.3">
                  <p:embed/>
                  <p:pic>
                    <p:nvPicPr>
                      <p:cNvPr id="43026" name="Object 17">
                        <a:extLst>
                          <a:ext uri="{FF2B5EF4-FFF2-40B4-BE49-F238E27FC236}">
                            <a16:creationId xmlns:a16="http://schemas.microsoft.com/office/drawing/2014/main" id="{DEBBEEA4-76FE-4BF4-9EEC-7BC502C55EE6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3027" name="Object 18">
            <a:extLst>
              <a:ext uri="{FF2B5EF4-FFF2-40B4-BE49-F238E27FC236}">
                <a16:creationId xmlns:a16="http://schemas.microsoft.com/office/drawing/2014/main" id="{84971664-FA93-4D39-8B38-3FD4F303E1CF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27038" y="3084513"/>
          <a:ext cx="1824037" cy="520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888614" imgH="253890" progId="Equation.3">
                  <p:embed/>
                </p:oleObj>
              </mc:Choice>
              <mc:Fallback>
                <p:oleObj name="Equation" r:id="rId6" imgW="888614" imgH="253890" progId="Equation.3">
                  <p:embed/>
                  <p:pic>
                    <p:nvPicPr>
                      <p:cNvPr id="43027" name="Object 18">
                        <a:extLst>
                          <a:ext uri="{FF2B5EF4-FFF2-40B4-BE49-F238E27FC236}">
                            <a16:creationId xmlns:a16="http://schemas.microsoft.com/office/drawing/2014/main" id="{84971664-FA93-4D39-8B38-3FD4F303E1CF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7038" y="3084513"/>
                        <a:ext cx="1824037" cy="520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3028" name="Text Box 19">
            <a:extLst>
              <a:ext uri="{FF2B5EF4-FFF2-40B4-BE49-F238E27FC236}">
                <a16:creationId xmlns:a16="http://schemas.microsoft.com/office/drawing/2014/main" id="{715CE584-0712-4B77-B68B-72FB2B740BD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44788" y="3171825"/>
            <a:ext cx="6413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With</a:t>
            </a:r>
          </a:p>
        </p:txBody>
      </p:sp>
      <p:sp>
        <p:nvSpPr>
          <p:cNvPr id="43029" name="Text Box 20">
            <a:extLst>
              <a:ext uri="{FF2B5EF4-FFF2-40B4-BE49-F238E27FC236}">
                <a16:creationId xmlns:a16="http://schemas.microsoft.com/office/drawing/2014/main" id="{F674C27A-64B7-4DB6-AAF7-9A4CDBF4479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38550" y="3195638"/>
            <a:ext cx="6286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1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l </a:t>
            </a: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= 0</a:t>
            </a:r>
          </a:p>
        </p:txBody>
      </p:sp>
      <p:sp>
        <p:nvSpPr>
          <p:cNvPr id="43030" name="Text Box 21">
            <a:extLst>
              <a:ext uri="{FF2B5EF4-FFF2-40B4-BE49-F238E27FC236}">
                <a16:creationId xmlns:a16="http://schemas.microsoft.com/office/drawing/2014/main" id="{D8E5D0F3-64F5-4045-A33F-35F00DC684E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46488" y="3505200"/>
            <a:ext cx="6286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1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l </a:t>
            </a: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= 1</a:t>
            </a:r>
          </a:p>
        </p:txBody>
      </p:sp>
      <p:sp>
        <p:nvSpPr>
          <p:cNvPr id="43031" name="Text Box 22">
            <a:extLst>
              <a:ext uri="{FF2B5EF4-FFF2-40B4-BE49-F238E27FC236}">
                <a16:creationId xmlns:a16="http://schemas.microsoft.com/office/drawing/2014/main" id="{4AF4EB8C-1ACF-47C6-92AB-D66D47B2E0E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63950" y="3827463"/>
            <a:ext cx="6286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1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l </a:t>
            </a: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= 2</a:t>
            </a:r>
          </a:p>
        </p:txBody>
      </p:sp>
      <p:sp>
        <p:nvSpPr>
          <p:cNvPr id="43032" name="Text Box 23">
            <a:extLst>
              <a:ext uri="{FF2B5EF4-FFF2-40B4-BE49-F238E27FC236}">
                <a16:creationId xmlns:a16="http://schemas.microsoft.com/office/drawing/2014/main" id="{182BC950-18FF-436B-8CB4-878A6A957DE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86263" y="3173413"/>
            <a:ext cx="9080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s-wave</a:t>
            </a:r>
          </a:p>
        </p:txBody>
      </p:sp>
      <p:sp>
        <p:nvSpPr>
          <p:cNvPr id="43033" name="Text Box 24">
            <a:extLst>
              <a:ext uri="{FF2B5EF4-FFF2-40B4-BE49-F238E27FC236}">
                <a16:creationId xmlns:a16="http://schemas.microsoft.com/office/drawing/2014/main" id="{89462BAE-CA53-4BC5-9CD5-C5655A2059D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81500" y="3482975"/>
            <a:ext cx="9207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p-wave</a:t>
            </a:r>
          </a:p>
        </p:txBody>
      </p:sp>
      <p:sp>
        <p:nvSpPr>
          <p:cNvPr id="43034" name="Text Box 25">
            <a:extLst>
              <a:ext uri="{FF2B5EF4-FFF2-40B4-BE49-F238E27FC236}">
                <a16:creationId xmlns:a16="http://schemas.microsoft.com/office/drawing/2014/main" id="{0BEC4402-C32B-4397-84BD-98DB0C613E8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83088" y="3824288"/>
            <a:ext cx="9207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d-wave</a:t>
            </a:r>
          </a:p>
        </p:txBody>
      </p:sp>
      <p:sp>
        <p:nvSpPr>
          <p:cNvPr id="43035" name="Text Box 26">
            <a:extLst>
              <a:ext uri="{FF2B5EF4-FFF2-40B4-BE49-F238E27FC236}">
                <a16:creationId xmlns:a16="http://schemas.microsoft.com/office/drawing/2014/main" id="{4EAC52B4-B4D2-4A12-B538-4C90B77FC64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84600" y="4086225"/>
            <a:ext cx="4127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…</a:t>
            </a:r>
          </a:p>
        </p:txBody>
      </p:sp>
      <p:sp>
        <p:nvSpPr>
          <p:cNvPr id="43036" name="Text Box 27">
            <a:extLst>
              <a:ext uri="{FF2B5EF4-FFF2-40B4-BE49-F238E27FC236}">
                <a16:creationId xmlns:a16="http://schemas.microsoft.com/office/drawing/2014/main" id="{0EEB7BA8-0321-4AB2-B10F-13A47880AD2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3375" y="4646613"/>
            <a:ext cx="8248650" cy="915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For radial motion (with respect to the center of the nucleus), angular momentum</a:t>
            </a:r>
            <a:b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b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conservation (central potential !) leads to an energy barrier for non zero angular</a:t>
            </a:r>
            <a:b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b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momentum. </a:t>
            </a:r>
          </a:p>
        </p:txBody>
      </p:sp>
      <p:sp>
        <p:nvSpPr>
          <p:cNvPr id="43037" name="Text Box 28">
            <a:extLst>
              <a:ext uri="{FF2B5EF4-FFF2-40B4-BE49-F238E27FC236}">
                <a16:creationId xmlns:a16="http://schemas.microsoft.com/office/drawing/2014/main" id="{AE2B2C11-0678-452A-91DB-EA080C40462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5125" y="5716588"/>
            <a:ext cx="8597900" cy="915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Classically, one needs the radial kinetic energy to overcome the central potential,</a:t>
            </a:r>
            <a:b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b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but if d != 0 then there is an increasing amount of “non radial kinetic energy”,</a:t>
            </a:r>
            <a:b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b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which one needs to supply as well (at z=0 for example, </a:t>
            </a:r>
            <a:r>
              <a:rPr kumimoji="0" lang="en-US" altLang="en-US" sz="1800" b="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K_r</a:t>
            </a: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=0, but of course K != 0)</a:t>
            </a:r>
          </a:p>
        </p:txBody>
      </p:sp>
      <p:sp>
        <p:nvSpPr>
          <p:cNvPr id="43038" name="Text Box 29">
            <a:extLst>
              <a:ext uri="{FF2B5EF4-FFF2-40B4-BE49-F238E27FC236}">
                <a16:creationId xmlns:a16="http://schemas.microsoft.com/office/drawing/2014/main" id="{5A3C741F-B7C7-4A45-A380-781A6D05F1E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26138" y="3165475"/>
            <a:ext cx="2109787" cy="671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And parity of the</a:t>
            </a:r>
            <a:b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b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wave function: (-1)</a:t>
            </a:r>
            <a:r>
              <a:rPr kumimoji="0" lang="en-US" altLang="en-US" sz="2000" b="0" i="0" u="none" strike="noStrike" kern="1200" cap="none" spc="0" normalizeH="0" baseline="30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l</a:t>
            </a:r>
            <a:endParaRPr kumimoji="0" lang="en-US" altLang="en-US" sz="2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43039" name="Line 30">
            <a:extLst>
              <a:ext uri="{FF2B5EF4-FFF2-40B4-BE49-F238E27FC236}">
                <a16:creationId xmlns:a16="http://schemas.microsoft.com/office/drawing/2014/main" id="{AE338C5C-EBAD-4953-AABD-A739617F7236}"/>
              </a:ext>
            </a:extLst>
          </p:cNvPr>
          <p:cNvSpPr>
            <a:spLocks noChangeShapeType="1"/>
          </p:cNvSpPr>
          <p:nvPr/>
        </p:nvSpPr>
        <p:spPr bwMode="auto">
          <a:xfrm>
            <a:off x="2819400" y="2133600"/>
            <a:ext cx="2209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43040" name="Line 31">
            <a:extLst>
              <a:ext uri="{FF2B5EF4-FFF2-40B4-BE49-F238E27FC236}">
                <a16:creationId xmlns:a16="http://schemas.microsoft.com/office/drawing/2014/main" id="{1618EBA6-52E0-4FE1-BCE6-DB83A793961D}"/>
              </a:ext>
            </a:extLst>
          </p:cNvPr>
          <p:cNvSpPr>
            <a:spLocks noChangeShapeType="1"/>
          </p:cNvSpPr>
          <p:nvPr/>
        </p:nvSpPr>
        <p:spPr bwMode="auto">
          <a:xfrm>
            <a:off x="3733800" y="20574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43041" name="Text Box 32">
            <a:extLst>
              <a:ext uri="{FF2B5EF4-FFF2-40B4-BE49-F238E27FC236}">
                <a16:creationId xmlns:a16="http://schemas.microsoft.com/office/drawing/2014/main" id="{AEEB6A6E-B9B7-4994-AAD2-7047DE331B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97288" y="2133600"/>
            <a:ext cx="493712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Z=0</a:t>
            </a:r>
          </a:p>
        </p:txBody>
      </p:sp>
    </p:spTree>
    <p:extLst>
      <p:ext uri="{BB962C8B-B14F-4D97-AF65-F5344CB8AC3E}">
        <p14:creationId xmlns:p14="http://schemas.microsoft.com/office/powerpoint/2010/main" val="25447480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E74CDD5-0EF0-42DE-A46A-A926E2B0477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30324"/>
            <a:ext cx="4596885" cy="6597352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CFDCF7E-DCD9-43BA-A83C-907B51FC2AC5}"/>
              </a:ext>
            </a:extLst>
          </p:cNvPr>
          <p:cNvSpPr txBox="1"/>
          <p:nvPr/>
        </p:nvSpPr>
        <p:spPr>
          <a:xfrm>
            <a:off x="5580111" y="188640"/>
            <a:ext cx="282224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AAS-IOP </a:t>
            </a:r>
            <a:r>
              <a:rPr lang="en-GB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ebook</a:t>
            </a:r>
            <a:r>
              <a:rPr lang="en-GB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series</a:t>
            </a:r>
          </a:p>
          <a:p>
            <a:r>
              <a:rPr lang="en-GB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IOP Publishing, July 2020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1726FFB-33B9-4A7F-8619-9AD6DFF6CADD}"/>
              </a:ext>
            </a:extLst>
          </p:cNvPr>
          <p:cNvSpPr txBox="1"/>
          <p:nvPr/>
        </p:nvSpPr>
        <p:spPr>
          <a:xfrm>
            <a:off x="5140944" y="917501"/>
            <a:ext cx="370058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400" dirty="0"/>
              <a:t>ISBN: 978-0-7503-1149-6 (</a:t>
            </a:r>
            <a:r>
              <a:rPr lang="de-DE" sz="1400" dirty="0" err="1"/>
              <a:t>e-book</a:t>
            </a:r>
            <a:r>
              <a:rPr lang="de-DE" sz="1400" dirty="0"/>
              <a:t>)</a:t>
            </a:r>
          </a:p>
          <a:p>
            <a:r>
              <a:rPr lang="de-DE" sz="1400" dirty="0"/>
              <a:t>ISBN: 978-0-7503-1150-2 (</a:t>
            </a:r>
            <a:r>
              <a:rPr lang="de-DE" sz="1400" dirty="0" err="1"/>
              <a:t>print</a:t>
            </a:r>
            <a:r>
              <a:rPr lang="de-DE" sz="1400" dirty="0"/>
              <a:t>)</a:t>
            </a:r>
            <a:endParaRPr lang="en-GB" sz="14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AA4D3F6-58BF-4B5B-83D6-0DB398799DBC}"/>
              </a:ext>
            </a:extLst>
          </p:cNvPr>
          <p:cNvSpPr txBox="1"/>
          <p:nvPr/>
        </p:nvSpPr>
        <p:spPr>
          <a:xfrm>
            <a:off x="5109645" y="5443480"/>
            <a:ext cx="457200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>
                <a:hlinkClick r:id="rId3"/>
              </a:rPr>
              <a:t>https://iopscience.iop.org/book/978-0-7503-1149-6</a:t>
            </a:r>
            <a:endParaRPr lang="en-GB" sz="12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FEC9A0A-CCC8-4A77-A780-4142508C47DF}"/>
              </a:ext>
            </a:extLst>
          </p:cNvPr>
          <p:cNvSpPr txBox="1"/>
          <p:nvPr/>
        </p:nvSpPr>
        <p:spPr>
          <a:xfrm>
            <a:off x="5109645" y="5877272"/>
            <a:ext cx="475072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>
                <a:hlinkClick r:id="rId3"/>
              </a:rPr>
              <a:t>https://store.ioppublishing.org/page/detail/Essentials-of-Nucleosynthesis-and-Theoretical-Nuclear-Astrophysics/?K=9780750311496</a:t>
            </a:r>
            <a:endParaRPr lang="en-GB" sz="12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DB7EFC0-171C-404B-B3D2-7B56D4BEA1BA}"/>
              </a:ext>
            </a:extLst>
          </p:cNvPr>
          <p:cNvSpPr txBox="1"/>
          <p:nvPr/>
        </p:nvSpPr>
        <p:spPr>
          <a:xfrm>
            <a:off x="5109645" y="1524269"/>
            <a:ext cx="3926851" cy="378565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Contents (summary), 2 parts in 1 volume: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Part 1: Essentials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Basic definitions, equations of state, stellar structure, nuclear physics and reactions, stellar effects on cross sections, astrophysical reaction rates, reaction networks and reaction equilibria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Part 2: Nucleosynthesis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Stellar evolution, hydrostatic and explosive burning, origin of the elements beyond Fe, Big Bang nucleosynthesis, Galactic Chemical Evolution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5AE4784-4F09-CE9B-75FF-6EC4772E16D4}"/>
              </a:ext>
            </a:extLst>
          </p:cNvPr>
          <p:cNvSpPr txBox="1"/>
          <p:nvPr/>
        </p:nvSpPr>
        <p:spPr>
          <a:xfrm>
            <a:off x="3599674" y="2370095"/>
            <a:ext cx="2241319" cy="461665"/>
          </a:xfrm>
          <a:prstGeom prst="rect">
            <a:avLst/>
          </a:prstGeom>
          <a:solidFill>
            <a:schemeClr val="accent2"/>
          </a:solidFill>
          <a:ln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lang="en-GB" sz="1200" dirty="0"/>
              <a:t>Mainly this talk (+</a:t>
            </a:r>
            <a:r>
              <a:rPr lang="en-GB" sz="1200" dirty="0" err="1"/>
              <a:t>Gunsing</a:t>
            </a:r>
            <a:r>
              <a:rPr lang="en-GB" sz="1200" dirty="0"/>
              <a:t>);</a:t>
            </a:r>
          </a:p>
          <a:p>
            <a:r>
              <a:rPr lang="en-GB" sz="1200" dirty="0"/>
              <a:t>Stellar physics talk (</a:t>
            </a:r>
            <a:r>
              <a:rPr lang="en-GB" sz="1200" dirty="0" err="1"/>
              <a:t>Straniero</a:t>
            </a:r>
            <a:r>
              <a:rPr lang="en-GB" sz="1200" dirty="0"/>
              <a:t>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D462F3D-12BF-AD27-F587-CC985F167BBA}"/>
              </a:ext>
            </a:extLst>
          </p:cNvPr>
          <p:cNvSpPr txBox="1"/>
          <p:nvPr/>
        </p:nvSpPr>
        <p:spPr>
          <a:xfrm>
            <a:off x="4136680" y="4318053"/>
            <a:ext cx="1704313" cy="461665"/>
          </a:xfrm>
          <a:prstGeom prst="rect">
            <a:avLst/>
          </a:prstGeom>
          <a:solidFill>
            <a:schemeClr val="accent2"/>
          </a:solidFill>
          <a:ln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lang="en-GB" sz="1200" dirty="0"/>
              <a:t>The astrophysics talks</a:t>
            </a:r>
          </a:p>
          <a:p>
            <a:r>
              <a:rPr lang="en-GB" sz="1200" dirty="0"/>
              <a:t>(</a:t>
            </a:r>
            <a:r>
              <a:rPr lang="en-GB" sz="1200" dirty="0" err="1"/>
              <a:t>Straniero</a:t>
            </a:r>
            <a:r>
              <a:rPr lang="en-GB" sz="1200" dirty="0"/>
              <a:t>, </a:t>
            </a:r>
            <a:r>
              <a:rPr lang="en-GB" sz="1200" dirty="0" err="1"/>
              <a:t>Pignatari</a:t>
            </a:r>
            <a:r>
              <a:rPr lang="en-GB" sz="120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1872081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4035" name="Object 2">
            <a:extLst>
              <a:ext uri="{FF2B5EF4-FFF2-40B4-BE49-F238E27FC236}">
                <a16:creationId xmlns:a16="http://schemas.microsoft.com/office/drawing/2014/main" id="{FD314673-EC4E-4DB7-AC03-A48AF6288E7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92876852"/>
              </p:ext>
            </p:extLst>
          </p:nvPr>
        </p:nvGraphicFramePr>
        <p:xfrm>
          <a:off x="768350" y="2124075"/>
          <a:ext cx="1697038" cy="860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875920" imgH="444307" progId="Equation.3">
                  <p:embed/>
                </p:oleObj>
              </mc:Choice>
              <mc:Fallback>
                <p:oleObj name="Equation" r:id="rId2" imgW="875920" imgH="444307" progId="Equation.3">
                  <p:embed/>
                  <p:pic>
                    <p:nvPicPr>
                      <p:cNvPr id="44035" name="Object 2">
                        <a:extLst>
                          <a:ext uri="{FF2B5EF4-FFF2-40B4-BE49-F238E27FC236}">
                            <a16:creationId xmlns:a16="http://schemas.microsoft.com/office/drawing/2014/main" id="{FD314673-EC4E-4DB7-AC03-A48AF6288E7E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8350" y="2124075"/>
                        <a:ext cx="1697038" cy="860425"/>
                      </a:xfrm>
                      <a:prstGeom prst="rect">
                        <a:avLst/>
                      </a:prstGeom>
                      <a:solidFill>
                        <a:srgbClr val="FFC000"/>
                      </a:solidFill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44036" name="Text Box 3">
            <a:extLst>
              <a:ext uri="{FF2B5EF4-FFF2-40B4-BE49-F238E27FC236}">
                <a16:creationId xmlns:a16="http://schemas.microsoft.com/office/drawing/2014/main" id="{CE535300-5CDA-4596-93F4-6C9CD775773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00363" y="2106613"/>
            <a:ext cx="4608512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Symbol" panose="05050102010706020507" pitchFamily="18" charset="2"/>
                <a:ea typeface="+mn-ea"/>
                <a:cs typeface="+mn-cs"/>
              </a:rPr>
              <a:t>m : </a:t>
            </a: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reduced mass of projectile-target system</a:t>
            </a:r>
            <a:endParaRPr kumimoji="0" lang="en-US" altLang="en-US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Symbol" panose="05050102010706020507" pitchFamily="18" charset="2"/>
              <a:ea typeface="+mn-ea"/>
              <a:cs typeface="+mn-cs"/>
            </a:endParaRPr>
          </a:p>
        </p:txBody>
      </p:sp>
      <p:sp>
        <p:nvSpPr>
          <p:cNvPr id="44037" name="Text Box 4">
            <a:extLst>
              <a:ext uri="{FF2B5EF4-FFF2-40B4-BE49-F238E27FC236}">
                <a16:creationId xmlns:a16="http://schemas.microsoft.com/office/drawing/2014/main" id="{9B2907F6-B5F0-48AF-9C94-49CF32485CD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00363" y="2566988"/>
            <a:ext cx="5506636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Peaks again at nuclear radius (like Coulomb barrier)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en-US" sz="1800" dirty="0">
                <a:latin typeface="Arial" panose="020B0604020202020204" pitchFamily="34" charset="0"/>
              </a:rPr>
              <a:t>when combined with nuclear potential</a:t>
            </a:r>
            <a:endParaRPr kumimoji="0" lang="en-US" altLang="en-US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44038" name="Text Box 5">
            <a:extLst>
              <a:ext uri="{FF2B5EF4-FFF2-40B4-BE49-F238E27FC236}">
                <a16:creationId xmlns:a16="http://schemas.microsoft.com/office/drawing/2014/main" id="{06B526F3-D7B5-4388-A1C0-89AD5FA68A9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8438" y="147638"/>
            <a:ext cx="6534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Energy E of a particle with angular momentum L (still classical)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4039" name="Object 6">
                <a:extLst>
                  <a:ext uri="{FF2B5EF4-FFF2-40B4-BE49-F238E27FC236}">
                    <a16:creationId xmlns:a16="http://schemas.microsoft.com/office/drawing/2014/main" id="{CF41A65F-7747-4E26-B6C9-40C1C79A9570}"/>
                  </a:ext>
                </a:extLst>
              </p:cNvPr>
              <p:cNvSpPr txBox="1"/>
              <p:nvPr/>
            </p:nvSpPr>
            <p:spPr bwMode="auto">
              <a:xfrm>
                <a:off x="3025774" y="538163"/>
                <a:ext cx="1762249" cy="854075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>
                <a:no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sz="24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𝐸</m:t>
                      </m:r>
                      <m:r>
                        <a:rPr lang="en-GB" sz="24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GB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e>
                            <m:sup>
                              <m:r>
                                <a:rPr lang="en-GB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GB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GB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  <m:sSup>
                            <m:sSupPr>
                              <m:ctrlPr>
                                <a:rPr lang="en-GB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  <m:sup>
                              <m:r>
                                <a:rPr lang="en-GB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GB" sz="24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44039" name="Object 6">
                <a:extLst>
                  <a:ext uri="{FF2B5EF4-FFF2-40B4-BE49-F238E27FC236}">
                    <a16:creationId xmlns:a16="http://schemas.microsoft.com/office/drawing/2014/main" id="{CF41A65F-7747-4E26-B6C9-40C1C79A957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025774" y="538163"/>
                <a:ext cx="1762249" cy="854075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4040" name="Text Box 7">
            <a:extLst>
              <a:ext uri="{FF2B5EF4-FFF2-40B4-BE49-F238E27FC236}">
                <a16:creationId xmlns:a16="http://schemas.microsoft.com/office/drawing/2014/main" id="{353871EC-531F-4C63-BF90-5C6B5FC449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1463" y="1571625"/>
            <a:ext cx="38163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Similar here in quantum mechanics:</a:t>
            </a:r>
          </a:p>
        </p:txBody>
      </p:sp>
      <p:sp>
        <p:nvSpPr>
          <p:cNvPr id="44041" name="Text Box 8">
            <a:extLst>
              <a:ext uri="{FF2B5EF4-FFF2-40B4-BE49-F238E27FC236}">
                <a16:creationId xmlns:a16="http://schemas.microsoft.com/office/drawing/2014/main" id="{B53B3140-040E-4512-8623-D97DF455AB7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6913" y="3368675"/>
            <a:ext cx="7685087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Or in MeV using the nuclear radius and mass numbers of projectile A</a:t>
            </a:r>
            <a:r>
              <a:rPr kumimoji="0" lang="en-US" altLang="en-US" sz="1800" b="0" i="0" u="none" strike="noStrike" kern="1200" cap="none" spc="0" normalizeH="0" baseline="-2500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1</a:t>
            </a: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and</a:t>
            </a:r>
            <a:b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b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target A</a:t>
            </a:r>
            <a:r>
              <a:rPr kumimoji="0" lang="en-US" altLang="en-US" sz="1800" b="0" i="0" u="none" strike="noStrike" kern="1200" cap="none" spc="0" normalizeH="0" baseline="-2500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2</a:t>
            </a: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:</a:t>
            </a:r>
          </a:p>
        </p:txBody>
      </p:sp>
      <p:graphicFrame>
        <p:nvGraphicFramePr>
          <p:cNvPr id="44042" name="Object 9">
            <a:extLst>
              <a:ext uri="{FF2B5EF4-FFF2-40B4-BE49-F238E27FC236}">
                <a16:creationId xmlns:a16="http://schemas.microsoft.com/office/drawing/2014/main" id="{9AB8B351-A3EC-4E49-8DBF-00457F2162E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33047779"/>
              </p:ext>
            </p:extLst>
          </p:nvPr>
        </p:nvGraphicFramePr>
        <p:xfrm>
          <a:off x="2065338" y="4168775"/>
          <a:ext cx="4051300" cy="1190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2247900" imgH="660400" progId="Equation.3">
                  <p:embed/>
                </p:oleObj>
              </mc:Choice>
              <mc:Fallback>
                <p:oleObj name="Equation" r:id="rId6" imgW="2247900" imgH="660400" progId="Equation.3">
                  <p:embed/>
                  <p:pic>
                    <p:nvPicPr>
                      <p:cNvPr id="44042" name="Object 9">
                        <a:extLst>
                          <a:ext uri="{FF2B5EF4-FFF2-40B4-BE49-F238E27FC236}">
                            <a16:creationId xmlns:a16="http://schemas.microsoft.com/office/drawing/2014/main" id="{9AB8B351-A3EC-4E49-8DBF-00457F2162E2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65338" y="4168775"/>
                        <a:ext cx="4051300" cy="1190625"/>
                      </a:xfrm>
                      <a:prstGeom prst="rect">
                        <a:avLst/>
                      </a:prstGeom>
                      <a:solidFill>
                        <a:srgbClr val="FFC000"/>
                      </a:solidFill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44043" name="Rectangle 10">
            <a:extLst>
              <a:ext uri="{FF2B5EF4-FFF2-40B4-BE49-F238E27FC236}">
                <a16:creationId xmlns:a16="http://schemas.microsoft.com/office/drawing/2014/main" id="{2D67DE75-8F3B-49D2-9BE9-BA2F66B9C8F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800" y="2036763"/>
            <a:ext cx="1911350" cy="1060450"/>
          </a:xfrm>
          <a:prstGeom prst="rect">
            <a:avLst/>
          </a:prstGeom>
          <a:noFill/>
          <a:ln w="28575">
            <a:solidFill>
              <a:srgbClr val="FF33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1384834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9" name="Rectangle 2">
            <a:extLst>
              <a:ext uri="{FF2B5EF4-FFF2-40B4-BE49-F238E27FC236}">
                <a16:creationId xmlns:a16="http://schemas.microsoft.com/office/drawing/2014/main" id="{30A4244F-09AD-4956-8D7D-A417AECCD29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1813" y="2381250"/>
            <a:ext cx="8043862" cy="3843338"/>
          </a:xfrm>
          <a:prstGeom prst="rect">
            <a:avLst/>
          </a:prstGeom>
          <a:solidFill>
            <a:srgbClr val="CCE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45060" name="Text Box 3">
            <a:extLst>
              <a:ext uri="{FF2B5EF4-FFF2-40B4-BE49-F238E27FC236}">
                <a16:creationId xmlns:a16="http://schemas.microsoft.com/office/drawing/2014/main" id="{C78AC245-3400-40D7-AAE7-7B7465B3915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5778" y="134788"/>
            <a:ext cx="67754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1" i="0" u="sng" strike="noStrike" kern="1200" cap="none" spc="0" normalizeH="0" baseline="0" noProof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Direct reactions – the simplest case: s-wave neutron capture</a:t>
            </a:r>
          </a:p>
        </p:txBody>
      </p:sp>
      <p:sp>
        <p:nvSpPr>
          <p:cNvPr id="45061" name="Text Box 4">
            <a:extLst>
              <a:ext uri="{FF2B5EF4-FFF2-40B4-BE49-F238E27FC236}">
                <a16:creationId xmlns:a16="http://schemas.microsoft.com/office/drawing/2014/main" id="{C7BEF525-FDE5-4469-9C59-FB9F4D5CBCC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4325" y="547688"/>
            <a:ext cx="47180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No Coulomb or angular momentum barriers: </a:t>
            </a:r>
          </a:p>
        </p:txBody>
      </p:sp>
      <p:sp>
        <p:nvSpPr>
          <p:cNvPr id="45062" name="Text Box 5">
            <a:extLst>
              <a:ext uri="{FF2B5EF4-FFF2-40B4-BE49-F238E27FC236}">
                <a16:creationId xmlns:a16="http://schemas.microsoft.com/office/drawing/2014/main" id="{48D53536-0776-4468-B282-2AD5E9F088F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07000" y="574675"/>
            <a:ext cx="6350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1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V</a:t>
            </a:r>
            <a:r>
              <a:rPr kumimoji="0" lang="en-US" altLang="en-US" sz="1800" b="0" i="1" u="none" strike="noStrike" kern="1200" cap="none" spc="0" normalizeH="0" baseline="-2500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l</a:t>
            </a:r>
            <a:r>
              <a:rPr kumimoji="0" lang="en-US" altLang="en-US" sz="1800" b="0" i="1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=0</a:t>
            </a:r>
          </a:p>
        </p:txBody>
      </p:sp>
      <p:sp>
        <p:nvSpPr>
          <p:cNvPr id="45063" name="Text Box 6">
            <a:extLst>
              <a:ext uri="{FF2B5EF4-FFF2-40B4-BE49-F238E27FC236}">
                <a16:creationId xmlns:a16="http://schemas.microsoft.com/office/drawing/2014/main" id="{62E9AD03-8C0B-49F1-B885-9F8AF0BE70A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11763" y="950913"/>
            <a:ext cx="693737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1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V</a:t>
            </a:r>
            <a:r>
              <a:rPr kumimoji="0" lang="en-US" altLang="en-US" sz="1800" b="0" i="1" u="none" strike="noStrike" kern="1200" cap="none" spc="0" normalizeH="0" baseline="-25000" noProof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C</a:t>
            </a:r>
            <a:r>
              <a:rPr kumimoji="0" lang="en-US" altLang="en-US" sz="1800" b="0" i="1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=0</a:t>
            </a:r>
          </a:p>
        </p:txBody>
      </p:sp>
      <p:sp>
        <p:nvSpPr>
          <p:cNvPr id="45064" name="Text Box 7">
            <a:extLst>
              <a:ext uri="{FF2B5EF4-FFF2-40B4-BE49-F238E27FC236}">
                <a16:creationId xmlns:a16="http://schemas.microsoft.com/office/drawing/2014/main" id="{0E239876-C493-49CA-B874-643B3A0FE78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6263" y="2447925"/>
            <a:ext cx="71945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But, change in potential still causes reflection – even without a barrier</a:t>
            </a:r>
            <a:b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b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Recall basic quantum mechanics:</a:t>
            </a:r>
          </a:p>
        </p:txBody>
      </p:sp>
      <p:sp>
        <p:nvSpPr>
          <p:cNvPr id="45065" name="Freeform 8">
            <a:extLst>
              <a:ext uri="{FF2B5EF4-FFF2-40B4-BE49-F238E27FC236}">
                <a16:creationId xmlns:a16="http://schemas.microsoft.com/office/drawing/2014/main" id="{4D69FE8B-6B56-4DBD-9712-48F002ECDBEE}"/>
              </a:ext>
            </a:extLst>
          </p:cNvPr>
          <p:cNvSpPr>
            <a:spLocks/>
          </p:cNvSpPr>
          <p:nvPr/>
        </p:nvSpPr>
        <p:spPr bwMode="auto">
          <a:xfrm>
            <a:off x="3411538" y="4378325"/>
            <a:ext cx="3484562" cy="777875"/>
          </a:xfrm>
          <a:custGeom>
            <a:avLst/>
            <a:gdLst>
              <a:gd name="T0" fmla="*/ 0 w 2195"/>
              <a:gd name="T1" fmla="*/ 0 h 490"/>
              <a:gd name="T2" fmla="*/ 2147483646 w 2195"/>
              <a:gd name="T3" fmla="*/ 0 h 490"/>
              <a:gd name="T4" fmla="*/ 2147483646 w 2195"/>
              <a:gd name="T5" fmla="*/ 1234876563 h 490"/>
              <a:gd name="T6" fmla="*/ 2147483646 w 2195"/>
              <a:gd name="T7" fmla="*/ 1234876563 h 49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95" h="490">
                <a:moveTo>
                  <a:pt x="0" y="0"/>
                </a:moveTo>
                <a:lnTo>
                  <a:pt x="996" y="0"/>
                </a:lnTo>
                <a:lnTo>
                  <a:pt x="1004" y="490"/>
                </a:lnTo>
                <a:lnTo>
                  <a:pt x="2195" y="490"/>
                </a:lnTo>
              </a:path>
            </a:pathLst>
          </a:custGeom>
          <a:noFill/>
          <a:ln w="38100" cmpd="sng">
            <a:solidFill>
              <a:srgbClr val="FF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45066" name="Line 9">
            <a:extLst>
              <a:ext uri="{FF2B5EF4-FFF2-40B4-BE49-F238E27FC236}">
                <a16:creationId xmlns:a16="http://schemas.microsoft.com/office/drawing/2014/main" id="{918E6968-B0B2-4B2F-B468-B8DF0F5543F6}"/>
              </a:ext>
            </a:extLst>
          </p:cNvPr>
          <p:cNvSpPr>
            <a:spLocks noChangeShapeType="1"/>
          </p:cNvSpPr>
          <p:nvPr/>
        </p:nvSpPr>
        <p:spPr bwMode="auto">
          <a:xfrm>
            <a:off x="3163888" y="3308350"/>
            <a:ext cx="13589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45067" name="Text Box 10">
            <a:extLst>
              <a:ext uri="{FF2B5EF4-FFF2-40B4-BE49-F238E27FC236}">
                <a16:creationId xmlns:a16="http://schemas.microsoft.com/office/drawing/2014/main" id="{E30A2356-85DD-4BF0-B719-7A5B713E3B6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59113" y="3302000"/>
            <a:ext cx="15382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Incoming wave</a:t>
            </a:r>
          </a:p>
        </p:txBody>
      </p:sp>
      <p:sp>
        <p:nvSpPr>
          <p:cNvPr id="45068" name="Line 11">
            <a:extLst>
              <a:ext uri="{FF2B5EF4-FFF2-40B4-BE49-F238E27FC236}">
                <a16:creationId xmlns:a16="http://schemas.microsoft.com/office/drawing/2014/main" id="{F514A886-E4D7-4DE3-B037-44487EE42CD3}"/>
              </a:ext>
            </a:extLst>
          </p:cNvPr>
          <p:cNvSpPr>
            <a:spLocks noChangeShapeType="1"/>
          </p:cNvSpPr>
          <p:nvPr/>
        </p:nvSpPr>
        <p:spPr bwMode="auto">
          <a:xfrm>
            <a:off x="5491163" y="3325813"/>
            <a:ext cx="13589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45069" name="Text Box 12">
            <a:extLst>
              <a:ext uri="{FF2B5EF4-FFF2-40B4-BE49-F238E27FC236}">
                <a16:creationId xmlns:a16="http://schemas.microsoft.com/office/drawing/2014/main" id="{982390DC-08FB-4134-9DCA-A806CD17409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86388" y="3317875"/>
            <a:ext cx="17208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transmitted wave</a:t>
            </a:r>
          </a:p>
        </p:txBody>
      </p:sp>
      <p:sp>
        <p:nvSpPr>
          <p:cNvPr id="45070" name="Line 13">
            <a:extLst>
              <a:ext uri="{FF2B5EF4-FFF2-40B4-BE49-F238E27FC236}">
                <a16:creationId xmlns:a16="http://schemas.microsoft.com/office/drawing/2014/main" id="{679D0969-7FE3-4D50-8BFA-9DA2AB3FBE37}"/>
              </a:ext>
            </a:extLst>
          </p:cNvPr>
          <p:cNvSpPr>
            <a:spLocks noChangeShapeType="1"/>
          </p:cNvSpPr>
          <p:nvPr/>
        </p:nvSpPr>
        <p:spPr bwMode="auto">
          <a:xfrm>
            <a:off x="3168650" y="3817938"/>
            <a:ext cx="13589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45071" name="Text Box 14">
            <a:extLst>
              <a:ext uri="{FF2B5EF4-FFF2-40B4-BE49-F238E27FC236}">
                <a16:creationId xmlns:a16="http://schemas.microsoft.com/office/drawing/2014/main" id="{96D318DB-5FAB-4DEB-97EF-2152346FFD5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84513" y="3894138"/>
            <a:ext cx="13970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Reflected wave</a:t>
            </a:r>
          </a:p>
        </p:txBody>
      </p:sp>
      <p:sp>
        <p:nvSpPr>
          <p:cNvPr id="45072" name="Text Box 15">
            <a:extLst>
              <a:ext uri="{FF2B5EF4-FFF2-40B4-BE49-F238E27FC236}">
                <a16:creationId xmlns:a16="http://schemas.microsoft.com/office/drawing/2014/main" id="{9A296638-E5E8-4526-90D9-10A3D257ACE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83338" y="4770438"/>
            <a:ext cx="1073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33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Potential</a:t>
            </a:r>
          </a:p>
        </p:txBody>
      </p:sp>
      <p:sp>
        <p:nvSpPr>
          <p:cNvPr id="45073" name="Text Box 16">
            <a:extLst>
              <a:ext uri="{FF2B5EF4-FFF2-40B4-BE49-F238E27FC236}">
                <a16:creationId xmlns:a16="http://schemas.microsoft.com/office/drawing/2014/main" id="{30EA7473-4319-4B83-A292-88736D1EA52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6588" y="5634038"/>
            <a:ext cx="31305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Transmission proportional to </a:t>
            </a:r>
          </a:p>
        </p:txBody>
      </p:sp>
      <p:graphicFrame>
        <p:nvGraphicFramePr>
          <p:cNvPr id="45074" name="Object 17">
            <a:extLst>
              <a:ext uri="{FF2B5EF4-FFF2-40B4-BE49-F238E27FC236}">
                <a16:creationId xmlns:a16="http://schemas.microsoft.com/office/drawing/2014/main" id="{CC39B8D4-28E3-4189-8972-25AEDC03CFF7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760788" y="5481638"/>
          <a:ext cx="785812" cy="636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266353" imgH="215619" progId="Equation.3">
                  <p:embed/>
                </p:oleObj>
              </mc:Choice>
              <mc:Fallback>
                <p:oleObj name="Equation" r:id="rId2" imgW="266353" imgH="215619" progId="Equation.3">
                  <p:embed/>
                  <p:pic>
                    <p:nvPicPr>
                      <p:cNvPr id="45074" name="Object 17">
                        <a:extLst>
                          <a:ext uri="{FF2B5EF4-FFF2-40B4-BE49-F238E27FC236}">
                            <a16:creationId xmlns:a16="http://schemas.microsoft.com/office/drawing/2014/main" id="{CC39B8D4-28E3-4189-8972-25AEDC03CFF7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60788" y="5481638"/>
                        <a:ext cx="785812" cy="636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5075" name="Text Box 18">
            <a:extLst>
              <a:ext uri="{FF2B5EF4-FFF2-40B4-BE49-F238E27FC236}">
                <a16:creationId xmlns:a16="http://schemas.microsoft.com/office/drawing/2014/main" id="{4CD98F23-5042-4C30-91A1-37EDCA8CB72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3213" y="1511300"/>
            <a:ext cx="61912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s-wave capture therefore always dominates at low energies</a:t>
            </a:r>
          </a:p>
        </p:txBody>
      </p:sp>
    </p:spTree>
    <p:extLst>
      <p:ext uri="{BB962C8B-B14F-4D97-AF65-F5344CB8AC3E}">
        <p14:creationId xmlns:p14="http://schemas.microsoft.com/office/powerpoint/2010/main" val="95738825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3" name="Rectangle 2">
            <a:extLst>
              <a:ext uri="{FF2B5EF4-FFF2-40B4-BE49-F238E27FC236}">
                <a16:creationId xmlns:a16="http://schemas.microsoft.com/office/drawing/2014/main" id="{3D711052-1C26-45D6-9664-B4CFF599A4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17625" y="63500"/>
            <a:ext cx="6462713" cy="2174875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46084" name="Text Box 3">
            <a:extLst>
              <a:ext uri="{FF2B5EF4-FFF2-40B4-BE49-F238E27FC236}">
                <a16:creationId xmlns:a16="http://schemas.microsoft.com/office/drawing/2014/main" id="{D1E75EA5-E98F-4C0D-A36D-47A08441D67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2359025"/>
            <a:ext cx="20002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1" i="0" u="sng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Example: </a:t>
            </a:r>
            <a:r>
              <a:rPr kumimoji="0" lang="en-US" altLang="en-US" sz="1800" b="1" i="0" u="sng" strike="noStrike" kern="1200" cap="none" spc="0" normalizeH="0" baseline="30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7</a:t>
            </a:r>
            <a:r>
              <a:rPr kumimoji="0" lang="en-US" altLang="en-US" sz="1800" b="1" i="0" u="sng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Li(n,</a:t>
            </a:r>
            <a:r>
              <a:rPr kumimoji="0" lang="en-US" altLang="en-US" sz="1800" b="1" i="0" u="sng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anose="05050102010706020507" pitchFamily="18" charset="2"/>
                <a:ea typeface="+mn-ea"/>
                <a:cs typeface="+mn-cs"/>
              </a:rPr>
              <a:t>g</a:t>
            </a:r>
            <a:r>
              <a:rPr kumimoji="0" lang="en-US" altLang="en-US" sz="1800" b="1" i="0" u="sng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)</a:t>
            </a:r>
          </a:p>
        </p:txBody>
      </p:sp>
      <p:sp>
        <p:nvSpPr>
          <p:cNvPr id="46085" name="Text Box 4">
            <a:extLst>
              <a:ext uri="{FF2B5EF4-FFF2-40B4-BE49-F238E27FC236}">
                <a16:creationId xmlns:a16="http://schemas.microsoft.com/office/drawing/2014/main" id="{7FA95892-0579-4193-9B67-AA5CC771A34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33500" y="776288"/>
            <a:ext cx="15049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Penetrability </a:t>
            </a:r>
          </a:p>
        </p:txBody>
      </p:sp>
      <p:graphicFrame>
        <p:nvGraphicFramePr>
          <p:cNvPr id="46086" name="Object 5">
            <a:extLst>
              <a:ext uri="{FF2B5EF4-FFF2-40B4-BE49-F238E27FC236}">
                <a16:creationId xmlns:a16="http://schemas.microsoft.com/office/drawing/2014/main" id="{FB0CF19E-AE68-4C2C-B4F0-A9BBA81070CB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722813" y="725488"/>
          <a:ext cx="1557337" cy="511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774364" imgH="253890" progId="Equation.3">
                  <p:embed/>
                </p:oleObj>
              </mc:Choice>
              <mc:Fallback>
                <p:oleObj name="Equation" r:id="rId2" imgW="774364" imgH="253890" progId="Equation.3">
                  <p:embed/>
                  <p:pic>
                    <p:nvPicPr>
                      <p:cNvPr id="46086" name="Object 5">
                        <a:extLst>
                          <a:ext uri="{FF2B5EF4-FFF2-40B4-BE49-F238E27FC236}">
                            <a16:creationId xmlns:a16="http://schemas.microsoft.com/office/drawing/2014/main" id="{FB0CF19E-AE68-4C2C-B4F0-A9BBA81070CB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22813" y="725488"/>
                        <a:ext cx="1557337" cy="5111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6087" name="Text Box 6">
            <a:extLst>
              <a:ext uri="{FF2B5EF4-FFF2-40B4-BE49-F238E27FC236}">
                <a16:creationId xmlns:a16="http://schemas.microsoft.com/office/drawing/2014/main" id="{C4CE8164-EC39-4290-818C-9C4A1B49C50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09688" y="119063"/>
            <a:ext cx="47053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Therefore, for direct s-wave neutron capture:</a:t>
            </a:r>
          </a:p>
        </p:txBody>
      </p:sp>
      <p:sp>
        <p:nvSpPr>
          <p:cNvPr id="46088" name="Text Box 7">
            <a:extLst>
              <a:ext uri="{FF2B5EF4-FFF2-40B4-BE49-F238E27FC236}">
                <a16:creationId xmlns:a16="http://schemas.microsoft.com/office/drawing/2014/main" id="{25A98339-45D3-4147-9317-0EFB02F16B2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06513" y="1514475"/>
            <a:ext cx="1774845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Cross section: </a:t>
            </a:r>
          </a:p>
        </p:txBody>
      </p:sp>
      <p:graphicFrame>
        <p:nvGraphicFramePr>
          <p:cNvPr id="46089" name="Object 8">
            <a:extLst>
              <a:ext uri="{FF2B5EF4-FFF2-40B4-BE49-F238E27FC236}">
                <a16:creationId xmlns:a16="http://schemas.microsoft.com/office/drawing/2014/main" id="{1C64C851-CB62-486C-95AF-03F577F1A511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678363" y="1255713"/>
          <a:ext cx="1222375" cy="8969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571252" imgH="418918" progId="Equation.3">
                  <p:embed/>
                </p:oleObj>
              </mc:Choice>
              <mc:Fallback>
                <p:oleObj name="Equation" r:id="rId4" imgW="571252" imgH="418918" progId="Equation.3">
                  <p:embed/>
                  <p:pic>
                    <p:nvPicPr>
                      <p:cNvPr id="46089" name="Object 8">
                        <a:extLst>
                          <a:ext uri="{FF2B5EF4-FFF2-40B4-BE49-F238E27FC236}">
                            <a16:creationId xmlns:a16="http://schemas.microsoft.com/office/drawing/2014/main" id="{1C64C851-CB62-486C-95AF-03F577F1A511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78363" y="1255713"/>
                        <a:ext cx="1222375" cy="8969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6090" name="Text Box 9">
            <a:extLst>
              <a:ext uri="{FF2B5EF4-FFF2-40B4-BE49-F238E27FC236}">
                <a16:creationId xmlns:a16="http://schemas.microsoft.com/office/drawing/2014/main" id="{4630A1C0-5A15-414A-B3BB-C95F707BF29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21388" y="1531938"/>
            <a:ext cx="5016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Or </a:t>
            </a:r>
          </a:p>
        </p:txBody>
      </p:sp>
      <p:graphicFrame>
        <p:nvGraphicFramePr>
          <p:cNvPr id="46091" name="Object 10">
            <a:extLst>
              <a:ext uri="{FF2B5EF4-FFF2-40B4-BE49-F238E27FC236}">
                <a16:creationId xmlns:a16="http://schemas.microsoft.com/office/drawing/2014/main" id="{066B3256-9994-4078-A53D-797B00A467FC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599238" y="1274763"/>
          <a:ext cx="896937" cy="842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418918" imgH="393529" progId="Equation.3">
                  <p:embed/>
                </p:oleObj>
              </mc:Choice>
              <mc:Fallback>
                <p:oleObj name="Equation" r:id="rId6" imgW="418918" imgH="393529" progId="Equation.3">
                  <p:embed/>
                  <p:pic>
                    <p:nvPicPr>
                      <p:cNvPr id="46091" name="Object 10">
                        <a:extLst>
                          <a:ext uri="{FF2B5EF4-FFF2-40B4-BE49-F238E27FC236}">
                            <a16:creationId xmlns:a16="http://schemas.microsoft.com/office/drawing/2014/main" id="{066B3256-9994-4078-A53D-797B00A467FC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99238" y="1274763"/>
                        <a:ext cx="896937" cy="8429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6092" name="Picture 11" descr="li7ng">
            <a:extLst>
              <a:ext uri="{FF2B5EF4-FFF2-40B4-BE49-F238E27FC236}">
                <a16:creationId xmlns:a16="http://schemas.microsoft.com/office/drawing/2014/main" id="{40B26395-8C4E-4346-BB0F-4E5312EF08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7650" y="2738438"/>
            <a:ext cx="6373813" cy="3973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093" name="Text Box 12">
            <a:extLst>
              <a:ext uri="{FF2B5EF4-FFF2-40B4-BE49-F238E27FC236}">
                <a16:creationId xmlns:a16="http://schemas.microsoft.com/office/drawing/2014/main" id="{6C1D4DF0-80EA-461B-A0C0-937632A8D2C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63950" y="3203575"/>
            <a:ext cx="6350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1" i="0" u="none" strike="noStrike" kern="1200" cap="none" spc="0" normalizeH="0" baseline="0" noProof="0">
                <a:ln>
                  <a:noFill/>
                </a:ln>
                <a:solidFill>
                  <a:srgbClr val="FF33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~1/v</a:t>
            </a:r>
          </a:p>
        </p:txBody>
      </p:sp>
      <p:sp>
        <p:nvSpPr>
          <p:cNvPr id="46094" name="Line 13">
            <a:extLst>
              <a:ext uri="{FF2B5EF4-FFF2-40B4-BE49-F238E27FC236}">
                <a16:creationId xmlns:a16="http://schemas.microsoft.com/office/drawing/2014/main" id="{000750DD-4C02-4969-AAE4-F5599600BF4F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7340600" y="4657725"/>
            <a:ext cx="481013" cy="384175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46095" name="Text Box 14">
            <a:extLst>
              <a:ext uri="{FF2B5EF4-FFF2-40B4-BE49-F238E27FC236}">
                <a16:creationId xmlns:a16="http://schemas.microsoft.com/office/drawing/2014/main" id="{97ACD13B-0B9E-4565-AD27-0ACC7AD98CC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50138" y="4309269"/>
            <a:ext cx="1244251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40000"/>
                    <a:lumOff val="6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Deviation</a:t>
            </a:r>
            <a:b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40000"/>
                    <a:lumOff val="6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b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40000"/>
                    <a:lumOff val="6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from 1/v</a:t>
            </a:r>
            <a:b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40000"/>
                    <a:lumOff val="6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b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40000"/>
                    <a:lumOff val="6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due to </a:t>
            </a:r>
            <a:b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40000"/>
                    <a:lumOff val="6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b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40000"/>
                    <a:lumOff val="6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resonant</a:t>
            </a:r>
            <a:b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40000"/>
                    <a:lumOff val="6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b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40000"/>
                    <a:lumOff val="6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contribution</a:t>
            </a:r>
          </a:p>
        </p:txBody>
      </p:sp>
    </p:spTree>
    <p:extLst>
      <p:ext uri="{BB962C8B-B14F-4D97-AF65-F5344CB8AC3E}">
        <p14:creationId xmlns:p14="http://schemas.microsoft.com/office/powerpoint/2010/main" val="42634354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5" name="Text Box 2">
            <a:extLst>
              <a:ext uri="{FF2B5EF4-FFF2-40B4-BE49-F238E27FC236}">
                <a16:creationId xmlns:a16="http://schemas.microsoft.com/office/drawing/2014/main" id="{39C7A136-2432-484F-B46A-0592B70D38A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0188" y="129381"/>
            <a:ext cx="82613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1" i="0" u="sng" strike="noStrike" kern="1200" cap="none" spc="0" normalizeH="0" baseline="0" noProof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Direct reactions – neutron captures with higher orbital angular momentum</a:t>
            </a:r>
          </a:p>
        </p:txBody>
      </p:sp>
      <p:sp>
        <p:nvSpPr>
          <p:cNvPr id="49156" name="Text Box 3">
            <a:extLst>
              <a:ext uri="{FF2B5EF4-FFF2-40B4-BE49-F238E27FC236}">
                <a16:creationId xmlns:a16="http://schemas.microsoft.com/office/drawing/2014/main" id="{D9A67474-5ACE-4E9B-80FF-51C5BDEACE9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0188" y="525463"/>
            <a:ext cx="72707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For neutron capture, the only barrier is the angular momentum barrier </a:t>
            </a:r>
          </a:p>
        </p:txBody>
      </p:sp>
      <p:sp>
        <p:nvSpPr>
          <p:cNvPr id="49157" name="Text Box 4">
            <a:extLst>
              <a:ext uri="{FF2B5EF4-FFF2-40B4-BE49-F238E27FC236}">
                <a16:creationId xmlns:a16="http://schemas.microsoft.com/office/drawing/2014/main" id="{E2C64980-3F79-4339-AF2F-CEF1EB1DCE6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7175" y="1022350"/>
            <a:ext cx="31178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The penetrability scales with </a:t>
            </a:r>
          </a:p>
        </p:txBody>
      </p:sp>
      <p:graphicFrame>
        <p:nvGraphicFramePr>
          <p:cNvPr id="49158" name="Object 5">
            <a:extLst>
              <a:ext uri="{FF2B5EF4-FFF2-40B4-BE49-F238E27FC236}">
                <a16:creationId xmlns:a16="http://schemas.microsoft.com/office/drawing/2014/main" id="{89290973-1AEF-4666-AA1F-7F70B8A6990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2552299"/>
              </p:ext>
            </p:extLst>
          </p:nvPr>
        </p:nvGraphicFramePr>
        <p:xfrm>
          <a:off x="2571750" y="1477963"/>
          <a:ext cx="2008188" cy="552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876300" imgH="241300" progId="Equation.3">
                  <p:embed/>
                </p:oleObj>
              </mc:Choice>
              <mc:Fallback>
                <p:oleObj name="Equation" r:id="rId2" imgW="876300" imgH="241300" progId="Equation.3">
                  <p:embed/>
                  <p:pic>
                    <p:nvPicPr>
                      <p:cNvPr id="49158" name="Object 5">
                        <a:extLst>
                          <a:ext uri="{FF2B5EF4-FFF2-40B4-BE49-F238E27FC236}">
                            <a16:creationId xmlns:a16="http://schemas.microsoft.com/office/drawing/2014/main" id="{89290973-1AEF-4666-AA1F-7F70B8A6990D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71750" y="1477963"/>
                        <a:ext cx="2008188" cy="552450"/>
                      </a:xfrm>
                      <a:prstGeom prst="rect">
                        <a:avLst/>
                      </a:prstGeom>
                      <a:solidFill>
                        <a:srgbClr val="FFC000"/>
                      </a:solidFill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49159" name="Text Box 6">
            <a:extLst>
              <a:ext uri="{FF2B5EF4-FFF2-40B4-BE49-F238E27FC236}">
                <a16:creationId xmlns:a16="http://schemas.microsoft.com/office/drawing/2014/main" id="{BB0CE80B-9F3E-4A34-A1EA-AF405BB15BE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1150" y="2273300"/>
            <a:ext cx="358303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and therefore the cross section is</a:t>
            </a:r>
          </a:p>
        </p:txBody>
      </p:sp>
      <p:graphicFrame>
        <p:nvGraphicFramePr>
          <p:cNvPr id="49160" name="Object 7">
            <a:extLst>
              <a:ext uri="{FF2B5EF4-FFF2-40B4-BE49-F238E27FC236}">
                <a16:creationId xmlns:a16="http://schemas.microsoft.com/office/drawing/2014/main" id="{BF323C08-2F5D-4D9F-A966-46065947ED6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86728353"/>
              </p:ext>
            </p:extLst>
          </p:nvPr>
        </p:nvGraphicFramePr>
        <p:xfrm>
          <a:off x="2674938" y="2803525"/>
          <a:ext cx="1695450" cy="531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647419" imgH="203112" progId="Equation.3">
                  <p:embed/>
                </p:oleObj>
              </mc:Choice>
              <mc:Fallback>
                <p:oleObj name="Equation" r:id="rId4" imgW="647419" imgH="203112" progId="Equation.3">
                  <p:embed/>
                  <p:pic>
                    <p:nvPicPr>
                      <p:cNvPr id="49160" name="Object 7">
                        <a:extLst>
                          <a:ext uri="{FF2B5EF4-FFF2-40B4-BE49-F238E27FC236}">
                            <a16:creationId xmlns:a16="http://schemas.microsoft.com/office/drawing/2014/main" id="{BF323C08-2F5D-4D9F-A966-46065947ED66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74938" y="2803525"/>
                        <a:ext cx="1695450" cy="531813"/>
                      </a:xfrm>
                      <a:prstGeom prst="rect">
                        <a:avLst/>
                      </a:prstGeom>
                      <a:solidFill>
                        <a:srgbClr val="FFC000"/>
                      </a:solidFill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49161" name="Text Box 8">
            <a:extLst>
              <a:ext uri="{FF2B5EF4-FFF2-40B4-BE49-F238E27FC236}">
                <a16:creationId xmlns:a16="http://schemas.microsoft.com/office/drawing/2014/main" id="{940DD24B-A033-4116-8DD9-EE021975D19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5438" y="3524250"/>
            <a:ext cx="8844088" cy="2031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for </a:t>
            </a:r>
            <a:r>
              <a:rPr kumimoji="0" lang="en-US" altLang="en-US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l&gt;0</a:t>
            </a: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cross section decreases with decreasing energy (as there is a barrier present)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Therefore, s-wave capture in general dominates at low energies, in particular at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thermal energies. Higher l-capture usually plays only a role at higher energies. </a:t>
            </a:r>
            <a:b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b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What “higher” energies means depends on case to case - sometimes s-wave is </a:t>
            </a:r>
            <a:b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b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strongly suppressed because of angular momentum selection rules (as it would</a:t>
            </a:r>
            <a:b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b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then require higher gamma-ray multipolarities)</a:t>
            </a:r>
          </a:p>
        </p:txBody>
      </p:sp>
    </p:spTree>
    <p:extLst>
      <p:ext uri="{BB962C8B-B14F-4D97-AF65-F5344CB8AC3E}">
        <p14:creationId xmlns:p14="http://schemas.microsoft.com/office/powerpoint/2010/main" val="80679486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Slide Number Placeholder 3">
            <a:extLst>
              <a:ext uri="{FF2B5EF4-FFF2-40B4-BE49-F238E27FC236}">
                <a16:creationId xmlns:a16="http://schemas.microsoft.com/office/drawing/2014/main" id="{7E9A0860-2EDB-49D6-A442-444FA70565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1751B31-4805-4A53-9E52-E98C2C57BBC9}" type="slidenum">
              <a:rPr kumimoji="0" lang="en-US" altLang="en-US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en-US" alt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50179" name="Text Box 2">
            <a:extLst>
              <a:ext uri="{FF2B5EF4-FFF2-40B4-BE49-F238E27FC236}">
                <a16:creationId xmlns:a16="http://schemas.microsoft.com/office/drawing/2014/main" id="{459DD9C7-4DA9-4E90-9154-E2F96A30B83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8138" y="173038"/>
            <a:ext cx="3764172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Example: p-wave capture in </a:t>
            </a:r>
            <a:r>
              <a:rPr kumimoji="0" lang="en-US" altLang="en-US" sz="1600" b="0" i="0" u="none" strike="noStrike" kern="1200" cap="none" spc="0" normalizeH="0" baseline="3000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14</a:t>
            </a: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C(</a:t>
            </a:r>
            <a:r>
              <a:rPr kumimoji="0" lang="en-US" altLang="en-US" sz="1600" b="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n,</a:t>
            </a:r>
            <a:r>
              <a:rPr kumimoji="0" lang="en-US" altLang="en-US" sz="1600" b="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Symbol" panose="05050102010706020507" pitchFamily="18" charset="2"/>
                <a:ea typeface="+mn-ea"/>
                <a:cs typeface="+mn-cs"/>
              </a:rPr>
              <a:t>g</a:t>
            </a: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)</a:t>
            </a:r>
            <a:r>
              <a:rPr kumimoji="0" lang="en-US" altLang="en-US" sz="1600" b="0" i="0" u="none" strike="noStrike" kern="1200" cap="none" spc="0" normalizeH="0" baseline="3000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15</a:t>
            </a: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C</a:t>
            </a:r>
          </a:p>
        </p:txBody>
      </p:sp>
      <p:pic>
        <p:nvPicPr>
          <p:cNvPr id="50180" name="Picture 3" descr="14C_ng_pwave">
            <a:extLst>
              <a:ext uri="{FF2B5EF4-FFF2-40B4-BE49-F238E27FC236}">
                <a16:creationId xmlns:a16="http://schemas.microsoft.com/office/drawing/2014/main" id="{BDD79CEB-D67C-476D-A6F3-7CEF5800EB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306" y="544373"/>
            <a:ext cx="2871923" cy="38481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50181" name="Object 4">
            <a:extLst>
              <a:ext uri="{FF2B5EF4-FFF2-40B4-BE49-F238E27FC236}">
                <a16:creationId xmlns:a16="http://schemas.microsoft.com/office/drawing/2014/main" id="{F1126286-6476-4F5B-B8F4-482665AA31B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24725233"/>
              </p:ext>
            </p:extLst>
          </p:nvPr>
        </p:nvGraphicFramePr>
        <p:xfrm>
          <a:off x="3258665" y="544373"/>
          <a:ext cx="1097311" cy="4338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545626" imgH="215713" progId="Equation.3">
                  <p:embed/>
                </p:oleObj>
              </mc:Choice>
              <mc:Fallback>
                <p:oleObj name="Equation" r:id="rId3" imgW="545626" imgH="215713" progId="Equation.3">
                  <p:embed/>
                  <p:pic>
                    <p:nvPicPr>
                      <p:cNvPr id="50181" name="Object 4">
                        <a:extLst>
                          <a:ext uri="{FF2B5EF4-FFF2-40B4-BE49-F238E27FC236}">
                            <a16:creationId xmlns:a16="http://schemas.microsoft.com/office/drawing/2014/main" id="{F1126286-6476-4F5B-B8F4-482665AA31B5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58665" y="544373"/>
                        <a:ext cx="1097311" cy="433821"/>
                      </a:xfrm>
                      <a:prstGeom prst="rect">
                        <a:avLst/>
                      </a:prstGeom>
                      <a:solidFill>
                        <a:srgbClr val="FFC000"/>
                      </a:solidFill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0182" name="Text Box 5">
            <a:extLst>
              <a:ext uri="{FF2B5EF4-FFF2-40B4-BE49-F238E27FC236}">
                <a16:creationId xmlns:a16="http://schemas.microsoft.com/office/drawing/2014/main" id="{BFD0A0D6-BD2A-4314-A2F2-FB8E4C4E35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60738" y="6521450"/>
            <a:ext cx="39719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(from Wiescher et al. ApJ 363 (1990) 340)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0AAD8D0-1148-9003-CC65-F3623E86C4A7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738" t="24801" r="4325" b="17240"/>
          <a:stretch/>
        </p:blipFill>
        <p:spPr>
          <a:xfrm>
            <a:off x="3258665" y="3331084"/>
            <a:ext cx="5853263" cy="3167648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92B0D5C-AF61-82AD-9DBA-CC9D1CAB24ED}"/>
              </a:ext>
            </a:extLst>
          </p:cNvPr>
          <p:cNvSpPr txBox="1"/>
          <p:nvPr/>
        </p:nvSpPr>
        <p:spPr>
          <a:xfrm>
            <a:off x="3358882" y="2662035"/>
            <a:ext cx="56037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Depending on barrier penetration, cross section can have different energy dependence: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F0C8F97-FD4E-201A-C0E8-CD5C8670D6DA}"/>
              </a:ext>
            </a:extLst>
          </p:cNvPr>
          <p:cNvSpPr txBox="1"/>
          <p:nvPr/>
        </p:nvSpPr>
        <p:spPr>
          <a:xfrm>
            <a:off x="3989411" y="6477000"/>
            <a:ext cx="351089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(always s-waves in incident channel)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9A8B8F8-FBDF-D696-C945-7BEC86920899}"/>
              </a:ext>
            </a:extLst>
          </p:cNvPr>
          <p:cNvSpPr txBox="1"/>
          <p:nvPr/>
        </p:nvSpPr>
        <p:spPr>
          <a:xfrm>
            <a:off x="6569550" y="5157192"/>
            <a:ext cx="63831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b="1" dirty="0">
                <a:solidFill>
                  <a:schemeClr val="bg2"/>
                </a:solidFill>
              </a:rPr>
              <a:t>Neg. Q</a:t>
            </a:r>
          </a:p>
        </p:txBody>
      </p:sp>
    </p:spTree>
    <p:extLst>
      <p:ext uri="{BB962C8B-B14F-4D97-AF65-F5344CB8AC3E}">
        <p14:creationId xmlns:p14="http://schemas.microsoft.com/office/powerpoint/2010/main" val="66931480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7" name="Text Box 2">
            <a:extLst>
              <a:ext uri="{FF2B5EF4-FFF2-40B4-BE49-F238E27FC236}">
                <a16:creationId xmlns:a16="http://schemas.microsoft.com/office/drawing/2014/main" id="{7362AC3D-05EF-4E0C-8DE2-28AFD1472C7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83768" y="282577"/>
            <a:ext cx="3609975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Resonant Reactions</a:t>
            </a:r>
          </a:p>
        </p:txBody>
      </p:sp>
      <p:sp>
        <p:nvSpPr>
          <p:cNvPr id="52228" name="Text Box 5">
            <a:extLst>
              <a:ext uri="{FF2B5EF4-FFF2-40B4-BE49-F238E27FC236}">
                <a16:creationId xmlns:a16="http://schemas.microsoft.com/office/drawing/2014/main" id="{2AAA2A83-FD98-4E4A-9850-B6A61988597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1613" y="1246188"/>
            <a:ext cx="8756650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If in the energy range reachable by the incoming projectile there is an excited state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(or part of it, as states have a width) in the Compound nucleus then the cross section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will have a resonant contribution.</a:t>
            </a:r>
            <a:b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br>
            <a:endParaRPr kumimoji="0" lang="en-US" altLang="en-US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2229" name="Text Box 6">
            <a:extLst>
              <a:ext uri="{FF2B5EF4-FFF2-40B4-BE49-F238E27FC236}">
                <a16:creationId xmlns:a16="http://schemas.microsoft.com/office/drawing/2014/main" id="{680BCE18-8417-44F6-8A5B-1E8D120FABC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1775" y="2806700"/>
            <a:ext cx="8975725" cy="1027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2000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If the center of the state is located in this energy range, then: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2000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The resonant contribution to the cross section tends to dominate by far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2000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The cross section becomes extremely sensitive to the properties of the resonant state</a:t>
            </a:r>
          </a:p>
        </p:txBody>
      </p:sp>
    </p:spTree>
    <p:extLst>
      <p:ext uri="{BB962C8B-B14F-4D97-AF65-F5344CB8AC3E}">
        <p14:creationId xmlns:p14="http://schemas.microsoft.com/office/powerpoint/2010/main" val="302174462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Slide Number Placeholder 3">
            <a:extLst>
              <a:ext uri="{FF2B5EF4-FFF2-40B4-BE49-F238E27FC236}">
                <a16:creationId xmlns:a16="http://schemas.microsoft.com/office/drawing/2014/main" id="{F2B7C4FA-2D03-42CA-8CAB-5EF4FD5937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53251" name="Rectangle 2">
            <a:extLst>
              <a:ext uri="{FF2B5EF4-FFF2-40B4-BE49-F238E27FC236}">
                <a16:creationId xmlns:a16="http://schemas.microsoft.com/office/drawing/2014/main" id="{9D35B717-2285-4D42-A34F-5DCD6509C6B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1963" y="5416550"/>
            <a:ext cx="8108950" cy="1296988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altLang="en-US" sz="1800" b="0" i="0" u="none" strike="noStrike" kern="1200" cap="none" spc="0" normalizeH="0" baseline="0" noProof="0">
              <a:ln>
                <a:noFill/>
              </a:ln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3252" name="Freeform 3">
            <a:extLst>
              <a:ext uri="{FF2B5EF4-FFF2-40B4-BE49-F238E27FC236}">
                <a16:creationId xmlns:a16="http://schemas.microsoft.com/office/drawing/2014/main" id="{78DE9B2D-488B-455A-BC9C-17AD10E844B0}"/>
              </a:ext>
            </a:extLst>
          </p:cNvPr>
          <p:cNvSpPr>
            <a:spLocks/>
          </p:cNvSpPr>
          <p:nvPr/>
        </p:nvSpPr>
        <p:spPr bwMode="auto">
          <a:xfrm>
            <a:off x="2652713" y="1584325"/>
            <a:ext cx="1143000" cy="1371600"/>
          </a:xfrm>
          <a:custGeom>
            <a:avLst/>
            <a:gdLst>
              <a:gd name="T0" fmla="*/ 0 w 720"/>
              <a:gd name="T1" fmla="*/ 0 h 864"/>
              <a:gd name="T2" fmla="*/ 0 w 720"/>
              <a:gd name="T3" fmla="*/ 2147483646 h 864"/>
              <a:gd name="T4" fmla="*/ 1814512500 w 720"/>
              <a:gd name="T5" fmla="*/ 2147483646 h 864"/>
              <a:gd name="T6" fmla="*/ 1814512500 w 720"/>
              <a:gd name="T7" fmla="*/ 0 h 864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720" h="864">
                <a:moveTo>
                  <a:pt x="0" y="0"/>
                </a:moveTo>
                <a:lnTo>
                  <a:pt x="0" y="864"/>
                </a:lnTo>
                <a:lnTo>
                  <a:pt x="720" y="864"/>
                </a:lnTo>
                <a:lnTo>
                  <a:pt x="720" y="0"/>
                </a:lnTo>
              </a:path>
            </a:pathLst>
          </a:custGeom>
          <a:noFill/>
          <a:ln w="19050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3253" name="Line 4">
            <a:extLst>
              <a:ext uri="{FF2B5EF4-FFF2-40B4-BE49-F238E27FC236}">
                <a16:creationId xmlns:a16="http://schemas.microsoft.com/office/drawing/2014/main" id="{E66EEECE-1A8E-4D83-8A5B-0860C54DA84E}"/>
              </a:ext>
            </a:extLst>
          </p:cNvPr>
          <p:cNvSpPr>
            <a:spLocks noChangeShapeType="1"/>
          </p:cNvSpPr>
          <p:nvPr/>
        </p:nvSpPr>
        <p:spPr bwMode="auto">
          <a:xfrm>
            <a:off x="2652713" y="2498725"/>
            <a:ext cx="1143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3254" name="Line 5">
            <a:extLst>
              <a:ext uri="{FF2B5EF4-FFF2-40B4-BE49-F238E27FC236}">
                <a16:creationId xmlns:a16="http://schemas.microsoft.com/office/drawing/2014/main" id="{983A911A-8FF7-4F0D-9DC1-88D82172E770}"/>
              </a:ext>
            </a:extLst>
          </p:cNvPr>
          <p:cNvSpPr>
            <a:spLocks noChangeShapeType="1"/>
          </p:cNvSpPr>
          <p:nvPr/>
        </p:nvSpPr>
        <p:spPr bwMode="auto">
          <a:xfrm>
            <a:off x="2652713" y="1736725"/>
            <a:ext cx="1143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3255" name="Text Box 6">
            <a:extLst>
              <a:ext uri="{FF2B5EF4-FFF2-40B4-BE49-F238E27FC236}">
                <a16:creationId xmlns:a16="http://schemas.microsoft.com/office/drawing/2014/main" id="{6CFEE040-0B3E-4337-AC41-9635C00733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17838" y="2992438"/>
            <a:ext cx="3492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C</a:t>
            </a:r>
          </a:p>
        </p:txBody>
      </p:sp>
      <p:sp>
        <p:nvSpPr>
          <p:cNvPr id="53256" name="Freeform 7">
            <a:extLst>
              <a:ext uri="{FF2B5EF4-FFF2-40B4-BE49-F238E27FC236}">
                <a16:creationId xmlns:a16="http://schemas.microsoft.com/office/drawing/2014/main" id="{D3CEA2C5-9CE4-481B-9BA0-3B1514061BA0}"/>
              </a:ext>
            </a:extLst>
          </p:cNvPr>
          <p:cNvSpPr>
            <a:spLocks/>
          </p:cNvSpPr>
          <p:nvPr/>
        </p:nvSpPr>
        <p:spPr bwMode="auto">
          <a:xfrm>
            <a:off x="2347913" y="1965325"/>
            <a:ext cx="304800" cy="304800"/>
          </a:xfrm>
          <a:custGeom>
            <a:avLst/>
            <a:gdLst>
              <a:gd name="T0" fmla="*/ 0 w 192"/>
              <a:gd name="T1" fmla="*/ 483870000 h 192"/>
              <a:gd name="T2" fmla="*/ 0 w 192"/>
              <a:gd name="T3" fmla="*/ 0 h 192"/>
              <a:gd name="T4" fmla="*/ 483870000 w 192"/>
              <a:gd name="T5" fmla="*/ 0 h 192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92" h="192">
                <a:moveTo>
                  <a:pt x="0" y="192"/>
                </a:moveTo>
                <a:lnTo>
                  <a:pt x="0" y="0"/>
                </a:lnTo>
                <a:lnTo>
                  <a:pt x="192" y="0"/>
                </a:lnTo>
              </a:path>
            </a:pathLst>
          </a:custGeom>
          <a:noFill/>
          <a:ln w="28575" cmpd="sng">
            <a:solidFill>
              <a:srgbClr val="FF3300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3257" name="Text Box 8">
            <a:extLst>
              <a:ext uri="{FF2B5EF4-FFF2-40B4-BE49-F238E27FC236}">
                <a16:creationId xmlns:a16="http://schemas.microsoft.com/office/drawing/2014/main" id="{5B27B912-75FF-4B7A-8E4B-7D62659F878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27225" y="1812925"/>
            <a:ext cx="395288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1" i="0" u="none" strike="noStrike" kern="1200" cap="none" spc="0" normalizeH="0" baseline="0" noProof="0">
                <a:ln>
                  <a:noFill/>
                </a:ln>
                <a:solidFill>
                  <a:srgbClr val="FF33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E</a:t>
            </a:r>
            <a:r>
              <a:rPr kumimoji="0" lang="en-US" altLang="en-US" sz="1800" b="1" i="0" u="none" strike="noStrike" kern="1200" cap="none" spc="0" normalizeH="0" baseline="-25000" noProof="0">
                <a:ln>
                  <a:noFill/>
                </a:ln>
                <a:solidFill>
                  <a:srgbClr val="FF33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r</a:t>
            </a:r>
            <a:endParaRPr kumimoji="0" lang="en-US" altLang="en-US" sz="1800" b="1" i="0" u="none" strike="noStrike" kern="1200" cap="none" spc="0" normalizeH="0" baseline="0" noProof="0">
              <a:ln>
                <a:noFill/>
              </a:ln>
              <a:solidFill>
                <a:srgbClr val="FF33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3258" name="Rectangle 9" descr="Light upward diagonal">
            <a:extLst>
              <a:ext uri="{FF2B5EF4-FFF2-40B4-BE49-F238E27FC236}">
                <a16:creationId xmlns:a16="http://schemas.microsoft.com/office/drawing/2014/main" id="{DE6AE3A9-E1B6-429E-A2B4-042EF9C6D65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47950" y="1862138"/>
            <a:ext cx="1130300" cy="254000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3259" name="Line 10">
            <a:extLst>
              <a:ext uri="{FF2B5EF4-FFF2-40B4-BE49-F238E27FC236}">
                <a16:creationId xmlns:a16="http://schemas.microsoft.com/office/drawing/2014/main" id="{BA77E4B0-D000-4B99-8CE6-2EA1B3C33117}"/>
              </a:ext>
            </a:extLst>
          </p:cNvPr>
          <p:cNvSpPr>
            <a:spLocks noChangeShapeType="1"/>
          </p:cNvSpPr>
          <p:nvPr/>
        </p:nvSpPr>
        <p:spPr bwMode="auto">
          <a:xfrm>
            <a:off x="2647950" y="1979613"/>
            <a:ext cx="1143000" cy="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3260" name="Line 11">
            <a:extLst>
              <a:ext uri="{FF2B5EF4-FFF2-40B4-BE49-F238E27FC236}">
                <a16:creationId xmlns:a16="http://schemas.microsoft.com/office/drawing/2014/main" id="{9F351DC3-B688-48B7-829F-1B47A4FE3584}"/>
              </a:ext>
            </a:extLst>
          </p:cNvPr>
          <p:cNvSpPr>
            <a:spLocks noChangeShapeType="1"/>
          </p:cNvSpPr>
          <p:nvPr/>
        </p:nvSpPr>
        <p:spPr bwMode="auto">
          <a:xfrm>
            <a:off x="3925888" y="1868488"/>
            <a:ext cx="0" cy="2413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3261" name="Text Box 12">
            <a:extLst>
              <a:ext uri="{FF2B5EF4-FFF2-40B4-BE49-F238E27FC236}">
                <a16:creationId xmlns:a16="http://schemas.microsoft.com/office/drawing/2014/main" id="{A6D2BC97-8394-4613-8F37-5C76A61972B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41763" y="1820863"/>
            <a:ext cx="322262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Symbol" panose="05050102010706020507" pitchFamily="18" charset="2"/>
                <a:ea typeface="+mn-ea"/>
                <a:cs typeface="+mn-cs"/>
              </a:rPr>
              <a:t>G</a:t>
            </a:r>
          </a:p>
        </p:txBody>
      </p:sp>
      <p:sp>
        <p:nvSpPr>
          <p:cNvPr id="53262" name="Freeform 13">
            <a:extLst>
              <a:ext uri="{FF2B5EF4-FFF2-40B4-BE49-F238E27FC236}">
                <a16:creationId xmlns:a16="http://schemas.microsoft.com/office/drawing/2014/main" id="{4CDD3ED9-540C-49F6-8D37-711CDF81A434}"/>
              </a:ext>
            </a:extLst>
          </p:cNvPr>
          <p:cNvSpPr>
            <a:spLocks/>
          </p:cNvSpPr>
          <p:nvPr/>
        </p:nvSpPr>
        <p:spPr bwMode="auto">
          <a:xfrm>
            <a:off x="5297488" y="1595438"/>
            <a:ext cx="1143000" cy="1371600"/>
          </a:xfrm>
          <a:custGeom>
            <a:avLst/>
            <a:gdLst>
              <a:gd name="T0" fmla="*/ 0 w 720"/>
              <a:gd name="T1" fmla="*/ 0 h 864"/>
              <a:gd name="T2" fmla="*/ 0 w 720"/>
              <a:gd name="T3" fmla="*/ 2147483646 h 864"/>
              <a:gd name="T4" fmla="*/ 1814512500 w 720"/>
              <a:gd name="T5" fmla="*/ 2147483646 h 864"/>
              <a:gd name="T6" fmla="*/ 1814512500 w 720"/>
              <a:gd name="T7" fmla="*/ 0 h 864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720" h="864">
                <a:moveTo>
                  <a:pt x="0" y="0"/>
                </a:moveTo>
                <a:lnTo>
                  <a:pt x="0" y="864"/>
                </a:lnTo>
                <a:lnTo>
                  <a:pt x="720" y="864"/>
                </a:lnTo>
                <a:lnTo>
                  <a:pt x="720" y="0"/>
                </a:lnTo>
              </a:path>
            </a:pathLst>
          </a:custGeom>
          <a:noFill/>
          <a:ln w="19050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3263" name="Line 14">
            <a:extLst>
              <a:ext uri="{FF2B5EF4-FFF2-40B4-BE49-F238E27FC236}">
                <a16:creationId xmlns:a16="http://schemas.microsoft.com/office/drawing/2014/main" id="{13FB956F-5468-4189-924A-C8A370134513}"/>
              </a:ext>
            </a:extLst>
          </p:cNvPr>
          <p:cNvSpPr>
            <a:spLocks noChangeShapeType="1"/>
          </p:cNvSpPr>
          <p:nvPr/>
        </p:nvSpPr>
        <p:spPr bwMode="auto">
          <a:xfrm>
            <a:off x="5297488" y="2509838"/>
            <a:ext cx="1143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3264" name="Line 15">
            <a:extLst>
              <a:ext uri="{FF2B5EF4-FFF2-40B4-BE49-F238E27FC236}">
                <a16:creationId xmlns:a16="http://schemas.microsoft.com/office/drawing/2014/main" id="{D9F96967-62B5-4046-954A-A9C6C0DE6DC4}"/>
              </a:ext>
            </a:extLst>
          </p:cNvPr>
          <p:cNvSpPr>
            <a:spLocks noChangeShapeType="1"/>
          </p:cNvSpPr>
          <p:nvPr/>
        </p:nvSpPr>
        <p:spPr bwMode="auto">
          <a:xfrm>
            <a:off x="5297488" y="1747838"/>
            <a:ext cx="1143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3265" name="Text Box 16">
            <a:extLst>
              <a:ext uri="{FF2B5EF4-FFF2-40B4-BE49-F238E27FC236}">
                <a16:creationId xmlns:a16="http://schemas.microsoft.com/office/drawing/2014/main" id="{B160DBAE-B12A-4771-9949-F3FAE43C19D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62613" y="3003550"/>
            <a:ext cx="7493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C = F</a:t>
            </a:r>
          </a:p>
        </p:txBody>
      </p:sp>
      <p:sp>
        <p:nvSpPr>
          <p:cNvPr id="53266" name="Rectangle 17" descr="Light upward diagonal">
            <a:extLst>
              <a:ext uri="{FF2B5EF4-FFF2-40B4-BE49-F238E27FC236}">
                <a16:creationId xmlns:a16="http://schemas.microsoft.com/office/drawing/2014/main" id="{C4ED7A17-1980-441D-98EC-04832F29946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02250" y="1873250"/>
            <a:ext cx="1130300" cy="254000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3267" name="Line 18">
            <a:extLst>
              <a:ext uri="{FF2B5EF4-FFF2-40B4-BE49-F238E27FC236}">
                <a16:creationId xmlns:a16="http://schemas.microsoft.com/office/drawing/2014/main" id="{8DE2A074-C111-472A-A0B1-2B6528E2AAE0}"/>
              </a:ext>
            </a:extLst>
          </p:cNvPr>
          <p:cNvSpPr>
            <a:spLocks noChangeShapeType="1"/>
          </p:cNvSpPr>
          <p:nvPr/>
        </p:nvSpPr>
        <p:spPr bwMode="auto">
          <a:xfrm>
            <a:off x="5292725" y="1981200"/>
            <a:ext cx="1143000" cy="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3268" name="Line 19">
            <a:extLst>
              <a:ext uri="{FF2B5EF4-FFF2-40B4-BE49-F238E27FC236}">
                <a16:creationId xmlns:a16="http://schemas.microsoft.com/office/drawing/2014/main" id="{387AC8A4-6C2C-4684-82C6-2BD8DD87F96C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6015038" y="1998663"/>
            <a:ext cx="6350" cy="528637"/>
          </a:xfrm>
          <a:prstGeom prst="line">
            <a:avLst/>
          </a:prstGeom>
          <a:noFill/>
          <a:ln w="57150">
            <a:solidFill>
              <a:srgbClr val="FF99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3269" name="Line 20">
            <a:extLst>
              <a:ext uri="{FF2B5EF4-FFF2-40B4-BE49-F238E27FC236}">
                <a16:creationId xmlns:a16="http://schemas.microsoft.com/office/drawing/2014/main" id="{64F467B1-D39E-4930-9409-A49F16AE2DFB}"/>
              </a:ext>
            </a:extLst>
          </p:cNvPr>
          <p:cNvSpPr>
            <a:spLocks noChangeShapeType="1"/>
          </p:cNvSpPr>
          <p:nvPr/>
        </p:nvSpPr>
        <p:spPr bwMode="auto">
          <a:xfrm>
            <a:off x="5657850" y="1998663"/>
            <a:ext cx="3175" cy="976312"/>
          </a:xfrm>
          <a:prstGeom prst="line">
            <a:avLst/>
          </a:prstGeom>
          <a:noFill/>
          <a:ln w="57150">
            <a:solidFill>
              <a:srgbClr val="FF99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3270" name="Text Box 21">
            <a:extLst>
              <a:ext uri="{FF2B5EF4-FFF2-40B4-BE49-F238E27FC236}">
                <a16:creationId xmlns:a16="http://schemas.microsoft.com/office/drawing/2014/main" id="{D6307BD6-3FCD-48B7-9DFA-11C76CFA3F9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1238" y="2012950"/>
            <a:ext cx="30956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FF9900"/>
                </a:solidFill>
                <a:effectLst/>
                <a:uLnTx/>
                <a:uFillTx/>
                <a:latin typeface="Symbol" panose="05050102010706020507" pitchFamily="18" charset="2"/>
                <a:ea typeface="+mn-ea"/>
                <a:cs typeface="+mn-cs"/>
              </a:rPr>
              <a:t>g</a:t>
            </a:r>
          </a:p>
        </p:txBody>
      </p:sp>
      <p:sp>
        <p:nvSpPr>
          <p:cNvPr id="53271" name="Line 22">
            <a:extLst>
              <a:ext uri="{FF2B5EF4-FFF2-40B4-BE49-F238E27FC236}">
                <a16:creationId xmlns:a16="http://schemas.microsoft.com/office/drawing/2014/main" id="{A54C5C05-2911-4A3C-AF60-35DEA6C21EE3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993900" y="2262188"/>
            <a:ext cx="609600" cy="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3272" name="Text Box 23">
            <a:extLst>
              <a:ext uri="{FF2B5EF4-FFF2-40B4-BE49-F238E27FC236}">
                <a16:creationId xmlns:a16="http://schemas.microsoft.com/office/drawing/2014/main" id="{67883252-34F2-4F1D-BC7C-8016F4455F6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68500" y="2217738"/>
            <a:ext cx="5842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40000"/>
                    <a:lumOff val="6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T+1</a:t>
            </a:r>
          </a:p>
        </p:txBody>
      </p:sp>
      <p:sp>
        <p:nvSpPr>
          <p:cNvPr id="53273" name="Text Box 24">
            <a:extLst>
              <a:ext uri="{FF2B5EF4-FFF2-40B4-BE49-F238E27FC236}">
                <a16:creationId xmlns:a16="http://schemas.microsoft.com/office/drawing/2014/main" id="{6223417B-FA13-4587-87C0-27419E5E72F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58925" y="2058988"/>
            <a:ext cx="420688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40000"/>
                    <a:lumOff val="6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S</a:t>
            </a:r>
            <a:r>
              <a:rPr kumimoji="0" lang="en-US" altLang="en-US" sz="1800" b="1" i="0" u="none" strike="noStrike" kern="1200" cap="none" spc="0" normalizeH="0" baseline="-25000" noProof="0" dirty="0">
                <a:ln>
                  <a:noFill/>
                </a:ln>
                <a:solidFill>
                  <a:schemeClr val="bg1">
                    <a:lumMod val="40000"/>
                    <a:lumOff val="6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1</a:t>
            </a:r>
            <a:endParaRPr kumimoji="0" lang="en-US" altLang="en-US" sz="1800" b="1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40000"/>
                  <a:lumOff val="60000"/>
                </a:scheme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3274" name="Text Box 25">
            <a:extLst>
              <a:ext uri="{FF2B5EF4-FFF2-40B4-BE49-F238E27FC236}">
                <a16:creationId xmlns:a16="http://schemas.microsoft.com/office/drawing/2014/main" id="{6A83589D-A67E-4448-9F9B-426C9EEEAF7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325" y="33338"/>
            <a:ext cx="38163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Reaction:    1 + T          C           F+</a:t>
            </a: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Symbol" panose="05050102010706020507" pitchFamily="18" charset="2"/>
                <a:ea typeface="+mn-ea"/>
                <a:cs typeface="+mn-cs"/>
              </a:rPr>
              <a:t>2</a:t>
            </a:r>
            <a:endParaRPr kumimoji="0" lang="en-US" altLang="en-US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3275" name="Text Box 26">
            <a:extLst>
              <a:ext uri="{FF2B5EF4-FFF2-40B4-BE49-F238E27FC236}">
                <a16:creationId xmlns:a16="http://schemas.microsoft.com/office/drawing/2014/main" id="{DAD831DD-9C04-46BA-B66E-D7760D6F18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56413" y="20638"/>
            <a:ext cx="2135187" cy="1314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Projectile 1</a:t>
            </a:r>
            <a:b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b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Target nucleus T</a:t>
            </a:r>
            <a:b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b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Compound nucleus C</a:t>
            </a:r>
            <a:b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b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Final nucleus F</a:t>
            </a:r>
            <a:b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b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Outgoing particle 2</a:t>
            </a:r>
          </a:p>
        </p:txBody>
      </p:sp>
      <p:sp>
        <p:nvSpPr>
          <p:cNvPr id="53276" name="Line 27">
            <a:extLst>
              <a:ext uri="{FF2B5EF4-FFF2-40B4-BE49-F238E27FC236}">
                <a16:creationId xmlns:a16="http://schemas.microsoft.com/office/drawing/2014/main" id="{82D2E805-BF72-4248-9794-86116367CA23}"/>
              </a:ext>
            </a:extLst>
          </p:cNvPr>
          <p:cNvSpPr>
            <a:spLocks noChangeShapeType="1"/>
          </p:cNvSpPr>
          <p:nvPr/>
        </p:nvSpPr>
        <p:spPr bwMode="auto">
          <a:xfrm>
            <a:off x="2057400" y="228600"/>
            <a:ext cx="381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3277" name="Line 28">
            <a:extLst>
              <a:ext uri="{FF2B5EF4-FFF2-40B4-BE49-F238E27FC236}">
                <a16:creationId xmlns:a16="http://schemas.microsoft.com/office/drawing/2014/main" id="{43DBE0EB-3811-4302-A31C-EC1605E1CC30}"/>
              </a:ext>
            </a:extLst>
          </p:cNvPr>
          <p:cNvSpPr>
            <a:spLocks noChangeShapeType="1"/>
          </p:cNvSpPr>
          <p:nvPr/>
        </p:nvSpPr>
        <p:spPr bwMode="auto">
          <a:xfrm>
            <a:off x="2819400" y="228600"/>
            <a:ext cx="381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3278" name="Text Box 29">
            <a:extLst>
              <a:ext uri="{FF2B5EF4-FFF2-40B4-BE49-F238E27FC236}">
                <a16:creationId xmlns:a16="http://schemas.microsoft.com/office/drawing/2014/main" id="{0EE98E1D-162B-4771-8142-7453C2E7F93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78538" y="0"/>
            <a:ext cx="7048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With:</a:t>
            </a:r>
          </a:p>
        </p:txBody>
      </p:sp>
      <p:sp>
        <p:nvSpPr>
          <p:cNvPr id="53279" name="Text Box 30">
            <a:extLst>
              <a:ext uri="{FF2B5EF4-FFF2-40B4-BE49-F238E27FC236}">
                <a16:creationId xmlns:a16="http://schemas.microsoft.com/office/drawing/2014/main" id="{37E70E72-FA29-4BF1-B816-AE80605EDBD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0013" y="744538"/>
            <a:ext cx="3440112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For capture 2 is a </a:t>
            </a: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Symbol" panose="05050102010706020507" pitchFamily="18" charset="2"/>
                <a:ea typeface="+mn-ea"/>
                <a:cs typeface="+mn-cs"/>
              </a:rPr>
              <a:t>g </a:t>
            </a: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ray and F=C</a:t>
            </a:r>
            <a:endParaRPr kumimoji="0" lang="en-US" altLang="en-US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Symbol" panose="05050102010706020507" pitchFamily="18" charset="2"/>
              <a:ea typeface="+mn-ea"/>
              <a:cs typeface="+mn-cs"/>
            </a:endParaRPr>
          </a:p>
        </p:txBody>
      </p:sp>
      <p:sp>
        <p:nvSpPr>
          <p:cNvPr id="53280" name="Text Box 31">
            <a:extLst>
              <a:ext uri="{FF2B5EF4-FFF2-40B4-BE49-F238E27FC236}">
                <a16:creationId xmlns:a16="http://schemas.microsoft.com/office/drawing/2014/main" id="{E853735B-D4AB-41AE-8A2C-9FD3C3C2E1C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03525" y="1192213"/>
            <a:ext cx="8445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Step 1</a:t>
            </a:r>
          </a:p>
        </p:txBody>
      </p:sp>
      <p:sp>
        <p:nvSpPr>
          <p:cNvPr id="53281" name="Text Box 32">
            <a:extLst>
              <a:ext uri="{FF2B5EF4-FFF2-40B4-BE49-F238E27FC236}">
                <a16:creationId xmlns:a16="http://schemas.microsoft.com/office/drawing/2014/main" id="{B1585571-AC3E-4D89-ACEB-74E5D9684A0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19725" y="1193800"/>
            <a:ext cx="8445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Step 2</a:t>
            </a:r>
          </a:p>
        </p:txBody>
      </p:sp>
      <p:sp>
        <p:nvSpPr>
          <p:cNvPr id="53282" name="Text Box 33">
            <a:extLst>
              <a:ext uri="{FF2B5EF4-FFF2-40B4-BE49-F238E27FC236}">
                <a16:creationId xmlns:a16="http://schemas.microsoft.com/office/drawing/2014/main" id="{2F3C65C0-9C0A-4EFB-81F5-E5E77BEAA9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6213" y="3360738"/>
            <a:ext cx="8599487" cy="1409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4000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S</a:t>
            </a:r>
            <a:r>
              <a:rPr kumimoji="0" lang="en-US" altLang="en-US" sz="1800" b="0" i="0" u="none" strike="noStrike" kern="1200" cap="none" spc="0" normalizeH="0" baseline="-2500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1</a:t>
            </a: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: Particle 1 separation energy in C.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4000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     </a:t>
            </a:r>
            <a:r>
              <a:rPr kumimoji="0" lang="en-US" altLang="en-US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Excited states above</a:t>
            </a: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S</a:t>
            </a:r>
            <a:r>
              <a:rPr kumimoji="0" lang="en-US" altLang="en-US" sz="1800" b="0" i="0" u="none" strike="noStrike" kern="1200" cap="none" spc="0" normalizeH="0" baseline="-2500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1</a:t>
            </a: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are unbound and can decay by emission of particle 1 </a:t>
            </a:r>
            <a:b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b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     (in addition to other decay modes). </a:t>
            </a: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Such states can serve as resonances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4000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     For capture, S</a:t>
            </a:r>
            <a:r>
              <a:rPr kumimoji="0" lang="en-US" altLang="en-US" sz="1800" b="0" i="0" u="none" strike="noStrike" kern="1200" cap="none" spc="0" normalizeH="0" baseline="-2500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1</a:t>
            </a: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= Q-value</a:t>
            </a:r>
          </a:p>
        </p:txBody>
      </p:sp>
      <p:sp>
        <p:nvSpPr>
          <p:cNvPr id="53283" name="Text Box 34">
            <a:extLst>
              <a:ext uri="{FF2B5EF4-FFF2-40B4-BE49-F238E27FC236}">
                <a16:creationId xmlns:a16="http://schemas.microsoft.com/office/drawing/2014/main" id="{75CD06F8-61D3-4EA6-ADFF-280FD96C67D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5575" y="4978400"/>
            <a:ext cx="8693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E</a:t>
            </a:r>
            <a:r>
              <a:rPr kumimoji="0" lang="en-US" altLang="en-US" sz="1800" b="0" i="0" u="none" strike="noStrike" kern="1200" cap="none" spc="0" normalizeH="0" baseline="-25000" noProof="0" dirty="0" err="1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r</a:t>
            </a: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: </a:t>
            </a:r>
            <a:r>
              <a:rPr kumimoji="0" lang="en-US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Resonance energy</a:t>
            </a: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. Energy needed to populate the center of a resonance state </a:t>
            </a:r>
          </a:p>
        </p:txBody>
      </p:sp>
      <p:sp>
        <p:nvSpPr>
          <p:cNvPr id="53284" name="Text Box 35">
            <a:extLst>
              <a:ext uri="{FF2B5EF4-FFF2-40B4-BE49-F238E27FC236}">
                <a16:creationId xmlns:a16="http://schemas.microsoft.com/office/drawing/2014/main" id="{2B14081C-E5B5-44AD-AA15-E446576F5C6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6913" y="5635625"/>
            <a:ext cx="1001712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Reminder:</a:t>
            </a:r>
          </a:p>
        </p:txBody>
      </p:sp>
      <p:graphicFrame>
        <p:nvGraphicFramePr>
          <p:cNvPr id="53285" name="Object 36">
            <a:extLst>
              <a:ext uri="{FF2B5EF4-FFF2-40B4-BE49-F238E27FC236}">
                <a16:creationId xmlns:a16="http://schemas.microsoft.com/office/drawing/2014/main" id="{F20AFE65-D0D7-41ED-8536-875889FF888F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689600" y="5492750"/>
          <a:ext cx="1223963" cy="592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812447" imgH="393529" progId="Equation.3">
                  <p:embed/>
                </p:oleObj>
              </mc:Choice>
              <mc:Fallback>
                <p:oleObj name="Equation" r:id="rId3" imgW="812447" imgH="393529" progId="Equation.3">
                  <p:embed/>
                  <p:pic>
                    <p:nvPicPr>
                      <p:cNvPr id="53285" name="Object 36">
                        <a:extLst>
                          <a:ext uri="{FF2B5EF4-FFF2-40B4-BE49-F238E27FC236}">
                            <a16:creationId xmlns:a16="http://schemas.microsoft.com/office/drawing/2014/main" id="{F20AFE65-D0D7-41ED-8536-875889FF888F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89600" y="5492750"/>
                        <a:ext cx="1223963" cy="5921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3286" name="Text Box 37">
            <a:extLst>
              <a:ext uri="{FF2B5EF4-FFF2-40B4-BE49-F238E27FC236}">
                <a16:creationId xmlns:a16="http://schemas.microsoft.com/office/drawing/2014/main" id="{1C1D7CB9-A318-4992-9452-E7DF3DF6716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41488" y="5637213"/>
            <a:ext cx="19970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Center of mass system</a:t>
            </a:r>
          </a:p>
        </p:txBody>
      </p:sp>
      <p:grpSp>
        <p:nvGrpSpPr>
          <p:cNvPr id="53287" name="Group 38">
            <a:extLst>
              <a:ext uri="{FF2B5EF4-FFF2-40B4-BE49-F238E27FC236}">
                <a16:creationId xmlns:a16="http://schemas.microsoft.com/office/drawing/2014/main" id="{B3301F1F-73FA-4067-B234-D6426300CB89}"/>
              </a:ext>
            </a:extLst>
          </p:cNvPr>
          <p:cNvGrpSpPr>
            <a:grpSpLocks/>
          </p:cNvGrpSpPr>
          <p:nvPr/>
        </p:nvGrpSpPr>
        <p:grpSpPr bwMode="auto">
          <a:xfrm>
            <a:off x="3844925" y="5621338"/>
            <a:ext cx="1385888" cy="381000"/>
            <a:chOff x="2741" y="3601"/>
            <a:chExt cx="873" cy="240"/>
          </a:xfrm>
          <a:solidFill>
            <a:srgbClr val="FFC000"/>
          </a:solidFill>
        </p:grpSpPr>
        <p:sp>
          <p:nvSpPr>
            <p:cNvPr id="53295" name="Rectangle 39">
              <a:extLst>
                <a:ext uri="{FF2B5EF4-FFF2-40B4-BE49-F238E27FC236}">
                  <a16:creationId xmlns:a16="http://schemas.microsoft.com/office/drawing/2014/main" id="{8044FB0B-24E5-4A9F-9C4D-7307F7BDD3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41" y="3601"/>
              <a:ext cx="873" cy="240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53296" name="Oval 40">
              <a:extLst>
                <a:ext uri="{FF2B5EF4-FFF2-40B4-BE49-F238E27FC236}">
                  <a16:creationId xmlns:a16="http://schemas.microsoft.com/office/drawing/2014/main" id="{180D022C-72CB-488D-B94F-A12C7347B3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23" y="3690"/>
              <a:ext cx="63" cy="57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53297" name="Line 41">
              <a:extLst>
                <a:ext uri="{FF2B5EF4-FFF2-40B4-BE49-F238E27FC236}">
                  <a16:creationId xmlns:a16="http://schemas.microsoft.com/office/drawing/2014/main" id="{6FFC1A1B-C153-471F-9905-999647E9421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67" y="3722"/>
              <a:ext cx="254" cy="0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53298" name="Oval 42">
              <a:extLst>
                <a:ext uri="{FF2B5EF4-FFF2-40B4-BE49-F238E27FC236}">
                  <a16:creationId xmlns:a16="http://schemas.microsoft.com/office/drawing/2014/main" id="{46610514-DC9C-49C9-9066-B185261469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81" y="3633"/>
              <a:ext cx="171" cy="171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53299" name="Line 43">
              <a:extLst>
                <a:ext uri="{FF2B5EF4-FFF2-40B4-BE49-F238E27FC236}">
                  <a16:creationId xmlns:a16="http://schemas.microsoft.com/office/drawing/2014/main" id="{1B5FD58F-4C1F-4DE8-8D19-A1B0897BF91F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285" y="3722"/>
              <a:ext cx="120" cy="0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</p:grpSp>
      <p:graphicFrame>
        <p:nvGraphicFramePr>
          <p:cNvPr id="53288" name="Object 44">
            <a:extLst>
              <a:ext uri="{FF2B5EF4-FFF2-40B4-BE49-F238E27FC236}">
                <a16:creationId xmlns:a16="http://schemas.microsoft.com/office/drawing/2014/main" id="{B76334AB-9A94-48F9-8DF2-059D8383A470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705475" y="6067425"/>
          <a:ext cx="1300163" cy="584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5" imgW="875920" imgH="393529" progId="Equation.3">
                  <p:embed/>
                </p:oleObj>
              </mc:Choice>
              <mc:Fallback>
                <p:oleObj name="Equation" r:id="rId5" imgW="875920" imgH="393529" progId="Equation.3">
                  <p:embed/>
                  <p:pic>
                    <p:nvPicPr>
                      <p:cNvPr id="53288" name="Object 44">
                        <a:extLst>
                          <a:ext uri="{FF2B5EF4-FFF2-40B4-BE49-F238E27FC236}">
                            <a16:creationId xmlns:a16="http://schemas.microsoft.com/office/drawing/2014/main" id="{B76334AB-9A94-48F9-8DF2-059D8383A470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05475" y="6067425"/>
                        <a:ext cx="1300163" cy="584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3289" name="Object 45">
            <a:extLst>
              <a:ext uri="{FF2B5EF4-FFF2-40B4-BE49-F238E27FC236}">
                <a16:creationId xmlns:a16="http://schemas.microsoft.com/office/drawing/2014/main" id="{17E8C422-8E69-4A86-9758-85F72781653A}"/>
              </a:ext>
            </a:extLst>
          </p:cNvPr>
          <p:cNvGraphicFramePr>
            <a:graphicFrameLocks noChangeAspect="1"/>
          </p:cNvGraphicFramePr>
          <p:nvPr/>
        </p:nvGraphicFramePr>
        <p:xfrm>
          <a:off x="7178675" y="5491163"/>
          <a:ext cx="1179513" cy="6715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7" imgW="825500" imgH="469900" progId="Equation.3">
                  <p:embed/>
                </p:oleObj>
              </mc:Choice>
              <mc:Fallback>
                <p:oleObj name="Equation" r:id="rId7" imgW="825500" imgH="469900" progId="Equation.3">
                  <p:embed/>
                  <p:pic>
                    <p:nvPicPr>
                      <p:cNvPr id="53289" name="Object 45">
                        <a:extLst>
                          <a:ext uri="{FF2B5EF4-FFF2-40B4-BE49-F238E27FC236}">
                            <a16:creationId xmlns:a16="http://schemas.microsoft.com/office/drawing/2014/main" id="{17E8C422-8E69-4A86-9758-85F72781653A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78675" y="5491163"/>
                        <a:ext cx="1179513" cy="6715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3290" name="Text Box 46">
            <a:extLst>
              <a:ext uri="{FF2B5EF4-FFF2-40B4-BE49-F238E27FC236}">
                <a16:creationId xmlns:a16="http://schemas.microsoft.com/office/drawing/2014/main" id="{7D91DB59-E43F-4342-8347-A92E532B88C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74825" y="6113463"/>
            <a:ext cx="16414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Laboratory system</a:t>
            </a:r>
          </a:p>
        </p:txBody>
      </p:sp>
      <p:sp>
        <p:nvSpPr>
          <p:cNvPr id="53291" name="Rectangle 47">
            <a:extLst>
              <a:ext uri="{FF2B5EF4-FFF2-40B4-BE49-F238E27FC236}">
                <a16:creationId xmlns:a16="http://schemas.microsoft.com/office/drawing/2014/main" id="{1E81D44B-A007-4E9B-BFE0-339680B58CB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56038" y="6115050"/>
            <a:ext cx="1385887" cy="381000"/>
          </a:xfrm>
          <a:prstGeom prst="rect">
            <a:avLst/>
          </a:prstGeom>
          <a:solidFill>
            <a:srgbClr val="FFC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3292" name="Oval 48">
            <a:extLst>
              <a:ext uri="{FF2B5EF4-FFF2-40B4-BE49-F238E27FC236}">
                <a16:creationId xmlns:a16="http://schemas.microsoft.com/office/drawing/2014/main" id="{FA3F432F-12F6-4C6D-A75E-CEA3DB7C13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86213" y="6256338"/>
            <a:ext cx="100012" cy="90487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3293" name="Line 49">
            <a:extLst>
              <a:ext uri="{FF2B5EF4-FFF2-40B4-BE49-F238E27FC236}">
                <a16:creationId xmlns:a16="http://schemas.microsoft.com/office/drawing/2014/main" id="{312CAC69-65BD-4203-8726-1DDA2CAE9B5D}"/>
              </a:ext>
            </a:extLst>
          </p:cNvPr>
          <p:cNvSpPr>
            <a:spLocks noChangeShapeType="1"/>
          </p:cNvSpPr>
          <p:nvPr/>
        </p:nvSpPr>
        <p:spPr bwMode="auto">
          <a:xfrm>
            <a:off x="4056063" y="6307138"/>
            <a:ext cx="584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3294" name="Oval 50">
            <a:extLst>
              <a:ext uri="{FF2B5EF4-FFF2-40B4-BE49-F238E27FC236}">
                <a16:creationId xmlns:a16="http://schemas.microsoft.com/office/drawing/2014/main" id="{0B28ABE1-CEB2-46B1-86EB-766FB58B17B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72038" y="6165850"/>
            <a:ext cx="271462" cy="2714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2445845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7" name="Picture 2" descr="b11levels_clayton4-13_2">
            <a:extLst>
              <a:ext uri="{FF2B5EF4-FFF2-40B4-BE49-F238E27FC236}">
                <a16:creationId xmlns:a16="http://schemas.microsoft.com/office/drawing/2014/main" id="{05319709-1BA2-451F-BFE7-5E8873450F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1" y="235843"/>
            <a:ext cx="5770563" cy="6257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7587" name="Text Box 3">
            <a:extLst>
              <a:ext uri="{FF2B5EF4-FFF2-40B4-BE49-F238E27FC236}">
                <a16:creationId xmlns:a16="http://schemas.microsoft.com/office/drawing/2014/main" id="{AB0E5F30-6A72-41F4-AF11-E7A64B6E353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325" y="115888"/>
            <a:ext cx="2371725" cy="457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A Real Example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F23D05E-CA24-5105-5743-AD99B469B097}"/>
              </a:ext>
            </a:extLst>
          </p:cNvPr>
          <p:cNvSpPr txBox="1"/>
          <p:nvPr/>
        </p:nvSpPr>
        <p:spPr>
          <a:xfrm>
            <a:off x="179512" y="1916832"/>
            <a:ext cx="225253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These are not just single-particle states but also configurations from excitations of one or more nucleons within the nucleus!</a:t>
            </a:r>
          </a:p>
        </p:txBody>
      </p:sp>
    </p:spTree>
    <p:extLst>
      <p:ext uri="{BB962C8B-B14F-4D97-AF65-F5344CB8AC3E}">
        <p14:creationId xmlns:p14="http://schemas.microsoft.com/office/powerpoint/2010/main" val="196326059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2226" name="Text Box 2"/>
          <p:cNvSpPr txBox="1">
            <a:spLocks noChangeArrowheads="1"/>
          </p:cNvSpPr>
          <p:nvPr/>
        </p:nvSpPr>
        <p:spPr bwMode="auto">
          <a:xfrm>
            <a:off x="130175" y="82550"/>
            <a:ext cx="11366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itchFamily="34" charset="0"/>
                <a:ea typeface="+mn-ea"/>
                <a:cs typeface="+mn-cs"/>
              </a:rPr>
              <a:t>Example:</a:t>
            </a:r>
          </a:p>
        </p:txBody>
      </p:sp>
      <p:pic>
        <p:nvPicPr>
          <p:cNvPr id="1332227" name="Picture 3" descr="mg24pg_cs_trautvetter_npa241_75_51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3013" y="536575"/>
            <a:ext cx="6557962" cy="5130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32228" name="Text Box 4"/>
          <p:cNvSpPr txBox="1">
            <a:spLocks noChangeArrowheads="1"/>
          </p:cNvSpPr>
          <p:nvPr/>
        </p:nvSpPr>
        <p:spPr bwMode="auto">
          <a:xfrm>
            <a:off x="989013" y="5975350"/>
            <a:ext cx="70040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itchFamily="34" charset="0"/>
                <a:ea typeface="+mn-ea"/>
                <a:cs typeface="+mn-cs"/>
              </a:rPr>
              <a:t>Resonance contributions are on top of direct capture cross sections</a:t>
            </a:r>
          </a:p>
        </p:txBody>
      </p:sp>
    </p:spTree>
    <p:extLst>
      <p:ext uri="{BB962C8B-B14F-4D97-AF65-F5344CB8AC3E}">
        <p14:creationId xmlns:p14="http://schemas.microsoft.com/office/powerpoint/2010/main" val="362479823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3250" name="Picture 2" descr="mg24pg_s_trautvetter_npa241_75_519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9388" y="690563"/>
            <a:ext cx="6013450" cy="5924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33251" name="Text Box 3"/>
          <p:cNvSpPr txBox="1">
            <a:spLocks noChangeArrowheads="1"/>
          </p:cNvSpPr>
          <p:nvPr/>
        </p:nvSpPr>
        <p:spPr bwMode="auto">
          <a:xfrm>
            <a:off x="203200" y="138113"/>
            <a:ext cx="3613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… and the corresponding S-factor</a:t>
            </a:r>
          </a:p>
        </p:txBody>
      </p:sp>
      <p:sp>
        <p:nvSpPr>
          <p:cNvPr id="1333252" name="Text Box 4"/>
          <p:cNvSpPr txBox="1">
            <a:spLocks noChangeArrowheads="1"/>
          </p:cNvSpPr>
          <p:nvPr/>
        </p:nvSpPr>
        <p:spPr bwMode="auto">
          <a:xfrm>
            <a:off x="120650" y="5024438"/>
            <a:ext cx="21082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~ constant S-factor</a:t>
            </a:r>
            <a:br>
              <a:rPr lang="en-US" altLang="en-US" sz="180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</a:br>
            <a:r>
              <a:rPr lang="en-US" altLang="en-US" sz="180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for direct capture</a:t>
            </a:r>
          </a:p>
        </p:txBody>
      </p:sp>
      <p:sp>
        <p:nvSpPr>
          <p:cNvPr id="1333253" name="Text Box 5"/>
          <p:cNvSpPr txBox="1">
            <a:spLocks noChangeArrowheads="1"/>
          </p:cNvSpPr>
          <p:nvPr/>
        </p:nvSpPr>
        <p:spPr bwMode="auto">
          <a:xfrm>
            <a:off x="231775" y="1966913"/>
            <a:ext cx="2330450" cy="915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Not constant S-factor</a:t>
            </a:r>
            <a:br>
              <a:rPr lang="en-US" altLang="en-US" sz="180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</a:br>
            <a:r>
              <a:rPr lang="en-US" altLang="en-US" sz="180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for resonances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(log scale !!!!)</a:t>
            </a:r>
          </a:p>
        </p:txBody>
      </p:sp>
      <p:sp>
        <p:nvSpPr>
          <p:cNvPr id="1333254" name="Line 6"/>
          <p:cNvSpPr>
            <a:spLocks noChangeShapeType="1"/>
          </p:cNvSpPr>
          <p:nvPr/>
        </p:nvSpPr>
        <p:spPr bwMode="auto">
          <a:xfrm>
            <a:off x="2271713" y="2493963"/>
            <a:ext cx="1441450" cy="276225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333255" name="Line 7"/>
          <p:cNvSpPr>
            <a:spLocks noChangeShapeType="1"/>
          </p:cNvSpPr>
          <p:nvPr/>
        </p:nvSpPr>
        <p:spPr bwMode="auto">
          <a:xfrm>
            <a:off x="2120900" y="5380038"/>
            <a:ext cx="889000" cy="211137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333256" name="Text Box 8"/>
          <p:cNvSpPr txBox="1">
            <a:spLocks noChangeArrowheads="1"/>
          </p:cNvSpPr>
          <p:nvPr/>
        </p:nvSpPr>
        <p:spPr bwMode="auto">
          <a:xfrm>
            <a:off x="6197600" y="193675"/>
            <a:ext cx="23050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Note varying widths !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C23A107-ECD8-C67B-4595-6F17DC33E9C8}"/>
              </a:ext>
            </a:extLst>
          </p:cNvPr>
          <p:cNvSpPr txBox="1"/>
          <p:nvPr/>
        </p:nvSpPr>
        <p:spPr>
          <a:xfrm>
            <a:off x="120650" y="672892"/>
            <a:ext cx="279516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altLang="en-US" dirty="0"/>
              <a:t>S-</a:t>
            </a:r>
            <a:r>
              <a:rPr lang="de-CH" altLang="en-US" dirty="0" err="1"/>
              <a:t>Factor</a:t>
            </a:r>
            <a:r>
              <a:rPr lang="de-CH" altLang="en-US" dirty="0"/>
              <a:t>: </a:t>
            </a:r>
            <a:br>
              <a:rPr lang="de-CH" altLang="en-US" dirty="0"/>
            </a:br>
            <a:r>
              <a:rPr lang="de-CH" altLang="en-US" i="1" dirty="0"/>
              <a:t>S(E)=</a:t>
            </a:r>
            <a:r>
              <a:rPr lang="de-CH" altLang="en-US" i="1" dirty="0">
                <a:latin typeface="Symbol" pitchFamily="18" charset="2"/>
              </a:rPr>
              <a:t>s</a:t>
            </a:r>
            <a:r>
              <a:rPr lang="de-CH" altLang="en-US" i="1" dirty="0"/>
              <a:t>Ee</a:t>
            </a:r>
            <a:r>
              <a:rPr lang="de-CH" altLang="en-US" i="1" baseline="30000" dirty="0"/>
              <a:t>2</a:t>
            </a:r>
            <a:r>
              <a:rPr lang="de-CH" altLang="en-US" i="1" baseline="30000" dirty="0">
                <a:latin typeface="Symbol" pitchFamily="18" charset="2"/>
              </a:rPr>
              <a:t>ph</a:t>
            </a:r>
            <a:r>
              <a:rPr lang="de-CH" altLang="en-US" i="1" dirty="0"/>
              <a:t>, </a:t>
            </a:r>
            <a:r>
              <a:rPr lang="de-CH" altLang="en-US" i="1" dirty="0">
                <a:latin typeface="Symbol" pitchFamily="18" charset="2"/>
              </a:rPr>
              <a:t>h</a:t>
            </a:r>
            <a:r>
              <a:rPr lang="de-CH" altLang="en-US" i="1" dirty="0">
                <a:latin typeface="Symbol" pitchFamily="18" charset="2"/>
                <a:sym typeface="Symbol" pitchFamily="18" charset="2"/>
              </a:rPr>
              <a:t></a:t>
            </a:r>
            <a:r>
              <a:rPr lang="de-CH" altLang="en-US" i="1" dirty="0"/>
              <a:t>(1/E)Z</a:t>
            </a:r>
            <a:r>
              <a:rPr lang="de-CH" altLang="en-US" i="1" baseline="-25000" dirty="0"/>
              <a:t>1</a:t>
            </a:r>
            <a:r>
              <a:rPr lang="de-CH" altLang="en-US" i="1" dirty="0"/>
              <a:t>Z</a:t>
            </a:r>
            <a:r>
              <a:rPr lang="de-CH" altLang="en-US" i="1" baseline="-25000" dirty="0"/>
              <a:t>2</a:t>
            </a:r>
            <a:endParaRPr lang="en-US" altLang="en-US" i="1" baseline="-25000" dirty="0"/>
          </a:p>
          <a:p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BD78ECE-E3CF-A20C-8D3D-B930B7372EB6}"/>
              </a:ext>
            </a:extLst>
          </p:cNvPr>
          <p:cNvSpPr txBox="1"/>
          <p:nvPr/>
        </p:nvSpPr>
        <p:spPr>
          <a:xfrm>
            <a:off x="393729" y="3180476"/>
            <a:ext cx="87718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i="1" dirty="0">
                <a:solidFill>
                  <a:srgbClr val="C00000"/>
                </a:solidFill>
              </a:rPr>
              <a:t>Note: no interference here but in generally interference between resonances and direct reaction possible when the same partial waves contribute!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C3BCD8-80D1-4802-880E-344759EBA3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-99392"/>
            <a:ext cx="7772400" cy="1219200"/>
          </a:xfrm>
        </p:spPr>
        <p:txBody>
          <a:bodyPr/>
          <a:lstStyle/>
          <a:p>
            <a:r>
              <a:rPr lang="en-GB" sz="3600" dirty="0"/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DCEDB1-FC97-408F-90EA-E26D78E727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119808"/>
            <a:ext cx="7772400" cy="4454525"/>
          </a:xfrm>
        </p:spPr>
        <p:txBody>
          <a:bodyPr/>
          <a:lstStyle/>
          <a:p>
            <a:r>
              <a:rPr lang="en-GB" sz="2400" dirty="0"/>
              <a:t>Nuclear reactions</a:t>
            </a:r>
          </a:p>
          <a:p>
            <a:pPr lvl="1"/>
            <a:r>
              <a:rPr lang="en-GB" sz="2000" dirty="0"/>
              <a:t>Optical model</a:t>
            </a:r>
          </a:p>
          <a:p>
            <a:pPr lvl="1"/>
            <a:r>
              <a:rPr lang="en-GB" sz="2000" dirty="0"/>
              <a:t>Direct reactions</a:t>
            </a:r>
          </a:p>
          <a:p>
            <a:pPr lvl="1"/>
            <a:r>
              <a:rPr lang="en-GB" sz="2000" dirty="0"/>
              <a:t>Compound reactions</a:t>
            </a:r>
          </a:p>
          <a:p>
            <a:pPr lvl="2"/>
            <a:r>
              <a:rPr lang="en-GB" sz="1800" dirty="0"/>
              <a:t>Resonant, statistical (Hauser-</a:t>
            </a:r>
            <a:r>
              <a:rPr lang="en-GB" sz="1800" dirty="0" err="1"/>
              <a:t>Feshbach</a:t>
            </a:r>
            <a:r>
              <a:rPr lang="en-GB" sz="1800" dirty="0"/>
              <a:t>)</a:t>
            </a:r>
          </a:p>
          <a:p>
            <a:r>
              <a:rPr lang="en-GB" sz="2400" dirty="0"/>
              <a:t>Astrophysical reaction rates</a:t>
            </a:r>
          </a:p>
          <a:p>
            <a:pPr lvl="1"/>
            <a:r>
              <a:rPr lang="en-GB" sz="2000" dirty="0"/>
              <a:t>Reaction network</a:t>
            </a:r>
          </a:p>
          <a:p>
            <a:pPr lvl="1"/>
            <a:r>
              <a:rPr lang="en-GB" sz="2000" dirty="0"/>
              <a:t>Definition of reaction rates</a:t>
            </a:r>
          </a:p>
          <a:p>
            <a:pPr lvl="1"/>
            <a:r>
              <a:rPr lang="en-GB" sz="2000" dirty="0"/>
              <a:t>Relevant energy window (Gamow window)</a:t>
            </a:r>
          </a:p>
          <a:p>
            <a:pPr lvl="1"/>
            <a:r>
              <a:rPr lang="en-GB" sz="2000" dirty="0"/>
              <a:t>Stellar Modification of reaction cross sections</a:t>
            </a:r>
          </a:p>
          <a:p>
            <a:pPr lvl="2"/>
            <a:r>
              <a:rPr lang="en-GB" sz="1600" dirty="0"/>
              <a:t>contribution of excited target states to the stellar rate</a:t>
            </a:r>
          </a:p>
          <a:p>
            <a:pPr lvl="1"/>
            <a:r>
              <a:rPr lang="en-GB" sz="2000" dirty="0"/>
              <a:t>Reciprocity of stellar rates</a:t>
            </a:r>
          </a:p>
          <a:p>
            <a:r>
              <a:rPr lang="en-GB" sz="2400" dirty="0"/>
              <a:t>Considerations regarding rate determinations for light and heavy nuclides</a:t>
            </a:r>
          </a:p>
        </p:txBody>
      </p:sp>
    </p:spTree>
    <p:extLst>
      <p:ext uri="{BB962C8B-B14F-4D97-AF65-F5344CB8AC3E}">
        <p14:creationId xmlns:p14="http://schemas.microsoft.com/office/powerpoint/2010/main" val="323496261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Slide Number Placeholder 3">
            <a:extLst>
              <a:ext uri="{FF2B5EF4-FFF2-40B4-BE49-F238E27FC236}">
                <a16:creationId xmlns:a16="http://schemas.microsoft.com/office/drawing/2014/main" id="{1D110896-418F-425D-92C4-84C6C41A97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EB54061-B9E3-4434-8C6F-F053B1B86C21}" type="slidenum">
              <a:rPr kumimoji="0" lang="en-US" altLang="en-US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30</a:t>
            </a:fld>
            <a:endParaRPr kumimoji="0" lang="en-US" alt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54275" name="Rectangle 2">
            <a:extLst>
              <a:ext uri="{FF2B5EF4-FFF2-40B4-BE49-F238E27FC236}">
                <a16:creationId xmlns:a16="http://schemas.microsoft.com/office/drawing/2014/main" id="{EE680A7B-784E-4920-B014-423673F6576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10038" y="2179638"/>
            <a:ext cx="4922837" cy="4545012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4276" name="Rectangle 3">
            <a:extLst>
              <a:ext uri="{FF2B5EF4-FFF2-40B4-BE49-F238E27FC236}">
                <a16:creationId xmlns:a16="http://schemas.microsoft.com/office/drawing/2014/main" id="{2C59E5C2-887E-4F56-BA10-44DE27CA481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9713" y="3971925"/>
            <a:ext cx="2789237" cy="1635125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4277" name="Rectangle 4">
            <a:extLst>
              <a:ext uri="{FF2B5EF4-FFF2-40B4-BE49-F238E27FC236}">
                <a16:creationId xmlns:a16="http://schemas.microsoft.com/office/drawing/2014/main" id="{ADC8FE4C-297F-49A1-A974-1F66A3B4DD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0650" y="2160588"/>
            <a:ext cx="2613025" cy="123825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4278" name="Rectangle 5">
            <a:extLst>
              <a:ext uri="{FF2B5EF4-FFF2-40B4-BE49-F238E27FC236}">
                <a16:creationId xmlns:a16="http://schemas.microsoft.com/office/drawing/2014/main" id="{275B0183-CDFB-45DF-8AD0-7CC83AF75F5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5813" y="793750"/>
            <a:ext cx="6713537" cy="1173163"/>
          </a:xfrm>
          <a:prstGeom prst="rect">
            <a:avLst/>
          </a:prstGeom>
          <a:solidFill>
            <a:srgbClr val="FFFF99"/>
          </a:solidFill>
          <a:ln w="28575">
            <a:solidFill>
              <a:srgbClr val="FF33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4279" name="Text Box 6">
            <a:extLst>
              <a:ext uri="{FF2B5EF4-FFF2-40B4-BE49-F238E27FC236}">
                <a16:creationId xmlns:a16="http://schemas.microsoft.com/office/drawing/2014/main" id="{23C99111-B1E0-4A25-8C36-25AD1322A18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7163" y="82550"/>
            <a:ext cx="74866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The cross section contribution due to a single resonance is given by the </a:t>
            </a:r>
            <a:b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br>
            <a:r>
              <a:rPr kumimoji="0" lang="en-US" altLang="en-US" sz="1800" b="0" i="0" u="sng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Breit</a:t>
            </a:r>
            <a:r>
              <a:rPr kumimoji="0" lang="en-US" altLang="en-US" sz="1800" b="0" i="0" u="sng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-Wigner formula:</a:t>
            </a:r>
          </a:p>
        </p:txBody>
      </p:sp>
      <p:graphicFrame>
        <p:nvGraphicFramePr>
          <p:cNvPr id="54280" name="Object 7">
            <a:extLst>
              <a:ext uri="{FF2B5EF4-FFF2-40B4-BE49-F238E27FC236}">
                <a16:creationId xmlns:a16="http://schemas.microsoft.com/office/drawing/2014/main" id="{C72C4C11-4228-48E0-ABE5-3EAD83877786}"/>
              </a:ext>
            </a:extLst>
          </p:cNvPr>
          <p:cNvGraphicFramePr>
            <a:graphicFrameLocks noChangeAspect="1"/>
          </p:cNvGraphicFramePr>
          <p:nvPr/>
        </p:nvGraphicFramePr>
        <p:xfrm>
          <a:off x="882650" y="847725"/>
          <a:ext cx="6502400" cy="1089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2578100" imgH="431800" progId="Equation.3">
                  <p:embed/>
                </p:oleObj>
              </mc:Choice>
              <mc:Fallback>
                <p:oleObj name="Equation" r:id="rId2" imgW="2578100" imgH="431800" progId="Equation.3">
                  <p:embed/>
                  <p:pic>
                    <p:nvPicPr>
                      <p:cNvPr id="54280" name="Object 7">
                        <a:extLst>
                          <a:ext uri="{FF2B5EF4-FFF2-40B4-BE49-F238E27FC236}">
                            <a16:creationId xmlns:a16="http://schemas.microsoft.com/office/drawing/2014/main" id="{C72C4C11-4228-48E0-ABE5-3EAD83877786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82650" y="847725"/>
                        <a:ext cx="6502400" cy="10890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4281" name="Object 8">
            <a:extLst>
              <a:ext uri="{FF2B5EF4-FFF2-40B4-BE49-F238E27FC236}">
                <a16:creationId xmlns:a16="http://schemas.microsoft.com/office/drawing/2014/main" id="{DBA9597C-0EBF-437A-926B-7DA708D0A219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07988" y="4570413"/>
          <a:ext cx="2484437" cy="796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1346200" imgH="431800" progId="Equation.3">
                  <p:embed/>
                </p:oleObj>
              </mc:Choice>
              <mc:Fallback>
                <p:oleObj name="Equation" r:id="rId4" imgW="1346200" imgH="431800" progId="Equation.3">
                  <p:embed/>
                  <p:pic>
                    <p:nvPicPr>
                      <p:cNvPr id="54281" name="Object 8">
                        <a:extLst>
                          <a:ext uri="{FF2B5EF4-FFF2-40B4-BE49-F238E27FC236}">
                            <a16:creationId xmlns:a16="http://schemas.microsoft.com/office/drawing/2014/main" id="{DBA9597C-0EBF-437A-926B-7DA708D0A219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7988" y="4570413"/>
                        <a:ext cx="2484437" cy="796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4282" name="Text Box 9">
            <a:extLst>
              <a:ext uri="{FF2B5EF4-FFF2-40B4-BE49-F238E27FC236}">
                <a16:creationId xmlns:a16="http://schemas.microsoft.com/office/drawing/2014/main" id="{9BF2A2F3-588C-419E-91BB-AA1BF669DF1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9713" y="2198688"/>
            <a:ext cx="2470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Usual geometric factor</a:t>
            </a:r>
          </a:p>
        </p:txBody>
      </p:sp>
      <p:graphicFrame>
        <p:nvGraphicFramePr>
          <p:cNvPr id="54283" name="Object 10">
            <a:extLst>
              <a:ext uri="{FF2B5EF4-FFF2-40B4-BE49-F238E27FC236}">
                <a16:creationId xmlns:a16="http://schemas.microsoft.com/office/drawing/2014/main" id="{F8C4C18F-DBA2-45B4-BBAE-107DF2ABE1FB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49275" y="2593975"/>
          <a:ext cx="1735138" cy="698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977476" imgH="393529" progId="Equation.3">
                  <p:embed/>
                </p:oleObj>
              </mc:Choice>
              <mc:Fallback>
                <p:oleObj name="Equation" r:id="rId6" imgW="977476" imgH="393529" progId="Equation.3">
                  <p:embed/>
                  <p:pic>
                    <p:nvPicPr>
                      <p:cNvPr id="54283" name="Object 10">
                        <a:extLst>
                          <a:ext uri="{FF2B5EF4-FFF2-40B4-BE49-F238E27FC236}">
                            <a16:creationId xmlns:a16="http://schemas.microsoft.com/office/drawing/2014/main" id="{F8C4C18F-DBA2-45B4-BBAE-107DF2ABE1FB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9275" y="2593975"/>
                        <a:ext cx="1735138" cy="698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4284" name="Text Box 11">
            <a:extLst>
              <a:ext uri="{FF2B5EF4-FFF2-40B4-BE49-F238E27FC236}">
                <a16:creationId xmlns:a16="http://schemas.microsoft.com/office/drawing/2014/main" id="{88D7E2DB-53E6-49A0-B92D-C8A1B073CD9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7338" y="4008438"/>
            <a:ext cx="13398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Spin factor:</a:t>
            </a:r>
          </a:p>
        </p:txBody>
      </p:sp>
      <p:graphicFrame>
        <p:nvGraphicFramePr>
          <p:cNvPr id="54285" name="Object 12">
            <a:extLst>
              <a:ext uri="{FF2B5EF4-FFF2-40B4-BE49-F238E27FC236}">
                <a16:creationId xmlns:a16="http://schemas.microsoft.com/office/drawing/2014/main" id="{D4E84165-73E1-4910-AED0-09AC163AE8F8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254500" y="2274888"/>
          <a:ext cx="635000" cy="469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291847" imgH="215713" progId="Equation.3">
                  <p:embed/>
                </p:oleObj>
              </mc:Choice>
              <mc:Fallback>
                <p:oleObj name="Equation" r:id="rId8" imgW="291847" imgH="215713" progId="Equation.3">
                  <p:embed/>
                  <p:pic>
                    <p:nvPicPr>
                      <p:cNvPr id="54285" name="Object 12">
                        <a:extLst>
                          <a:ext uri="{FF2B5EF4-FFF2-40B4-BE49-F238E27FC236}">
                            <a16:creationId xmlns:a16="http://schemas.microsoft.com/office/drawing/2014/main" id="{D4E84165-73E1-4910-AED0-09AC163AE8F8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54500" y="2274888"/>
                        <a:ext cx="635000" cy="469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4286" name="Text Box 13">
            <a:extLst>
              <a:ext uri="{FF2B5EF4-FFF2-40B4-BE49-F238E27FC236}">
                <a16:creationId xmlns:a16="http://schemas.microsoft.com/office/drawing/2014/main" id="{CE0484D0-0B47-436E-9F83-B15E2CEBFF5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97450" y="2317750"/>
            <a:ext cx="3816350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Partial width for decay of resonance</a:t>
            </a:r>
            <a:b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b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by emission of particle 1</a:t>
            </a:r>
            <a:b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b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= Rate for formation of  Compound</a:t>
            </a:r>
            <a:b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b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   nucleus state</a:t>
            </a:r>
          </a:p>
        </p:txBody>
      </p:sp>
      <p:graphicFrame>
        <p:nvGraphicFramePr>
          <p:cNvPr id="54287" name="Object 14">
            <a:extLst>
              <a:ext uri="{FF2B5EF4-FFF2-40B4-BE49-F238E27FC236}">
                <a16:creationId xmlns:a16="http://schemas.microsoft.com/office/drawing/2014/main" id="{D123AB69-3E1F-4E55-9CDF-410247D5ADB6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251325" y="3932238"/>
          <a:ext cx="690563" cy="4683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0" imgW="317087" imgH="215619" progId="Equation.3">
                  <p:embed/>
                </p:oleObj>
              </mc:Choice>
              <mc:Fallback>
                <p:oleObj name="Equation" r:id="rId10" imgW="317087" imgH="215619" progId="Equation.3">
                  <p:embed/>
                  <p:pic>
                    <p:nvPicPr>
                      <p:cNvPr id="54287" name="Object 14">
                        <a:extLst>
                          <a:ext uri="{FF2B5EF4-FFF2-40B4-BE49-F238E27FC236}">
                            <a16:creationId xmlns:a16="http://schemas.microsoft.com/office/drawing/2014/main" id="{D123AB69-3E1F-4E55-9CDF-410247D5ADB6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51325" y="3932238"/>
                        <a:ext cx="690563" cy="4683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4288" name="Text Box 15">
            <a:extLst>
              <a:ext uri="{FF2B5EF4-FFF2-40B4-BE49-F238E27FC236}">
                <a16:creationId xmlns:a16="http://schemas.microsoft.com/office/drawing/2014/main" id="{D74E61E7-CBC5-4088-BA5B-C61E320C447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91100" y="3878263"/>
            <a:ext cx="4152900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Partial width for decay of resonance </a:t>
            </a:r>
            <a:b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b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by emission of particle 2</a:t>
            </a:r>
            <a:b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b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= Rate for decay of Compound nucleus</a:t>
            </a:r>
            <a:b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b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  into the right exit channel</a:t>
            </a:r>
          </a:p>
        </p:txBody>
      </p:sp>
      <p:sp>
        <p:nvSpPr>
          <p:cNvPr id="54289" name="Text Box 16">
            <a:extLst>
              <a:ext uri="{FF2B5EF4-FFF2-40B4-BE49-F238E27FC236}">
                <a16:creationId xmlns:a16="http://schemas.microsoft.com/office/drawing/2014/main" id="{65E40758-EF4D-475F-A6B6-CA923A5E1E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91781" y="5188609"/>
            <a:ext cx="4922837" cy="11387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anose="05050102010706020507" pitchFamily="18" charset="2"/>
                <a:ea typeface="+mn-ea"/>
                <a:cs typeface="+mn-cs"/>
              </a:rPr>
              <a:t>G=</a:t>
            </a: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anose="05050102010706020507" pitchFamily="18" charset="2"/>
              </a:rPr>
              <a:t> G</a:t>
            </a:r>
            <a:r>
              <a:rPr kumimoji="0" lang="en-US" altLang="en-US" sz="16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anose="05050102010706020507" pitchFamily="18" charset="2"/>
              </a:rPr>
              <a:t>1</a:t>
            </a: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anose="05050102010706020507" pitchFamily="18" charset="2"/>
              </a:rPr>
              <a:t>+G</a:t>
            </a:r>
            <a:r>
              <a:rPr kumimoji="0" lang="en-US" altLang="en-US" sz="16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anose="05050102010706020507" pitchFamily="18" charset="2"/>
              </a:rPr>
              <a:t>2</a:t>
            </a: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anose="05050102010706020507" pitchFamily="18" charset="2"/>
              </a:rPr>
              <a:t>+...</a:t>
            </a: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</a:rPr>
              <a:t>Total width (including all energetically possible </a:t>
            </a:r>
            <a:r>
              <a:rPr lang="en-US" altLang="en-US" sz="1600" dirty="0">
                <a:solidFill>
                  <a:srgbClr val="000000"/>
                </a:solidFill>
                <a:latin typeface="Arial" panose="020B0604020202020204" pitchFamily="34" charset="0"/>
              </a:rPr>
              <a:t>channels) </a:t>
            </a: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</a:rPr>
              <a:t>is in the denominator as </a:t>
            </a:r>
            <a:b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</a:rPr>
            </a:b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</a:rPr>
              <a:t>a large total width reduces the relative probabilities for formation and decay into specific channels.</a:t>
            </a:r>
          </a:p>
        </p:txBody>
      </p:sp>
      <p:sp>
        <p:nvSpPr>
          <p:cNvPr id="54290" name="Line 17">
            <a:extLst>
              <a:ext uri="{FF2B5EF4-FFF2-40B4-BE49-F238E27FC236}">
                <a16:creationId xmlns:a16="http://schemas.microsoft.com/office/drawing/2014/main" id="{0BA1E475-DDC0-4C59-AA11-AA4DFB05787B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543050" y="1616075"/>
            <a:ext cx="682625" cy="55403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4291" name="Line 18">
            <a:extLst>
              <a:ext uri="{FF2B5EF4-FFF2-40B4-BE49-F238E27FC236}">
                <a16:creationId xmlns:a16="http://schemas.microsoft.com/office/drawing/2014/main" id="{0DCA79E7-1A0A-4D01-BD15-6154DBCCE01F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798763" y="1644650"/>
            <a:ext cx="590550" cy="2336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4292" name="Line 19">
            <a:extLst>
              <a:ext uri="{FF2B5EF4-FFF2-40B4-BE49-F238E27FC236}">
                <a16:creationId xmlns:a16="http://schemas.microsoft.com/office/drawing/2014/main" id="{4F6ADA58-B7D0-465A-93D1-7E4FC1D2CE37}"/>
              </a:ext>
            </a:extLst>
          </p:cNvPr>
          <p:cNvSpPr>
            <a:spLocks noChangeShapeType="1"/>
          </p:cNvSpPr>
          <p:nvPr/>
        </p:nvSpPr>
        <p:spPr bwMode="auto">
          <a:xfrm>
            <a:off x="5827713" y="1828800"/>
            <a:ext cx="55562" cy="36988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4458017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7" name="Rectangle 2">
            <a:extLst>
              <a:ext uri="{FF2B5EF4-FFF2-40B4-BE49-F238E27FC236}">
                <a16:creationId xmlns:a16="http://schemas.microsoft.com/office/drawing/2014/main" id="{91B05620-79D8-4B92-85C3-D6B465560CB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0025" y="4570413"/>
            <a:ext cx="7210425" cy="1463675"/>
          </a:xfrm>
          <a:prstGeom prst="rect">
            <a:avLst/>
          </a:prstGeom>
          <a:solidFill>
            <a:srgbClr val="FFC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7348" name="Rectangle 3">
            <a:extLst>
              <a:ext uri="{FF2B5EF4-FFF2-40B4-BE49-F238E27FC236}">
                <a16:creationId xmlns:a16="http://schemas.microsoft.com/office/drawing/2014/main" id="{E2475AD5-3159-40C5-A18D-F7939E90C3B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3038" y="1781175"/>
            <a:ext cx="7229475" cy="2627313"/>
          </a:xfrm>
          <a:prstGeom prst="rect">
            <a:avLst/>
          </a:prstGeom>
          <a:solidFill>
            <a:srgbClr val="FFC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7349" name="Text Box 4">
            <a:extLst>
              <a:ext uri="{FF2B5EF4-FFF2-40B4-BE49-F238E27FC236}">
                <a16:creationId xmlns:a16="http://schemas.microsoft.com/office/drawing/2014/main" id="{5C671A81-BA72-462E-A14A-85191BFAA7A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20925" y="0"/>
            <a:ext cx="385286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Energy dependence of widths</a:t>
            </a:r>
          </a:p>
        </p:txBody>
      </p:sp>
      <p:sp>
        <p:nvSpPr>
          <p:cNvPr id="57350" name="Text Box 5">
            <a:extLst>
              <a:ext uri="{FF2B5EF4-FFF2-40B4-BE49-F238E27FC236}">
                <a16:creationId xmlns:a16="http://schemas.microsoft.com/office/drawing/2014/main" id="{EF25AAE7-8544-45AC-BF0D-FB9B9813F16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0175" y="512763"/>
            <a:ext cx="7740650" cy="915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Partial and total widths depend sensitively on the decay energy. Therefore</a:t>
            </a: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:</a:t>
            </a: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</a:t>
            </a: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33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widths depend sensitively on the excitation energy of the state</a:t>
            </a: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</a:t>
            </a: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33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widths for a given state are a function of energy</a:t>
            </a: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</a:t>
            </a: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!</a:t>
            </a:r>
          </a:p>
        </p:txBody>
      </p:sp>
      <p:sp>
        <p:nvSpPr>
          <p:cNvPr id="57351" name="Text Box 6">
            <a:extLst>
              <a:ext uri="{FF2B5EF4-FFF2-40B4-BE49-F238E27FC236}">
                <a16:creationId xmlns:a16="http://schemas.microsoft.com/office/drawing/2014/main" id="{96A49B6B-620D-4C20-96E8-FA50ED5AD99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5175" y="1350963"/>
            <a:ext cx="55943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(they are NOT constants in the </a:t>
            </a:r>
            <a:r>
              <a:rPr kumimoji="0" lang="en-US" altLang="en-US" sz="1800" b="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Breit</a:t>
            </a: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Wigner Formula)</a:t>
            </a:r>
          </a:p>
        </p:txBody>
      </p:sp>
      <p:sp>
        <p:nvSpPr>
          <p:cNvPr id="57352" name="Text Box 7">
            <a:extLst>
              <a:ext uri="{FF2B5EF4-FFF2-40B4-BE49-F238E27FC236}">
                <a16:creationId xmlns:a16="http://schemas.microsoft.com/office/drawing/2014/main" id="{A88C242F-934E-4DCB-871D-CD36B2A560C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8750" y="1995488"/>
            <a:ext cx="17208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sng" strike="noStrike" kern="1200" cap="none" spc="0" normalizeH="0" baseline="0" noProof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Particle widths:</a:t>
            </a:r>
          </a:p>
        </p:txBody>
      </p:sp>
      <p:graphicFrame>
        <p:nvGraphicFramePr>
          <p:cNvPr id="57353" name="Object 8">
            <a:extLst>
              <a:ext uri="{FF2B5EF4-FFF2-40B4-BE49-F238E27FC236}">
                <a16:creationId xmlns:a16="http://schemas.microsoft.com/office/drawing/2014/main" id="{DED124A5-1583-4FCC-9D42-FE9041482E37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344738" y="1789113"/>
          <a:ext cx="2692400" cy="8874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1193800" imgH="393700" progId="Equation.3">
                  <p:embed/>
                </p:oleObj>
              </mc:Choice>
              <mc:Fallback>
                <p:oleObj name="Equation" r:id="rId2" imgW="1193800" imgH="393700" progId="Equation.3">
                  <p:embed/>
                  <p:pic>
                    <p:nvPicPr>
                      <p:cNvPr id="57353" name="Object 8">
                        <a:extLst>
                          <a:ext uri="{FF2B5EF4-FFF2-40B4-BE49-F238E27FC236}">
                            <a16:creationId xmlns:a16="http://schemas.microsoft.com/office/drawing/2014/main" id="{DED124A5-1583-4FCC-9D42-FE9041482E37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44738" y="1789113"/>
                        <a:ext cx="2692400" cy="8874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7354" name="AutoShape 9">
            <a:extLst>
              <a:ext uri="{FF2B5EF4-FFF2-40B4-BE49-F238E27FC236}">
                <a16:creationId xmlns:a16="http://schemas.microsoft.com/office/drawing/2014/main" id="{199C75EB-FEBE-4065-9E48-F07A5F2550C7}"/>
              </a:ext>
            </a:extLst>
          </p:cNvPr>
          <p:cNvSpPr>
            <a:spLocks/>
          </p:cNvSpPr>
          <p:nvPr/>
        </p:nvSpPr>
        <p:spPr bwMode="auto">
          <a:xfrm rot="5423027">
            <a:off x="3622676" y="2066925"/>
            <a:ext cx="393700" cy="1546225"/>
          </a:xfrm>
          <a:prstGeom prst="rightBrace">
            <a:avLst>
              <a:gd name="adj1" fmla="val 32728"/>
              <a:gd name="adj2" fmla="val 50000"/>
            </a:avLst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7355" name="Text Box 10">
            <a:extLst>
              <a:ext uri="{FF2B5EF4-FFF2-40B4-BE49-F238E27FC236}">
                <a16:creationId xmlns:a16="http://schemas.microsoft.com/office/drawing/2014/main" id="{C4797F00-63C2-4E9B-85D0-F92F33B7B1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30525" y="3073400"/>
            <a:ext cx="1441450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Main energy</a:t>
            </a:r>
            <a:b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b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dependence</a:t>
            </a:r>
            <a:b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b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(can be </a:t>
            </a:r>
            <a:b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b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calculated)</a:t>
            </a:r>
          </a:p>
        </p:txBody>
      </p:sp>
      <p:sp>
        <p:nvSpPr>
          <p:cNvPr id="57356" name="Freeform 11">
            <a:extLst>
              <a:ext uri="{FF2B5EF4-FFF2-40B4-BE49-F238E27FC236}">
                <a16:creationId xmlns:a16="http://schemas.microsoft.com/office/drawing/2014/main" id="{D330E55D-7C6E-47C6-B421-A4E1F36E39EC}"/>
              </a:ext>
            </a:extLst>
          </p:cNvPr>
          <p:cNvSpPr>
            <a:spLocks/>
          </p:cNvSpPr>
          <p:nvPr/>
        </p:nvSpPr>
        <p:spPr bwMode="auto">
          <a:xfrm>
            <a:off x="4803775" y="2667000"/>
            <a:ext cx="1222375" cy="461963"/>
          </a:xfrm>
          <a:custGeom>
            <a:avLst/>
            <a:gdLst>
              <a:gd name="T0" fmla="*/ 0 w 892"/>
              <a:gd name="T1" fmla="*/ 0 h 291"/>
              <a:gd name="T2" fmla="*/ 0 w 892"/>
              <a:gd name="T3" fmla="*/ 337701303 h 291"/>
              <a:gd name="T4" fmla="*/ 1675112826 w 892"/>
              <a:gd name="T5" fmla="*/ 733367056 h 291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892" h="291">
                <a:moveTo>
                  <a:pt x="0" y="0"/>
                </a:moveTo>
                <a:lnTo>
                  <a:pt x="0" y="134"/>
                </a:lnTo>
                <a:lnTo>
                  <a:pt x="892" y="291"/>
                </a:lnTo>
              </a:path>
            </a:pathLst>
          </a:custGeom>
          <a:noFill/>
          <a:ln w="28575" cmpd="sng">
            <a:solidFill>
              <a:schemeClr val="tx1"/>
            </a:solidFill>
            <a:round/>
            <a:headEnd type="triangl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7357" name="Text Box 12">
            <a:extLst>
              <a:ext uri="{FF2B5EF4-FFF2-40B4-BE49-F238E27FC236}">
                <a16:creationId xmlns:a16="http://schemas.microsoft.com/office/drawing/2014/main" id="{87FF78BB-8743-4152-BC13-66A079A731E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73625" y="3121025"/>
            <a:ext cx="17589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“reduced width”</a:t>
            </a:r>
          </a:p>
        </p:txBody>
      </p:sp>
      <p:sp>
        <p:nvSpPr>
          <p:cNvPr id="57358" name="Text Box 13">
            <a:extLst>
              <a:ext uri="{FF2B5EF4-FFF2-40B4-BE49-F238E27FC236}">
                <a16:creationId xmlns:a16="http://schemas.microsoft.com/office/drawing/2014/main" id="{5B8C1C1B-161E-433C-8BF0-13F6BD04175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51413" y="3381375"/>
            <a:ext cx="2249334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en-US" sz="1800" dirty="0">
                <a:solidFill>
                  <a:srgbClr val="000000"/>
                </a:solidFill>
                <a:latin typeface="Arial" panose="020B0604020202020204" pitchFamily="34" charset="0"/>
              </a:rPr>
              <a:t>c</a:t>
            </a:r>
            <a:r>
              <a:rPr kumimoji="0" lang="en-US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ontains</a:t>
            </a: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the nuclear</a:t>
            </a:r>
            <a:b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b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structure</a:t>
            </a:r>
          </a:p>
        </p:txBody>
      </p:sp>
      <p:sp>
        <p:nvSpPr>
          <p:cNvPr id="57359" name="Text Box 14">
            <a:extLst>
              <a:ext uri="{FF2B5EF4-FFF2-40B4-BE49-F238E27FC236}">
                <a16:creationId xmlns:a16="http://schemas.microsoft.com/office/drawing/2014/main" id="{7069C7F4-10E0-4622-A3E5-6F29EFFE8E6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8750" y="4700588"/>
            <a:ext cx="16827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sng" strike="noStrike" kern="1200" cap="none" spc="0" normalizeH="0" baseline="0" noProof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Photon widths:</a:t>
            </a:r>
          </a:p>
        </p:txBody>
      </p:sp>
      <p:graphicFrame>
        <p:nvGraphicFramePr>
          <p:cNvPr id="57360" name="Object 15">
            <a:extLst>
              <a:ext uri="{FF2B5EF4-FFF2-40B4-BE49-F238E27FC236}">
                <a16:creationId xmlns:a16="http://schemas.microsoft.com/office/drawing/2014/main" id="{6045F0C9-D307-4FB1-A21E-C792794A02CD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411413" y="4603750"/>
          <a:ext cx="2308225" cy="641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914400" imgH="254000" progId="Equation.3">
                  <p:embed/>
                </p:oleObj>
              </mc:Choice>
              <mc:Fallback>
                <p:oleObj name="Equation" r:id="rId4" imgW="914400" imgH="254000" progId="Equation.3">
                  <p:embed/>
                  <p:pic>
                    <p:nvPicPr>
                      <p:cNvPr id="57360" name="Object 15">
                        <a:extLst>
                          <a:ext uri="{FF2B5EF4-FFF2-40B4-BE49-F238E27FC236}">
                            <a16:creationId xmlns:a16="http://schemas.microsoft.com/office/drawing/2014/main" id="{6045F0C9-D307-4FB1-A21E-C792794A02CD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11413" y="4603750"/>
                        <a:ext cx="2308225" cy="6413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7361" name="Text Box 16">
            <a:extLst>
              <a:ext uri="{FF2B5EF4-FFF2-40B4-BE49-F238E27FC236}">
                <a16:creationId xmlns:a16="http://schemas.microsoft.com/office/drawing/2014/main" id="{33AFCB61-8D5E-44B1-ACC2-30977E42347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89163" y="5507038"/>
            <a:ext cx="26606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Reduced matrix element</a:t>
            </a:r>
          </a:p>
        </p:txBody>
      </p:sp>
      <p:sp>
        <p:nvSpPr>
          <p:cNvPr id="57362" name="Line 17">
            <a:extLst>
              <a:ext uri="{FF2B5EF4-FFF2-40B4-BE49-F238E27FC236}">
                <a16:creationId xmlns:a16="http://schemas.microsoft.com/office/drawing/2014/main" id="{0EB4A6A2-E608-4278-8923-ACA0FA861633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387725" y="5140325"/>
            <a:ext cx="28575" cy="38417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7363" name="Text Box 18">
            <a:extLst>
              <a:ext uri="{FF2B5EF4-FFF2-40B4-BE49-F238E27FC236}">
                <a16:creationId xmlns:a16="http://schemas.microsoft.com/office/drawing/2014/main" id="{B07ABF65-1FCD-49D4-830C-4B09A98117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3275" y="6238875"/>
            <a:ext cx="6409127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* Our previously defined P</a:t>
            </a:r>
            <a:r>
              <a:rPr kumimoji="0" lang="en-US" altLang="en-US" sz="1400" b="0" i="0" u="none" strike="noStrike" kern="1200" cap="none" spc="0" normalizeH="0" baseline="-2500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l</a:t>
            </a:r>
            <a:r>
              <a:rPr kumimoji="0" lang="en-US" altLang="en-US" sz="1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(E)=</a:t>
            </a:r>
            <a:r>
              <a:rPr kumimoji="0" lang="en-US" altLang="en-US" sz="1400" b="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vP’</a:t>
            </a:r>
            <a:r>
              <a:rPr kumimoji="0" lang="en-US" altLang="en-US" sz="1400" b="0" i="0" u="none" strike="noStrike" kern="1200" cap="none" spc="0" normalizeH="0" baseline="-25000" noProof="0" dirty="0" err="1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l</a:t>
            </a:r>
            <a:r>
              <a:rPr kumimoji="0" lang="en-US" altLang="en-US" sz="1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(E) – usually width </a:t>
            </a:r>
            <a:r>
              <a:rPr kumimoji="0" lang="en-US" altLang="en-US" sz="1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Symbol" panose="05050102010706020507" pitchFamily="18" charset="2"/>
                <a:ea typeface="+mn-ea"/>
                <a:cs typeface="+mn-cs"/>
              </a:rPr>
              <a:t>G </a:t>
            </a:r>
            <a:r>
              <a:rPr kumimoji="0" lang="en-US" altLang="en-US" sz="1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is used instead of P</a:t>
            </a:r>
            <a:r>
              <a:rPr kumimoji="0" lang="en-US" altLang="en-US" sz="1400" b="0" i="0" u="none" strike="noStrike" kern="1200" cap="none" spc="0" normalizeH="0" baseline="-2500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l</a:t>
            </a:r>
            <a:r>
              <a:rPr kumimoji="0" lang="en-US" altLang="en-US" sz="1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(E)</a:t>
            </a:r>
            <a:endParaRPr kumimoji="0" lang="en-US" altLang="en-US" sz="14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Symbol" panose="05050102010706020507" pitchFamily="18" charset="2"/>
              <a:ea typeface="+mn-ea"/>
              <a:cs typeface="+mn-cs"/>
            </a:endParaRPr>
          </a:p>
        </p:txBody>
      </p:sp>
      <p:sp>
        <p:nvSpPr>
          <p:cNvPr id="57364" name="Text Box 19">
            <a:extLst>
              <a:ext uri="{FF2B5EF4-FFF2-40B4-BE49-F238E27FC236}">
                <a16:creationId xmlns:a16="http://schemas.microsoft.com/office/drawing/2014/main" id="{3672E38C-9854-48B4-8A22-7B96073756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37175" y="2022475"/>
            <a:ext cx="20129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* - see note below</a:t>
            </a:r>
          </a:p>
        </p:txBody>
      </p:sp>
    </p:spTree>
    <p:extLst>
      <p:ext uri="{BB962C8B-B14F-4D97-AF65-F5344CB8AC3E}">
        <p14:creationId xmlns:p14="http://schemas.microsoft.com/office/powerpoint/2010/main" val="109984665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1" name="Text Box 2">
            <a:extLst>
              <a:ext uri="{FF2B5EF4-FFF2-40B4-BE49-F238E27FC236}">
                <a16:creationId xmlns:a16="http://schemas.microsoft.com/office/drawing/2014/main" id="{45646B61-EA89-4336-A951-B79DCE02E3D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6538" y="300038"/>
            <a:ext cx="2216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For particle capture:</a:t>
            </a:r>
            <a:endParaRPr kumimoji="0" lang="en-US" altLang="en-US" sz="1800" b="0" i="0" u="none" strike="noStrike" kern="1200" cap="none" spc="0" normalizeH="0" baseline="-25000" noProof="0" dirty="0">
              <a:ln>
                <a:noFill/>
              </a:ln>
              <a:effectLst/>
              <a:uLnTx/>
              <a:uFillTx/>
              <a:latin typeface="Symbol" panose="05050102010706020507" pitchFamily="18" charset="2"/>
              <a:ea typeface="+mn-ea"/>
              <a:cs typeface="+mn-cs"/>
            </a:endParaRPr>
          </a:p>
        </p:txBody>
      </p:sp>
      <p:graphicFrame>
        <p:nvGraphicFramePr>
          <p:cNvPr id="58372" name="Object 3">
            <a:extLst>
              <a:ext uri="{FF2B5EF4-FFF2-40B4-BE49-F238E27FC236}">
                <a16:creationId xmlns:a16="http://schemas.microsoft.com/office/drawing/2014/main" id="{DEC7590D-6BBE-4488-9720-5B79902E03C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11150981"/>
              </p:ext>
            </p:extLst>
          </p:nvPr>
        </p:nvGraphicFramePr>
        <p:xfrm>
          <a:off x="2522538" y="342900"/>
          <a:ext cx="1300162" cy="793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749300" imgH="457200" progId="Equation.3">
                  <p:embed/>
                </p:oleObj>
              </mc:Choice>
              <mc:Fallback>
                <p:oleObj name="Equation" r:id="rId2" imgW="749300" imgH="457200" progId="Equation.3">
                  <p:embed/>
                  <p:pic>
                    <p:nvPicPr>
                      <p:cNvPr id="58372" name="Object 3">
                        <a:extLst>
                          <a:ext uri="{FF2B5EF4-FFF2-40B4-BE49-F238E27FC236}">
                            <a16:creationId xmlns:a16="http://schemas.microsoft.com/office/drawing/2014/main" id="{DEC7590D-6BBE-4488-9720-5B79902E03C7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22538" y="342900"/>
                        <a:ext cx="1300162" cy="793750"/>
                      </a:xfrm>
                      <a:prstGeom prst="rect">
                        <a:avLst/>
                      </a:prstGeom>
                      <a:solidFill>
                        <a:srgbClr val="FFC000"/>
                      </a:solidFill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8373" name="Text Box 4">
            <a:extLst>
              <a:ext uri="{FF2B5EF4-FFF2-40B4-BE49-F238E27FC236}">
                <a16:creationId xmlns:a16="http://schemas.microsoft.com/office/drawing/2014/main" id="{F623120F-7317-4359-BB17-7170AC4E47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4000" y="1300163"/>
            <a:ext cx="8683787" cy="16435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2000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Typically </a:t>
            </a:r>
            <a:r>
              <a:rPr kumimoji="0" lang="en-US" altLang="en-US" sz="1800" b="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E</a:t>
            </a:r>
            <a:r>
              <a:rPr kumimoji="0" lang="en-US" altLang="en-US" sz="1800" b="0" i="0" u="none" strike="noStrike" kern="1200" cap="none" spc="0" normalizeH="0" baseline="-25000" noProof="0" dirty="0" err="1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r</a:t>
            </a: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&lt;&lt; Q and mostly also </a:t>
            </a:r>
            <a:r>
              <a:rPr kumimoji="0" lang="en-US" altLang="en-US" sz="1800" b="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E</a:t>
            </a:r>
            <a:r>
              <a:rPr kumimoji="0" lang="en-US" altLang="en-US" sz="1800" b="0" i="0" u="none" strike="noStrike" kern="1200" cap="none" spc="0" normalizeH="0" baseline="-25000" noProof="0" dirty="0" err="1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r</a:t>
            </a: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&lt;&lt; S</a:t>
            </a:r>
            <a:r>
              <a:rPr kumimoji="0" lang="en-US" altLang="en-US" sz="1800" b="0" i="0" u="none" strike="noStrike" kern="1200" cap="none" spc="0" normalizeH="0" baseline="-2500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2</a:t>
            </a: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and therefore in many cases: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2000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</a:t>
            </a:r>
            <a:r>
              <a:rPr kumimoji="0" lang="en-US" altLang="en-US" sz="1800" b="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Symbol" panose="05050102010706020507" pitchFamily="18" charset="2"/>
                <a:ea typeface="+mn-ea"/>
                <a:cs typeface="+mn-cs"/>
              </a:rPr>
              <a:t>G</a:t>
            </a:r>
            <a:r>
              <a:rPr kumimoji="0" lang="en-US" altLang="en-US" sz="1800" b="0" i="0" u="none" strike="noStrike" kern="1200" cap="none" spc="0" normalizeH="0" baseline="-25000" noProof="0" dirty="0" err="1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incoming</a:t>
            </a:r>
            <a:r>
              <a:rPr kumimoji="0" lang="en-US" altLang="en-US" sz="1800" b="0" i="0" u="none" strike="noStrike" kern="1200" cap="none" spc="0" normalizeH="0" baseline="-2500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particle</a:t>
            </a: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has </a:t>
            </a:r>
            <a:r>
              <a:rPr kumimoji="0" lang="en-US" altLang="en-US" sz="1800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strong dependence </a:t>
            </a: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on </a:t>
            </a:r>
            <a:r>
              <a:rPr kumimoji="0" lang="en-US" altLang="en-US" sz="1800" b="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E</a:t>
            </a:r>
            <a:r>
              <a:rPr kumimoji="0" lang="en-US" altLang="en-US" sz="1800" b="0" i="0" u="none" strike="noStrike" kern="1200" cap="none" spc="0" normalizeH="0" baseline="-25000" noProof="0" dirty="0" err="1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r</a:t>
            </a: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(especially if it is a charged particle !)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2000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</a:t>
            </a:r>
            <a:r>
              <a:rPr kumimoji="0" lang="en-US" altLang="en-US" sz="1800" b="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Symbol" panose="05050102010706020507" pitchFamily="18" charset="2"/>
                <a:ea typeface="+mn-ea"/>
                <a:cs typeface="+mn-cs"/>
              </a:rPr>
              <a:t>G</a:t>
            </a:r>
            <a:r>
              <a:rPr kumimoji="0" lang="en-US" altLang="en-US" sz="1800" b="0" i="0" u="none" strike="noStrike" kern="1200" cap="none" spc="0" normalizeH="0" baseline="-25000" noProof="0" dirty="0" err="1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outgoing</a:t>
            </a:r>
            <a:r>
              <a:rPr kumimoji="0" lang="en-US" altLang="en-US" sz="1800" b="0" i="0" u="none" strike="noStrike" kern="1200" cap="none" spc="0" normalizeH="0" baseline="-2500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particle</a:t>
            </a: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has only </a:t>
            </a:r>
            <a:r>
              <a:rPr kumimoji="0" lang="en-US" altLang="en-US" sz="1800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weak dependence </a:t>
            </a: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on </a:t>
            </a:r>
            <a:r>
              <a:rPr kumimoji="0" lang="en-US" altLang="en-US" sz="1800" b="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E</a:t>
            </a:r>
            <a:r>
              <a:rPr kumimoji="0" lang="en-US" altLang="en-US" sz="1800" b="0" i="0" u="none" strike="noStrike" kern="1200" cap="none" spc="0" normalizeH="0" baseline="-25000" noProof="0" dirty="0" err="1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r</a:t>
            </a:r>
            <a:endParaRPr kumimoji="0" lang="en-US" altLang="en-US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US" altLang="en-US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Symbol" panose="05050102010706020507" pitchFamily="18" charset="2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Symbol" panose="05050102010706020507" pitchFamily="18" charset="2"/>
              <a:ea typeface="+mn-ea"/>
              <a:cs typeface="+mn-cs"/>
            </a:endParaRPr>
          </a:p>
        </p:txBody>
      </p:sp>
      <p:sp>
        <p:nvSpPr>
          <p:cNvPr id="58374" name="Text Box 5">
            <a:extLst>
              <a:ext uri="{FF2B5EF4-FFF2-40B4-BE49-F238E27FC236}">
                <a16:creationId xmlns:a16="http://schemas.microsoft.com/office/drawing/2014/main" id="{4157C855-B7B4-4579-8946-2262ECB68B9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4000" y="2744788"/>
            <a:ext cx="80454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So, for capture of particle 1, the main energy dependence of the cross section</a:t>
            </a:r>
            <a:b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b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comes from </a:t>
            </a: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Symbol" panose="05050102010706020507" pitchFamily="18" charset="2"/>
                <a:ea typeface="+mn-ea"/>
                <a:cs typeface="+mn-cs"/>
              </a:rPr>
              <a:t>l</a:t>
            </a:r>
            <a:r>
              <a:rPr kumimoji="0" lang="en-US" altLang="en-US" sz="1800" b="0" i="0" u="none" strike="noStrike" kern="1200" cap="none" spc="0" normalizeH="0" baseline="30000" noProof="0" dirty="0">
                <a:ln>
                  <a:noFill/>
                </a:ln>
                <a:effectLst/>
                <a:uLnTx/>
                <a:uFillTx/>
                <a:latin typeface="Symbol" panose="05050102010706020507" pitchFamily="18" charset="2"/>
                <a:ea typeface="+mn-ea"/>
                <a:cs typeface="+mn-cs"/>
              </a:rPr>
              <a:t>2</a:t>
            </a: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Symbol" panose="05050102010706020507" pitchFamily="18" charset="2"/>
                <a:ea typeface="+mn-ea"/>
                <a:cs typeface="+mn-cs"/>
              </a:rPr>
              <a:t> </a:t>
            </a: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and </a:t>
            </a: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Symbol" panose="05050102010706020507" pitchFamily="18" charset="2"/>
                <a:ea typeface="+mn-ea"/>
                <a:cs typeface="+mn-cs"/>
              </a:rPr>
              <a:t>G</a:t>
            </a:r>
            <a:r>
              <a:rPr kumimoji="0" lang="en-US" altLang="en-US" sz="1800" b="0" i="0" u="none" strike="noStrike" kern="1200" cap="none" spc="0" normalizeH="0" baseline="-2500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1</a:t>
            </a:r>
            <a:endParaRPr kumimoji="0" lang="en-US" altLang="en-US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Symbol" panose="05050102010706020507" pitchFamily="18" charset="2"/>
              <a:ea typeface="+mn-ea"/>
              <a:cs typeface="+mn-cs"/>
            </a:endParaRPr>
          </a:p>
        </p:txBody>
      </p:sp>
      <p:graphicFrame>
        <p:nvGraphicFramePr>
          <p:cNvPr id="58375" name="Object 6">
            <a:extLst>
              <a:ext uri="{FF2B5EF4-FFF2-40B4-BE49-F238E27FC236}">
                <a16:creationId xmlns:a16="http://schemas.microsoft.com/office/drawing/2014/main" id="{6090CEEC-FA17-4414-916C-446DDCAD758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47150330"/>
              </p:ext>
            </p:extLst>
          </p:nvPr>
        </p:nvGraphicFramePr>
        <p:xfrm>
          <a:off x="6483350" y="311150"/>
          <a:ext cx="1366838" cy="793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787400" imgH="457200" progId="Equation.3">
                  <p:embed/>
                </p:oleObj>
              </mc:Choice>
              <mc:Fallback>
                <p:oleObj name="Equation" r:id="rId4" imgW="787400" imgH="457200" progId="Equation.3">
                  <p:embed/>
                  <p:pic>
                    <p:nvPicPr>
                      <p:cNvPr id="58375" name="Object 6">
                        <a:extLst>
                          <a:ext uri="{FF2B5EF4-FFF2-40B4-BE49-F238E27FC236}">
                            <a16:creationId xmlns:a16="http://schemas.microsoft.com/office/drawing/2014/main" id="{6090CEEC-FA17-4414-916C-446DDCAD7582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83350" y="311150"/>
                        <a:ext cx="1366838" cy="793750"/>
                      </a:xfrm>
                      <a:prstGeom prst="rect">
                        <a:avLst/>
                      </a:prstGeom>
                      <a:solidFill>
                        <a:srgbClr val="FFC000"/>
                      </a:solidFill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8376" name="Text Box 7">
            <a:extLst>
              <a:ext uri="{FF2B5EF4-FFF2-40B4-BE49-F238E27FC236}">
                <a16:creationId xmlns:a16="http://schemas.microsoft.com/office/drawing/2014/main" id="{E424408E-835B-49E2-9749-0228F676F3A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92613" y="271463"/>
            <a:ext cx="1835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For other cases:</a:t>
            </a:r>
          </a:p>
        </p:txBody>
      </p:sp>
      <p:sp>
        <p:nvSpPr>
          <p:cNvPr id="58377" name="Text Box 8">
            <a:extLst>
              <a:ext uri="{FF2B5EF4-FFF2-40B4-BE49-F238E27FC236}">
                <a16:creationId xmlns:a16="http://schemas.microsoft.com/office/drawing/2014/main" id="{4FE5042B-F43B-46F3-9C3E-6DAB943FE35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5425" y="3738563"/>
            <a:ext cx="8442325" cy="669925"/>
          </a:xfrm>
          <a:prstGeom prst="rect">
            <a:avLst/>
          </a:prstGeom>
          <a:solidFill>
            <a:srgbClr val="FFFF99"/>
          </a:solidFill>
          <a:ln w="28575">
            <a:solidFill>
              <a:srgbClr val="FF33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Particle partial widths have the same (approximate) energy dependence than the</a:t>
            </a:r>
            <a:b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b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“Penetrability” factor that we discussed in terms of the direct reaction mechanism.</a:t>
            </a:r>
          </a:p>
        </p:txBody>
      </p:sp>
      <p:graphicFrame>
        <p:nvGraphicFramePr>
          <p:cNvPr id="58378" name="Object 9">
            <a:extLst>
              <a:ext uri="{FF2B5EF4-FFF2-40B4-BE49-F238E27FC236}">
                <a16:creationId xmlns:a16="http://schemas.microsoft.com/office/drawing/2014/main" id="{9071313A-FE37-4D38-B95B-80C0793B3418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114151" imgH="215619" progId="Equation.3">
                  <p:embed/>
                </p:oleObj>
              </mc:Choice>
              <mc:Fallback>
                <p:oleObj name="Equation" r:id="rId6" imgW="114151" imgH="215619" progId="Equation.3">
                  <p:embed/>
                  <p:pic>
                    <p:nvPicPr>
                      <p:cNvPr id="58378" name="Object 9">
                        <a:extLst>
                          <a:ext uri="{FF2B5EF4-FFF2-40B4-BE49-F238E27FC236}">
                            <a16:creationId xmlns:a16="http://schemas.microsoft.com/office/drawing/2014/main" id="{9071313A-FE37-4D38-B95B-80C0793B3418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09860521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3">
            <a:extLst>
              <a:ext uri="{FF2B5EF4-FFF2-40B4-BE49-F238E27FC236}">
                <a16:creationId xmlns:a16="http://schemas.microsoft.com/office/drawing/2014/main" id="{5D1AE76F-FBAC-4C58-9BF4-3634DE32C7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3F0CF47-C608-4169-B960-1D75DDA1974A}" type="slidenum"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33</a:t>
            </a:fld>
            <a:endParaRPr kumimoji="0" lang="en-US" alt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16387" name="Rectangle 2">
            <a:extLst>
              <a:ext uri="{FF2B5EF4-FFF2-40B4-BE49-F238E27FC236}">
                <a16:creationId xmlns:a16="http://schemas.microsoft.com/office/drawing/2014/main" id="{609E56A7-D08E-4A66-ABAB-1BA006E2EA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08500" y="2614613"/>
            <a:ext cx="18415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4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graphicFrame>
        <p:nvGraphicFramePr>
          <p:cNvPr id="16388" name="Object 6">
            <a:extLst>
              <a:ext uri="{FF2B5EF4-FFF2-40B4-BE49-F238E27FC236}">
                <a16:creationId xmlns:a16="http://schemas.microsoft.com/office/drawing/2014/main" id="{BAB67952-2BBC-4C2E-B6B5-4467ED4EE8E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4726413"/>
              </p:ext>
            </p:extLst>
          </p:nvPr>
        </p:nvGraphicFramePr>
        <p:xfrm>
          <a:off x="2012950" y="111125"/>
          <a:ext cx="4491038" cy="882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2197100" imgH="431800" progId="Equation.3">
                  <p:embed/>
                </p:oleObj>
              </mc:Choice>
              <mc:Fallback>
                <p:oleObj name="Equation" r:id="rId2" imgW="2197100" imgH="431800" progId="Equation.3">
                  <p:embed/>
                  <p:pic>
                    <p:nvPicPr>
                      <p:cNvPr id="16388" name="Object 6">
                        <a:extLst>
                          <a:ext uri="{FF2B5EF4-FFF2-40B4-BE49-F238E27FC236}">
                            <a16:creationId xmlns:a16="http://schemas.microsoft.com/office/drawing/2014/main" id="{BAB67952-2BBC-4C2E-B6B5-4467ED4EE8E5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12950" y="111125"/>
                        <a:ext cx="4491038" cy="882650"/>
                      </a:xfrm>
                      <a:prstGeom prst="rect">
                        <a:avLst/>
                      </a:prstGeom>
                      <a:solidFill>
                        <a:srgbClr val="FFC000"/>
                      </a:solidFill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389" name="Text Box 7">
            <a:extLst>
              <a:ext uri="{FF2B5EF4-FFF2-40B4-BE49-F238E27FC236}">
                <a16:creationId xmlns:a16="http://schemas.microsoft.com/office/drawing/2014/main" id="{BFFC80B0-CD5F-4C56-8F0A-009972EF02C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6850" y="165100"/>
            <a:ext cx="7302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Note:</a:t>
            </a:r>
          </a:p>
        </p:txBody>
      </p:sp>
      <p:sp>
        <p:nvSpPr>
          <p:cNvPr id="16390" name="AutoShape 8">
            <a:extLst>
              <a:ext uri="{FF2B5EF4-FFF2-40B4-BE49-F238E27FC236}">
                <a16:creationId xmlns:a16="http://schemas.microsoft.com/office/drawing/2014/main" id="{1CDF1606-C43E-4A25-9B4E-0B5BA1CC7387}"/>
              </a:ext>
            </a:extLst>
          </p:cNvPr>
          <p:cNvSpPr>
            <a:spLocks/>
          </p:cNvSpPr>
          <p:nvPr/>
        </p:nvSpPr>
        <p:spPr bwMode="auto">
          <a:xfrm rot="5400000">
            <a:off x="3186113" y="763588"/>
            <a:ext cx="365125" cy="942975"/>
          </a:xfrm>
          <a:prstGeom prst="rightBrace">
            <a:avLst>
              <a:gd name="adj1" fmla="val 21522"/>
              <a:gd name="adj2" fmla="val 50000"/>
            </a:avLst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6391" name="Text Box 9">
            <a:extLst>
              <a:ext uri="{FF2B5EF4-FFF2-40B4-BE49-F238E27FC236}">
                <a16:creationId xmlns:a16="http://schemas.microsoft.com/office/drawing/2014/main" id="{0DE00FC3-E601-4070-B0DE-502449BC0D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97138" y="1419225"/>
            <a:ext cx="1543050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Same energy</a:t>
            </a:r>
            <a:b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b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dependence</a:t>
            </a:r>
            <a:b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b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than direct </a:t>
            </a:r>
            <a:b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b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reaction</a:t>
            </a:r>
          </a:p>
        </p:txBody>
      </p:sp>
      <p:sp>
        <p:nvSpPr>
          <p:cNvPr id="16392" name="AutoShape 10">
            <a:extLst>
              <a:ext uri="{FF2B5EF4-FFF2-40B4-BE49-F238E27FC236}">
                <a16:creationId xmlns:a16="http://schemas.microsoft.com/office/drawing/2014/main" id="{5DBA4089-2F16-4815-871A-B895DCCDE53D}"/>
              </a:ext>
            </a:extLst>
          </p:cNvPr>
          <p:cNvSpPr>
            <a:spLocks/>
          </p:cNvSpPr>
          <p:nvPr/>
        </p:nvSpPr>
        <p:spPr bwMode="auto">
          <a:xfrm rot="5400000">
            <a:off x="5071269" y="-94456"/>
            <a:ext cx="365125" cy="2636837"/>
          </a:xfrm>
          <a:prstGeom prst="rightBrace">
            <a:avLst>
              <a:gd name="adj1" fmla="val 60181"/>
              <a:gd name="adj2" fmla="val 50000"/>
            </a:avLst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6393" name="Text Box 11">
            <a:extLst>
              <a:ext uri="{FF2B5EF4-FFF2-40B4-BE49-F238E27FC236}">
                <a16:creationId xmlns:a16="http://schemas.microsoft.com/office/drawing/2014/main" id="{F99FC11F-66BE-4E58-A80C-8370E39BD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60875" y="1476375"/>
            <a:ext cx="1898650" cy="915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For E &lt;&lt; </a:t>
            </a:r>
            <a:r>
              <a:rPr kumimoji="0" lang="en-US" altLang="en-US" sz="1800" b="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E</a:t>
            </a:r>
            <a:r>
              <a:rPr kumimoji="0" lang="en-US" altLang="en-US" sz="1800" b="0" i="0" u="none" strike="noStrike" kern="1200" cap="none" spc="0" normalizeH="0" baseline="-25000" noProof="0" dirty="0" err="1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r</a:t>
            </a: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very </a:t>
            </a:r>
            <a:b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b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weak energy </a:t>
            </a:r>
            <a:b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b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dependence</a:t>
            </a:r>
          </a:p>
        </p:txBody>
      </p:sp>
      <p:sp>
        <p:nvSpPr>
          <p:cNvPr id="16394" name="Text Box 12">
            <a:extLst>
              <a:ext uri="{FF2B5EF4-FFF2-40B4-BE49-F238E27FC236}">
                <a16:creationId xmlns:a16="http://schemas.microsoft.com/office/drawing/2014/main" id="{C9FD2E3E-143C-41CF-B26C-CF3DA2E8175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6375" y="2609850"/>
            <a:ext cx="87820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40000"/>
                    <a:lumOff val="6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Far from the resonance the contribution from wings has a similar energy dependence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40000"/>
                    <a:lumOff val="6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than the direct reaction mechanism.</a:t>
            </a:r>
          </a:p>
        </p:txBody>
      </p:sp>
      <p:sp>
        <p:nvSpPr>
          <p:cNvPr id="16395" name="Text Box 13">
            <a:extLst>
              <a:ext uri="{FF2B5EF4-FFF2-40B4-BE49-F238E27FC236}">
                <a16:creationId xmlns:a16="http://schemas.microsoft.com/office/drawing/2014/main" id="{0BCFF57E-EC90-4AAC-AC5F-774CBAB7C83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7325" y="3292475"/>
            <a:ext cx="7840608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In particular, for s-wave neutron capture there is often a 1/v contribution at </a:t>
            </a:r>
            <a:b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b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thermal energies through the tails of higher/lower lying s-wave resonances.</a:t>
            </a:r>
          </a:p>
        </p:txBody>
      </p:sp>
      <p:sp>
        <p:nvSpPr>
          <p:cNvPr id="16396" name="Text Box 15">
            <a:extLst>
              <a:ext uri="{FF2B5EF4-FFF2-40B4-BE49-F238E27FC236}">
                <a16:creationId xmlns:a16="http://schemas.microsoft.com/office/drawing/2014/main" id="{CB4ACA47-D4E8-4EDF-9F37-98A1B7F4912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8750" y="4043363"/>
            <a:ext cx="8299450" cy="915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40000"/>
                    <a:lumOff val="6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Therefore, resonant tail contributions and direct contributions to the reaction rate</a:t>
            </a:r>
            <a:b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40000"/>
                    <a:lumOff val="6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b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40000"/>
                    <a:lumOff val="6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can be parametrized in the same way (for example S-factor)</a:t>
            </a:r>
            <a:b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40000"/>
                    <a:lumOff val="6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b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40000"/>
                    <a:lumOff val="6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Tails and DC are often mixed up in the literature.</a:t>
            </a:r>
          </a:p>
        </p:txBody>
      </p:sp>
      <p:sp>
        <p:nvSpPr>
          <p:cNvPr id="16397" name="Text Box 16">
            <a:extLst>
              <a:ext uri="{FF2B5EF4-FFF2-40B4-BE49-F238E27FC236}">
                <a16:creationId xmlns:a16="http://schemas.microsoft.com/office/drawing/2014/main" id="{1AE45C15-9C51-4238-AA60-B56AEE93CD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7000" y="5176838"/>
            <a:ext cx="87566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Though they look the same, direct and resonant tail contributions are different things:</a:t>
            </a:r>
          </a:p>
        </p:txBody>
      </p:sp>
      <p:sp>
        <p:nvSpPr>
          <p:cNvPr id="16398" name="Text Box 17">
            <a:extLst>
              <a:ext uri="{FF2B5EF4-FFF2-40B4-BE49-F238E27FC236}">
                <a16:creationId xmlns:a16="http://schemas.microsoft.com/office/drawing/2014/main" id="{2BB48291-7E27-44D9-8B95-DE7C65BDDD7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1175" y="5522913"/>
            <a:ext cx="8518525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in direct reactions, no compound nucleus forms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resonance contributions can be determined from resonance properties measured</a:t>
            </a:r>
            <a:b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b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 at the resonance, far away from the relevant energy range</a:t>
            </a:r>
            <a:b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b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 (but need to consider interference !)</a:t>
            </a:r>
          </a:p>
        </p:txBody>
      </p:sp>
    </p:spTree>
    <p:extLst>
      <p:ext uri="{BB962C8B-B14F-4D97-AF65-F5344CB8AC3E}">
        <p14:creationId xmlns:p14="http://schemas.microsoft.com/office/powerpoint/2010/main" val="316696389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Breit-Wigner Formula</a:t>
            </a:r>
          </a:p>
        </p:txBody>
      </p:sp>
      <p:sp>
        <p:nvSpPr>
          <p:cNvPr id="1303556" name="Text Box 4"/>
          <p:cNvSpPr txBox="1">
            <a:spLocks noChangeArrowheads="1"/>
          </p:cNvSpPr>
          <p:nvPr/>
        </p:nvSpPr>
        <p:spPr bwMode="auto">
          <a:xfrm>
            <a:off x="293688" y="1533525"/>
            <a:ext cx="8850312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7150" cap="sq">
                <a:solidFill>
                  <a:srgbClr val="FF0000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36575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FFFF00"/>
              </a:buClr>
              <a:buSzPct val="75000"/>
              <a:buFont typeface="Wingdings" pitchFamily="2" charset="2"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+mn-cs"/>
              </a:rPr>
              <a:t>Isolated, non-interfering resonances are described through (partial) widths of states for absorption and emission of particles and photons:</a:t>
            </a:r>
          </a:p>
        </p:txBody>
      </p:sp>
      <p:pic>
        <p:nvPicPr>
          <p:cNvPr id="1303558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175" y="2795588"/>
            <a:ext cx="7762875" cy="877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7150" cap="sq">
                <a:solidFill>
                  <a:srgbClr val="FF0000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03559" name="Text Box 7"/>
          <p:cNvSpPr txBox="1">
            <a:spLocks noChangeArrowheads="1"/>
          </p:cNvSpPr>
          <p:nvPr/>
        </p:nvSpPr>
        <p:spPr bwMode="auto">
          <a:xfrm>
            <a:off x="393700" y="4117975"/>
            <a:ext cx="836930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7150" cap="sq">
                <a:solidFill>
                  <a:srgbClr val="FF0000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36575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75000"/>
              <a:buFont typeface="Wingdings" pitchFamily="2" charset="2"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+mn-cs"/>
              </a:rPr>
              <a:t>Here, we sum over </a:t>
            </a:r>
            <a:r>
              <a:rPr kumimoji="0" lang="en-US" altLang="en-US" sz="2400" b="0" i="1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+mn-cs"/>
              </a:rPr>
              <a:t>n</a:t>
            </a:r>
            <a:r>
              <a:rPr kumimoji="0" lang="en-US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+mn-cs"/>
              </a:rPr>
              <a:t> resonances in the reaction </a:t>
            </a:r>
            <a:r>
              <a:rPr kumimoji="0" lang="en-US" altLang="en-US" sz="2400" b="0" i="1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+mn-cs"/>
              </a:rPr>
              <a:t>i</a:t>
            </a:r>
            <a:r>
              <a:rPr kumimoji="0" lang="en-US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+mn-cs"/>
              </a:rPr>
              <a:t>(</a:t>
            </a:r>
            <a:r>
              <a:rPr kumimoji="0" lang="en-US" altLang="en-US" sz="2400" b="0" i="1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+mn-cs"/>
              </a:rPr>
              <a:t>j</a:t>
            </a:r>
            <a:r>
              <a:rPr kumimoji="0" lang="en-US" alt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+mn-cs"/>
              </a:rPr>
              <a:t>,</a:t>
            </a:r>
            <a:r>
              <a:rPr kumimoji="0" lang="en-US" altLang="en-US" sz="2400" b="0" i="1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+mn-cs"/>
              </a:rPr>
              <a:t>k</a:t>
            </a:r>
            <a:r>
              <a:rPr kumimoji="0" lang="en-US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+mn-cs"/>
              </a:rPr>
              <a:t>)</a:t>
            </a:r>
            <a:r>
              <a:rPr kumimoji="0" lang="en-US" altLang="en-US" sz="2400" b="0" i="1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+mn-cs"/>
              </a:rPr>
              <a:t>o</a:t>
            </a:r>
            <a:r>
              <a:rPr kumimoji="0" lang="en-US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+mn-cs"/>
              </a:rPr>
              <a:t> , each with a</a:t>
            </a:r>
            <a:br>
              <a:rPr kumimoji="0" lang="en-US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+mn-cs"/>
              </a:rPr>
            </a:br>
            <a:r>
              <a:rPr kumimoji="0" lang="en-US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+mn-cs"/>
              </a:rPr>
              <a:t>total width </a:t>
            </a:r>
            <a:r>
              <a:rPr kumimoji="0" lang="en-US" alt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Symbol" pitchFamily="18" charset="2"/>
                <a:ea typeface="+mn-ea"/>
                <a:cs typeface="+mn-cs"/>
              </a:rPr>
              <a:t>G</a:t>
            </a:r>
            <a:r>
              <a:rPr kumimoji="0" lang="en-US" altLang="en-US" sz="2400" b="0" i="1" u="none" strike="noStrike" kern="1200" cap="none" spc="0" normalizeH="0" baseline="-25000" noProof="0" dirty="0" err="1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+mn-cs"/>
              </a:rPr>
              <a:t>n</a:t>
            </a:r>
            <a:r>
              <a:rPr kumimoji="0" lang="en-US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+mn-cs"/>
              </a:rPr>
              <a:t>:</a:t>
            </a:r>
            <a:endParaRPr kumimoji="0" lang="en-US" altLang="en-US" sz="2400" b="0" i="1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pic>
        <p:nvPicPr>
          <p:cNvPr id="1303561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8938" y="4986338"/>
            <a:ext cx="3279775" cy="385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7150" cap="sq">
                <a:solidFill>
                  <a:srgbClr val="FF0000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04605" name="Group 29"/>
          <p:cNvGrpSpPr>
            <a:grpSpLocks/>
          </p:cNvGrpSpPr>
          <p:nvPr/>
        </p:nvGrpSpPr>
        <p:grpSpPr bwMode="auto">
          <a:xfrm>
            <a:off x="477838" y="2459038"/>
            <a:ext cx="3543300" cy="919162"/>
            <a:chOff x="301" y="1549"/>
            <a:chExt cx="2232" cy="579"/>
          </a:xfrm>
        </p:grpSpPr>
        <p:pic>
          <p:nvPicPr>
            <p:cNvPr id="1304580" name="Picture 4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4" y="1549"/>
              <a:ext cx="1740" cy="1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57150" cap="sq">
                  <a:solidFill>
                    <a:srgbClr val="FF0000"/>
                  </a:solidFill>
                  <a:miter lim="800000"/>
                  <a:headEnd/>
                  <a:tailEnd type="none" w="lg" len="lg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304581" name="Picture 5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1" y="1744"/>
              <a:ext cx="2232" cy="38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57150" cap="sq">
                  <a:solidFill>
                    <a:srgbClr val="FF0000"/>
                  </a:solidFill>
                  <a:miter lim="800000"/>
                  <a:headEnd/>
                  <a:tailEnd type="none" w="lg" len="lg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1304585" name="Text Box 9"/>
          <p:cNvSpPr txBox="1">
            <a:spLocks noChangeArrowheads="1"/>
          </p:cNvSpPr>
          <p:nvPr/>
        </p:nvSpPr>
        <p:spPr bwMode="auto">
          <a:xfrm>
            <a:off x="1584325" y="219075"/>
            <a:ext cx="585946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7150" cap="sq">
                <a:solidFill>
                  <a:srgbClr val="FF0000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75000"/>
              <a:buFont typeface="Wingdings" pitchFamily="2" charset="2"/>
              <a:buNone/>
              <a:tabLst/>
              <a:defRPr/>
            </a:pPr>
            <a:r>
              <a:rPr kumimoji="0" lang="en-US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+mn-cs"/>
              </a:rPr>
              <a:t>From Breit-Wigner to Hauser-Feshbach</a:t>
            </a:r>
          </a:p>
        </p:txBody>
      </p:sp>
      <p:pic>
        <p:nvPicPr>
          <p:cNvPr id="1304586" name="Picture 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1614488"/>
            <a:ext cx="5949950" cy="673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7150" cap="sq">
                <a:solidFill>
                  <a:srgbClr val="FF0000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04587" name="Text Box 11"/>
          <p:cNvSpPr txBox="1">
            <a:spLocks noChangeArrowheads="1"/>
          </p:cNvSpPr>
          <p:nvPr/>
        </p:nvSpPr>
        <p:spPr bwMode="auto">
          <a:xfrm>
            <a:off x="454025" y="801688"/>
            <a:ext cx="6480175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7150" cap="sq">
                <a:solidFill>
                  <a:srgbClr val="FF0000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75000"/>
              <a:buFont typeface="Wingdings" pitchFamily="2" charset="2"/>
              <a:buNone/>
              <a:tabLst/>
              <a:defRPr/>
            </a:pPr>
            <a:r>
              <a:rPr kumimoji="0" lang="en-US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+mn-cs"/>
              </a:rPr>
              <a:t>When having many overlapping, indistinguishable resonances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75000"/>
              <a:buFont typeface="Wingdings" pitchFamily="2" charset="2"/>
              <a:buNone/>
              <a:tabLst/>
              <a:defRPr/>
            </a:pPr>
            <a:r>
              <a:rPr kumimoji="0" lang="en-US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+mn-cs"/>
              </a:rPr>
              <a:t>we can make an average:</a:t>
            </a:r>
          </a:p>
        </p:txBody>
      </p:sp>
      <p:grpSp>
        <p:nvGrpSpPr>
          <p:cNvPr id="1304601" name="Group 25"/>
          <p:cNvGrpSpPr>
            <a:grpSpLocks/>
          </p:cNvGrpSpPr>
          <p:nvPr/>
        </p:nvGrpSpPr>
        <p:grpSpPr bwMode="auto">
          <a:xfrm>
            <a:off x="1905000" y="1663700"/>
            <a:ext cx="5842000" cy="558800"/>
            <a:chOff x="1200" y="1048"/>
            <a:chExt cx="3680" cy="352"/>
          </a:xfrm>
        </p:grpSpPr>
        <p:grpSp>
          <p:nvGrpSpPr>
            <p:cNvPr id="1304591" name="Group 15"/>
            <p:cNvGrpSpPr>
              <a:grpSpLocks/>
            </p:cNvGrpSpPr>
            <p:nvPr/>
          </p:nvGrpSpPr>
          <p:grpSpPr bwMode="auto">
            <a:xfrm>
              <a:off x="1200" y="1056"/>
              <a:ext cx="88" cy="344"/>
              <a:chOff x="1200" y="1056"/>
              <a:chExt cx="88" cy="344"/>
            </a:xfrm>
          </p:grpSpPr>
          <p:sp>
            <p:nvSpPr>
              <p:cNvPr id="1304589" name="Line 13"/>
              <p:cNvSpPr>
                <a:spLocks noChangeShapeType="1"/>
              </p:cNvSpPr>
              <p:nvPr/>
            </p:nvSpPr>
            <p:spPr bwMode="auto">
              <a:xfrm>
                <a:off x="1208" y="1240"/>
                <a:ext cx="80" cy="160"/>
              </a:xfrm>
              <a:prstGeom prst="line">
                <a:avLst/>
              </a:prstGeom>
              <a:noFill/>
              <a:ln w="57150" cap="sq">
                <a:solidFill>
                  <a:srgbClr val="FF0000"/>
                </a:solidFill>
                <a:round/>
                <a:headEnd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FFFF00"/>
                  </a:buClr>
                  <a:buSzPct val="75000"/>
                  <a:buFont typeface="Wingdings" pitchFamily="2" charset="2"/>
                  <a:buNone/>
                  <a:tabLst/>
                  <a:defRPr/>
                </a:pPr>
                <a:endParaRPr kumimoji="0" lang="en-GB" sz="2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Times New Roman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304590" name="Line 14"/>
              <p:cNvSpPr>
                <a:spLocks noChangeShapeType="1"/>
              </p:cNvSpPr>
              <p:nvPr/>
            </p:nvSpPr>
            <p:spPr bwMode="auto">
              <a:xfrm flipH="1">
                <a:off x="1200" y="1056"/>
                <a:ext cx="80" cy="160"/>
              </a:xfrm>
              <a:prstGeom prst="line">
                <a:avLst/>
              </a:prstGeom>
              <a:noFill/>
              <a:ln w="57150" cap="sq">
                <a:solidFill>
                  <a:srgbClr val="FF0000"/>
                </a:solidFill>
                <a:round/>
                <a:headEnd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FFFF00"/>
                  </a:buClr>
                  <a:buSzPct val="75000"/>
                  <a:buFont typeface="Wingdings" pitchFamily="2" charset="2"/>
                  <a:buNone/>
                  <a:tabLst/>
                  <a:defRPr/>
                </a:pPr>
                <a:endParaRPr kumimoji="0" lang="en-GB" sz="2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Times New Roman" pitchFamily="18" charset="0"/>
                  <a:ea typeface="+mn-ea"/>
                  <a:cs typeface="+mn-cs"/>
                </a:endParaRPr>
              </a:p>
            </p:txBody>
          </p:sp>
        </p:grpSp>
        <p:grpSp>
          <p:nvGrpSpPr>
            <p:cNvPr id="1304592" name="Group 16"/>
            <p:cNvGrpSpPr>
              <a:grpSpLocks/>
            </p:cNvGrpSpPr>
            <p:nvPr/>
          </p:nvGrpSpPr>
          <p:grpSpPr bwMode="auto">
            <a:xfrm flipH="1" flipV="1">
              <a:off x="1560" y="1056"/>
              <a:ext cx="88" cy="344"/>
              <a:chOff x="1200" y="1056"/>
              <a:chExt cx="88" cy="344"/>
            </a:xfrm>
          </p:grpSpPr>
          <p:sp>
            <p:nvSpPr>
              <p:cNvPr id="1304593" name="Line 17"/>
              <p:cNvSpPr>
                <a:spLocks noChangeShapeType="1"/>
              </p:cNvSpPr>
              <p:nvPr/>
            </p:nvSpPr>
            <p:spPr bwMode="auto">
              <a:xfrm>
                <a:off x="1208" y="1240"/>
                <a:ext cx="80" cy="160"/>
              </a:xfrm>
              <a:prstGeom prst="line">
                <a:avLst/>
              </a:prstGeom>
              <a:noFill/>
              <a:ln w="57150" cap="sq">
                <a:solidFill>
                  <a:srgbClr val="FF0000"/>
                </a:solidFill>
                <a:round/>
                <a:headEnd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FFFF00"/>
                  </a:buClr>
                  <a:buSzPct val="75000"/>
                  <a:buFont typeface="Wingdings" pitchFamily="2" charset="2"/>
                  <a:buNone/>
                  <a:tabLst/>
                  <a:defRPr/>
                </a:pPr>
                <a:endParaRPr kumimoji="0" lang="en-GB" sz="2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Times New Roman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304594" name="Line 18"/>
              <p:cNvSpPr>
                <a:spLocks noChangeShapeType="1"/>
              </p:cNvSpPr>
              <p:nvPr/>
            </p:nvSpPr>
            <p:spPr bwMode="auto">
              <a:xfrm flipH="1">
                <a:off x="1200" y="1056"/>
                <a:ext cx="80" cy="160"/>
              </a:xfrm>
              <a:prstGeom prst="line">
                <a:avLst/>
              </a:prstGeom>
              <a:noFill/>
              <a:ln w="57150" cap="sq">
                <a:solidFill>
                  <a:srgbClr val="FF0000"/>
                </a:solidFill>
                <a:round/>
                <a:headEnd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FFFF00"/>
                  </a:buClr>
                  <a:buSzPct val="75000"/>
                  <a:buFont typeface="Wingdings" pitchFamily="2" charset="2"/>
                  <a:buNone/>
                  <a:tabLst/>
                  <a:defRPr/>
                </a:pPr>
                <a:endParaRPr kumimoji="0" lang="en-GB" sz="2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Times New Roman" pitchFamily="18" charset="0"/>
                  <a:ea typeface="+mn-ea"/>
                  <a:cs typeface="+mn-cs"/>
                </a:endParaRPr>
              </a:p>
            </p:txBody>
          </p:sp>
        </p:grpSp>
        <p:grpSp>
          <p:nvGrpSpPr>
            <p:cNvPr id="1304595" name="Group 19"/>
            <p:cNvGrpSpPr>
              <a:grpSpLocks/>
            </p:cNvGrpSpPr>
            <p:nvPr/>
          </p:nvGrpSpPr>
          <p:grpSpPr bwMode="auto">
            <a:xfrm>
              <a:off x="2840" y="1056"/>
              <a:ext cx="88" cy="344"/>
              <a:chOff x="1200" y="1056"/>
              <a:chExt cx="88" cy="344"/>
            </a:xfrm>
          </p:grpSpPr>
          <p:sp>
            <p:nvSpPr>
              <p:cNvPr id="1304596" name="Line 20"/>
              <p:cNvSpPr>
                <a:spLocks noChangeShapeType="1"/>
              </p:cNvSpPr>
              <p:nvPr/>
            </p:nvSpPr>
            <p:spPr bwMode="auto">
              <a:xfrm>
                <a:off x="1208" y="1240"/>
                <a:ext cx="80" cy="160"/>
              </a:xfrm>
              <a:prstGeom prst="line">
                <a:avLst/>
              </a:prstGeom>
              <a:noFill/>
              <a:ln w="57150" cap="sq">
                <a:solidFill>
                  <a:srgbClr val="FF0000"/>
                </a:solidFill>
                <a:round/>
                <a:headEnd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FFFF00"/>
                  </a:buClr>
                  <a:buSzPct val="75000"/>
                  <a:buFont typeface="Wingdings" pitchFamily="2" charset="2"/>
                  <a:buNone/>
                  <a:tabLst/>
                  <a:defRPr/>
                </a:pPr>
                <a:endParaRPr kumimoji="0" lang="en-GB" sz="2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Times New Roman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304597" name="Line 21"/>
              <p:cNvSpPr>
                <a:spLocks noChangeShapeType="1"/>
              </p:cNvSpPr>
              <p:nvPr/>
            </p:nvSpPr>
            <p:spPr bwMode="auto">
              <a:xfrm flipH="1">
                <a:off x="1200" y="1056"/>
                <a:ext cx="80" cy="160"/>
              </a:xfrm>
              <a:prstGeom prst="line">
                <a:avLst/>
              </a:prstGeom>
              <a:noFill/>
              <a:ln w="57150" cap="sq">
                <a:solidFill>
                  <a:srgbClr val="FF0000"/>
                </a:solidFill>
                <a:round/>
                <a:headEnd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FFFF00"/>
                  </a:buClr>
                  <a:buSzPct val="75000"/>
                  <a:buFont typeface="Wingdings" pitchFamily="2" charset="2"/>
                  <a:buNone/>
                  <a:tabLst/>
                  <a:defRPr/>
                </a:pPr>
                <a:endParaRPr kumimoji="0" lang="en-GB" sz="2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Times New Roman" pitchFamily="18" charset="0"/>
                  <a:ea typeface="+mn-ea"/>
                  <a:cs typeface="+mn-cs"/>
                </a:endParaRPr>
              </a:p>
            </p:txBody>
          </p:sp>
        </p:grpSp>
        <p:grpSp>
          <p:nvGrpSpPr>
            <p:cNvPr id="1304598" name="Group 22"/>
            <p:cNvGrpSpPr>
              <a:grpSpLocks/>
            </p:cNvGrpSpPr>
            <p:nvPr/>
          </p:nvGrpSpPr>
          <p:grpSpPr bwMode="auto">
            <a:xfrm flipH="1" flipV="1">
              <a:off x="4792" y="1048"/>
              <a:ext cx="88" cy="344"/>
              <a:chOff x="1200" y="1056"/>
              <a:chExt cx="88" cy="344"/>
            </a:xfrm>
          </p:grpSpPr>
          <p:sp>
            <p:nvSpPr>
              <p:cNvPr id="1304599" name="Line 23"/>
              <p:cNvSpPr>
                <a:spLocks noChangeShapeType="1"/>
              </p:cNvSpPr>
              <p:nvPr/>
            </p:nvSpPr>
            <p:spPr bwMode="auto">
              <a:xfrm>
                <a:off x="1208" y="1240"/>
                <a:ext cx="80" cy="160"/>
              </a:xfrm>
              <a:prstGeom prst="line">
                <a:avLst/>
              </a:prstGeom>
              <a:noFill/>
              <a:ln w="57150" cap="sq">
                <a:solidFill>
                  <a:srgbClr val="FF0000"/>
                </a:solidFill>
                <a:round/>
                <a:headEnd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FFFF00"/>
                  </a:buClr>
                  <a:buSzPct val="75000"/>
                  <a:buFont typeface="Wingdings" pitchFamily="2" charset="2"/>
                  <a:buNone/>
                  <a:tabLst/>
                  <a:defRPr/>
                </a:pPr>
                <a:endParaRPr kumimoji="0" lang="en-GB" sz="2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Times New Roman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304600" name="Line 24"/>
              <p:cNvSpPr>
                <a:spLocks noChangeShapeType="1"/>
              </p:cNvSpPr>
              <p:nvPr/>
            </p:nvSpPr>
            <p:spPr bwMode="auto">
              <a:xfrm flipH="1">
                <a:off x="1200" y="1056"/>
                <a:ext cx="80" cy="160"/>
              </a:xfrm>
              <a:prstGeom prst="line">
                <a:avLst/>
              </a:prstGeom>
              <a:noFill/>
              <a:ln w="57150" cap="sq">
                <a:solidFill>
                  <a:srgbClr val="FF0000"/>
                </a:solidFill>
                <a:round/>
                <a:headEnd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FFFF00"/>
                  </a:buClr>
                  <a:buSzPct val="75000"/>
                  <a:buFont typeface="Wingdings" pitchFamily="2" charset="2"/>
                  <a:buNone/>
                  <a:tabLst/>
                  <a:defRPr/>
                </a:pPr>
                <a:endParaRPr kumimoji="0" lang="en-GB" sz="2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Times New Roman" pitchFamily="18" charset="0"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1304604" name="Group 28"/>
          <p:cNvGrpSpPr>
            <a:grpSpLocks/>
          </p:cNvGrpSpPr>
          <p:nvPr/>
        </p:nvGrpSpPr>
        <p:grpSpPr bwMode="auto">
          <a:xfrm>
            <a:off x="1697038" y="3630613"/>
            <a:ext cx="6102350" cy="3000375"/>
            <a:chOff x="461" y="1311"/>
            <a:chExt cx="4692" cy="2338"/>
          </a:xfrm>
        </p:grpSpPr>
        <p:pic>
          <p:nvPicPr>
            <p:cNvPr id="1304582" name="Picture 6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716"/>
            <a:stretch>
              <a:fillRect/>
            </a:stretch>
          </p:blipFill>
          <p:spPr bwMode="auto">
            <a:xfrm>
              <a:off x="461" y="1311"/>
              <a:ext cx="4692" cy="23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57150" cap="sq">
                  <a:solidFill>
                    <a:srgbClr val="FF0000"/>
                  </a:solidFill>
                  <a:miter lim="800000"/>
                  <a:headEnd/>
                  <a:tailEnd type="none" w="lg" len="lg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304602" name="Line 26"/>
            <p:cNvSpPr>
              <a:spLocks noChangeShapeType="1"/>
            </p:cNvSpPr>
            <p:nvPr/>
          </p:nvSpPr>
          <p:spPr bwMode="auto">
            <a:xfrm>
              <a:off x="2824" y="2728"/>
              <a:ext cx="640" cy="0"/>
            </a:xfrm>
            <a:prstGeom prst="line">
              <a:avLst/>
            </a:prstGeom>
            <a:noFill/>
            <a:ln w="12700" cap="sq">
              <a:solidFill>
                <a:schemeClr val="bg2"/>
              </a:solidFill>
              <a:round/>
              <a:headEnd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FF00"/>
                </a:buClr>
                <a:buSzPct val="75000"/>
                <a:buFont typeface="Wingdings" pitchFamily="2" charset="2"/>
                <a:buNone/>
                <a:tabLst/>
                <a:defRPr/>
              </a:pPr>
              <a:endParaRPr kumimoji="0" lang="en-GB" sz="2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+mn-cs"/>
              </a:endParaRPr>
            </a:p>
          </p:txBody>
        </p:sp>
        <p:sp>
          <p:nvSpPr>
            <p:cNvPr id="1304603" name="Line 27"/>
            <p:cNvSpPr>
              <a:spLocks noChangeShapeType="1"/>
            </p:cNvSpPr>
            <p:nvPr/>
          </p:nvSpPr>
          <p:spPr bwMode="auto">
            <a:xfrm>
              <a:off x="3608" y="2752"/>
              <a:ext cx="800" cy="0"/>
            </a:xfrm>
            <a:prstGeom prst="line">
              <a:avLst/>
            </a:prstGeom>
            <a:noFill/>
            <a:ln w="19050" cap="sq">
              <a:solidFill>
                <a:schemeClr val="bg2"/>
              </a:solidFill>
              <a:round/>
              <a:headEnd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FF00"/>
                </a:buClr>
                <a:buSzPct val="75000"/>
                <a:buFont typeface="Wingdings" pitchFamily="2" charset="2"/>
                <a:buNone/>
                <a:tabLst/>
                <a:defRPr/>
              </a:pPr>
              <a:endParaRPr kumimoji="0" lang="en-GB" sz="2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+mn-cs"/>
              </a:endParaRPr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9C75BD92-3154-404B-9DE9-0BFA952D0966}"/>
              </a:ext>
            </a:extLst>
          </p:cNvPr>
          <p:cNvSpPr txBox="1"/>
          <p:nvPr/>
        </p:nvSpPr>
        <p:spPr>
          <a:xfrm>
            <a:off x="323529" y="5733146"/>
            <a:ext cx="12607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/>
              <a:t>D</a:t>
            </a:r>
            <a:r>
              <a:rPr lang="en-GB" dirty="0"/>
              <a:t> is level spacing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4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046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4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046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046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4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3046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046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301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219200"/>
          </a:xfrm>
        </p:spPr>
        <p:txBody>
          <a:bodyPr/>
          <a:lstStyle/>
          <a:p>
            <a:r>
              <a:rPr lang="en-US" altLang="en-US" sz="3200"/>
              <a:t>Hauser-Feshbach Averaged Cross Section</a:t>
            </a:r>
            <a:br>
              <a:rPr lang="en-US" altLang="en-US" sz="3200"/>
            </a:br>
            <a:r>
              <a:rPr lang="en-US" altLang="en-US" sz="3200"/>
              <a:t>(Statistical Model)</a:t>
            </a:r>
          </a:p>
        </p:txBody>
      </p:sp>
      <p:grpSp>
        <p:nvGrpSpPr>
          <p:cNvPr id="1323019" name="Group 11"/>
          <p:cNvGrpSpPr>
            <a:grpSpLocks/>
          </p:cNvGrpSpPr>
          <p:nvPr/>
        </p:nvGrpSpPr>
        <p:grpSpPr bwMode="auto">
          <a:xfrm>
            <a:off x="669925" y="3241675"/>
            <a:ext cx="8048625" cy="1349375"/>
            <a:chOff x="422" y="2042"/>
            <a:chExt cx="5070" cy="850"/>
          </a:xfrm>
        </p:grpSpPr>
        <p:sp>
          <p:nvSpPr>
            <p:cNvPr id="1323013" name="Text Box 5"/>
            <p:cNvSpPr txBox="1">
              <a:spLocks noChangeArrowheads="1"/>
            </p:cNvSpPr>
            <p:nvPr/>
          </p:nvSpPr>
          <p:spPr bwMode="auto">
            <a:xfrm>
              <a:off x="422" y="2042"/>
              <a:ext cx="5070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57150" cap="sq">
                  <a:solidFill>
                    <a:srgbClr val="FF0000"/>
                  </a:solidFill>
                  <a:miter lim="800000"/>
                  <a:headEnd/>
                  <a:tailEnd type="none" w="lg" len="lg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marL="342900" indent="-34290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marL="342900" marR="0" lvl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FF00"/>
                </a:buClr>
                <a:buSzPct val="75000"/>
                <a:buFont typeface="Wingdings" pitchFamily="2" charset="2"/>
                <a:buNone/>
                <a:tabLst/>
                <a:defRPr/>
              </a:pPr>
              <a:r>
                <a: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Times New Roman" pitchFamily="18" charset="0"/>
                  <a:ea typeface="+mn-ea"/>
                  <a:cs typeface="+mn-cs"/>
                </a:rPr>
                <a:t>Transmission coefficients are solutions of Schr</a:t>
              </a:r>
              <a:r>
                <a:rPr kumimoji="0" lang="de-CH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Times New Roman" pitchFamily="18" charset="0"/>
                  <a:ea typeface="+mn-ea"/>
                  <a:cs typeface="+mn-cs"/>
                </a:rPr>
                <a:t>ö</a:t>
              </a:r>
              <a:r>
                <a: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Times New Roman" pitchFamily="18" charset="0"/>
                  <a:ea typeface="+mn-ea"/>
                  <a:cs typeface="+mn-cs"/>
                </a:rPr>
                <a:t>dinger equation:</a:t>
              </a:r>
            </a:p>
          </p:txBody>
        </p:sp>
        <p:graphicFrame>
          <p:nvGraphicFramePr>
            <p:cNvPr id="1323014" name="Object 6"/>
            <p:cNvGraphicFramePr>
              <a:graphicFrameLocks noChangeAspect="1"/>
            </p:cNvGraphicFramePr>
            <p:nvPr/>
          </p:nvGraphicFramePr>
          <p:xfrm>
            <a:off x="1740" y="2372"/>
            <a:ext cx="2333" cy="52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2" imgW="1993680" imgH="444240" progId="Equation.3">
                    <p:embed/>
                  </p:oleObj>
                </mc:Choice>
                <mc:Fallback>
                  <p:oleObj name="Equation" r:id="rId2" imgW="1993680" imgH="444240" progId="Equation.3">
                    <p:embed/>
                    <p:pic>
                      <p:nvPicPr>
                        <p:cNvPr id="1323014" name="Object 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740" y="2372"/>
                          <a:ext cx="2333" cy="520"/>
                        </a:xfrm>
                        <a:prstGeom prst="rect">
                          <a:avLst/>
                        </a:prstGeom>
                        <a:solidFill>
                          <a:srgbClr val="FFCC00"/>
                        </a:solidFill>
                        <a:ln w="9525">
                          <a:solidFill>
                            <a:schemeClr val="bg2"/>
                          </a:solidFill>
                          <a:miter lim="800000"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1323018" name="Group 10"/>
          <p:cNvGrpSpPr>
            <a:grpSpLocks/>
          </p:cNvGrpSpPr>
          <p:nvPr/>
        </p:nvGrpSpPr>
        <p:grpSpPr bwMode="auto">
          <a:xfrm>
            <a:off x="657225" y="4878388"/>
            <a:ext cx="7307263" cy="1624012"/>
            <a:chOff x="414" y="3073"/>
            <a:chExt cx="4603" cy="1023"/>
          </a:xfrm>
        </p:grpSpPr>
        <p:pic>
          <p:nvPicPr>
            <p:cNvPr id="1323015" name="Picture 7" descr="wfc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6568" t="25883" r="46405" b="26389"/>
            <a:stretch>
              <a:fillRect/>
            </a:stretch>
          </p:blipFill>
          <p:spPr bwMode="auto">
            <a:xfrm rot="5400000">
              <a:off x="2785" y="1863"/>
              <a:ext cx="456" cy="400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323017" name="Text Box 9"/>
            <p:cNvSpPr txBox="1">
              <a:spLocks noChangeArrowheads="1"/>
            </p:cNvSpPr>
            <p:nvPr/>
          </p:nvSpPr>
          <p:spPr bwMode="auto">
            <a:xfrm>
              <a:off x="414" y="3073"/>
              <a:ext cx="4485" cy="48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57150" cap="sq">
                  <a:solidFill>
                    <a:srgbClr val="FF0000"/>
                  </a:solidFill>
                  <a:miter lim="800000"/>
                  <a:headEnd/>
                  <a:tailEnd type="none" w="lg" len="lg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marL="342900" indent="-34290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marL="342900" marR="0" lvl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FF00"/>
                </a:buClr>
                <a:buSzPct val="75000"/>
                <a:buFont typeface="Wingdings" pitchFamily="2" charset="2"/>
                <a:buNone/>
                <a:tabLst/>
                <a:defRPr/>
              </a:pPr>
              <a:r>
                <a:rPr kumimoji="0" lang="en-US" altLang="en-US" sz="20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Times New Roman" pitchFamily="18" charset="0"/>
                  <a:ea typeface="+mn-ea"/>
                  <a:cs typeface="+mn-cs"/>
                </a:rPr>
                <a:t>Width fluctuation corrections account for non-statistical correlations</a:t>
              </a:r>
            </a:p>
            <a:p>
              <a:pPr marL="342900" marR="0" lvl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FF00"/>
                </a:buClr>
                <a:buSzPct val="75000"/>
                <a:buFont typeface="Wingdings" pitchFamily="2" charset="2"/>
                <a:buNone/>
                <a:tabLst/>
                <a:defRPr/>
              </a:pPr>
              <a:r>
                <a:rPr kumimoji="0" lang="en-US" altLang="en-US" sz="20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Times New Roman" pitchFamily="18" charset="0"/>
                  <a:ea typeface="+mn-ea"/>
                  <a:cs typeface="+mn-cs"/>
                </a:rPr>
                <a:t>between entrance and exit channels; formally:</a:t>
              </a:r>
            </a:p>
          </p:txBody>
        </p:sp>
      </p:grpSp>
      <p:pic>
        <p:nvPicPr>
          <p:cNvPr id="1323020" name="Picture 1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5850"/>
          <a:stretch>
            <a:fillRect/>
          </a:stretch>
        </p:blipFill>
        <p:spPr bwMode="auto">
          <a:xfrm>
            <a:off x="985838" y="1560513"/>
            <a:ext cx="6962775" cy="1304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7150" cap="sq">
                <a:solidFill>
                  <a:srgbClr val="FF0000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AA7D7D7F-D3B3-4746-9585-C9E61A5CECDC}"/>
              </a:ext>
            </a:extLst>
          </p:cNvPr>
          <p:cNvSpPr txBox="1"/>
          <p:nvPr/>
        </p:nvSpPr>
        <p:spPr>
          <a:xfrm>
            <a:off x="7020272" y="3883889"/>
            <a:ext cx="12607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>
                <a:latin typeface="Symbol" panose="05050102010706020507" pitchFamily="18" charset="2"/>
              </a:rPr>
              <a:t>r</a:t>
            </a:r>
            <a:r>
              <a:rPr lang="en-GB" dirty="0"/>
              <a:t> is level density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30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230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230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3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3230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3230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2">
                <a:lumMod val="60000"/>
                <a:lumOff val="40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51" name="AutoShape 19">
            <a:extLst>
              <a:ext uri="{FF2B5EF4-FFF2-40B4-BE49-F238E27FC236}">
                <a16:creationId xmlns:a16="http://schemas.microsoft.com/office/drawing/2014/main" id="{40F8DCD2-6401-490F-9B27-36BD766F093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67113" y="665163"/>
            <a:ext cx="2081212" cy="993775"/>
          </a:xfrm>
          <a:prstGeom prst="flowChartAlternateProcess">
            <a:avLst/>
          </a:prstGeom>
          <a:solidFill>
            <a:schemeClr val="bg2"/>
          </a:solidFill>
          <a:ln w="12700" cap="sq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ctr"/>
            <a:r>
              <a:rPr lang="en-US" altLang="en-US"/>
              <a:t>Is Hauser-Feshbach theory applicable?</a:t>
            </a:r>
          </a:p>
        </p:txBody>
      </p:sp>
      <p:sp>
        <p:nvSpPr>
          <p:cNvPr id="120852" name="AutoShape 20">
            <a:extLst>
              <a:ext uri="{FF2B5EF4-FFF2-40B4-BE49-F238E27FC236}">
                <a16:creationId xmlns:a16="http://schemas.microsoft.com/office/drawing/2014/main" id="{533FDDCF-38DC-4D64-A610-90D8EEBAA83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78225" y="3189288"/>
            <a:ext cx="2058988" cy="696912"/>
          </a:xfrm>
          <a:prstGeom prst="flowChartAlternateProcess">
            <a:avLst/>
          </a:prstGeom>
          <a:solidFill>
            <a:srgbClr val="FF9900"/>
          </a:solidFill>
          <a:ln w="12700" cap="sq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ctr"/>
            <a:r>
              <a:rPr lang="en-US" altLang="en-US"/>
              <a:t>Hauser-Feshbach</a:t>
            </a:r>
            <a:br>
              <a:rPr lang="en-US" altLang="en-US"/>
            </a:br>
            <a:r>
              <a:rPr lang="en-US" altLang="en-US"/>
              <a:t>code</a:t>
            </a:r>
          </a:p>
        </p:txBody>
      </p:sp>
      <p:grpSp>
        <p:nvGrpSpPr>
          <p:cNvPr id="120877" name="Group 45">
            <a:extLst>
              <a:ext uri="{FF2B5EF4-FFF2-40B4-BE49-F238E27FC236}">
                <a16:creationId xmlns:a16="http://schemas.microsoft.com/office/drawing/2014/main" id="{BE8D80E3-D073-4831-949C-81D4A442143E}"/>
              </a:ext>
            </a:extLst>
          </p:cNvPr>
          <p:cNvGrpSpPr>
            <a:grpSpLocks/>
          </p:cNvGrpSpPr>
          <p:nvPr/>
        </p:nvGrpSpPr>
        <p:grpSpPr bwMode="auto">
          <a:xfrm>
            <a:off x="755650" y="2349500"/>
            <a:ext cx="7870825" cy="1663700"/>
            <a:chOff x="476" y="1480"/>
            <a:chExt cx="4958" cy="1048"/>
          </a:xfrm>
        </p:grpSpPr>
        <p:sp>
          <p:nvSpPr>
            <p:cNvPr id="120854" name="AutoShape 22">
              <a:extLst>
                <a:ext uri="{FF2B5EF4-FFF2-40B4-BE49-F238E27FC236}">
                  <a16:creationId xmlns:a16="http://schemas.microsoft.com/office/drawing/2014/main" id="{38CEC7CB-2075-4378-B8D9-03D717DA45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6" y="1570"/>
              <a:ext cx="1360" cy="412"/>
            </a:xfrm>
            <a:prstGeom prst="flowChartOnlineStorage">
              <a:avLst/>
            </a:prstGeom>
            <a:solidFill>
              <a:schemeClr val="accent1"/>
            </a:solidFill>
            <a:ln w="12700" cap="sq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 algn="ctr"/>
              <a:r>
                <a:rPr lang="en-US" altLang="en-US"/>
                <a:t>Excited state</a:t>
              </a:r>
              <a:br>
                <a:rPr lang="en-US" altLang="en-US"/>
              </a:br>
              <a:r>
                <a:rPr lang="en-US" altLang="en-US"/>
                <a:t>properties</a:t>
              </a:r>
            </a:p>
          </p:txBody>
        </p:sp>
        <p:sp>
          <p:nvSpPr>
            <p:cNvPr id="120857" name="AutoShape 25">
              <a:extLst>
                <a:ext uri="{FF2B5EF4-FFF2-40B4-BE49-F238E27FC236}">
                  <a16:creationId xmlns:a16="http://schemas.microsoft.com/office/drawing/2014/main" id="{E85AC89A-C91F-4618-95DC-C1A9F1F8B0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14" y="2121"/>
              <a:ext cx="1384" cy="407"/>
            </a:xfrm>
            <a:prstGeom prst="flowChartOnlineStorage">
              <a:avLst/>
            </a:prstGeom>
            <a:solidFill>
              <a:schemeClr val="accent1"/>
            </a:solidFill>
            <a:ln w="12700" cap="sq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pPr algn="ctr"/>
              <a:r>
                <a:rPr lang="en-US" altLang="en-US" dirty="0"/>
                <a:t>Level density</a:t>
              </a:r>
            </a:p>
          </p:txBody>
        </p:sp>
        <p:sp>
          <p:nvSpPr>
            <p:cNvPr id="120858" name="AutoShape 26">
              <a:extLst>
                <a:ext uri="{FF2B5EF4-FFF2-40B4-BE49-F238E27FC236}">
                  <a16:creationId xmlns:a16="http://schemas.microsoft.com/office/drawing/2014/main" id="{5472F754-3321-4C50-895B-D3835EC818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22" y="1480"/>
              <a:ext cx="1012" cy="412"/>
            </a:xfrm>
            <a:prstGeom prst="flowChartOnlineStorage">
              <a:avLst/>
            </a:prstGeom>
            <a:solidFill>
              <a:schemeClr val="accent1"/>
            </a:solidFill>
            <a:ln w="12700" cap="sq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 algn="ctr"/>
              <a:r>
                <a:rPr lang="en-US" altLang="en-US" i="1"/>
                <a:t>Q</a:t>
              </a:r>
              <a:r>
                <a:rPr lang="en-US" altLang="en-US"/>
                <a:t>, </a:t>
              </a:r>
              <a:r>
                <a:rPr lang="en-US" altLang="en-US" i="1"/>
                <a:t>S</a:t>
              </a:r>
              <a:r>
                <a:rPr lang="en-US" altLang="en-US" baseline="-25000"/>
                <a:t>x</a:t>
              </a:r>
              <a:br>
                <a:rPr lang="en-US" altLang="en-US"/>
              </a:br>
              <a:r>
                <a:rPr lang="en-US" altLang="en-US"/>
                <a:t>(masses)</a:t>
              </a:r>
            </a:p>
          </p:txBody>
        </p:sp>
      </p:grpSp>
      <p:grpSp>
        <p:nvGrpSpPr>
          <p:cNvPr id="120875" name="Group 43">
            <a:extLst>
              <a:ext uri="{FF2B5EF4-FFF2-40B4-BE49-F238E27FC236}">
                <a16:creationId xmlns:a16="http://schemas.microsoft.com/office/drawing/2014/main" id="{53680E7C-A1AD-4FAA-BF79-8B8C981A33A9}"/>
              </a:ext>
            </a:extLst>
          </p:cNvPr>
          <p:cNvGrpSpPr>
            <a:grpSpLocks/>
          </p:cNvGrpSpPr>
          <p:nvPr/>
        </p:nvGrpSpPr>
        <p:grpSpPr bwMode="auto">
          <a:xfrm>
            <a:off x="4643438" y="1628775"/>
            <a:ext cx="777875" cy="1584325"/>
            <a:chOff x="2925" y="1026"/>
            <a:chExt cx="490" cy="998"/>
          </a:xfrm>
        </p:grpSpPr>
        <p:sp>
          <p:nvSpPr>
            <p:cNvPr id="120860" name="Line 28">
              <a:extLst>
                <a:ext uri="{FF2B5EF4-FFF2-40B4-BE49-F238E27FC236}">
                  <a16:creationId xmlns:a16="http://schemas.microsoft.com/office/drawing/2014/main" id="{94AAC49C-51CA-4607-B009-48B1D034436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925" y="1026"/>
              <a:ext cx="0" cy="998"/>
            </a:xfrm>
            <a:prstGeom prst="line">
              <a:avLst/>
            </a:prstGeom>
            <a:noFill/>
            <a:ln w="28575" cap="sq">
              <a:solidFill>
                <a:srgbClr val="CC0000"/>
              </a:solidFill>
              <a:round/>
              <a:headEnd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GB"/>
            </a:p>
          </p:txBody>
        </p:sp>
        <p:sp>
          <p:nvSpPr>
            <p:cNvPr id="120861" name="Text Box 29">
              <a:extLst>
                <a:ext uri="{FF2B5EF4-FFF2-40B4-BE49-F238E27FC236}">
                  <a16:creationId xmlns:a16="http://schemas.microsoft.com/office/drawing/2014/main" id="{9C3A24F3-BABC-46E7-BCB5-0CE190E8470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971" y="1389"/>
              <a:ext cx="444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en-US">
                  <a:solidFill>
                    <a:srgbClr val="CC0000"/>
                  </a:solidFill>
                </a:rPr>
                <a:t>YES</a:t>
              </a:r>
            </a:p>
          </p:txBody>
        </p:sp>
      </p:grpSp>
      <p:grpSp>
        <p:nvGrpSpPr>
          <p:cNvPr id="120878" name="Group 46">
            <a:extLst>
              <a:ext uri="{FF2B5EF4-FFF2-40B4-BE49-F238E27FC236}">
                <a16:creationId xmlns:a16="http://schemas.microsoft.com/office/drawing/2014/main" id="{BF2A6A9A-C210-4ED5-9101-71BDBE9AF16E}"/>
              </a:ext>
            </a:extLst>
          </p:cNvPr>
          <p:cNvGrpSpPr>
            <a:grpSpLocks/>
          </p:cNvGrpSpPr>
          <p:nvPr/>
        </p:nvGrpSpPr>
        <p:grpSpPr bwMode="auto">
          <a:xfrm>
            <a:off x="1979613" y="1196975"/>
            <a:ext cx="5616575" cy="2303463"/>
            <a:chOff x="1247" y="754"/>
            <a:chExt cx="3538" cy="1451"/>
          </a:xfrm>
        </p:grpSpPr>
        <p:sp>
          <p:nvSpPr>
            <p:cNvPr id="120864" name="Line 32">
              <a:extLst>
                <a:ext uri="{FF2B5EF4-FFF2-40B4-BE49-F238E27FC236}">
                  <a16:creationId xmlns:a16="http://schemas.microsoft.com/office/drawing/2014/main" id="{73F69806-B6A7-42EC-B36C-BE75012E8701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247" y="799"/>
              <a:ext cx="998" cy="771"/>
            </a:xfrm>
            <a:prstGeom prst="line">
              <a:avLst/>
            </a:prstGeom>
            <a:noFill/>
            <a:ln w="19050" cap="sq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GB"/>
            </a:p>
          </p:txBody>
        </p:sp>
        <p:sp>
          <p:nvSpPr>
            <p:cNvPr id="120865" name="Line 33">
              <a:extLst>
                <a:ext uri="{FF2B5EF4-FFF2-40B4-BE49-F238E27FC236}">
                  <a16:creationId xmlns:a16="http://schemas.microsoft.com/office/drawing/2014/main" id="{B33C7A04-270F-402C-9F99-134072974D2B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3560" y="754"/>
              <a:ext cx="1225" cy="726"/>
            </a:xfrm>
            <a:prstGeom prst="line">
              <a:avLst/>
            </a:prstGeom>
            <a:noFill/>
            <a:ln w="19050" cap="sq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GB"/>
            </a:p>
          </p:txBody>
        </p:sp>
        <p:sp>
          <p:nvSpPr>
            <p:cNvPr id="120866" name="Line 34">
              <a:extLst>
                <a:ext uri="{FF2B5EF4-FFF2-40B4-BE49-F238E27FC236}">
                  <a16:creationId xmlns:a16="http://schemas.microsoft.com/office/drawing/2014/main" id="{C2293D15-9023-4343-A9D6-71B0B19C8AD8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3560" y="845"/>
              <a:ext cx="726" cy="1360"/>
            </a:xfrm>
            <a:prstGeom prst="line">
              <a:avLst/>
            </a:prstGeom>
            <a:noFill/>
            <a:ln w="19050" cap="sq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GB"/>
            </a:p>
          </p:txBody>
        </p:sp>
      </p:grpSp>
      <p:grpSp>
        <p:nvGrpSpPr>
          <p:cNvPr id="120880" name="Group 48">
            <a:extLst>
              <a:ext uri="{FF2B5EF4-FFF2-40B4-BE49-F238E27FC236}">
                <a16:creationId xmlns:a16="http://schemas.microsoft.com/office/drawing/2014/main" id="{818792CD-AFD9-400F-86BE-9263D74AE36B}"/>
              </a:ext>
            </a:extLst>
          </p:cNvPr>
          <p:cNvGrpSpPr>
            <a:grpSpLocks/>
          </p:cNvGrpSpPr>
          <p:nvPr/>
        </p:nvGrpSpPr>
        <p:grpSpPr bwMode="auto">
          <a:xfrm>
            <a:off x="684213" y="3716338"/>
            <a:ext cx="8242300" cy="2671762"/>
            <a:chOff x="431" y="2341"/>
            <a:chExt cx="5192" cy="1683"/>
          </a:xfrm>
        </p:grpSpPr>
        <p:sp>
          <p:nvSpPr>
            <p:cNvPr id="120853" name="AutoShape 21">
              <a:extLst>
                <a:ext uri="{FF2B5EF4-FFF2-40B4-BE49-F238E27FC236}">
                  <a16:creationId xmlns:a16="http://schemas.microsoft.com/office/drawing/2014/main" id="{F0472875-05CF-49BC-9110-651CA2B28A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1" y="2341"/>
              <a:ext cx="1372" cy="412"/>
            </a:xfrm>
            <a:prstGeom prst="flowChartOnlineStorage">
              <a:avLst/>
            </a:prstGeom>
            <a:solidFill>
              <a:schemeClr val="accent1"/>
            </a:solidFill>
            <a:ln w="12700" cap="sq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 algn="ctr"/>
              <a:r>
                <a:rPr lang="en-US" altLang="en-US"/>
                <a:t>Ground state</a:t>
              </a:r>
              <a:br>
                <a:rPr lang="en-US" altLang="en-US"/>
              </a:br>
              <a:r>
                <a:rPr lang="en-US" altLang="en-US"/>
                <a:t>properties</a:t>
              </a:r>
            </a:p>
          </p:txBody>
        </p:sp>
        <p:sp>
          <p:nvSpPr>
            <p:cNvPr id="120855" name="AutoShape 23">
              <a:extLst>
                <a:ext uri="{FF2B5EF4-FFF2-40B4-BE49-F238E27FC236}">
                  <a16:creationId xmlns:a16="http://schemas.microsoft.com/office/drawing/2014/main" id="{C73229D5-4E47-45AA-AE4C-0AA51832FB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6" y="3158"/>
              <a:ext cx="1780" cy="239"/>
            </a:xfrm>
            <a:prstGeom prst="flowChartOnlineStorage">
              <a:avLst/>
            </a:prstGeom>
            <a:solidFill>
              <a:schemeClr val="accent1"/>
            </a:solidFill>
            <a:ln w="12700" cap="sq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 algn="ctr"/>
              <a:r>
                <a:rPr lang="en-US" altLang="en-US"/>
                <a:t>Optical potentials</a:t>
              </a:r>
            </a:p>
          </p:txBody>
        </p:sp>
        <p:sp>
          <p:nvSpPr>
            <p:cNvPr id="120856" name="AutoShape 24">
              <a:extLst>
                <a:ext uri="{FF2B5EF4-FFF2-40B4-BE49-F238E27FC236}">
                  <a16:creationId xmlns:a16="http://schemas.microsoft.com/office/drawing/2014/main" id="{D34665B6-47D5-4E32-9646-40F076209B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42" y="2795"/>
              <a:ext cx="1881" cy="239"/>
            </a:xfrm>
            <a:prstGeom prst="flowChartOnlineStorage">
              <a:avLst/>
            </a:prstGeom>
            <a:solidFill>
              <a:schemeClr val="accent1"/>
            </a:solidFill>
            <a:ln w="12700" cap="sq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 algn="ctr"/>
              <a:r>
                <a:rPr lang="en-US" altLang="en-US">
                  <a:latin typeface="Symbol" panose="05050102010706020507" pitchFamily="18" charset="2"/>
                </a:rPr>
                <a:t>g</a:t>
              </a:r>
              <a:r>
                <a:rPr lang="en-US" altLang="en-US"/>
                <a:t>-strength function</a:t>
              </a:r>
            </a:p>
          </p:txBody>
        </p:sp>
        <p:sp>
          <p:nvSpPr>
            <p:cNvPr id="120862" name="AutoShape 30">
              <a:extLst>
                <a:ext uri="{FF2B5EF4-FFF2-40B4-BE49-F238E27FC236}">
                  <a16:creationId xmlns:a16="http://schemas.microsoft.com/office/drawing/2014/main" id="{3E6A00F1-E4EB-4946-9672-C6A10F8EA7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82" y="3612"/>
              <a:ext cx="1720" cy="412"/>
            </a:xfrm>
            <a:prstGeom prst="flowChartOnlineStorage">
              <a:avLst/>
            </a:prstGeom>
            <a:solidFill>
              <a:schemeClr val="accent1"/>
            </a:solidFill>
            <a:ln w="12700" cap="sq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 algn="ctr"/>
              <a:r>
                <a:rPr lang="en-US" altLang="en-US"/>
                <a:t>Width fluctuation</a:t>
              </a:r>
              <a:br>
                <a:rPr lang="en-US" altLang="en-US"/>
              </a:br>
              <a:r>
                <a:rPr lang="en-US" altLang="en-US"/>
                <a:t>corrections</a:t>
              </a:r>
            </a:p>
          </p:txBody>
        </p:sp>
        <p:sp>
          <p:nvSpPr>
            <p:cNvPr id="120863" name="AutoShape 31">
              <a:extLst>
                <a:ext uri="{FF2B5EF4-FFF2-40B4-BE49-F238E27FC236}">
                  <a16:creationId xmlns:a16="http://schemas.microsoft.com/office/drawing/2014/main" id="{871D25D8-A450-4BFF-878C-9374432002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06" y="3294"/>
              <a:ext cx="1504" cy="239"/>
            </a:xfrm>
            <a:prstGeom prst="flowChartOnlineStorage">
              <a:avLst/>
            </a:prstGeom>
            <a:solidFill>
              <a:schemeClr val="accent1"/>
            </a:solidFill>
            <a:ln w="12700" cap="sq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 algn="ctr"/>
              <a:r>
                <a:rPr lang="en-US" altLang="en-US"/>
                <a:t>Isospin effects</a:t>
              </a:r>
            </a:p>
          </p:txBody>
        </p:sp>
      </p:grpSp>
      <p:grpSp>
        <p:nvGrpSpPr>
          <p:cNvPr id="120879" name="Group 47">
            <a:extLst>
              <a:ext uri="{FF2B5EF4-FFF2-40B4-BE49-F238E27FC236}">
                <a16:creationId xmlns:a16="http://schemas.microsoft.com/office/drawing/2014/main" id="{78253D83-154F-4298-A273-7C16D9270E6E}"/>
              </a:ext>
            </a:extLst>
          </p:cNvPr>
          <p:cNvGrpSpPr>
            <a:grpSpLocks/>
          </p:cNvGrpSpPr>
          <p:nvPr/>
        </p:nvGrpSpPr>
        <p:grpSpPr bwMode="auto">
          <a:xfrm>
            <a:off x="2484438" y="2708275"/>
            <a:ext cx="4535487" cy="3025775"/>
            <a:chOff x="1565" y="1706"/>
            <a:chExt cx="2857" cy="1906"/>
          </a:xfrm>
        </p:grpSpPr>
        <p:sp>
          <p:nvSpPr>
            <p:cNvPr id="120867" name="Line 35">
              <a:extLst>
                <a:ext uri="{FF2B5EF4-FFF2-40B4-BE49-F238E27FC236}">
                  <a16:creationId xmlns:a16="http://schemas.microsoft.com/office/drawing/2014/main" id="{1761AF98-F8ED-4410-B884-B27D2830003C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565" y="2251"/>
              <a:ext cx="680" cy="317"/>
            </a:xfrm>
            <a:prstGeom prst="line">
              <a:avLst/>
            </a:prstGeom>
            <a:noFill/>
            <a:ln w="28575" cap="sq">
              <a:solidFill>
                <a:srgbClr val="0000FF"/>
              </a:solidFill>
              <a:round/>
              <a:headEnd/>
              <a:tailEnd type="triangle" w="med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GB"/>
            </a:p>
          </p:txBody>
        </p:sp>
        <p:sp>
          <p:nvSpPr>
            <p:cNvPr id="120868" name="Line 36">
              <a:extLst>
                <a:ext uri="{FF2B5EF4-FFF2-40B4-BE49-F238E27FC236}">
                  <a16:creationId xmlns:a16="http://schemas.microsoft.com/office/drawing/2014/main" id="{8D940BCF-8224-4599-A5B3-19FB8B51FE1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610" y="1979"/>
              <a:ext cx="635" cy="181"/>
            </a:xfrm>
            <a:prstGeom prst="line">
              <a:avLst/>
            </a:prstGeom>
            <a:noFill/>
            <a:ln w="28575" cap="sq">
              <a:solidFill>
                <a:srgbClr val="0000FF"/>
              </a:solidFill>
              <a:round/>
              <a:headEnd/>
              <a:tailEnd type="triangle" w="med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GB"/>
            </a:p>
          </p:txBody>
        </p:sp>
        <p:sp>
          <p:nvSpPr>
            <p:cNvPr id="120869" name="Line 37">
              <a:extLst>
                <a:ext uri="{FF2B5EF4-FFF2-40B4-BE49-F238E27FC236}">
                  <a16:creationId xmlns:a16="http://schemas.microsoft.com/office/drawing/2014/main" id="{DE0E695A-69F1-4429-ACD3-12D4CB5D6674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701" y="2432"/>
              <a:ext cx="771" cy="726"/>
            </a:xfrm>
            <a:prstGeom prst="line">
              <a:avLst/>
            </a:prstGeom>
            <a:noFill/>
            <a:ln w="28575" cap="sq">
              <a:solidFill>
                <a:srgbClr val="0000FF"/>
              </a:solidFill>
              <a:round/>
              <a:headEnd/>
              <a:tailEnd type="triangle" w="med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GB"/>
            </a:p>
          </p:txBody>
        </p:sp>
        <p:sp>
          <p:nvSpPr>
            <p:cNvPr id="120870" name="Line 38">
              <a:extLst>
                <a:ext uri="{FF2B5EF4-FFF2-40B4-BE49-F238E27FC236}">
                  <a16:creationId xmlns:a16="http://schemas.microsoft.com/office/drawing/2014/main" id="{AF84348F-ECFE-4D16-AAF8-9C8CE66D2D9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608" y="2432"/>
              <a:ext cx="0" cy="1180"/>
            </a:xfrm>
            <a:prstGeom prst="line">
              <a:avLst/>
            </a:prstGeom>
            <a:noFill/>
            <a:ln w="28575" cap="sq">
              <a:solidFill>
                <a:srgbClr val="0000FF"/>
              </a:solidFill>
              <a:round/>
              <a:headEnd/>
              <a:tailEnd type="triangle" w="med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GB"/>
            </a:p>
          </p:txBody>
        </p:sp>
        <p:sp>
          <p:nvSpPr>
            <p:cNvPr id="120871" name="Line 39">
              <a:extLst>
                <a:ext uri="{FF2B5EF4-FFF2-40B4-BE49-F238E27FC236}">
                  <a16:creationId xmlns:a16="http://schemas.microsoft.com/office/drawing/2014/main" id="{B0975435-322D-4215-B906-AD4563298E74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2971" y="2432"/>
              <a:ext cx="952" cy="862"/>
            </a:xfrm>
            <a:prstGeom prst="line">
              <a:avLst/>
            </a:prstGeom>
            <a:noFill/>
            <a:ln w="28575" cap="sq">
              <a:solidFill>
                <a:srgbClr val="0000FF"/>
              </a:solidFill>
              <a:round/>
              <a:headEnd/>
              <a:tailEnd type="triangle" w="med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GB"/>
            </a:p>
          </p:txBody>
        </p:sp>
        <p:sp>
          <p:nvSpPr>
            <p:cNvPr id="120872" name="Line 40">
              <a:extLst>
                <a:ext uri="{FF2B5EF4-FFF2-40B4-BE49-F238E27FC236}">
                  <a16:creationId xmlns:a16="http://schemas.microsoft.com/office/drawing/2014/main" id="{B1F24C40-8E04-41A4-AAD8-540CAFB3EB59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3334" y="2432"/>
              <a:ext cx="816" cy="363"/>
            </a:xfrm>
            <a:prstGeom prst="line">
              <a:avLst/>
            </a:prstGeom>
            <a:noFill/>
            <a:ln w="28575" cap="sq">
              <a:solidFill>
                <a:srgbClr val="0000FF"/>
              </a:solidFill>
              <a:round/>
              <a:headEnd/>
              <a:tailEnd type="triangle" w="med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GB"/>
            </a:p>
          </p:txBody>
        </p:sp>
        <p:sp>
          <p:nvSpPr>
            <p:cNvPr id="120873" name="Line 41">
              <a:extLst>
                <a:ext uri="{FF2B5EF4-FFF2-40B4-BE49-F238E27FC236}">
                  <a16:creationId xmlns:a16="http://schemas.microsoft.com/office/drawing/2014/main" id="{2938BCBA-C825-4A18-BC91-614AC840ED50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3560" y="2296"/>
              <a:ext cx="454" cy="45"/>
            </a:xfrm>
            <a:prstGeom prst="line">
              <a:avLst/>
            </a:prstGeom>
            <a:noFill/>
            <a:ln w="28575" cap="sq">
              <a:solidFill>
                <a:srgbClr val="0000FF"/>
              </a:solidFill>
              <a:round/>
              <a:headEnd/>
              <a:tailEnd type="triangle" w="med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GB"/>
            </a:p>
          </p:txBody>
        </p:sp>
        <p:sp>
          <p:nvSpPr>
            <p:cNvPr id="120874" name="Line 42">
              <a:extLst>
                <a:ext uri="{FF2B5EF4-FFF2-40B4-BE49-F238E27FC236}">
                  <a16:creationId xmlns:a16="http://schemas.microsoft.com/office/drawing/2014/main" id="{0656B98E-A845-469F-B607-72BA36AD29B8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560" y="1706"/>
              <a:ext cx="862" cy="454"/>
            </a:xfrm>
            <a:prstGeom prst="line">
              <a:avLst/>
            </a:prstGeom>
            <a:noFill/>
            <a:ln w="28575" cap="sq">
              <a:solidFill>
                <a:srgbClr val="0000FF"/>
              </a:solidFill>
              <a:round/>
              <a:headEnd/>
              <a:tailEnd type="triangle" w="med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GB"/>
            </a:p>
          </p:txBody>
        </p:sp>
      </p:grpSp>
      <p:sp>
        <p:nvSpPr>
          <p:cNvPr id="120882" name="AutoShape 50">
            <a:hlinkClick r:id="" action="ppaction://customshow?id=3&amp;return=true" highlightClick="1"/>
            <a:extLst>
              <a:ext uri="{FF2B5EF4-FFF2-40B4-BE49-F238E27FC236}">
                <a16:creationId xmlns:a16="http://schemas.microsoft.com/office/drawing/2014/main" id="{992EFC14-66C4-4D84-9B77-45223664E14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35375" y="692150"/>
            <a:ext cx="1944688" cy="863600"/>
          </a:xfrm>
          <a:prstGeom prst="actionButtonBlank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219200"/>
          </a:xfrm>
        </p:spPr>
        <p:txBody>
          <a:bodyPr/>
          <a:lstStyle/>
          <a:p>
            <a:r>
              <a:rPr lang="de-CH" altLang="en-US" sz="2800" dirty="0" err="1"/>
              <a:t>Astrophysical</a:t>
            </a:r>
            <a:r>
              <a:rPr lang="de-CH" altLang="en-US" sz="2800" dirty="0"/>
              <a:t> </a:t>
            </a:r>
            <a:r>
              <a:rPr lang="de-CH" altLang="en-US" sz="2800" dirty="0" err="1"/>
              <a:t>applicability</a:t>
            </a:r>
            <a:r>
              <a:rPr lang="de-CH" altLang="en-US" sz="2800" dirty="0"/>
              <a:t> </a:t>
            </a:r>
            <a:r>
              <a:rPr lang="de-CH" altLang="en-US" sz="2800" dirty="0" err="1"/>
              <a:t>of</a:t>
            </a:r>
            <a:r>
              <a:rPr lang="de-CH" altLang="en-US" sz="2800" dirty="0"/>
              <a:t> </a:t>
            </a:r>
            <a:r>
              <a:rPr lang="de-CH" altLang="en-US" sz="2800" dirty="0" err="1"/>
              <a:t>the</a:t>
            </a:r>
            <a:r>
              <a:rPr lang="de-CH" altLang="en-US" sz="2800" dirty="0"/>
              <a:t> Statistical Model (Hauser-</a:t>
            </a:r>
            <a:r>
              <a:rPr lang="de-CH" altLang="en-US" sz="2800" dirty="0" err="1"/>
              <a:t>Feshbach</a:t>
            </a:r>
            <a:r>
              <a:rPr lang="de-CH" altLang="en-US" sz="2800" dirty="0"/>
              <a:t>)</a:t>
            </a:r>
            <a:endParaRPr lang="en-US" altLang="en-US" sz="2800" dirty="0"/>
          </a:p>
        </p:txBody>
      </p:sp>
      <p:sp>
        <p:nvSpPr>
          <p:cNvPr id="66564" name="Text Box 4"/>
          <p:cNvSpPr txBox="1">
            <a:spLocks noChangeArrowheads="1"/>
          </p:cNvSpPr>
          <p:nvPr/>
        </p:nvSpPr>
        <p:spPr bwMode="auto">
          <a:xfrm>
            <a:off x="7297738" y="6521450"/>
            <a:ext cx="184626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Rauscher et al. 1997</a:t>
            </a:r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66565" name="Text Box 5"/>
          <p:cNvSpPr txBox="1">
            <a:spLocks noChangeArrowheads="1"/>
          </p:cNvSpPr>
          <p:nvPr/>
        </p:nvSpPr>
        <p:spPr bwMode="auto">
          <a:xfrm rot="-10800000">
            <a:off x="557213" y="1287463"/>
            <a:ext cx="488950" cy="276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+mn-cs"/>
              </a:rPr>
              <a:t>Neutron induced reactions</a:t>
            </a:r>
            <a:endParaRPr kumimoji="0" lang="en-US" altLang="en-US" sz="20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pic>
        <p:nvPicPr>
          <p:cNvPr id="3" name="Picture 9" descr="applicability">
            <a:extLst>
              <a:ext uri="{FF2B5EF4-FFF2-40B4-BE49-F238E27FC236}">
                <a16:creationId xmlns:a16="http://schemas.microsoft.com/office/drawing/2014/main" id="{148203A0-7535-65CA-C1BE-2D34F0F2D5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6162" y="1203690"/>
            <a:ext cx="7198245" cy="52374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4114" name="Rectangle 2"/>
          <p:cNvSpPr>
            <a:spLocks noGrp="1" noChangeArrowheads="1"/>
          </p:cNvSpPr>
          <p:nvPr>
            <p:ph type="title"/>
          </p:nvPr>
        </p:nvSpPr>
        <p:spPr>
          <a:xfrm>
            <a:off x="655638" y="-242888"/>
            <a:ext cx="7772400" cy="1219201"/>
          </a:xfrm>
        </p:spPr>
        <p:txBody>
          <a:bodyPr/>
          <a:lstStyle/>
          <a:p>
            <a:r>
              <a:rPr lang="de-CH" altLang="en-US" sz="3200"/>
              <a:t>Reactions Far Off Stability</a:t>
            </a:r>
            <a:endParaRPr lang="en-US" altLang="en-US" sz="3200"/>
          </a:p>
        </p:txBody>
      </p:sp>
      <p:sp>
        <p:nvSpPr>
          <p:cNvPr id="1754115" name="Text Box 3"/>
          <p:cNvSpPr txBox="1">
            <a:spLocks noChangeArrowheads="1"/>
          </p:cNvSpPr>
          <p:nvPr/>
        </p:nvSpPr>
        <p:spPr bwMode="auto">
          <a:xfrm>
            <a:off x="439738" y="4178300"/>
            <a:ext cx="2430462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de-CH" altLang="en-US" sz="1200">
                <a:effectLst>
                  <a:outerShdw blurRad="38100" dist="38100" dir="2700000" algn="tl">
                    <a:srgbClr val="000000"/>
                  </a:outerShdw>
                </a:effectLst>
              </a:rPr>
              <a:t>Rauscher et al., PRC 56 (1997) 1613</a:t>
            </a:r>
            <a:endParaRPr lang="en-US" altLang="en-US" sz="120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754116" name="Text Box 4"/>
          <p:cNvSpPr txBox="1">
            <a:spLocks noChangeArrowheads="1"/>
          </p:cNvSpPr>
          <p:nvPr/>
        </p:nvSpPr>
        <p:spPr bwMode="auto">
          <a:xfrm rot="-10800000">
            <a:off x="0" y="1273175"/>
            <a:ext cx="488950" cy="276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de-CH" altLang="en-US" sz="2000">
                <a:effectLst>
                  <a:outerShdw blurRad="38100" dist="38100" dir="2700000" algn="tl">
                    <a:srgbClr val="000000"/>
                  </a:outerShdw>
                </a:effectLst>
              </a:rPr>
              <a:t>Neutron induced reactions</a:t>
            </a:r>
            <a:endParaRPr lang="en-US" altLang="en-US" sz="200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1754117" name="Picture 5" descr="dc_importanc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72" t="7677" r="2315" b="11346"/>
          <a:stretch>
            <a:fillRect/>
          </a:stretch>
        </p:blipFill>
        <p:spPr bwMode="auto">
          <a:xfrm>
            <a:off x="4483100" y="3689350"/>
            <a:ext cx="4660900" cy="3168650"/>
          </a:xfrm>
          <a:prstGeom prst="rect">
            <a:avLst/>
          </a:prstGeom>
          <a:noFill/>
          <a:ln w="6350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54118" name="Text Box 6"/>
          <p:cNvSpPr txBox="1">
            <a:spLocks noChangeArrowheads="1"/>
          </p:cNvSpPr>
          <p:nvPr/>
        </p:nvSpPr>
        <p:spPr bwMode="auto">
          <a:xfrm>
            <a:off x="2470150" y="6400800"/>
            <a:ext cx="20145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de-DE" altLang="en-US" sz="1200">
                <a:effectLst/>
                <a:latin typeface="Arial" pitchFamily="34" charset="0"/>
              </a:rPr>
              <a:t>T. Rauscher; J. Phys. G 35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de-DE" altLang="en-US" sz="1200">
                <a:effectLst/>
                <a:latin typeface="Arial" pitchFamily="34" charset="0"/>
              </a:rPr>
              <a:t>(2008) 014026</a:t>
            </a:r>
            <a:endParaRPr lang="en-US" altLang="en-US" sz="1200">
              <a:effectLst/>
              <a:latin typeface="Arial" pitchFamily="34" charset="0"/>
            </a:endParaRPr>
          </a:p>
        </p:txBody>
      </p:sp>
      <p:sp>
        <p:nvSpPr>
          <p:cNvPr id="1754119" name="Text Box 7"/>
          <p:cNvSpPr txBox="1">
            <a:spLocks noChangeArrowheads="1"/>
          </p:cNvSpPr>
          <p:nvPr/>
        </p:nvSpPr>
        <p:spPr bwMode="auto">
          <a:xfrm>
            <a:off x="5089525" y="1087438"/>
            <a:ext cx="33337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Applicability of statistical model</a:t>
            </a:r>
          </a:p>
        </p:txBody>
      </p:sp>
      <p:sp>
        <p:nvSpPr>
          <p:cNvPr id="1754120" name="Text Box 8"/>
          <p:cNvSpPr txBox="1">
            <a:spLocks noChangeArrowheads="1"/>
          </p:cNvSpPr>
          <p:nvPr/>
        </p:nvSpPr>
        <p:spPr bwMode="auto">
          <a:xfrm>
            <a:off x="5010150" y="3190875"/>
            <a:ext cx="41338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hlinkClick r:id="" action="ppaction://noaction"/>
              </a:rPr>
              <a:t>Comparison DC and Hauser-Feshbach</a:t>
            </a:r>
            <a:endParaRPr lang="en-US" altLang="en-US" sz="1800">
              <a:effectLst>
                <a:outerShdw blurRad="38100" dist="38100" dir="2700000" algn="tl">
                  <a:srgbClr val="000000"/>
                </a:outerShdw>
              </a:effectLst>
              <a:latin typeface="Arial" pitchFamily="34" charset="0"/>
            </a:endParaRPr>
          </a:p>
        </p:txBody>
      </p:sp>
      <p:pic>
        <p:nvPicPr>
          <p:cNvPr id="1754121" name="Picture 9" descr="applicability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925" y="938213"/>
            <a:ext cx="4464050" cy="3248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754122" name="Group 10"/>
          <p:cNvGrpSpPr>
            <a:grpSpLocks/>
          </p:cNvGrpSpPr>
          <p:nvPr/>
        </p:nvGrpSpPr>
        <p:grpSpPr bwMode="auto">
          <a:xfrm>
            <a:off x="663775" y="1132681"/>
            <a:ext cx="4546600" cy="3582987"/>
            <a:chOff x="153" y="757"/>
            <a:chExt cx="2864" cy="2257"/>
          </a:xfrm>
        </p:grpSpPr>
        <p:pic>
          <p:nvPicPr>
            <p:cNvPr id="1754123" name="Picture 11" descr="pstable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333" t="7310" r="7304" b="9579"/>
            <a:stretch>
              <a:fillRect/>
            </a:stretch>
          </p:blipFill>
          <p:spPr bwMode="auto">
            <a:xfrm>
              <a:off x="153" y="757"/>
              <a:ext cx="2864" cy="2042"/>
            </a:xfrm>
            <a:prstGeom prst="rect">
              <a:avLst/>
            </a:prstGeom>
            <a:noFill/>
            <a:ln w="9525">
              <a:solidFill>
                <a:schemeClr val="bg2"/>
              </a:solidFill>
              <a:miter lim="800000"/>
              <a:headEnd/>
              <a:tailEnd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754124" name="Text Box 12"/>
            <p:cNvSpPr txBox="1">
              <a:spLocks noChangeArrowheads="1"/>
            </p:cNvSpPr>
            <p:nvPr/>
          </p:nvSpPr>
          <p:spPr bwMode="auto">
            <a:xfrm>
              <a:off x="338" y="2783"/>
              <a:ext cx="1716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itchFamily="34" charset="0"/>
                </a:rPr>
                <a:t>Proton-induced reactions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17541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54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5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de-CH"/>
              <a:t>Solar Abundances</a:t>
            </a:r>
            <a:endParaRPr lang="en-US"/>
          </a:p>
        </p:txBody>
      </p:sp>
      <p:sp>
        <p:nvSpPr>
          <p:cNvPr id="32358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09600" y="4114800"/>
            <a:ext cx="3810000" cy="2092325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de-CH" sz="2800"/>
              <a:t>From:</a:t>
            </a:r>
          </a:p>
          <a:p>
            <a:pPr eaLnBrk="1" hangingPunct="1">
              <a:defRPr/>
            </a:pPr>
            <a:r>
              <a:rPr lang="de-CH" sz="2800"/>
              <a:t>Astronomy</a:t>
            </a:r>
          </a:p>
          <a:p>
            <a:pPr eaLnBrk="1" hangingPunct="1">
              <a:defRPr/>
            </a:pPr>
            <a:r>
              <a:rPr lang="de-CH" sz="2800"/>
              <a:t>Meteorites</a:t>
            </a:r>
          </a:p>
          <a:p>
            <a:pPr eaLnBrk="1" hangingPunct="1">
              <a:defRPr/>
            </a:pPr>
            <a:r>
              <a:rPr lang="de-CH" sz="2800"/>
              <a:t>Geology</a:t>
            </a:r>
            <a:endParaRPr lang="en-US" sz="2800"/>
          </a:p>
        </p:txBody>
      </p:sp>
      <p:pic>
        <p:nvPicPr>
          <p:cNvPr id="51204" name="Picture 4" descr="ssabu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27" t="4207" r="5762" b="8455"/>
          <a:stretch>
            <a:fillRect/>
          </a:stretch>
        </p:blipFill>
        <p:spPr bwMode="auto">
          <a:xfrm>
            <a:off x="3016250" y="1549400"/>
            <a:ext cx="5349875" cy="3908425"/>
          </a:xfrm>
          <a:prstGeom prst="rect">
            <a:avLst/>
          </a:prstGeom>
          <a:noFill/>
          <a:ln w="6350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169D1F84-F83F-DAD6-5D90-45C0D2DB78D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69116"/>
            <a:ext cx="9144000" cy="5713991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769ED58-1E0A-68FA-0CEF-0C7F1075828A}"/>
              </a:ext>
            </a:extLst>
          </p:cNvPr>
          <p:cNvSpPr txBox="1"/>
          <p:nvPr/>
        </p:nvSpPr>
        <p:spPr>
          <a:xfrm>
            <a:off x="6843655" y="6360543"/>
            <a:ext cx="16145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Cowan+ 2022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>
            <a:extLst>
              <a:ext uri="{FF2B5EF4-FFF2-40B4-BE49-F238E27FC236}">
                <a16:creationId xmlns:a16="http://schemas.microsoft.com/office/drawing/2014/main" id="{28D696DF-5DF2-4911-9FB7-C1FDDAE5D7A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Relative importance of widths</a:t>
            </a:r>
          </a:p>
        </p:txBody>
      </p:sp>
      <p:sp>
        <p:nvSpPr>
          <p:cNvPr id="89091" name="Rectangle 3">
            <a:extLst>
              <a:ext uri="{FF2B5EF4-FFF2-40B4-BE49-F238E27FC236}">
                <a16:creationId xmlns:a16="http://schemas.microsoft.com/office/drawing/2014/main" id="{AD66FBCE-175D-4DF6-A86C-62E1DAFB6C65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649288" y="1746250"/>
            <a:ext cx="3810000" cy="4454525"/>
          </a:xfrm>
        </p:spPr>
        <p:txBody>
          <a:bodyPr/>
          <a:lstStyle/>
          <a:p>
            <a:r>
              <a:rPr lang="en-US" altLang="en-US" sz="2400" dirty="0"/>
              <a:t>Average widths (=transmission coefficients) determine the Hauser-</a:t>
            </a:r>
            <a:r>
              <a:rPr lang="en-US" altLang="en-US" sz="2400" dirty="0" err="1"/>
              <a:t>Feshbach</a:t>
            </a:r>
            <a:r>
              <a:rPr lang="en-US" altLang="en-US" sz="2400" dirty="0"/>
              <a:t> cross section</a:t>
            </a:r>
          </a:p>
          <a:p>
            <a:r>
              <a:rPr lang="en-US" altLang="en-US" sz="2400" dirty="0"/>
              <a:t>Smallest transmission (width) determines cross section!</a:t>
            </a:r>
          </a:p>
          <a:p>
            <a:r>
              <a:rPr lang="en-US" altLang="en-US" sz="2400" dirty="0">
                <a:latin typeface="Symbol" panose="05050102010706020507" pitchFamily="18" charset="2"/>
              </a:rPr>
              <a:t>g</a:t>
            </a:r>
            <a:r>
              <a:rPr lang="en-US" altLang="en-US" sz="2400" dirty="0"/>
              <a:t>-widths not necessarily the smallest ones at astrophysical energies!</a:t>
            </a:r>
          </a:p>
          <a:p>
            <a:pPr lvl="1"/>
            <a:endParaRPr lang="en-US" altLang="en-US" sz="2000" dirty="0"/>
          </a:p>
        </p:txBody>
      </p:sp>
      <p:graphicFrame>
        <p:nvGraphicFramePr>
          <p:cNvPr id="89092" name="Object 4">
            <a:extLst>
              <a:ext uri="{FF2B5EF4-FFF2-40B4-BE49-F238E27FC236}">
                <a16:creationId xmlns:a16="http://schemas.microsoft.com/office/drawing/2014/main" id="{F8DD7820-0134-4B6F-AC50-3E727796359B}"/>
              </a:ext>
            </a:extLst>
          </p:cNvPr>
          <p:cNvGraphicFramePr>
            <a:graphicFrameLocks noGrp="1" noChangeAspect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837530145"/>
              </p:ext>
            </p:extLst>
          </p:nvPr>
        </p:nvGraphicFramePr>
        <p:xfrm>
          <a:off x="5061999" y="1296480"/>
          <a:ext cx="3706813" cy="14906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Formel" r:id="rId3" imgW="1168200" imgH="469800" progId="Equation.3">
                  <p:embed/>
                </p:oleObj>
              </mc:Choice>
              <mc:Fallback>
                <p:oleObj name="Formel" r:id="rId3" imgW="1168200" imgH="469800" progId="Equation.3">
                  <p:embed/>
                  <p:pic>
                    <p:nvPicPr>
                      <p:cNvPr id="89092" name="Object 4">
                        <a:extLst>
                          <a:ext uri="{FF2B5EF4-FFF2-40B4-BE49-F238E27FC236}">
                            <a16:creationId xmlns:a16="http://schemas.microsoft.com/office/drawing/2014/main" id="{F8DD7820-0134-4B6F-AC50-3E727796359B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61999" y="1296480"/>
                        <a:ext cx="3706813" cy="1490662"/>
                      </a:xfrm>
                      <a:prstGeom prst="rect">
                        <a:avLst/>
                      </a:prstGeom>
                      <a:solidFill>
                        <a:schemeClr val="accent2"/>
                      </a:solidFill>
                      <a:ln w="9525" cap="flat">
                        <a:solidFill>
                          <a:schemeClr val="accent2"/>
                        </a:solidFill>
                        <a:miter lim="800000"/>
                        <a:headEnd type="none" w="med" len="med"/>
                        <a:tailEnd type="none" w="med" len="med"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89093" name="Group 5">
            <a:extLst>
              <a:ext uri="{FF2B5EF4-FFF2-40B4-BE49-F238E27FC236}">
                <a16:creationId xmlns:a16="http://schemas.microsoft.com/office/drawing/2014/main" id="{4AA662BB-8ED3-4B88-A630-4FC51BDFB549}"/>
              </a:ext>
            </a:extLst>
          </p:cNvPr>
          <p:cNvGrpSpPr>
            <a:grpSpLocks/>
          </p:cNvGrpSpPr>
          <p:nvPr/>
        </p:nvGrpSpPr>
        <p:grpSpPr bwMode="auto">
          <a:xfrm>
            <a:off x="193675" y="2520950"/>
            <a:ext cx="5267325" cy="3721100"/>
            <a:chOff x="122" y="1588"/>
            <a:chExt cx="3318" cy="2344"/>
          </a:xfrm>
        </p:grpSpPr>
        <p:pic>
          <p:nvPicPr>
            <p:cNvPr id="89094" name="Picture 6">
              <a:extLst>
                <a:ext uri="{FF2B5EF4-FFF2-40B4-BE49-F238E27FC236}">
                  <a16:creationId xmlns:a16="http://schemas.microsoft.com/office/drawing/2014/main" id="{CAAA63AB-4FE3-4B57-B1C2-4B1AC37EC4F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609" y="1101"/>
              <a:ext cx="2344" cy="3318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miter lim="800000"/>
              <a:headEnd/>
              <a:tailEnd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9095" name="Text Box 7">
              <a:extLst>
                <a:ext uri="{FF2B5EF4-FFF2-40B4-BE49-F238E27FC236}">
                  <a16:creationId xmlns:a16="http://schemas.microsoft.com/office/drawing/2014/main" id="{6C610F82-A085-4B05-9AEC-51639182938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16" y="2537"/>
              <a:ext cx="441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marL="342900" indent="-3429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342900" marR="0" lvl="0" indent="-342900" algn="ctr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FF00"/>
                </a:buClr>
                <a:buSzPct val="75000"/>
                <a:buFont typeface="Wingdings" panose="05000000000000000000" pitchFamily="2" charset="2"/>
                <a:buNone/>
                <a:tabLst/>
                <a:defRPr/>
              </a:pPr>
              <a:r>
                <a:rPr kumimoji="0" lang="en-US" altLang="en-US" sz="2000" b="0" i="0" u="none" strike="noStrike" kern="1200" cap="none" spc="0" normalizeH="0" baseline="30000" noProof="0">
                  <a:ln>
                    <a:noFill/>
                  </a:ln>
                  <a:solidFill>
                    <a:srgbClr val="000000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rPr>
                <a:t>110</a:t>
              </a:r>
              <a:r>
                <a:rPr kumimoji="0" lang="en-US" altLang="en-US" sz="20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rPr>
                <a:t>Sn</a:t>
              </a:r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5393CFC5-2DC1-456A-9BA4-0D0838E0F585}"/>
              </a:ext>
            </a:extLst>
          </p:cNvPr>
          <p:cNvGrpSpPr/>
          <p:nvPr/>
        </p:nvGrpSpPr>
        <p:grpSpPr>
          <a:xfrm>
            <a:off x="2227263" y="2819400"/>
            <a:ext cx="5372100" cy="4041775"/>
            <a:chOff x="2227263" y="2819400"/>
            <a:chExt cx="5372100" cy="4041775"/>
          </a:xfrm>
        </p:grpSpPr>
        <p:grpSp>
          <p:nvGrpSpPr>
            <p:cNvPr id="89097" name="Group 9">
              <a:extLst>
                <a:ext uri="{FF2B5EF4-FFF2-40B4-BE49-F238E27FC236}">
                  <a16:creationId xmlns:a16="http://schemas.microsoft.com/office/drawing/2014/main" id="{A48A1789-121A-4482-9AA4-DFB9C80240D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227263" y="2819400"/>
              <a:ext cx="5372100" cy="4041775"/>
              <a:chOff x="1403" y="1776"/>
              <a:chExt cx="3384" cy="2546"/>
            </a:xfrm>
          </p:grpSpPr>
          <p:pic>
            <p:nvPicPr>
              <p:cNvPr id="89098" name="Picture 10">
                <a:extLst>
                  <a:ext uri="{FF2B5EF4-FFF2-40B4-BE49-F238E27FC236}">
                    <a16:creationId xmlns:a16="http://schemas.microsoft.com/office/drawing/2014/main" id="{21DA7BE8-4713-41AC-ADFE-47D577B920E6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187" t="9277" r="4062" b="7289"/>
              <a:stretch>
                <a:fillRect/>
              </a:stretch>
            </p:blipFill>
            <p:spPr bwMode="auto">
              <a:xfrm rot="5400000">
                <a:off x="1823" y="1356"/>
                <a:ext cx="2544" cy="3384"/>
              </a:xfrm>
              <a:prstGeom prst="rect">
                <a:avLst/>
              </a:prstGeom>
              <a:noFill/>
              <a:ln w="6350">
                <a:solidFill>
                  <a:srgbClr val="000000"/>
                </a:solidFill>
                <a:miter lim="800000"/>
                <a:headEnd/>
                <a:tailEnd/>
              </a:ln>
              <a:effectLst>
                <a:outerShdw dist="107763" dir="2700000" algn="ctr" rotWithShape="0">
                  <a:schemeClr val="bg2">
                    <a:alpha val="50000"/>
                  </a:schemeClr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89099" name="Text Box 11">
                <a:extLst>
                  <a:ext uri="{FF2B5EF4-FFF2-40B4-BE49-F238E27FC236}">
                    <a16:creationId xmlns:a16="http://schemas.microsoft.com/office/drawing/2014/main" id="{086C2125-601B-4D7C-B383-4B59B9133965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569" y="4089"/>
                <a:ext cx="637" cy="23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sq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marL="342900" indent="-3429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342900" marR="0" lvl="0" indent="-342900" algn="ctr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FFFF00"/>
                  </a:buClr>
                  <a:buSzPct val="75000"/>
                  <a:buFont typeface="Wingdings" panose="05000000000000000000" pitchFamily="2" charset="2"/>
                  <a:buNone/>
                  <a:tabLst/>
                  <a:defRPr/>
                </a:pPr>
                <a:r>
                  <a:rPr lang="en-US" altLang="en-US" dirty="0">
                    <a:solidFill>
                      <a:srgbClr val="000000"/>
                    </a:solidFill>
                    <a:effectLst>
                      <a:outerShdw blurRad="38100" dist="38100" dir="2700000" algn="tl">
                        <a:srgbClr val="FFFFFF"/>
                      </a:outerShdw>
                    </a:effectLst>
                    <a:latin typeface="Times New Roman" panose="02020603050405020304" pitchFamily="18" charset="0"/>
                  </a:rPr>
                  <a:t>E (MeV)</a:t>
                </a:r>
                <a:endParaRPr kumimoji="0" lang="en-US" altLang="en-US" sz="18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89100" name="Text Box 12">
                <a:extLst>
                  <a:ext uri="{FF2B5EF4-FFF2-40B4-BE49-F238E27FC236}">
                    <a16:creationId xmlns:a16="http://schemas.microsoft.com/office/drawing/2014/main" id="{D4BB6278-6D38-40A7-86BC-11FB7B6115B4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 rot="-5400000">
                <a:off x="1207" y="2882"/>
                <a:ext cx="660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sq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marL="342900" indent="-3429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342900" marR="0" lvl="0" indent="-342900" algn="ctr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FFFF00"/>
                  </a:buClr>
                  <a:buSzPct val="75000"/>
                  <a:buFont typeface="Wingdings" panose="05000000000000000000" pitchFamily="2" charset="2"/>
                  <a:buNone/>
                  <a:tabLst/>
                  <a:defRPr/>
                </a:pPr>
                <a:r>
                  <a:rPr kumimoji="0" lang="en-US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>
                      <a:outerShdw blurRad="38100" dist="38100" dir="2700000" algn="tl">
                        <a:srgbClr val="FFFFFF"/>
                      </a:outerShdw>
                    </a:effectLst>
                    <a:uLnTx/>
                    <a:uFillTx/>
                    <a:latin typeface="Times New Roman" panose="02020603050405020304" pitchFamily="18" charset="0"/>
                    <a:ea typeface="+mn-ea"/>
                    <a:cs typeface="+mn-cs"/>
                  </a:rPr>
                  <a:t>S-Widths</a:t>
                </a:r>
              </a:p>
            </p:txBody>
          </p:sp>
        </p:grpSp>
        <p:sp>
          <p:nvSpPr>
            <p:cNvPr id="89101" name="Text Box 13">
              <a:extLst>
                <a:ext uri="{FF2B5EF4-FFF2-40B4-BE49-F238E27FC236}">
                  <a16:creationId xmlns:a16="http://schemas.microsoft.com/office/drawing/2014/main" id="{D3802174-5D4B-4D7A-A49E-E14C4458776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125788" y="3355975"/>
              <a:ext cx="811213" cy="457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marL="342900" indent="-3429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342900" marR="0" lvl="0" indent="-342900" algn="ctr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FF00"/>
                </a:buClr>
                <a:buSzPct val="75000"/>
                <a:buFont typeface="Wingdings" panose="05000000000000000000" pitchFamily="2" charset="2"/>
                <a:buNone/>
                <a:tabLst/>
                <a:defRPr/>
              </a:pPr>
              <a:r>
                <a:rPr kumimoji="0" lang="en-US" altLang="en-US" sz="2400" b="0" i="0" u="none" strike="noStrike" kern="1200" cap="none" spc="0" normalizeH="0" baseline="30000" noProof="0">
                  <a:ln>
                    <a:noFill/>
                  </a:ln>
                  <a:solidFill>
                    <a:srgbClr val="000000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rPr>
                <a:t>110</a:t>
              </a:r>
              <a:r>
                <a: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rPr>
                <a:t>Sn</a:t>
              </a:r>
            </a:p>
          </p:txBody>
        </p:sp>
      </p:grpSp>
      <p:pic>
        <p:nvPicPr>
          <p:cNvPr id="10" name="Picture 9">
            <a:extLst>
              <a:ext uri="{FF2B5EF4-FFF2-40B4-BE49-F238E27FC236}">
                <a16:creationId xmlns:a16="http://schemas.microsoft.com/office/drawing/2014/main" id="{65FC650B-51E1-02F0-ED16-FABB93BE009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7606" y="3085592"/>
            <a:ext cx="5526156" cy="3684104"/>
          </a:xfrm>
          <a:prstGeom prst="rect">
            <a:avLst/>
          </a:prstGeom>
          <a:ln>
            <a:solidFill>
              <a:schemeClr val="bg2"/>
            </a:solidFill>
          </a:ln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478A348E-DA7A-BFEA-895B-54F5DBBB92EC}"/>
              </a:ext>
            </a:extLst>
          </p:cNvPr>
          <p:cNvSpPr txBox="1"/>
          <p:nvPr/>
        </p:nvSpPr>
        <p:spPr>
          <a:xfrm>
            <a:off x="313018" y="6369672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(</a:t>
            </a:r>
            <a:r>
              <a:rPr lang="en-GB" dirty="0" err="1">
                <a:latin typeface="Symbol" panose="05050102010706020507" pitchFamily="18" charset="2"/>
              </a:rPr>
              <a:t>a,g</a:t>
            </a:r>
            <a:r>
              <a:rPr lang="en-GB" dirty="0"/>
              <a:t>)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273C82A-DDFB-34F3-2FBB-93B13E652D29}"/>
              </a:ext>
            </a:extLst>
          </p:cNvPr>
          <p:cNvSpPr txBox="1"/>
          <p:nvPr/>
        </p:nvSpPr>
        <p:spPr>
          <a:xfrm>
            <a:off x="8100392" y="3355975"/>
            <a:ext cx="6254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bg2"/>
                </a:solidFill>
              </a:rPr>
              <a:t>(</a:t>
            </a:r>
            <a:r>
              <a:rPr lang="en-GB" dirty="0" err="1">
                <a:solidFill>
                  <a:schemeClr val="bg2"/>
                </a:solidFill>
              </a:rPr>
              <a:t>n,</a:t>
            </a:r>
            <a:r>
              <a:rPr lang="en-GB" dirty="0" err="1">
                <a:solidFill>
                  <a:schemeClr val="bg2"/>
                </a:solidFill>
                <a:latin typeface="Symbol" panose="05050102010706020507" pitchFamily="18" charset="2"/>
              </a:rPr>
              <a:t>g</a:t>
            </a:r>
            <a:r>
              <a:rPr lang="en-GB" dirty="0">
                <a:solidFill>
                  <a:schemeClr val="bg2"/>
                </a:solidFill>
              </a:rPr>
              <a:t>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90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90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0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112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60350"/>
            <a:ext cx="4694238" cy="1219200"/>
          </a:xfrm>
        </p:spPr>
        <p:txBody>
          <a:bodyPr/>
          <a:lstStyle/>
          <a:p>
            <a:r>
              <a:rPr lang="en-US" altLang="en-US"/>
              <a:t>Sensitivity</a:t>
            </a:r>
          </a:p>
        </p:txBody>
      </p:sp>
      <p:pic>
        <p:nvPicPr>
          <p:cNvPr id="1541123" name="Picture 3" descr="ru96sensilow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664" b="4868"/>
          <a:stretch>
            <a:fillRect/>
          </a:stretch>
        </p:blipFill>
        <p:spPr bwMode="auto">
          <a:xfrm>
            <a:off x="0" y="3767138"/>
            <a:ext cx="4521200" cy="3090862"/>
          </a:xfrm>
          <a:prstGeom prst="rect">
            <a:avLst/>
          </a:prstGeom>
          <a:noFill/>
          <a:ln w="635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41124" name="Picture 4" descr="ru96sensihi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081" b="6081"/>
          <a:stretch>
            <a:fillRect/>
          </a:stretch>
        </p:blipFill>
        <p:spPr bwMode="auto">
          <a:xfrm>
            <a:off x="4564063" y="3749675"/>
            <a:ext cx="4579937" cy="3108325"/>
          </a:xfrm>
          <a:prstGeom prst="rect">
            <a:avLst/>
          </a:prstGeom>
          <a:noFill/>
          <a:ln w="635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41125" name="Text Box 5"/>
          <p:cNvSpPr txBox="1">
            <a:spLocks noChangeArrowheads="1"/>
          </p:cNvSpPr>
          <p:nvPr/>
        </p:nvSpPr>
        <p:spPr bwMode="auto">
          <a:xfrm>
            <a:off x="2414588" y="5786438"/>
            <a:ext cx="10350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2.6 MeV</a:t>
            </a:r>
          </a:p>
        </p:txBody>
      </p:sp>
      <p:sp>
        <p:nvSpPr>
          <p:cNvPr id="1541126" name="Text Box 6"/>
          <p:cNvSpPr txBox="1">
            <a:spLocks noChangeArrowheads="1"/>
          </p:cNvSpPr>
          <p:nvPr/>
        </p:nvSpPr>
        <p:spPr bwMode="auto">
          <a:xfrm>
            <a:off x="7080250" y="5834063"/>
            <a:ext cx="9715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11 MeV</a:t>
            </a:r>
          </a:p>
        </p:txBody>
      </p:sp>
      <p:sp>
        <p:nvSpPr>
          <p:cNvPr id="1541127" name="Text Box 7"/>
          <p:cNvSpPr txBox="1">
            <a:spLocks noChangeArrowheads="1"/>
          </p:cNvSpPr>
          <p:nvPr/>
        </p:nvSpPr>
        <p:spPr bwMode="auto">
          <a:xfrm>
            <a:off x="950913" y="2482850"/>
            <a:ext cx="2803525" cy="730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itchFamily="34" charset="0"/>
                <a:ea typeface="+mn-ea"/>
                <a:cs typeface="+mn-cs"/>
              </a:rPr>
              <a:t>data: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itchFamily="34" charset="0"/>
                <a:ea typeface="+mn-ea"/>
                <a:cs typeface="+mn-cs"/>
              </a:rPr>
              <a:t>Bork et al, PRC 58 (1998) 524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itchFamily="34" charset="0"/>
                <a:ea typeface="+mn-ea"/>
                <a:cs typeface="+mn-cs"/>
              </a:rPr>
              <a:t>Zhong (GSI) et al, preliminary</a:t>
            </a:r>
          </a:p>
        </p:txBody>
      </p:sp>
      <p:grpSp>
        <p:nvGrpSpPr>
          <p:cNvPr id="1541128" name="Group 8"/>
          <p:cNvGrpSpPr>
            <a:grpSpLocks/>
          </p:cNvGrpSpPr>
          <p:nvPr/>
        </p:nvGrpSpPr>
        <p:grpSpPr bwMode="auto">
          <a:xfrm>
            <a:off x="4206875" y="269875"/>
            <a:ext cx="4748213" cy="3395663"/>
            <a:chOff x="2650" y="170"/>
            <a:chExt cx="2991" cy="2139"/>
          </a:xfrm>
        </p:grpSpPr>
        <p:pic>
          <p:nvPicPr>
            <p:cNvPr id="1541129" name="Picture 9" descr="ru96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853" t="8061" r="8876" b="8676"/>
            <a:stretch>
              <a:fillRect/>
            </a:stretch>
          </p:blipFill>
          <p:spPr bwMode="auto">
            <a:xfrm>
              <a:off x="2650" y="170"/>
              <a:ext cx="2991" cy="2139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541130" name="Text Box 10"/>
            <p:cNvSpPr txBox="1">
              <a:spLocks noChangeArrowheads="1"/>
            </p:cNvSpPr>
            <p:nvPr/>
          </p:nvSpPr>
          <p:spPr bwMode="auto">
            <a:xfrm>
              <a:off x="4737" y="647"/>
              <a:ext cx="681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800" b="0" i="0" u="none" strike="noStrike" kern="1200" cap="none" spc="0" normalizeH="0" baseline="30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+mn-cs"/>
                </a:rPr>
                <a:t>96</a:t>
              </a:r>
              <a:r>
                <a: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+mn-cs"/>
                </a:rPr>
                <a:t>Ru(p,</a:t>
              </a:r>
              <a:r>
                <a: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Symbol" pitchFamily="18" charset="2"/>
                  <a:ea typeface="+mn-ea"/>
                  <a:cs typeface="+mn-cs"/>
                </a:rPr>
                <a:t>g</a:t>
              </a:r>
              <a:r>
                <a: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+mn-cs"/>
                </a:rPr>
                <a:t>)</a:t>
              </a:r>
            </a:p>
          </p:txBody>
        </p:sp>
      </p:grpSp>
      <p:pic>
        <p:nvPicPr>
          <p:cNvPr id="1541131" name="Picture 11" descr="sensidom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38" t="7231" r="2696" b="7231"/>
          <a:stretch>
            <a:fillRect/>
          </a:stretch>
        </p:blipFill>
        <p:spPr bwMode="auto">
          <a:xfrm>
            <a:off x="584200" y="1449388"/>
            <a:ext cx="7426325" cy="5408612"/>
          </a:xfrm>
          <a:prstGeom prst="rect">
            <a:avLst/>
          </a:prstGeom>
          <a:noFill/>
          <a:ln w="6350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541134" name="Group 14"/>
          <p:cNvGrpSpPr>
            <a:grpSpLocks/>
          </p:cNvGrpSpPr>
          <p:nvPr/>
        </p:nvGrpSpPr>
        <p:grpSpPr bwMode="auto">
          <a:xfrm>
            <a:off x="928688" y="1782763"/>
            <a:ext cx="2601912" cy="5062537"/>
            <a:chOff x="585" y="1123"/>
            <a:chExt cx="1639" cy="3189"/>
          </a:xfrm>
        </p:grpSpPr>
        <p:sp>
          <p:nvSpPr>
            <p:cNvPr id="1541132" name="Rectangle 12"/>
            <p:cNvSpPr>
              <a:spLocks noChangeArrowheads="1"/>
            </p:cNvSpPr>
            <p:nvPr/>
          </p:nvSpPr>
          <p:spPr bwMode="auto">
            <a:xfrm>
              <a:off x="1507" y="1123"/>
              <a:ext cx="259" cy="2669"/>
            </a:xfrm>
            <a:prstGeom prst="rect">
              <a:avLst/>
            </a:prstGeom>
            <a:solidFill>
              <a:srgbClr val="FFCC00">
                <a:alpha val="42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57150" cap="sq">
                  <a:solidFill>
                    <a:srgbClr val="FF0000"/>
                  </a:solidFill>
                  <a:miter lim="800000"/>
                  <a:headEnd/>
                  <a:tailEnd type="none" w="lg" len="lg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FF00"/>
                </a:buClr>
                <a:buSzPct val="75000"/>
                <a:buFont typeface="Wingdings" pitchFamily="2" charset="2"/>
                <a:buNone/>
                <a:tabLst/>
                <a:defRPr/>
              </a:pPr>
              <a:endParaRPr kumimoji="0" lang="en-GB" sz="2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+mn-cs"/>
              </a:endParaRPr>
            </a:p>
          </p:txBody>
        </p:sp>
        <p:sp>
          <p:nvSpPr>
            <p:cNvPr id="1541133" name="Text Box 13"/>
            <p:cNvSpPr txBox="1">
              <a:spLocks noChangeArrowheads="1"/>
            </p:cNvSpPr>
            <p:nvPr/>
          </p:nvSpPr>
          <p:spPr bwMode="auto">
            <a:xfrm>
              <a:off x="585" y="3949"/>
              <a:ext cx="1639" cy="363"/>
            </a:xfrm>
            <a:prstGeom prst="rect">
              <a:avLst/>
            </a:prstGeom>
            <a:noFill/>
            <a:ln w="57150" cap="sq">
              <a:solidFill>
                <a:srgbClr val="FFCC00"/>
              </a:solidFill>
              <a:miter lim="800000"/>
              <a:headEnd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marL="342900" indent="-34290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marL="342900" marR="0" lvl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FF00"/>
                </a:buClr>
                <a:buSzPct val="75000"/>
                <a:buFont typeface="Wingdings" pitchFamily="2" charset="2"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FFCC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Times New Roman" pitchFamily="18" charset="0"/>
                  <a:ea typeface="+mn-ea"/>
                  <a:cs typeface="+mn-cs"/>
                </a:rPr>
                <a:t>Gamow window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1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541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41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541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1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2000"/>
                                        <p:tgtEl>
                                          <p:spTgt spid="1541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3C1550-4B57-45F2-9CF4-77D583D014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7584" y="1628800"/>
            <a:ext cx="7772400" cy="1219200"/>
          </a:xfrm>
        </p:spPr>
        <p:txBody>
          <a:bodyPr/>
          <a:lstStyle/>
          <a:p>
            <a:r>
              <a:rPr lang="en-GB" dirty="0"/>
              <a:t>Reaction networks</a:t>
            </a:r>
            <a:br>
              <a:rPr lang="en-GB" dirty="0"/>
            </a:br>
            <a:r>
              <a:rPr lang="en-GB" dirty="0"/>
              <a:t>and</a:t>
            </a:r>
            <a:br>
              <a:rPr lang="en-GB" dirty="0"/>
            </a:br>
            <a:r>
              <a:rPr lang="en-GB" dirty="0"/>
              <a:t>Astrophysical Reaction Rates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766121F-031B-422B-A619-4A826A53C937}"/>
              </a:ext>
            </a:extLst>
          </p:cNvPr>
          <p:cNvSpPr txBox="1"/>
          <p:nvPr/>
        </p:nvSpPr>
        <p:spPr>
          <a:xfrm>
            <a:off x="3255692" y="3420749"/>
            <a:ext cx="291618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/>
              <a:t>(“Stellar” rates)</a:t>
            </a:r>
          </a:p>
        </p:txBody>
      </p:sp>
    </p:spTree>
    <p:extLst>
      <p:ext uri="{BB962C8B-B14F-4D97-AF65-F5344CB8AC3E}">
        <p14:creationId xmlns:p14="http://schemas.microsoft.com/office/powerpoint/2010/main" val="2187471331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219200"/>
          </a:xfrm>
        </p:spPr>
        <p:txBody>
          <a:bodyPr/>
          <a:lstStyle/>
          <a:p>
            <a:r>
              <a:rPr lang="de-CH" altLang="en-US" sz="4000"/>
              <a:t>Astrophysical Definitions</a:t>
            </a:r>
            <a:endParaRPr lang="en-US" altLang="en-US" sz="4000"/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98500" y="1412875"/>
            <a:ext cx="7772400" cy="468312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de-CH" altLang="en-US" dirty="0"/>
              <a:t>(Mass)Density [g cm</a:t>
            </a:r>
            <a:r>
              <a:rPr lang="de-CH" altLang="en-US" baseline="30000" dirty="0"/>
              <a:t>-3</a:t>
            </a:r>
            <a:r>
              <a:rPr lang="de-CH" altLang="en-US" dirty="0"/>
              <a:t>]: </a:t>
            </a:r>
            <a:r>
              <a:rPr lang="de-CH" altLang="en-US" i="1" dirty="0" err="1">
                <a:latin typeface="Symbol" pitchFamily="18" charset="2"/>
              </a:rPr>
              <a:t>r</a:t>
            </a:r>
            <a:r>
              <a:rPr lang="de-CH" altLang="en-US" i="1" baseline="-25000" dirty="0" err="1"/>
              <a:t>i</a:t>
            </a:r>
            <a:r>
              <a:rPr lang="de-CH" altLang="en-US" i="1" dirty="0"/>
              <a:t>, </a:t>
            </a:r>
            <a:r>
              <a:rPr lang="de-CH" altLang="en-US" i="1" dirty="0">
                <a:latin typeface="Symbol" pitchFamily="18" charset="2"/>
              </a:rPr>
              <a:t>S</a:t>
            </a:r>
            <a:r>
              <a:rPr lang="de-CH" altLang="en-US" i="1" dirty="0"/>
              <a:t> </a:t>
            </a:r>
            <a:r>
              <a:rPr lang="de-CH" altLang="en-US" i="1" dirty="0" err="1">
                <a:latin typeface="Symbol" pitchFamily="18" charset="2"/>
              </a:rPr>
              <a:t>r</a:t>
            </a:r>
            <a:r>
              <a:rPr lang="de-CH" altLang="en-US" i="1" baseline="-25000" dirty="0" err="1"/>
              <a:t>i</a:t>
            </a:r>
            <a:r>
              <a:rPr lang="de-CH" altLang="en-US" i="1" dirty="0"/>
              <a:t>=</a:t>
            </a:r>
            <a:r>
              <a:rPr lang="de-CH" altLang="en-US" i="1" dirty="0">
                <a:latin typeface="Symbol" pitchFamily="18" charset="2"/>
              </a:rPr>
              <a:t>r</a:t>
            </a:r>
            <a:endParaRPr lang="de-CH" altLang="en-US" dirty="0">
              <a:latin typeface="Symbol" pitchFamily="18" charset="2"/>
            </a:endParaRPr>
          </a:p>
          <a:p>
            <a:pPr>
              <a:lnSpc>
                <a:spcPct val="90000"/>
              </a:lnSpc>
            </a:pPr>
            <a:r>
              <a:rPr lang="de-CH" altLang="en-US" dirty="0" err="1"/>
              <a:t>Number</a:t>
            </a:r>
            <a:r>
              <a:rPr lang="de-CH" altLang="en-US" dirty="0"/>
              <a:t> </a:t>
            </a:r>
            <a:r>
              <a:rPr lang="de-CH" altLang="en-US" dirty="0" err="1"/>
              <a:t>density</a:t>
            </a:r>
            <a:r>
              <a:rPr lang="de-CH" altLang="en-US" dirty="0"/>
              <a:t> [cm</a:t>
            </a:r>
            <a:r>
              <a:rPr lang="de-CH" altLang="en-US" baseline="30000" dirty="0"/>
              <a:t>-3</a:t>
            </a:r>
            <a:r>
              <a:rPr lang="de-CH" altLang="en-US" dirty="0"/>
              <a:t>]: </a:t>
            </a:r>
            <a:r>
              <a:rPr lang="de-CH" altLang="en-US" i="1" dirty="0" err="1"/>
              <a:t>n</a:t>
            </a:r>
            <a:r>
              <a:rPr lang="de-CH" altLang="en-US" i="1" baseline="-25000" dirty="0" err="1"/>
              <a:t>i</a:t>
            </a:r>
            <a:r>
              <a:rPr lang="de-CH" altLang="en-US" i="1" dirty="0"/>
              <a:t>=N</a:t>
            </a:r>
            <a:r>
              <a:rPr lang="de-CH" altLang="en-US" i="1" baseline="-25000" dirty="0"/>
              <a:t>i</a:t>
            </a:r>
            <a:r>
              <a:rPr lang="de-CH" altLang="en-US" i="1" dirty="0"/>
              <a:t>/V, </a:t>
            </a:r>
            <a:r>
              <a:rPr lang="de-CH" altLang="en-US" i="1" dirty="0">
                <a:latin typeface="Symbol" pitchFamily="18" charset="2"/>
              </a:rPr>
              <a:t>S</a:t>
            </a:r>
            <a:r>
              <a:rPr lang="de-CH" altLang="en-US" i="1" dirty="0"/>
              <a:t> </a:t>
            </a:r>
            <a:r>
              <a:rPr lang="de-CH" altLang="en-US" i="1" dirty="0" err="1"/>
              <a:t>n</a:t>
            </a:r>
            <a:r>
              <a:rPr lang="de-CH" altLang="en-US" i="1" baseline="-25000" dirty="0" err="1"/>
              <a:t>i</a:t>
            </a:r>
            <a:r>
              <a:rPr lang="de-CH" altLang="en-US" i="1" dirty="0"/>
              <a:t>=n</a:t>
            </a:r>
            <a:endParaRPr lang="de-CH" altLang="en-US" dirty="0"/>
          </a:p>
          <a:p>
            <a:pPr>
              <a:lnSpc>
                <a:spcPct val="90000"/>
              </a:lnSpc>
            </a:pPr>
            <a:r>
              <a:rPr lang="de-CH" altLang="en-US" dirty="0"/>
              <a:t>Mass </a:t>
            </a:r>
            <a:r>
              <a:rPr lang="de-CH" altLang="en-US" dirty="0" err="1"/>
              <a:t>fraction</a:t>
            </a:r>
            <a:r>
              <a:rPr lang="de-CH" altLang="en-US" dirty="0"/>
              <a:t>: </a:t>
            </a:r>
            <a:r>
              <a:rPr lang="de-CH" altLang="en-US" i="1" dirty="0"/>
              <a:t>X</a:t>
            </a:r>
            <a:r>
              <a:rPr lang="de-CH" altLang="en-US" i="1" baseline="-25000" dirty="0"/>
              <a:t>i</a:t>
            </a:r>
            <a:r>
              <a:rPr lang="de-CH" altLang="en-US" i="1" dirty="0"/>
              <a:t>=</a:t>
            </a:r>
            <a:r>
              <a:rPr lang="de-CH" altLang="en-US" i="1" dirty="0" err="1">
                <a:latin typeface="Symbol" pitchFamily="18" charset="2"/>
              </a:rPr>
              <a:t>r</a:t>
            </a:r>
            <a:r>
              <a:rPr lang="de-CH" altLang="en-US" i="1" baseline="-25000" dirty="0" err="1"/>
              <a:t>i</a:t>
            </a:r>
            <a:r>
              <a:rPr lang="de-CH" altLang="en-US" i="1" dirty="0"/>
              <a:t>/</a:t>
            </a:r>
            <a:r>
              <a:rPr lang="de-CH" altLang="en-US" i="1" dirty="0">
                <a:latin typeface="Symbol" pitchFamily="18" charset="2"/>
              </a:rPr>
              <a:t>r</a:t>
            </a:r>
            <a:r>
              <a:rPr lang="de-CH" altLang="en-US" i="1" dirty="0"/>
              <a:t>, </a:t>
            </a:r>
            <a:r>
              <a:rPr lang="de-CH" altLang="en-US" i="1" dirty="0">
                <a:latin typeface="Symbol" pitchFamily="18" charset="2"/>
              </a:rPr>
              <a:t>S </a:t>
            </a:r>
            <a:r>
              <a:rPr lang="de-CH" altLang="en-US" i="1" dirty="0"/>
              <a:t>X</a:t>
            </a:r>
            <a:r>
              <a:rPr lang="de-CH" altLang="en-US" i="1" baseline="-25000" dirty="0"/>
              <a:t>i</a:t>
            </a:r>
            <a:r>
              <a:rPr lang="de-CH" altLang="en-US" i="1" dirty="0"/>
              <a:t>=1</a:t>
            </a:r>
            <a:endParaRPr lang="de-CH" altLang="en-US" dirty="0"/>
          </a:p>
          <a:p>
            <a:pPr>
              <a:lnSpc>
                <a:spcPct val="90000"/>
              </a:lnSpc>
            </a:pPr>
            <a:r>
              <a:rPr lang="de-CH" altLang="en-US" dirty="0" err="1"/>
              <a:t>Abundance</a:t>
            </a:r>
            <a:r>
              <a:rPr lang="de-CH" altLang="en-US" dirty="0"/>
              <a:t>: </a:t>
            </a:r>
            <a:r>
              <a:rPr lang="de-CH" altLang="en-US" i="1" dirty="0"/>
              <a:t>Y</a:t>
            </a:r>
            <a:r>
              <a:rPr lang="de-CH" altLang="en-US" i="1" baseline="-25000" dirty="0"/>
              <a:t>i</a:t>
            </a:r>
            <a:r>
              <a:rPr lang="de-CH" altLang="en-US" i="1" dirty="0"/>
              <a:t>=</a:t>
            </a:r>
            <a:r>
              <a:rPr lang="de-CH" altLang="en-US" i="1" dirty="0" err="1"/>
              <a:t>n</a:t>
            </a:r>
            <a:r>
              <a:rPr lang="de-CH" altLang="en-US" i="1" baseline="-25000" dirty="0" err="1"/>
              <a:t>i</a:t>
            </a:r>
            <a:r>
              <a:rPr lang="de-CH" altLang="en-US" i="1" dirty="0"/>
              <a:t>/(</a:t>
            </a:r>
            <a:r>
              <a:rPr lang="de-CH" altLang="en-US" i="1" dirty="0" err="1">
                <a:latin typeface="Symbol" pitchFamily="18" charset="2"/>
              </a:rPr>
              <a:t>r</a:t>
            </a:r>
            <a:r>
              <a:rPr lang="de-CH" altLang="en-US" i="1" dirty="0" err="1"/>
              <a:t>N</a:t>
            </a:r>
            <a:r>
              <a:rPr lang="de-CH" altLang="en-US" i="1" baseline="-25000" dirty="0" err="1"/>
              <a:t>A</a:t>
            </a:r>
            <a:r>
              <a:rPr lang="de-CH" altLang="en-US" i="1" dirty="0"/>
              <a:t>), Y</a:t>
            </a:r>
            <a:r>
              <a:rPr lang="de-CH" altLang="en-US" i="1" baseline="-25000" dirty="0"/>
              <a:t>i</a:t>
            </a:r>
            <a:r>
              <a:rPr lang="de-CH" altLang="en-US" i="1" dirty="0"/>
              <a:t>=X</a:t>
            </a:r>
            <a:r>
              <a:rPr lang="de-CH" altLang="en-US" i="1" baseline="-25000" dirty="0"/>
              <a:t>i</a:t>
            </a:r>
            <a:r>
              <a:rPr lang="de-CH" altLang="en-US" i="1" dirty="0"/>
              <a:t>/A</a:t>
            </a:r>
            <a:r>
              <a:rPr lang="de-CH" altLang="en-US" i="1" baseline="-25000" dirty="0"/>
              <a:t>i</a:t>
            </a:r>
            <a:r>
              <a:rPr lang="de-CH" altLang="en-US" dirty="0"/>
              <a:t>, </a:t>
            </a:r>
            <a:br>
              <a:rPr lang="de-CH" altLang="en-US" dirty="0"/>
            </a:br>
            <a:r>
              <a:rPr lang="de-CH" altLang="en-US" i="1" dirty="0" err="1"/>
              <a:t>Y</a:t>
            </a:r>
            <a:r>
              <a:rPr lang="de-CH" altLang="en-US" baseline="-25000" dirty="0" err="1"/>
              <a:t>e</a:t>
            </a:r>
            <a:r>
              <a:rPr lang="de-CH" altLang="en-US" dirty="0"/>
              <a:t>=</a:t>
            </a:r>
            <a:r>
              <a:rPr lang="de-CH" altLang="en-US" i="1" dirty="0">
                <a:latin typeface="Symbol" pitchFamily="18" charset="2"/>
              </a:rPr>
              <a:t>S </a:t>
            </a:r>
            <a:r>
              <a:rPr lang="de-CH" altLang="en-US" i="1" dirty="0" err="1"/>
              <a:t>Z</a:t>
            </a:r>
            <a:r>
              <a:rPr lang="de-CH" altLang="en-US" i="1" baseline="-25000" dirty="0" err="1"/>
              <a:t>i</a:t>
            </a:r>
            <a:r>
              <a:rPr lang="de-CH" altLang="en-US" i="1" dirty="0"/>
              <a:t>/A</a:t>
            </a:r>
            <a:r>
              <a:rPr lang="de-CH" altLang="en-US" i="1" baseline="-25000" dirty="0"/>
              <a:t>i</a:t>
            </a:r>
          </a:p>
          <a:p>
            <a:pPr>
              <a:lnSpc>
                <a:spcPct val="90000"/>
              </a:lnSpc>
            </a:pPr>
            <a:r>
              <a:rPr lang="de-CH" altLang="en-US" dirty="0"/>
              <a:t>Plasma </a:t>
            </a:r>
            <a:r>
              <a:rPr lang="de-CH" altLang="en-US" dirty="0" err="1"/>
              <a:t>temperature</a:t>
            </a:r>
            <a:r>
              <a:rPr lang="de-CH" altLang="en-US" dirty="0"/>
              <a:t>: </a:t>
            </a:r>
            <a:r>
              <a:rPr lang="de-CH" altLang="en-US" i="1" dirty="0"/>
              <a:t>T</a:t>
            </a:r>
            <a:r>
              <a:rPr lang="de-CH" altLang="en-US" baseline="-25000" dirty="0"/>
              <a:t>6</a:t>
            </a:r>
            <a:r>
              <a:rPr lang="de-CH" altLang="en-US" dirty="0"/>
              <a:t> [10</a:t>
            </a:r>
            <a:r>
              <a:rPr lang="de-CH" altLang="en-US" baseline="30000" dirty="0"/>
              <a:t>6</a:t>
            </a:r>
            <a:r>
              <a:rPr lang="de-CH" altLang="en-US" dirty="0"/>
              <a:t> K], </a:t>
            </a:r>
            <a:r>
              <a:rPr lang="de-CH" altLang="en-US" i="1" dirty="0"/>
              <a:t>T</a:t>
            </a:r>
            <a:r>
              <a:rPr lang="de-CH" altLang="en-US" baseline="-25000" dirty="0"/>
              <a:t>9</a:t>
            </a:r>
            <a:r>
              <a:rPr lang="de-CH" altLang="en-US" dirty="0"/>
              <a:t> [10</a:t>
            </a:r>
            <a:r>
              <a:rPr lang="de-CH" altLang="en-US" baseline="30000" dirty="0"/>
              <a:t>9</a:t>
            </a:r>
            <a:r>
              <a:rPr lang="de-CH" altLang="en-US" dirty="0"/>
              <a:t> K]</a:t>
            </a:r>
          </a:p>
          <a:p>
            <a:pPr>
              <a:lnSpc>
                <a:spcPct val="90000"/>
              </a:lnSpc>
            </a:pPr>
            <a:r>
              <a:rPr lang="de-CH" altLang="en-US" dirty="0" err="1"/>
              <a:t>Typical</a:t>
            </a:r>
            <a:r>
              <a:rPr lang="de-CH" altLang="en-US" dirty="0"/>
              <a:t> Energy (MB </a:t>
            </a:r>
            <a:r>
              <a:rPr lang="de-CH" altLang="en-US" dirty="0" err="1"/>
              <a:t>distribution</a:t>
            </a:r>
            <a:r>
              <a:rPr lang="de-CH" altLang="en-US" dirty="0"/>
              <a:t>): </a:t>
            </a:r>
            <a:r>
              <a:rPr lang="de-CH" altLang="en-US" i="1" dirty="0"/>
              <a:t>E=</a:t>
            </a:r>
            <a:r>
              <a:rPr lang="de-CH" altLang="en-US" i="1" dirty="0" err="1"/>
              <a:t>kT</a:t>
            </a:r>
            <a:r>
              <a:rPr lang="de-CH" altLang="en-US" i="1" dirty="0"/>
              <a:t>=T</a:t>
            </a:r>
            <a:r>
              <a:rPr lang="de-CH" altLang="en-US" baseline="-25000" dirty="0"/>
              <a:t>9</a:t>
            </a:r>
            <a:r>
              <a:rPr lang="de-CH" altLang="en-US" i="1" dirty="0"/>
              <a:t>/11.6045</a:t>
            </a:r>
            <a:r>
              <a:rPr lang="de-CH" altLang="en-US" dirty="0"/>
              <a:t> MeV</a:t>
            </a:r>
          </a:p>
          <a:p>
            <a:pPr>
              <a:lnSpc>
                <a:spcPct val="90000"/>
              </a:lnSpc>
            </a:pPr>
            <a:r>
              <a:rPr lang="de-CH" altLang="en-US" dirty="0"/>
              <a:t>S-</a:t>
            </a:r>
            <a:r>
              <a:rPr lang="de-CH" altLang="en-US" dirty="0" err="1"/>
              <a:t>Factor</a:t>
            </a:r>
            <a:r>
              <a:rPr lang="de-CH" altLang="en-US" dirty="0"/>
              <a:t> [MeV b]: </a:t>
            </a:r>
            <a:br>
              <a:rPr lang="de-CH" altLang="en-US" dirty="0"/>
            </a:br>
            <a:r>
              <a:rPr lang="de-CH" altLang="en-US" i="1" dirty="0"/>
              <a:t>S(E)=</a:t>
            </a:r>
            <a:r>
              <a:rPr lang="de-CH" altLang="en-US" i="1" dirty="0">
                <a:latin typeface="Symbol" pitchFamily="18" charset="2"/>
              </a:rPr>
              <a:t>s</a:t>
            </a:r>
            <a:r>
              <a:rPr lang="de-CH" altLang="en-US" i="1" dirty="0"/>
              <a:t>Ee</a:t>
            </a:r>
            <a:r>
              <a:rPr lang="de-CH" altLang="en-US" i="1" baseline="30000" dirty="0"/>
              <a:t>2</a:t>
            </a:r>
            <a:r>
              <a:rPr lang="de-CH" altLang="en-US" i="1" baseline="30000" dirty="0">
                <a:latin typeface="Symbol" pitchFamily="18" charset="2"/>
              </a:rPr>
              <a:t>ph</a:t>
            </a:r>
            <a:r>
              <a:rPr lang="de-CH" altLang="en-US" i="1" dirty="0"/>
              <a:t>, </a:t>
            </a:r>
            <a:r>
              <a:rPr lang="de-CH" altLang="en-US" i="1" dirty="0">
                <a:latin typeface="Symbol" pitchFamily="18" charset="2"/>
              </a:rPr>
              <a:t>h</a:t>
            </a:r>
            <a:r>
              <a:rPr lang="de-CH" altLang="en-US" i="1" dirty="0">
                <a:latin typeface="Symbol" pitchFamily="18" charset="2"/>
                <a:sym typeface="Symbol" pitchFamily="18" charset="2"/>
              </a:rPr>
              <a:t></a:t>
            </a:r>
            <a:r>
              <a:rPr lang="de-CH" altLang="en-US" i="1" dirty="0"/>
              <a:t>(1/E)Z</a:t>
            </a:r>
            <a:r>
              <a:rPr lang="de-CH" altLang="en-US" i="1" baseline="-25000" dirty="0"/>
              <a:t>1</a:t>
            </a:r>
            <a:r>
              <a:rPr lang="de-CH" altLang="en-US" i="1" dirty="0"/>
              <a:t>Z</a:t>
            </a:r>
            <a:r>
              <a:rPr lang="de-CH" altLang="en-US" i="1" baseline="-25000" dirty="0"/>
              <a:t>2</a:t>
            </a:r>
            <a:endParaRPr lang="en-US" altLang="en-US" i="1" baseline="-25000" dirty="0"/>
          </a:p>
        </p:txBody>
      </p:sp>
    </p:spTree>
    <p:extLst>
      <p:ext uri="{BB962C8B-B14F-4D97-AF65-F5344CB8AC3E}">
        <p14:creationId xmlns:p14="http://schemas.microsoft.com/office/powerpoint/2010/main" val="2922664248"/>
      </p:ext>
    </p:extLst>
  </p:cSld>
  <p:clrMapOvr>
    <a:masterClrMapping/>
  </p:clrMapOvr>
  <p:transition/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>
            <a:extLst>
              <a:ext uri="{FF2B5EF4-FFF2-40B4-BE49-F238E27FC236}">
                <a16:creationId xmlns:a16="http://schemas.microsoft.com/office/drawing/2014/main" id="{D0BA4257-D2D3-4759-B5A3-7C582CF4A0E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CH" altLang="en-US"/>
              <a:t>Reaction Networks I</a:t>
            </a:r>
            <a:endParaRPr lang="en-US" altLang="en-US"/>
          </a:p>
        </p:txBody>
      </p:sp>
      <p:sp>
        <p:nvSpPr>
          <p:cNvPr id="57347" name="Rectangle 3">
            <a:extLst>
              <a:ext uri="{FF2B5EF4-FFF2-40B4-BE49-F238E27FC236}">
                <a16:creationId xmlns:a16="http://schemas.microsoft.com/office/drawing/2014/main" id="{55D7E538-72AC-4D30-85FE-C5CB12B9408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60400" y="1908175"/>
            <a:ext cx="7772400" cy="4441825"/>
          </a:xfrm>
        </p:spPr>
        <p:txBody>
          <a:bodyPr/>
          <a:lstStyle/>
          <a:p>
            <a:r>
              <a:rPr lang="de-CH" altLang="en-US"/>
              <a:t>NN reactions:</a:t>
            </a:r>
          </a:p>
          <a:p>
            <a:endParaRPr lang="de-CH" altLang="en-US"/>
          </a:p>
          <a:p>
            <a:endParaRPr lang="de-CH" altLang="en-US"/>
          </a:p>
          <a:p>
            <a:endParaRPr lang="de-CH" altLang="en-US"/>
          </a:p>
          <a:p>
            <a:endParaRPr lang="de-CH" altLang="en-US"/>
          </a:p>
          <a:p>
            <a:r>
              <a:rPr lang="de-CH" altLang="en-US"/>
              <a:t>N</a:t>
            </a:r>
            <a:r>
              <a:rPr lang="de-CH" altLang="en-US">
                <a:latin typeface="Symbol" panose="05050102010706020507" pitchFamily="18" charset="2"/>
              </a:rPr>
              <a:t>g</a:t>
            </a:r>
            <a:r>
              <a:rPr lang="de-CH" altLang="en-US"/>
              <a:t>, NL reactions, decays:</a:t>
            </a:r>
            <a:endParaRPr lang="en-US" altLang="en-US"/>
          </a:p>
        </p:txBody>
      </p:sp>
      <p:sp>
        <p:nvSpPr>
          <p:cNvPr id="57348" name="Text Box 4">
            <a:extLst>
              <a:ext uri="{FF2B5EF4-FFF2-40B4-BE49-F238E27FC236}">
                <a16:creationId xmlns:a16="http://schemas.microsoft.com/office/drawing/2014/main" id="{FA39975E-99C9-43EE-A193-553A896AB71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8325" y="1463675"/>
            <a:ext cx="825023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marR="0" lvl="0" indent="0" algn="l" defTabSz="914400" rtl="0" eaLnBrk="0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75000"/>
              <a:buFont typeface="Wingdings" panose="05000000000000000000" pitchFamily="2" charset="2"/>
              <a:buNone/>
              <a:tabLst/>
              <a:defRPr/>
            </a:pPr>
            <a:r>
              <a:rPr kumimoji="0" lang="de-CH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Reactions </a:t>
            </a:r>
            <a:r>
              <a:rPr kumimoji="0" lang="de-CH" altLang="en-US" sz="2800" b="0" i="1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i(j,k)m</a:t>
            </a:r>
            <a:r>
              <a:rPr kumimoji="0" lang="de-CH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 lead to change in plasma composition:</a:t>
            </a:r>
            <a:endParaRPr kumimoji="0" lang="en-US" altLang="en-US" sz="2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graphicFrame>
        <p:nvGraphicFramePr>
          <p:cNvPr id="57349" name="Object 5">
            <a:extLst>
              <a:ext uri="{FF2B5EF4-FFF2-40B4-BE49-F238E27FC236}">
                <a16:creationId xmlns:a16="http://schemas.microsoft.com/office/drawing/2014/main" id="{C83912B5-D2BA-4A23-ACE0-440B318C3890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143000" y="2470150"/>
          <a:ext cx="6169025" cy="2078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2450880" imgH="825480" progId="Equation.3">
                  <p:embed/>
                </p:oleObj>
              </mc:Choice>
              <mc:Fallback>
                <p:oleObj name="Equation" r:id="rId3" imgW="2450880" imgH="825480" progId="Equation.3">
                  <p:embed/>
                  <p:pic>
                    <p:nvPicPr>
                      <p:cNvPr id="57349" name="Object 5">
                        <a:extLst>
                          <a:ext uri="{FF2B5EF4-FFF2-40B4-BE49-F238E27FC236}">
                            <a16:creationId xmlns:a16="http://schemas.microsoft.com/office/drawing/2014/main" id="{C83912B5-D2BA-4A23-ACE0-440B318C3890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3000" y="2470150"/>
                        <a:ext cx="6169025" cy="2078038"/>
                      </a:xfrm>
                      <a:prstGeom prst="rect">
                        <a:avLst/>
                      </a:prstGeom>
                      <a:solidFill>
                        <a:srgbClr val="FFCC00"/>
                      </a:solidFill>
                      <a:ln w="9525">
                        <a:solidFill>
                          <a:schemeClr val="bg2"/>
                        </a:solidFill>
                        <a:miter lim="800000"/>
                        <a:headEnd/>
                        <a:tailEnd/>
                      </a:ln>
                      <a:effectLst>
                        <a:outerShdw dist="107763" dir="2700000" algn="ctr" rotWithShape="0">
                          <a:schemeClr val="bg2"/>
                        </a:outerShdw>
                      </a:effec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7350" name="Object 6">
            <a:extLst>
              <a:ext uri="{FF2B5EF4-FFF2-40B4-BE49-F238E27FC236}">
                <a16:creationId xmlns:a16="http://schemas.microsoft.com/office/drawing/2014/main" id="{FCDCFE8C-6775-4E14-83CE-ED24EB6277B8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152525" y="5470525"/>
          <a:ext cx="6200775" cy="1055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5" imgW="2463480" imgH="419040" progId="Equation.3">
                  <p:embed/>
                </p:oleObj>
              </mc:Choice>
              <mc:Fallback>
                <p:oleObj name="Equation" r:id="rId5" imgW="2463480" imgH="419040" progId="Equation.3">
                  <p:embed/>
                  <p:pic>
                    <p:nvPicPr>
                      <p:cNvPr id="57350" name="Object 6">
                        <a:extLst>
                          <a:ext uri="{FF2B5EF4-FFF2-40B4-BE49-F238E27FC236}">
                            <a16:creationId xmlns:a16="http://schemas.microsoft.com/office/drawing/2014/main" id="{FCDCFE8C-6775-4E14-83CE-ED24EB6277B8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52525" y="5470525"/>
                        <a:ext cx="6200775" cy="1055688"/>
                      </a:xfrm>
                      <a:prstGeom prst="rect">
                        <a:avLst/>
                      </a:prstGeom>
                      <a:solidFill>
                        <a:srgbClr val="FFCC00"/>
                      </a:solidFill>
                      <a:ln w="9525">
                        <a:solidFill>
                          <a:schemeClr val="bg2"/>
                        </a:solidFill>
                        <a:miter lim="800000"/>
                        <a:headEnd/>
                        <a:tailEnd/>
                      </a:ln>
                      <a:effectLst>
                        <a:outerShdw dist="107763" dir="2700000" algn="ctr" rotWithShape="0">
                          <a:schemeClr val="bg2"/>
                        </a:outerShdw>
                      </a:effec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573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573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347" grpId="0" build="p" autoUpdateAnimBg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>
            <a:extLst>
              <a:ext uri="{FF2B5EF4-FFF2-40B4-BE49-F238E27FC236}">
                <a16:creationId xmlns:a16="http://schemas.microsoft.com/office/drawing/2014/main" id="{9FFBAF01-AFDA-4B1F-B54E-1843B217666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CH" altLang="en-US"/>
              <a:t>Reaction Networks II</a:t>
            </a:r>
            <a:endParaRPr lang="en-US" altLang="en-US"/>
          </a:p>
        </p:txBody>
      </p:sp>
      <p:sp>
        <p:nvSpPr>
          <p:cNvPr id="59395" name="Text Box 3">
            <a:extLst>
              <a:ext uri="{FF2B5EF4-FFF2-40B4-BE49-F238E27FC236}">
                <a16:creationId xmlns:a16="http://schemas.microsoft.com/office/drawing/2014/main" id="{B2E2EB4D-227B-4613-8E5A-F44DD299A1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7525" y="2041525"/>
            <a:ext cx="692626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75000"/>
              <a:buFont typeface="Wingdings" panose="05000000000000000000" pitchFamily="2" charset="2"/>
              <a:buNone/>
              <a:tabLst/>
              <a:defRPr/>
            </a:pPr>
            <a:r>
              <a:rPr kumimoji="0" lang="en-US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+mn-cs"/>
                <a:sym typeface="Symbol" panose="05050102010706020507" pitchFamily="18" charset="2"/>
              </a:rPr>
              <a:t></a:t>
            </a:r>
            <a:r>
              <a:rPr kumimoji="0" lang="de-CH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+mn-cs"/>
                <a:sym typeface="Comic Sans MS" panose="030F0702030302020204" pitchFamily="66" charset="0"/>
              </a:rPr>
              <a:t> use abundances </a:t>
            </a:r>
            <a:r>
              <a:rPr kumimoji="0" lang="de-CH" altLang="en-US" sz="2800" b="0" i="1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+mn-cs"/>
                <a:sym typeface="Comic Sans MS" panose="030F0702030302020204" pitchFamily="66" charset="0"/>
              </a:rPr>
              <a:t>Y</a:t>
            </a:r>
            <a:r>
              <a:rPr kumimoji="0" lang="de-CH" altLang="en-US" sz="2800" b="0" i="1" u="none" strike="noStrike" kern="1200" cap="none" spc="0" normalizeH="0" baseline="-2500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+mn-cs"/>
                <a:sym typeface="Comic Sans MS" panose="030F0702030302020204" pitchFamily="66" charset="0"/>
              </a:rPr>
              <a:t>k</a:t>
            </a:r>
            <a:r>
              <a:rPr kumimoji="0" lang="de-CH" altLang="en-US" sz="2800" b="0" i="1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+mn-cs"/>
                <a:sym typeface="Comic Sans MS" panose="030F0702030302020204" pitchFamily="66" charset="0"/>
              </a:rPr>
              <a:t>(n</a:t>
            </a:r>
            <a:r>
              <a:rPr kumimoji="0" lang="de-CH" altLang="en-US" sz="2800" b="0" i="1" u="none" strike="noStrike" kern="1200" cap="none" spc="0" normalizeH="0" baseline="-2500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+mn-cs"/>
                <a:sym typeface="Comic Sans MS" panose="030F0702030302020204" pitchFamily="66" charset="0"/>
              </a:rPr>
              <a:t>k</a:t>
            </a:r>
            <a:r>
              <a:rPr kumimoji="0" lang="de-CH" altLang="en-US" sz="2800" b="0" i="1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+mn-cs"/>
                <a:sym typeface="Comic Sans MS" panose="030F0702030302020204" pitchFamily="66" charset="0"/>
              </a:rPr>
              <a:t>(t),</a:t>
            </a:r>
            <a:r>
              <a:rPr kumimoji="0" lang="de-CH" altLang="en-US" sz="2800" b="0" i="1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Symbol" panose="05050102010706020507" pitchFamily="18" charset="2"/>
                <a:ea typeface="+mn-ea"/>
                <a:cs typeface="+mn-cs"/>
                <a:sym typeface="Comic Sans MS" panose="030F0702030302020204" pitchFamily="66" charset="0"/>
              </a:rPr>
              <a:t>r</a:t>
            </a:r>
            <a:r>
              <a:rPr kumimoji="0" lang="de-CH" altLang="en-US" sz="2800" b="0" i="1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+mn-cs"/>
                <a:sym typeface="Comic Sans MS" panose="030F0702030302020204" pitchFamily="66" charset="0"/>
              </a:rPr>
              <a:t>(t))=n</a:t>
            </a:r>
            <a:r>
              <a:rPr kumimoji="0" lang="de-CH" altLang="en-US" sz="2800" b="0" i="1" u="none" strike="noStrike" kern="1200" cap="none" spc="0" normalizeH="0" baseline="-2500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+mn-cs"/>
                <a:sym typeface="Comic Sans MS" panose="030F0702030302020204" pitchFamily="66" charset="0"/>
              </a:rPr>
              <a:t>k</a:t>
            </a:r>
            <a:r>
              <a:rPr kumimoji="0" lang="de-CH" altLang="en-US" sz="2800" b="0" i="1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+mn-cs"/>
                <a:sym typeface="Comic Sans MS" panose="030F0702030302020204" pitchFamily="66" charset="0"/>
              </a:rPr>
              <a:t>(t)/(</a:t>
            </a:r>
            <a:r>
              <a:rPr kumimoji="0" lang="de-CH" altLang="en-US" sz="2800" b="0" i="1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Symbol" panose="05050102010706020507" pitchFamily="18" charset="2"/>
                <a:ea typeface="+mn-ea"/>
                <a:cs typeface="+mn-cs"/>
                <a:sym typeface="Comic Sans MS" panose="030F0702030302020204" pitchFamily="66" charset="0"/>
              </a:rPr>
              <a:t>r</a:t>
            </a:r>
            <a:r>
              <a:rPr kumimoji="0" lang="de-CH" altLang="en-US" sz="2800" b="0" i="1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+mn-cs"/>
                <a:sym typeface="Comic Sans MS" panose="030F0702030302020204" pitchFamily="66" charset="0"/>
              </a:rPr>
              <a:t>(t)N</a:t>
            </a:r>
            <a:r>
              <a:rPr kumimoji="0" lang="de-CH" altLang="en-US" sz="2800" b="0" i="1" u="none" strike="noStrike" kern="1200" cap="none" spc="0" normalizeH="0" baseline="-2500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+mn-cs"/>
                <a:sym typeface="Comic Sans MS" panose="030F0702030302020204" pitchFamily="66" charset="0"/>
              </a:rPr>
              <a:t>A</a:t>
            </a:r>
            <a:r>
              <a:rPr kumimoji="0" lang="de-CH" altLang="en-US" sz="2800" b="0" i="1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+mn-cs"/>
                <a:sym typeface="Comic Sans MS" panose="030F0702030302020204" pitchFamily="66" charset="0"/>
              </a:rPr>
              <a:t>)</a:t>
            </a:r>
            <a:r>
              <a:rPr kumimoji="0" lang="de-CH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+mn-cs"/>
                <a:sym typeface="Comic Sans MS" panose="030F0702030302020204" pitchFamily="66" charset="0"/>
              </a:rPr>
              <a:t>:</a:t>
            </a:r>
            <a:endParaRPr kumimoji="0" lang="en-US" altLang="en-US" sz="2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Times New Roman" panose="02020603050405020304" pitchFamily="18" charset="0"/>
              <a:ea typeface="+mn-ea"/>
              <a:cs typeface="+mn-cs"/>
              <a:sym typeface="Comic Sans MS" panose="030F0702030302020204" pitchFamily="66" charset="0"/>
            </a:endParaRPr>
          </a:p>
        </p:txBody>
      </p:sp>
      <p:sp>
        <p:nvSpPr>
          <p:cNvPr id="59396" name="Text Box 4">
            <a:extLst>
              <a:ext uri="{FF2B5EF4-FFF2-40B4-BE49-F238E27FC236}">
                <a16:creationId xmlns:a16="http://schemas.microsoft.com/office/drawing/2014/main" id="{09FD47B9-A40A-4835-A5D3-D428B901EB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8925" y="1636713"/>
            <a:ext cx="85153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75000"/>
              <a:buFont typeface="Wingdings" panose="05000000000000000000" pitchFamily="2" charset="2"/>
              <a:buNone/>
              <a:tabLst/>
              <a:defRPr/>
            </a:pPr>
            <a:r>
              <a:rPr kumimoji="0" lang="de-CH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Want density independent measure, interested in changes caused by reactions, not density fluctuations</a:t>
            </a:r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graphicFrame>
        <p:nvGraphicFramePr>
          <p:cNvPr id="59397" name="Object 5">
            <a:extLst>
              <a:ext uri="{FF2B5EF4-FFF2-40B4-BE49-F238E27FC236}">
                <a16:creationId xmlns:a16="http://schemas.microsoft.com/office/drawing/2014/main" id="{FB2316D4-20D8-4404-BA64-DF94C1323883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609850" y="2752725"/>
          <a:ext cx="3387725" cy="1055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1346040" imgH="419040" progId="Equation.3">
                  <p:embed/>
                </p:oleObj>
              </mc:Choice>
              <mc:Fallback>
                <p:oleObj name="Equation" r:id="rId3" imgW="1346040" imgH="419040" progId="Equation.3">
                  <p:embed/>
                  <p:pic>
                    <p:nvPicPr>
                      <p:cNvPr id="59397" name="Object 5">
                        <a:extLst>
                          <a:ext uri="{FF2B5EF4-FFF2-40B4-BE49-F238E27FC236}">
                            <a16:creationId xmlns:a16="http://schemas.microsoft.com/office/drawing/2014/main" id="{FB2316D4-20D8-4404-BA64-DF94C1323883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09850" y="2752725"/>
                        <a:ext cx="3387725" cy="1055688"/>
                      </a:xfrm>
                      <a:prstGeom prst="rect">
                        <a:avLst/>
                      </a:prstGeom>
                      <a:solidFill>
                        <a:srgbClr val="FFCC00"/>
                      </a:solidFill>
                      <a:ln w="9525">
                        <a:solidFill>
                          <a:schemeClr val="bg2"/>
                        </a:solidFill>
                        <a:miter lim="800000"/>
                        <a:headEnd/>
                        <a:tailEnd/>
                      </a:ln>
                      <a:effectLst>
                        <a:outerShdw dist="107763" dir="2700000" algn="ctr" rotWithShape="0">
                          <a:schemeClr val="bg2"/>
                        </a:outerShdw>
                      </a:effec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59398" name="Group 6">
            <a:extLst>
              <a:ext uri="{FF2B5EF4-FFF2-40B4-BE49-F238E27FC236}">
                <a16:creationId xmlns:a16="http://schemas.microsoft.com/office/drawing/2014/main" id="{C080D270-24FC-4262-8C50-A085F95535C5}"/>
              </a:ext>
            </a:extLst>
          </p:cNvPr>
          <p:cNvGrpSpPr>
            <a:grpSpLocks/>
          </p:cNvGrpSpPr>
          <p:nvPr/>
        </p:nvGrpSpPr>
        <p:grpSpPr bwMode="auto">
          <a:xfrm>
            <a:off x="428625" y="4181475"/>
            <a:ext cx="6986588" cy="2459038"/>
            <a:chOff x="270" y="2634"/>
            <a:chExt cx="4401" cy="1549"/>
          </a:xfrm>
        </p:grpSpPr>
        <p:sp>
          <p:nvSpPr>
            <p:cNvPr id="59399" name="Text Box 7">
              <a:extLst>
                <a:ext uri="{FF2B5EF4-FFF2-40B4-BE49-F238E27FC236}">
                  <a16:creationId xmlns:a16="http://schemas.microsoft.com/office/drawing/2014/main" id="{58C47420-F785-4373-894C-F2DC17D3A39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70" y="2634"/>
              <a:ext cx="1875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FF00"/>
                </a:buClr>
                <a:buSzPct val="75000"/>
                <a:buFont typeface="Wingdings" panose="05000000000000000000" pitchFamily="2" charset="2"/>
                <a:buNone/>
                <a:tabLst/>
                <a:defRPr/>
              </a:pPr>
              <a:r>
                <a:rPr kumimoji="0" lang="de-CH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rPr>
                <a:t>Network equations:</a:t>
              </a:r>
              <a:endParaRPr kumimoji="0" lang="en-US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+mn-cs"/>
              </a:endParaRPr>
            </a:p>
          </p:txBody>
        </p:sp>
        <p:graphicFrame>
          <p:nvGraphicFramePr>
            <p:cNvPr id="59400" name="Object 8">
              <a:extLst>
                <a:ext uri="{FF2B5EF4-FFF2-40B4-BE49-F238E27FC236}">
                  <a16:creationId xmlns:a16="http://schemas.microsoft.com/office/drawing/2014/main" id="{CD27EA5A-A0E6-4BF0-A549-6DF1164ACEE0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1007" y="3056"/>
            <a:ext cx="3664" cy="7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5" imgW="2311200" imgH="457200" progId="Equation.3">
                    <p:embed/>
                  </p:oleObj>
                </mc:Choice>
                <mc:Fallback>
                  <p:oleObj name="Equation" r:id="rId5" imgW="2311200" imgH="457200" progId="Equation.3">
                    <p:embed/>
                    <p:pic>
                      <p:nvPicPr>
                        <p:cNvPr id="59400" name="Object 8">
                          <a:extLst>
                            <a:ext uri="{FF2B5EF4-FFF2-40B4-BE49-F238E27FC236}">
                              <a16:creationId xmlns:a16="http://schemas.microsoft.com/office/drawing/2014/main" id="{CD27EA5A-A0E6-4BF0-A549-6DF1164ACEE0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007" y="3056"/>
                          <a:ext cx="3664" cy="725"/>
                        </a:xfrm>
                        <a:prstGeom prst="rect">
                          <a:avLst/>
                        </a:prstGeom>
                        <a:solidFill>
                          <a:srgbClr val="FFCC00"/>
                        </a:solidFill>
                        <a:ln w="9525">
                          <a:solidFill>
                            <a:schemeClr val="bg2"/>
                          </a:solidFill>
                          <a:miter lim="800000"/>
                          <a:headEnd/>
                          <a:tailEnd/>
                        </a:ln>
                        <a:effectLst>
                          <a:outerShdw dist="107763" dir="2700000" algn="ctr" rotWithShape="0">
                            <a:schemeClr val="bg2"/>
                          </a:outerShdw>
                        </a:effec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59401" name="Text Box 9">
              <a:extLst>
                <a:ext uri="{FF2B5EF4-FFF2-40B4-BE49-F238E27FC236}">
                  <a16:creationId xmlns:a16="http://schemas.microsoft.com/office/drawing/2014/main" id="{F8428B37-362F-4279-9B8F-86BE4F1C9E2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70" y="3952"/>
              <a:ext cx="3224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FF00"/>
                </a:buClr>
                <a:buSzPct val="75000"/>
                <a:buFont typeface="Wingdings" panose="05000000000000000000" pitchFamily="2" charset="2"/>
                <a:buNone/>
                <a:tabLst/>
                <a:defRPr/>
              </a:pPr>
              <a:r>
                <a:rPr kumimoji="0" lang="de-CH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rPr>
                <a:t>(with </a:t>
              </a:r>
              <a:r>
                <a:rPr kumimoji="0" lang="de-CH" altLang="en-US" sz="1800" b="0" i="1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rPr>
                <a:t>M</a:t>
              </a:r>
              <a:r>
                <a:rPr kumimoji="0" lang="de-CH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rPr>
                <a:t> species in the plasma we obtain </a:t>
              </a:r>
              <a:r>
                <a:rPr kumimoji="0" lang="de-CH" altLang="en-US" sz="1800" b="0" i="1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  <a:hlinkClick r:id="" action="ppaction://noaction"/>
                </a:rPr>
                <a:t>M</a:t>
              </a:r>
              <a:r>
                <a:rPr kumimoji="0" lang="de-CH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  <a:hlinkClick r:id="" action="ppaction://noaction"/>
                </a:rPr>
                <a:t> equations</a:t>
              </a:r>
              <a:r>
                <a:rPr kumimoji="0" lang="de-CH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rPr>
                <a:t>)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+mn-cs"/>
              </a:endParaRPr>
            </a:p>
          </p:txBody>
        </p:sp>
      </p:grpSp>
      <p:sp>
        <p:nvSpPr>
          <p:cNvPr id="59402" name="Rectangle 10">
            <a:hlinkClick r:id="" action="ppaction://noaction"/>
            <a:extLst>
              <a:ext uri="{FF2B5EF4-FFF2-40B4-BE49-F238E27FC236}">
                <a16:creationId xmlns:a16="http://schemas.microsoft.com/office/drawing/2014/main" id="{D533D5A9-FEF9-4366-BDD6-08DC3F42016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54175" y="4948238"/>
            <a:ext cx="5661025" cy="955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7150" cap="sq">
                <a:solidFill>
                  <a:srgbClr val="FF0000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59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593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395" grpId="0" autoUpdateAnimBg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Text Box 2">
            <a:extLst>
              <a:ext uri="{FF2B5EF4-FFF2-40B4-BE49-F238E27FC236}">
                <a16:creationId xmlns:a16="http://schemas.microsoft.com/office/drawing/2014/main" id="{037EA3F2-99C3-4B54-A06C-6E54BC317C3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0188" y="152400"/>
            <a:ext cx="38290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Mass fraction and abundance:</a:t>
            </a:r>
          </a:p>
        </p:txBody>
      </p:sp>
      <p:sp>
        <p:nvSpPr>
          <p:cNvPr id="67587" name="Text Box 3">
            <a:extLst>
              <a:ext uri="{FF2B5EF4-FFF2-40B4-BE49-F238E27FC236}">
                <a16:creationId xmlns:a16="http://schemas.microsoft.com/office/drawing/2014/main" id="{65233DFD-4616-48D3-8A19-0107962130F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4175" y="698500"/>
            <a:ext cx="85010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Mass fraction </a:t>
            </a:r>
            <a:r>
              <a:rPr kumimoji="0" lang="en-US" altLang="en-US" sz="1800" b="0" i="1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X</a:t>
            </a:r>
            <a:r>
              <a:rPr kumimoji="0" lang="en-US" altLang="en-US" sz="1800" b="0" i="1" u="none" strike="noStrike" kern="1200" cap="none" spc="0" normalizeH="0" baseline="-2500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i </a:t>
            </a: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is fraction of total mass of sample that is made up by nucleus of species i</a:t>
            </a:r>
            <a:endParaRPr kumimoji="0" lang="en-US" altLang="en-US" sz="1800" b="0" i="1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graphicFrame>
        <p:nvGraphicFramePr>
          <p:cNvPr id="67588" name="Object 4">
            <a:extLst>
              <a:ext uri="{FF2B5EF4-FFF2-40B4-BE49-F238E27FC236}">
                <a16:creationId xmlns:a16="http://schemas.microsoft.com/office/drawing/2014/main" id="{C0142643-3F3C-4D68-BB6C-C3599976DEC8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779588" y="1169988"/>
          <a:ext cx="1079500" cy="765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609480" imgH="431640" progId="Equation.3">
                  <p:embed/>
                </p:oleObj>
              </mc:Choice>
              <mc:Fallback>
                <p:oleObj name="Equation" r:id="rId3" imgW="609480" imgH="431640" progId="Equation.3">
                  <p:embed/>
                  <p:pic>
                    <p:nvPicPr>
                      <p:cNvPr id="67588" name="Object 4">
                        <a:extLst>
                          <a:ext uri="{FF2B5EF4-FFF2-40B4-BE49-F238E27FC236}">
                            <a16:creationId xmlns:a16="http://schemas.microsoft.com/office/drawing/2014/main" id="{C0142643-3F3C-4D68-BB6C-C3599976DEC8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79588" y="1169988"/>
                        <a:ext cx="1079500" cy="765175"/>
                      </a:xfrm>
                      <a:prstGeom prst="rect">
                        <a:avLst/>
                      </a:prstGeom>
                      <a:solidFill>
                        <a:srgbClr val="FFCC00"/>
                      </a:solidFill>
                      <a:ln w="9525">
                        <a:solidFill>
                          <a:schemeClr val="bg2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7589" name="Text Box 5">
            <a:extLst>
              <a:ext uri="{FF2B5EF4-FFF2-40B4-BE49-F238E27FC236}">
                <a16:creationId xmlns:a16="http://schemas.microsoft.com/office/drawing/2014/main" id="{88A4ED1A-7A69-49C4-B29F-941DFE4679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65525" y="1139825"/>
            <a:ext cx="26225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1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Symbol" panose="05050102010706020507" pitchFamily="18" charset="2"/>
                <a:ea typeface="+mn-ea"/>
                <a:cs typeface="+mn-cs"/>
              </a:rPr>
              <a:t>r </a:t>
            </a: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: mass density (g/cm</a:t>
            </a:r>
            <a:r>
              <a:rPr kumimoji="0" lang="en-US" altLang="en-US" sz="1800" b="0" i="0" u="none" strike="noStrike" kern="1200" cap="none" spc="0" normalizeH="0" baseline="3000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3</a:t>
            </a: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)</a:t>
            </a:r>
            <a:endParaRPr kumimoji="0" lang="en-US" altLang="en-US" sz="1800" b="0" i="1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Symbol" panose="05050102010706020507" pitchFamily="18" charset="2"/>
              <a:ea typeface="+mn-ea"/>
              <a:cs typeface="+mn-cs"/>
            </a:endParaRPr>
          </a:p>
        </p:txBody>
      </p:sp>
      <p:sp>
        <p:nvSpPr>
          <p:cNvPr id="67590" name="Text Box 6">
            <a:extLst>
              <a:ext uri="{FF2B5EF4-FFF2-40B4-BE49-F238E27FC236}">
                <a16:creationId xmlns:a16="http://schemas.microsoft.com/office/drawing/2014/main" id="{DE10FBFE-45EE-448E-9D41-CD98F13BF00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65525" y="1493838"/>
            <a:ext cx="33718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1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m</a:t>
            </a:r>
            <a:r>
              <a:rPr kumimoji="0" lang="en-US" altLang="en-US" sz="1800" b="0" i="1" u="none" strike="noStrike" kern="1200" cap="none" spc="0" normalizeH="0" baseline="-2500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i </a:t>
            </a:r>
            <a:r>
              <a:rPr kumimoji="0" lang="en-US" altLang="en-US" sz="1800" b="0" i="1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</a:t>
            </a: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mass of nucleus of species i</a:t>
            </a:r>
            <a:endParaRPr kumimoji="0" lang="en-US" altLang="en-US" sz="1800" b="0" i="1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graphicFrame>
        <p:nvGraphicFramePr>
          <p:cNvPr id="67591" name="Object 7">
            <a:extLst>
              <a:ext uri="{FF2B5EF4-FFF2-40B4-BE49-F238E27FC236}">
                <a16:creationId xmlns:a16="http://schemas.microsoft.com/office/drawing/2014/main" id="{5A9E7A79-F0A1-48AB-83D6-D5104B3734AF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062038" y="2249488"/>
          <a:ext cx="1425575" cy="450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5" imgW="723600" imgH="228600" progId="Equation.3">
                  <p:embed/>
                </p:oleObj>
              </mc:Choice>
              <mc:Fallback>
                <p:oleObj name="Equation" r:id="rId5" imgW="723600" imgH="228600" progId="Equation.3">
                  <p:embed/>
                  <p:pic>
                    <p:nvPicPr>
                      <p:cNvPr id="67591" name="Object 7">
                        <a:extLst>
                          <a:ext uri="{FF2B5EF4-FFF2-40B4-BE49-F238E27FC236}">
                            <a16:creationId xmlns:a16="http://schemas.microsoft.com/office/drawing/2014/main" id="{5A9E7A79-F0A1-48AB-83D6-D5104B3734AF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62038" y="2249488"/>
                        <a:ext cx="1425575" cy="450850"/>
                      </a:xfrm>
                      <a:prstGeom prst="rect">
                        <a:avLst/>
                      </a:prstGeom>
                      <a:solidFill>
                        <a:srgbClr val="FFCC00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7592" name="Text Box 8">
            <a:extLst>
              <a:ext uri="{FF2B5EF4-FFF2-40B4-BE49-F238E27FC236}">
                <a16:creationId xmlns:a16="http://schemas.microsoft.com/office/drawing/2014/main" id="{72E95B94-1841-47B4-8635-A4244D8649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7513" y="2286000"/>
            <a:ext cx="6540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with </a:t>
            </a:r>
          </a:p>
        </p:txBody>
      </p:sp>
      <p:sp>
        <p:nvSpPr>
          <p:cNvPr id="67593" name="Text Box 9">
            <a:extLst>
              <a:ext uri="{FF2B5EF4-FFF2-40B4-BE49-F238E27FC236}">
                <a16:creationId xmlns:a16="http://schemas.microsoft.com/office/drawing/2014/main" id="{EFB41C7A-AD0A-414A-AD9F-A90D3C0E7F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11463" y="2284413"/>
            <a:ext cx="6286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and </a:t>
            </a:r>
          </a:p>
        </p:txBody>
      </p:sp>
      <p:graphicFrame>
        <p:nvGraphicFramePr>
          <p:cNvPr id="67594" name="Object 10">
            <a:extLst>
              <a:ext uri="{FF2B5EF4-FFF2-40B4-BE49-F238E27FC236}">
                <a16:creationId xmlns:a16="http://schemas.microsoft.com/office/drawing/2014/main" id="{61C29095-428D-4D52-B0CD-F9E34B4CB074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540125" y="2244725"/>
          <a:ext cx="2760663" cy="465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7" imgW="1358640" imgH="228600" progId="Equation.3">
                  <p:embed/>
                </p:oleObj>
              </mc:Choice>
              <mc:Fallback>
                <p:oleObj name="Equation" r:id="rId7" imgW="1358640" imgH="228600" progId="Equation.3">
                  <p:embed/>
                  <p:pic>
                    <p:nvPicPr>
                      <p:cNvPr id="67594" name="Object 10">
                        <a:extLst>
                          <a:ext uri="{FF2B5EF4-FFF2-40B4-BE49-F238E27FC236}">
                            <a16:creationId xmlns:a16="http://schemas.microsoft.com/office/drawing/2014/main" id="{61C29095-428D-4D52-B0CD-F9E34B4CB074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40125" y="2244725"/>
                        <a:ext cx="2760663" cy="465138"/>
                      </a:xfrm>
                      <a:prstGeom prst="rect">
                        <a:avLst/>
                      </a:prstGeom>
                      <a:solidFill>
                        <a:srgbClr val="FFCC00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7595" name="Object 11">
            <a:extLst>
              <a:ext uri="{FF2B5EF4-FFF2-40B4-BE49-F238E27FC236}">
                <a16:creationId xmlns:a16="http://schemas.microsoft.com/office/drawing/2014/main" id="{60708EF7-9DA0-4D3D-8AA5-9FA258EC916A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446588" y="3038475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9" imgW="114120" imgH="215640" progId="Equation.3">
                  <p:embed/>
                </p:oleObj>
              </mc:Choice>
              <mc:Fallback>
                <p:oleObj name="Equation" r:id="rId9" imgW="114120" imgH="215640" progId="Equation.3">
                  <p:embed/>
                  <p:pic>
                    <p:nvPicPr>
                      <p:cNvPr id="67595" name="Object 11">
                        <a:extLst>
                          <a:ext uri="{FF2B5EF4-FFF2-40B4-BE49-F238E27FC236}">
                            <a16:creationId xmlns:a16="http://schemas.microsoft.com/office/drawing/2014/main" id="{60708EF7-9DA0-4D3D-8AA5-9FA258EC916A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46588" y="3038475"/>
                        <a:ext cx="114300" cy="21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7596" name="Text Box 12">
            <a:extLst>
              <a:ext uri="{FF2B5EF4-FFF2-40B4-BE49-F238E27FC236}">
                <a16:creationId xmlns:a16="http://schemas.microsoft.com/office/drawing/2014/main" id="{1B370372-AA20-4012-81FE-CEF5DC5DB3D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46625" y="1903413"/>
            <a:ext cx="149701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(CGS only !!!)</a:t>
            </a:r>
          </a:p>
        </p:txBody>
      </p:sp>
      <p:graphicFrame>
        <p:nvGraphicFramePr>
          <p:cNvPr id="67597" name="Object 13">
            <a:extLst>
              <a:ext uri="{FF2B5EF4-FFF2-40B4-BE49-F238E27FC236}">
                <a16:creationId xmlns:a16="http://schemas.microsoft.com/office/drawing/2014/main" id="{C2C14544-BCF0-49DC-B196-FEEDA21156DA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011238" y="3265488"/>
          <a:ext cx="1506537" cy="7889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1" imgW="825480" imgH="431640" progId="Equation.3">
                  <p:embed/>
                </p:oleObj>
              </mc:Choice>
              <mc:Fallback>
                <p:oleObj name="Equation" r:id="rId11" imgW="825480" imgH="431640" progId="Equation.3">
                  <p:embed/>
                  <p:pic>
                    <p:nvPicPr>
                      <p:cNvPr id="67597" name="Object 13">
                        <a:extLst>
                          <a:ext uri="{FF2B5EF4-FFF2-40B4-BE49-F238E27FC236}">
                            <a16:creationId xmlns:a16="http://schemas.microsoft.com/office/drawing/2014/main" id="{C2C14544-BCF0-49DC-B196-FEEDA21156DA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11238" y="3265488"/>
                        <a:ext cx="1506537" cy="788987"/>
                      </a:xfrm>
                      <a:prstGeom prst="rect">
                        <a:avLst/>
                      </a:prstGeom>
                      <a:solidFill>
                        <a:srgbClr val="FFCC00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7598" name="Oval 14">
            <a:extLst>
              <a:ext uri="{FF2B5EF4-FFF2-40B4-BE49-F238E27FC236}">
                <a16:creationId xmlns:a16="http://schemas.microsoft.com/office/drawing/2014/main" id="{C7E6C9B5-452D-4297-950E-BDCA75930E3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25575" y="3173413"/>
            <a:ext cx="430213" cy="995362"/>
          </a:xfrm>
          <a:prstGeom prst="ellipse">
            <a:avLst/>
          </a:prstGeom>
          <a:noFill/>
          <a:ln w="28575">
            <a:solidFill>
              <a:srgbClr val="FF66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7599" name="Text Box 15">
            <a:extLst>
              <a:ext uri="{FF2B5EF4-FFF2-40B4-BE49-F238E27FC236}">
                <a16:creationId xmlns:a16="http://schemas.microsoft.com/office/drawing/2014/main" id="{7A621A21-1771-45E2-B9F3-2B6B417BF15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03400" y="3981450"/>
            <a:ext cx="256381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1" i="0" u="none" strike="noStrike" kern="1200" cap="none" spc="0" normalizeH="0" baseline="0" noProof="0">
                <a:ln>
                  <a:noFill/>
                </a:ln>
                <a:solidFill>
                  <a:srgbClr val="FF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call this abundance </a:t>
            </a:r>
            <a:r>
              <a:rPr kumimoji="0" lang="en-US" altLang="en-US" sz="1800" b="1" i="1" u="none" strike="noStrike" kern="1200" cap="none" spc="0" normalizeH="0" baseline="0" noProof="0">
                <a:ln>
                  <a:noFill/>
                </a:ln>
                <a:solidFill>
                  <a:srgbClr val="FF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Y</a:t>
            </a:r>
            <a:r>
              <a:rPr kumimoji="0" lang="en-US" altLang="en-US" sz="1800" b="1" i="1" u="none" strike="noStrike" kern="1200" cap="none" spc="0" normalizeH="0" baseline="-25000" noProof="0">
                <a:ln>
                  <a:noFill/>
                </a:ln>
                <a:solidFill>
                  <a:srgbClr val="FF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i</a:t>
            </a:r>
          </a:p>
        </p:txBody>
      </p:sp>
      <p:graphicFrame>
        <p:nvGraphicFramePr>
          <p:cNvPr id="67600" name="Object 16">
            <a:extLst>
              <a:ext uri="{FF2B5EF4-FFF2-40B4-BE49-F238E27FC236}">
                <a16:creationId xmlns:a16="http://schemas.microsoft.com/office/drawing/2014/main" id="{25C27E9F-7AFA-453F-A4C2-AC72BF69C50F}"/>
              </a:ext>
            </a:extLst>
          </p:cNvPr>
          <p:cNvGraphicFramePr>
            <a:graphicFrameLocks noChangeAspect="1"/>
          </p:cNvGraphicFramePr>
          <p:nvPr/>
        </p:nvGraphicFramePr>
        <p:xfrm>
          <a:off x="933450" y="5029200"/>
          <a:ext cx="1535113" cy="484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3" imgW="723600" imgH="228600" progId="Equation.3">
                  <p:embed/>
                </p:oleObj>
              </mc:Choice>
              <mc:Fallback>
                <p:oleObj name="Equation" r:id="rId13" imgW="723600" imgH="228600" progId="Equation.3">
                  <p:embed/>
                  <p:pic>
                    <p:nvPicPr>
                      <p:cNvPr id="67600" name="Object 16">
                        <a:extLst>
                          <a:ext uri="{FF2B5EF4-FFF2-40B4-BE49-F238E27FC236}">
                            <a16:creationId xmlns:a16="http://schemas.microsoft.com/office/drawing/2014/main" id="{25C27E9F-7AFA-453F-A4C2-AC72BF69C50F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33450" y="5029200"/>
                        <a:ext cx="1535113" cy="484188"/>
                      </a:xfrm>
                      <a:prstGeom prst="rect">
                        <a:avLst/>
                      </a:prstGeom>
                      <a:solidFill>
                        <a:srgbClr val="FFCC00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7601" name="Text Box 17">
            <a:extLst>
              <a:ext uri="{FF2B5EF4-FFF2-40B4-BE49-F238E27FC236}">
                <a16:creationId xmlns:a16="http://schemas.microsoft.com/office/drawing/2014/main" id="{62295038-FA8A-41F9-915B-5CB21DBDDB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7825" y="5824538"/>
            <a:ext cx="8423275" cy="650875"/>
          </a:xfrm>
          <a:prstGeom prst="rect">
            <a:avLst/>
          </a:prstGeom>
          <a:noFill/>
          <a:ln w="9525">
            <a:solidFill>
              <a:srgbClr val="FF66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The abundance Y is proportional to number density but changes only if the</a:t>
            </a:r>
            <a:b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b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nuclear species gets destroyed or produced. Changes in density are factored out.</a:t>
            </a:r>
          </a:p>
        </p:txBody>
      </p:sp>
      <p:sp>
        <p:nvSpPr>
          <p:cNvPr id="67602" name="Text Box 18">
            <a:extLst>
              <a:ext uri="{FF2B5EF4-FFF2-40B4-BE49-F238E27FC236}">
                <a16:creationId xmlns:a16="http://schemas.microsoft.com/office/drawing/2014/main" id="{9A47009C-7FF1-40FA-A829-E3524F62EF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5125" y="5065713"/>
            <a:ext cx="4889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so </a:t>
            </a:r>
          </a:p>
        </p:txBody>
      </p:sp>
      <p:sp>
        <p:nvSpPr>
          <p:cNvPr id="67603" name="Text Box 19">
            <a:extLst>
              <a:ext uri="{FF2B5EF4-FFF2-40B4-BE49-F238E27FC236}">
                <a16:creationId xmlns:a16="http://schemas.microsoft.com/office/drawing/2014/main" id="{E6FE83BE-033F-40AB-9DC6-C8C70E24280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86063" y="5078413"/>
            <a:ext cx="5905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with</a:t>
            </a:r>
          </a:p>
        </p:txBody>
      </p:sp>
      <p:graphicFrame>
        <p:nvGraphicFramePr>
          <p:cNvPr id="67604" name="Object 20">
            <a:extLst>
              <a:ext uri="{FF2B5EF4-FFF2-40B4-BE49-F238E27FC236}">
                <a16:creationId xmlns:a16="http://schemas.microsoft.com/office/drawing/2014/main" id="{9C55D65B-30E1-4699-835D-4B93C8AD8DBD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689350" y="4897438"/>
          <a:ext cx="998538" cy="8493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5" imgW="507960" imgH="431640" progId="Equation.3">
                  <p:embed/>
                </p:oleObj>
              </mc:Choice>
              <mc:Fallback>
                <p:oleObj name="Equation" r:id="rId15" imgW="507960" imgH="431640" progId="Equation.3">
                  <p:embed/>
                  <p:pic>
                    <p:nvPicPr>
                      <p:cNvPr id="67604" name="Object 20">
                        <a:extLst>
                          <a:ext uri="{FF2B5EF4-FFF2-40B4-BE49-F238E27FC236}">
                            <a16:creationId xmlns:a16="http://schemas.microsoft.com/office/drawing/2014/main" id="{9C55D65B-30E1-4699-835D-4B93C8AD8DBD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89350" y="4897438"/>
                        <a:ext cx="998538" cy="849312"/>
                      </a:xfrm>
                      <a:prstGeom prst="rect">
                        <a:avLst/>
                      </a:prstGeom>
                      <a:solidFill>
                        <a:srgbClr val="FFCC00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7605" name="Text Box 21">
            <a:extLst>
              <a:ext uri="{FF2B5EF4-FFF2-40B4-BE49-F238E27FC236}">
                <a16:creationId xmlns:a16="http://schemas.microsoft.com/office/drawing/2014/main" id="{5C871943-FE18-4A77-A425-D0F9CB5E249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11775" y="5038725"/>
            <a:ext cx="32067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note: Abundance has no units</a:t>
            </a:r>
            <a:b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b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        only valid in CGS</a:t>
            </a:r>
          </a:p>
        </p:txBody>
      </p:sp>
      <p:sp>
        <p:nvSpPr>
          <p:cNvPr id="67606" name="Line 22">
            <a:extLst>
              <a:ext uri="{FF2B5EF4-FFF2-40B4-BE49-F238E27FC236}">
                <a16:creationId xmlns:a16="http://schemas.microsoft.com/office/drawing/2014/main" id="{2AE193C3-3164-4693-9850-4AC88A7AD8A7}"/>
              </a:ext>
            </a:extLst>
          </p:cNvPr>
          <p:cNvSpPr>
            <a:spLocks noChangeShapeType="1"/>
          </p:cNvSpPr>
          <p:nvPr/>
        </p:nvSpPr>
        <p:spPr bwMode="auto">
          <a:xfrm>
            <a:off x="5391150" y="2205038"/>
            <a:ext cx="0" cy="1476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7607" name="Text Box 23">
            <a:extLst>
              <a:ext uri="{FF2B5EF4-FFF2-40B4-BE49-F238E27FC236}">
                <a16:creationId xmlns:a16="http://schemas.microsoft.com/office/drawing/2014/main" id="{549A4121-A137-4923-A218-A494A74B711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23038" y="2286000"/>
            <a:ext cx="22034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as </a:t>
            </a:r>
            <a:r>
              <a:rPr kumimoji="0" lang="en-US" altLang="en-US" sz="1800" b="0" i="0" u="sng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atomic</a:t>
            </a: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mass unit</a:t>
            </a:r>
            <a:b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b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(AMU)</a:t>
            </a:r>
          </a:p>
        </p:txBody>
      </p:sp>
      <p:sp>
        <p:nvSpPr>
          <p:cNvPr id="67608" name="Text Box 24">
            <a:extLst>
              <a:ext uri="{FF2B5EF4-FFF2-40B4-BE49-F238E27FC236}">
                <a16:creationId xmlns:a16="http://schemas.microsoft.com/office/drawing/2014/main" id="{64A33047-5D10-4641-BD56-EC0ED46B11F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29175" y="3009900"/>
            <a:ext cx="4240213" cy="18129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note: we neglect </a:t>
            </a:r>
            <a:r>
              <a:rPr kumimoji="0" lang="en-US" altLang="en-US" sz="16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here</a:t>
            </a: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nuclear binding </a:t>
            </a:r>
            <a:b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b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energy and electrons (mixing atomic</a:t>
            </a:r>
            <a:b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b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and nuclear masses) - therefore strictly </a:t>
            </a:r>
            <a:b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b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speaking our</a:t>
            </a: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Symbol" panose="05050102010706020507" pitchFamily="18" charset="2"/>
                <a:ea typeface="+mn-ea"/>
                <a:cs typeface="+mn-cs"/>
              </a:rPr>
              <a:t> r</a:t>
            </a: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is slightly different from</a:t>
            </a:r>
            <a:b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b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the real </a:t>
            </a: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Symbol" panose="05050102010706020507" pitchFamily="18" charset="2"/>
                <a:ea typeface="+mn-ea"/>
                <a:cs typeface="+mn-cs"/>
              </a:rPr>
              <a:t>r</a:t>
            </a: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, but differences are negligible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in terms of the accuracy needed for densities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in astrophysics</a:t>
            </a:r>
          </a:p>
        </p:txBody>
      </p:sp>
      <p:sp>
        <p:nvSpPr>
          <p:cNvPr id="67609" name="Rectangle 25">
            <a:extLst>
              <a:ext uri="{FF2B5EF4-FFF2-40B4-BE49-F238E27FC236}">
                <a16:creationId xmlns:a16="http://schemas.microsoft.com/office/drawing/2014/main" id="{00DD1387-C7E3-468B-BB7D-0CD71015CDB5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4713" y="4975225"/>
            <a:ext cx="1679575" cy="592138"/>
          </a:xfrm>
          <a:prstGeom prst="rect">
            <a:avLst/>
          </a:prstGeom>
          <a:noFill/>
          <a:ln w="28575">
            <a:solidFill>
              <a:srgbClr val="FF66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7610" name="Rectangle 26">
            <a:extLst>
              <a:ext uri="{FF2B5EF4-FFF2-40B4-BE49-F238E27FC236}">
                <a16:creationId xmlns:a16="http://schemas.microsoft.com/office/drawing/2014/main" id="{8F1DA15D-EE1E-4776-9371-4E15F28EC58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03625" y="4854575"/>
            <a:ext cx="1130300" cy="887413"/>
          </a:xfrm>
          <a:prstGeom prst="rect">
            <a:avLst/>
          </a:prstGeom>
          <a:noFill/>
          <a:ln w="28575">
            <a:solidFill>
              <a:srgbClr val="FF66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ransition/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>
            <a:extLst>
              <a:ext uri="{FF2B5EF4-FFF2-40B4-BE49-F238E27FC236}">
                <a16:creationId xmlns:a16="http://schemas.microsoft.com/office/drawing/2014/main" id="{64D0ABB2-3A5C-4BF3-A1A5-EDA9A7B8E0B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CH" altLang="en-US"/>
              <a:t>Thermonuclear Reaction Rates</a:t>
            </a:r>
            <a:endParaRPr lang="en-US" altLang="en-US"/>
          </a:p>
        </p:txBody>
      </p:sp>
      <p:sp>
        <p:nvSpPr>
          <p:cNvPr id="43011" name="Text Box 3">
            <a:extLst>
              <a:ext uri="{FF2B5EF4-FFF2-40B4-BE49-F238E27FC236}">
                <a16:creationId xmlns:a16="http://schemas.microsoft.com/office/drawing/2014/main" id="{16FF1A02-D2DF-4CE9-9A75-018B366F251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4025" y="1298575"/>
            <a:ext cx="7770813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75000"/>
              <a:buFont typeface="Wingdings" panose="05000000000000000000" pitchFamily="2" charset="2"/>
              <a:buNone/>
              <a:tabLst/>
              <a:defRPr/>
            </a:pPr>
            <a:r>
              <a:rPr kumimoji="0" lang="de-CH" altLang="en-US" sz="2800" b="0" i="0" u="sng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Definition:</a:t>
            </a:r>
            <a:r>
              <a:rPr kumimoji="0" lang="de-CH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 Number of reactions per volume and time</a:t>
            </a:r>
            <a:br>
              <a:rPr kumimoji="0" lang="de-CH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</a:br>
            <a:r>
              <a:rPr kumimoji="0" lang="de-CH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between two components of the stellar plasma:</a:t>
            </a:r>
            <a:endParaRPr kumimoji="0" lang="en-US" altLang="en-US" sz="2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graphicFrame>
        <p:nvGraphicFramePr>
          <p:cNvPr id="43012" name="Object 4">
            <a:extLst>
              <a:ext uri="{FF2B5EF4-FFF2-40B4-BE49-F238E27FC236}">
                <a16:creationId xmlns:a16="http://schemas.microsoft.com/office/drawing/2014/main" id="{0151DE74-94C5-4098-A0AA-0FED58EAE94D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66750" y="2319338"/>
          <a:ext cx="7507288" cy="18049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1955520" imgH="469800" progId="Equation.3">
                  <p:embed/>
                </p:oleObj>
              </mc:Choice>
              <mc:Fallback>
                <p:oleObj name="Equation" r:id="rId3" imgW="1955520" imgH="469800" progId="Equation.3">
                  <p:embed/>
                  <p:pic>
                    <p:nvPicPr>
                      <p:cNvPr id="43012" name="Object 4">
                        <a:extLst>
                          <a:ext uri="{FF2B5EF4-FFF2-40B4-BE49-F238E27FC236}">
                            <a16:creationId xmlns:a16="http://schemas.microsoft.com/office/drawing/2014/main" id="{0151DE74-94C5-4098-A0AA-0FED58EAE94D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6750" y="2319338"/>
                        <a:ext cx="7507288" cy="1804987"/>
                      </a:xfrm>
                      <a:prstGeom prst="rect">
                        <a:avLst/>
                      </a:prstGeom>
                      <a:solidFill>
                        <a:srgbClr val="FFCC00"/>
                      </a:solidFill>
                      <a:ln w="6350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  <a:effectLst>
                        <a:outerShdw dist="107763" dir="2700000" algn="ctr" rotWithShape="0">
                          <a:schemeClr val="bg2"/>
                        </a:outerShdw>
                      </a:effec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43013" name="Group 5">
            <a:extLst>
              <a:ext uri="{FF2B5EF4-FFF2-40B4-BE49-F238E27FC236}">
                <a16:creationId xmlns:a16="http://schemas.microsoft.com/office/drawing/2014/main" id="{EB5A0052-B835-446D-AC67-DB5885C5B492}"/>
              </a:ext>
            </a:extLst>
          </p:cNvPr>
          <p:cNvGrpSpPr>
            <a:grpSpLocks/>
          </p:cNvGrpSpPr>
          <p:nvPr/>
        </p:nvGrpSpPr>
        <p:grpSpPr bwMode="auto">
          <a:xfrm>
            <a:off x="530225" y="4397376"/>
            <a:ext cx="7226300" cy="2344738"/>
            <a:chOff x="334" y="2770"/>
            <a:chExt cx="4552" cy="1477"/>
          </a:xfrm>
        </p:grpSpPr>
        <p:sp>
          <p:nvSpPr>
            <p:cNvPr id="43014" name="Text Box 6">
              <a:extLst>
                <a:ext uri="{FF2B5EF4-FFF2-40B4-BE49-F238E27FC236}">
                  <a16:creationId xmlns:a16="http://schemas.microsoft.com/office/drawing/2014/main" id="{0BFA25A2-1418-4F7F-BFED-5FC295CDF3D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34" y="2770"/>
              <a:ext cx="2328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FF00"/>
                </a:buClr>
                <a:buSzPct val="75000"/>
                <a:buFont typeface="Wingdings" panose="05000000000000000000" pitchFamily="2" charset="2"/>
                <a:buNone/>
                <a:tabLst/>
                <a:defRPr/>
              </a:pPr>
              <a:r>
                <a:rPr kumimoji="0" lang="de-CH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rPr>
                <a:t>The </a:t>
              </a:r>
              <a:r>
                <a:rPr kumimoji="0" lang="de-CH" altLang="en-US" sz="2800" b="0" i="0" u="sng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rPr>
                <a:t>velocity distribution</a:t>
              </a:r>
              <a:endParaRPr kumimoji="0" lang="en-US" altLang="en-US" sz="2800" b="0" i="0" u="sng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+mn-cs"/>
              </a:endParaRPr>
            </a:p>
          </p:txBody>
        </p:sp>
        <p:sp>
          <p:nvSpPr>
            <p:cNvPr id="43015" name="Text Box 7">
              <a:extLst>
                <a:ext uri="{FF2B5EF4-FFF2-40B4-BE49-F238E27FC236}">
                  <a16:creationId xmlns:a16="http://schemas.microsoft.com/office/drawing/2014/main" id="{72A38866-086A-45F1-A2DE-E1DE3101CDE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34" y="3724"/>
              <a:ext cx="4552" cy="52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FF00"/>
                </a:buClr>
                <a:buSzPct val="75000"/>
                <a:buFont typeface="Wingdings" panose="05000000000000000000" pitchFamily="2" charset="2"/>
                <a:buNone/>
                <a:tabLst/>
                <a:defRPr/>
              </a:pPr>
              <a:r>
                <a:rPr kumimoji="0" lang="de-CH" altLang="en-US" sz="2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rPr>
                <a:t>depends</a:t>
              </a:r>
              <a:r>
                <a:rPr kumimoji="0" lang="de-CH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rPr>
                <a:t> on </a:t>
              </a:r>
              <a:r>
                <a:rPr kumimoji="0" lang="de-CH" altLang="en-US" sz="2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rPr>
                <a:t>the</a:t>
              </a:r>
              <a:r>
                <a:rPr kumimoji="0" lang="de-CH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rPr>
                <a:t> </a:t>
              </a:r>
              <a:r>
                <a:rPr kumimoji="0" lang="de-CH" altLang="en-US" sz="2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rPr>
                <a:t>particle</a:t>
              </a:r>
              <a:r>
                <a:rPr kumimoji="0" lang="de-CH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rPr>
                <a:t> </a:t>
              </a:r>
              <a:r>
                <a:rPr kumimoji="0" lang="de-CH" altLang="en-US" sz="2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rPr>
                <a:t>statistics</a:t>
              </a:r>
              <a:r>
                <a:rPr kumimoji="0" lang="de-CH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rPr>
                <a:t> and </a:t>
              </a:r>
              <a:r>
                <a:rPr kumimoji="0" lang="de-CH" altLang="en-US" sz="2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rPr>
                <a:t>can</a:t>
              </a:r>
              <a:r>
                <a:rPr kumimoji="0" lang="de-CH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rPr>
                <a:t> </a:t>
              </a:r>
              <a:r>
                <a:rPr kumimoji="0" lang="de-CH" altLang="en-US" sz="2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rPr>
                <a:t>be</a:t>
              </a:r>
              <a:r>
                <a:rPr kumimoji="0" lang="de-CH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rPr>
                <a:t> </a:t>
              </a:r>
              <a:r>
                <a:rPr kumimoji="0" lang="de-CH" altLang="en-US" sz="2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rPr>
                <a:t>derived</a:t>
              </a:r>
              <a:r>
                <a:rPr kumimoji="0" lang="de-CH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rPr>
                <a:t> </a:t>
              </a:r>
              <a:r>
                <a:rPr kumimoji="0" lang="de-CH" altLang="en-US" sz="2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rPr>
                <a:t>from</a:t>
              </a:r>
              <a:br>
                <a:rPr kumimoji="0" lang="de-CH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rPr>
              </a:br>
              <a:r>
                <a:rPr kumimoji="0" lang="de-CH" altLang="en-US" sz="2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rPr>
                <a:t>thermodynamics</a:t>
              </a:r>
              <a:r>
                <a:rPr kumimoji="0" lang="de-CH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rPr>
                <a:t>.</a:t>
              </a:r>
              <a:endParaRPr kumimoji="0" lang="en-US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+mn-cs"/>
              </a:endParaRPr>
            </a:p>
          </p:txBody>
        </p:sp>
        <p:graphicFrame>
          <p:nvGraphicFramePr>
            <p:cNvPr id="43016" name="Object 8">
              <a:extLst>
                <a:ext uri="{FF2B5EF4-FFF2-40B4-BE49-F238E27FC236}">
                  <a16:creationId xmlns:a16="http://schemas.microsoft.com/office/drawing/2014/main" id="{2F66F87F-83C8-4821-BEF9-C13CB4EF2A4F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2965" y="2886"/>
            <a:ext cx="1319" cy="87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5" imgW="711000" imgH="469800" progId="Equation.3">
                    <p:embed/>
                  </p:oleObj>
                </mc:Choice>
                <mc:Fallback>
                  <p:oleObj name="Equation" r:id="rId5" imgW="711000" imgH="469800" progId="Equation.3">
                    <p:embed/>
                    <p:pic>
                      <p:nvPicPr>
                        <p:cNvPr id="43016" name="Object 8">
                          <a:extLst>
                            <a:ext uri="{FF2B5EF4-FFF2-40B4-BE49-F238E27FC236}">
                              <a16:creationId xmlns:a16="http://schemas.microsoft.com/office/drawing/2014/main" id="{2F66F87F-83C8-4821-BEF9-C13CB4EF2A4F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965" y="2886"/>
                          <a:ext cx="1319" cy="872"/>
                        </a:xfrm>
                        <a:prstGeom prst="rect">
                          <a:avLst/>
                        </a:prstGeom>
                        <a:solidFill>
                          <a:srgbClr val="FFCC00"/>
                        </a:solidFill>
                        <a:ln w="6350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:ln>
                        <a:effectLst>
                          <a:outerShdw dist="107763" dir="2700000" algn="ctr" rotWithShape="0">
                            <a:schemeClr val="bg2"/>
                          </a:outerShdw>
                        </a:effec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15E77611-9779-C671-156C-4A3A5DD85E3E}"/>
              </a:ext>
            </a:extLst>
          </p:cNvPr>
          <p:cNvSpPr txBox="1"/>
          <p:nvPr/>
        </p:nvSpPr>
        <p:spPr>
          <a:xfrm>
            <a:off x="2195736" y="2557740"/>
            <a:ext cx="2744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bg2"/>
                </a:solidFill>
              </a:rPr>
              <a:t>*</a:t>
            </a:r>
          </a:p>
        </p:txBody>
      </p:sp>
    </p:spTree>
  </p:cSld>
  <p:clrMapOvr>
    <a:masterClrMapping/>
  </p:clrMapOvr>
  <p:transition/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>
            <a:extLst>
              <a:ext uri="{FF2B5EF4-FFF2-40B4-BE49-F238E27FC236}">
                <a16:creationId xmlns:a16="http://schemas.microsoft.com/office/drawing/2014/main" id="{EBAECD3F-EB39-4384-B143-40330594404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73100" y="0"/>
            <a:ext cx="7772400" cy="1219200"/>
          </a:xfrm>
        </p:spPr>
        <p:txBody>
          <a:bodyPr/>
          <a:lstStyle/>
          <a:p>
            <a:r>
              <a:rPr lang="de-CH" altLang="en-US" sz="3600"/>
              <a:t>Particle Statistics</a:t>
            </a:r>
            <a:endParaRPr lang="en-US" altLang="en-US" sz="3600"/>
          </a:p>
        </p:txBody>
      </p:sp>
      <p:sp>
        <p:nvSpPr>
          <p:cNvPr id="45059" name="Text Box 3">
            <a:extLst>
              <a:ext uri="{FF2B5EF4-FFF2-40B4-BE49-F238E27FC236}">
                <a16:creationId xmlns:a16="http://schemas.microsoft.com/office/drawing/2014/main" id="{00DC628D-BE6E-4896-AF21-BBD90F1E677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9625" y="1116013"/>
            <a:ext cx="770731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75000"/>
              <a:buFont typeface="Wingdings" panose="05000000000000000000" pitchFamily="2" charset="2"/>
              <a:buNone/>
              <a:tabLst/>
              <a:defRPr/>
            </a:pPr>
            <a:r>
              <a:rPr kumimoji="0" lang="de-CH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Occupation probabilities of states with energy </a:t>
            </a:r>
            <a:r>
              <a:rPr kumimoji="0" lang="de-CH" altLang="en-US" sz="2000" b="0" i="1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E</a:t>
            </a:r>
            <a:r>
              <a:rPr kumimoji="0" lang="de-CH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 and chemical potential </a:t>
            </a:r>
            <a:r>
              <a:rPr kumimoji="0" lang="de-CH" altLang="en-US" sz="2000" b="0" i="1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Symbol" panose="05050102010706020507" pitchFamily="18" charset="2"/>
                <a:ea typeface="+mn-ea"/>
                <a:cs typeface="+mn-cs"/>
              </a:rPr>
              <a:t>m</a:t>
            </a:r>
            <a:r>
              <a:rPr kumimoji="0" lang="de-CH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:</a:t>
            </a:r>
            <a:endParaRPr kumimoji="0" lang="en-US" altLang="en-US" sz="20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graphicFrame>
        <p:nvGraphicFramePr>
          <p:cNvPr id="45060" name="Object 4">
            <a:extLst>
              <a:ext uri="{FF2B5EF4-FFF2-40B4-BE49-F238E27FC236}">
                <a16:creationId xmlns:a16="http://schemas.microsoft.com/office/drawing/2014/main" id="{DE23A713-A60D-44CD-BD7A-0A1273726B10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73075" y="2432050"/>
          <a:ext cx="4878388" cy="2800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2234880" imgH="1282680" progId="Equation.3">
                  <p:embed/>
                </p:oleObj>
              </mc:Choice>
              <mc:Fallback>
                <p:oleObj name="Equation" r:id="rId3" imgW="2234880" imgH="1282680" progId="Equation.3">
                  <p:embed/>
                  <p:pic>
                    <p:nvPicPr>
                      <p:cNvPr id="45060" name="Object 4">
                        <a:extLst>
                          <a:ext uri="{FF2B5EF4-FFF2-40B4-BE49-F238E27FC236}">
                            <a16:creationId xmlns:a16="http://schemas.microsoft.com/office/drawing/2014/main" id="{DE23A713-A60D-44CD-BD7A-0A1273726B10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3075" y="2432050"/>
                        <a:ext cx="4878388" cy="2800350"/>
                      </a:xfrm>
                      <a:prstGeom prst="rect">
                        <a:avLst/>
                      </a:prstGeom>
                      <a:solidFill>
                        <a:srgbClr val="FFCC00"/>
                      </a:solidFill>
                      <a:ln w="6350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  <a:effectLst>
                        <a:outerShdw dist="107763" dir="2700000" algn="ctr" rotWithShape="0">
                          <a:schemeClr val="bg2"/>
                        </a:outerShdw>
                      </a:effec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5061" name="Text Box 5">
            <a:extLst>
              <a:ext uri="{FF2B5EF4-FFF2-40B4-BE49-F238E27FC236}">
                <a16:creationId xmlns:a16="http://schemas.microsoft.com/office/drawing/2014/main" id="{077A387C-EA1F-49F5-8AD9-903B8383F4D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1625" y="6234113"/>
            <a:ext cx="670401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75000"/>
              <a:buFont typeface="Wingdings" panose="05000000000000000000" pitchFamily="2" charset="2"/>
              <a:buNone/>
              <a:tabLst/>
              <a:defRPr/>
            </a:pPr>
            <a:r>
              <a:rPr kumimoji="0" lang="de-CH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Low </a:t>
            </a:r>
            <a:r>
              <a:rPr kumimoji="0" lang="de-CH" altLang="en-US" sz="2000" b="0" i="1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Symbol" panose="05050102010706020507" pitchFamily="18" charset="2"/>
                <a:ea typeface="+mn-ea"/>
                <a:cs typeface="+mn-cs"/>
              </a:rPr>
              <a:t>r</a:t>
            </a:r>
            <a:r>
              <a:rPr kumimoji="0" lang="de-CH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 + high </a:t>
            </a:r>
            <a:r>
              <a:rPr kumimoji="0" lang="de-CH" altLang="en-US" sz="2000" b="0" i="1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T</a:t>
            </a:r>
            <a:r>
              <a:rPr kumimoji="0" lang="de-CH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,</a:t>
            </a:r>
            <a:r>
              <a:rPr kumimoji="0" lang="de-CH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+mn-cs"/>
                <a:sym typeface="Comic Sans MS" panose="030F0702030302020204" pitchFamily="66" charset="0"/>
              </a:rPr>
              <a:t> -</a:t>
            </a:r>
            <a:r>
              <a:rPr kumimoji="0" lang="de-CH" altLang="en-US" sz="2000" b="0" i="1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Symbol" panose="05050102010706020507" pitchFamily="18" charset="2"/>
                <a:ea typeface="+mn-ea"/>
                <a:cs typeface="+mn-cs"/>
                <a:sym typeface="Comic Sans MS" panose="030F0702030302020204" pitchFamily="66" charset="0"/>
              </a:rPr>
              <a:t>m</a:t>
            </a:r>
            <a:r>
              <a:rPr kumimoji="0" lang="de-CH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+mn-cs"/>
                <a:sym typeface="Comic Sans MS" panose="030F0702030302020204" pitchFamily="66" charset="0"/>
              </a:rPr>
              <a:t>/</a:t>
            </a:r>
            <a:r>
              <a:rPr kumimoji="0" lang="de-CH" altLang="en-US" sz="2000" b="0" i="1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+mn-cs"/>
                <a:sym typeface="Comic Sans MS" panose="030F0702030302020204" pitchFamily="66" charset="0"/>
              </a:rPr>
              <a:t>kT</a:t>
            </a:r>
            <a:r>
              <a:rPr kumimoji="0" lang="de-CH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+mn-cs"/>
                <a:sym typeface="Symbol" panose="05050102010706020507" pitchFamily="18" charset="2"/>
              </a:rPr>
              <a:t>-</a:t>
            </a:r>
            <a:r>
              <a:rPr kumimoji="0" lang="de-CH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+mn-cs"/>
                <a:sym typeface="Comic Sans MS" panose="030F0702030302020204" pitchFamily="66" charset="0"/>
              </a:rPr>
              <a:t> , then MB applies (H-, He-burning).</a:t>
            </a:r>
            <a:endParaRPr kumimoji="0" lang="en-US" altLang="en-US" sz="20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pic>
        <p:nvPicPr>
          <p:cNvPr id="45062" name="Picture 6">
            <a:extLst>
              <a:ext uri="{FF2B5EF4-FFF2-40B4-BE49-F238E27FC236}">
                <a16:creationId xmlns:a16="http://schemas.microsoft.com/office/drawing/2014/main" id="{3E6A6B5D-8442-479A-AE12-84A3FAB270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5613" y="1643063"/>
            <a:ext cx="3354387" cy="4521200"/>
          </a:xfrm>
          <a:prstGeom prst="rect">
            <a:avLst/>
          </a:prstGeom>
          <a:noFill/>
          <a:ln w="6350">
            <a:solidFill>
              <a:schemeClr val="bg2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>
            <a:extLst>
              <a:ext uri="{FF2B5EF4-FFF2-40B4-BE49-F238E27FC236}">
                <a16:creationId xmlns:a16="http://schemas.microsoft.com/office/drawing/2014/main" id="{83A0C04C-74C2-4F59-A8C1-2C60079A6C9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219200"/>
          </a:xfrm>
        </p:spPr>
        <p:txBody>
          <a:bodyPr/>
          <a:lstStyle/>
          <a:p>
            <a:r>
              <a:rPr lang="de-CH" altLang="en-US" sz="4000"/>
              <a:t>Reaction Rate (MB)</a:t>
            </a:r>
            <a:endParaRPr lang="en-US" altLang="en-US" sz="4000"/>
          </a:p>
        </p:txBody>
      </p:sp>
      <p:grpSp>
        <p:nvGrpSpPr>
          <p:cNvPr id="47107" name="Group 3">
            <a:extLst>
              <a:ext uri="{FF2B5EF4-FFF2-40B4-BE49-F238E27FC236}">
                <a16:creationId xmlns:a16="http://schemas.microsoft.com/office/drawing/2014/main" id="{468EF274-8159-47E7-83E8-3AA86CD2BE9E}"/>
              </a:ext>
            </a:extLst>
          </p:cNvPr>
          <p:cNvGrpSpPr>
            <a:grpSpLocks/>
          </p:cNvGrpSpPr>
          <p:nvPr/>
        </p:nvGrpSpPr>
        <p:grpSpPr bwMode="auto">
          <a:xfrm>
            <a:off x="528638" y="1684338"/>
            <a:ext cx="8088312" cy="1501775"/>
            <a:chOff x="333" y="1061"/>
            <a:chExt cx="5095" cy="946"/>
          </a:xfrm>
        </p:grpSpPr>
        <p:graphicFrame>
          <p:nvGraphicFramePr>
            <p:cNvPr id="47108" name="Object 4">
              <a:extLst>
                <a:ext uri="{FF2B5EF4-FFF2-40B4-BE49-F238E27FC236}">
                  <a16:creationId xmlns:a16="http://schemas.microsoft.com/office/drawing/2014/main" id="{E5A3B4FB-C06D-466C-BEF5-883855524B71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333" y="1061"/>
            <a:ext cx="5095" cy="73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3" imgW="2997000" imgH="431640" progId="Equation.3">
                    <p:embed/>
                  </p:oleObj>
                </mc:Choice>
                <mc:Fallback>
                  <p:oleObj name="Equation" r:id="rId3" imgW="2997000" imgH="431640" progId="Equation.3">
                    <p:embed/>
                    <p:pic>
                      <p:nvPicPr>
                        <p:cNvPr id="47108" name="Object 4">
                          <a:extLst>
                            <a:ext uri="{FF2B5EF4-FFF2-40B4-BE49-F238E27FC236}">
                              <a16:creationId xmlns:a16="http://schemas.microsoft.com/office/drawing/2014/main" id="{E5A3B4FB-C06D-466C-BEF5-883855524B71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33" y="1061"/>
                          <a:ext cx="5095" cy="733"/>
                        </a:xfrm>
                        <a:prstGeom prst="rect">
                          <a:avLst/>
                        </a:prstGeom>
                        <a:solidFill>
                          <a:srgbClr val="FFCC00"/>
                        </a:solidFill>
                        <a:ln w="6350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:ln>
                        <a:effectLst>
                          <a:outerShdw dist="107763" dir="2700000" algn="ctr" rotWithShape="0">
                            <a:schemeClr val="bg2"/>
                          </a:outerShdw>
                        </a:effec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7109" name="Text Box 5">
              <a:extLst>
                <a:ext uri="{FF2B5EF4-FFF2-40B4-BE49-F238E27FC236}">
                  <a16:creationId xmlns:a16="http://schemas.microsoft.com/office/drawing/2014/main" id="{F46A551E-32E0-4BA5-A101-89C0A11AF10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640" y="1776"/>
              <a:ext cx="2524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CH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rPr>
                <a:t>Number of reactions per time and volume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+mn-cs"/>
              </a:endParaRPr>
            </a:p>
          </p:txBody>
        </p:sp>
      </p:grpSp>
      <p:sp>
        <p:nvSpPr>
          <p:cNvPr id="47111" name="Text Box 7">
            <a:extLst>
              <a:ext uri="{FF2B5EF4-FFF2-40B4-BE49-F238E27FC236}">
                <a16:creationId xmlns:a16="http://schemas.microsoft.com/office/drawing/2014/main" id="{6DBEAAEC-1A29-4B76-8207-8E29AAB4777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23728" y="4509120"/>
            <a:ext cx="5419497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alt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Symbol" panose="05050102010706020507" pitchFamily="18" charset="2"/>
              </a:rPr>
              <a:t>s</a:t>
            </a:r>
            <a:r>
              <a:rPr kumimoji="0" lang="de-CH" alt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anose="02020603050405020304" pitchFamily="18" charset="0"/>
              </a:rPr>
              <a:t>* … Stellar </a:t>
            </a:r>
            <a:r>
              <a:rPr kumimoji="0" lang="de-CH" altLang="en-US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anose="02020603050405020304" pitchFamily="18" charset="0"/>
              </a:rPr>
              <a:t>cross</a:t>
            </a:r>
            <a:r>
              <a:rPr kumimoji="0" lang="de-CH" alt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anose="02020603050405020304" pitchFamily="18" charset="0"/>
              </a:rPr>
              <a:t> </a:t>
            </a:r>
            <a:r>
              <a:rPr kumimoji="0" lang="de-CH" altLang="en-US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anose="02020603050405020304" pitchFamily="18" charset="0"/>
              </a:rPr>
              <a:t>section</a:t>
            </a:r>
            <a:r>
              <a:rPr kumimoji="0" lang="de-CH" alt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anose="02020603050405020304" pitchFamily="18" charset="0"/>
              </a:rPr>
              <a:t>, </a:t>
            </a:r>
            <a:r>
              <a:rPr kumimoji="0" lang="de-CH" altLang="en-US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anose="02020603050405020304" pitchFamily="18" charset="0"/>
              </a:rPr>
              <a:t>see</a:t>
            </a:r>
            <a:r>
              <a:rPr kumimoji="0" lang="de-CH" alt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anose="02020603050405020304" pitchFamily="18" charset="0"/>
              </a:rPr>
              <a:t> </a:t>
            </a:r>
            <a:r>
              <a:rPr kumimoji="0" lang="de-CH" altLang="en-US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anose="02020603050405020304" pitchFamily="18" charset="0"/>
              </a:rPr>
              <a:t>later</a:t>
            </a:r>
            <a:r>
              <a:rPr kumimoji="0" lang="de-CH" alt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anose="02020603050405020304" pitchFamily="18" charset="0"/>
              </a:rPr>
              <a:t>.</a:t>
            </a:r>
            <a:endParaRPr kumimoji="0" lang="en-US" altLang="en-US" sz="2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Times New Roman" panose="02020603050405020304" pitchFamily="18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44F2605-15E7-4D49-8AD0-0612909DB9AE}"/>
              </a:ext>
            </a:extLst>
          </p:cNvPr>
          <p:cNvSpPr txBox="1"/>
          <p:nvPr/>
        </p:nvSpPr>
        <p:spPr>
          <a:xfrm>
            <a:off x="1115616" y="5329335"/>
            <a:ext cx="74168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Angle brackets denote reactivity (rate per particle pair): cross section times relative velocity averaged over velocity distribution.</a:t>
            </a:r>
          </a:p>
          <a:p>
            <a:endParaRPr lang="en-GB" dirty="0"/>
          </a:p>
          <a:p>
            <a:r>
              <a:rPr lang="en-GB" dirty="0"/>
              <a:t>Often, kinetic energy is used instead of velocity (same result).</a:t>
            </a: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3906" name="Rectangle 2"/>
          <p:cNvSpPr>
            <a:spLocks noChangeArrowheads="1"/>
          </p:cNvSpPr>
          <p:nvPr/>
        </p:nvSpPr>
        <p:spPr bwMode="auto">
          <a:xfrm>
            <a:off x="0" y="0"/>
            <a:ext cx="9332913" cy="70739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  <p:pic>
        <p:nvPicPr>
          <p:cNvPr id="763907" name="Picture 3" descr="chart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974"/>
          <a:stretch>
            <a:fillRect/>
          </a:stretch>
        </p:blipFill>
        <p:spPr bwMode="auto">
          <a:xfrm>
            <a:off x="1320800" y="1146175"/>
            <a:ext cx="7947025" cy="5289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63908" name="Group 4"/>
          <p:cNvGrpSpPr>
            <a:grpSpLocks/>
          </p:cNvGrpSpPr>
          <p:nvPr/>
        </p:nvGrpSpPr>
        <p:grpSpPr bwMode="auto">
          <a:xfrm>
            <a:off x="2282825" y="3181350"/>
            <a:ext cx="3003550" cy="1155700"/>
            <a:chOff x="1438" y="2004"/>
            <a:chExt cx="1892" cy="728"/>
          </a:xfrm>
        </p:grpSpPr>
        <p:sp>
          <p:nvSpPr>
            <p:cNvPr id="763909" name="Oval 5"/>
            <p:cNvSpPr>
              <a:spLocks noChangeArrowheads="1"/>
            </p:cNvSpPr>
            <p:nvPr/>
          </p:nvSpPr>
          <p:spPr bwMode="auto">
            <a:xfrm rot="-2584716">
              <a:off x="1438" y="2386"/>
              <a:ext cx="1892" cy="346"/>
            </a:xfrm>
            <a:prstGeom prst="ellipse">
              <a:avLst/>
            </a:prstGeom>
            <a:noFill/>
            <a:ln w="38100">
              <a:solidFill>
                <a:srgbClr val="EAEAEA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EAEAEA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SzPct val="75000"/>
                <a:buFont typeface="Wingdings" pitchFamily="2" charset="2"/>
                <a:buNone/>
                <a:tabLst/>
                <a:defRPr/>
              </a:pPr>
              <a:endParaRPr kumimoji="0" lang="en-GB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+mn-cs"/>
              </a:endParaRPr>
            </a:p>
          </p:txBody>
        </p:sp>
        <p:sp>
          <p:nvSpPr>
            <p:cNvPr id="763910" name="Text Box 6"/>
            <p:cNvSpPr txBox="1">
              <a:spLocks noChangeArrowheads="1"/>
            </p:cNvSpPr>
            <p:nvPr/>
          </p:nvSpPr>
          <p:spPr bwMode="auto">
            <a:xfrm>
              <a:off x="2995" y="2004"/>
              <a:ext cx="316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800" b="1" i="0" u="none" strike="noStrike" kern="1200" cap="none" spc="0" normalizeH="0" baseline="0" noProof="0">
                  <a:ln>
                    <a:noFill/>
                  </a:ln>
                  <a:solidFill>
                    <a:srgbClr val="EAEAEA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+mn-cs"/>
                </a:rPr>
                <a:t>EC</a:t>
              </a:r>
            </a:p>
          </p:txBody>
        </p:sp>
      </p:grpSp>
      <p:sp>
        <p:nvSpPr>
          <p:cNvPr id="763911" name="Line 7"/>
          <p:cNvSpPr>
            <a:spLocks noChangeShapeType="1"/>
          </p:cNvSpPr>
          <p:nvPr/>
        </p:nvSpPr>
        <p:spPr bwMode="auto">
          <a:xfrm>
            <a:off x="765175" y="6594475"/>
            <a:ext cx="7874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Pct val="75000"/>
              <a:buFont typeface="Wingdings" pitchFamily="2" charset="2"/>
              <a:buNone/>
              <a:tabLst/>
              <a:defRPr/>
            </a:pPr>
            <a:endParaRPr kumimoji="0" lang="en-GB" sz="2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763912" name="Line 8"/>
          <p:cNvSpPr>
            <a:spLocks noChangeShapeType="1"/>
          </p:cNvSpPr>
          <p:nvPr/>
        </p:nvSpPr>
        <p:spPr bwMode="auto">
          <a:xfrm rot="-5400000">
            <a:off x="383382" y="6214269"/>
            <a:ext cx="787400" cy="158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Pct val="75000"/>
              <a:buFont typeface="Wingdings" pitchFamily="2" charset="2"/>
              <a:buNone/>
              <a:tabLst/>
              <a:defRPr/>
            </a:pPr>
            <a:endParaRPr kumimoji="0" lang="en-GB" sz="2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763913" name="Text Box 9"/>
          <p:cNvSpPr txBox="1">
            <a:spLocks noChangeArrowheads="1"/>
          </p:cNvSpPr>
          <p:nvPr/>
        </p:nvSpPr>
        <p:spPr bwMode="auto">
          <a:xfrm>
            <a:off x="1511300" y="6397625"/>
            <a:ext cx="8858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neutrons</a:t>
            </a:r>
          </a:p>
        </p:txBody>
      </p:sp>
      <p:sp>
        <p:nvSpPr>
          <p:cNvPr id="763914" name="Text Box 10"/>
          <p:cNvSpPr txBox="1">
            <a:spLocks noChangeArrowheads="1"/>
          </p:cNvSpPr>
          <p:nvPr/>
        </p:nvSpPr>
        <p:spPr bwMode="auto">
          <a:xfrm>
            <a:off x="0" y="5953125"/>
            <a:ext cx="79533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protons</a:t>
            </a:r>
          </a:p>
        </p:txBody>
      </p:sp>
      <p:grpSp>
        <p:nvGrpSpPr>
          <p:cNvPr id="763915" name="Group 11"/>
          <p:cNvGrpSpPr>
            <a:grpSpLocks/>
          </p:cNvGrpSpPr>
          <p:nvPr/>
        </p:nvGrpSpPr>
        <p:grpSpPr bwMode="auto">
          <a:xfrm>
            <a:off x="0" y="0"/>
            <a:ext cx="4716463" cy="6321425"/>
            <a:chOff x="0" y="0"/>
            <a:chExt cx="2971" cy="3982"/>
          </a:xfrm>
        </p:grpSpPr>
        <p:grpSp>
          <p:nvGrpSpPr>
            <p:cNvPr id="763916" name="Group 12"/>
            <p:cNvGrpSpPr>
              <a:grpSpLocks/>
            </p:cNvGrpSpPr>
            <p:nvPr/>
          </p:nvGrpSpPr>
          <p:grpSpPr bwMode="auto">
            <a:xfrm>
              <a:off x="288" y="1970"/>
              <a:ext cx="1172" cy="649"/>
              <a:chOff x="288" y="2489"/>
              <a:chExt cx="1172" cy="649"/>
            </a:xfrm>
          </p:grpSpPr>
          <p:sp>
            <p:nvSpPr>
              <p:cNvPr id="763917" name="Text Box 13"/>
              <p:cNvSpPr txBox="1">
                <a:spLocks noChangeArrowheads="1"/>
              </p:cNvSpPr>
              <p:nvPr/>
            </p:nvSpPr>
            <p:spPr bwMode="auto">
              <a:xfrm>
                <a:off x="968" y="2489"/>
                <a:ext cx="492" cy="17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2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18" charset="0"/>
                    <a:ea typeface="+mn-ea"/>
                    <a:cs typeface="+mn-cs"/>
                  </a:rPr>
                  <a:t>V382 Vel</a:t>
                </a:r>
              </a:p>
            </p:txBody>
          </p:sp>
          <p:sp>
            <p:nvSpPr>
              <p:cNvPr id="763918" name="Rectangle 14"/>
              <p:cNvSpPr>
                <a:spLocks noChangeArrowheads="1"/>
              </p:cNvSpPr>
              <p:nvPr/>
            </p:nvSpPr>
            <p:spPr bwMode="auto">
              <a:xfrm>
                <a:off x="411" y="2649"/>
                <a:ext cx="216" cy="8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000000"/>
                  </a:buClr>
                  <a:buSzPct val="75000"/>
                  <a:buFont typeface="Wingdings" pitchFamily="2" charset="2"/>
                  <a:buNone/>
                  <a:tabLst/>
                  <a:defRPr/>
                </a:pPr>
                <a:endParaRPr kumimoji="0" lang="en-GB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Times New Roman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763919" name="AutoShape 15"/>
              <p:cNvSpPr>
                <a:spLocks/>
              </p:cNvSpPr>
              <p:nvPr/>
            </p:nvSpPr>
            <p:spPr bwMode="auto">
              <a:xfrm rot="16200000">
                <a:off x="483" y="2646"/>
                <a:ext cx="78" cy="120"/>
              </a:xfrm>
              <a:prstGeom prst="rightBrace">
                <a:avLst>
                  <a:gd name="adj1" fmla="val 12821"/>
                  <a:gd name="adj2" fmla="val 50977"/>
                </a:avLst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000000"/>
                  </a:buClr>
                  <a:buSzPct val="75000"/>
                  <a:buFont typeface="Wingdings" pitchFamily="2" charset="2"/>
                  <a:buNone/>
                  <a:tabLst/>
                  <a:defRPr/>
                </a:pPr>
                <a:endParaRPr kumimoji="0" lang="en-GB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Times New Roman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763920" name="Text Box 16"/>
              <p:cNvSpPr txBox="1">
                <a:spLocks noChangeArrowheads="1"/>
              </p:cNvSpPr>
              <p:nvPr/>
            </p:nvSpPr>
            <p:spPr bwMode="auto">
              <a:xfrm>
                <a:off x="413" y="2516"/>
                <a:ext cx="228" cy="17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2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18" charset="0"/>
                    <a:ea typeface="+mn-ea"/>
                    <a:cs typeface="+mn-cs"/>
                  </a:rPr>
                  <a:t>Ne</a:t>
                </a:r>
              </a:p>
            </p:txBody>
          </p:sp>
          <p:sp>
            <p:nvSpPr>
              <p:cNvPr id="763921" name="Rectangle 17"/>
              <p:cNvSpPr>
                <a:spLocks noChangeArrowheads="1"/>
              </p:cNvSpPr>
              <p:nvPr/>
            </p:nvSpPr>
            <p:spPr bwMode="auto">
              <a:xfrm>
                <a:off x="288" y="2931"/>
                <a:ext cx="126" cy="20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000000"/>
                  </a:buClr>
                  <a:buSzPct val="75000"/>
                  <a:buFont typeface="Wingdings" pitchFamily="2" charset="2"/>
                  <a:buNone/>
                  <a:tabLst/>
                  <a:defRPr/>
                </a:pPr>
                <a:endParaRPr kumimoji="0" lang="en-GB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Times New Roman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763922" name="Rectangle 18"/>
              <p:cNvSpPr>
                <a:spLocks noChangeArrowheads="1"/>
              </p:cNvSpPr>
              <p:nvPr/>
            </p:nvSpPr>
            <p:spPr bwMode="auto">
              <a:xfrm>
                <a:off x="378" y="2991"/>
                <a:ext cx="108" cy="9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000000"/>
                  </a:buClr>
                  <a:buSzPct val="75000"/>
                  <a:buFont typeface="Wingdings" pitchFamily="2" charset="2"/>
                  <a:buNone/>
                  <a:tabLst/>
                  <a:defRPr/>
                </a:pPr>
                <a:endParaRPr kumimoji="0" lang="en-GB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Times New Roman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763923" name="Rectangle 19"/>
              <p:cNvSpPr>
                <a:spLocks noChangeArrowheads="1"/>
              </p:cNvSpPr>
              <p:nvPr/>
            </p:nvSpPr>
            <p:spPr bwMode="auto">
              <a:xfrm>
                <a:off x="594" y="3036"/>
                <a:ext cx="126" cy="10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000000"/>
                  </a:buClr>
                  <a:buSzPct val="75000"/>
                  <a:buFont typeface="Wingdings" pitchFamily="2" charset="2"/>
                  <a:buNone/>
                  <a:tabLst/>
                  <a:defRPr/>
                </a:pPr>
                <a:endParaRPr kumimoji="0" lang="en-GB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Times New Roman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763924" name="Rectangle 20"/>
              <p:cNvSpPr>
                <a:spLocks noChangeArrowheads="1"/>
              </p:cNvSpPr>
              <p:nvPr/>
            </p:nvSpPr>
            <p:spPr bwMode="auto">
              <a:xfrm>
                <a:off x="774" y="2886"/>
                <a:ext cx="627" cy="10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000000"/>
                  </a:buClr>
                  <a:buSzPct val="75000"/>
                  <a:buFont typeface="Wingdings" pitchFamily="2" charset="2"/>
                  <a:buNone/>
                  <a:tabLst/>
                  <a:defRPr/>
                </a:pPr>
                <a:endParaRPr kumimoji="0" lang="en-GB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Times New Roman" pitchFamily="18" charset="0"/>
                  <a:ea typeface="+mn-ea"/>
                  <a:cs typeface="+mn-cs"/>
                </a:endParaRPr>
              </a:p>
            </p:txBody>
          </p:sp>
        </p:grpSp>
        <p:sp>
          <p:nvSpPr>
            <p:cNvPr id="763925" name="Rectangle 21"/>
            <p:cNvSpPr>
              <a:spLocks noChangeArrowheads="1"/>
            </p:cNvSpPr>
            <p:nvPr/>
          </p:nvSpPr>
          <p:spPr bwMode="auto">
            <a:xfrm>
              <a:off x="711" y="1875"/>
              <a:ext cx="108" cy="8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SzPct val="75000"/>
                <a:buFont typeface="Wingdings" pitchFamily="2" charset="2"/>
                <a:buNone/>
                <a:tabLst/>
                <a:defRPr/>
              </a:pPr>
              <a:endParaRPr kumimoji="0" lang="en-GB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+mn-cs"/>
              </a:endParaRPr>
            </a:p>
          </p:txBody>
        </p:sp>
        <p:grpSp>
          <p:nvGrpSpPr>
            <p:cNvPr id="763926" name="Group 22"/>
            <p:cNvGrpSpPr>
              <a:grpSpLocks/>
            </p:cNvGrpSpPr>
            <p:nvPr/>
          </p:nvGrpSpPr>
          <p:grpSpPr bwMode="auto">
            <a:xfrm>
              <a:off x="0" y="0"/>
              <a:ext cx="2971" cy="3982"/>
              <a:chOff x="0" y="0"/>
              <a:chExt cx="2971" cy="3982"/>
            </a:xfrm>
          </p:grpSpPr>
          <p:sp>
            <p:nvSpPr>
              <p:cNvPr id="763927" name="Line 23"/>
              <p:cNvSpPr>
                <a:spLocks noChangeShapeType="1"/>
              </p:cNvSpPr>
              <p:nvPr/>
            </p:nvSpPr>
            <p:spPr bwMode="auto">
              <a:xfrm flipH="1">
                <a:off x="2291" y="1712"/>
                <a:ext cx="36" cy="434"/>
              </a:xfrm>
              <a:prstGeom prst="line">
                <a:avLst/>
              </a:prstGeom>
              <a:noFill/>
              <a:ln w="28575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000000"/>
                  </a:buClr>
                  <a:buSzPct val="75000"/>
                  <a:buFont typeface="Wingdings" pitchFamily="2" charset="2"/>
                  <a:buNone/>
                  <a:tabLst/>
                  <a:defRPr/>
                </a:pPr>
                <a:endParaRPr kumimoji="0" lang="en-GB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Times New Roman" pitchFamily="18" charset="0"/>
                  <a:ea typeface="+mn-ea"/>
                  <a:cs typeface="+mn-cs"/>
                </a:endParaRPr>
              </a:p>
            </p:txBody>
          </p:sp>
          <p:grpSp>
            <p:nvGrpSpPr>
              <p:cNvPr id="763928" name="Group 24"/>
              <p:cNvGrpSpPr>
                <a:grpSpLocks/>
              </p:cNvGrpSpPr>
              <p:nvPr/>
            </p:nvGrpSpPr>
            <p:grpSpPr bwMode="auto">
              <a:xfrm>
                <a:off x="0" y="0"/>
                <a:ext cx="2971" cy="3982"/>
                <a:chOff x="0" y="0"/>
                <a:chExt cx="2971" cy="3982"/>
              </a:xfrm>
            </p:grpSpPr>
            <p:sp>
              <p:nvSpPr>
                <p:cNvPr id="763929" name="Text Box 25"/>
                <p:cNvSpPr txBox="1">
                  <a:spLocks noChangeArrowheads="1"/>
                </p:cNvSpPr>
                <p:nvPr/>
              </p:nvSpPr>
              <p:spPr bwMode="auto">
                <a:xfrm rot="-3081444">
                  <a:off x="1407" y="2161"/>
                  <a:ext cx="964" cy="288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bg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107763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en-US" sz="24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FF9900"/>
                      </a:solidFill>
                      <a:effectLst/>
                      <a:uLnTx/>
                      <a:uFillTx/>
                      <a:latin typeface="Times New Roman" pitchFamily="18" charset="0"/>
                      <a:ea typeface="+mn-ea"/>
                      <a:cs typeface="+mn-cs"/>
                    </a:rPr>
                    <a:t>rp process</a:t>
                  </a:r>
                </a:p>
              </p:txBody>
            </p:sp>
            <p:grpSp>
              <p:nvGrpSpPr>
                <p:cNvPr id="763930" name="Group 26"/>
                <p:cNvGrpSpPr>
                  <a:grpSpLocks/>
                </p:cNvGrpSpPr>
                <p:nvPr/>
              </p:nvGrpSpPr>
              <p:grpSpPr bwMode="auto">
                <a:xfrm>
                  <a:off x="0" y="0"/>
                  <a:ext cx="2971" cy="3982"/>
                  <a:chOff x="0" y="0"/>
                  <a:chExt cx="2971" cy="3982"/>
                </a:xfrm>
              </p:grpSpPr>
              <p:sp>
                <p:nvSpPr>
                  <p:cNvPr id="763931" name="Freeform 27"/>
                  <p:cNvSpPr>
                    <a:spLocks/>
                  </p:cNvSpPr>
                  <p:nvPr/>
                </p:nvSpPr>
                <p:spPr bwMode="auto">
                  <a:xfrm>
                    <a:off x="900" y="1976"/>
                    <a:ext cx="1603" cy="2006"/>
                  </a:xfrm>
                  <a:custGeom>
                    <a:avLst/>
                    <a:gdLst>
                      <a:gd name="T0" fmla="*/ 0 w 1752"/>
                      <a:gd name="T1" fmla="*/ 2184 h 2184"/>
                      <a:gd name="T2" fmla="*/ 126 w 1752"/>
                      <a:gd name="T3" fmla="*/ 2010 h 2184"/>
                      <a:gd name="T4" fmla="*/ 126 w 1752"/>
                      <a:gd name="T5" fmla="*/ 1932 h 2184"/>
                      <a:gd name="T6" fmla="*/ 1584 w 1752"/>
                      <a:gd name="T7" fmla="*/ 90 h 2184"/>
                      <a:gd name="T8" fmla="*/ 1752 w 1752"/>
                      <a:gd name="T9" fmla="*/ 84 h 2184"/>
                      <a:gd name="T10" fmla="*/ 1746 w 1752"/>
                      <a:gd name="T11" fmla="*/ 0 h 2184"/>
                      <a:gd name="T12" fmla="*/ 1680 w 1752"/>
                      <a:gd name="T13" fmla="*/ 84 h 218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1752" h="2184">
                        <a:moveTo>
                          <a:pt x="0" y="2184"/>
                        </a:moveTo>
                        <a:lnTo>
                          <a:pt x="126" y="2010"/>
                        </a:lnTo>
                        <a:lnTo>
                          <a:pt x="126" y="1932"/>
                        </a:lnTo>
                        <a:lnTo>
                          <a:pt x="1584" y="90"/>
                        </a:lnTo>
                        <a:lnTo>
                          <a:pt x="1752" y="84"/>
                        </a:lnTo>
                        <a:lnTo>
                          <a:pt x="1746" y="0"/>
                        </a:lnTo>
                        <a:lnTo>
                          <a:pt x="1680" y="84"/>
                        </a:lnTo>
                      </a:path>
                    </a:pathLst>
                  </a:custGeom>
                  <a:noFill/>
                  <a:ln w="57150" cmpd="sng">
                    <a:solidFill>
                      <a:srgbClr val="FF9900"/>
                    </a:solidFill>
                    <a:prstDash val="solid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75000"/>
                      <a:buFont typeface="Wingdings" pitchFamily="2" charset="2"/>
                      <a:buNone/>
                      <a:tabLst/>
                      <a:defRPr/>
                    </a:pPr>
                    <a:endParaRPr kumimoji="0" lang="en-GB" sz="2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uLnTx/>
                      <a:uFillTx/>
                      <a:latin typeface="Times New Roman" pitchFamily="18" charset="0"/>
                      <a:ea typeface="+mn-ea"/>
                      <a:cs typeface="+mn-cs"/>
                    </a:endParaRPr>
                  </a:p>
                </p:txBody>
              </p:sp>
              <p:grpSp>
                <p:nvGrpSpPr>
                  <p:cNvPr id="763932" name="Group 28"/>
                  <p:cNvGrpSpPr>
                    <a:grpSpLocks/>
                  </p:cNvGrpSpPr>
                  <p:nvPr/>
                </p:nvGrpSpPr>
                <p:grpSpPr bwMode="auto">
                  <a:xfrm>
                    <a:off x="1499" y="0"/>
                    <a:ext cx="1472" cy="1715"/>
                    <a:chOff x="1564" y="495"/>
                    <a:chExt cx="1472" cy="1715"/>
                  </a:xfrm>
                </p:grpSpPr>
                <p:sp>
                  <p:nvSpPr>
                    <p:cNvPr id="763933" name="Text Box 29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1804" y="495"/>
                      <a:ext cx="1232" cy="212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>
                      <a:spAutoFit/>
                    </a:bodyPr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en-US" sz="16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+mn-cs"/>
                        </a:rPr>
                        <a:t>X-ray burst</a:t>
                      </a:r>
                      <a:r>
                        <a:rPr kumimoji="0" lang="en-US" altLang="en-US" sz="16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altLang="en-US" sz="16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+mn-cs"/>
                        </a:rPr>
                        <a:t>(RXTE)</a:t>
                      </a:r>
                      <a:endParaRPr kumimoji="0" lang="en-US" altLang="en-US" sz="16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+mn-cs"/>
                      </a:endParaRPr>
                    </a:p>
                  </p:txBody>
                </p:sp>
                <p:pic>
                  <p:nvPicPr>
                    <p:cNvPr id="763934" name="Picture 30" descr="qpo_new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/>
                    <a:stretch>
                      <a:fillRect/>
                    </a:stretch>
                  </p:blipFill>
                  <p:spPr bwMode="auto">
                    <a:xfrm>
                      <a:off x="1886" y="680"/>
                      <a:ext cx="1044" cy="1303"/>
                    </a:xfrm>
                    <a:prstGeom prst="rect">
                      <a:avLst/>
                    </a:prstGeom>
                    <a:noFill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</p:pic>
                <p:sp>
                  <p:nvSpPr>
                    <p:cNvPr id="763935" name="Text Box 31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1654" y="863"/>
                      <a:ext cx="260" cy="173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>
                      <a:spAutoFit/>
                    </a:bodyPr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en-US" sz="12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+mn-cs"/>
                        </a:rPr>
                        <a:t>331</a:t>
                      </a:r>
                    </a:p>
                  </p:txBody>
                </p:sp>
                <p:sp>
                  <p:nvSpPr>
                    <p:cNvPr id="763936" name="Text Box 32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1659" y="1121"/>
                      <a:ext cx="260" cy="173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>
                      <a:spAutoFit/>
                    </a:bodyPr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en-US" sz="12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+mn-cs"/>
                        </a:rPr>
                        <a:t>330</a:t>
                      </a:r>
                    </a:p>
                  </p:txBody>
                </p:sp>
                <p:sp>
                  <p:nvSpPr>
                    <p:cNvPr id="763937" name="Text Box 33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1656" y="1386"/>
                      <a:ext cx="260" cy="172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>
                      <a:spAutoFit/>
                    </a:bodyPr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en-US" sz="12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+mn-cs"/>
                        </a:rPr>
                        <a:t>329</a:t>
                      </a:r>
                    </a:p>
                  </p:txBody>
                </p:sp>
                <p:sp>
                  <p:nvSpPr>
                    <p:cNvPr id="763938" name="Text Box 34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1659" y="1648"/>
                      <a:ext cx="260" cy="173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>
                      <a:spAutoFit/>
                    </a:bodyPr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en-US" sz="12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+mn-cs"/>
                        </a:rPr>
                        <a:t>328</a:t>
                      </a:r>
                    </a:p>
                  </p:txBody>
                </p:sp>
                <p:sp>
                  <p:nvSpPr>
                    <p:cNvPr id="763939" name="Text Box 35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1659" y="1890"/>
                      <a:ext cx="260" cy="173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>
                      <a:spAutoFit/>
                    </a:bodyPr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en-US" sz="12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+mn-cs"/>
                        </a:rPr>
                        <a:t>327</a:t>
                      </a:r>
                    </a:p>
                  </p:txBody>
                </p:sp>
                <p:sp>
                  <p:nvSpPr>
                    <p:cNvPr id="763940" name="Text Box 36"/>
                    <p:cNvSpPr txBox="1">
                      <a:spLocks noChangeArrowheads="1"/>
                    </p:cNvSpPr>
                    <p:nvPr/>
                  </p:nvSpPr>
                  <p:spPr bwMode="auto">
                    <a:xfrm rot="-5388853">
                      <a:off x="1290" y="1266"/>
                      <a:ext cx="722" cy="173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>
                      <a:spAutoFit/>
                    </a:bodyPr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en-US" sz="12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+mn-cs"/>
                        </a:rPr>
                        <a:t>Frequency (Hz)</a:t>
                      </a:r>
                    </a:p>
                  </p:txBody>
                </p:sp>
                <p:sp>
                  <p:nvSpPr>
                    <p:cNvPr id="763941" name="Text Box 37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2050" y="1948"/>
                      <a:ext cx="212" cy="173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>
                      <a:spAutoFit/>
                    </a:bodyPr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en-US" sz="12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+mn-cs"/>
                        </a:rPr>
                        <a:t>10</a:t>
                      </a:r>
                    </a:p>
                  </p:txBody>
                </p:sp>
                <p:sp>
                  <p:nvSpPr>
                    <p:cNvPr id="763942" name="Text Box 38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2374" y="1948"/>
                      <a:ext cx="212" cy="173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>
                      <a:spAutoFit/>
                    </a:bodyPr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en-US" sz="12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+mn-cs"/>
                        </a:rPr>
                        <a:t>15</a:t>
                      </a:r>
                    </a:p>
                  </p:txBody>
                </p:sp>
                <p:sp>
                  <p:nvSpPr>
                    <p:cNvPr id="763943" name="Text Box 39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2704" y="1948"/>
                      <a:ext cx="212" cy="173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>
                      <a:spAutoFit/>
                    </a:bodyPr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en-US" sz="12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+mn-cs"/>
                        </a:rPr>
                        <a:t>20</a:t>
                      </a:r>
                    </a:p>
                  </p:txBody>
                </p:sp>
                <p:sp>
                  <p:nvSpPr>
                    <p:cNvPr id="763944" name="Text Box 40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2210" y="2036"/>
                      <a:ext cx="445" cy="174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>
                      <a:spAutoFit/>
                    </a:bodyPr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en-US" sz="12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+mn-cs"/>
                        </a:rPr>
                        <a:t>Time (s)</a:t>
                      </a:r>
                    </a:p>
                  </p:txBody>
                </p:sp>
                <p:sp>
                  <p:nvSpPr>
                    <p:cNvPr id="763945" name="Text Box 41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2392" y="708"/>
                      <a:ext cx="553" cy="173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>
                      <a:spAutoFit/>
                    </a:bodyPr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en-US" sz="12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+mn-cs"/>
                        </a:rPr>
                        <a:t>4U1728-34</a:t>
                      </a:r>
                      <a:endParaRPr kumimoji="0" lang="en-US" altLang="en-US" sz="12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+mn-cs"/>
                      </a:endParaRPr>
                    </a:p>
                  </p:txBody>
                </p:sp>
              </p:grpSp>
              <p:sp>
                <p:nvSpPr>
                  <p:cNvPr id="763946" name="Line 42"/>
                  <p:cNvSpPr>
                    <a:spLocks noChangeShapeType="1"/>
                  </p:cNvSpPr>
                  <p:nvPr/>
                </p:nvSpPr>
                <p:spPr bwMode="auto">
                  <a:xfrm>
                    <a:off x="892" y="3081"/>
                    <a:ext cx="348" cy="386"/>
                  </a:xfrm>
                  <a:prstGeom prst="line">
                    <a:avLst/>
                  </a:prstGeom>
                  <a:noFill/>
                  <a:ln w="28575">
                    <a:solidFill>
                      <a:srgbClr val="FF99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75000"/>
                      <a:buFont typeface="Wingdings" pitchFamily="2" charset="2"/>
                      <a:buNone/>
                      <a:tabLst/>
                      <a:defRPr/>
                    </a:pPr>
                    <a:endParaRPr kumimoji="0" lang="en-GB" sz="2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uLnTx/>
                      <a:uFillTx/>
                      <a:latin typeface="Times New Roman" pitchFamily="18" charset="0"/>
                      <a:ea typeface="+mn-ea"/>
                      <a:cs typeface="+mn-cs"/>
                    </a:endParaRPr>
                  </a:p>
                </p:txBody>
              </p:sp>
              <p:grpSp>
                <p:nvGrpSpPr>
                  <p:cNvPr id="763947" name="Group 43"/>
                  <p:cNvGrpSpPr>
                    <a:grpSpLocks/>
                  </p:cNvGrpSpPr>
                  <p:nvPr/>
                </p:nvGrpSpPr>
                <p:grpSpPr bwMode="auto">
                  <a:xfrm>
                    <a:off x="0" y="1796"/>
                    <a:ext cx="1464" cy="1301"/>
                    <a:chOff x="23" y="2403"/>
                    <a:chExt cx="1464" cy="1301"/>
                  </a:xfrm>
                </p:grpSpPr>
                <p:grpSp>
                  <p:nvGrpSpPr>
                    <p:cNvPr id="763948" name="Group 44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3" y="2424"/>
                      <a:ext cx="1464" cy="1280"/>
                      <a:chOff x="23" y="2424"/>
                      <a:chExt cx="1464" cy="1280"/>
                    </a:xfrm>
                  </p:grpSpPr>
                  <p:grpSp>
                    <p:nvGrpSpPr>
                      <p:cNvPr id="763949" name="Group 45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32" y="2424"/>
                        <a:ext cx="1455" cy="1280"/>
                        <a:chOff x="0" y="2424"/>
                        <a:chExt cx="1455" cy="1280"/>
                      </a:xfrm>
                    </p:grpSpPr>
                    <p:pic>
                      <p:nvPicPr>
                        <p:cNvPr id="763950" name="Picture 46" descr="chandra_spec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 cstate="print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0" y="2424"/>
                          <a:ext cx="1446" cy="1104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  <p:sp>
                      <p:nvSpPr>
                        <p:cNvPr id="763951" name="Rectangle 47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0" y="3468"/>
                          <a:ext cx="1455" cy="66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>
                          <a:noFill/>
                        </a:ln>
                        <a:effectLst/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wrap="none" anchor="ctr"/>
                        <a:lstStyle/>
                        <a:p>
                          <a:pPr marL="0" marR="0" lvl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lr>
                              <a:srgbClr val="000000"/>
                            </a:buClr>
                            <a:buSzPct val="75000"/>
                            <a:buFont typeface="Wingdings" pitchFamily="2" charset="2"/>
                            <a:buNone/>
                            <a:tabLst/>
                            <a:defRPr/>
                          </a:pPr>
                          <a:endParaRPr kumimoji="0" lang="en-GB" sz="28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uLnTx/>
                            <a:uFillTx/>
                            <a:latin typeface="Times New Roman" pitchFamily="18" charset="0"/>
                            <a:ea typeface="+mn-ea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763952" name="Text Box 48"/>
                        <p:cNvSpPr txBox="1"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315" y="3438"/>
                          <a:ext cx="212" cy="17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wrap="none">
                          <a:spAutoFit/>
                        </a:bodyPr>
                        <a:lstStyle/>
                        <a:p>
                          <a:pPr marL="0" marR="0" lvl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US" altLang="en-US" sz="12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Times New Roman" pitchFamily="18" charset="0"/>
                              <a:ea typeface="+mn-ea"/>
                              <a:cs typeface="+mn-cs"/>
                            </a:rPr>
                            <a:t>10</a:t>
                          </a:r>
                        </a:p>
                      </p:txBody>
                    </p:sp>
                    <p:sp>
                      <p:nvSpPr>
                        <p:cNvPr id="763953" name="Text Box 49"/>
                        <p:cNvSpPr txBox="1"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639" y="3441"/>
                          <a:ext cx="212" cy="17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wrap="none">
                          <a:spAutoFit/>
                        </a:bodyPr>
                        <a:lstStyle/>
                        <a:p>
                          <a:pPr marL="0" marR="0" lvl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US" altLang="en-US" sz="12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Times New Roman" pitchFamily="18" charset="0"/>
                              <a:ea typeface="+mn-ea"/>
                              <a:cs typeface="+mn-cs"/>
                            </a:rPr>
                            <a:t>20</a:t>
                          </a:r>
                        </a:p>
                      </p:txBody>
                    </p:sp>
                    <p:sp>
                      <p:nvSpPr>
                        <p:cNvPr id="763954" name="Text Box 50"/>
                        <p:cNvSpPr txBox="1"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993" y="3438"/>
                          <a:ext cx="212" cy="17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wrap="none">
                          <a:spAutoFit/>
                        </a:bodyPr>
                        <a:lstStyle/>
                        <a:p>
                          <a:pPr marL="0" marR="0" lvl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US" altLang="en-US" sz="12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Times New Roman" pitchFamily="18" charset="0"/>
                              <a:ea typeface="+mn-ea"/>
                              <a:cs typeface="+mn-cs"/>
                            </a:rPr>
                            <a:t>30</a:t>
                          </a:r>
                        </a:p>
                      </p:txBody>
                    </p:sp>
                    <p:sp>
                      <p:nvSpPr>
                        <p:cNvPr id="763955" name="Text Box 51"/>
                        <p:cNvSpPr txBox="1"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395" y="3531"/>
                          <a:ext cx="739" cy="17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wrap="none">
                          <a:spAutoFit/>
                        </a:bodyPr>
                        <a:lstStyle/>
                        <a:p>
                          <a:pPr marL="0" marR="0" lvl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US" altLang="en-US" sz="12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Times New Roman" pitchFamily="18" charset="0"/>
                              <a:ea typeface="+mn-ea"/>
                              <a:cs typeface="+mn-cs"/>
                            </a:rPr>
                            <a:t>Wavelength (</a:t>
                          </a:r>
                          <a:r>
                            <a:rPr kumimoji="0" lang="en-US" altLang="en-US" sz="12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Symbol" pitchFamily="18" charset="2"/>
                              <a:ea typeface="+mn-ea"/>
                              <a:cs typeface="+mn-cs"/>
                            </a:rPr>
                            <a:t>A</a:t>
                          </a:r>
                          <a:r>
                            <a:rPr kumimoji="0" lang="en-US" altLang="en-US" sz="12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Times New Roman" pitchFamily="18" charset="0"/>
                              <a:ea typeface="+mn-ea"/>
                              <a:cs typeface="+mn-cs"/>
                            </a:rPr>
                            <a:t>)</a:t>
                          </a:r>
                        </a:p>
                      </p:txBody>
                    </p:sp>
                  </p:grpSp>
                  <p:sp>
                    <p:nvSpPr>
                      <p:cNvPr id="763956" name="Rectangle 52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23" y="2447"/>
                        <a:ext cx="81" cy="1039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lr>
                            <a:srgbClr val="000000"/>
                          </a:buClr>
                          <a:buSzPct val="75000"/>
                          <a:buFont typeface="Wingdings" pitchFamily="2" charset="2"/>
                          <a:buNone/>
                          <a:tabLst/>
                          <a:defRPr/>
                        </a:pPr>
                        <a:endParaRPr kumimoji="0" lang="en-GB" sz="2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uLnTx/>
                          <a:uFillTx/>
                          <a:latin typeface="Times New Roman" pitchFamily="18" charset="0"/>
                          <a:ea typeface="+mn-ea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763957" name="Rectangle 5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04" y="2403"/>
                      <a:ext cx="567" cy="50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endParaRPr kumimoji="0" lang="en-GB" sz="2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uLnTx/>
                        <a:uFillTx/>
                        <a:latin typeface="Times New Roman" pitchFamily="18" charset="0"/>
                        <a:ea typeface="+mn-ea"/>
                        <a:cs typeface="+mn-cs"/>
                      </a:endParaRPr>
                    </a:p>
                  </p:txBody>
                </p:sp>
              </p:grpSp>
              <p:sp>
                <p:nvSpPr>
                  <p:cNvPr id="763958" name="Text Box 54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54" y="1656"/>
                    <a:ext cx="1040" cy="212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>
                    <a:sp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altLang="en-US" sz="16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33CC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+mn-cs"/>
                      </a:rPr>
                      <a:t>Nova </a:t>
                    </a:r>
                    <a:r>
                      <a:rPr kumimoji="0" lang="en-US" altLang="en-US" sz="16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+mn-cs"/>
                      </a:rPr>
                      <a:t> </a:t>
                    </a:r>
                    <a:r>
                      <a:rPr kumimoji="0" lang="en-US" altLang="en-US" sz="16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CC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+mn-cs"/>
                      </a:rPr>
                      <a:t>(Chandra)</a:t>
                    </a:r>
                    <a:endParaRPr kumimoji="0" lang="en-US" altLang="en-US" sz="16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Times New Roman" pitchFamily="18" charset="0"/>
                      <a:ea typeface="+mn-ea"/>
                      <a:cs typeface="+mn-cs"/>
                    </a:endParaRPr>
                  </a:p>
                </p:txBody>
              </p:sp>
            </p:grpSp>
          </p:grpSp>
        </p:grpSp>
      </p:grpSp>
      <p:grpSp>
        <p:nvGrpSpPr>
          <p:cNvPr id="763959" name="Group 55"/>
          <p:cNvGrpSpPr>
            <a:grpSpLocks/>
          </p:cNvGrpSpPr>
          <p:nvPr/>
        </p:nvGrpSpPr>
        <p:grpSpPr bwMode="auto">
          <a:xfrm>
            <a:off x="5508625" y="188913"/>
            <a:ext cx="1727200" cy="765175"/>
            <a:chOff x="3846" y="75"/>
            <a:chExt cx="1088" cy="482"/>
          </a:xfrm>
        </p:grpSpPr>
        <p:sp>
          <p:nvSpPr>
            <p:cNvPr id="763960" name="Rectangle 56"/>
            <p:cNvSpPr>
              <a:spLocks noChangeArrowheads="1"/>
            </p:cNvSpPr>
            <p:nvPr/>
          </p:nvSpPr>
          <p:spPr bwMode="auto">
            <a:xfrm>
              <a:off x="3846" y="90"/>
              <a:ext cx="1088" cy="467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107763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SzPct val="75000"/>
                <a:buFont typeface="Wingdings" pitchFamily="2" charset="2"/>
                <a:buNone/>
                <a:tabLst/>
                <a:defRPr/>
              </a:pPr>
              <a:endParaRPr kumimoji="0" lang="en-GB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+mn-cs"/>
              </a:endParaRPr>
            </a:p>
          </p:txBody>
        </p:sp>
        <p:sp>
          <p:nvSpPr>
            <p:cNvPr id="763961" name="Rectangle 57"/>
            <p:cNvSpPr>
              <a:spLocks noChangeArrowheads="1"/>
            </p:cNvSpPr>
            <p:nvPr/>
          </p:nvSpPr>
          <p:spPr bwMode="auto">
            <a:xfrm>
              <a:off x="3950" y="277"/>
              <a:ext cx="90" cy="96"/>
            </a:xfrm>
            <a:prstGeom prst="rect">
              <a:avLst/>
            </a:prstGeom>
            <a:solidFill>
              <a:srgbClr val="99DF53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SzPct val="75000"/>
                <a:buFont typeface="Wingdings" pitchFamily="2" charset="2"/>
                <a:buNone/>
                <a:tabLst/>
                <a:defRPr/>
              </a:pPr>
              <a:endParaRPr kumimoji="0" lang="en-GB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+mn-cs"/>
              </a:endParaRPr>
            </a:p>
          </p:txBody>
        </p:sp>
        <p:sp>
          <p:nvSpPr>
            <p:cNvPr id="763962" name="Rectangle 58"/>
            <p:cNvSpPr>
              <a:spLocks noChangeArrowheads="1"/>
            </p:cNvSpPr>
            <p:nvPr/>
          </p:nvSpPr>
          <p:spPr bwMode="auto">
            <a:xfrm>
              <a:off x="3949" y="128"/>
              <a:ext cx="90" cy="96"/>
            </a:xfrm>
            <a:prstGeom prst="rect">
              <a:avLst/>
            </a:prstGeom>
            <a:solidFill>
              <a:srgbClr val="339933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SzPct val="75000"/>
                <a:buFont typeface="Wingdings" pitchFamily="2" charset="2"/>
                <a:buNone/>
                <a:tabLst/>
                <a:defRPr/>
              </a:pPr>
              <a:endParaRPr kumimoji="0" lang="en-GB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+mn-cs"/>
              </a:endParaRPr>
            </a:p>
          </p:txBody>
        </p:sp>
        <p:sp>
          <p:nvSpPr>
            <p:cNvPr id="763963" name="Rectangle 59"/>
            <p:cNvSpPr>
              <a:spLocks noChangeArrowheads="1"/>
            </p:cNvSpPr>
            <p:nvPr/>
          </p:nvSpPr>
          <p:spPr bwMode="auto">
            <a:xfrm>
              <a:off x="3951" y="416"/>
              <a:ext cx="90" cy="96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SzPct val="75000"/>
                <a:buFont typeface="Wingdings" pitchFamily="2" charset="2"/>
                <a:buNone/>
                <a:tabLst/>
                <a:defRPr/>
              </a:pPr>
              <a:endParaRPr kumimoji="0" lang="en-GB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+mn-cs"/>
              </a:endParaRPr>
            </a:p>
          </p:txBody>
        </p:sp>
        <p:sp>
          <p:nvSpPr>
            <p:cNvPr id="763964" name="Text Box 60"/>
            <p:cNvSpPr txBox="1">
              <a:spLocks noChangeArrowheads="1"/>
            </p:cNvSpPr>
            <p:nvPr/>
          </p:nvSpPr>
          <p:spPr bwMode="auto">
            <a:xfrm>
              <a:off x="4019" y="75"/>
              <a:ext cx="687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+mn-ea"/>
                  <a:cs typeface="+mn-cs"/>
                </a:rPr>
                <a:t>Mass known</a:t>
              </a:r>
            </a:p>
          </p:txBody>
        </p:sp>
        <p:sp>
          <p:nvSpPr>
            <p:cNvPr id="763965" name="Text Box 61"/>
            <p:cNvSpPr txBox="1">
              <a:spLocks noChangeArrowheads="1"/>
            </p:cNvSpPr>
            <p:nvPr/>
          </p:nvSpPr>
          <p:spPr bwMode="auto">
            <a:xfrm>
              <a:off x="4016" y="229"/>
              <a:ext cx="834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+mn-ea"/>
                  <a:cs typeface="+mn-cs"/>
                </a:rPr>
                <a:t>Half-life known</a:t>
              </a:r>
            </a:p>
          </p:txBody>
        </p:sp>
        <p:sp>
          <p:nvSpPr>
            <p:cNvPr id="763966" name="Text Box 62"/>
            <p:cNvSpPr txBox="1">
              <a:spLocks noChangeArrowheads="1"/>
            </p:cNvSpPr>
            <p:nvPr/>
          </p:nvSpPr>
          <p:spPr bwMode="auto">
            <a:xfrm>
              <a:off x="4016" y="355"/>
              <a:ext cx="791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+mn-ea"/>
                  <a:cs typeface="+mn-cs"/>
                </a:rPr>
                <a:t>nothing known</a:t>
              </a:r>
            </a:p>
          </p:txBody>
        </p:sp>
      </p:grpSp>
      <p:grpSp>
        <p:nvGrpSpPr>
          <p:cNvPr id="763967" name="Group 63"/>
          <p:cNvGrpSpPr>
            <a:grpSpLocks/>
          </p:cNvGrpSpPr>
          <p:nvPr/>
        </p:nvGrpSpPr>
        <p:grpSpPr bwMode="auto">
          <a:xfrm>
            <a:off x="2278063" y="3389313"/>
            <a:ext cx="3451225" cy="3684587"/>
            <a:chOff x="1435" y="2135"/>
            <a:chExt cx="2174" cy="2321"/>
          </a:xfrm>
        </p:grpSpPr>
        <p:grpSp>
          <p:nvGrpSpPr>
            <p:cNvPr id="763968" name="Group 64"/>
            <p:cNvGrpSpPr>
              <a:grpSpLocks/>
            </p:cNvGrpSpPr>
            <p:nvPr/>
          </p:nvGrpSpPr>
          <p:grpSpPr bwMode="auto">
            <a:xfrm>
              <a:off x="1435" y="2135"/>
              <a:ext cx="2174" cy="2321"/>
              <a:chOff x="1435" y="2135"/>
              <a:chExt cx="2174" cy="2321"/>
            </a:xfrm>
          </p:grpSpPr>
          <p:sp>
            <p:nvSpPr>
              <p:cNvPr id="763969" name="Text Box 65"/>
              <p:cNvSpPr txBox="1">
                <a:spLocks noChangeArrowheads="1"/>
              </p:cNvSpPr>
              <p:nvPr/>
            </p:nvSpPr>
            <p:spPr bwMode="auto">
              <a:xfrm rot="9966">
                <a:off x="1435" y="3720"/>
                <a:ext cx="795" cy="44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C0C0C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7763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2000" b="1" i="0" u="none" strike="noStrike" kern="1200" cap="none" spc="0" normalizeH="0" baseline="0" noProof="0">
                    <a:ln>
                      <a:noFill/>
                    </a:ln>
                    <a:solidFill>
                      <a:srgbClr val="FF3300"/>
                    </a:solidFill>
                    <a:effectLst/>
                    <a:uLnTx/>
                    <a:uFillTx/>
                    <a:latin typeface="Times New Roman" pitchFamily="18" charset="0"/>
                    <a:ea typeface="+mn-ea"/>
                    <a:cs typeface="+mn-cs"/>
                  </a:rPr>
                  <a:t>Crust</a:t>
                </a:r>
              </a:p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2000" b="1" i="0" u="none" strike="noStrike" kern="1200" cap="none" spc="0" normalizeH="0" baseline="0" noProof="0">
                    <a:ln>
                      <a:noFill/>
                    </a:ln>
                    <a:solidFill>
                      <a:srgbClr val="FF3300"/>
                    </a:solidFill>
                    <a:effectLst/>
                    <a:uLnTx/>
                    <a:uFillTx/>
                    <a:latin typeface="Times New Roman" pitchFamily="18" charset="0"/>
                    <a:ea typeface="+mn-ea"/>
                    <a:cs typeface="+mn-cs"/>
                  </a:rPr>
                  <a:t> processes</a:t>
                </a:r>
              </a:p>
            </p:txBody>
          </p:sp>
          <p:grpSp>
            <p:nvGrpSpPr>
              <p:cNvPr id="763970" name="Group 66"/>
              <p:cNvGrpSpPr>
                <a:grpSpLocks/>
              </p:cNvGrpSpPr>
              <p:nvPr/>
            </p:nvGrpSpPr>
            <p:grpSpPr bwMode="auto">
              <a:xfrm>
                <a:off x="1478" y="2135"/>
                <a:ext cx="2131" cy="2321"/>
                <a:chOff x="1478" y="2135"/>
                <a:chExt cx="2131" cy="2321"/>
              </a:xfrm>
            </p:grpSpPr>
            <p:sp>
              <p:nvSpPr>
                <p:cNvPr id="763971" name="Freeform 67"/>
                <p:cNvSpPr>
                  <a:spLocks/>
                </p:cNvSpPr>
                <p:nvPr/>
              </p:nvSpPr>
              <p:spPr bwMode="auto">
                <a:xfrm>
                  <a:off x="1478" y="2135"/>
                  <a:ext cx="1908" cy="1618"/>
                </a:xfrm>
                <a:custGeom>
                  <a:avLst/>
                  <a:gdLst>
                    <a:gd name="T0" fmla="*/ 1245 w 1908"/>
                    <a:gd name="T1" fmla="*/ 0 h 1618"/>
                    <a:gd name="T2" fmla="*/ 1908 w 1908"/>
                    <a:gd name="T3" fmla="*/ 617 h 1618"/>
                    <a:gd name="T4" fmla="*/ 1518 w 1908"/>
                    <a:gd name="T5" fmla="*/ 809 h 1618"/>
                    <a:gd name="T6" fmla="*/ 1216 w 1908"/>
                    <a:gd name="T7" fmla="*/ 826 h 1618"/>
                    <a:gd name="T8" fmla="*/ 989 w 1908"/>
                    <a:gd name="T9" fmla="*/ 984 h 1618"/>
                    <a:gd name="T10" fmla="*/ 832 w 1908"/>
                    <a:gd name="T11" fmla="*/ 1176 h 1618"/>
                    <a:gd name="T12" fmla="*/ 715 w 1908"/>
                    <a:gd name="T13" fmla="*/ 1205 h 1618"/>
                    <a:gd name="T14" fmla="*/ 675 w 1908"/>
                    <a:gd name="T15" fmla="*/ 1298 h 1618"/>
                    <a:gd name="T16" fmla="*/ 547 w 1908"/>
                    <a:gd name="T17" fmla="*/ 1309 h 1618"/>
                    <a:gd name="T18" fmla="*/ 413 w 1908"/>
                    <a:gd name="T19" fmla="*/ 1309 h 1618"/>
                    <a:gd name="T20" fmla="*/ 116 w 1908"/>
                    <a:gd name="T21" fmla="*/ 1618 h 1618"/>
                    <a:gd name="T22" fmla="*/ 0 w 1908"/>
                    <a:gd name="T23" fmla="*/ 1618 h 1618"/>
                    <a:gd name="T24" fmla="*/ 500 w 1908"/>
                    <a:gd name="T25" fmla="*/ 1030 h 1618"/>
                    <a:gd name="T26" fmla="*/ 384 w 1908"/>
                    <a:gd name="T27" fmla="*/ 984 h 1618"/>
                    <a:gd name="T28" fmla="*/ 297 w 1908"/>
                    <a:gd name="T29" fmla="*/ 937 h 1618"/>
                    <a:gd name="T30" fmla="*/ 1245 w 1908"/>
                    <a:gd name="T31" fmla="*/ 0 h 16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1908" h="1618">
                      <a:moveTo>
                        <a:pt x="1245" y="0"/>
                      </a:moveTo>
                      <a:lnTo>
                        <a:pt x="1908" y="617"/>
                      </a:lnTo>
                      <a:lnTo>
                        <a:pt x="1518" y="809"/>
                      </a:lnTo>
                      <a:lnTo>
                        <a:pt x="1216" y="826"/>
                      </a:lnTo>
                      <a:lnTo>
                        <a:pt x="989" y="984"/>
                      </a:lnTo>
                      <a:lnTo>
                        <a:pt x="832" y="1176"/>
                      </a:lnTo>
                      <a:lnTo>
                        <a:pt x="715" y="1205"/>
                      </a:lnTo>
                      <a:lnTo>
                        <a:pt x="675" y="1298"/>
                      </a:lnTo>
                      <a:lnTo>
                        <a:pt x="547" y="1309"/>
                      </a:lnTo>
                      <a:lnTo>
                        <a:pt x="413" y="1309"/>
                      </a:lnTo>
                      <a:lnTo>
                        <a:pt x="116" y="1618"/>
                      </a:lnTo>
                      <a:lnTo>
                        <a:pt x="0" y="1618"/>
                      </a:lnTo>
                      <a:lnTo>
                        <a:pt x="500" y="1030"/>
                      </a:lnTo>
                      <a:lnTo>
                        <a:pt x="384" y="984"/>
                      </a:lnTo>
                      <a:lnTo>
                        <a:pt x="297" y="937"/>
                      </a:lnTo>
                      <a:lnTo>
                        <a:pt x="1245" y="0"/>
                      </a:lnTo>
                      <a:close/>
                    </a:path>
                  </a:pathLst>
                </a:custGeom>
                <a:noFill/>
                <a:ln w="57150" cmpd="sng">
                  <a:solidFill>
                    <a:srgbClr val="FF33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75000"/>
                    <a:buFont typeface="Wingdings" pitchFamily="2" charset="2"/>
                    <a:buNone/>
                    <a:tabLst/>
                    <a:defRPr/>
                  </a:pPr>
                  <a:endParaRPr kumimoji="0" lang="en-GB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LnTx/>
                    <a:uFillTx/>
                    <a:latin typeface="Times New Roman" pitchFamily="18" charset="0"/>
                    <a:ea typeface="+mn-ea"/>
                    <a:cs typeface="+mn-cs"/>
                  </a:endParaRPr>
                </a:p>
              </p:txBody>
            </p:sp>
            <p:pic>
              <p:nvPicPr>
                <p:cNvPr id="763972" name="Picture 68" descr="ks1731_xray"/>
                <p:cNvPicPr>
                  <a:picLocks noChangeAspect="1" noChangeArrowheads="1"/>
                </p:cNvPicPr>
                <p:nvPr/>
              </p:nvPicPr>
              <p:blipFill>
                <a:blip r:embed="rId6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2437" y="3323"/>
                  <a:ext cx="1172" cy="1133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763973" name="Text Box 69"/>
                <p:cNvSpPr txBox="1">
                  <a:spLocks noChangeArrowheads="1"/>
                </p:cNvSpPr>
                <p:nvPr/>
              </p:nvSpPr>
              <p:spPr bwMode="auto">
                <a:xfrm>
                  <a:off x="2440" y="3098"/>
                  <a:ext cx="1105" cy="21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bg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en-US" sz="16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33CC"/>
                      </a:solidFill>
                      <a:effectLst/>
                      <a:uLnTx/>
                      <a:uFillTx/>
                      <a:latin typeface="Times New Roman" pitchFamily="18" charset="0"/>
                      <a:ea typeface="+mn-ea"/>
                      <a:cs typeface="+mn-cs"/>
                    </a:rPr>
                    <a:t>n-Star </a:t>
                  </a:r>
                  <a:r>
                    <a:rPr kumimoji="0" lang="en-US" altLang="en-US" sz="16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Times New Roman" pitchFamily="18" charset="0"/>
                      <a:ea typeface="+mn-ea"/>
                      <a:cs typeface="+mn-cs"/>
                    </a:rPr>
                    <a:t> </a:t>
                  </a:r>
                  <a:r>
                    <a:rPr kumimoji="0" lang="en-US" altLang="en-US" sz="16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CC0000"/>
                      </a:solidFill>
                      <a:effectLst/>
                      <a:uLnTx/>
                      <a:uFillTx/>
                      <a:latin typeface="Times New Roman" pitchFamily="18" charset="0"/>
                      <a:ea typeface="+mn-ea"/>
                      <a:cs typeface="+mn-cs"/>
                    </a:rPr>
                    <a:t>(Chandra)</a:t>
                  </a:r>
                  <a:endParaRPr kumimoji="0" lang="en-US" altLang="en-US" sz="16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18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763974" name="Line 70"/>
                <p:cNvSpPr>
                  <a:spLocks noChangeShapeType="1"/>
                </p:cNvSpPr>
                <p:nvPr/>
              </p:nvSpPr>
              <p:spPr bwMode="auto">
                <a:xfrm flipH="1">
                  <a:off x="3066" y="2922"/>
                  <a:ext cx="9" cy="187"/>
                </a:xfrm>
                <a:prstGeom prst="line">
                  <a:avLst/>
                </a:prstGeom>
                <a:noFill/>
                <a:ln w="28575">
                  <a:solidFill>
                    <a:srgbClr val="FF33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75000"/>
                    <a:buFont typeface="Wingdings" pitchFamily="2" charset="2"/>
                    <a:buNone/>
                    <a:tabLst/>
                    <a:defRPr/>
                  </a:pPr>
                  <a:endParaRPr kumimoji="0" lang="en-GB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LnTx/>
                    <a:uFillTx/>
                    <a:latin typeface="Times New Roman" pitchFamily="18" charset="0"/>
                    <a:ea typeface="+mn-ea"/>
                    <a:cs typeface="+mn-cs"/>
                  </a:endParaRPr>
                </a:p>
              </p:txBody>
            </p:sp>
          </p:grpSp>
        </p:grpSp>
        <p:sp>
          <p:nvSpPr>
            <p:cNvPr id="763975" name="Text Box 71"/>
            <p:cNvSpPr txBox="1">
              <a:spLocks noChangeArrowheads="1"/>
            </p:cNvSpPr>
            <p:nvPr/>
          </p:nvSpPr>
          <p:spPr bwMode="auto">
            <a:xfrm>
              <a:off x="2877" y="3318"/>
              <a:ext cx="722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400" b="1" i="0" u="none" strike="noStrike" kern="1200" cap="none" spc="0" normalizeH="0" baseline="0" noProof="0">
                  <a:ln>
                    <a:noFill/>
                  </a:ln>
                  <a:solidFill>
                    <a:srgbClr val="66FF33"/>
                  </a:solidFill>
                  <a:effectLst/>
                  <a:uLnTx/>
                  <a:uFillTx/>
                  <a:latin typeface="Times New Roman" pitchFamily="18" charset="0"/>
                  <a:ea typeface="+mn-ea"/>
                  <a:cs typeface="+mn-cs"/>
                </a:rPr>
                <a:t>KS 1731-260</a:t>
              </a:r>
            </a:p>
          </p:txBody>
        </p:sp>
      </p:grpSp>
      <p:grpSp>
        <p:nvGrpSpPr>
          <p:cNvPr id="763976" name="Group 72"/>
          <p:cNvGrpSpPr>
            <a:grpSpLocks/>
          </p:cNvGrpSpPr>
          <p:nvPr/>
        </p:nvGrpSpPr>
        <p:grpSpPr bwMode="auto">
          <a:xfrm>
            <a:off x="-12700" y="349250"/>
            <a:ext cx="7216775" cy="4038600"/>
            <a:chOff x="-8" y="220"/>
            <a:chExt cx="4546" cy="2544"/>
          </a:xfrm>
        </p:grpSpPr>
        <p:sp>
          <p:nvSpPr>
            <p:cNvPr id="763977" name="Rectangle 73"/>
            <p:cNvSpPr>
              <a:spLocks noChangeArrowheads="1"/>
            </p:cNvSpPr>
            <p:nvPr/>
          </p:nvSpPr>
          <p:spPr bwMode="auto">
            <a:xfrm>
              <a:off x="3014" y="980"/>
              <a:ext cx="826" cy="192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SzPct val="75000"/>
                <a:buFont typeface="Wingdings" pitchFamily="2" charset="2"/>
                <a:buNone/>
                <a:tabLst/>
                <a:defRPr/>
              </a:pPr>
              <a:endParaRPr kumimoji="0" lang="en-GB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+mn-cs"/>
              </a:endParaRPr>
            </a:p>
          </p:txBody>
        </p:sp>
        <p:sp>
          <p:nvSpPr>
            <p:cNvPr id="763978" name="Text Box 74"/>
            <p:cNvSpPr txBox="1">
              <a:spLocks noChangeArrowheads="1"/>
            </p:cNvSpPr>
            <p:nvPr/>
          </p:nvSpPr>
          <p:spPr bwMode="auto">
            <a:xfrm>
              <a:off x="2999" y="895"/>
              <a:ext cx="879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400" b="1" i="0" u="none" strike="noStrike" kern="1200" cap="none" spc="0" normalizeH="0" baseline="0" noProof="0">
                  <a:ln>
                    <a:noFill/>
                  </a:ln>
                  <a:solidFill>
                    <a:srgbClr val="CCECFF"/>
                  </a:solidFill>
                  <a:effectLst/>
                  <a:uLnTx/>
                  <a:uFillTx/>
                  <a:latin typeface="Times New Roman" pitchFamily="18" charset="0"/>
                  <a:ea typeface="+mn-ea"/>
                  <a:cs typeface="+mn-cs"/>
                </a:rPr>
                <a:t>p process</a:t>
              </a:r>
            </a:p>
          </p:txBody>
        </p:sp>
        <p:pic>
          <p:nvPicPr>
            <p:cNvPr id="763979" name="Picture 75" descr="large_supernova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2" y="437"/>
              <a:ext cx="1303" cy="11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63980" name="Text Box 76"/>
            <p:cNvSpPr txBox="1">
              <a:spLocks noChangeArrowheads="1"/>
            </p:cNvSpPr>
            <p:nvPr/>
          </p:nvSpPr>
          <p:spPr bwMode="auto">
            <a:xfrm>
              <a:off x="-8" y="220"/>
              <a:ext cx="1698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600" b="1" i="0" u="none" strike="noStrike" kern="1200" cap="none" spc="0" normalizeH="0" baseline="0" noProof="0">
                  <a:ln>
                    <a:noFill/>
                  </a:ln>
                  <a:solidFill>
                    <a:srgbClr val="0033CC"/>
                  </a:solidFill>
                  <a:effectLst/>
                  <a:uLnTx/>
                  <a:uFillTx/>
                  <a:latin typeface="Times New Roman" pitchFamily="18" charset="0"/>
                  <a:ea typeface="+mn-ea"/>
                  <a:cs typeface="+mn-cs"/>
                </a:rPr>
                <a:t>Supernova </a:t>
              </a:r>
              <a:r>
                <a:rPr kumimoji="0" lang="en-US" altLang="en-US" sz="1600" b="1" i="0" u="none" strike="noStrike" kern="1200" cap="none" spc="0" normalizeH="0" baseline="0" noProof="0">
                  <a:ln>
                    <a:noFill/>
                  </a:ln>
                  <a:solidFill>
                    <a:srgbClr val="FF3300"/>
                  </a:solidFill>
                  <a:effectLst/>
                  <a:uLnTx/>
                  <a:uFillTx/>
                  <a:latin typeface="Times New Roman" pitchFamily="18" charset="0"/>
                  <a:ea typeface="+mn-ea"/>
                  <a:cs typeface="+mn-cs"/>
                </a:rPr>
                <a:t>(Chandra,HST,..)</a:t>
              </a:r>
            </a:p>
          </p:txBody>
        </p:sp>
        <p:sp>
          <p:nvSpPr>
            <p:cNvPr id="763981" name="Freeform 77"/>
            <p:cNvSpPr>
              <a:spLocks/>
            </p:cNvSpPr>
            <p:nvPr/>
          </p:nvSpPr>
          <p:spPr bwMode="auto">
            <a:xfrm>
              <a:off x="1996" y="739"/>
              <a:ext cx="2542" cy="2025"/>
            </a:xfrm>
            <a:custGeom>
              <a:avLst/>
              <a:gdLst>
                <a:gd name="T0" fmla="*/ 69 w 2542"/>
                <a:gd name="T1" fmla="*/ 2019 h 2025"/>
                <a:gd name="T2" fmla="*/ 0 w 2542"/>
                <a:gd name="T3" fmla="*/ 2019 h 2025"/>
                <a:gd name="T4" fmla="*/ 40 w 2542"/>
                <a:gd name="T5" fmla="*/ 1920 h 2025"/>
                <a:gd name="T6" fmla="*/ 343 w 2542"/>
                <a:gd name="T7" fmla="*/ 1594 h 2025"/>
                <a:gd name="T8" fmla="*/ 587 w 2542"/>
                <a:gd name="T9" fmla="*/ 1326 h 2025"/>
                <a:gd name="T10" fmla="*/ 709 w 2542"/>
                <a:gd name="T11" fmla="*/ 1280 h 2025"/>
                <a:gd name="T12" fmla="*/ 925 w 2542"/>
                <a:gd name="T13" fmla="*/ 1082 h 2025"/>
                <a:gd name="T14" fmla="*/ 1041 w 2542"/>
                <a:gd name="T15" fmla="*/ 1059 h 2025"/>
                <a:gd name="T16" fmla="*/ 1192 w 2542"/>
                <a:gd name="T17" fmla="*/ 902 h 2025"/>
                <a:gd name="T18" fmla="*/ 1274 w 2542"/>
                <a:gd name="T19" fmla="*/ 809 h 2025"/>
                <a:gd name="T20" fmla="*/ 1384 w 2542"/>
                <a:gd name="T21" fmla="*/ 750 h 2025"/>
                <a:gd name="T22" fmla="*/ 1443 w 2542"/>
                <a:gd name="T23" fmla="*/ 739 h 2025"/>
                <a:gd name="T24" fmla="*/ 1763 w 2542"/>
                <a:gd name="T25" fmla="*/ 477 h 2025"/>
                <a:gd name="T26" fmla="*/ 1850 w 2542"/>
                <a:gd name="T27" fmla="*/ 396 h 2025"/>
                <a:gd name="T28" fmla="*/ 1931 w 2542"/>
                <a:gd name="T29" fmla="*/ 238 h 2025"/>
                <a:gd name="T30" fmla="*/ 2298 w 2542"/>
                <a:gd name="T31" fmla="*/ 0 h 2025"/>
                <a:gd name="T32" fmla="*/ 2542 w 2542"/>
                <a:gd name="T33" fmla="*/ 0 h 2025"/>
                <a:gd name="T34" fmla="*/ 2251 w 2542"/>
                <a:gd name="T35" fmla="*/ 279 h 2025"/>
                <a:gd name="T36" fmla="*/ 1809 w 2542"/>
                <a:gd name="T37" fmla="*/ 628 h 2025"/>
                <a:gd name="T38" fmla="*/ 1413 w 2542"/>
                <a:gd name="T39" fmla="*/ 902 h 2025"/>
                <a:gd name="T40" fmla="*/ 1099 w 2542"/>
                <a:gd name="T41" fmla="*/ 1187 h 2025"/>
                <a:gd name="T42" fmla="*/ 773 w 2542"/>
                <a:gd name="T43" fmla="*/ 1396 h 2025"/>
                <a:gd name="T44" fmla="*/ 314 w 2542"/>
                <a:gd name="T45" fmla="*/ 1868 h 2025"/>
                <a:gd name="T46" fmla="*/ 151 w 2542"/>
                <a:gd name="T47" fmla="*/ 2025 h 2025"/>
                <a:gd name="T48" fmla="*/ 69 w 2542"/>
                <a:gd name="T49" fmla="*/ 2019 h 20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542" h="2025">
                  <a:moveTo>
                    <a:pt x="69" y="2019"/>
                  </a:moveTo>
                  <a:lnTo>
                    <a:pt x="0" y="2019"/>
                  </a:lnTo>
                  <a:lnTo>
                    <a:pt x="40" y="1920"/>
                  </a:lnTo>
                  <a:lnTo>
                    <a:pt x="343" y="1594"/>
                  </a:lnTo>
                  <a:lnTo>
                    <a:pt x="587" y="1326"/>
                  </a:lnTo>
                  <a:lnTo>
                    <a:pt x="709" y="1280"/>
                  </a:lnTo>
                  <a:lnTo>
                    <a:pt x="925" y="1082"/>
                  </a:lnTo>
                  <a:lnTo>
                    <a:pt x="1041" y="1059"/>
                  </a:lnTo>
                  <a:lnTo>
                    <a:pt x="1192" y="902"/>
                  </a:lnTo>
                  <a:lnTo>
                    <a:pt x="1274" y="809"/>
                  </a:lnTo>
                  <a:lnTo>
                    <a:pt x="1384" y="750"/>
                  </a:lnTo>
                  <a:lnTo>
                    <a:pt x="1443" y="739"/>
                  </a:lnTo>
                  <a:lnTo>
                    <a:pt x="1763" y="477"/>
                  </a:lnTo>
                  <a:lnTo>
                    <a:pt x="1850" y="396"/>
                  </a:lnTo>
                  <a:lnTo>
                    <a:pt x="1931" y="238"/>
                  </a:lnTo>
                  <a:lnTo>
                    <a:pt x="2298" y="0"/>
                  </a:lnTo>
                  <a:lnTo>
                    <a:pt x="2542" y="0"/>
                  </a:lnTo>
                  <a:lnTo>
                    <a:pt x="2251" y="279"/>
                  </a:lnTo>
                  <a:lnTo>
                    <a:pt x="1809" y="628"/>
                  </a:lnTo>
                  <a:lnTo>
                    <a:pt x="1413" y="902"/>
                  </a:lnTo>
                  <a:lnTo>
                    <a:pt x="1099" y="1187"/>
                  </a:lnTo>
                  <a:lnTo>
                    <a:pt x="773" y="1396"/>
                  </a:lnTo>
                  <a:lnTo>
                    <a:pt x="314" y="1868"/>
                  </a:lnTo>
                  <a:lnTo>
                    <a:pt x="151" y="2025"/>
                  </a:lnTo>
                  <a:lnTo>
                    <a:pt x="69" y="2019"/>
                  </a:lnTo>
                  <a:close/>
                </a:path>
              </a:pathLst>
            </a:custGeom>
            <a:noFill/>
            <a:ln w="57150" cmpd="sng">
              <a:solidFill>
                <a:srgbClr val="CCEC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SzPct val="75000"/>
                <a:buFont typeface="Wingdings" pitchFamily="2" charset="2"/>
                <a:buNone/>
                <a:tabLst/>
                <a:defRPr/>
              </a:pPr>
              <a:endParaRPr kumimoji="0" lang="en-GB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+mn-cs"/>
              </a:endParaRPr>
            </a:p>
          </p:txBody>
        </p:sp>
        <p:sp>
          <p:nvSpPr>
            <p:cNvPr id="763982" name="Line 78"/>
            <p:cNvSpPr>
              <a:spLocks noChangeShapeType="1"/>
            </p:cNvSpPr>
            <p:nvPr/>
          </p:nvSpPr>
          <p:spPr bwMode="auto">
            <a:xfrm>
              <a:off x="1423" y="1550"/>
              <a:ext cx="839" cy="856"/>
            </a:xfrm>
            <a:prstGeom prst="line">
              <a:avLst/>
            </a:prstGeom>
            <a:noFill/>
            <a:ln w="28575">
              <a:solidFill>
                <a:srgbClr val="CCEC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SzPct val="75000"/>
                <a:buFont typeface="Wingdings" pitchFamily="2" charset="2"/>
                <a:buNone/>
                <a:tabLst/>
                <a:defRPr/>
              </a:pPr>
              <a:endParaRPr kumimoji="0" lang="en-GB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+mn-cs"/>
              </a:endParaRPr>
            </a:p>
          </p:txBody>
        </p:sp>
        <p:sp>
          <p:nvSpPr>
            <p:cNvPr id="763983" name="Text Box 79"/>
            <p:cNvSpPr txBox="1">
              <a:spLocks noChangeArrowheads="1"/>
            </p:cNvSpPr>
            <p:nvPr/>
          </p:nvSpPr>
          <p:spPr bwMode="auto">
            <a:xfrm>
              <a:off x="178" y="1393"/>
              <a:ext cx="610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200" b="1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+mn-cs"/>
                </a:rPr>
                <a:t>E0102-72.3</a:t>
              </a:r>
            </a:p>
          </p:txBody>
        </p:sp>
      </p:grpSp>
      <p:grpSp>
        <p:nvGrpSpPr>
          <p:cNvPr id="763984" name="Group 80"/>
          <p:cNvGrpSpPr>
            <a:grpSpLocks/>
          </p:cNvGrpSpPr>
          <p:nvPr/>
        </p:nvGrpSpPr>
        <p:grpSpPr bwMode="auto">
          <a:xfrm>
            <a:off x="2859088" y="1182688"/>
            <a:ext cx="5048250" cy="3648075"/>
            <a:chOff x="1813" y="745"/>
            <a:chExt cx="3124" cy="2242"/>
          </a:xfrm>
        </p:grpSpPr>
        <p:sp>
          <p:nvSpPr>
            <p:cNvPr id="763985" name="Freeform 81"/>
            <p:cNvSpPr>
              <a:spLocks/>
            </p:cNvSpPr>
            <p:nvPr/>
          </p:nvSpPr>
          <p:spPr bwMode="auto">
            <a:xfrm>
              <a:off x="1813" y="745"/>
              <a:ext cx="2829" cy="2242"/>
            </a:xfrm>
            <a:custGeom>
              <a:avLst/>
              <a:gdLst>
                <a:gd name="T0" fmla="*/ 0 w 2829"/>
                <a:gd name="T1" fmla="*/ 2242 h 2242"/>
                <a:gd name="T2" fmla="*/ 1174 w 2829"/>
                <a:gd name="T3" fmla="*/ 1265 h 2242"/>
                <a:gd name="T4" fmla="*/ 1841 w 2829"/>
                <a:gd name="T5" fmla="*/ 757 h 2242"/>
                <a:gd name="T6" fmla="*/ 2829 w 2829"/>
                <a:gd name="T7" fmla="*/ 0 h 2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29" h="2242">
                  <a:moveTo>
                    <a:pt x="0" y="2242"/>
                  </a:moveTo>
                  <a:lnTo>
                    <a:pt x="1174" y="1265"/>
                  </a:lnTo>
                  <a:lnTo>
                    <a:pt x="1841" y="757"/>
                  </a:lnTo>
                  <a:lnTo>
                    <a:pt x="2829" y="0"/>
                  </a:lnTo>
                </a:path>
              </a:pathLst>
            </a:custGeom>
            <a:noFill/>
            <a:ln w="57150" cmpd="sng">
              <a:solidFill>
                <a:srgbClr val="66CC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SzPct val="75000"/>
                <a:buFont typeface="Wingdings" pitchFamily="2" charset="2"/>
                <a:buNone/>
                <a:tabLst/>
                <a:defRPr/>
              </a:pPr>
              <a:endParaRPr kumimoji="0" lang="en-GB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+mn-cs"/>
              </a:endParaRPr>
            </a:p>
          </p:txBody>
        </p:sp>
        <p:sp>
          <p:nvSpPr>
            <p:cNvPr id="763986" name="Text Box 82"/>
            <p:cNvSpPr txBox="1">
              <a:spLocks noChangeArrowheads="1"/>
            </p:cNvSpPr>
            <p:nvPr/>
          </p:nvSpPr>
          <p:spPr bwMode="auto">
            <a:xfrm>
              <a:off x="4155" y="1226"/>
              <a:ext cx="782" cy="2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800" b="1" i="0" u="none" strike="noStrike" kern="1200" cap="none" spc="0" normalizeH="0" baseline="0" noProof="0">
                  <a:ln>
                    <a:noFill/>
                  </a:ln>
                  <a:solidFill>
                    <a:srgbClr val="66CCFF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+mn-cs"/>
                </a:rPr>
                <a:t>s-process</a:t>
              </a:r>
            </a:p>
          </p:txBody>
        </p:sp>
        <p:sp>
          <p:nvSpPr>
            <p:cNvPr id="763987" name="Line 83"/>
            <p:cNvSpPr>
              <a:spLocks noChangeShapeType="1"/>
            </p:cNvSpPr>
            <p:nvPr/>
          </p:nvSpPr>
          <p:spPr bwMode="auto">
            <a:xfrm>
              <a:off x="4009" y="1248"/>
              <a:ext cx="153" cy="90"/>
            </a:xfrm>
            <a:prstGeom prst="line">
              <a:avLst/>
            </a:prstGeom>
            <a:noFill/>
            <a:ln w="38100">
              <a:solidFill>
                <a:srgbClr val="66CC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SzPct val="75000"/>
                <a:buFont typeface="Wingdings" pitchFamily="2" charset="2"/>
                <a:buNone/>
                <a:tabLst/>
                <a:defRPr/>
              </a:pPr>
              <a:endParaRPr kumimoji="0" lang="en-GB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+mn-cs"/>
              </a:endParaRPr>
            </a:p>
          </p:txBody>
        </p:sp>
      </p:grpSp>
      <p:grpSp>
        <p:nvGrpSpPr>
          <p:cNvPr id="763988" name="Group 84"/>
          <p:cNvGrpSpPr>
            <a:grpSpLocks/>
          </p:cNvGrpSpPr>
          <p:nvPr/>
        </p:nvGrpSpPr>
        <p:grpSpPr bwMode="auto">
          <a:xfrm>
            <a:off x="130175" y="4813300"/>
            <a:ext cx="2630488" cy="1597025"/>
            <a:chOff x="82" y="3032"/>
            <a:chExt cx="1657" cy="1006"/>
          </a:xfrm>
        </p:grpSpPr>
        <p:sp>
          <p:nvSpPr>
            <p:cNvPr id="763989" name="Freeform 85"/>
            <p:cNvSpPr>
              <a:spLocks/>
            </p:cNvSpPr>
            <p:nvPr/>
          </p:nvSpPr>
          <p:spPr bwMode="auto">
            <a:xfrm>
              <a:off x="841" y="3032"/>
              <a:ext cx="898" cy="1006"/>
            </a:xfrm>
            <a:custGeom>
              <a:avLst/>
              <a:gdLst>
                <a:gd name="T0" fmla="*/ 0 w 898"/>
                <a:gd name="T1" fmla="*/ 1006 h 1006"/>
                <a:gd name="T2" fmla="*/ 29 w 898"/>
                <a:gd name="T3" fmla="*/ 955 h 1006"/>
                <a:gd name="T4" fmla="*/ 232 w 898"/>
                <a:gd name="T5" fmla="*/ 752 h 1006"/>
                <a:gd name="T6" fmla="*/ 441 w 898"/>
                <a:gd name="T7" fmla="*/ 480 h 1006"/>
                <a:gd name="T8" fmla="*/ 898 w 898"/>
                <a:gd name="T9" fmla="*/ 0 h 10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98" h="1006">
                  <a:moveTo>
                    <a:pt x="0" y="1006"/>
                  </a:moveTo>
                  <a:lnTo>
                    <a:pt x="29" y="955"/>
                  </a:lnTo>
                  <a:lnTo>
                    <a:pt x="232" y="752"/>
                  </a:lnTo>
                  <a:lnTo>
                    <a:pt x="441" y="480"/>
                  </a:lnTo>
                  <a:lnTo>
                    <a:pt x="898" y="0"/>
                  </a:lnTo>
                </a:path>
              </a:pathLst>
            </a:custGeom>
            <a:noFill/>
            <a:ln w="57150" cmpd="sng">
              <a:solidFill>
                <a:srgbClr val="66FF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SzPct val="75000"/>
                <a:buFont typeface="Wingdings" pitchFamily="2" charset="2"/>
                <a:buNone/>
                <a:tabLst/>
                <a:defRPr/>
              </a:pPr>
              <a:endParaRPr kumimoji="0" lang="en-GB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+mn-cs"/>
              </a:endParaRPr>
            </a:p>
          </p:txBody>
        </p:sp>
        <p:sp>
          <p:nvSpPr>
            <p:cNvPr id="763990" name="Text Box 86"/>
            <p:cNvSpPr txBox="1">
              <a:spLocks noChangeArrowheads="1"/>
            </p:cNvSpPr>
            <p:nvPr/>
          </p:nvSpPr>
          <p:spPr bwMode="auto">
            <a:xfrm>
              <a:off x="82" y="3352"/>
              <a:ext cx="1006" cy="21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600" b="1" i="0" u="none" strike="noStrike" kern="1200" cap="none" spc="0" normalizeH="0" baseline="0" noProof="0">
                  <a:ln>
                    <a:noFill/>
                  </a:ln>
                  <a:solidFill>
                    <a:srgbClr val="66FFFF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+mn-cs"/>
                </a:rPr>
                <a:t>stellar burning</a:t>
              </a:r>
            </a:p>
          </p:txBody>
        </p:sp>
      </p:grpSp>
      <p:grpSp>
        <p:nvGrpSpPr>
          <p:cNvPr id="763991" name="Group 87"/>
          <p:cNvGrpSpPr>
            <a:grpSpLocks/>
          </p:cNvGrpSpPr>
          <p:nvPr/>
        </p:nvGrpSpPr>
        <p:grpSpPr bwMode="auto">
          <a:xfrm>
            <a:off x="296863" y="5956300"/>
            <a:ext cx="1114425" cy="493713"/>
            <a:chOff x="187" y="3752"/>
            <a:chExt cx="702" cy="311"/>
          </a:xfrm>
        </p:grpSpPr>
        <p:sp>
          <p:nvSpPr>
            <p:cNvPr id="763992" name="Oval 88"/>
            <p:cNvSpPr>
              <a:spLocks noChangeArrowheads="1"/>
            </p:cNvSpPr>
            <p:nvPr/>
          </p:nvSpPr>
          <p:spPr bwMode="auto">
            <a:xfrm>
              <a:off x="783" y="3969"/>
              <a:ext cx="106" cy="94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SzPct val="75000"/>
                <a:buFont typeface="Wingdings" pitchFamily="2" charset="2"/>
                <a:buNone/>
                <a:tabLst/>
                <a:defRPr/>
              </a:pPr>
              <a:endParaRPr kumimoji="0" lang="en-GB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+mn-cs"/>
              </a:endParaRPr>
            </a:p>
          </p:txBody>
        </p:sp>
        <p:sp>
          <p:nvSpPr>
            <p:cNvPr id="763993" name="Text Box 89"/>
            <p:cNvSpPr txBox="1">
              <a:spLocks noChangeArrowheads="1"/>
            </p:cNvSpPr>
            <p:nvPr/>
          </p:nvSpPr>
          <p:spPr bwMode="auto">
            <a:xfrm>
              <a:off x="187" y="3752"/>
              <a:ext cx="634" cy="212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6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+mn-cs"/>
                </a:rPr>
                <a:t>Big Bang</a:t>
              </a:r>
            </a:p>
          </p:txBody>
        </p:sp>
      </p:grpSp>
      <p:grpSp>
        <p:nvGrpSpPr>
          <p:cNvPr id="763994" name="Group 90"/>
          <p:cNvGrpSpPr>
            <a:grpSpLocks/>
          </p:cNvGrpSpPr>
          <p:nvPr/>
        </p:nvGrpSpPr>
        <p:grpSpPr bwMode="auto">
          <a:xfrm>
            <a:off x="1058863" y="6181725"/>
            <a:ext cx="1379537" cy="676275"/>
            <a:chOff x="667" y="3894"/>
            <a:chExt cx="869" cy="426"/>
          </a:xfrm>
        </p:grpSpPr>
        <p:sp>
          <p:nvSpPr>
            <p:cNvPr id="763995" name="Oval 91"/>
            <p:cNvSpPr>
              <a:spLocks noChangeArrowheads="1"/>
            </p:cNvSpPr>
            <p:nvPr/>
          </p:nvSpPr>
          <p:spPr bwMode="auto">
            <a:xfrm>
              <a:off x="890" y="3894"/>
              <a:ext cx="94" cy="94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SzPct val="75000"/>
                <a:buFont typeface="Wingdings" pitchFamily="2" charset="2"/>
                <a:buNone/>
                <a:tabLst/>
                <a:defRPr/>
              </a:pPr>
              <a:endParaRPr kumimoji="0" lang="en-GB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+mn-cs"/>
              </a:endParaRPr>
            </a:p>
          </p:txBody>
        </p:sp>
        <p:sp>
          <p:nvSpPr>
            <p:cNvPr id="763996" name="Text Box 92"/>
            <p:cNvSpPr txBox="1">
              <a:spLocks noChangeArrowheads="1"/>
            </p:cNvSpPr>
            <p:nvPr/>
          </p:nvSpPr>
          <p:spPr bwMode="auto">
            <a:xfrm>
              <a:off x="667" y="4108"/>
              <a:ext cx="869" cy="212"/>
            </a:xfrm>
            <a:prstGeom prst="rect">
              <a:avLst/>
            </a:prstGeom>
            <a:solidFill>
              <a:srgbClr val="00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6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+mn-cs"/>
                </a:rPr>
                <a:t>Cosmic Rays</a:t>
              </a:r>
            </a:p>
          </p:txBody>
        </p:sp>
        <p:sp>
          <p:nvSpPr>
            <p:cNvPr id="763997" name="Line 93"/>
            <p:cNvSpPr>
              <a:spLocks noChangeShapeType="1"/>
            </p:cNvSpPr>
            <p:nvPr/>
          </p:nvSpPr>
          <p:spPr bwMode="auto">
            <a:xfrm>
              <a:off x="933" y="3969"/>
              <a:ext cx="131" cy="144"/>
            </a:xfrm>
            <a:prstGeom prst="line">
              <a:avLst/>
            </a:prstGeom>
            <a:noFill/>
            <a:ln w="28575">
              <a:solidFill>
                <a:srgbClr val="00FF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SzPct val="75000"/>
                <a:buFont typeface="Wingdings" pitchFamily="2" charset="2"/>
                <a:buNone/>
                <a:tabLst/>
                <a:defRPr/>
              </a:pPr>
              <a:endParaRPr kumimoji="0" lang="en-GB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+mn-cs"/>
              </a:endParaRPr>
            </a:p>
          </p:txBody>
        </p:sp>
      </p:grpSp>
      <p:grpSp>
        <p:nvGrpSpPr>
          <p:cNvPr id="763998" name="Group 94"/>
          <p:cNvGrpSpPr>
            <a:grpSpLocks/>
          </p:cNvGrpSpPr>
          <p:nvPr/>
        </p:nvGrpSpPr>
        <p:grpSpPr bwMode="auto">
          <a:xfrm>
            <a:off x="6699250" y="5949950"/>
            <a:ext cx="1339850" cy="742950"/>
            <a:chOff x="4220" y="3748"/>
            <a:chExt cx="844" cy="468"/>
          </a:xfrm>
        </p:grpSpPr>
        <p:sp>
          <p:nvSpPr>
            <p:cNvPr id="763999" name="Text Box 95"/>
            <p:cNvSpPr txBox="1">
              <a:spLocks noChangeArrowheads="1"/>
            </p:cNvSpPr>
            <p:nvPr/>
          </p:nvSpPr>
          <p:spPr bwMode="auto">
            <a:xfrm>
              <a:off x="4270" y="3985"/>
              <a:ext cx="743" cy="231"/>
            </a:xfrm>
            <a:prstGeom prst="rect">
              <a:avLst/>
            </a:prstGeom>
            <a:solidFill>
              <a:srgbClr val="00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Symbol" pitchFamily="18" charset="2"/>
                  <a:ea typeface="+mn-ea"/>
                  <a:cs typeface="+mn-cs"/>
                </a:rPr>
                <a:t>n</a:t>
              </a:r>
              <a:r>
                <a: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+mn-cs"/>
                </a:rPr>
                <a:t>-process</a:t>
              </a:r>
            </a:p>
          </p:txBody>
        </p:sp>
        <p:sp>
          <p:nvSpPr>
            <p:cNvPr id="764000" name="Text Box 96"/>
            <p:cNvSpPr txBox="1">
              <a:spLocks noChangeArrowheads="1"/>
            </p:cNvSpPr>
            <p:nvPr/>
          </p:nvSpPr>
          <p:spPr bwMode="auto">
            <a:xfrm>
              <a:off x="4220" y="3748"/>
              <a:ext cx="844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+mn-cs"/>
                </a:rPr>
                <a:t>and finally: </a:t>
              </a:r>
            </a:p>
          </p:txBody>
        </p:sp>
      </p:grpSp>
      <p:grpSp>
        <p:nvGrpSpPr>
          <p:cNvPr id="764001" name="Group 97"/>
          <p:cNvGrpSpPr>
            <a:grpSpLocks/>
          </p:cNvGrpSpPr>
          <p:nvPr/>
        </p:nvGrpSpPr>
        <p:grpSpPr bwMode="auto">
          <a:xfrm>
            <a:off x="3348038" y="-315913"/>
            <a:ext cx="5935662" cy="6188076"/>
            <a:chOff x="2109" y="-199"/>
            <a:chExt cx="3739" cy="3898"/>
          </a:xfrm>
        </p:grpSpPr>
        <p:grpSp>
          <p:nvGrpSpPr>
            <p:cNvPr id="764002" name="Group 98"/>
            <p:cNvGrpSpPr>
              <a:grpSpLocks/>
            </p:cNvGrpSpPr>
            <p:nvPr/>
          </p:nvGrpSpPr>
          <p:grpSpPr bwMode="auto">
            <a:xfrm>
              <a:off x="2109" y="990"/>
              <a:ext cx="3651" cy="2709"/>
              <a:chOff x="2135" y="990"/>
              <a:chExt cx="3651" cy="2709"/>
            </a:xfrm>
          </p:grpSpPr>
          <p:sp>
            <p:nvSpPr>
              <p:cNvPr id="764003" name="Text Box 99"/>
              <p:cNvSpPr txBox="1">
                <a:spLocks noChangeArrowheads="1"/>
              </p:cNvSpPr>
              <p:nvPr/>
            </p:nvSpPr>
            <p:spPr bwMode="auto">
              <a:xfrm rot="-5400000">
                <a:off x="3382" y="2784"/>
                <a:ext cx="528" cy="17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2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18" charset="0"/>
                    <a:ea typeface="+mn-ea"/>
                    <a:cs typeface="+mn-cs"/>
                  </a:rPr>
                  <a:t>abundance</a:t>
                </a:r>
              </a:p>
            </p:txBody>
          </p:sp>
          <p:grpSp>
            <p:nvGrpSpPr>
              <p:cNvPr id="764004" name="Group 100"/>
              <p:cNvGrpSpPr>
                <a:grpSpLocks/>
              </p:cNvGrpSpPr>
              <p:nvPr/>
            </p:nvGrpSpPr>
            <p:grpSpPr bwMode="auto">
              <a:xfrm>
                <a:off x="2135" y="990"/>
                <a:ext cx="3651" cy="2709"/>
                <a:chOff x="2135" y="990"/>
                <a:chExt cx="3651" cy="2709"/>
              </a:xfrm>
            </p:grpSpPr>
            <p:sp>
              <p:nvSpPr>
                <p:cNvPr id="764005" name="Line 101"/>
                <p:cNvSpPr>
                  <a:spLocks noChangeShapeType="1"/>
                </p:cNvSpPr>
                <p:nvPr/>
              </p:nvSpPr>
              <p:spPr bwMode="auto">
                <a:xfrm>
                  <a:off x="4665" y="2419"/>
                  <a:ext cx="18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75000"/>
                    <a:buFont typeface="Wingdings" pitchFamily="2" charset="2"/>
                    <a:buNone/>
                    <a:tabLst/>
                    <a:defRPr/>
                  </a:pPr>
                  <a:endParaRPr kumimoji="0" lang="en-GB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LnTx/>
                    <a:uFillTx/>
                    <a:latin typeface="Times New Roman" pitchFamily="18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764006" name="Text Box 102"/>
                <p:cNvSpPr txBox="1">
                  <a:spLocks noChangeArrowheads="1"/>
                </p:cNvSpPr>
                <p:nvPr/>
              </p:nvSpPr>
              <p:spPr bwMode="auto">
                <a:xfrm>
                  <a:off x="4847" y="2337"/>
                  <a:ext cx="683" cy="15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en-US" sz="10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Times New Roman" pitchFamily="18" charset="0"/>
                      <a:ea typeface="+mn-ea"/>
                      <a:cs typeface="+mn-cs"/>
                    </a:rPr>
                    <a:t>solar r abundance</a:t>
                  </a:r>
                </a:p>
              </p:txBody>
            </p:sp>
            <p:sp>
              <p:nvSpPr>
                <p:cNvPr id="764007" name="Text Box 103"/>
                <p:cNvSpPr txBox="1">
                  <a:spLocks noChangeArrowheads="1"/>
                </p:cNvSpPr>
                <p:nvPr/>
              </p:nvSpPr>
              <p:spPr bwMode="auto">
                <a:xfrm>
                  <a:off x="4849" y="2429"/>
                  <a:ext cx="406" cy="15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en-US" sz="10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Times New Roman" pitchFamily="18" charset="0"/>
                      <a:ea typeface="+mn-ea"/>
                      <a:cs typeface="+mn-cs"/>
                    </a:rPr>
                    <a:t>observed</a:t>
                  </a:r>
                </a:p>
              </p:txBody>
            </p:sp>
            <p:sp>
              <p:nvSpPr>
                <p:cNvPr id="764008" name="Oval 104"/>
                <p:cNvSpPr>
                  <a:spLocks noChangeArrowheads="1"/>
                </p:cNvSpPr>
                <p:nvPr/>
              </p:nvSpPr>
              <p:spPr bwMode="auto">
                <a:xfrm>
                  <a:off x="4803" y="2493"/>
                  <a:ext cx="50" cy="47"/>
                </a:xfrm>
                <a:prstGeom prst="ellipse">
                  <a:avLst/>
                </a:prstGeom>
                <a:solidFill>
                  <a:srgbClr val="FF3300"/>
                </a:solidFill>
                <a:ln w="9525">
                  <a:solidFill>
                    <a:srgbClr val="FF33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75000"/>
                    <a:buFont typeface="Wingdings" pitchFamily="2" charset="2"/>
                    <a:buNone/>
                    <a:tabLst/>
                    <a:defRPr/>
                  </a:pPr>
                  <a:endParaRPr kumimoji="0" lang="en-GB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LnTx/>
                    <a:uFillTx/>
                    <a:latin typeface="Times New Roman" pitchFamily="18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764009" name="Text Box 105"/>
                <p:cNvSpPr txBox="1">
                  <a:spLocks noChangeArrowheads="1"/>
                </p:cNvSpPr>
                <p:nvPr/>
              </p:nvSpPr>
              <p:spPr bwMode="auto">
                <a:xfrm>
                  <a:off x="4671" y="3507"/>
                  <a:ext cx="184" cy="19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en-US" sz="14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Times New Roman" pitchFamily="18" charset="0"/>
                      <a:ea typeface="+mn-ea"/>
                      <a:cs typeface="+mn-cs"/>
                    </a:rPr>
                    <a:t>Z</a:t>
                  </a:r>
                </a:p>
              </p:txBody>
            </p:sp>
            <p:sp>
              <p:nvSpPr>
                <p:cNvPr id="764010" name="Text Box 106"/>
                <p:cNvSpPr txBox="1">
                  <a:spLocks noChangeArrowheads="1"/>
                </p:cNvSpPr>
                <p:nvPr/>
              </p:nvSpPr>
              <p:spPr bwMode="auto">
                <a:xfrm>
                  <a:off x="4431" y="2174"/>
                  <a:ext cx="649" cy="17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en-US" sz="12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33CC"/>
                      </a:solidFill>
                      <a:effectLst/>
                      <a:uLnTx/>
                      <a:uFillTx/>
                      <a:latin typeface="Times New Roman" pitchFamily="18" charset="0"/>
                      <a:ea typeface="+mn-ea"/>
                      <a:cs typeface="+mn-cs"/>
                    </a:rPr>
                    <a:t>CS22892-052</a:t>
                  </a:r>
                </a:p>
              </p:txBody>
            </p:sp>
            <p:sp>
              <p:nvSpPr>
                <p:cNvPr id="764011" name="Rectangle 107"/>
                <p:cNvSpPr>
                  <a:spLocks noChangeArrowheads="1"/>
                </p:cNvSpPr>
                <p:nvPr/>
              </p:nvSpPr>
              <p:spPr bwMode="auto">
                <a:xfrm>
                  <a:off x="3882" y="2346"/>
                  <a:ext cx="1794" cy="1068"/>
                </a:xfrm>
                <a:prstGeom prst="rect">
                  <a:avLst/>
                </a:prstGeom>
                <a:noFill/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75000"/>
                    <a:buFont typeface="Wingdings" pitchFamily="2" charset="2"/>
                    <a:buNone/>
                    <a:tabLst/>
                    <a:defRPr/>
                  </a:pPr>
                  <a:endParaRPr kumimoji="0" lang="en-GB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LnTx/>
                    <a:uFillTx/>
                    <a:latin typeface="Times New Roman" pitchFamily="18" charset="0"/>
                    <a:ea typeface="+mn-ea"/>
                    <a:cs typeface="+mn-cs"/>
                  </a:endParaRPr>
                </a:p>
              </p:txBody>
            </p:sp>
            <p:grpSp>
              <p:nvGrpSpPr>
                <p:cNvPr id="764012" name="Group 108"/>
                <p:cNvGrpSpPr>
                  <a:grpSpLocks/>
                </p:cNvGrpSpPr>
                <p:nvPr/>
              </p:nvGrpSpPr>
              <p:grpSpPr bwMode="auto">
                <a:xfrm>
                  <a:off x="2135" y="990"/>
                  <a:ext cx="3651" cy="2550"/>
                  <a:chOff x="2135" y="990"/>
                  <a:chExt cx="3651" cy="2550"/>
                </a:xfrm>
              </p:grpSpPr>
              <p:sp>
                <p:nvSpPr>
                  <p:cNvPr id="764013" name="Text Box 109"/>
                  <p:cNvSpPr txBox="1">
                    <a:spLocks noChangeArrowheads="1"/>
                  </p:cNvSpPr>
                  <p:nvPr/>
                </p:nvSpPr>
                <p:spPr bwMode="auto">
                  <a:xfrm rot="-18402">
                    <a:off x="4669" y="1487"/>
                    <a:ext cx="733" cy="250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bg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C0C0C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107763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>
                    <a:sp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altLang="en-US" sz="20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+mn-cs"/>
                      </a:rPr>
                      <a:t>r process</a:t>
                    </a:r>
                  </a:p>
                </p:txBody>
              </p:sp>
              <p:grpSp>
                <p:nvGrpSpPr>
                  <p:cNvPr id="764014" name="Group 110"/>
                  <p:cNvGrpSpPr>
                    <a:grpSpLocks/>
                  </p:cNvGrpSpPr>
                  <p:nvPr/>
                </p:nvGrpSpPr>
                <p:grpSpPr bwMode="auto">
                  <a:xfrm>
                    <a:off x="2135" y="990"/>
                    <a:ext cx="3651" cy="2550"/>
                    <a:chOff x="2135" y="990"/>
                    <a:chExt cx="3651" cy="2550"/>
                  </a:xfrm>
                </p:grpSpPr>
                <p:sp>
                  <p:nvSpPr>
                    <p:cNvPr id="764015" name="Line 11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603" y="2011"/>
                      <a:ext cx="309" cy="251"/>
                    </a:xfrm>
                    <a:prstGeom prst="line">
                      <a:avLst/>
                    </a:prstGeom>
                    <a:noFill/>
                    <a:ln w="28575">
                      <a:solidFill>
                        <a:schemeClr val="accent2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endParaRPr kumimoji="0" lang="en-GB" sz="2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uLnTx/>
                        <a:uFillTx/>
                        <a:latin typeface="Times New Roman" pitchFamily="18" charset="0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764016" name="Text Box 112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3825" y="2036"/>
                      <a:ext cx="1961" cy="212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>
                      <a:spAutoFit/>
                    </a:bodyPr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en-US" sz="16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+mn-cs"/>
                        </a:rPr>
                        <a:t>Metal poor halo star</a:t>
                      </a:r>
                      <a:r>
                        <a:rPr kumimoji="0" lang="en-US" altLang="en-US" sz="16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altLang="en-US" sz="16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+mn-cs"/>
                        </a:rPr>
                        <a:t>(Keck, HST)</a:t>
                      </a:r>
                      <a:endParaRPr kumimoji="0" lang="en-US" altLang="en-US" sz="16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+mn-cs"/>
                      </a:endParaRPr>
                    </a:p>
                  </p:txBody>
                </p:sp>
                <p:pic>
                  <p:nvPicPr>
                    <p:cNvPr id="764017" name="Picture 113" descr="umphs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8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/>
                    <a:stretch>
                      <a:fillRect/>
                    </a:stretch>
                  </p:blipFill>
                  <p:spPr bwMode="auto">
                    <a:xfrm>
                      <a:off x="3723" y="2310"/>
                      <a:ext cx="1957" cy="1230"/>
                    </a:xfrm>
                    <a:prstGeom prst="rect">
                      <a:avLst/>
                    </a:prstGeom>
                    <a:noFill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</p:pic>
                <p:sp>
                  <p:nvSpPr>
                    <p:cNvPr id="764018" name="Freeform 114"/>
                    <p:cNvSpPr>
                      <a:spLocks/>
                    </p:cNvSpPr>
                    <p:nvPr/>
                  </p:nvSpPr>
                  <p:spPr bwMode="auto">
                    <a:xfrm>
                      <a:off x="2135" y="990"/>
                      <a:ext cx="2982" cy="2055"/>
                    </a:xfrm>
                    <a:custGeom>
                      <a:avLst/>
                      <a:gdLst>
                        <a:gd name="T0" fmla="*/ 0 w 3258"/>
                        <a:gd name="T1" fmla="*/ 2238 h 2238"/>
                        <a:gd name="T2" fmla="*/ 120 w 3258"/>
                        <a:gd name="T3" fmla="*/ 2238 h 2238"/>
                        <a:gd name="T4" fmla="*/ 318 w 3258"/>
                        <a:gd name="T5" fmla="*/ 2034 h 2238"/>
                        <a:gd name="T6" fmla="*/ 582 w 3258"/>
                        <a:gd name="T7" fmla="*/ 1932 h 2238"/>
                        <a:gd name="T8" fmla="*/ 906 w 3258"/>
                        <a:gd name="T9" fmla="*/ 1764 h 2238"/>
                        <a:gd name="T10" fmla="*/ 1098 w 3258"/>
                        <a:gd name="T11" fmla="*/ 1656 h 2238"/>
                        <a:gd name="T12" fmla="*/ 1290 w 3258"/>
                        <a:gd name="T13" fmla="*/ 1578 h 2238"/>
                        <a:gd name="T14" fmla="*/ 1290 w 3258"/>
                        <a:gd name="T15" fmla="*/ 1302 h 2238"/>
                        <a:gd name="T16" fmla="*/ 1560 w 3258"/>
                        <a:gd name="T17" fmla="*/ 1224 h 2238"/>
                        <a:gd name="T18" fmla="*/ 1878 w 3258"/>
                        <a:gd name="T19" fmla="*/ 1050 h 2238"/>
                        <a:gd name="T20" fmla="*/ 2268 w 3258"/>
                        <a:gd name="T21" fmla="*/ 840 h 2238"/>
                        <a:gd name="T22" fmla="*/ 2790 w 3258"/>
                        <a:gd name="T23" fmla="*/ 624 h 2238"/>
                        <a:gd name="T24" fmla="*/ 2790 w 3258"/>
                        <a:gd name="T25" fmla="*/ 228 h 2238"/>
                        <a:gd name="T26" fmla="*/ 3258 w 3258"/>
                        <a:gd name="T27" fmla="*/ 144 h 2238"/>
                        <a:gd name="T28" fmla="*/ 3258 w 3258"/>
                        <a:gd name="T29" fmla="*/ 0 h 2238"/>
                        <a:gd name="T30" fmla="*/ 2784 w 3258"/>
                        <a:gd name="T31" fmla="*/ 96 h 2238"/>
                        <a:gd name="T32" fmla="*/ 2796 w 3258"/>
                        <a:gd name="T33" fmla="*/ 558 h 2238"/>
                        <a:gd name="T34" fmla="*/ 2712 w 3258"/>
                        <a:gd name="T35" fmla="*/ 582 h 2238"/>
                        <a:gd name="T36" fmla="*/ 2316 w 3258"/>
                        <a:gd name="T37" fmla="*/ 630 h 2238"/>
                        <a:gd name="T38" fmla="*/ 1548 w 3258"/>
                        <a:gd name="T39" fmla="*/ 1092 h 2238"/>
                        <a:gd name="T40" fmla="*/ 1350 w 3258"/>
                        <a:gd name="T41" fmla="*/ 1182 h 2238"/>
                        <a:gd name="T42" fmla="*/ 1278 w 3258"/>
                        <a:gd name="T43" fmla="*/ 1218 h 2238"/>
                        <a:gd name="T44" fmla="*/ 1278 w 3258"/>
                        <a:gd name="T45" fmla="*/ 1440 h 2238"/>
                        <a:gd name="T46" fmla="*/ 984 w 3258"/>
                        <a:gd name="T47" fmla="*/ 1578 h 2238"/>
                        <a:gd name="T48" fmla="*/ 750 w 3258"/>
                        <a:gd name="T49" fmla="*/ 1698 h 2238"/>
                        <a:gd name="T50" fmla="*/ 576 w 3258"/>
                        <a:gd name="T51" fmla="*/ 1818 h 2238"/>
                        <a:gd name="T52" fmla="*/ 384 w 3258"/>
                        <a:gd name="T53" fmla="*/ 1932 h 2238"/>
                        <a:gd name="T54" fmla="*/ 246 w 3258"/>
                        <a:gd name="T55" fmla="*/ 2022 h 2238"/>
                        <a:gd name="T56" fmla="*/ 144 w 3258"/>
                        <a:gd name="T57" fmla="*/ 2106 h 2238"/>
                        <a:gd name="T58" fmla="*/ 30 w 3258"/>
                        <a:gd name="T59" fmla="*/ 2202 h 2238"/>
                        <a:gd name="T60" fmla="*/ 0 w 3258"/>
                        <a:gd name="T61" fmla="*/ 2238 h 2238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  <a:cxn ang="0">
                          <a:pos x="T56" y="T57"/>
                        </a:cxn>
                        <a:cxn ang="0">
                          <a:pos x="T58" y="T59"/>
                        </a:cxn>
                        <a:cxn ang="0">
                          <a:pos x="T60" y="T61"/>
                        </a:cxn>
                      </a:cxnLst>
                      <a:rect l="0" t="0" r="r" b="b"/>
                      <a:pathLst>
                        <a:path w="3258" h="2238">
                          <a:moveTo>
                            <a:pt x="0" y="2238"/>
                          </a:moveTo>
                          <a:lnTo>
                            <a:pt x="120" y="2238"/>
                          </a:lnTo>
                          <a:lnTo>
                            <a:pt x="318" y="2034"/>
                          </a:lnTo>
                          <a:lnTo>
                            <a:pt x="582" y="1932"/>
                          </a:lnTo>
                          <a:lnTo>
                            <a:pt x="906" y="1764"/>
                          </a:lnTo>
                          <a:lnTo>
                            <a:pt x="1098" y="1656"/>
                          </a:lnTo>
                          <a:lnTo>
                            <a:pt x="1290" y="1578"/>
                          </a:lnTo>
                          <a:lnTo>
                            <a:pt x="1290" y="1302"/>
                          </a:lnTo>
                          <a:lnTo>
                            <a:pt x="1560" y="1224"/>
                          </a:lnTo>
                          <a:lnTo>
                            <a:pt x="1878" y="1050"/>
                          </a:lnTo>
                          <a:lnTo>
                            <a:pt x="2268" y="840"/>
                          </a:lnTo>
                          <a:lnTo>
                            <a:pt x="2790" y="624"/>
                          </a:lnTo>
                          <a:lnTo>
                            <a:pt x="2790" y="228"/>
                          </a:lnTo>
                          <a:lnTo>
                            <a:pt x="3258" y="144"/>
                          </a:lnTo>
                          <a:lnTo>
                            <a:pt x="3258" y="0"/>
                          </a:lnTo>
                          <a:lnTo>
                            <a:pt x="2784" y="96"/>
                          </a:lnTo>
                          <a:lnTo>
                            <a:pt x="2796" y="558"/>
                          </a:lnTo>
                          <a:lnTo>
                            <a:pt x="2712" y="582"/>
                          </a:lnTo>
                          <a:lnTo>
                            <a:pt x="2316" y="630"/>
                          </a:lnTo>
                          <a:lnTo>
                            <a:pt x="1548" y="1092"/>
                          </a:lnTo>
                          <a:lnTo>
                            <a:pt x="1350" y="1182"/>
                          </a:lnTo>
                          <a:lnTo>
                            <a:pt x="1278" y="1218"/>
                          </a:lnTo>
                          <a:lnTo>
                            <a:pt x="1278" y="1440"/>
                          </a:lnTo>
                          <a:lnTo>
                            <a:pt x="984" y="1578"/>
                          </a:lnTo>
                          <a:lnTo>
                            <a:pt x="750" y="1698"/>
                          </a:lnTo>
                          <a:lnTo>
                            <a:pt x="576" y="1818"/>
                          </a:lnTo>
                          <a:lnTo>
                            <a:pt x="384" y="1932"/>
                          </a:lnTo>
                          <a:lnTo>
                            <a:pt x="246" y="2022"/>
                          </a:lnTo>
                          <a:lnTo>
                            <a:pt x="144" y="2106"/>
                          </a:lnTo>
                          <a:lnTo>
                            <a:pt x="30" y="2202"/>
                          </a:lnTo>
                          <a:lnTo>
                            <a:pt x="0" y="2238"/>
                          </a:lnTo>
                          <a:close/>
                        </a:path>
                      </a:pathLst>
                    </a:custGeom>
                    <a:noFill/>
                    <a:ln w="57150" cmpd="sng">
                      <a:solidFill>
                        <a:schemeClr val="accent2"/>
                      </a:solidFill>
                      <a:prstDash val="solid"/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endParaRPr kumimoji="0" lang="en-GB" sz="2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uLnTx/>
                        <a:uFillTx/>
                        <a:latin typeface="Times New Roman" pitchFamily="18" charset="0"/>
                        <a:ea typeface="+mn-ea"/>
                        <a:cs typeface="+mn-cs"/>
                      </a:endParaRPr>
                    </a:p>
                  </p:txBody>
                </p:sp>
              </p:grpSp>
            </p:grpSp>
          </p:grpSp>
        </p:grpSp>
        <p:sp>
          <p:nvSpPr>
            <p:cNvPr id="764019" name="Oval 115"/>
            <p:cNvSpPr>
              <a:spLocks noChangeArrowheads="1"/>
            </p:cNvSpPr>
            <p:nvPr/>
          </p:nvSpPr>
          <p:spPr bwMode="auto">
            <a:xfrm rot="2153401">
              <a:off x="5148" y="-199"/>
              <a:ext cx="499" cy="1497"/>
            </a:xfrm>
            <a:prstGeom prst="ellips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SzPct val="75000"/>
                <a:buFont typeface="Wingdings" pitchFamily="2" charset="2"/>
                <a:buNone/>
                <a:tabLst/>
                <a:defRPr/>
              </a:pPr>
              <a:endParaRPr kumimoji="0" lang="en-GB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+mn-cs"/>
              </a:endParaRPr>
            </a:p>
          </p:txBody>
        </p:sp>
        <p:sp>
          <p:nvSpPr>
            <p:cNvPr id="764020" name="Text Box 116"/>
            <p:cNvSpPr txBox="1">
              <a:spLocks noChangeArrowheads="1"/>
            </p:cNvSpPr>
            <p:nvPr/>
          </p:nvSpPr>
          <p:spPr bwMode="auto">
            <a:xfrm>
              <a:off x="5148" y="346"/>
              <a:ext cx="700" cy="4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800" b="1" i="0" u="none" strike="noStrike" kern="1200" cap="none" spc="0" normalizeH="0" baseline="0" noProof="0">
                  <a:ln>
                    <a:noFill/>
                  </a:ln>
                  <a:solidFill>
                    <a:srgbClr val="3333CC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+mn-cs"/>
                </a:rPr>
                <a:t>Fission</a:t>
              </a:r>
              <a:br>
                <a:rPr kumimoji="0" lang="en-US" altLang="en-US" sz="1800" b="1" i="0" u="none" strike="noStrike" kern="1200" cap="none" spc="0" normalizeH="0" baseline="0" noProof="0">
                  <a:ln>
                    <a:noFill/>
                  </a:ln>
                  <a:solidFill>
                    <a:srgbClr val="3333CC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+mn-cs"/>
                </a:rPr>
              </a:br>
              <a:r>
                <a:rPr kumimoji="0" lang="en-US" altLang="en-US" sz="1800" b="1" i="0" u="none" strike="noStrike" kern="1200" cap="none" spc="0" normalizeH="0" baseline="0" noProof="0">
                  <a:ln>
                    <a:noFill/>
                  </a:ln>
                  <a:solidFill>
                    <a:srgbClr val="3333CC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+mn-cs"/>
                </a:rPr>
                <a:t>cycling?</a:t>
              </a:r>
            </a:p>
          </p:txBody>
        </p:sp>
      </p:grpSp>
      <p:grpSp>
        <p:nvGrpSpPr>
          <p:cNvPr id="764021" name="Group 117"/>
          <p:cNvGrpSpPr>
            <a:grpSpLocks/>
          </p:cNvGrpSpPr>
          <p:nvPr/>
        </p:nvGrpSpPr>
        <p:grpSpPr bwMode="auto">
          <a:xfrm>
            <a:off x="2638425" y="2247900"/>
            <a:ext cx="4313238" cy="2476500"/>
            <a:chOff x="1662" y="1416"/>
            <a:chExt cx="2717" cy="1560"/>
          </a:xfrm>
        </p:grpSpPr>
        <p:sp>
          <p:nvSpPr>
            <p:cNvPr id="764022" name="Freeform 118"/>
            <p:cNvSpPr>
              <a:spLocks/>
            </p:cNvSpPr>
            <p:nvPr/>
          </p:nvSpPr>
          <p:spPr bwMode="auto">
            <a:xfrm>
              <a:off x="1662" y="1416"/>
              <a:ext cx="2220" cy="1560"/>
            </a:xfrm>
            <a:custGeom>
              <a:avLst/>
              <a:gdLst>
                <a:gd name="T0" fmla="*/ 0 w 2178"/>
                <a:gd name="T1" fmla="*/ 1614 h 1614"/>
                <a:gd name="T2" fmla="*/ 678 w 2178"/>
                <a:gd name="T3" fmla="*/ 750 h 1614"/>
                <a:gd name="T4" fmla="*/ 1482 w 2178"/>
                <a:gd name="T5" fmla="*/ 528 h 1614"/>
                <a:gd name="T6" fmla="*/ 2178 w 2178"/>
                <a:gd name="T7" fmla="*/ 0 h 16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78" h="1614">
                  <a:moveTo>
                    <a:pt x="0" y="1614"/>
                  </a:moveTo>
                  <a:lnTo>
                    <a:pt x="678" y="750"/>
                  </a:lnTo>
                  <a:lnTo>
                    <a:pt x="1482" y="528"/>
                  </a:lnTo>
                  <a:lnTo>
                    <a:pt x="2178" y="0"/>
                  </a:lnTo>
                </a:path>
              </a:pathLst>
            </a:custGeom>
            <a:noFill/>
            <a:ln w="57150" cmpd="sng">
              <a:solidFill>
                <a:srgbClr val="FF00FF"/>
              </a:solidFill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SzPct val="75000"/>
                <a:buFont typeface="Wingdings" pitchFamily="2" charset="2"/>
                <a:buNone/>
                <a:tabLst/>
                <a:defRPr/>
              </a:pPr>
              <a:endParaRPr kumimoji="0" lang="en-GB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+mn-cs"/>
              </a:endParaRPr>
            </a:p>
          </p:txBody>
        </p:sp>
        <p:sp>
          <p:nvSpPr>
            <p:cNvPr id="764023" name="Text Box 119"/>
            <p:cNvSpPr txBox="1">
              <a:spLocks noChangeArrowheads="1"/>
            </p:cNvSpPr>
            <p:nvPr/>
          </p:nvSpPr>
          <p:spPr bwMode="auto">
            <a:xfrm>
              <a:off x="3500" y="1702"/>
              <a:ext cx="879" cy="23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800" b="1" i="1" u="none" strike="noStrike" kern="1200" cap="none" spc="0" normalizeH="0" baseline="0" noProof="0">
                  <a:ln>
                    <a:noFill/>
                  </a:ln>
                  <a:solidFill>
                    <a:srgbClr val="FF00FF"/>
                  </a:solidFill>
                  <a:effectLst/>
                  <a:uLnTx/>
                  <a:uFillTx/>
                  <a:latin typeface="Symbol" pitchFamily="18" charset="2"/>
                  <a:ea typeface="+mn-ea"/>
                  <a:cs typeface="+mn-cs"/>
                </a:rPr>
                <a:t>n</a:t>
              </a:r>
              <a:r>
                <a:rPr kumimoji="0" lang="en-US" altLang="en-US" sz="1800" b="1" i="0" u="none" strike="noStrike" kern="1200" cap="none" spc="0" normalizeH="0" baseline="0" noProof="0">
                  <a:ln>
                    <a:noFill/>
                  </a:ln>
                  <a:solidFill>
                    <a:srgbClr val="FF00FF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+mn-cs"/>
                </a:rPr>
                <a:t>p-process</a:t>
              </a:r>
            </a:p>
          </p:txBody>
        </p:sp>
      </p:grpSp>
      <p:sp>
        <p:nvSpPr>
          <p:cNvPr id="764024" name="AutoShape 12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959100" y="304800"/>
            <a:ext cx="1549400" cy="2006600"/>
          </a:xfrm>
          <a:prstGeom prst="actionButtonBlank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7150" cap="sq">
                <a:solidFill>
                  <a:srgbClr val="FF0000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Pct val="75000"/>
              <a:buFont typeface="Wingdings" pitchFamily="2" charset="2"/>
              <a:buNone/>
              <a:tabLst/>
              <a:defRPr/>
            </a:pPr>
            <a:endParaRPr kumimoji="0" lang="en-GB" sz="2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A9A7FD4-8CB5-10EC-4973-9BA361680B11}"/>
              </a:ext>
            </a:extLst>
          </p:cNvPr>
          <p:cNvSpPr txBox="1"/>
          <p:nvPr/>
        </p:nvSpPr>
        <p:spPr>
          <a:xfrm>
            <a:off x="7997675" y="6669515"/>
            <a:ext cx="13051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chemeClr val="bg2"/>
                </a:solidFill>
              </a:rPr>
              <a:t>(from H. Schatz)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639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3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7639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639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39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7639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39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7639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40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7640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3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7639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3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39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7639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39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7639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4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40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7640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4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39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7" name="Text Box 3">
            <a:extLst>
              <a:ext uri="{FF2B5EF4-FFF2-40B4-BE49-F238E27FC236}">
                <a16:creationId xmlns:a16="http://schemas.microsoft.com/office/drawing/2014/main" id="{4F92352A-D48B-45D5-B8C0-B6FB53CEDF1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3200" y="766763"/>
            <a:ext cx="7507183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for charged particle reactions, this is the reactivity (rate per particle pair):</a:t>
            </a:r>
          </a:p>
        </p:txBody>
      </p:sp>
      <p:graphicFrame>
        <p:nvGraphicFramePr>
          <p:cNvPr id="31748" name="Object 4">
            <a:extLst>
              <a:ext uri="{FF2B5EF4-FFF2-40B4-BE49-F238E27FC236}">
                <a16:creationId xmlns:a16="http://schemas.microsoft.com/office/drawing/2014/main" id="{99FC6F3F-77F8-4563-8F8E-AF02E5B9B8EF}"/>
              </a:ext>
            </a:extLst>
          </p:cNvPr>
          <p:cNvGraphicFramePr>
            <a:graphicFrameLocks noChangeAspect="1"/>
          </p:cNvGraphicFramePr>
          <p:nvPr/>
        </p:nvGraphicFramePr>
        <p:xfrm>
          <a:off x="90488" y="1263650"/>
          <a:ext cx="9002712" cy="1012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4406760" imgH="495000" progId="Equation.3">
                  <p:embed/>
                </p:oleObj>
              </mc:Choice>
              <mc:Fallback>
                <p:oleObj name="Equation" r:id="rId3" imgW="4406760" imgH="495000" progId="Equation.3">
                  <p:embed/>
                  <p:pic>
                    <p:nvPicPr>
                      <p:cNvPr id="31748" name="Object 4">
                        <a:extLst>
                          <a:ext uri="{FF2B5EF4-FFF2-40B4-BE49-F238E27FC236}">
                            <a16:creationId xmlns:a16="http://schemas.microsoft.com/office/drawing/2014/main" id="{99FC6F3F-77F8-4563-8F8E-AF02E5B9B8EF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0488" y="1263650"/>
                        <a:ext cx="9002712" cy="1012825"/>
                      </a:xfrm>
                      <a:prstGeom prst="rect">
                        <a:avLst/>
                      </a:prstGeom>
                      <a:solidFill>
                        <a:srgbClr val="FFCC00"/>
                      </a:solidFill>
                      <a:ln w="9525">
                        <a:solidFill>
                          <a:schemeClr val="bg2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749" name="AutoShape 5">
            <a:extLst>
              <a:ext uri="{FF2B5EF4-FFF2-40B4-BE49-F238E27FC236}">
                <a16:creationId xmlns:a16="http://schemas.microsoft.com/office/drawing/2014/main" id="{21C2299A-6BF3-49B5-AE59-0F24B526C731}"/>
              </a:ext>
            </a:extLst>
          </p:cNvPr>
          <p:cNvSpPr>
            <a:spLocks/>
          </p:cNvSpPr>
          <p:nvPr/>
        </p:nvSpPr>
        <p:spPr bwMode="auto">
          <a:xfrm rot="5381865">
            <a:off x="7920832" y="1801018"/>
            <a:ext cx="457200" cy="995363"/>
          </a:xfrm>
          <a:prstGeom prst="rightBrace">
            <a:avLst>
              <a:gd name="adj1" fmla="val 18142"/>
              <a:gd name="adj2" fmla="val 50000"/>
            </a:avLst>
          </a:prstGeom>
          <a:noFill/>
          <a:ln w="28575">
            <a:solidFill>
              <a:srgbClr val="FF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31750" name="Text Box 6">
            <a:extLst>
              <a:ext uri="{FF2B5EF4-FFF2-40B4-BE49-F238E27FC236}">
                <a16:creationId xmlns:a16="http://schemas.microsoft.com/office/drawing/2014/main" id="{EEF37A20-202D-469B-94CA-A1FD772C978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53288" y="2489200"/>
            <a:ext cx="1620957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Gamow Peak</a:t>
            </a:r>
          </a:p>
        </p:txBody>
      </p:sp>
      <p:pic>
        <p:nvPicPr>
          <p:cNvPr id="31751" name="Picture 7">
            <a:extLst>
              <a:ext uri="{FF2B5EF4-FFF2-40B4-BE49-F238E27FC236}">
                <a16:creationId xmlns:a16="http://schemas.microsoft.com/office/drawing/2014/main" id="{C442CD19-B613-4E0D-9BBE-566BD40B5B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3324225"/>
            <a:ext cx="6683375" cy="3533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1752" name="Line 8">
            <a:extLst>
              <a:ext uri="{FF2B5EF4-FFF2-40B4-BE49-F238E27FC236}">
                <a16:creationId xmlns:a16="http://schemas.microsoft.com/office/drawing/2014/main" id="{B51A5AA9-65AC-45B5-975B-32E84254073D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995738" y="2943225"/>
            <a:ext cx="3495675" cy="1925638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31753" name="Text Box 9">
            <a:extLst>
              <a:ext uri="{FF2B5EF4-FFF2-40B4-BE49-F238E27FC236}">
                <a16:creationId xmlns:a16="http://schemas.microsoft.com/office/drawing/2014/main" id="{53136996-6A69-4D99-A5BC-0E6714A8E79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45350" y="4653136"/>
            <a:ext cx="1898650" cy="2014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Note: relevant </a:t>
            </a:r>
            <a:b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b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cross section</a:t>
            </a:r>
            <a:b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b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in tail of M.B. </a:t>
            </a:r>
            <a:b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b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distribution, </a:t>
            </a:r>
            <a:b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b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much larger than</a:t>
            </a:r>
            <a:b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br>
            <a:r>
              <a:rPr kumimoji="0" lang="en-US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kT</a:t>
            </a: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(very different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from n-capture !)</a:t>
            </a:r>
          </a:p>
        </p:txBody>
      </p:sp>
      <p:sp>
        <p:nvSpPr>
          <p:cNvPr id="31754" name="Text Box 10">
            <a:extLst>
              <a:ext uri="{FF2B5EF4-FFF2-40B4-BE49-F238E27FC236}">
                <a16:creationId xmlns:a16="http://schemas.microsoft.com/office/drawing/2014/main" id="{6A5AC429-638C-4B21-A108-8365E2D575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08175" y="188913"/>
            <a:ext cx="528702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Relevant Energies – Gamow Window</a:t>
            </a:r>
          </a:p>
        </p:txBody>
      </p:sp>
      <p:pic>
        <p:nvPicPr>
          <p:cNvPr id="31755" name="Picture 11">
            <a:extLst>
              <a:ext uri="{FF2B5EF4-FFF2-40B4-BE49-F238E27FC236}">
                <a16:creationId xmlns:a16="http://schemas.microsoft.com/office/drawing/2014/main" id="{8E4177C1-1CF6-4884-9E31-4294B06CEB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2420938"/>
            <a:ext cx="3619500" cy="2790825"/>
          </a:xfrm>
          <a:prstGeom prst="rect">
            <a:avLst/>
          </a:prstGeom>
          <a:noFill/>
          <a:ln w="6350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1756" name="Object 12">
            <a:extLst>
              <a:ext uri="{FF2B5EF4-FFF2-40B4-BE49-F238E27FC236}">
                <a16:creationId xmlns:a16="http://schemas.microsoft.com/office/drawing/2014/main" id="{42DCB96A-22E1-4D8D-A6C7-6B47FAB8FF48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525963" y="2349500"/>
          <a:ext cx="2259012" cy="823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7" imgW="1079280" imgH="393480" progId="Equation.3">
                  <p:embed/>
                </p:oleObj>
              </mc:Choice>
              <mc:Fallback>
                <p:oleObj name="Equation" r:id="rId7" imgW="1079280" imgH="393480" progId="Equation.3">
                  <p:embed/>
                  <p:pic>
                    <p:nvPicPr>
                      <p:cNvPr id="31756" name="Object 12">
                        <a:extLst>
                          <a:ext uri="{FF2B5EF4-FFF2-40B4-BE49-F238E27FC236}">
                            <a16:creationId xmlns:a16="http://schemas.microsoft.com/office/drawing/2014/main" id="{42DCB96A-22E1-4D8D-A6C7-6B47FAB8FF48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25963" y="2349500"/>
                        <a:ext cx="2259012" cy="823913"/>
                      </a:xfrm>
                      <a:prstGeom prst="rect">
                        <a:avLst/>
                      </a:prstGeom>
                      <a:solidFill>
                        <a:srgbClr val="FFCC00"/>
                      </a:solidFill>
                      <a:ln w="9525">
                        <a:solidFill>
                          <a:schemeClr val="bg2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7" name="Group 6">
            <a:extLst>
              <a:ext uri="{FF2B5EF4-FFF2-40B4-BE49-F238E27FC236}">
                <a16:creationId xmlns:a16="http://schemas.microsoft.com/office/drawing/2014/main" id="{BF82CA0B-042A-49BF-AA5F-EFA93A32B741}"/>
              </a:ext>
            </a:extLst>
          </p:cNvPr>
          <p:cNvGrpSpPr/>
          <p:nvPr/>
        </p:nvGrpSpPr>
        <p:grpSpPr>
          <a:xfrm>
            <a:off x="6842522" y="2839520"/>
            <a:ext cx="2204641" cy="1037429"/>
            <a:chOff x="6842522" y="2839520"/>
            <a:chExt cx="2204641" cy="1037429"/>
          </a:xfrm>
        </p:grpSpPr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A4D2C324-DF67-4EF4-8410-BDECD5A3B75B}"/>
                </a:ext>
              </a:extLst>
            </p:cNvPr>
            <p:cNvSpPr txBox="1"/>
            <p:nvPr/>
          </p:nvSpPr>
          <p:spPr>
            <a:xfrm>
              <a:off x="7491413" y="3230618"/>
              <a:ext cx="1555750" cy="646331"/>
            </a:xfrm>
            <a:prstGeom prst="rect">
              <a:avLst/>
            </a:prstGeom>
            <a:noFill/>
            <a:ln>
              <a:solidFill>
                <a:schemeClr val="accent2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chemeClr val="accent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Astrophysical S-factor</a:t>
              </a:r>
            </a:p>
          </p:txBody>
        </p:sp>
        <p:cxnSp>
          <p:nvCxnSpPr>
            <p:cNvPr id="4" name="Straight Arrow Connector 3">
              <a:extLst>
                <a:ext uri="{FF2B5EF4-FFF2-40B4-BE49-F238E27FC236}">
                  <a16:creationId xmlns:a16="http://schemas.microsoft.com/office/drawing/2014/main" id="{FF385E38-0980-47CD-98DB-D1E1EC7D95CE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6842522" y="2839520"/>
              <a:ext cx="648891" cy="357152"/>
            </a:xfrm>
            <a:prstGeom prst="straightConnector1">
              <a:avLst/>
            </a:prstGeom>
            <a:ln w="57150">
              <a:solidFill>
                <a:schemeClr val="accent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17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00" name="Text Box 4">
            <a:extLst>
              <a:ext uri="{FF2B5EF4-FFF2-40B4-BE49-F238E27FC236}">
                <a16:creationId xmlns:a16="http://schemas.microsoft.com/office/drawing/2014/main" id="{82113625-625D-4DB3-B858-C13727F51EB1}"/>
              </a:ext>
            </a:extLst>
          </p:cNvPr>
          <p:cNvSpPr txBox="1">
            <a:spLocks noChangeArrowheads="1"/>
          </p:cNvSpPr>
          <p:nvPr/>
        </p:nvSpPr>
        <p:spPr bwMode="auto">
          <a:xfrm rot="-16200000">
            <a:off x="2696369" y="1559719"/>
            <a:ext cx="1751012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75000"/>
              <a:buFont typeface="Wingdings" panose="05000000000000000000" pitchFamily="2" charset="2"/>
              <a:buNone/>
              <a:tabLst/>
              <a:defRPr/>
            </a:pPr>
            <a:r>
              <a:rPr kumimoji="0" lang="de-CH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Rolfs &amp; Rodney 1985</a:t>
            </a:r>
            <a:endParaRPr kumimoji="0" lang="en-US" altLang="en-US" sz="1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55301" name="Rectangle 5">
            <a:extLst>
              <a:ext uri="{FF2B5EF4-FFF2-40B4-BE49-F238E27FC236}">
                <a16:creationId xmlns:a16="http://schemas.microsoft.com/office/drawing/2014/main" id="{68C6EFD8-CE54-46C4-B60C-6B64858A274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4213" y="-171450"/>
            <a:ext cx="7772400" cy="1219200"/>
          </a:xfrm>
        </p:spPr>
        <p:txBody>
          <a:bodyPr/>
          <a:lstStyle/>
          <a:p>
            <a:r>
              <a:rPr lang="de-CH" altLang="en-US" sz="3200" dirty="0"/>
              <a:t>„Gamow </a:t>
            </a:r>
            <a:r>
              <a:rPr lang="de-CH" altLang="en-US" sz="3200" dirty="0" err="1"/>
              <a:t>peak</a:t>
            </a:r>
            <a:r>
              <a:rPr lang="de-CH" altLang="en-US" sz="3200" dirty="0"/>
              <a:t>“ </a:t>
            </a:r>
            <a:r>
              <a:rPr lang="de-CH" altLang="en-US" sz="3200" dirty="0" err="1"/>
              <a:t>for</a:t>
            </a:r>
            <a:r>
              <a:rPr lang="de-CH" altLang="en-US" sz="3200" dirty="0"/>
              <a:t> </a:t>
            </a:r>
            <a:r>
              <a:rPr lang="de-CH" altLang="en-US" sz="3200" dirty="0" err="1"/>
              <a:t>neutrons</a:t>
            </a:r>
            <a:endParaRPr lang="en-US" altLang="en-US" sz="3200" dirty="0"/>
          </a:p>
        </p:txBody>
      </p:sp>
      <p:sp>
        <p:nvSpPr>
          <p:cNvPr id="55310" name="Text Box 14">
            <a:extLst>
              <a:ext uri="{FF2B5EF4-FFF2-40B4-BE49-F238E27FC236}">
                <a16:creationId xmlns:a16="http://schemas.microsoft.com/office/drawing/2014/main" id="{A042677D-6CE7-456D-8041-747C8E52A22D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179388" y="3644900"/>
            <a:ext cx="2246312" cy="180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33CC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75000"/>
              <a:buFont typeface="Wingdings" panose="05000000000000000000" pitchFamily="2" charset="2"/>
              <a:buNone/>
              <a:tabLst/>
              <a:defRPr/>
            </a:pPr>
            <a:r>
              <a:rPr kumimoji="0" lang="de-CH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Neutrons have</a:t>
            </a:r>
            <a:br>
              <a:rPr kumimoji="0" lang="de-CH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</a:br>
            <a:r>
              <a:rPr kumimoji="0" lang="de-CH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typical energy</a:t>
            </a:r>
            <a:br>
              <a:rPr kumimoji="0" lang="de-CH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</a:br>
            <a:r>
              <a:rPr kumimoji="0" lang="de-CH" altLang="en-US" sz="2800" b="0" i="1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kT</a:t>
            </a:r>
            <a:r>
              <a:rPr kumimoji="0" lang="de-CH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=</a:t>
            </a:r>
            <a:r>
              <a:rPr kumimoji="0" lang="de-CH" altLang="en-US" sz="2800" b="0" i="1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T</a:t>
            </a:r>
            <a:r>
              <a:rPr kumimoji="0" lang="de-CH" altLang="en-US" sz="2800" b="0" i="0" u="none" strike="noStrike" kern="1200" cap="none" spc="0" normalizeH="0" baseline="-25000" noProof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9</a:t>
            </a:r>
            <a:r>
              <a:rPr kumimoji="0" lang="de-CH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/11.605</a:t>
            </a:r>
            <a:br>
              <a:rPr kumimoji="0" lang="de-CH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</a:br>
            <a:r>
              <a:rPr kumimoji="0" lang="de-CH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MeV.</a:t>
            </a:r>
            <a:endParaRPr kumimoji="0" lang="en-US" altLang="en-US" sz="2800" b="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pic>
        <p:nvPicPr>
          <p:cNvPr id="55312" name="Picture 16">
            <a:extLst>
              <a:ext uri="{FF2B5EF4-FFF2-40B4-BE49-F238E27FC236}">
                <a16:creationId xmlns:a16="http://schemas.microsoft.com/office/drawing/2014/main" id="{BB571C91-15A2-4D9E-AF3A-84282B1403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1918"/>
          <a:stretch>
            <a:fillRect/>
          </a:stretch>
        </p:blipFill>
        <p:spPr bwMode="auto">
          <a:xfrm>
            <a:off x="5543550" y="692150"/>
            <a:ext cx="3600450" cy="3182938"/>
          </a:xfrm>
          <a:prstGeom prst="rect">
            <a:avLst/>
          </a:prstGeom>
          <a:noFill/>
          <a:ln w="6350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5313" name="Picture 17">
            <a:extLst>
              <a:ext uri="{FF2B5EF4-FFF2-40B4-BE49-F238E27FC236}">
                <a16:creationId xmlns:a16="http://schemas.microsoft.com/office/drawing/2014/main" id="{D1B2F091-E629-472B-9CFD-EC9FD15CC1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775" y="3959225"/>
            <a:ext cx="3744913" cy="2894013"/>
          </a:xfrm>
          <a:prstGeom prst="rect">
            <a:avLst/>
          </a:prstGeom>
          <a:noFill/>
          <a:ln w="6350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5314" name="Text Box 18">
            <a:extLst>
              <a:ext uri="{FF2B5EF4-FFF2-40B4-BE49-F238E27FC236}">
                <a16:creationId xmlns:a16="http://schemas.microsoft.com/office/drawing/2014/main" id="{51A05C68-28C2-4877-BC42-E77B2B9ACE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59563" y="4005263"/>
            <a:ext cx="10287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Iliadis 2006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F61FECF-097C-AE66-33CB-69C679690BD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673" y="820886"/>
            <a:ext cx="3240174" cy="2805517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rgbClr val="0070C0"/>
            </a:gs>
            <a:gs pos="100000">
              <a:schemeClr val="bg2"/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7" name="Picture 2" descr="herndl_33ar_plot_0001_0001">
            <a:extLst>
              <a:ext uri="{FF2B5EF4-FFF2-40B4-BE49-F238E27FC236}">
                <a16:creationId xmlns:a16="http://schemas.microsoft.com/office/drawing/2014/main" id="{CBB250A4-15B5-4E74-8373-42E5FB83FD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075" y="146050"/>
            <a:ext cx="4797425" cy="6029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8" name="Text Box 3">
            <a:extLst>
              <a:ext uri="{FF2B5EF4-FFF2-40B4-BE49-F238E27FC236}">
                <a16:creationId xmlns:a16="http://schemas.microsoft.com/office/drawing/2014/main" id="{6C677F31-ECC3-4D5F-A00D-74F9E3EB98B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8258" y="6162005"/>
            <a:ext cx="8619667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The Gamow window moves to higher energies with increasing temperature – therefore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different resonances play a role at different temperatures.</a:t>
            </a:r>
          </a:p>
        </p:txBody>
      </p:sp>
      <p:sp>
        <p:nvSpPr>
          <p:cNvPr id="21509" name="Text Box 4">
            <a:extLst>
              <a:ext uri="{FF2B5EF4-FFF2-40B4-BE49-F238E27FC236}">
                <a16:creationId xmlns:a16="http://schemas.microsoft.com/office/drawing/2014/main" id="{B400E244-6315-4334-B33C-154CA60E8C2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91163" y="338138"/>
            <a:ext cx="1928733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sng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Gamow Window:</a:t>
            </a:r>
          </a:p>
        </p:txBody>
      </p:sp>
      <p:sp>
        <p:nvSpPr>
          <p:cNvPr id="21510" name="Text Box 5">
            <a:extLst>
              <a:ext uri="{FF2B5EF4-FFF2-40B4-BE49-F238E27FC236}">
                <a16:creationId xmlns:a16="http://schemas.microsoft.com/office/drawing/2014/main" id="{6C5AB152-5D20-4485-8F6B-0376952AA3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24450" y="742950"/>
            <a:ext cx="23177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0.1 GK: 130-220 keV</a:t>
            </a:r>
          </a:p>
        </p:txBody>
      </p:sp>
      <p:sp>
        <p:nvSpPr>
          <p:cNvPr id="21511" name="Text Box 6">
            <a:extLst>
              <a:ext uri="{FF2B5EF4-FFF2-40B4-BE49-F238E27FC236}">
                <a16:creationId xmlns:a16="http://schemas.microsoft.com/office/drawing/2014/main" id="{2AA0CB09-4A92-4313-8302-A66D69D12B7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22888" y="1406525"/>
            <a:ext cx="23177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1 GK:  500-1100 keV</a:t>
            </a:r>
          </a:p>
        </p:txBody>
      </p:sp>
      <p:sp>
        <p:nvSpPr>
          <p:cNvPr id="21512" name="Text Box 7">
            <a:extLst>
              <a:ext uri="{FF2B5EF4-FFF2-40B4-BE49-F238E27FC236}">
                <a16:creationId xmlns:a16="http://schemas.microsoft.com/office/drawing/2014/main" id="{E178E188-1380-4F4A-A438-CD279A08C7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43500" y="1069975"/>
            <a:ext cx="23177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0.5 GK: 330-670 keV</a:t>
            </a:r>
          </a:p>
        </p:txBody>
      </p:sp>
      <p:sp>
        <p:nvSpPr>
          <p:cNvPr id="21513" name="Text Box 8">
            <a:extLst>
              <a:ext uri="{FF2B5EF4-FFF2-40B4-BE49-F238E27FC236}">
                <a16:creationId xmlns:a16="http://schemas.microsoft.com/office/drawing/2014/main" id="{2993646F-931F-4277-92C4-25B52326FF9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78438" y="1925638"/>
            <a:ext cx="3333750" cy="915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But note: Gamow window has </a:t>
            </a:r>
            <a:b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b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been defined for direct reaction</a:t>
            </a:r>
            <a:b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b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energy dependence !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D166BE7-77CF-45EA-B289-2AFAAA031DB8}"/>
              </a:ext>
            </a:extLst>
          </p:cNvPr>
          <p:cNvSpPr txBox="1"/>
          <p:nvPr/>
        </p:nvSpPr>
        <p:spPr>
          <a:xfrm>
            <a:off x="5278438" y="3429000"/>
            <a:ext cx="351948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For heavier nuclides, the Gamow window can be located at several MeV, close to 10 MeV for alpha-particles. This is still below the Coulomb barrier!</a:t>
            </a:r>
          </a:p>
        </p:txBody>
      </p:sp>
    </p:spTree>
    <p:extLst>
      <p:ext uri="{BB962C8B-B14F-4D97-AF65-F5344CB8AC3E}">
        <p14:creationId xmlns:p14="http://schemas.microsoft.com/office/powerpoint/2010/main" val="2691746811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0070C0"/>
            </a:gs>
            <a:gs pos="20000">
              <a:schemeClr val="bg2"/>
            </a:gs>
          </a:gsLst>
          <a:lin ang="162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Text Box 2">
            <a:extLst>
              <a:ext uri="{FF2B5EF4-FFF2-40B4-BE49-F238E27FC236}">
                <a16:creationId xmlns:a16="http://schemas.microsoft.com/office/drawing/2014/main" id="{3E7BB833-7918-4363-AE3C-561A13B69A2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9888" y="165100"/>
            <a:ext cx="23177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Some other remarks:</a:t>
            </a:r>
          </a:p>
        </p:txBody>
      </p:sp>
      <p:sp>
        <p:nvSpPr>
          <p:cNvPr id="22532" name="Text Box 3">
            <a:extLst>
              <a:ext uri="{FF2B5EF4-FFF2-40B4-BE49-F238E27FC236}">
                <a16:creationId xmlns:a16="http://schemas.microsoft.com/office/drawing/2014/main" id="{B8A7144F-38C1-4931-BDAA-8C3EBA235D2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5175" y="608012"/>
            <a:ext cx="8055297" cy="28623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If a resonance is in or near the Gamow window it tends to dominate</a:t>
            </a:r>
            <a:b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b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 the reaction rate by orders of magnitude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US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As the level density increases with excitation energy in nuclei, higher</a:t>
            </a:r>
            <a:b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b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 temperature rates tend to be dominated by resonances, lower</a:t>
            </a:r>
            <a:b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b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 temperature rates by direct reactions.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US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As can be seen from </a:t>
            </a:r>
            <a:r>
              <a:rPr lang="en-US" altLang="en-US" dirty="0">
                <a:solidFill>
                  <a:srgbClr val="000000"/>
                </a:solidFill>
              </a:rPr>
              <a:t>the equations for resonant rates</a:t>
            </a: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, </a:t>
            </a:r>
            <a:r>
              <a:rPr kumimoji="0" lang="en-US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33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the reaction rate is extremely sensitive to the resonance energy</a:t>
            </a: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. </a:t>
            </a:r>
            <a:br>
              <a:rPr lang="en-US" altLang="en-US" dirty="0">
                <a:solidFill>
                  <a:srgbClr val="000000"/>
                </a:solidFill>
              </a:rPr>
            </a:b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For p-capture this is due to the exp(</a:t>
            </a:r>
            <a:r>
              <a:rPr kumimoji="0" lang="en-US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E</a:t>
            </a:r>
            <a:r>
              <a:rPr kumimoji="0" lang="en-US" altLang="en-US" sz="1800" b="0" i="0" u="none" strike="noStrike" kern="1200" cap="none" spc="0" normalizeH="0" baseline="-2500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r</a:t>
            </a: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/</a:t>
            </a:r>
            <a:r>
              <a:rPr kumimoji="0" lang="en-US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kT</a:t>
            </a: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) term </a:t>
            </a:r>
            <a:r>
              <a:rPr kumimoji="0" lang="en-US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33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AND</a:t>
            </a: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</a:t>
            </a:r>
            <a:r>
              <a:rPr kumimoji="0" lang="en-US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anose="05050102010706020507" pitchFamily="18" charset="2"/>
                <a:ea typeface="+mn-ea"/>
                <a:cs typeface="+mn-cs"/>
              </a:rPr>
              <a:t>G</a:t>
            </a:r>
            <a:r>
              <a:rPr kumimoji="0" lang="en-US" altLang="en-US" sz="1800" b="0" i="0" u="none" strike="noStrike" kern="1200" cap="none" spc="0" normalizeH="0" baseline="-2500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p</a:t>
            </a: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(E) (Penetrability) !</a:t>
            </a:r>
          </a:p>
        </p:txBody>
      </p:sp>
      <p:sp>
        <p:nvSpPr>
          <p:cNvPr id="22533" name="Text Box 4">
            <a:extLst>
              <a:ext uri="{FF2B5EF4-FFF2-40B4-BE49-F238E27FC236}">
                <a16:creationId xmlns:a16="http://schemas.microsoft.com/office/drawing/2014/main" id="{51AED4C2-E9A6-496B-8197-D43FB79DC3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9592" y="3857919"/>
            <a:ext cx="68199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As E</a:t>
            </a:r>
            <a:r>
              <a:rPr kumimoji="0" lang="en-US" altLang="en-US" sz="18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r</a:t>
            </a: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=E</a:t>
            </a:r>
            <a:r>
              <a:rPr kumimoji="0" lang="en-US" altLang="en-US" sz="18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x</a:t>
            </a: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-Q one needs accurate excitation energies </a:t>
            </a:r>
            <a:r>
              <a:rPr kumimoji="0" lang="en-US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and</a:t>
            </a: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masses !</a:t>
            </a:r>
          </a:p>
        </p:txBody>
      </p:sp>
    </p:spTree>
    <p:extLst>
      <p:ext uri="{BB962C8B-B14F-4D97-AF65-F5344CB8AC3E}">
        <p14:creationId xmlns:p14="http://schemas.microsoft.com/office/powerpoint/2010/main" val="3804317369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Text Box 2">
            <a:extLst>
              <a:ext uri="{FF2B5EF4-FFF2-40B4-BE49-F238E27FC236}">
                <a16:creationId xmlns:a16="http://schemas.microsoft.com/office/drawing/2014/main" id="{76899872-571B-415C-A02B-726F043B59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8275" y="465138"/>
            <a:ext cx="7588250" cy="1519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4000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The stellar reaction rate of a nuclear reaction is determined by the sum of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4000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sum of direct transitions to the various bound states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4000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sum of all narrow resonances in the relevant energy window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4000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tail contribution from higher lying resonances</a:t>
            </a:r>
          </a:p>
        </p:txBody>
      </p:sp>
      <p:sp>
        <p:nvSpPr>
          <p:cNvPr id="49155" name="Text Box 3">
            <a:extLst>
              <a:ext uri="{FF2B5EF4-FFF2-40B4-BE49-F238E27FC236}">
                <a16:creationId xmlns:a16="http://schemas.microsoft.com/office/drawing/2014/main" id="{CA7B322B-CD7B-4F90-AC79-F0A560A83EE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5900" y="2247900"/>
            <a:ext cx="17462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33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Or as equation:</a:t>
            </a:r>
          </a:p>
        </p:txBody>
      </p:sp>
      <p:graphicFrame>
        <p:nvGraphicFramePr>
          <p:cNvPr id="49156" name="Object 4">
            <a:extLst>
              <a:ext uri="{FF2B5EF4-FFF2-40B4-BE49-F238E27FC236}">
                <a16:creationId xmlns:a16="http://schemas.microsoft.com/office/drawing/2014/main" id="{F13DCC0A-DF01-4397-BC63-89BF4C36C8E4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046288" y="2209800"/>
          <a:ext cx="6300787" cy="677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3187440" imgH="342720" progId="Equation.3">
                  <p:embed/>
                </p:oleObj>
              </mc:Choice>
              <mc:Fallback>
                <p:oleObj name="Equation" r:id="rId3" imgW="3187440" imgH="342720" progId="Equation.3">
                  <p:embed/>
                  <p:pic>
                    <p:nvPicPr>
                      <p:cNvPr id="49156" name="Object 4">
                        <a:extLst>
                          <a:ext uri="{FF2B5EF4-FFF2-40B4-BE49-F238E27FC236}">
                            <a16:creationId xmlns:a16="http://schemas.microsoft.com/office/drawing/2014/main" id="{F13DCC0A-DF01-4397-BC63-89BF4C36C8E4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46288" y="2209800"/>
                        <a:ext cx="6300787" cy="677863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9157" name="Picture 5">
            <a:extLst>
              <a:ext uri="{FF2B5EF4-FFF2-40B4-BE49-F238E27FC236}">
                <a16:creationId xmlns:a16="http://schemas.microsoft.com/office/drawing/2014/main" id="{7813A96F-B212-4E25-A7FB-26F676B6CC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1763" y="2714625"/>
            <a:ext cx="5969000" cy="3087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9158" name="Text Box 6">
            <a:extLst>
              <a:ext uri="{FF2B5EF4-FFF2-40B4-BE49-F238E27FC236}">
                <a16:creationId xmlns:a16="http://schemas.microsoft.com/office/drawing/2014/main" id="{0605FDB8-0D2F-4DB4-9F3E-B749523166A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48550" y="4505325"/>
            <a:ext cx="1341438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(Rolfs &amp; Rodney)</a:t>
            </a:r>
          </a:p>
        </p:txBody>
      </p:sp>
      <p:sp>
        <p:nvSpPr>
          <p:cNvPr id="49159" name="Text Box 7">
            <a:extLst>
              <a:ext uri="{FF2B5EF4-FFF2-40B4-BE49-F238E27FC236}">
                <a16:creationId xmlns:a16="http://schemas.microsoft.com/office/drawing/2014/main" id="{F3A15DF7-9036-43BC-90CA-C6AA2B854B0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050" y="5767388"/>
            <a:ext cx="9074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1" i="0" u="none" strike="noStrike" kern="1200" cap="none" spc="0" normalizeH="0" baseline="0" noProof="0">
                <a:ln>
                  <a:noFill/>
                </a:ln>
                <a:solidFill>
                  <a:srgbClr val="FF33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Caution: Interference effects</a:t>
            </a: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are possible (constructive or destructive addition) among</a:t>
            </a:r>
          </a:p>
        </p:txBody>
      </p:sp>
      <p:sp>
        <p:nvSpPr>
          <p:cNvPr id="49160" name="Text Box 8">
            <a:extLst>
              <a:ext uri="{FF2B5EF4-FFF2-40B4-BE49-F238E27FC236}">
                <a16:creationId xmlns:a16="http://schemas.microsoft.com/office/drawing/2014/main" id="{72EB9F82-28D0-4EDE-8A26-250BEE18642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96963" y="6026150"/>
            <a:ext cx="580072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Overlapping resonances with same quantum numbers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Same wave direct capture and resonances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>
            <a:extLst>
              <a:ext uri="{FF2B5EF4-FFF2-40B4-BE49-F238E27FC236}">
                <a16:creationId xmlns:a16="http://schemas.microsoft.com/office/drawing/2014/main" id="{A07FD081-EBE2-46F0-8A98-281101EB8D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41500"/>
            <a:ext cx="3338513" cy="5016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675" name="Picture 3">
            <a:extLst>
              <a:ext uri="{FF2B5EF4-FFF2-40B4-BE49-F238E27FC236}">
                <a16:creationId xmlns:a16="http://schemas.microsoft.com/office/drawing/2014/main" id="{AE984695-6ECC-4AC9-A85E-01185592AB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0225" y="1716088"/>
            <a:ext cx="3533775" cy="5141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676" name="Rectangle 4">
            <a:extLst>
              <a:ext uri="{FF2B5EF4-FFF2-40B4-BE49-F238E27FC236}">
                <a16:creationId xmlns:a16="http://schemas.microsoft.com/office/drawing/2014/main" id="{5CE17CED-2A86-4623-AB6A-083E3624F72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4213" y="0"/>
            <a:ext cx="7772400" cy="1219200"/>
          </a:xfrm>
        </p:spPr>
        <p:txBody>
          <a:bodyPr/>
          <a:lstStyle/>
          <a:p>
            <a:r>
              <a:rPr lang="en-US" altLang="en-US" sz="3200"/>
              <a:t>Limitation of Gamow peak concept</a:t>
            </a:r>
          </a:p>
        </p:txBody>
      </p:sp>
      <p:sp>
        <p:nvSpPr>
          <p:cNvPr id="28678" name="Text Box 6">
            <a:extLst>
              <a:ext uri="{FF2B5EF4-FFF2-40B4-BE49-F238E27FC236}">
                <a16:creationId xmlns:a16="http://schemas.microsoft.com/office/drawing/2014/main" id="{E5878D3D-8D6A-48FB-A68C-C3FB2B1D53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313" y="1144588"/>
            <a:ext cx="85915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Narrow resonances can also be important below the Gamow window when width of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exit channel smaller than width of entrance channel!</a:t>
            </a:r>
          </a:p>
        </p:txBody>
      </p:sp>
      <p:sp>
        <p:nvSpPr>
          <p:cNvPr id="28679" name="Text Box 7">
            <a:extLst>
              <a:ext uri="{FF2B5EF4-FFF2-40B4-BE49-F238E27FC236}">
                <a16:creationId xmlns:a16="http://schemas.microsoft.com/office/drawing/2014/main" id="{4AE6D05F-29BB-43F0-98A9-8D4865262C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24300" y="6553200"/>
            <a:ext cx="10287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Iliadis 2006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029C287-5876-E650-5AE3-FA48CCBAC6D0}"/>
              </a:ext>
            </a:extLst>
          </p:cNvPr>
          <p:cNvSpPr txBox="1"/>
          <p:nvPr/>
        </p:nvSpPr>
        <p:spPr>
          <a:xfrm>
            <a:off x="3419872" y="4797152"/>
            <a:ext cx="14401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No barrier penetration factor for gammas!</a:t>
            </a: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2851" name="Picture 3" descr="gamowformul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1467" y="3753593"/>
            <a:ext cx="4991100" cy="2986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42852" name="Rectangle 4"/>
          <p:cNvSpPr>
            <a:spLocks noGrp="1" noChangeArrowheads="1"/>
          </p:cNvSpPr>
          <p:nvPr>
            <p:ph type="title"/>
          </p:nvPr>
        </p:nvSpPr>
        <p:spPr>
          <a:xfrm>
            <a:off x="737394" y="93663"/>
            <a:ext cx="7772400" cy="1219200"/>
          </a:xfrm>
        </p:spPr>
        <p:txBody>
          <a:bodyPr/>
          <a:lstStyle/>
          <a:p>
            <a:r>
              <a:rPr lang="en-US" altLang="en-US" sz="2800" dirty="0"/>
              <a:t>Revised Gamow peaks for intermediate and heavy target nuclides</a:t>
            </a:r>
          </a:p>
        </p:txBody>
      </p:sp>
      <p:grpSp>
        <p:nvGrpSpPr>
          <p:cNvPr id="1742853" name="Group 5"/>
          <p:cNvGrpSpPr>
            <a:grpSpLocks/>
          </p:cNvGrpSpPr>
          <p:nvPr/>
        </p:nvGrpSpPr>
        <p:grpSpPr bwMode="auto">
          <a:xfrm>
            <a:off x="755650" y="3716338"/>
            <a:ext cx="7345363" cy="3141662"/>
            <a:chOff x="476" y="2341"/>
            <a:chExt cx="4627" cy="1979"/>
          </a:xfrm>
        </p:grpSpPr>
        <p:sp>
          <p:nvSpPr>
            <p:cNvPr id="1742854" name="Line 6"/>
            <p:cNvSpPr>
              <a:spLocks noChangeShapeType="1"/>
            </p:cNvSpPr>
            <p:nvPr/>
          </p:nvSpPr>
          <p:spPr bwMode="auto">
            <a:xfrm flipV="1">
              <a:off x="476" y="2341"/>
              <a:ext cx="4627" cy="1815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1742855" name="Line 7"/>
            <p:cNvSpPr>
              <a:spLocks noChangeShapeType="1"/>
            </p:cNvSpPr>
            <p:nvPr/>
          </p:nvSpPr>
          <p:spPr bwMode="auto">
            <a:xfrm>
              <a:off x="567" y="2478"/>
              <a:ext cx="4536" cy="1842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</p:grpSp>
      <p:sp>
        <p:nvSpPr>
          <p:cNvPr id="1742856" name="Text Box 8"/>
          <p:cNvSpPr txBox="1">
            <a:spLocks noChangeArrowheads="1"/>
          </p:cNvSpPr>
          <p:nvPr/>
        </p:nvSpPr>
        <p:spPr bwMode="auto">
          <a:xfrm>
            <a:off x="310161" y="3083857"/>
            <a:ext cx="8113712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itchFamily="34" charset="0"/>
                <a:ea typeface="+mn-ea"/>
                <a:cs typeface="+mn-cs"/>
              </a:rPr>
              <a:t>only valid when entrance channel determines energy dependence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itchFamily="34" charset="0"/>
                <a:ea typeface="+mn-ea"/>
                <a:cs typeface="+mn-cs"/>
              </a:rPr>
              <a:t>of cross section!</a:t>
            </a:r>
          </a:p>
        </p:txBody>
      </p:sp>
      <p:graphicFrame>
        <p:nvGraphicFramePr>
          <p:cNvPr id="1742857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83670520"/>
              </p:ext>
            </p:extLst>
          </p:nvPr>
        </p:nvGraphicFramePr>
        <p:xfrm>
          <a:off x="2577111" y="1543982"/>
          <a:ext cx="3706812" cy="1490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1168200" imgH="469800" progId="Equation.3">
                  <p:embed/>
                </p:oleObj>
              </mc:Choice>
              <mc:Fallback>
                <p:oleObj name="Equation" r:id="rId3" imgW="1168200" imgH="469800" progId="Equation.3">
                  <p:embed/>
                  <p:pic>
                    <p:nvPicPr>
                      <p:cNvPr id="1742857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77111" y="1543982"/>
                        <a:ext cx="3706812" cy="1490663"/>
                      </a:xfrm>
                      <a:prstGeom prst="rect">
                        <a:avLst/>
                      </a:prstGeom>
                      <a:solidFill>
                        <a:schemeClr val="accent2"/>
                      </a:solidFill>
                      <a:ln w="9525">
                        <a:solidFill>
                          <a:schemeClr val="accent2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42858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25769737"/>
              </p:ext>
            </p:extLst>
          </p:nvPr>
        </p:nvGraphicFramePr>
        <p:xfrm>
          <a:off x="6660232" y="2664757"/>
          <a:ext cx="2020887" cy="369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5" imgW="1384200" imgH="253800" progId="Equation.3">
                  <p:embed/>
                </p:oleObj>
              </mc:Choice>
              <mc:Fallback>
                <p:oleObj name="Equation" r:id="rId5" imgW="1384200" imgH="253800" progId="Equation.3">
                  <p:embed/>
                  <p:pic>
                    <p:nvPicPr>
                      <p:cNvPr id="1742858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60232" y="2664757"/>
                        <a:ext cx="2020887" cy="369888"/>
                      </a:xfrm>
                      <a:prstGeom prst="rect">
                        <a:avLst/>
                      </a:prstGeom>
                      <a:solidFill>
                        <a:schemeClr val="accent2"/>
                      </a:solidFill>
                      <a:ln w="9525">
                        <a:solidFill>
                          <a:schemeClr val="accent2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42859" name="Text Box 11"/>
          <p:cNvSpPr txBox="1">
            <a:spLocks noChangeArrowheads="1"/>
          </p:cNvSpPr>
          <p:nvPr/>
        </p:nvSpPr>
        <p:spPr bwMode="auto">
          <a:xfrm>
            <a:off x="2631086" y="4328457"/>
            <a:ext cx="38354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itchFamily="34" charset="0"/>
                <a:ea typeface="+mn-ea"/>
                <a:cs typeface="+mn-cs"/>
              </a:rPr>
              <a:t>widely used textbook formula!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093DF9B-C8E6-40D1-8EE0-DE6521834B0D}"/>
              </a:ext>
            </a:extLst>
          </p:cNvPr>
          <p:cNvSpPr txBox="1"/>
          <p:nvPr/>
        </p:nvSpPr>
        <p:spPr>
          <a:xfrm>
            <a:off x="7092280" y="4418012"/>
            <a:ext cx="1800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Easy to see, for example, with (</a:t>
            </a:r>
            <a:r>
              <a:rPr lang="en-GB" dirty="0" err="1"/>
              <a:t>n,p</a:t>
            </a:r>
            <a:r>
              <a:rPr lang="en-GB" dirty="0"/>
              <a:t>) or (</a:t>
            </a:r>
            <a:r>
              <a:rPr lang="en-GB" dirty="0" err="1"/>
              <a:t>n,</a:t>
            </a:r>
            <a:r>
              <a:rPr lang="en-GB" dirty="0" err="1">
                <a:latin typeface="Symbol" panose="05050102010706020507" pitchFamily="18" charset="2"/>
              </a:rPr>
              <a:t>a</a:t>
            </a:r>
            <a:r>
              <a:rPr lang="en-GB" dirty="0"/>
              <a:t>) reactions…</a:t>
            </a:r>
          </a:p>
        </p:txBody>
      </p:sp>
    </p:spTree>
    <p:extLst>
      <p:ext uri="{BB962C8B-B14F-4D97-AF65-F5344CB8AC3E}">
        <p14:creationId xmlns:p14="http://schemas.microsoft.com/office/powerpoint/2010/main" val="35481910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8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74285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74285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74285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8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4" dur="500"/>
                                        <p:tgtEl>
                                          <p:spTgt spid="17428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6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8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8" dur="80"/>
                                        <p:tgtEl>
                                          <p:spTgt spid="174285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9" dur="80"/>
                                        <p:tgtEl>
                                          <p:spTgt spid="174285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80"/>
                                        <p:tgtEl>
                                          <p:spTgt spid="174285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8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000"/>
                                        <p:tgtEl>
                                          <p:spTgt spid="17428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8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1000"/>
                                        <p:tgtEl>
                                          <p:spTgt spid="17428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2856" grpId="0"/>
      <p:bldP spid="1742859" grpId="0"/>
      <p:bldP spid="2" grpId="0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3874" name="Rectangle 2"/>
          <p:cNvSpPr>
            <a:spLocks noGrp="1" noChangeArrowheads="1"/>
          </p:cNvSpPr>
          <p:nvPr>
            <p:ph type="title"/>
          </p:nvPr>
        </p:nvSpPr>
        <p:spPr>
          <a:xfrm>
            <a:off x="3557588" y="228600"/>
            <a:ext cx="2300287" cy="2047875"/>
          </a:xfrm>
        </p:spPr>
        <p:txBody>
          <a:bodyPr/>
          <a:lstStyle/>
          <a:p>
            <a:r>
              <a:rPr lang="en-US" altLang="en-US" sz="2800"/>
              <a:t>Examples of revised energy windows</a:t>
            </a:r>
          </a:p>
        </p:txBody>
      </p:sp>
      <p:sp>
        <p:nvSpPr>
          <p:cNvPr id="17438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3475038"/>
            <a:ext cx="3457575" cy="319722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sz="2400"/>
              <a:t>revised energy windows can be shifted by several MeV</a:t>
            </a:r>
          </a:p>
          <a:p>
            <a:pPr>
              <a:lnSpc>
                <a:spcPct val="90000"/>
              </a:lnSpc>
            </a:pPr>
            <a:r>
              <a:rPr lang="en-US" altLang="en-US" sz="2400"/>
              <a:t>important to know because experiments measure at the detection limit</a:t>
            </a:r>
          </a:p>
          <a:p>
            <a:pPr lvl="1">
              <a:lnSpc>
                <a:spcPct val="90000"/>
              </a:lnSpc>
            </a:pPr>
            <a:r>
              <a:rPr lang="en-US" altLang="en-US" sz="2000"/>
              <a:t>can relevant energy window be reached?</a:t>
            </a:r>
          </a:p>
        </p:txBody>
      </p:sp>
      <p:pic>
        <p:nvPicPr>
          <p:cNvPr id="1743876" name="Picture 4" descr="gamowintegrand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492500" cy="3254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3877" name="Picture 5" descr="gamowinteg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6938" y="0"/>
            <a:ext cx="3167062" cy="32845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3878" name="Picture 6" descr="gamowintegpa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442"/>
          <a:stretch>
            <a:fillRect/>
          </a:stretch>
        </p:blipFill>
        <p:spPr bwMode="auto">
          <a:xfrm>
            <a:off x="3440113" y="3540125"/>
            <a:ext cx="3752850" cy="3317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6307268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4898" name="Picture 2" descr="energywindowstabl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260350"/>
            <a:ext cx="4389437" cy="4581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4899" name="Picture 3" descr="gamowp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725" y="0"/>
            <a:ext cx="3851275" cy="3527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4900" name="Picture 4" descr="gamowrang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5229225"/>
            <a:ext cx="4356100" cy="585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4901" name="Picture 5" descr="gamowan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163" y="3389313"/>
            <a:ext cx="3779837" cy="34686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1EE36A1A-0F12-4771-90F4-E2A9B2E346A9}"/>
              </a:ext>
            </a:extLst>
          </p:cNvPr>
          <p:cNvSpPr txBox="1"/>
          <p:nvPr/>
        </p:nvSpPr>
        <p:spPr>
          <a:xfrm>
            <a:off x="395288" y="6453336"/>
            <a:ext cx="190949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Rauscher, PRC 81, 045807</a:t>
            </a:r>
          </a:p>
        </p:txBody>
      </p:sp>
    </p:spTree>
    <p:extLst>
      <p:ext uri="{BB962C8B-B14F-4D97-AF65-F5344CB8AC3E}">
        <p14:creationId xmlns:p14="http://schemas.microsoft.com/office/powerpoint/2010/main" val="2636375210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ext Box 2">
            <a:extLst>
              <a:ext uri="{FF2B5EF4-FFF2-40B4-BE49-F238E27FC236}">
                <a16:creationId xmlns:a16="http://schemas.microsoft.com/office/drawing/2014/main" id="{F0A613D2-0C3F-4B6B-B739-2CA47ADE59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25427" y="231973"/>
            <a:ext cx="50609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1" i="0" u="sng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Rate of reaction through a narrow resonance</a:t>
            </a:r>
          </a:p>
        </p:txBody>
      </p:sp>
      <p:sp>
        <p:nvSpPr>
          <p:cNvPr id="30723" name="Text Box 3">
            <a:extLst>
              <a:ext uri="{FF2B5EF4-FFF2-40B4-BE49-F238E27FC236}">
                <a16:creationId xmlns:a16="http://schemas.microsoft.com/office/drawing/2014/main" id="{AD0134CF-067E-46FB-9155-F1462E14385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3688" y="809625"/>
            <a:ext cx="17970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Narrow means: </a:t>
            </a:r>
          </a:p>
        </p:txBody>
      </p:sp>
      <p:graphicFrame>
        <p:nvGraphicFramePr>
          <p:cNvPr id="30724" name="Object 4">
            <a:extLst>
              <a:ext uri="{FF2B5EF4-FFF2-40B4-BE49-F238E27FC236}">
                <a16:creationId xmlns:a16="http://schemas.microsoft.com/office/drawing/2014/main" id="{11EB94CD-935D-4591-810A-8569D42AF798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216150" y="825500"/>
          <a:ext cx="1039813" cy="300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571320" imgH="164880" progId="Equation.3">
                  <p:embed/>
                </p:oleObj>
              </mc:Choice>
              <mc:Fallback>
                <p:oleObj name="Equation" r:id="rId3" imgW="571320" imgH="164880" progId="Equation.3">
                  <p:embed/>
                  <p:pic>
                    <p:nvPicPr>
                      <p:cNvPr id="30724" name="Object 4">
                        <a:extLst>
                          <a:ext uri="{FF2B5EF4-FFF2-40B4-BE49-F238E27FC236}">
                            <a16:creationId xmlns:a16="http://schemas.microsoft.com/office/drawing/2014/main" id="{11EB94CD-935D-4591-810A-8569D42AF798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16150" y="825500"/>
                        <a:ext cx="1039813" cy="300038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25" name="Text Box 5">
            <a:extLst>
              <a:ext uri="{FF2B5EF4-FFF2-40B4-BE49-F238E27FC236}">
                <a16:creationId xmlns:a16="http://schemas.microsoft.com/office/drawing/2014/main" id="{808C9575-9A3C-4D67-B19C-2B7BACA1AEA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4163" y="1309688"/>
            <a:ext cx="79565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In this case, the resonance energy must be “near” the relevant energy range </a:t>
            </a:r>
            <a:b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b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Symbol" panose="05050102010706020507" pitchFamily="18" charset="2"/>
                <a:ea typeface="+mn-ea"/>
                <a:cs typeface="+mn-cs"/>
              </a:rPr>
              <a:t>D</a:t>
            </a: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E to contribute to the stellar reaction rate.</a:t>
            </a:r>
          </a:p>
        </p:txBody>
      </p:sp>
      <p:sp>
        <p:nvSpPr>
          <p:cNvPr id="30726" name="Text Box 6">
            <a:extLst>
              <a:ext uri="{FF2B5EF4-FFF2-40B4-BE49-F238E27FC236}">
                <a16:creationId xmlns:a16="http://schemas.microsoft.com/office/drawing/2014/main" id="{28740EB8-C090-468F-B30A-359B6023B14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3050" y="2273300"/>
            <a:ext cx="8826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Recall:</a:t>
            </a:r>
          </a:p>
        </p:txBody>
      </p:sp>
      <p:graphicFrame>
        <p:nvGraphicFramePr>
          <p:cNvPr id="30727" name="Object 7">
            <a:extLst>
              <a:ext uri="{FF2B5EF4-FFF2-40B4-BE49-F238E27FC236}">
                <a16:creationId xmlns:a16="http://schemas.microsoft.com/office/drawing/2014/main" id="{6A9CB7F6-F393-41C3-8A8F-052643323D50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735138" y="2252663"/>
          <a:ext cx="4457700" cy="9255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5" imgW="2323800" imgH="482400" progId="Equation.3">
                  <p:embed/>
                </p:oleObj>
              </mc:Choice>
              <mc:Fallback>
                <p:oleObj name="Equation" r:id="rId5" imgW="2323800" imgH="482400" progId="Equation.3">
                  <p:embed/>
                  <p:pic>
                    <p:nvPicPr>
                      <p:cNvPr id="30727" name="Object 7">
                        <a:extLst>
                          <a:ext uri="{FF2B5EF4-FFF2-40B4-BE49-F238E27FC236}">
                            <a16:creationId xmlns:a16="http://schemas.microsoft.com/office/drawing/2014/main" id="{6A9CB7F6-F393-41C3-8A8F-052643323D50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35138" y="2252663"/>
                        <a:ext cx="4457700" cy="925512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28" name="Text Box 8">
            <a:extLst>
              <a:ext uri="{FF2B5EF4-FFF2-40B4-BE49-F238E27FC236}">
                <a16:creationId xmlns:a16="http://schemas.microsoft.com/office/drawing/2014/main" id="{4D9201B2-3BF9-488F-891D-C950BD0A292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2263" y="3649663"/>
            <a:ext cx="565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and</a:t>
            </a:r>
          </a:p>
        </p:txBody>
      </p:sp>
      <p:graphicFrame>
        <p:nvGraphicFramePr>
          <p:cNvPr id="30729" name="Object 9">
            <a:extLst>
              <a:ext uri="{FF2B5EF4-FFF2-40B4-BE49-F238E27FC236}">
                <a16:creationId xmlns:a16="http://schemas.microsoft.com/office/drawing/2014/main" id="{019235CB-C0B9-4BC5-B95A-5E6688FA5E15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329113" y="3533775"/>
          <a:ext cx="4316412" cy="835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7" imgW="2234880" imgH="431640" progId="Equation.3">
                  <p:embed/>
                </p:oleObj>
              </mc:Choice>
              <mc:Fallback>
                <p:oleObj name="Equation" r:id="rId7" imgW="2234880" imgH="431640" progId="Equation.3">
                  <p:embed/>
                  <p:pic>
                    <p:nvPicPr>
                      <p:cNvPr id="30729" name="Object 9">
                        <a:extLst>
                          <a:ext uri="{FF2B5EF4-FFF2-40B4-BE49-F238E27FC236}">
                            <a16:creationId xmlns:a16="http://schemas.microsoft.com/office/drawing/2014/main" id="{019235CB-C0B9-4BC5-B95A-5E6688FA5E15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29113" y="3533775"/>
                        <a:ext cx="4316412" cy="835025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30" name="Line 10">
            <a:extLst>
              <a:ext uri="{FF2B5EF4-FFF2-40B4-BE49-F238E27FC236}">
                <a16:creationId xmlns:a16="http://schemas.microsoft.com/office/drawing/2014/main" id="{CFC7D8F7-2638-4E59-A8CD-42322129485C}"/>
              </a:ext>
            </a:extLst>
          </p:cNvPr>
          <p:cNvSpPr>
            <a:spLocks noChangeShapeType="1"/>
          </p:cNvSpPr>
          <p:nvPr/>
        </p:nvSpPr>
        <p:spPr bwMode="auto">
          <a:xfrm>
            <a:off x="4619625" y="2974975"/>
            <a:ext cx="0" cy="67310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30731" name="Text Box 11">
            <a:extLst>
              <a:ext uri="{FF2B5EF4-FFF2-40B4-BE49-F238E27FC236}">
                <a16:creationId xmlns:a16="http://schemas.microsoft.com/office/drawing/2014/main" id="{43DCE0D2-657E-456E-8D59-668CCAA9607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1788" y="4919663"/>
            <a:ext cx="36004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sng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For a </a:t>
            </a:r>
            <a:r>
              <a:rPr kumimoji="0" lang="en-US" altLang="en-US" sz="1800" b="1" i="0" u="sng" strike="noStrike" kern="1200" cap="none" spc="0" normalizeH="0" baseline="0" noProof="0">
                <a:ln>
                  <a:noFill/>
                </a:ln>
                <a:solidFill>
                  <a:srgbClr val="FF33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narrow</a:t>
            </a:r>
            <a:r>
              <a:rPr kumimoji="0" lang="en-US" altLang="en-US" sz="1800" b="0" i="0" u="sng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resonance assume:</a:t>
            </a:r>
          </a:p>
        </p:txBody>
      </p:sp>
      <p:sp>
        <p:nvSpPr>
          <p:cNvPr id="30732" name="Text Box 12">
            <a:extLst>
              <a:ext uri="{FF2B5EF4-FFF2-40B4-BE49-F238E27FC236}">
                <a16:creationId xmlns:a16="http://schemas.microsoft.com/office/drawing/2014/main" id="{621E704D-3887-422E-8199-C269AF14E12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8813" y="5334000"/>
            <a:ext cx="18859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M.B. distribution </a:t>
            </a:r>
          </a:p>
        </p:txBody>
      </p:sp>
      <p:graphicFrame>
        <p:nvGraphicFramePr>
          <p:cNvPr id="30733" name="Object 13">
            <a:extLst>
              <a:ext uri="{FF2B5EF4-FFF2-40B4-BE49-F238E27FC236}">
                <a16:creationId xmlns:a16="http://schemas.microsoft.com/office/drawing/2014/main" id="{78607F3F-B731-434C-8C65-9AD416CE48B8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568575" y="5227638"/>
          <a:ext cx="1385888" cy="4937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9" imgW="927000" imgH="330120" progId="Equation.3">
                  <p:embed/>
                </p:oleObj>
              </mc:Choice>
              <mc:Fallback>
                <p:oleObj name="Equation" r:id="rId9" imgW="927000" imgH="330120" progId="Equation.3">
                  <p:embed/>
                  <p:pic>
                    <p:nvPicPr>
                      <p:cNvPr id="30733" name="Object 13">
                        <a:extLst>
                          <a:ext uri="{FF2B5EF4-FFF2-40B4-BE49-F238E27FC236}">
                            <a16:creationId xmlns:a16="http://schemas.microsoft.com/office/drawing/2014/main" id="{78607F3F-B731-434C-8C65-9AD416CE48B8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68575" y="5227638"/>
                        <a:ext cx="1385888" cy="493712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34" name="Text Box 14">
            <a:extLst>
              <a:ext uri="{FF2B5EF4-FFF2-40B4-BE49-F238E27FC236}">
                <a16:creationId xmlns:a16="http://schemas.microsoft.com/office/drawing/2014/main" id="{F828DD8D-6E18-4432-B6E8-D0C401EAB32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65588" y="5343525"/>
            <a:ext cx="27495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constant over resonance </a:t>
            </a:r>
          </a:p>
        </p:txBody>
      </p:sp>
      <p:sp>
        <p:nvSpPr>
          <p:cNvPr id="30735" name="Text Box 15">
            <a:extLst>
              <a:ext uri="{FF2B5EF4-FFF2-40B4-BE49-F238E27FC236}">
                <a16:creationId xmlns:a16="http://schemas.microsoft.com/office/drawing/2014/main" id="{38335A08-62E0-4DF1-9379-4BD0F3A9EFE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8813" y="5707063"/>
            <a:ext cx="1700212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All widths </a:t>
            </a: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Symbol" panose="05050102010706020507" pitchFamily="18" charset="2"/>
                <a:ea typeface="+mn-ea"/>
                <a:cs typeface="+mn-cs"/>
              </a:rPr>
              <a:t>G(E) </a:t>
            </a:r>
          </a:p>
        </p:txBody>
      </p:sp>
      <p:graphicFrame>
        <p:nvGraphicFramePr>
          <p:cNvPr id="30736" name="Object 16">
            <a:extLst>
              <a:ext uri="{FF2B5EF4-FFF2-40B4-BE49-F238E27FC236}">
                <a16:creationId xmlns:a16="http://schemas.microsoft.com/office/drawing/2014/main" id="{C682A5DD-3F99-47D0-8FFD-8D0A6263CEE2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915150" y="5349875"/>
          <a:ext cx="1687513" cy="398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1" imgW="914400" imgH="215640" progId="Equation.3">
                  <p:embed/>
                </p:oleObj>
              </mc:Choice>
              <mc:Fallback>
                <p:oleObj name="Equation" r:id="rId11" imgW="914400" imgH="215640" progId="Equation.3">
                  <p:embed/>
                  <p:pic>
                    <p:nvPicPr>
                      <p:cNvPr id="30736" name="Object 16">
                        <a:extLst>
                          <a:ext uri="{FF2B5EF4-FFF2-40B4-BE49-F238E27FC236}">
                            <a16:creationId xmlns:a16="http://schemas.microsoft.com/office/drawing/2014/main" id="{C682A5DD-3F99-47D0-8FFD-8D0A6263CEE2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15150" y="5349875"/>
                        <a:ext cx="1687513" cy="398463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37" name="Text Box 17">
            <a:extLst>
              <a:ext uri="{FF2B5EF4-FFF2-40B4-BE49-F238E27FC236}">
                <a16:creationId xmlns:a16="http://schemas.microsoft.com/office/drawing/2014/main" id="{77B0E09E-60EE-454A-9D21-638B59AB4E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65588" y="5705475"/>
            <a:ext cx="27495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constant over resonance </a:t>
            </a:r>
          </a:p>
        </p:txBody>
      </p:sp>
      <p:graphicFrame>
        <p:nvGraphicFramePr>
          <p:cNvPr id="30738" name="Object 18">
            <a:extLst>
              <a:ext uri="{FF2B5EF4-FFF2-40B4-BE49-F238E27FC236}">
                <a16:creationId xmlns:a16="http://schemas.microsoft.com/office/drawing/2014/main" id="{42E945BB-BC26-4902-9004-49E95E85DB24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948488" y="5734050"/>
          <a:ext cx="1638300" cy="422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3" imgW="927000" imgH="228600" progId="Equation.3">
                  <p:embed/>
                </p:oleObj>
              </mc:Choice>
              <mc:Fallback>
                <p:oleObj name="Equation" r:id="rId13" imgW="927000" imgH="228600" progId="Equation.3">
                  <p:embed/>
                  <p:pic>
                    <p:nvPicPr>
                      <p:cNvPr id="30738" name="Object 18">
                        <a:extLst>
                          <a:ext uri="{FF2B5EF4-FFF2-40B4-BE49-F238E27FC236}">
                            <a16:creationId xmlns:a16="http://schemas.microsoft.com/office/drawing/2014/main" id="{42E945BB-BC26-4902-9004-49E95E85DB24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48488" y="5734050"/>
                        <a:ext cx="1638300" cy="422275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739" name="Object 19">
            <a:extLst>
              <a:ext uri="{FF2B5EF4-FFF2-40B4-BE49-F238E27FC236}">
                <a16:creationId xmlns:a16="http://schemas.microsoft.com/office/drawing/2014/main" id="{ACFAC832-28C9-49AA-8299-9EA82B7CD7F1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635375" y="6092825"/>
          <a:ext cx="325438" cy="346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5" imgW="190440" imgH="203040" progId="Equation.3">
                  <p:embed/>
                </p:oleObj>
              </mc:Choice>
              <mc:Fallback>
                <p:oleObj name="Equation" r:id="rId15" imgW="190440" imgH="203040" progId="Equation.3">
                  <p:embed/>
                  <p:pic>
                    <p:nvPicPr>
                      <p:cNvPr id="30739" name="Object 19">
                        <a:extLst>
                          <a:ext uri="{FF2B5EF4-FFF2-40B4-BE49-F238E27FC236}">
                            <a16:creationId xmlns:a16="http://schemas.microsoft.com/office/drawing/2014/main" id="{ACFAC832-28C9-49AA-8299-9EA82B7CD7F1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35375" y="6092825"/>
                        <a:ext cx="325438" cy="346075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40" name="Text Box 20">
            <a:extLst>
              <a:ext uri="{FF2B5EF4-FFF2-40B4-BE49-F238E27FC236}">
                <a16:creationId xmlns:a16="http://schemas.microsoft.com/office/drawing/2014/main" id="{3964E33D-2698-492E-8F5A-7ED3950A0CD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83050" y="6097588"/>
            <a:ext cx="27495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constant over resonance 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796C0162-FA12-8004-7257-37987B2471D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671347"/>
          </a:xfrm>
          <a:prstGeom prst="rect">
            <a:avLst/>
          </a:prstGeom>
        </p:spPr>
      </p:pic>
      <p:sp>
        <p:nvSpPr>
          <p:cNvPr id="61440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-124359"/>
            <a:ext cx="7772400" cy="1219200"/>
          </a:xfrm>
        </p:spPr>
        <p:txBody>
          <a:bodyPr/>
          <a:lstStyle/>
          <a:p>
            <a:r>
              <a:rPr lang="en-US" altLang="en-US" sz="3200" dirty="0"/>
              <a:t>Nucleosynthesis Processes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F65487D-FC4E-CE4C-6812-5480C7D73030}"/>
              </a:ext>
            </a:extLst>
          </p:cNvPr>
          <p:cNvSpPr txBox="1"/>
          <p:nvPr/>
        </p:nvSpPr>
        <p:spPr>
          <a:xfrm rot="16200000">
            <a:off x="7986319" y="5437949"/>
            <a:ext cx="179889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dirty="0" err="1">
                <a:solidFill>
                  <a:schemeClr val="bg2"/>
                </a:solidFill>
              </a:rPr>
              <a:t>Arcones</a:t>
            </a:r>
            <a:r>
              <a:rPr lang="en-GB" sz="1050" dirty="0">
                <a:solidFill>
                  <a:schemeClr val="bg2"/>
                </a:solidFill>
              </a:rPr>
              <a:t>, </a:t>
            </a:r>
            <a:r>
              <a:rPr lang="en-GB" sz="1050" dirty="0" err="1">
                <a:solidFill>
                  <a:schemeClr val="bg2"/>
                </a:solidFill>
              </a:rPr>
              <a:t>Thielemann</a:t>
            </a:r>
            <a:r>
              <a:rPr lang="en-GB" sz="1050" dirty="0">
                <a:solidFill>
                  <a:schemeClr val="bg2"/>
                </a:solidFill>
              </a:rPr>
              <a:t> 2023</a:t>
            </a: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77" name="Rectangle 17">
            <a:extLst>
              <a:ext uri="{FF2B5EF4-FFF2-40B4-BE49-F238E27FC236}">
                <a16:creationId xmlns:a16="http://schemas.microsoft.com/office/drawing/2014/main" id="{77CEDD8B-A5F2-4F5A-A158-A55CA98E5D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3513" y="5254625"/>
            <a:ext cx="8470900" cy="1482725"/>
          </a:xfrm>
          <a:prstGeom prst="rect">
            <a:avLst/>
          </a:prstGeom>
          <a:solidFill>
            <a:srgbClr val="FFCC00"/>
          </a:solidFill>
          <a:ln w="28575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5362" name="Rectangle 2">
            <a:extLst>
              <a:ext uri="{FF2B5EF4-FFF2-40B4-BE49-F238E27FC236}">
                <a16:creationId xmlns:a16="http://schemas.microsoft.com/office/drawing/2014/main" id="{DFEDE96C-51C3-4C34-941C-253C8900F3C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66900" y="3340100"/>
            <a:ext cx="3946525" cy="1212850"/>
          </a:xfrm>
          <a:prstGeom prst="rect">
            <a:avLst/>
          </a:prstGeom>
          <a:solidFill>
            <a:srgbClr val="FFFF99"/>
          </a:solidFill>
          <a:ln w="28575">
            <a:solidFill>
              <a:srgbClr val="FF33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5363" name="Rectangle 3">
            <a:extLst>
              <a:ext uri="{FF2B5EF4-FFF2-40B4-BE49-F238E27FC236}">
                <a16:creationId xmlns:a16="http://schemas.microsoft.com/office/drawing/2014/main" id="{74559A1B-486C-4A27-A7B7-82EDEA88525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3988" y="693738"/>
            <a:ext cx="8691562" cy="1866900"/>
          </a:xfrm>
          <a:prstGeom prst="rect">
            <a:avLst/>
          </a:prstGeom>
          <a:solidFill>
            <a:srgbClr val="FFFF99"/>
          </a:solidFill>
          <a:ln w="28575">
            <a:solidFill>
              <a:srgbClr val="FF33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5364" name="Text Box 4">
            <a:extLst>
              <a:ext uri="{FF2B5EF4-FFF2-40B4-BE49-F238E27FC236}">
                <a16:creationId xmlns:a16="http://schemas.microsoft.com/office/drawing/2014/main" id="{D093CD2D-3AC2-472F-9F64-15620F0A1F2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8275" y="136525"/>
            <a:ext cx="6280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Then one can carry out the integration analytically and finds:</a:t>
            </a:r>
          </a:p>
        </p:txBody>
      </p:sp>
      <p:graphicFrame>
        <p:nvGraphicFramePr>
          <p:cNvPr id="15365" name="Object 5">
            <a:extLst>
              <a:ext uri="{FF2B5EF4-FFF2-40B4-BE49-F238E27FC236}">
                <a16:creationId xmlns:a16="http://schemas.microsoft.com/office/drawing/2014/main" id="{BF6CF36C-CAF1-4D94-9E36-B5204944714B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57175" y="1260475"/>
          <a:ext cx="8486775" cy="1065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3746160" imgH="469800" progId="Equation.3">
                  <p:embed/>
                </p:oleObj>
              </mc:Choice>
              <mc:Fallback>
                <p:oleObj name="Equation" r:id="rId3" imgW="3746160" imgH="469800" progId="Equation.3">
                  <p:embed/>
                  <p:pic>
                    <p:nvPicPr>
                      <p:cNvPr id="15365" name="Object 5">
                        <a:extLst>
                          <a:ext uri="{FF2B5EF4-FFF2-40B4-BE49-F238E27FC236}">
                            <a16:creationId xmlns:a16="http://schemas.microsoft.com/office/drawing/2014/main" id="{BF6CF36C-CAF1-4D94-9E36-B5204944714B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7175" y="1260475"/>
                        <a:ext cx="8486775" cy="10652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366" name="Object 6">
            <a:extLst>
              <a:ext uri="{FF2B5EF4-FFF2-40B4-BE49-F238E27FC236}">
                <a16:creationId xmlns:a16="http://schemas.microsoft.com/office/drawing/2014/main" id="{4CC41F49-2CD0-43D7-8921-CC3585D3F38E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112963" y="3454400"/>
          <a:ext cx="3678237" cy="912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5" imgW="1739880" imgH="431640" progId="Equation.3">
                  <p:embed/>
                </p:oleObj>
              </mc:Choice>
              <mc:Fallback>
                <p:oleObj name="Equation" r:id="rId5" imgW="1739880" imgH="431640" progId="Equation.3">
                  <p:embed/>
                  <p:pic>
                    <p:nvPicPr>
                      <p:cNvPr id="15366" name="Object 6">
                        <a:extLst>
                          <a:ext uri="{FF2B5EF4-FFF2-40B4-BE49-F238E27FC236}">
                            <a16:creationId xmlns:a16="http://schemas.microsoft.com/office/drawing/2014/main" id="{4CC41F49-2CD0-43D7-8921-CC3585D3F38E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12963" y="3454400"/>
                        <a:ext cx="3678237" cy="9128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367" name="Text Box 7">
            <a:extLst>
              <a:ext uri="{FF2B5EF4-FFF2-40B4-BE49-F238E27FC236}">
                <a16:creationId xmlns:a16="http://schemas.microsoft.com/office/drawing/2014/main" id="{587F52E5-F8FA-4764-AA6E-0BEAE8C2853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8750" y="741363"/>
            <a:ext cx="78549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For the contribution of a single narrow resonance to the stellar reaction rate:</a:t>
            </a:r>
          </a:p>
        </p:txBody>
      </p:sp>
      <p:sp>
        <p:nvSpPr>
          <p:cNvPr id="15368" name="Text Box 8">
            <a:extLst>
              <a:ext uri="{FF2B5EF4-FFF2-40B4-BE49-F238E27FC236}">
                <a16:creationId xmlns:a16="http://schemas.microsoft.com/office/drawing/2014/main" id="{6B5859E8-56E3-478F-A86E-71FAF35F1D6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9063" y="2770188"/>
            <a:ext cx="61849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The rate is entirely determined by the “resonance strength”</a:t>
            </a: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Symbol" panose="05050102010706020507" pitchFamily="18" charset="2"/>
                <a:ea typeface="+mn-ea"/>
                <a:cs typeface="+mn-cs"/>
              </a:rPr>
              <a:t> </a:t>
            </a:r>
          </a:p>
        </p:txBody>
      </p:sp>
      <p:graphicFrame>
        <p:nvGraphicFramePr>
          <p:cNvPr id="15369" name="Object 9">
            <a:extLst>
              <a:ext uri="{FF2B5EF4-FFF2-40B4-BE49-F238E27FC236}">
                <a16:creationId xmlns:a16="http://schemas.microsoft.com/office/drawing/2014/main" id="{4BBA8C0A-5FEF-4CED-B625-7B0BF9F7DB62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208713" y="2827338"/>
          <a:ext cx="468312" cy="338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7" imgW="228600" imgH="164880" progId="Equation.3">
                  <p:embed/>
                </p:oleObj>
              </mc:Choice>
              <mc:Fallback>
                <p:oleObj name="Equation" r:id="rId7" imgW="228600" imgH="164880" progId="Equation.3">
                  <p:embed/>
                  <p:pic>
                    <p:nvPicPr>
                      <p:cNvPr id="15369" name="Object 9">
                        <a:extLst>
                          <a:ext uri="{FF2B5EF4-FFF2-40B4-BE49-F238E27FC236}">
                            <a16:creationId xmlns:a16="http://schemas.microsoft.com/office/drawing/2014/main" id="{4BBA8C0A-5FEF-4CED-B625-7B0BF9F7DB62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08713" y="2827338"/>
                        <a:ext cx="468312" cy="338137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370" name="Text Box 10">
            <a:extLst>
              <a:ext uri="{FF2B5EF4-FFF2-40B4-BE49-F238E27FC236}">
                <a16:creationId xmlns:a16="http://schemas.microsoft.com/office/drawing/2014/main" id="{E443C435-D2B4-493A-84AC-D4FEC12F13D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9538" y="4659313"/>
            <a:ext cx="82994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Which in turn depends mainly on the total and partial widths of the resonance at </a:t>
            </a:r>
            <a:b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b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resonance energies. </a:t>
            </a:r>
          </a:p>
        </p:txBody>
      </p:sp>
      <p:sp>
        <p:nvSpPr>
          <p:cNvPr id="15371" name="Text Box 11">
            <a:extLst>
              <a:ext uri="{FF2B5EF4-FFF2-40B4-BE49-F238E27FC236}">
                <a16:creationId xmlns:a16="http://schemas.microsoft.com/office/drawing/2014/main" id="{9371CA23-D747-4E65-8D87-B3ADAFE0B49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9700" y="5410200"/>
            <a:ext cx="8064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Often </a:t>
            </a:r>
          </a:p>
        </p:txBody>
      </p:sp>
      <p:graphicFrame>
        <p:nvGraphicFramePr>
          <p:cNvPr id="15372" name="Object 12">
            <a:extLst>
              <a:ext uri="{FF2B5EF4-FFF2-40B4-BE49-F238E27FC236}">
                <a16:creationId xmlns:a16="http://schemas.microsoft.com/office/drawing/2014/main" id="{2FB2A229-FEA5-457A-9917-35FBCD82761E}"/>
              </a:ext>
            </a:extLst>
          </p:cNvPr>
          <p:cNvGraphicFramePr>
            <a:graphicFrameLocks noChangeAspect="1"/>
          </p:cNvGraphicFramePr>
          <p:nvPr/>
        </p:nvGraphicFramePr>
        <p:xfrm>
          <a:off x="936625" y="5399088"/>
          <a:ext cx="1301750" cy="409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9" imgW="685800" imgH="215640" progId="Equation.3">
                  <p:embed/>
                </p:oleObj>
              </mc:Choice>
              <mc:Fallback>
                <p:oleObj name="Equation" r:id="rId9" imgW="685800" imgH="215640" progId="Equation.3">
                  <p:embed/>
                  <p:pic>
                    <p:nvPicPr>
                      <p:cNvPr id="15372" name="Object 12">
                        <a:extLst>
                          <a:ext uri="{FF2B5EF4-FFF2-40B4-BE49-F238E27FC236}">
                            <a16:creationId xmlns:a16="http://schemas.microsoft.com/office/drawing/2014/main" id="{2FB2A229-FEA5-457A-9917-35FBCD82761E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36625" y="5399088"/>
                        <a:ext cx="1301750" cy="4095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373" name="Text Box 13">
            <a:extLst>
              <a:ext uri="{FF2B5EF4-FFF2-40B4-BE49-F238E27FC236}">
                <a16:creationId xmlns:a16="http://schemas.microsoft.com/office/drawing/2014/main" id="{A0DB2D1C-3B1E-4E14-8079-F67888ECB7F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09813" y="5410200"/>
            <a:ext cx="10858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, then for</a:t>
            </a:r>
          </a:p>
        </p:txBody>
      </p:sp>
      <p:graphicFrame>
        <p:nvGraphicFramePr>
          <p:cNvPr id="15374" name="Object 14">
            <a:extLst>
              <a:ext uri="{FF2B5EF4-FFF2-40B4-BE49-F238E27FC236}">
                <a16:creationId xmlns:a16="http://schemas.microsoft.com/office/drawing/2014/main" id="{7A540DFD-0BCB-4372-97C4-A5645DBD0EBA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475038" y="5281613"/>
          <a:ext cx="3713162" cy="654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1" imgW="2234880" imgH="393480" progId="Equation.3">
                  <p:embed/>
                </p:oleObj>
              </mc:Choice>
              <mc:Fallback>
                <p:oleObj name="Equation" r:id="rId11" imgW="2234880" imgH="393480" progId="Equation.3">
                  <p:embed/>
                  <p:pic>
                    <p:nvPicPr>
                      <p:cNvPr id="15374" name="Object 14">
                        <a:extLst>
                          <a:ext uri="{FF2B5EF4-FFF2-40B4-BE49-F238E27FC236}">
                            <a16:creationId xmlns:a16="http://schemas.microsoft.com/office/drawing/2014/main" id="{7A540DFD-0BCB-4372-97C4-A5645DBD0EBA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75038" y="5281613"/>
                        <a:ext cx="3713162" cy="6540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375" name="Object 15">
            <a:extLst>
              <a:ext uri="{FF2B5EF4-FFF2-40B4-BE49-F238E27FC236}">
                <a16:creationId xmlns:a16="http://schemas.microsoft.com/office/drawing/2014/main" id="{A0131A33-B3F5-482C-B225-93451EA82AFF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473450" y="5865813"/>
          <a:ext cx="3713163" cy="654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3" imgW="2234880" imgH="393480" progId="Equation.3">
                  <p:embed/>
                </p:oleObj>
              </mc:Choice>
              <mc:Fallback>
                <p:oleObj name="Equation" r:id="rId13" imgW="2234880" imgH="393480" progId="Equation.3">
                  <p:embed/>
                  <p:pic>
                    <p:nvPicPr>
                      <p:cNvPr id="15375" name="Object 15">
                        <a:extLst>
                          <a:ext uri="{FF2B5EF4-FFF2-40B4-BE49-F238E27FC236}">
                            <a16:creationId xmlns:a16="http://schemas.microsoft.com/office/drawing/2014/main" id="{A0131A33-B3F5-482C-B225-93451EA82AFF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73450" y="5865813"/>
                        <a:ext cx="3713163" cy="6540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376" name="Text Box 16">
            <a:extLst>
              <a:ext uri="{FF2B5EF4-FFF2-40B4-BE49-F238E27FC236}">
                <a16:creationId xmlns:a16="http://schemas.microsoft.com/office/drawing/2014/main" id="{BEFAC57B-1BC0-4EE0-87CF-74B98DCC08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77925" y="6381750"/>
            <a:ext cx="60134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1" i="0" u="none" strike="noStrike" kern="1200" cap="none" spc="0" normalizeH="0" baseline="0" noProof="0">
                <a:ln>
                  <a:noFill/>
                </a:ln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And reaction rate is determined by the smaller width !</a:t>
            </a: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4" name="Text Box 4">
            <a:extLst>
              <a:ext uri="{FF2B5EF4-FFF2-40B4-BE49-F238E27FC236}">
                <a16:creationId xmlns:a16="http://schemas.microsoft.com/office/drawing/2014/main" id="{CC645939-FD64-418C-8104-E39B1CDD8C8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9563" y="1917700"/>
            <a:ext cx="79692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Often (for example with theoretical reaction rates) one approximates the rate </a:t>
            </a:r>
            <a:b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b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calculation by assuming the S-factor is constant over the Gamow Window:</a:t>
            </a:r>
          </a:p>
        </p:txBody>
      </p:sp>
      <p:sp>
        <p:nvSpPr>
          <p:cNvPr id="112645" name="Text Box 5">
            <a:extLst>
              <a:ext uri="{FF2B5EF4-FFF2-40B4-BE49-F238E27FC236}">
                <a16:creationId xmlns:a16="http://schemas.microsoft.com/office/drawing/2014/main" id="{88343767-706A-414D-90DA-8AB084628C4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70025" y="2903538"/>
            <a:ext cx="1316038" cy="366712"/>
          </a:xfrm>
          <a:prstGeom prst="rect">
            <a:avLst/>
          </a:pr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S(E)=S(E</a:t>
            </a:r>
            <a:r>
              <a:rPr kumimoji="0" lang="en-US" altLang="en-US" sz="1800" b="1" i="0" u="none" strike="noStrike" kern="1200" cap="none" spc="0" normalizeH="0" baseline="-25000" noProof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0</a:t>
            </a:r>
            <a:r>
              <a:rPr kumimoji="0" lang="en-US" altLang="en-US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)</a:t>
            </a:r>
          </a:p>
        </p:txBody>
      </p:sp>
      <p:sp>
        <p:nvSpPr>
          <p:cNvPr id="112646" name="Text Box 6">
            <a:extLst>
              <a:ext uri="{FF2B5EF4-FFF2-40B4-BE49-F238E27FC236}">
                <a16:creationId xmlns:a16="http://schemas.microsoft.com/office/drawing/2014/main" id="{C317F08E-E421-4434-9396-DE1FD88207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7663" y="3784600"/>
            <a:ext cx="37528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Then one finds the useful equation:</a:t>
            </a:r>
          </a:p>
        </p:txBody>
      </p:sp>
      <p:graphicFrame>
        <p:nvGraphicFramePr>
          <p:cNvPr id="112647" name="Object 7">
            <a:extLst>
              <a:ext uri="{FF2B5EF4-FFF2-40B4-BE49-F238E27FC236}">
                <a16:creationId xmlns:a16="http://schemas.microsoft.com/office/drawing/2014/main" id="{D42E65BB-F03E-4037-8823-B2F4600DD67A}"/>
              </a:ext>
            </a:extLst>
          </p:cNvPr>
          <p:cNvGraphicFramePr>
            <a:graphicFrameLocks noChangeAspect="1"/>
          </p:cNvGraphicFramePr>
          <p:nvPr/>
        </p:nvGraphicFramePr>
        <p:xfrm>
          <a:off x="0" y="4513263"/>
          <a:ext cx="9144000" cy="12938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4038480" imgH="571320" progId="Equation.3">
                  <p:embed/>
                </p:oleObj>
              </mc:Choice>
              <mc:Fallback>
                <p:oleObj name="Equation" r:id="rId3" imgW="4038480" imgH="571320" progId="Equation.3">
                  <p:embed/>
                  <p:pic>
                    <p:nvPicPr>
                      <p:cNvPr id="112647" name="Object 7">
                        <a:extLst>
                          <a:ext uri="{FF2B5EF4-FFF2-40B4-BE49-F238E27FC236}">
                            <a16:creationId xmlns:a16="http://schemas.microsoft.com/office/drawing/2014/main" id="{D42E65BB-F03E-4037-8823-B2F4600DD67A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4513263"/>
                        <a:ext cx="9144000" cy="1293812"/>
                      </a:xfrm>
                      <a:prstGeom prst="rect">
                        <a:avLst/>
                      </a:prstGeom>
                      <a:solidFill>
                        <a:srgbClr val="FFCC00"/>
                      </a:solidFill>
                      <a:ln w="9525">
                        <a:solidFill>
                          <a:schemeClr val="bg2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2649" name="Text Box 9">
            <a:extLst>
              <a:ext uri="{FF2B5EF4-FFF2-40B4-BE49-F238E27FC236}">
                <a16:creationId xmlns:a16="http://schemas.microsoft.com/office/drawing/2014/main" id="{53560AFF-00C5-4D79-AD96-49468AB6816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067425"/>
            <a:ext cx="4294188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(</a:t>
            </a:r>
            <a:r>
              <a:rPr kumimoji="0" lang="en-US" altLang="en-US" sz="1800" b="0" i="1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A</a:t>
            </a:r>
            <a:r>
              <a:rPr kumimoji="0" lang="en-US" altLang="en-US" sz="1800" b="0" i="1" u="none" strike="noStrike" kern="1200" cap="none" spc="0" normalizeH="0" baseline="-2500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R</a:t>
            </a: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reduced mass number </a:t>
            </a:r>
            <a:r>
              <a:rPr kumimoji="0" lang="en-US" altLang="en-US" sz="1800" b="0" i="1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A</a:t>
            </a:r>
            <a:r>
              <a:rPr kumimoji="0" lang="en-US" altLang="en-US" sz="1800" b="0" i="0" u="none" strike="noStrike" kern="1200" cap="none" spc="0" normalizeH="0" baseline="-2500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1</a:t>
            </a:r>
            <a:r>
              <a:rPr kumimoji="0" lang="en-US" altLang="en-US" sz="1800" b="0" i="1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A</a:t>
            </a:r>
            <a:r>
              <a:rPr kumimoji="0" lang="en-US" altLang="en-US" sz="1800" b="0" i="0" u="none" strike="noStrike" kern="1200" cap="none" spc="0" normalizeH="0" baseline="-2500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2</a:t>
            </a: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/(</a:t>
            </a:r>
            <a:r>
              <a:rPr kumimoji="0" lang="en-US" altLang="en-US" sz="1800" b="0" i="1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A</a:t>
            </a:r>
            <a:r>
              <a:rPr kumimoji="0" lang="en-US" altLang="en-US" sz="1800" b="0" i="0" u="none" strike="noStrike" kern="1200" cap="none" spc="0" normalizeH="0" baseline="-2500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1</a:t>
            </a: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+</a:t>
            </a:r>
            <a:r>
              <a:rPr kumimoji="0" lang="en-US" altLang="en-US" sz="1800" b="0" i="1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A</a:t>
            </a:r>
            <a:r>
              <a:rPr kumimoji="0" lang="en-US" altLang="en-US" sz="1800" b="0" i="0" u="none" strike="noStrike" kern="1200" cap="none" spc="0" normalizeH="0" baseline="-2500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2</a:t>
            </a: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))</a:t>
            </a:r>
          </a:p>
        </p:txBody>
      </p:sp>
      <p:graphicFrame>
        <p:nvGraphicFramePr>
          <p:cNvPr id="112650" name="Object 10">
            <a:extLst>
              <a:ext uri="{FF2B5EF4-FFF2-40B4-BE49-F238E27FC236}">
                <a16:creationId xmlns:a16="http://schemas.microsoft.com/office/drawing/2014/main" id="{D1B06091-4149-4432-B6AF-9FB9442B487B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694238" y="2790825"/>
          <a:ext cx="2016125" cy="735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5" imgW="1079280" imgH="393480" progId="Equation.3">
                  <p:embed/>
                </p:oleObj>
              </mc:Choice>
              <mc:Fallback>
                <p:oleObj name="Equation" r:id="rId5" imgW="1079280" imgH="393480" progId="Equation.3">
                  <p:embed/>
                  <p:pic>
                    <p:nvPicPr>
                      <p:cNvPr id="112650" name="Object 10">
                        <a:extLst>
                          <a:ext uri="{FF2B5EF4-FFF2-40B4-BE49-F238E27FC236}">
                            <a16:creationId xmlns:a16="http://schemas.microsoft.com/office/drawing/2014/main" id="{D1B06091-4149-4432-B6AF-9FB9442B487B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94238" y="2790825"/>
                        <a:ext cx="2016125" cy="735013"/>
                      </a:xfrm>
                      <a:prstGeom prst="rect">
                        <a:avLst/>
                      </a:prstGeom>
                      <a:solidFill>
                        <a:schemeClr val="folHlink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2651" name="Rectangle 11">
            <a:extLst>
              <a:ext uri="{FF2B5EF4-FFF2-40B4-BE49-F238E27FC236}">
                <a16:creationId xmlns:a16="http://schemas.microsoft.com/office/drawing/2014/main" id="{3CB8C7A6-B2B6-4D58-B0A7-424AE602598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565150" y="242888"/>
            <a:ext cx="7772400" cy="1219200"/>
          </a:xfrm>
        </p:spPr>
        <p:txBody>
          <a:bodyPr/>
          <a:lstStyle/>
          <a:p>
            <a:r>
              <a:rPr lang="en-US" altLang="en-US" sz="3300"/>
              <a:t>Rate for broad resonances or</a:t>
            </a:r>
            <a:br>
              <a:rPr lang="en-US" altLang="en-US" sz="3300"/>
            </a:br>
            <a:r>
              <a:rPr lang="en-US" altLang="en-US" sz="3300"/>
              <a:t>non-resonant reactions</a:t>
            </a:r>
          </a:p>
        </p:txBody>
      </p:sp>
      <p:sp>
        <p:nvSpPr>
          <p:cNvPr id="112652" name="AutoShape 12">
            <a:hlinkClick r:id="rId7" action="ppaction://hlinksldjump" highlightClick="1"/>
            <a:extLst>
              <a:ext uri="{FF2B5EF4-FFF2-40B4-BE49-F238E27FC236}">
                <a16:creationId xmlns:a16="http://schemas.microsoft.com/office/drawing/2014/main" id="{6567BDBB-9224-4857-BF24-7A63340DCF99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02650" y="6051550"/>
            <a:ext cx="641350" cy="471488"/>
          </a:xfrm>
          <a:prstGeom prst="actionButtonForwardNext">
            <a:avLst/>
          </a:prstGeom>
          <a:solidFill>
            <a:srgbClr val="0000FF">
              <a:alpha val="39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D619C9-C2DA-430C-922B-656894C036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7584" y="2192787"/>
            <a:ext cx="7772400" cy="1219200"/>
          </a:xfrm>
        </p:spPr>
        <p:txBody>
          <a:bodyPr/>
          <a:lstStyle/>
          <a:p>
            <a:r>
              <a:rPr lang="en-GB" dirty="0"/>
              <a:t>“Stellar” cross sections</a:t>
            </a:r>
          </a:p>
        </p:txBody>
      </p:sp>
    </p:spTree>
    <p:extLst>
      <p:ext uri="{BB962C8B-B14F-4D97-AF65-F5344CB8AC3E}">
        <p14:creationId xmlns:p14="http://schemas.microsoft.com/office/powerpoint/2010/main" val="3769570374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8770" name="Picture 2" descr="CNtrans"/>
          <p:cNvPicPr>
            <a:picLocks noChangeAspect="1" noChangeArrowheads="1"/>
          </p:cNvPicPr>
          <p:nvPr/>
        </p:nvPicPr>
        <p:blipFill>
          <a:blip r:embed="rId3">
            <a:lum bright="-36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8463" y="352425"/>
            <a:ext cx="6216650" cy="6186488"/>
          </a:xfrm>
          <a:prstGeom prst="rect">
            <a:avLst/>
          </a:prstGeom>
          <a:noFill/>
          <a:ln w="6350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8773" name="Line 5"/>
          <p:cNvSpPr>
            <a:spLocks noChangeShapeType="1"/>
          </p:cNvSpPr>
          <p:nvPr/>
        </p:nvSpPr>
        <p:spPr bwMode="auto">
          <a:xfrm>
            <a:off x="3871913" y="1676400"/>
            <a:ext cx="1795462" cy="38100"/>
          </a:xfrm>
          <a:prstGeom prst="line">
            <a:avLst/>
          </a:prstGeom>
          <a:noFill/>
          <a:ln w="38100" cap="sq">
            <a:solidFill>
              <a:srgbClr val="0000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75000"/>
              <a:buFont typeface="Wingdings" pitchFamily="2" charset="2"/>
              <a:buNone/>
              <a:tabLst/>
              <a:defRPr/>
            </a:pPr>
            <a:endParaRPr kumimoji="0" lang="en-GB" sz="2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grpSp>
        <p:nvGrpSpPr>
          <p:cNvPr id="288781" name="Group 13"/>
          <p:cNvGrpSpPr>
            <a:grpSpLocks/>
          </p:cNvGrpSpPr>
          <p:nvPr/>
        </p:nvGrpSpPr>
        <p:grpSpPr bwMode="auto">
          <a:xfrm>
            <a:off x="5684838" y="1730375"/>
            <a:ext cx="569912" cy="676275"/>
            <a:chOff x="3557" y="1074"/>
            <a:chExt cx="359" cy="426"/>
          </a:xfrm>
        </p:grpSpPr>
        <p:sp>
          <p:nvSpPr>
            <p:cNvPr id="288774" name="Line 6"/>
            <p:cNvSpPr>
              <a:spLocks noChangeShapeType="1"/>
            </p:cNvSpPr>
            <p:nvPr/>
          </p:nvSpPr>
          <p:spPr bwMode="auto">
            <a:xfrm>
              <a:off x="3585" y="1074"/>
              <a:ext cx="3" cy="426"/>
            </a:xfrm>
            <a:prstGeom prst="line">
              <a:avLst/>
            </a:prstGeom>
            <a:noFill/>
            <a:ln w="12700" cap="sq">
              <a:solidFill>
                <a:srgbClr val="0000CC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FF00"/>
                </a:buClr>
                <a:buSzPct val="75000"/>
                <a:buFont typeface="Wingdings" pitchFamily="2" charset="2"/>
                <a:buNone/>
                <a:tabLst/>
                <a:defRPr/>
              </a:pPr>
              <a:endParaRPr kumimoji="0" lang="en-GB" sz="2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+mn-cs"/>
              </a:endParaRPr>
            </a:p>
          </p:txBody>
        </p:sp>
        <p:sp>
          <p:nvSpPr>
            <p:cNvPr id="288776" name="Text Box 8"/>
            <p:cNvSpPr txBox="1">
              <a:spLocks noChangeArrowheads="1"/>
            </p:cNvSpPr>
            <p:nvPr/>
          </p:nvSpPr>
          <p:spPr bwMode="auto">
            <a:xfrm>
              <a:off x="3557" y="1193"/>
              <a:ext cx="359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FF00"/>
                </a:buClr>
                <a:buSzPct val="75000"/>
                <a:buFont typeface="Wingdings" pitchFamily="2" charset="2"/>
                <a:buNone/>
                <a:tabLst/>
                <a:defRPr/>
              </a:pPr>
              <a:r>
                <a:rPr kumimoji="0" lang="de-CH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CC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Times New Roman" pitchFamily="18" charset="0"/>
                  <a:ea typeface="+mn-ea"/>
                  <a:cs typeface="+mn-cs"/>
                </a:rPr>
                <a:t>E</a:t>
              </a:r>
              <a:r>
                <a:rPr kumimoji="0" lang="de-CH" altLang="en-US" sz="1200" b="0" i="0" u="none" strike="noStrike" kern="1200" cap="none" spc="0" normalizeH="0" baseline="-25000" noProof="0">
                  <a:ln>
                    <a:noFill/>
                  </a:ln>
                  <a:solidFill>
                    <a:srgbClr val="0000CC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Times New Roman" pitchFamily="18" charset="0"/>
                  <a:ea typeface="+mn-ea"/>
                  <a:cs typeface="+mn-cs"/>
                </a:rPr>
                <a:t>ejectile</a:t>
              </a:r>
              <a:endPara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+mn-cs"/>
              </a:endParaRPr>
            </a:p>
          </p:txBody>
        </p:sp>
      </p:grpSp>
      <p:grpSp>
        <p:nvGrpSpPr>
          <p:cNvPr id="288783" name="Group 15"/>
          <p:cNvGrpSpPr>
            <a:grpSpLocks/>
          </p:cNvGrpSpPr>
          <p:nvPr/>
        </p:nvGrpSpPr>
        <p:grpSpPr bwMode="auto">
          <a:xfrm>
            <a:off x="3082925" y="1681163"/>
            <a:ext cx="741363" cy="1981200"/>
            <a:chOff x="1942" y="1059"/>
            <a:chExt cx="467" cy="1248"/>
          </a:xfrm>
        </p:grpSpPr>
        <p:sp>
          <p:nvSpPr>
            <p:cNvPr id="288772" name="Line 4"/>
            <p:cNvSpPr>
              <a:spLocks noChangeShapeType="1"/>
            </p:cNvSpPr>
            <p:nvPr/>
          </p:nvSpPr>
          <p:spPr bwMode="auto">
            <a:xfrm flipH="1">
              <a:off x="2394" y="1059"/>
              <a:ext cx="15" cy="1248"/>
            </a:xfrm>
            <a:prstGeom prst="line">
              <a:avLst/>
            </a:prstGeom>
            <a:noFill/>
            <a:ln w="19050" cap="sq">
              <a:solidFill>
                <a:srgbClr val="0000CC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FF00"/>
                </a:buClr>
                <a:buSzPct val="75000"/>
                <a:buFont typeface="Wingdings" pitchFamily="2" charset="2"/>
                <a:buNone/>
                <a:tabLst/>
                <a:defRPr/>
              </a:pPr>
              <a:endParaRPr kumimoji="0" lang="en-GB" sz="2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+mn-cs"/>
              </a:endParaRPr>
            </a:p>
          </p:txBody>
        </p:sp>
        <p:sp>
          <p:nvSpPr>
            <p:cNvPr id="288782" name="Text Box 14"/>
            <p:cNvSpPr txBox="1">
              <a:spLocks noChangeArrowheads="1"/>
            </p:cNvSpPr>
            <p:nvPr/>
          </p:nvSpPr>
          <p:spPr bwMode="auto">
            <a:xfrm>
              <a:off x="1942" y="1505"/>
              <a:ext cx="416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FF00"/>
                </a:buClr>
                <a:buSzPct val="75000"/>
                <a:buFont typeface="Wingdings" pitchFamily="2" charset="2"/>
                <a:buNone/>
                <a:tabLst/>
                <a:defRPr/>
              </a:pPr>
              <a:r>
                <a:rPr kumimoji="0" lang="de-CH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CC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Times New Roman" pitchFamily="18" charset="0"/>
                  <a:ea typeface="+mn-ea"/>
                  <a:cs typeface="+mn-cs"/>
                </a:rPr>
                <a:t>E</a:t>
              </a:r>
              <a:r>
                <a:rPr kumimoji="0" lang="de-CH" altLang="en-US" sz="1200" b="0" i="0" u="none" strike="noStrike" kern="1200" cap="none" spc="0" normalizeH="0" baseline="-25000" noProof="0">
                  <a:ln>
                    <a:noFill/>
                  </a:ln>
                  <a:solidFill>
                    <a:srgbClr val="0000CC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Times New Roman" pitchFamily="18" charset="0"/>
                  <a:ea typeface="+mn-ea"/>
                  <a:cs typeface="+mn-cs"/>
                </a:rPr>
                <a:t>projectile</a:t>
              </a:r>
              <a:endPara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+mn-cs"/>
              </a:endParaRPr>
            </a:p>
          </p:txBody>
        </p:sp>
      </p:grpSp>
      <p:grpSp>
        <p:nvGrpSpPr>
          <p:cNvPr id="288785" name="Group 17"/>
          <p:cNvGrpSpPr>
            <a:grpSpLocks/>
          </p:cNvGrpSpPr>
          <p:nvPr/>
        </p:nvGrpSpPr>
        <p:grpSpPr bwMode="auto">
          <a:xfrm>
            <a:off x="2347913" y="3683000"/>
            <a:ext cx="962025" cy="2073275"/>
            <a:chOff x="1479" y="2320"/>
            <a:chExt cx="606" cy="1306"/>
          </a:xfrm>
        </p:grpSpPr>
        <p:sp>
          <p:nvSpPr>
            <p:cNvPr id="288771" name="Line 3"/>
            <p:cNvSpPr>
              <a:spLocks noChangeShapeType="1"/>
            </p:cNvSpPr>
            <p:nvPr/>
          </p:nvSpPr>
          <p:spPr bwMode="auto">
            <a:xfrm>
              <a:off x="2085" y="2320"/>
              <a:ext cx="0" cy="1306"/>
            </a:xfrm>
            <a:prstGeom prst="line">
              <a:avLst/>
            </a:prstGeom>
            <a:noFill/>
            <a:ln w="38100" cap="sq">
              <a:solidFill>
                <a:srgbClr val="0000CC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FF00"/>
                </a:buClr>
                <a:buSzPct val="75000"/>
                <a:buFont typeface="Wingdings" pitchFamily="2" charset="2"/>
                <a:buNone/>
                <a:tabLst/>
                <a:defRPr/>
              </a:pPr>
              <a:endParaRPr kumimoji="0" lang="en-GB" sz="2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+mn-cs"/>
              </a:endParaRPr>
            </a:p>
          </p:txBody>
        </p:sp>
        <p:sp>
          <p:nvSpPr>
            <p:cNvPr id="288784" name="Text Box 16"/>
            <p:cNvSpPr txBox="1">
              <a:spLocks noChangeArrowheads="1"/>
            </p:cNvSpPr>
            <p:nvPr/>
          </p:nvSpPr>
          <p:spPr bwMode="auto">
            <a:xfrm>
              <a:off x="1479" y="2838"/>
              <a:ext cx="528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FF00"/>
                </a:buClr>
                <a:buSzPct val="75000"/>
                <a:buFont typeface="Wingdings" pitchFamily="2" charset="2"/>
                <a:buNone/>
                <a:tabLst/>
                <a:defRPr/>
              </a:pPr>
              <a:r>
                <a:rPr kumimoji="0" lang="de-CH" altLang="en-US" sz="1600" b="0" i="0" u="none" strike="noStrike" kern="1200" cap="none" spc="0" normalizeH="0" baseline="0" noProof="0">
                  <a:ln>
                    <a:noFill/>
                  </a:ln>
                  <a:solidFill>
                    <a:srgbClr val="0000CC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Times New Roman" pitchFamily="18" charset="0"/>
                  <a:ea typeface="+mn-ea"/>
                  <a:cs typeface="+mn-cs"/>
                </a:rPr>
                <a:t>S</a:t>
              </a:r>
              <a:r>
                <a:rPr kumimoji="0" lang="de-CH" altLang="en-US" sz="1600" b="0" i="0" u="none" strike="noStrike" kern="1200" cap="none" spc="0" normalizeH="0" baseline="-25000" noProof="0">
                  <a:ln>
                    <a:noFill/>
                  </a:ln>
                  <a:solidFill>
                    <a:srgbClr val="0000CC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Times New Roman" pitchFamily="18" charset="0"/>
                  <a:ea typeface="+mn-ea"/>
                  <a:cs typeface="+mn-cs"/>
                </a:rPr>
                <a:t>proj</a:t>
              </a:r>
              <a:r>
                <a:rPr kumimoji="0" lang="de-CH" altLang="en-US" sz="1600" b="0" i="0" u="none" strike="noStrike" kern="1200" cap="none" spc="0" normalizeH="0" baseline="0" noProof="0">
                  <a:ln>
                    <a:noFill/>
                  </a:ln>
                  <a:solidFill>
                    <a:srgbClr val="0000CC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Times New Roman" pitchFamily="18" charset="0"/>
                  <a:ea typeface="+mn-ea"/>
                  <a:cs typeface="+mn-cs"/>
                </a:rPr>
                <a:t>=Q</a:t>
              </a:r>
              <a:r>
                <a:rPr kumimoji="0" lang="de-CH" altLang="en-US" sz="1600" b="0" i="0" u="none" strike="noStrike" kern="1200" cap="none" spc="0" normalizeH="0" baseline="-25000" noProof="0">
                  <a:ln>
                    <a:noFill/>
                  </a:ln>
                  <a:solidFill>
                    <a:srgbClr val="0000CC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Symbol" pitchFamily="18" charset="2"/>
                  <a:ea typeface="+mn-ea"/>
                  <a:cs typeface="+mn-cs"/>
                </a:rPr>
                <a:t>g</a:t>
              </a:r>
              <a:endPara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Symbol" pitchFamily="18" charset="2"/>
                <a:ea typeface="+mn-ea"/>
                <a:cs typeface="+mn-cs"/>
              </a:endParaRPr>
            </a:p>
          </p:txBody>
        </p:sp>
      </p:grpSp>
      <p:sp>
        <p:nvSpPr>
          <p:cNvPr id="288786" name="Text Box 18"/>
          <p:cNvSpPr txBox="1">
            <a:spLocks noChangeArrowheads="1"/>
          </p:cNvSpPr>
          <p:nvPr/>
        </p:nvSpPr>
        <p:spPr bwMode="auto">
          <a:xfrm>
            <a:off x="3292475" y="0"/>
            <a:ext cx="34448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75000"/>
              <a:buFont typeface="Wingdings" pitchFamily="2" charset="2"/>
              <a:buNone/>
              <a:tabLst/>
              <a:defRPr/>
            </a:pPr>
            <a:r>
              <a:rPr kumimoji="0" lang="de-CH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+mn-cs"/>
              </a:rPr>
              <a:t>Energetics in Nuclear Reactions</a:t>
            </a:r>
            <a:endParaRPr kumimoji="0" lang="en-US" altLang="en-US" sz="2000" b="0" i="0" u="none" strike="noStrike" kern="1200" cap="none" spc="0" normalizeH="0" baseline="0" noProof="0">
              <a:ln>
                <a:noFill/>
              </a:ln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grpSp>
        <p:nvGrpSpPr>
          <p:cNvPr id="288791" name="Group 23"/>
          <p:cNvGrpSpPr>
            <a:grpSpLocks/>
          </p:cNvGrpSpPr>
          <p:nvPr/>
        </p:nvGrpSpPr>
        <p:grpSpPr bwMode="auto">
          <a:xfrm>
            <a:off x="3797300" y="1473200"/>
            <a:ext cx="4038600" cy="3211513"/>
            <a:chOff x="2392" y="928"/>
            <a:chExt cx="2544" cy="2023"/>
          </a:xfrm>
        </p:grpSpPr>
        <p:sp>
          <p:nvSpPr>
            <p:cNvPr id="288787" name="Rectangle 19"/>
            <p:cNvSpPr>
              <a:spLocks noChangeArrowheads="1"/>
            </p:cNvSpPr>
            <p:nvPr/>
          </p:nvSpPr>
          <p:spPr bwMode="auto">
            <a:xfrm>
              <a:off x="2392" y="928"/>
              <a:ext cx="1192" cy="384"/>
            </a:xfrm>
            <a:prstGeom prst="rect">
              <a:avLst/>
            </a:prstGeom>
            <a:solidFill>
              <a:srgbClr val="FFCC0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FF00"/>
                </a:buClr>
                <a:buSzPct val="75000"/>
                <a:buFont typeface="Wingdings" pitchFamily="2" charset="2"/>
                <a:buNone/>
                <a:tabLst/>
                <a:defRPr/>
              </a:pPr>
              <a:endParaRPr kumimoji="0" lang="en-GB" sz="2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+mn-cs"/>
              </a:endParaRPr>
            </a:p>
          </p:txBody>
        </p:sp>
        <p:grpSp>
          <p:nvGrpSpPr>
            <p:cNvPr id="288790" name="Group 22"/>
            <p:cNvGrpSpPr>
              <a:grpSpLocks/>
            </p:cNvGrpSpPr>
            <p:nvPr/>
          </p:nvGrpSpPr>
          <p:grpSpPr bwMode="auto">
            <a:xfrm>
              <a:off x="3344" y="1232"/>
              <a:ext cx="1592" cy="1719"/>
              <a:chOff x="3344" y="1232"/>
              <a:chExt cx="1592" cy="1719"/>
            </a:xfrm>
          </p:grpSpPr>
          <p:sp>
            <p:nvSpPr>
              <p:cNvPr id="288788" name="Line 20"/>
              <p:cNvSpPr>
                <a:spLocks noChangeShapeType="1"/>
              </p:cNvSpPr>
              <p:nvPr/>
            </p:nvSpPr>
            <p:spPr bwMode="auto">
              <a:xfrm flipH="1" flipV="1">
                <a:off x="3344" y="1232"/>
                <a:ext cx="416" cy="840"/>
              </a:xfrm>
              <a:prstGeom prst="line">
                <a:avLst/>
              </a:prstGeom>
              <a:noFill/>
              <a:ln w="38100" cap="sq">
                <a:solidFill>
                  <a:srgbClr val="CC3300"/>
                </a:solidFill>
                <a:round/>
                <a:headEnd/>
                <a:tailEnd type="arrow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FFFF00"/>
                  </a:buClr>
                  <a:buSzPct val="75000"/>
                  <a:buFont typeface="Wingdings" pitchFamily="2" charset="2"/>
                  <a:buNone/>
                  <a:tabLst/>
                  <a:defRPr/>
                </a:pPr>
                <a:endParaRPr kumimoji="0" lang="en-GB" sz="2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Times New Roman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88789" name="Text Box 21"/>
              <p:cNvSpPr txBox="1">
                <a:spLocks noChangeArrowheads="1"/>
              </p:cNvSpPr>
              <p:nvPr/>
            </p:nvSpPr>
            <p:spPr bwMode="auto">
              <a:xfrm>
                <a:off x="3608" y="2088"/>
                <a:ext cx="1328" cy="863"/>
              </a:xfrm>
              <a:prstGeom prst="rect">
                <a:avLst/>
              </a:prstGeom>
              <a:noFill/>
              <a:ln w="12700" cap="sq">
                <a:solidFill>
                  <a:srgbClr val="CC33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FFFF00"/>
                  </a:buClr>
                  <a:buSzPct val="75000"/>
                  <a:buFont typeface="Wingdings" pitchFamily="2" charset="2"/>
                  <a:buNone/>
                  <a:tabLst/>
                  <a:defRPr/>
                </a:pPr>
                <a:r>
                  <a:rPr kumimoji="0" lang="de-CH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CC3300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uLnTx/>
                    <a:uFillTx/>
                    <a:latin typeface="Times New Roman" pitchFamily="18" charset="0"/>
                    <a:ea typeface="+mn-ea"/>
                    <a:cs typeface="+mn-cs"/>
                  </a:rPr>
                  <a:t>Level density in</a:t>
                </a:r>
              </a:p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FFFF00"/>
                  </a:buClr>
                  <a:buSzPct val="75000"/>
                  <a:buFont typeface="Wingdings" pitchFamily="2" charset="2"/>
                  <a:buNone/>
                  <a:tabLst/>
                  <a:defRPr/>
                </a:pPr>
                <a:r>
                  <a:rPr kumimoji="0" lang="de-CH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CC3300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uLnTx/>
                    <a:uFillTx/>
                    <a:latin typeface="Times New Roman" pitchFamily="18" charset="0"/>
                    <a:ea typeface="+mn-ea"/>
                    <a:cs typeface="+mn-cs"/>
                  </a:rPr>
                  <a:t>Gamow window</a:t>
                </a:r>
              </a:p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FFFF00"/>
                  </a:buClr>
                  <a:buSzPct val="75000"/>
                  <a:buFont typeface="Wingdings" pitchFamily="2" charset="2"/>
                  <a:buNone/>
                  <a:tabLst/>
                  <a:defRPr/>
                </a:pPr>
                <a:r>
                  <a:rPr kumimoji="0" lang="de-CH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CC3300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uLnTx/>
                    <a:uFillTx/>
                    <a:latin typeface="Times New Roman" pitchFamily="18" charset="0"/>
                    <a:ea typeface="+mn-ea"/>
                    <a:cs typeface="+mn-cs"/>
                  </a:rPr>
                  <a:t>determines reaction</a:t>
                </a:r>
              </a:p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FFFF00"/>
                  </a:buClr>
                  <a:buSzPct val="75000"/>
                  <a:buFont typeface="Wingdings" pitchFamily="2" charset="2"/>
                  <a:buNone/>
                  <a:tabLst/>
                  <a:defRPr/>
                </a:pPr>
                <a:r>
                  <a:rPr kumimoji="0" lang="de-CH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CC3300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uLnTx/>
                    <a:uFillTx/>
                    <a:latin typeface="Times New Roman" pitchFamily="18" charset="0"/>
                    <a:ea typeface="+mn-ea"/>
                    <a:cs typeface="+mn-cs"/>
                  </a:rPr>
                  <a:t>mechanism</a:t>
                </a: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CC33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Times New Roman" pitchFamily="18" charset="0"/>
                  <a:ea typeface="+mn-ea"/>
                  <a:cs typeface="+mn-cs"/>
                </a:endParaRPr>
              </a:p>
            </p:txBody>
          </p:sp>
        </p:grpSp>
      </p:grpSp>
      <p:sp>
        <p:nvSpPr>
          <p:cNvPr id="288792" name="Text Box 24"/>
          <p:cNvSpPr txBox="1">
            <a:spLocks noChangeArrowheads="1"/>
          </p:cNvSpPr>
          <p:nvPr/>
        </p:nvSpPr>
        <p:spPr bwMode="auto">
          <a:xfrm>
            <a:off x="2771775" y="2770188"/>
            <a:ext cx="985838" cy="406400"/>
          </a:xfrm>
          <a:prstGeom prst="rect">
            <a:avLst/>
          </a:prstGeom>
          <a:noFill/>
          <a:ln w="9525" cap="sq">
            <a:solidFill>
              <a:srgbClr val="CC33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75000"/>
              <a:buFont typeface="Wingdings" pitchFamily="2" charset="2"/>
              <a:buNone/>
              <a:tabLst/>
              <a:defRPr/>
            </a:pPr>
            <a:r>
              <a:rPr kumimoji="0" lang="de-CH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CC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+mn-cs"/>
              </a:rPr>
              <a:t>HF, RC</a:t>
            </a:r>
            <a:endParaRPr kumimoji="0" lang="en-US" altLang="en-US" sz="2000" b="0" i="0" u="none" strike="noStrike" kern="1200" cap="none" spc="0" normalizeH="0" baseline="0" noProof="0">
              <a:ln>
                <a:noFill/>
              </a:ln>
              <a:solidFill>
                <a:srgbClr val="CC3300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288793" name="Line 25"/>
          <p:cNvSpPr>
            <a:spLocks noChangeShapeType="1"/>
          </p:cNvSpPr>
          <p:nvPr/>
        </p:nvSpPr>
        <p:spPr bwMode="auto">
          <a:xfrm>
            <a:off x="3035300" y="3644900"/>
            <a:ext cx="1130300" cy="2146300"/>
          </a:xfrm>
          <a:prstGeom prst="line">
            <a:avLst/>
          </a:prstGeom>
          <a:noFill/>
          <a:ln w="38100" cap="sq">
            <a:solidFill>
              <a:srgbClr val="CC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75000"/>
              <a:buFont typeface="Wingdings" pitchFamily="2" charset="2"/>
              <a:buNone/>
              <a:tabLst/>
              <a:defRPr/>
            </a:pPr>
            <a:endParaRPr kumimoji="0" lang="en-GB" sz="2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288794" name="Line 26"/>
          <p:cNvSpPr>
            <a:spLocks noChangeShapeType="1"/>
          </p:cNvSpPr>
          <p:nvPr/>
        </p:nvSpPr>
        <p:spPr bwMode="auto">
          <a:xfrm>
            <a:off x="3035300" y="3632200"/>
            <a:ext cx="1130300" cy="1549400"/>
          </a:xfrm>
          <a:prstGeom prst="line">
            <a:avLst/>
          </a:prstGeom>
          <a:noFill/>
          <a:ln w="38100" cap="sq">
            <a:solidFill>
              <a:srgbClr val="CC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75000"/>
              <a:buFont typeface="Wingdings" pitchFamily="2" charset="2"/>
              <a:buNone/>
              <a:tabLst/>
              <a:defRPr/>
            </a:pPr>
            <a:endParaRPr kumimoji="0" lang="en-GB" sz="2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288795" name="Line 27"/>
          <p:cNvSpPr>
            <a:spLocks noChangeShapeType="1"/>
          </p:cNvSpPr>
          <p:nvPr/>
        </p:nvSpPr>
        <p:spPr bwMode="auto">
          <a:xfrm>
            <a:off x="3035300" y="3619500"/>
            <a:ext cx="1092200" cy="520700"/>
          </a:xfrm>
          <a:prstGeom prst="line">
            <a:avLst/>
          </a:prstGeom>
          <a:noFill/>
          <a:ln w="38100" cap="sq">
            <a:solidFill>
              <a:srgbClr val="CC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75000"/>
              <a:buFont typeface="Wingdings" pitchFamily="2" charset="2"/>
              <a:buNone/>
              <a:tabLst/>
              <a:defRPr/>
            </a:pPr>
            <a:endParaRPr kumimoji="0" lang="en-GB" sz="2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288796" name="Text Box 28"/>
          <p:cNvSpPr txBox="1">
            <a:spLocks noChangeArrowheads="1"/>
          </p:cNvSpPr>
          <p:nvPr/>
        </p:nvSpPr>
        <p:spPr bwMode="auto">
          <a:xfrm>
            <a:off x="3408363" y="4243388"/>
            <a:ext cx="547687" cy="406400"/>
          </a:xfrm>
          <a:prstGeom prst="rect">
            <a:avLst/>
          </a:prstGeom>
          <a:noFill/>
          <a:ln w="9525" cap="sq">
            <a:solidFill>
              <a:srgbClr val="CC33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75000"/>
              <a:buFont typeface="Wingdings" pitchFamily="2" charset="2"/>
              <a:buNone/>
              <a:tabLst/>
              <a:defRPr/>
            </a:pPr>
            <a:r>
              <a:rPr kumimoji="0" lang="de-CH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CC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+mn-cs"/>
              </a:rPr>
              <a:t>DC</a:t>
            </a:r>
            <a:endParaRPr kumimoji="0" lang="en-US" altLang="en-US" sz="2000" b="0" i="0" u="none" strike="noStrike" kern="1200" cap="none" spc="0" normalizeH="0" baseline="0" noProof="0">
              <a:ln>
                <a:noFill/>
              </a:ln>
              <a:solidFill>
                <a:srgbClr val="CC3300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288797" name="Line 29"/>
          <p:cNvSpPr>
            <a:spLocks noChangeShapeType="1"/>
          </p:cNvSpPr>
          <p:nvPr/>
        </p:nvSpPr>
        <p:spPr bwMode="auto">
          <a:xfrm flipV="1">
            <a:off x="3035300" y="1689100"/>
            <a:ext cx="749300" cy="1943100"/>
          </a:xfrm>
          <a:prstGeom prst="line">
            <a:avLst/>
          </a:prstGeom>
          <a:noFill/>
          <a:ln w="38100" cap="sq">
            <a:solidFill>
              <a:srgbClr val="CC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75000"/>
              <a:buFont typeface="Wingdings" pitchFamily="2" charset="2"/>
              <a:buNone/>
              <a:tabLst/>
              <a:defRPr/>
            </a:pPr>
            <a:endParaRPr kumimoji="0" lang="en-GB" sz="2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grpSp>
        <p:nvGrpSpPr>
          <p:cNvPr id="288809" name="Group 41"/>
          <p:cNvGrpSpPr>
            <a:grpSpLocks/>
          </p:cNvGrpSpPr>
          <p:nvPr/>
        </p:nvGrpSpPr>
        <p:grpSpPr bwMode="auto">
          <a:xfrm>
            <a:off x="1714500" y="1701800"/>
            <a:ext cx="2260600" cy="4076700"/>
            <a:chOff x="1080" y="1072"/>
            <a:chExt cx="1424" cy="2568"/>
          </a:xfrm>
        </p:grpSpPr>
        <p:sp>
          <p:nvSpPr>
            <p:cNvPr id="288798" name="Line 30"/>
            <p:cNvSpPr>
              <a:spLocks noChangeShapeType="1"/>
            </p:cNvSpPr>
            <p:nvPr/>
          </p:nvSpPr>
          <p:spPr bwMode="auto">
            <a:xfrm>
              <a:off x="1080" y="2040"/>
              <a:ext cx="824" cy="0"/>
            </a:xfrm>
            <a:prstGeom prst="line">
              <a:avLst/>
            </a:prstGeom>
            <a:noFill/>
            <a:ln w="38100" cap="sq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FF00"/>
                </a:buClr>
                <a:buSzPct val="75000"/>
                <a:buFont typeface="Wingdings" pitchFamily="2" charset="2"/>
                <a:buNone/>
                <a:tabLst/>
                <a:defRPr/>
              </a:pPr>
              <a:endParaRPr kumimoji="0" lang="en-GB" sz="2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+mn-cs"/>
              </a:endParaRPr>
            </a:p>
          </p:txBody>
        </p:sp>
        <p:sp>
          <p:nvSpPr>
            <p:cNvPr id="288804" name="Line 36"/>
            <p:cNvSpPr>
              <a:spLocks noChangeShapeType="1"/>
            </p:cNvSpPr>
            <p:nvPr/>
          </p:nvSpPr>
          <p:spPr bwMode="auto">
            <a:xfrm flipV="1">
              <a:off x="1920" y="1072"/>
              <a:ext cx="472" cy="960"/>
            </a:xfrm>
            <a:prstGeom prst="line">
              <a:avLst/>
            </a:prstGeom>
            <a:noFill/>
            <a:ln w="38100" cap="sq">
              <a:solidFill>
                <a:srgbClr val="FF33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FF00"/>
                </a:buClr>
                <a:buSzPct val="75000"/>
                <a:buFont typeface="Wingdings" pitchFamily="2" charset="2"/>
                <a:buNone/>
                <a:tabLst/>
                <a:defRPr/>
              </a:pPr>
              <a:endParaRPr kumimoji="0" lang="en-GB" sz="2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+mn-cs"/>
              </a:endParaRPr>
            </a:p>
          </p:txBody>
        </p:sp>
        <p:sp>
          <p:nvSpPr>
            <p:cNvPr id="288805" name="Line 37"/>
            <p:cNvSpPr>
              <a:spLocks noChangeShapeType="1"/>
            </p:cNvSpPr>
            <p:nvPr/>
          </p:nvSpPr>
          <p:spPr bwMode="auto">
            <a:xfrm flipV="1">
              <a:off x="1928" y="1216"/>
              <a:ext cx="480" cy="824"/>
            </a:xfrm>
            <a:prstGeom prst="line">
              <a:avLst/>
            </a:prstGeom>
            <a:noFill/>
            <a:ln w="38100" cap="sq">
              <a:solidFill>
                <a:srgbClr val="FF33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FF00"/>
                </a:buClr>
                <a:buSzPct val="75000"/>
                <a:buFont typeface="Wingdings" pitchFamily="2" charset="2"/>
                <a:buNone/>
                <a:tabLst/>
                <a:defRPr/>
              </a:pPr>
              <a:endParaRPr kumimoji="0" lang="en-GB" sz="2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+mn-cs"/>
              </a:endParaRPr>
            </a:p>
          </p:txBody>
        </p:sp>
        <p:sp>
          <p:nvSpPr>
            <p:cNvPr id="288806" name="Line 38"/>
            <p:cNvSpPr>
              <a:spLocks noChangeShapeType="1"/>
            </p:cNvSpPr>
            <p:nvPr/>
          </p:nvSpPr>
          <p:spPr bwMode="auto">
            <a:xfrm>
              <a:off x="1928" y="2048"/>
              <a:ext cx="576" cy="1592"/>
            </a:xfrm>
            <a:prstGeom prst="line">
              <a:avLst/>
            </a:prstGeom>
            <a:noFill/>
            <a:ln w="38100" cap="sq">
              <a:solidFill>
                <a:srgbClr val="FF33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FF00"/>
                </a:buClr>
                <a:buSzPct val="75000"/>
                <a:buFont typeface="Wingdings" pitchFamily="2" charset="2"/>
                <a:buNone/>
                <a:tabLst/>
                <a:defRPr/>
              </a:pPr>
              <a:endParaRPr kumimoji="0" lang="en-GB" sz="2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+mn-cs"/>
              </a:endParaRPr>
            </a:p>
          </p:txBody>
        </p:sp>
        <p:sp>
          <p:nvSpPr>
            <p:cNvPr id="288807" name="Line 39"/>
            <p:cNvSpPr>
              <a:spLocks noChangeShapeType="1"/>
            </p:cNvSpPr>
            <p:nvPr/>
          </p:nvSpPr>
          <p:spPr bwMode="auto">
            <a:xfrm>
              <a:off x="1928" y="2040"/>
              <a:ext cx="568" cy="1224"/>
            </a:xfrm>
            <a:prstGeom prst="line">
              <a:avLst/>
            </a:prstGeom>
            <a:noFill/>
            <a:ln w="38100" cap="sq">
              <a:solidFill>
                <a:srgbClr val="FF33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FF00"/>
                </a:buClr>
                <a:buSzPct val="75000"/>
                <a:buFont typeface="Wingdings" pitchFamily="2" charset="2"/>
                <a:buNone/>
                <a:tabLst/>
                <a:defRPr/>
              </a:pPr>
              <a:endParaRPr kumimoji="0" lang="en-GB" sz="2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+mn-cs"/>
              </a:endParaRPr>
            </a:p>
          </p:txBody>
        </p:sp>
        <p:sp>
          <p:nvSpPr>
            <p:cNvPr id="288808" name="Line 40"/>
            <p:cNvSpPr>
              <a:spLocks noChangeShapeType="1"/>
            </p:cNvSpPr>
            <p:nvPr/>
          </p:nvSpPr>
          <p:spPr bwMode="auto">
            <a:xfrm>
              <a:off x="1928" y="2032"/>
              <a:ext cx="576" cy="568"/>
            </a:xfrm>
            <a:prstGeom prst="line">
              <a:avLst/>
            </a:prstGeom>
            <a:noFill/>
            <a:ln w="38100" cap="sq">
              <a:solidFill>
                <a:srgbClr val="FF33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FF00"/>
                </a:buClr>
                <a:buSzPct val="75000"/>
                <a:buFont typeface="Wingdings" pitchFamily="2" charset="2"/>
                <a:buNone/>
                <a:tabLst/>
                <a:defRPr/>
              </a:pPr>
              <a:endParaRPr kumimoji="0" lang="en-GB" sz="2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+mn-cs"/>
              </a:endParaRPr>
            </a:p>
          </p:txBody>
        </p:sp>
      </p:grpSp>
      <p:grpSp>
        <p:nvGrpSpPr>
          <p:cNvPr id="288825" name="Group 57"/>
          <p:cNvGrpSpPr>
            <a:grpSpLocks/>
          </p:cNvGrpSpPr>
          <p:nvPr/>
        </p:nvGrpSpPr>
        <p:grpSpPr bwMode="auto">
          <a:xfrm>
            <a:off x="1714500" y="1701800"/>
            <a:ext cx="2184400" cy="4102100"/>
            <a:chOff x="1080" y="1072"/>
            <a:chExt cx="1376" cy="2584"/>
          </a:xfrm>
        </p:grpSpPr>
        <p:sp>
          <p:nvSpPr>
            <p:cNvPr id="288811" name="Line 43"/>
            <p:cNvSpPr>
              <a:spLocks noChangeShapeType="1"/>
            </p:cNvSpPr>
            <p:nvPr/>
          </p:nvSpPr>
          <p:spPr bwMode="auto">
            <a:xfrm>
              <a:off x="1080" y="2184"/>
              <a:ext cx="824" cy="0"/>
            </a:xfrm>
            <a:prstGeom prst="line">
              <a:avLst/>
            </a:prstGeom>
            <a:noFill/>
            <a:ln w="38100" cap="sq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FF00"/>
                </a:buClr>
                <a:buSzPct val="75000"/>
                <a:buFont typeface="Wingdings" pitchFamily="2" charset="2"/>
                <a:buNone/>
                <a:tabLst/>
                <a:defRPr/>
              </a:pPr>
              <a:endParaRPr kumimoji="0" lang="en-GB" sz="2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+mn-cs"/>
              </a:endParaRPr>
            </a:p>
          </p:txBody>
        </p:sp>
        <p:sp>
          <p:nvSpPr>
            <p:cNvPr id="288812" name="Line 44"/>
            <p:cNvSpPr>
              <a:spLocks noChangeShapeType="1"/>
            </p:cNvSpPr>
            <p:nvPr/>
          </p:nvSpPr>
          <p:spPr bwMode="auto">
            <a:xfrm flipV="1">
              <a:off x="1920" y="1072"/>
              <a:ext cx="464" cy="1104"/>
            </a:xfrm>
            <a:prstGeom prst="line">
              <a:avLst/>
            </a:prstGeom>
            <a:noFill/>
            <a:ln w="38100" cap="sq">
              <a:solidFill>
                <a:srgbClr val="FF33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FF00"/>
                </a:buClr>
                <a:buSzPct val="75000"/>
                <a:buFont typeface="Wingdings" pitchFamily="2" charset="2"/>
                <a:buNone/>
                <a:tabLst/>
                <a:defRPr/>
              </a:pPr>
              <a:endParaRPr kumimoji="0" lang="en-GB" sz="2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+mn-cs"/>
              </a:endParaRPr>
            </a:p>
          </p:txBody>
        </p:sp>
        <p:sp>
          <p:nvSpPr>
            <p:cNvPr id="288813" name="Line 45"/>
            <p:cNvSpPr>
              <a:spLocks noChangeShapeType="1"/>
            </p:cNvSpPr>
            <p:nvPr/>
          </p:nvSpPr>
          <p:spPr bwMode="auto">
            <a:xfrm flipV="1">
              <a:off x="1928" y="1248"/>
              <a:ext cx="472" cy="936"/>
            </a:xfrm>
            <a:prstGeom prst="line">
              <a:avLst/>
            </a:prstGeom>
            <a:noFill/>
            <a:ln w="38100" cap="sq">
              <a:solidFill>
                <a:srgbClr val="FF33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FF00"/>
                </a:buClr>
                <a:buSzPct val="75000"/>
                <a:buFont typeface="Wingdings" pitchFamily="2" charset="2"/>
                <a:buNone/>
                <a:tabLst/>
                <a:defRPr/>
              </a:pPr>
              <a:endParaRPr kumimoji="0" lang="en-GB" sz="2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+mn-cs"/>
              </a:endParaRPr>
            </a:p>
          </p:txBody>
        </p:sp>
        <p:sp>
          <p:nvSpPr>
            <p:cNvPr id="288814" name="Line 46"/>
            <p:cNvSpPr>
              <a:spLocks noChangeShapeType="1"/>
            </p:cNvSpPr>
            <p:nvPr/>
          </p:nvSpPr>
          <p:spPr bwMode="auto">
            <a:xfrm>
              <a:off x="1928" y="2192"/>
              <a:ext cx="528" cy="1464"/>
            </a:xfrm>
            <a:prstGeom prst="line">
              <a:avLst/>
            </a:prstGeom>
            <a:noFill/>
            <a:ln w="38100" cap="sq">
              <a:solidFill>
                <a:srgbClr val="FF33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FF00"/>
                </a:buClr>
                <a:buSzPct val="75000"/>
                <a:buFont typeface="Wingdings" pitchFamily="2" charset="2"/>
                <a:buNone/>
                <a:tabLst/>
                <a:defRPr/>
              </a:pPr>
              <a:endParaRPr kumimoji="0" lang="en-GB" sz="2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+mn-cs"/>
              </a:endParaRPr>
            </a:p>
          </p:txBody>
        </p:sp>
        <p:sp>
          <p:nvSpPr>
            <p:cNvPr id="288815" name="Line 47"/>
            <p:cNvSpPr>
              <a:spLocks noChangeShapeType="1"/>
            </p:cNvSpPr>
            <p:nvPr/>
          </p:nvSpPr>
          <p:spPr bwMode="auto">
            <a:xfrm>
              <a:off x="1928" y="2184"/>
              <a:ext cx="520" cy="1072"/>
            </a:xfrm>
            <a:prstGeom prst="line">
              <a:avLst/>
            </a:prstGeom>
            <a:noFill/>
            <a:ln w="38100" cap="sq">
              <a:solidFill>
                <a:srgbClr val="FF33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FF00"/>
                </a:buClr>
                <a:buSzPct val="75000"/>
                <a:buFont typeface="Wingdings" pitchFamily="2" charset="2"/>
                <a:buNone/>
                <a:tabLst/>
                <a:defRPr/>
              </a:pPr>
              <a:endParaRPr kumimoji="0" lang="en-GB" sz="2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+mn-cs"/>
              </a:endParaRPr>
            </a:p>
          </p:txBody>
        </p:sp>
        <p:sp>
          <p:nvSpPr>
            <p:cNvPr id="288816" name="Line 48"/>
            <p:cNvSpPr>
              <a:spLocks noChangeShapeType="1"/>
            </p:cNvSpPr>
            <p:nvPr/>
          </p:nvSpPr>
          <p:spPr bwMode="auto">
            <a:xfrm>
              <a:off x="1928" y="2176"/>
              <a:ext cx="512" cy="440"/>
            </a:xfrm>
            <a:prstGeom prst="line">
              <a:avLst/>
            </a:prstGeom>
            <a:noFill/>
            <a:ln w="38100" cap="sq">
              <a:solidFill>
                <a:srgbClr val="FF33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FF00"/>
                </a:buClr>
                <a:buSzPct val="75000"/>
                <a:buFont typeface="Wingdings" pitchFamily="2" charset="2"/>
                <a:buNone/>
                <a:tabLst/>
                <a:defRPr/>
              </a:pPr>
              <a:endParaRPr kumimoji="0" lang="en-GB" sz="2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+mn-cs"/>
              </a:endParaRPr>
            </a:p>
          </p:txBody>
        </p:sp>
      </p:grpSp>
      <p:grpSp>
        <p:nvGrpSpPr>
          <p:cNvPr id="288824" name="Group 56"/>
          <p:cNvGrpSpPr>
            <a:grpSpLocks/>
          </p:cNvGrpSpPr>
          <p:nvPr/>
        </p:nvGrpSpPr>
        <p:grpSpPr bwMode="auto">
          <a:xfrm>
            <a:off x="1727200" y="1651000"/>
            <a:ext cx="2324100" cy="4127500"/>
            <a:chOff x="1088" y="1040"/>
            <a:chExt cx="1464" cy="2600"/>
          </a:xfrm>
        </p:grpSpPr>
        <p:sp>
          <p:nvSpPr>
            <p:cNvPr id="288818" name="Line 50"/>
            <p:cNvSpPr>
              <a:spLocks noChangeShapeType="1"/>
            </p:cNvSpPr>
            <p:nvPr/>
          </p:nvSpPr>
          <p:spPr bwMode="auto">
            <a:xfrm>
              <a:off x="1088" y="1696"/>
              <a:ext cx="824" cy="0"/>
            </a:xfrm>
            <a:prstGeom prst="line">
              <a:avLst/>
            </a:prstGeom>
            <a:noFill/>
            <a:ln w="38100" cap="sq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FF00"/>
                </a:buClr>
                <a:buSzPct val="75000"/>
                <a:buFont typeface="Wingdings" pitchFamily="2" charset="2"/>
                <a:buNone/>
                <a:tabLst/>
                <a:defRPr/>
              </a:pPr>
              <a:endParaRPr kumimoji="0" lang="en-GB" sz="2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+mn-cs"/>
              </a:endParaRPr>
            </a:p>
          </p:txBody>
        </p:sp>
        <p:sp>
          <p:nvSpPr>
            <p:cNvPr id="288819" name="Line 51"/>
            <p:cNvSpPr>
              <a:spLocks noChangeShapeType="1"/>
            </p:cNvSpPr>
            <p:nvPr/>
          </p:nvSpPr>
          <p:spPr bwMode="auto">
            <a:xfrm flipV="1">
              <a:off x="1928" y="1040"/>
              <a:ext cx="472" cy="648"/>
            </a:xfrm>
            <a:prstGeom prst="line">
              <a:avLst/>
            </a:prstGeom>
            <a:noFill/>
            <a:ln w="38100" cap="sq">
              <a:solidFill>
                <a:srgbClr val="FF33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FF00"/>
                </a:buClr>
                <a:buSzPct val="75000"/>
                <a:buFont typeface="Wingdings" pitchFamily="2" charset="2"/>
                <a:buNone/>
                <a:tabLst/>
                <a:defRPr/>
              </a:pPr>
              <a:endParaRPr kumimoji="0" lang="en-GB" sz="2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+mn-cs"/>
              </a:endParaRPr>
            </a:p>
          </p:txBody>
        </p:sp>
        <p:sp>
          <p:nvSpPr>
            <p:cNvPr id="288820" name="Line 52"/>
            <p:cNvSpPr>
              <a:spLocks noChangeShapeType="1"/>
            </p:cNvSpPr>
            <p:nvPr/>
          </p:nvSpPr>
          <p:spPr bwMode="auto">
            <a:xfrm flipV="1">
              <a:off x="1936" y="1224"/>
              <a:ext cx="448" cy="472"/>
            </a:xfrm>
            <a:prstGeom prst="line">
              <a:avLst/>
            </a:prstGeom>
            <a:noFill/>
            <a:ln w="38100" cap="sq">
              <a:solidFill>
                <a:srgbClr val="FF33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FF00"/>
                </a:buClr>
                <a:buSzPct val="75000"/>
                <a:buFont typeface="Wingdings" pitchFamily="2" charset="2"/>
                <a:buNone/>
                <a:tabLst/>
                <a:defRPr/>
              </a:pPr>
              <a:endParaRPr kumimoji="0" lang="en-GB" sz="2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+mn-cs"/>
              </a:endParaRPr>
            </a:p>
          </p:txBody>
        </p:sp>
        <p:sp>
          <p:nvSpPr>
            <p:cNvPr id="288821" name="Line 53"/>
            <p:cNvSpPr>
              <a:spLocks noChangeShapeType="1"/>
            </p:cNvSpPr>
            <p:nvPr/>
          </p:nvSpPr>
          <p:spPr bwMode="auto">
            <a:xfrm>
              <a:off x="1936" y="1704"/>
              <a:ext cx="608" cy="1936"/>
            </a:xfrm>
            <a:prstGeom prst="line">
              <a:avLst/>
            </a:prstGeom>
            <a:noFill/>
            <a:ln w="38100" cap="sq">
              <a:solidFill>
                <a:srgbClr val="FF33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FF00"/>
                </a:buClr>
                <a:buSzPct val="75000"/>
                <a:buFont typeface="Wingdings" pitchFamily="2" charset="2"/>
                <a:buNone/>
                <a:tabLst/>
                <a:defRPr/>
              </a:pPr>
              <a:endParaRPr kumimoji="0" lang="en-GB" sz="2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+mn-cs"/>
              </a:endParaRPr>
            </a:p>
          </p:txBody>
        </p:sp>
        <p:sp>
          <p:nvSpPr>
            <p:cNvPr id="288822" name="Line 54"/>
            <p:cNvSpPr>
              <a:spLocks noChangeShapeType="1"/>
            </p:cNvSpPr>
            <p:nvPr/>
          </p:nvSpPr>
          <p:spPr bwMode="auto">
            <a:xfrm>
              <a:off x="1936" y="1696"/>
              <a:ext cx="600" cy="1568"/>
            </a:xfrm>
            <a:prstGeom prst="line">
              <a:avLst/>
            </a:prstGeom>
            <a:noFill/>
            <a:ln w="38100" cap="sq">
              <a:solidFill>
                <a:srgbClr val="FF33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FF00"/>
                </a:buClr>
                <a:buSzPct val="75000"/>
                <a:buFont typeface="Wingdings" pitchFamily="2" charset="2"/>
                <a:buNone/>
                <a:tabLst/>
                <a:defRPr/>
              </a:pPr>
              <a:endParaRPr kumimoji="0" lang="en-GB" sz="2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+mn-cs"/>
              </a:endParaRPr>
            </a:p>
          </p:txBody>
        </p:sp>
        <p:sp>
          <p:nvSpPr>
            <p:cNvPr id="288823" name="Line 55"/>
            <p:cNvSpPr>
              <a:spLocks noChangeShapeType="1"/>
            </p:cNvSpPr>
            <p:nvPr/>
          </p:nvSpPr>
          <p:spPr bwMode="auto">
            <a:xfrm>
              <a:off x="1936" y="1688"/>
              <a:ext cx="616" cy="920"/>
            </a:xfrm>
            <a:prstGeom prst="line">
              <a:avLst/>
            </a:prstGeom>
            <a:noFill/>
            <a:ln w="38100" cap="sq">
              <a:solidFill>
                <a:srgbClr val="FF33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FF00"/>
                </a:buClr>
                <a:buSzPct val="75000"/>
                <a:buFont typeface="Wingdings" pitchFamily="2" charset="2"/>
                <a:buNone/>
                <a:tabLst/>
                <a:defRPr/>
              </a:pPr>
              <a:endParaRPr kumimoji="0" lang="en-GB" sz="2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+mn-cs"/>
              </a:endParaRPr>
            </a:p>
          </p:txBody>
        </p:sp>
      </p:grpSp>
      <p:sp>
        <p:nvSpPr>
          <p:cNvPr id="288826" name="Text Box 58">
            <a:hlinkClick r:id="" action="ppaction://macro?name=photonSEFlong"/>
          </p:cNvPr>
          <p:cNvSpPr txBox="1">
            <a:spLocks noChangeArrowheads="1"/>
          </p:cNvSpPr>
          <p:nvPr/>
        </p:nvSpPr>
        <p:spPr bwMode="auto">
          <a:xfrm>
            <a:off x="1730375" y="5880100"/>
            <a:ext cx="4587875" cy="395288"/>
          </a:xfrm>
          <a:prstGeom prst="rect">
            <a:avLst/>
          </a:prstGeom>
          <a:noFill/>
          <a:ln w="28575" cap="sq">
            <a:solidFill>
              <a:srgbClr val="FF33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75000"/>
              <a:buFont typeface="Wingdings" pitchFamily="2" charset="2"/>
              <a:buNone/>
              <a:tabLst/>
              <a:defRPr/>
            </a:pPr>
            <a:r>
              <a:rPr kumimoji="0" lang="de-CH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+mn-cs"/>
              </a:rPr>
              <a:t>Astrophysical complication: thermal excitation!</a:t>
            </a: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grpSp>
        <p:nvGrpSpPr>
          <p:cNvPr id="288831" name="Group 63"/>
          <p:cNvGrpSpPr>
            <a:grpSpLocks/>
          </p:cNvGrpSpPr>
          <p:nvPr/>
        </p:nvGrpSpPr>
        <p:grpSpPr bwMode="auto">
          <a:xfrm>
            <a:off x="1727200" y="1968500"/>
            <a:ext cx="1333500" cy="374650"/>
            <a:chOff x="1088" y="1240"/>
            <a:chExt cx="840" cy="236"/>
          </a:xfrm>
        </p:grpSpPr>
        <p:sp>
          <p:nvSpPr>
            <p:cNvPr id="288827" name="Line 59"/>
            <p:cNvSpPr>
              <a:spLocks noChangeShapeType="1"/>
            </p:cNvSpPr>
            <p:nvPr/>
          </p:nvSpPr>
          <p:spPr bwMode="auto">
            <a:xfrm>
              <a:off x="1092" y="1476"/>
              <a:ext cx="832" cy="0"/>
            </a:xfrm>
            <a:prstGeom prst="line">
              <a:avLst/>
            </a:prstGeom>
            <a:noFill/>
            <a:ln w="38100" cap="sq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FF00"/>
                </a:buClr>
                <a:buSzPct val="75000"/>
                <a:buFont typeface="Wingdings" pitchFamily="2" charset="2"/>
                <a:buNone/>
                <a:tabLst/>
                <a:defRPr/>
              </a:pPr>
              <a:endParaRPr kumimoji="0" lang="en-GB" sz="2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+mn-cs"/>
              </a:endParaRPr>
            </a:p>
          </p:txBody>
        </p:sp>
        <p:sp>
          <p:nvSpPr>
            <p:cNvPr id="288828" name="Line 60"/>
            <p:cNvSpPr>
              <a:spLocks noChangeShapeType="1"/>
            </p:cNvSpPr>
            <p:nvPr/>
          </p:nvSpPr>
          <p:spPr bwMode="auto">
            <a:xfrm>
              <a:off x="1088" y="1360"/>
              <a:ext cx="832" cy="0"/>
            </a:xfrm>
            <a:prstGeom prst="line">
              <a:avLst/>
            </a:prstGeom>
            <a:noFill/>
            <a:ln w="38100" cap="sq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FF00"/>
                </a:buClr>
                <a:buSzPct val="75000"/>
                <a:buFont typeface="Wingdings" pitchFamily="2" charset="2"/>
                <a:buNone/>
                <a:tabLst/>
                <a:defRPr/>
              </a:pPr>
              <a:endParaRPr kumimoji="0" lang="en-GB" sz="2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+mn-cs"/>
              </a:endParaRPr>
            </a:p>
          </p:txBody>
        </p:sp>
        <p:sp>
          <p:nvSpPr>
            <p:cNvPr id="288829" name="Line 61"/>
            <p:cNvSpPr>
              <a:spLocks noChangeShapeType="1"/>
            </p:cNvSpPr>
            <p:nvPr/>
          </p:nvSpPr>
          <p:spPr bwMode="auto">
            <a:xfrm>
              <a:off x="1096" y="1240"/>
              <a:ext cx="832" cy="0"/>
            </a:xfrm>
            <a:prstGeom prst="line">
              <a:avLst/>
            </a:prstGeom>
            <a:noFill/>
            <a:ln w="38100" cap="sq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FF00"/>
                </a:buClr>
                <a:buSzPct val="75000"/>
                <a:buFont typeface="Wingdings" pitchFamily="2" charset="2"/>
                <a:buNone/>
                <a:tabLst/>
                <a:defRPr/>
              </a:pPr>
              <a:endParaRPr kumimoji="0" lang="en-GB" sz="2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+mn-cs"/>
              </a:endParaRPr>
            </a:p>
          </p:txBody>
        </p:sp>
      </p:grpSp>
      <p:sp>
        <p:nvSpPr>
          <p:cNvPr id="288832" name="Text Box 64"/>
          <p:cNvSpPr txBox="1">
            <a:spLocks noChangeArrowheads="1"/>
          </p:cNvSpPr>
          <p:nvPr/>
        </p:nvSpPr>
        <p:spPr bwMode="auto">
          <a:xfrm>
            <a:off x="2374900" y="544513"/>
            <a:ext cx="1403350" cy="908050"/>
          </a:xfrm>
          <a:prstGeom prst="rect">
            <a:avLst/>
          </a:prstGeom>
          <a:noFill/>
          <a:ln w="12700" cap="sq">
            <a:solidFill>
              <a:srgbClr val="0000CC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75000"/>
              <a:buFont typeface="Wingdings" pitchFamily="2" charset="2"/>
              <a:buNone/>
              <a:tabLst/>
              <a:defRPr/>
            </a:pPr>
            <a:r>
              <a:rPr kumimoji="0" lang="de-CH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+mn-cs"/>
              </a:rPr>
              <a:t>HF: &lt;</a:t>
            </a:r>
            <a:r>
              <a:rPr kumimoji="0" lang="de-CH" altLang="en-US" sz="2400" b="0" i="1" u="none" strike="noStrike" kern="1200" cap="none" spc="0" normalizeH="0" baseline="0" noProof="0">
                <a:ln>
                  <a:noFill/>
                </a:ln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Symbol" pitchFamily="18" charset="2"/>
                <a:ea typeface="+mn-ea"/>
                <a:cs typeface="+mn-cs"/>
              </a:rPr>
              <a:t>G</a:t>
            </a:r>
            <a:r>
              <a:rPr kumimoji="0" lang="de-CH" altLang="en-US" sz="2400" b="0" i="1" u="none" strike="noStrike" kern="1200" cap="none" spc="0" normalizeH="0" baseline="-25000" noProof="0">
                <a:ln>
                  <a:noFill/>
                </a:ln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Symbol" pitchFamily="18" charset="2"/>
                <a:ea typeface="+mn-ea"/>
                <a:cs typeface="+mn-cs"/>
              </a:rPr>
              <a:t>a</a:t>
            </a:r>
            <a:r>
              <a:rPr kumimoji="0" lang="de-CH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+mn-cs"/>
              </a:rPr>
              <a:t>&gt;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75000"/>
              <a:buFont typeface="Wingdings" pitchFamily="2" charset="2"/>
              <a:buNone/>
              <a:tabLst/>
              <a:defRPr/>
            </a:pPr>
            <a:r>
              <a:rPr kumimoji="0" lang="de-CH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+mn-cs"/>
              </a:rPr>
              <a:t>RC: </a:t>
            </a:r>
            <a:r>
              <a:rPr kumimoji="0" lang="de-CH" altLang="en-US" sz="2400" b="0" i="1" u="none" strike="noStrike" kern="1200" cap="none" spc="0" normalizeH="0" baseline="0" noProof="0">
                <a:ln>
                  <a:noFill/>
                </a:ln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Symbol" pitchFamily="18" charset="2"/>
                <a:ea typeface="+mn-ea"/>
                <a:cs typeface="+mn-cs"/>
              </a:rPr>
              <a:t>G</a:t>
            </a:r>
            <a:r>
              <a:rPr kumimoji="0" lang="de-CH" altLang="en-US" sz="2400" b="0" i="1" u="none" strike="noStrike" kern="1200" cap="none" spc="0" normalizeH="0" baseline="-25000" noProof="0">
                <a:ln>
                  <a:noFill/>
                </a:ln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Symbol" pitchFamily="18" charset="2"/>
                <a:ea typeface="+mn-ea"/>
                <a:cs typeface="+mn-cs"/>
              </a:rPr>
              <a:t>a</a:t>
            </a:r>
            <a:endParaRPr kumimoji="0" lang="en-US" altLang="en-US" sz="2400" b="0" i="1" u="none" strike="noStrike" kern="1200" cap="none" spc="0" normalizeH="0" baseline="-25000" noProof="0">
              <a:ln>
                <a:noFill/>
              </a:ln>
              <a:solidFill>
                <a:srgbClr val="0000CC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Symbol" pitchFamily="18" charset="2"/>
              <a:ea typeface="+mn-ea"/>
              <a:cs typeface="+mn-cs"/>
            </a:endParaRPr>
          </a:p>
        </p:txBody>
      </p:sp>
      <p:sp>
        <p:nvSpPr>
          <p:cNvPr id="288833" name="Text Box 65"/>
          <p:cNvSpPr txBox="1">
            <a:spLocks noChangeArrowheads="1"/>
          </p:cNvSpPr>
          <p:nvPr/>
        </p:nvSpPr>
        <p:spPr bwMode="auto">
          <a:xfrm>
            <a:off x="5386388" y="506413"/>
            <a:ext cx="2365375" cy="908050"/>
          </a:xfrm>
          <a:prstGeom prst="rect">
            <a:avLst/>
          </a:prstGeom>
          <a:noFill/>
          <a:ln w="12700" cap="sq">
            <a:solidFill>
              <a:srgbClr val="0000CC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75000"/>
              <a:buFont typeface="Wingdings" pitchFamily="2" charset="2"/>
              <a:buNone/>
              <a:tabLst/>
              <a:defRPr/>
            </a:pPr>
            <a:r>
              <a:rPr kumimoji="0" lang="de-CH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+mn-cs"/>
              </a:rPr>
              <a:t>HF: &lt;</a:t>
            </a:r>
            <a:r>
              <a:rPr kumimoji="0" lang="de-CH" altLang="en-US" sz="2400" b="0" i="1" u="none" strike="noStrike" kern="1200" cap="none" spc="0" normalizeH="0" baseline="0" noProof="0">
                <a:ln>
                  <a:noFill/>
                </a:ln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Symbol" pitchFamily="18" charset="2"/>
                <a:ea typeface="+mn-ea"/>
                <a:cs typeface="+mn-cs"/>
              </a:rPr>
              <a:t>G</a:t>
            </a:r>
            <a:r>
              <a:rPr kumimoji="0" lang="de-CH" altLang="en-US" sz="2400" b="0" i="1" u="none" strike="noStrike" kern="1200" cap="none" spc="0" normalizeH="0" baseline="-25000" noProof="0">
                <a:ln>
                  <a:noFill/>
                </a:ln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Symbol" pitchFamily="18" charset="2"/>
                <a:ea typeface="+mn-ea"/>
                <a:cs typeface="+mn-cs"/>
              </a:rPr>
              <a:t>b</a:t>
            </a:r>
            <a:r>
              <a:rPr kumimoji="0" lang="de-CH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+mn-cs"/>
              </a:rPr>
              <a:t>&gt; / &lt;</a:t>
            </a:r>
            <a:r>
              <a:rPr kumimoji="0" lang="de-CH" altLang="en-US" sz="2400" b="0" i="1" u="none" strike="noStrike" kern="1200" cap="none" spc="0" normalizeH="0" baseline="0" noProof="0">
                <a:ln>
                  <a:noFill/>
                </a:ln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Symbol" pitchFamily="18" charset="2"/>
                <a:ea typeface="+mn-ea"/>
                <a:cs typeface="+mn-cs"/>
              </a:rPr>
              <a:t>G</a:t>
            </a:r>
            <a:r>
              <a:rPr kumimoji="0" lang="de-CH" altLang="en-US" sz="2400" b="0" i="0" u="none" strike="noStrike" kern="1200" cap="none" spc="0" normalizeH="0" baseline="-25000" noProof="0">
                <a:ln>
                  <a:noFill/>
                </a:ln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+mn-cs"/>
              </a:rPr>
              <a:t>tot</a:t>
            </a:r>
            <a:r>
              <a:rPr kumimoji="0" lang="de-CH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+mn-cs"/>
              </a:rPr>
              <a:t>&gt;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75000"/>
              <a:buFont typeface="Wingdings" pitchFamily="2" charset="2"/>
              <a:buNone/>
              <a:tabLst/>
              <a:defRPr/>
            </a:pPr>
            <a:r>
              <a:rPr kumimoji="0" lang="de-CH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+mn-cs"/>
              </a:rPr>
              <a:t>RC: </a:t>
            </a:r>
            <a:r>
              <a:rPr kumimoji="0" lang="de-CH" altLang="en-US" sz="2400" b="0" i="1" u="none" strike="noStrike" kern="1200" cap="none" spc="0" normalizeH="0" baseline="0" noProof="0">
                <a:ln>
                  <a:noFill/>
                </a:ln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Symbol" pitchFamily="18" charset="2"/>
                <a:ea typeface="+mn-ea"/>
                <a:cs typeface="+mn-cs"/>
              </a:rPr>
              <a:t>G</a:t>
            </a:r>
            <a:r>
              <a:rPr kumimoji="0" lang="de-CH" altLang="en-US" sz="2400" b="0" i="1" u="none" strike="noStrike" kern="1200" cap="none" spc="0" normalizeH="0" baseline="-25000" noProof="0">
                <a:ln>
                  <a:noFill/>
                </a:ln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Symbol" pitchFamily="18" charset="2"/>
                <a:ea typeface="+mn-ea"/>
                <a:cs typeface="+mn-cs"/>
              </a:rPr>
              <a:t>b </a:t>
            </a:r>
            <a:r>
              <a:rPr kumimoji="0" lang="de-CH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+mn-cs"/>
              </a:rPr>
              <a:t>/</a:t>
            </a:r>
            <a:r>
              <a:rPr kumimoji="0" lang="de-CH" altLang="en-US" sz="2400" b="0" i="1" u="none" strike="noStrike" kern="1200" cap="none" spc="0" normalizeH="0" baseline="0" noProof="0">
                <a:ln>
                  <a:noFill/>
                </a:ln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Symbol" pitchFamily="18" charset="2"/>
                <a:ea typeface="+mn-ea"/>
                <a:cs typeface="+mn-cs"/>
              </a:rPr>
              <a:t>G</a:t>
            </a:r>
            <a:r>
              <a:rPr kumimoji="0" lang="de-CH" altLang="en-US" sz="2400" b="0" i="0" u="none" strike="noStrike" kern="1200" cap="none" spc="0" normalizeH="0" baseline="-25000" noProof="0">
                <a:ln>
                  <a:noFill/>
                </a:ln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+mn-cs"/>
              </a:rPr>
              <a:t>tot</a:t>
            </a:r>
            <a:endParaRPr kumimoji="0" lang="en-US" altLang="en-US" sz="2400" b="0" i="0" u="none" strike="noStrike" kern="1200" cap="none" spc="0" normalizeH="0" baseline="0" noProof="0">
              <a:ln>
                <a:noFill/>
              </a:ln>
              <a:solidFill>
                <a:srgbClr val="0000CC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288834" name="AutoShape 66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432800" y="1803400"/>
            <a:ext cx="266700" cy="279400"/>
          </a:xfrm>
          <a:prstGeom prst="actionButtonForwardNex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75000"/>
              <a:buFont typeface="Wingdings" pitchFamily="2" charset="2"/>
              <a:buNone/>
              <a:tabLst/>
              <a:defRPr/>
            </a:pPr>
            <a:endParaRPr kumimoji="0" lang="en-GB" sz="2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7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2887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7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2887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887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887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7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887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887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9" dur="500"/>
                                        <p:tgtEl>
                                          <p:spTgt spid="2887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7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887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887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6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888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888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41" presetID="4" presetClass="entr" presetSubtype="32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7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43" dur="500"/>
                                        <p:tgtEl>
                                          <p:spTgt spid="2887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4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888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888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7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53" dur="500"/>
                                        <p:tgtEl>
                                          <p:spTgt spid="2887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5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57" dur="500"/>
                                        <p:tgtEl>
                                          <p:spTgt spid="2887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59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61" dur="500"/>
                                        <p:tgtEl>
                                          <p:spTgt spid="2887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6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887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887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888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888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888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888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9" dur="500"/>
                                        <p:tgtEl>
                                          <p:spTgt spid="2888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1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8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83" dur="500"/>
                                        <p:tgtEl>
                                          <p:spTgt spid="2888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85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87" dur="500"/>
                                        <p:tgtEl>
                                          <p:spTgt spid="2888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89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91" dur="500"/>
                                        <p:tgtEl>
                                          <p:spTgt spid="2888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8773" grpId="0" animBg="1"/>
      <p:bldP spid="288792" grpId="0" animBg="1" autoUpdateAnimBg="0"/>
      <p:bldP spid="288793" grpId="0" animBg="1"/>
      <p:bldP spid="288794" grpId="0" animBg="1"/>
      <p:bldP spid="288795" grpId="0" animBg="1"/>
      <p:bldP spid="288796" grpId="0" animBg="1" autoUpdateAnimBg="0"/>
      <p:bldP spid="288797" grpId="0" animBg="1"/>
      <p:bldP spid="288826" grpId="0" animBg="1" autoUpdateAnimBg="0"/>
      <p:bldP spid="288832" grpId="0" animBg="1" autoUpdateAnimBg="0"/>
      <p:bldP spid="288833" grpId="0" animBg="1" autoUpdateAnimBg="0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30" name="Text Box 2"/>
          <p:cNvSpPr txBox="1">
            <a:spLocks noChangeArrowheads="1"/>
          </p:cNvSpPr>
          <p:nvPr/>
        </p:nvSpPr>
        <p:spPr bwMode="auto">
          <a:xfrm>
            <a:off x="879748" y="67331"/>
            <a:ext cx="7632154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sng" strike="noStrike" kern="1200" cap="none" spc="0" normalizeH="0" baseline="0" noProof="0" dirty="0">
                <a:ln>
                  <a:noFill/>
                </a:ln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+mn-cs"/>
              </a:rPr>
              <a:t>Thermally excited target nuclei in the stellar plasma</a:t>
            </a:r>
          </a:p>
        </p:txBody>
      </p:sp>
      <p:graphicFrame>
        <p:nvGraphicFramePr>
          <p:cNvPr id="98307" name="Object 3"/>
          <p:cNvGraphicFramePr>
            <a:graphicFrameLocks noChangeAspect="1"/>
          </p:cNvGraphicFramePr>
          <p:nvPr/>
        </p:nvGraphicFramePr>
        <p:xfrm>
          <a:off x="3536950" y="1112838"/>
          <a:ext cx="1882775" cy="1022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888614" imgH="482391" progId="Equation.3">
                  <p:embed/>
                </p:oleObj>
              </mc:Choice>
              <mc:Fallback>
                <p:oleObj name="Equation" r:id="rId3" imgW="888614" imgH="482391" progId="Equation.3">
                  <p:embed/>
                  <p:pic>
                    <p:nvPicPr>
                      <p:cNvPr id="98307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36950" y="1112838"/>
                        <a:ext cx="1882775" cy="1022350"/>
                      </a:xfrm>
                      <a:prstGeom prst="rect">
                        <a:avLst/>
                      </a:prstGeom>
                      <a:solidFill>
                        <a:srgbClr val="FFCC00"/>
                      </a:solidFill>
                      <a:ln w="9525">
                        <a:solidFill>
                          <a:schemeClr val="bg2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6132" name="Text Box 4"/>
          <p:cNvSpPr txBox="1">
            <a:spLocks noChangeArrowheads="1"/>
          </p:cNvSpPr>
          <p:nvPr/>
        </p:nvSpPr>
        <p:spPr bwMode="auto">
          <a:xfrm>
            <a:off x="234950" y="617538"/>
            <a:ext cx="84010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itchFamily="34" charset="0"/>
                <a:ea typeface="+mn-ea"/>
                <a:cs typeface="+mn-cs"/>
              </a:rPr>
              <a:t>Ratio of nuclei in a thermally populated excited state to nuclei in the ground state </a:t>
            </a:r>
            <a:b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itchFamily="34" charset="0"/>
                <a:ea typeface="+mn-ea"/>
                <a:cs typeface="+mn-cs"/>
              </a:rPr>
            </a:b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itchFamily="34" charset="0"/>
                <a:ea typeface="+mn-ea"/>
                <a:cs typeface="+mn-cs"/>
              </a:rPr>
              <a:t>is given by the Saha Equation:</a:t>
            </a:r>
          </a:p>
        </p:txBody>
      </p:sp>
      <p:graphicFrame>
        <p:nvGraphicFramePr>
          <p:cNvPr id="98309" name="Object 5"/>
          <p:cNvGraphicFramePr>
            <a:graphicFrameLocks noChangeAspect="1"/>
          </p:cNvGraphicFramePr>
          <p:nvPr/>
        </p:nvGraphicFramePr>
        <p:xfrm>
          <a:off x="3540125" y="2295525"/>
          <a:ext cx="1155700" cy="307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5" imgW="761669" imgH="203112" progId="Equation.3">
                  <p:embed/>
                </p:oleObj>
              </mc:Choice>
              <mc:Fallback>
                <p:oleObj name="Equation" r:id="rId5" imgW="761669" imgH="203112" progId="Equation.3">
                  <p:embed/>
                  <p:pic>
                    <p:nvPicPr>
                      <p:cNvPr id="98309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40125" y="2295525"/>
                        <a:ext cx="1155700" cy="307975"/>
                      </a:xfrm>
                      <a:prstGeom prst="rect">
                        <a:avLst/>
                      </a:prstGeom>
                      <a:solidFill>
                        <a:srgbClr val="FFCC00"/>
                      </a:solidFill>
                      <a:ln w="9525">
                        <a:solidFill>
                          <a:schemeClr val="bg2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6134" name="Text Box 6"/>
          <p:cNvSpPr txBox="1">
            <a:spLocks noChangeArrowheads="1"/>
          </p:cNvSpPr>
          <p:nvPr/>
        </p:nvSpPr>
        <p:spPr bwMode="auto">
          <a:xfrm>
            <a:off x="3468688" y="2755900"/>
            <a:ext cx="28829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itchFamily="34" charset="0"/>
                <a:ea typeface="+mn-ea"/>
                <a:cs typeface="+mn-cs"/>
              </a:rPr>
              <a:t>Ratios of order 1 for E</a:t>
            </a:r>
            <a:r>
              <a:rPr kumimoji="0" lang="en-US" sz="1800" b="0" i="0" u="none" strike="noStrike" kern="1200" cap="none" spc="0" normalizeH="0" baseline="-2500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itchFamily="34" charset="0"/>
                <a:ea typeface="+mn-ea"/>
                <a:cs typeface="+mn-cs"/>
              </a:rPr>
              <a:t>x</a:t>
            </a: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itchFamily="34" charset="0"/>
                <a:ea typeface="+mn-ea"/>
                <a:cs typeface="+mn-cs"/>
              </a:rPr>
              <a:t>~kT</a:t>
            </a:r>
          </a:p>
        </p:txBody>
      </p:sp>
      <p:sp>
        <p:nvSpPr>
          <p:cNvPr id="176136" name="Text Box 8"/>
          <p:cNvSpPr txBox="1">
            <a:spLocks noChangeArrowheads="1"/>
          </p:cNvSpPr>
          <p:nvPr/>
        </p:nvSpPr>
        <p:spPr bwMode="auto">
          <a:xfrm>
            <a:off x="121582" y="5820172"/>
            <a:ext cx="8900835" cy="369332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sng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itchFamily="34" charset="0"/>
                <a:ea typeface="+mn-ea"/>
                <a:cs typeface="+mn-cs"/>
              </a:rPr>
              <a:t>The correction for this effect has to be calculated. </a:t>
            </a:r>
            <a:r>
              <a:rPr lang="en-US" u="sng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Importance often underestimated…</a:t>
            </a:r>
            <a:endParaRPr kumimoji="0" lang="en-US" sz="1800" b="0" i="0" u="sng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  <p:pic>
        <p:nvPicPr>
          <p:cNvPr id="98313" name="Picture 9" descr="reacmodels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563" y="1295400"/>
            <a:ext cx="2536825" cy="1793875"/>
          </a:xfrm>
          <a:prstGeom prst="rect">
            <a:avLst/>
          </a:prstGeom>
          <a:noFill/>
          <a:ln w="635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6138" name="Text Box 10"/>
          <p:cNvSpPr txBox="1">
            <a:spLocks noChangeArrowheads="1"/>
          </p:cNvSpPr>
          <p:nvPr/>
        </p:nvSpPr>
        <p:spPr bwMode="auto">
          <a:xfrm>
            <a:off x="223838" y="3548063"/>
            <a:ext cx="8953092" cy="2031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itchFamily="34" charset="0"/>
                <a:ea typeface="+mn-ea"/>
                <a:cs typeface="+mn-cs"/>
              </a:rPr>
              <a:t> Only small correction for:</a:t>
            </a:r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itchFamily="34" charset="0"/>
                <a:ea typeface="+mn-ea"/>
                <a:cs typeface="+mn-cs"/>
              </a:rPr>
              <a:t> light nuclei (level spacing several MeV)</a:t>
            </a:r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itchFamily="34" charset="0"/>
                <a:ea typeface="+mn-ea"/>
                <a:cs typeface="+mn-cs"/>
              </a:rPr>
              <a:t> Gamow window at low energy: at low 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itchFamily="34" charset="0"/>
                <a:ea typeface="+mn-ea"/>
                <a:cs typeface="+mn-cs"/>
              </a:rPr>
              <a:t> 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itchFamily="34" charset="0"/>
                <a:ea typeface="+mn-ea"/>
                <a:cs typeface="+mn-cs"/>
              </a:rPr>
              <a:t>LARGE correction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itchFamily="34" charset="0"/>
                <a:ea typeface="+mn-ea"/>
                <a:cs typeface="+mn-cs"/>
              </a:rPr>
              <a:t>, when</a:t>
            </a:r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itchFamily="34" charset="0"/>
                <a:ea typeface="+mn-ea"/>
                <a:cs typeface="+mn-cs"/>
              </a:rPr>
              <a:t> low lying (~100 keV) excited state(s) exist(s) in the target nucleus (heavy nuclei)</a:t>
            </a:r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itchFamily="34" charset="0"/>
                <a:ea typeface="+mn-ea"/>
                <a:cs typeface="+mn-cs"/>
              </a:rPr>
              <a:t> temperatures are high (explosive nucleosynthesis)</a:t>
            </a:r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itchFamily="34" charset="0"/>
                <a:ea typeface="+mn-ea"/>
                <a:cs typeface="+mn-cs"/>
              </a:rPr>
              <a:t> the populated state has a very different rate</a:t>
            </a:r>
          </a:p>
        </p:txBody>
      </p:sp>
    </p:spTree>
    <p:extLst>
      <p:ext uri="{BB962C8B-B14F-4D97-AF65-F5344CB8AC3E}">
        <p14:creationId xmlns:p14="http://schemas.microsoft.com/office/powerpoint/2010/main" val="23888442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6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6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with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76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6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6136" grpId="0" animBg="1"/>
      <p:bldP spid="176138" grpId="0"/>
    </p:bld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Tommy\Desktop\1209.4060v2.pdf6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540" b="45040"/>
          <a:stretch/>
        </p:blipFill>
        <p:spPr bwMode="auto">
          <a:xfrm>
            <a:off x="608608" y="908720"/>
            <a:ext cx="4510052" cy="792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7" descr="CNfi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591"/>
          <a:stretch>
            <a:fillRect/>
          </a:stretch>
        </p:blipFill>
        <p:spPr bwMode="auto">
          <a:xfrm>
            <a:off x="4886572" y="3969104"/>
            <a:ext cx="4254848" cy="28541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11" descr="rateinte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712" y="2142014"/>
            <a:ext cx="2595239" cy="435589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" name="Group 3"/>
          <p:cNvGrpSpPr/>
          <p:nvPr/>
        </p:nvGrpSpPr>
        <p:grpSpPr>
          <a:xfrm>
            <a:off x="3360379" y="2152297"/>
            <a:ext cx="4945063" cy="498475"/>
            <a:chOff x="3360379" y="2152297"/>
            <a:chExt cx="4945063" cy="498475"/>
          </a:xfrm>
        </p:grpSpPr>
        <p:graphicFrame>
          <p:nvGraphicFramePr>
            <p:cNvPr id="16" name="Object 13"/>
            <p:cNvGraphicFramePr>
              <a:graphicFrameLocks noChangeAspect="1"/>
            </p:cNvGraphicFramePr>
            <p:nvPr/>
          </p:nvGraphicFramePr>
          <p:xfrm>
            <a:off x="3360379" y="2152297"/>
            <a:ext cx="2624138" cy="4984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5" imgW="1269449" imgH="241195" progId="Equation.3">
                    <p:embed/>
                  </p:oleObj>
                </mc:Choice>
                <mc:Fallback>
                  <p:oleObj name="Equation" r:id="rId5" imgW="1269449" imgH="241195" progId="Equation.3">
                    <p:embed/>
                    <p:pic>
                      <p:nvPicPr>
                        <p:cNvPr id="16" name="Object 1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360379" y="2152297"/>
                          <a:ext cx="2624138" cy="498475"/>
                        </a:xfrm>
                        <a:prstGeom prst="rect">
                          <a:avLst/>
                        </a:prstGeom>
                        <a:solidFill>
                          <a:schemeClr val="tx1"/>
                        </a:solidFill>
                        <a:ln w="9525">
                          <a:solidFill>
                            <a:schemeClr val="bg2"/>
                          </a:solidFill>
                          <a:miter lim="800000"/>
                          <a:headEnd/>
                          <a:tailEnd/>
                        </a:ln>
                        <a:effectLst/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7" name="Text Box 14"/>
            <p:cNvSpPr txBox="1">
              <a:spLocks noChangeArrowheads="1"/>
            </p:cNvSpPr>
            <p:nvPr/>
          </p:nvSpPr>
          <p:spPr bwMode="auto">
            <a:xfrm>
              <a:off x="6203592" y="2261835"/>
              <a:ext cx="2101850" cy="3667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FFC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itchFamily="34" charset="0"/>
                  <a:ea typeface="+mn-ea"/>
                  <a:cs typeface="+mn-cs"/>
                </a:rPr>
                <a:t>Boltzmann weights</a:t>
              </a: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0979" y="-243408"/>
            <a:ext cx="7772400" cy="1219200"/>
          </a:xfrm>
        </p:spPr>
        <p:txBody>
          <a:bodyPr/>
          <a:lstStyle/>
          <a:p>
            <a:r>
              <a:rPr lang="en-US" sz="3200" dirty="0"/>
              <a:t>Stellar rate and stellar cross section</a:t>
            </a:r>
            <a:endParaRPr lang="en-GB" sz="3200" dirty="0"/>
          </a:p>
        </p:txBody>
      </p:sp>
      <p:sp>
        <p:nvSpPr>
          <p:cNvPr id="21" name="Text Box 14"/>
          <p:cNvSpPr txBox="1">
            <a:spLocks noChangeArrowheads="1"/>
          </p:cNvSpPr>
          <p:nvPr/>
        </p:nvSpPr>
        <p:spPr bwMode="auto">
          <a:xfrm>
            <a:off x="6203592" y="1121407"/>
            <a:ext cx="130035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itchFamily="34" charset="0"/>
                <a:ea typeface="+mn-ea"/>
                <a:cs typeface="+mn-cs"/>
              </a:rPr>
              <a:t>Stellar rate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617712" y="1724228"/>
            <a:ext cx="7399196" cy="374621"/>
            <a:chOff x="617712" y="1724228"/>
            <a:chExt cx="7399196" cy="374621"/>
          </a:xfrm>
        </p:grpSpPr>
        <p:pic>
          <p:nvPicPr>
            <p:cNvPr id="18" name="Picture 10" descr="ratesum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7712" y="1806104"/>
              <a:ext cx="4500948" cy="292745"/>
            </a:xfrm>
            <a:prstGeom prst="rect">
              <a:avLst/>
            </a:prstGeom>
            <a:noFill/>
            <a:ln w="9525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2" name="Text Box 14"/>
            <p:cNvSpPr txBox="1">
              <a:spLocks noChangeArrowheads="1"/>
            </p:cNvSpPr>
            <p:nvPr/>
          </p:nvSpPr>
          <p:spPr bwMode="auto">
            <a:xfrm>
              <a:off x="6203591" y="1724228"/>
              <a:ext cx="1813317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FFC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itchFamily="34" charset="0"/>
                  <a:ea typeface="+mn-ea"/>
                  <a:cs typeface="+mn-cs"/>
                </a:rPr>
                <a:t>Stellar reactivity</a:t>
              </a: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592536" y="2918536"/>
            <a:ext cx="7856374" cy="1368152"/>
            <a:chOff x="596552" y="2780928"/>
            <a:chExt cx="7856374" cy="1368152"/>
          </a:xfrm>
        </p:grpSpPr>
        <p:pic>
          <p:nvPicPr>
            <p:cNvPr id="17412" name="Picture 4" descr="C:\Users\Tommy\Desktop\1209.4060v2.pdf8.png"/>
            <p:cNvPicPr>
              <a:picLocks noChangeAspect="1" noChangeArrowheads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9641" r="4183" b="43377"/>
            <a:stretch/>
          </p:blipFill>
          <p:spPr bwMode="auto">
            <a:xfrm>
              <a:off x="596552" y="2780928"/>
              <a:ext cx="5458928" cy="136815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3" name="Text Box 14"/>
            <p:cNvSpPr txBox="1">
              <a:spLocks noChangeArrowheads="1"/>
            </p:cNvSpPr>
            <p:nvPr/>
          </p:nvSpPr>
          <p:spPr bwMode="auto">
            <a:xfrm>
              <a:off x="6203592" y="3078036"/>
              <a:ext cx="2249334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FFC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itchFamily="34" charset="0"/>
                  <a:ea typeface="+mn-ea"/>
                  <a:cs typeface="+mn-cs"/>
                </a:rPr>
                <a:t>Stellar cross section</a:t>
              </a: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596552" y="4414643"/>
            <a:ext cx="4297908" cy="612427"/>
            <a:chOff x="596552" y="4293096"/>
            <a:chExt cx="4297908" cy="612427"/>
          </a:xfrm>
        </p:grpSpPr>
        <p:pic>
          <p:nvPicPr>
            <p:cNvPr id="17411" name="Picture 3" descr="C:\Users\Tommy\Desktop\1209.4060v2.pdf7.png"/>
            <p:cNvPicPr>
              <a:picLocks noChangeAspect="1" noChangeArrowheads="1"/>
            </p:cNvPicPr>
            <p:nvPr/>
          </p:nvPicPr>
          <p:blipFill rotWithShape="1"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9725" b="43091"/>
            <a:stretch/>
          </p:blipFill>
          <p:spPr bwMode="auto">
            <a:xfrm>
              <a:off x="596552" y="4293096"/>
              <a:ext cx="2520280" cy="61242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4" name="Text Box 14"/>
            <p:cNvSpPr txBox="1">
              <a:spLocks noChangeArrowheads="1"/>
            </p:cNvSpPr>
            <p:nvPr/>
          </p:nvSpPr>
          <p:spPr bwMode="auto">
            <a:xfrm>
              <a:off x="2978551" y="4414643"/>
              <a:ext cx="1915909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FFC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itchFamily="34" charset="0"/>
                  <a:ea typeface="+mn-ea"/>
                  <a:cs typeface="+mn-cs"/>
                </a:rPr>
                <a:t>Population factor</a:t>
              </a: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596552" y="5157192"/>
            <a:ext cx="4119465" cy="680943"/>
            <a:chOff x="596552" y="5157192"/>
            <a:chExt cx="4119465" cy="680943"/>
          </a:xfrm>
        </p:grpSpPr>
        <p:pic>
          <p:nvPicPr>
            <p:cNvPr id="17413" name="Picture 5" descr="C:\Users\Tommy\Desktop\1209.4060v2.pdf9.png">
              <a:hlinkClick r:id="" action="ppaction://noaction"/>
            </p:cNvPr>
            <p:cNvPicPr>
              <a:picLocks noChangeAspect="1" noChangeArrowheads="1"/>
            </p:cNvPicPr>
            <p:nvPr/>
          </p:nvPicPr>
          <p:blipFill rotWithShape="1"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9585" r="9681" b="41078"/>
            <a:stretch/>
          </p:blipFill>
          <p:spPr bwMode="auto">
            <a:xfrm>
              <a:off x="596552" y="5157192"/>
              <a:ext cx="2249164" cy="68094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5" name="Text Box 14"/>
            <p:cNvSpPr txBox="1">
              <a:spLocks noChangeArrowheads="1"/>
            </p:cNvSpPr>
            <p:nvPr/>
          </p:nvSpPr>
          <p:spPr bwMode="auto">
            <a:xfrm>
              <a:off x="2837739" y="5174497"/>
              <a:ext cx="1878278" cy="6463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FFC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itchFamily="34" charset="0"/>
                  <a:ea typeface="+mn-ea"/>
                  <a:cs typeface="+mn-cs"/>
                </a:rPr>
                <a:t>Weight of excited state</a:t>
              </a:r>
            </a:p>
          </p:txBody>
        </p:sp>
      </p:grpSp>
      <p:sp>
        <p:nvSpPr>
          <p:cNvPr id="10" name="Rectangle 9">
            <a:hlinkClick r:id="" action="ppaction://noaction"/>
          </p:cNvPr>
          <p:cNvSpPr/>
          <p:nvPr/>
        </p:nvSpPr>
        <p:spPr bwMode="auto">
          <a:xfrm>
            <a:off x="1721134" y="2924944"/>
            <a:ext cx="4075002" cy="864096"/>
          </a:xfrm>
          <a:prstGeom prst="rect">
            <a:avLst/>
          </a:prstGeom>
          <a:solidFill>
            <a:schemeClr val="accent1">
              <a:alpha val="0"/>
            </a:schemeClr>
          </a:solidFill>
          <a:ln w="57150" cap="sq" cmpd="sng" algn="ctr">
            <a:noFill/>
            <a:prstDash val="solid"/>
            <a:round/>
            <a:headEnd type="none" w="med" len="med"/>
            <a:tailEnd type="stealth" w="lg" len="lg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75000"/>
              <a:buFont typeface="Wingdings" pitchFamily="2" charset="2"/>
              <a:buNone/>
              <a:tabLst/>
              <a:defRPr/>
            </a:pPr>
            <a:endParaRPr kumimoji="0" lang="en-GB" sz="2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27" name="Text Box 3"/>
          <p:cNvSpPr txBox="1">
            <a:spLocks noChangeArrowheads="1"/>
          </p:cNvSpPr>
          <p:nvPr/>
        </p:nvSpPr>
        <p:spPr bwMode="auto">
          <a:xfrm>
            <a:off x="39982" y="6600824"/>
            <a:ext cx="2996095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T. Rauscher, Int. J. Mod. Phys. E 20, 1071 (2011)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98134" y="2610855"/>
            <a:ext cx="5749136" cy="461665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The measured cross section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0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 determines </a:t>
            </a:r>
            <a:r>
              <a:rPr kumimoji="0" lang="en-US" sz="2400" b="0" i="1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R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0</a:t>
            </a:r>
            <a:endParaRPr kumimoji="0" lang="en-GB" sz="2400" b="0" i="0" u="none" strike="noStrike" kern="1200" cap="none" spc="0" normalizeH="0" baseline="-2500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8" name="Up-Down Arrow 7"/>
          <p:cNvSpPr/>
          <p:nvPr/>
        </p:nvSpPr>
        <p:spPr bwMode="auto">
          <a:xfrm rot="2052166">
            <a:off x="1290653" y="1436515"/>
            <a:ext cx="494753" cy="1946004"/>
          </a:xfrm>
          <a:prstGeom prst="upDownArrow">
            <a:avLst/>
          </a:prstGeom>
          <a:solidFill>
            <a:schemeClr val="accent1"/>
          </a:solidFill>
          <a:ln w="57150" cap="sq" cmpd="sng" algn="ctr">
            <a:solidFill>
              <a:srgbClr val="FF0000"/>
            </a:solidFill>
            <a:prstDash val="solid"/>
            <a:round/>
            <a:headEnd type="none" w="med" len="med"/>
            <a:tailEnd type="stealth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75000"/>
              <a:buFont typeface="Wingdings" pitchFamily="2" charset="2"/>
              <a:buNone/>
              <a:tabLst/>
              <a:defRPr/>
            </a:pPr>
            <a:endParaRPr kumimoji="0" lang="en-GB" sz="2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AD52449-7C91-46C1-AEA2-D54A9ACACD7A}"/>
              </a:ext>
            </a:extLst>
          </p:cNvPr>
          <p:cNvSpPr txBox="1"/>
          <p:nvPr/>
        </p:nvSpPr>
        <p:spPr>
          <a:xfrm>
            <a:off x="196831" y="5949280"/>
            <a:ext cx="451918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Using pop. fact. as measure of importance</a:t>
            </a:r>
          </a:p>
          <a:p>
            <a:r>
              <a:rPr lang="en-GB" dirty="0"/>
              <a:t>underestimates impact!</a:t>
            </a:r>
          </a:p>
        </p:txBody>
      </p:sp>
    </p:spTree>
    <p:extLst>
      <p:ext uri="{BB962C8B-B14F-4D97-AF65-F5344CB8AC3E}">
        <p14:creationId xmlns:p14="http://schemas.microsoft.com/office/powerpoint/2010/main" val="40581305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3" grpId="0"/>
    </p:bld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3666" name="Picture 2" descr="CNfi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591"/>
          <a:stretch>
            <a:fillRect/>
          </a:stretch>
        </p:blipFill>
        <p:spPr bwMode="auto">
          <a:xfrm>
            <a:off x="852488" y="958850"/>
            <a:ext cx="7556500" cy="5068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3299" name="Picture 3" descr="WFigpre1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177" b="11604"/>
          <a:stretch>
            <a:fillRect/>
          </a:stretch>
        </p:blipFill>
        <p:spPr bwMode="auto">
          <a:xfrm>
            <a:off x="0" y="963613"/>
            <a:ext cx="9144000" cy="5186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83300" name="Group 4"/>
          <p:cNvGrpSpPr>
            <a:grpSpLocks/>
          </p:cNvGrpSpPr>
          <p:nvPr/>
        </p:nvGrpSpPr>
        <p:grpSpPr bwMode="auto">
          <a:xfrm>
            <a:off x="0" y="1265238"/>
            <a:ext cx="9144000" cy="4300537"/>
            <a:chOff x="0" y="797"/>
            <a:chExt cx="5760" cy="2709"/>
          </a:xfrm>
        </p:grpSpPr>
        <p:sp>
          <p:nvSpPr>
            <p:cNvPr id="183301" name="Rectangle 5"/>
            <p:cNvSpPr>
              <a:spLocks noChangeArrowheads="1"/>
            </p:cNvSpPr>
            <p:nvPr/>
          </p:nvSpPr>
          <p:spPr bwMode="auto">
            <a:xfrm>
              <a:off x="0" y="797"/>
              <a:ext cx="1507" cy="1584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endParaRPr>
            </a:p>
          </p:txBody>
        </p:sp>
        <p:sp>
          <p:nvSpPr>
            <p:cNvPr id="183302" name="Rectangle 6"/>
            <p:cNvSpPr>
              <a:spLocks noChangeArrowheads="1"/>
            </p:cNvSpPr>
            <p:nvPr/>
          </p:nvSpPr>
          <p:spPr bwMode="auto">
            <a:xfrm>
              <a:off x="4253" y="847"/>
              <a:ext cx="1507" cy="2659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endParaRPr>
            </a:p>
          </p:txBody>
        </p:sp>
      </p:grpSp>
      <p:sp>
        <p:nvSpPr>
          <p:cNvPr id="183303" name="Rectangle 7"/>
          <p:cNvSpPr>
            <a:spLocks noGrp="1" noChangeArrowheads="1"/>
          </p:cNvSpPr>
          <p:nvPr>
            <p:ph type="title"/>
          </p:nvPr>
        </p:nvSpPr>
        <p:spPr>
          <a:xfrm>
            <a:off x="868363" y="0"/>
            <a:ext cx="7483475" cy="1020763"/>
          </a:xfrm>
        </p:spPr>
        <p:txBody>
          <a:bodyPr/>
          <a:lstStyle/>
          <a:p>
            <a:pPr eaLnBrk="1" hangingPunct="1">
              <a:defRPr/>
            </a:pPr>
            <a:r>
              <a:rPr lang="en-US" sz="4000"/>
              <a:t>Effective weights of excited states</a:t>
            </a:r>
          </a:p>
        </p:txBody>
      </p:sp>
      <p:grpSp>
        <p:nvGrpSpPr>
          <p:cNvPr id="183304" name="Group 8"/>
          <p:cNvGrpSpPr>
            <a:grpSpLocks/>
          </p:cNvGrpSpPr>
          <p:nvPr/>
        </p:nvGrpSpPr>
        <p:grpSpPr bwMode="auto">
          <a:xfrm>
            <a:off x="4768850" y="0"/>
            <a:ext cx="2286000" cy="974725"/>
            <a:chOff x="3004" y="0"/>
            <a:chExt cx="1440" cy="614"/>
          </a:xfrm>
        </p:grpSpPr>
        <p:sp>
          <p:nvSpPr>
            <p:cNvPr id="113684" name="AutoShape 9"/>
            <p:cNvSpPr>
              <a:spLocks noChangeArrowheads="1"/>
            </p:cNvSpPr>
            <p:nvPr/>
          </p:nvSpPr>
          <p:spPr bwMode="auto">
            <a:xfrm>
              <a:off x="3004" y="0"/>
              <a:ext cx="1440" cy="614"/>
            </a:xfrm>
            <a:prstGeom prst="wedgeRectCallout">
              <a:avLst>
                <a:gd name="adj1" fmla="val -43750"/>
                <a:gd name="adj2" fmla="val 70000"/>
              </a:avLst>
            </a:prstGeom>
            <a:solidFill>
              <a:srgbClr val="00CCFF"/>
            </a:solidFill>
            <a:ln w="9525">
              <a:solidFill>
                <a:schemeClr val="bg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/>
                <a:ea typeface="+mn-ea"/>
                <a:cs typeface="+mn-cs"/>
              </a:endParaRPr>
            </a:p>
          </p:txBody>
        </p:sp>
        <p:sp>
          <p:nvSpPr>
            <p:cNvPr id="113685" name="Text Box 10"/>
            <p:cNvSpPr txBox="1">
              <a:spLocks noChangeArrowheads="1"/>
            </p:cNvSpPr>
            <p:nvPr/>
          </p:nvSpPr>
          <p:spPr bwMode="auto">
            <a:xfrm>
              <a:off x="3187" y="157"/>
              <a:ext cx="1092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rPr>
                <a:t>Gamow energy</a:t>
              </a:r>
            </a:p>
          </p:txBody>
        </p:sp>
      </p:grpSp>
      <p:grpSp>
        <p:nvGrpSpPr>
          <p:cNvPr id="183307" name="Group 11"/>
          <p:cNvGrpSpPr>
            <a:grpSpLocks/>
          </p:cNvGrpSpPr>
          <p:nvPr/>
        </p:nvGrpSpPr>
        <p:grpSpPr bwMode="auto">
          <a:xfrm>
            <a:off x="0" y="946150"/>
            <a:ext cx="9144000" cy="5184775"/>
            <a:chOff x="0" y="596"/>
            <a:chExt cx="5760" cy="3266"/>
          </a:xfrm>
        </p:grpSpPr>
        <p:grpSp>
          <p:nvGrpSpPr>
            <p:cNvPr id="113675" name="Group 12"/>
            <p:cNvGrpSpPr>
              <a:grpSpLocks/>
            </p:cNvGrpSpPr>
            <p:nvPr/>
          </p:nvGrpSpPr>
          <p:grpSpPr bwMode="auto">
            <a:xfrm>
              <a:off x="0" y="596"/>
              <a:ext cx="5760" cy="3266"/>
              <a:chOff x="0" y="596"/>
              <a:chExt cx="5760" cy="3266"/>
            </a:xfrm>
          </p:grpSpPr>
          <p:grpSp>
            <p:nvGrpSpPr>
              <p:cNvPr id="113678" name="Group 13"/>
              <p:cNvGrpSpPr>
                <a:grpSpLocks/>
              </p:cNvGrpSpPr>
              <p:nvPr/>
            </p:nvGrpSpPr>
            <p:grpSpPr bwMode="auto">
              <a:xfrm>
                <a:off x="0" y="596"/>
                <a:ext cx="5606" cy="3266"/>
                <a:chOff x="0" y="596"/>
                <a:chExt cx="5606" cy="3266"/>
              </a:xfrm>
            </p:grpSpPr>
            <p:pic>
              <p:nvPicPr>
                <p:cNvPr id="113681" name="Picture 14" descr="Wfig"/>
                <p:cNvPicPr>
                  <a:picLocks noChangeAspect="1" noChangeArrowheads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228" y="596"/>
                  <a:ext cx="5242" cy="326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183311" name="Rectangle 15"/>
                <p:cNvSpPr>
                  <a:spLocks noChangeArrowheads="1"/>
                </p:cNvSpPr>
                <p:nvPr/>
              </p:nvSpPr>
              <p:spPr bwMode="auto">
                <a:xfrm>
                  <a:off x="0" y="1277"/>
                  <a:ext cx="518" cy="998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83312" name="Rectangle 16"/>
                <p:cNvSpPr>
                  <a:spLocks noChangeArrowheads="1"/>
                </p:cNvSpPr>
                <p:nvPr/>
              </p:nvSpPr>
              <p:spPr bwMode="auto">
                <a:xfrm>
                  <a:off x="5337" y="2831"/>
                  <a:ext cx="269" cy="605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 pitchFamily="34" charset="0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183313" name="Rectangle 17"/>
              <p:cNvSpPr>
                <a:spLocks noChangeArrowheads="1"/>
              </p:cNvSpPr>
              <p:nvPr/>
            </p:nvSpPr>
            <p:spPr bwMode="auto">
              <a:xfrm>
                <a:off x="0" y="1978"/>
                <a:ext cx="221" cy="480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83314" name="Rectangle 18"/>
              <p:cNvSpPr>
                <a:spLocks noChangeArrowheads="1"/>
              </p:cNvSpPr>
              <p:nvPr/>
            </p:nvSpPr>
            <p:spPr bwMode="auto">
              <a:xfrm>
                <a:off x="5472" y="3120"/>
                <a:ext cx="288" cy="538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+mn-cs"/>
                </a:endParaRPr>
              </a:p>
            </p:txBody>
          </p:sp>
        </p:grpSp>
        <p:sp>
          <p:nvSpPr>
            <p:cNvPr id="183315" name="Line 19"/>
            <p:cNvSpPr>
              <a:spLocks noChangeShapeType="1"/>
            </p:cNvSpPr>
            <p:nvPr/>
          </p:nvSpPr>
          <p:spPr bwMode="auto">
            <a:xfrm flipV="1">
              <a:off x="603" y="885"/>
              <a:ext cx="651" cy="1461"/>
            </a:xfrm>
            <a:prstGeom prst="line">
              <a:avLst/>
            </a:prstGeom>
            <a:noFill/>
            <a:ln w="38100">
              <a:solidFill>
                <a:srgbClr val="CC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endParaRPr>
            </a:p>
          </p:txBody>
        </p:sp>
        <p:sp>
          <p:nvSpPr>
            <p:cNvPr id="183316" name="Line 20"/>
            <p:cNvSpPr>
              <a:spLocks noChangeShapeType="1"/>
            </p:cNvSpPr>
            <p:nvPr/>
          </p:nvSpPr>
          <p:spPr bwMode="auto">
            <a:xfrm>
              <a:off x="4401" y="888"/>
              <a:ext cx="687" cy="2649"/>
            </a:xfrm>
            <a:prstGeom prst="line">
              <a:avLst/>
            </a:prstGeom>
            <a:noFill/>
            <a:ln w="38100">
              <a:solidFill>
                <a:srgbClr val="CC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endParaRPr>
            </a:p>
          </p:txBody>
        </p:sp>
      </p:grpSp>
      <p:graphicFrame>
        <p:nvGraphicFramePr>
          <p:cNvPr id="183317" name="Object 21"/>
          <p:cNvGraphicFramePr>
            <a:graphicFrameLocks noChangeAspect="1"/>
          </p:cNvGraphicFramePr>
          <p:nvPr/>
        </p:nvGraphicFramePr>
        <p:xfrm>
          <a:off x="0" y="5629275"/>
          <a:ext cx="1130300" cy="1228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5" imgW="291847" imgH="317225" progId="Equation.3">
                  <p:embed/>
                </p:oleObj>
              </mc:Choice>
              <mc:Fallback>
                <p:oleObj name="Equation" r:id="rId5" imgW="291847" imgH="317225" progId="Equation.3">
                  <p:embed/>
                  <p:pic>
                    <p:nvPicPr>
                      <p:cNvPr id="183317" name="Object 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5629275"/>
                        <a:ext cx="1130300" cy="1228725"/>
                      </a:xfrm>
                      <a:prstGeom prst="rect">
                        <a:avLst/>
                      </a:prstGeom>
                      <a:solidFill>
                        <a:srgbClr val="FFCC00"/>
                      </a:solidFill>
                      <a:ln w="9525">
                        <a:solidFill>
                          <a:schemeClr val="bg2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3319" name="Object 23"/>
          <p:cNvGraphicFramePr>
            <a:graphicFrameLocks noChangeAspect="1"/>
          </p:cNvGraphicFramePr>
          <p:nvPr/>
        </p:nvGraphicFramePr>
        <p:xfrm>
          <a:off x="0" y="5643563"/>
          <a:ext cx="2297113" cy="12144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7" imgW="889000" imgH="469900" progId="Equation.3">
                  <p:embed/>
                </p:oleObj>
              </mc:Choice>
              <mc:Fallback>
                <p:oleObj name="Equation" r:id="rId7" imgW="889000" imgH="469900" progId="Equation.3">
                  <p:embed/>
                  <p:pic>
                    <p:nvPicPr>
                      <p:cNvPr id="183319" name="Object 2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5643563"/>
                        <a:ext cx="2297113" cy="1214437"/>
                      </a:xfrm>
                      <a:prstGeom prst="rect">
                        <a:avLst/>
                      </a:prstGeom>
                      <a:solidFill>
                        <a:srgbClr val="FFCC00"/>
                      </a:solidFill>
                      <a:ln w="9525">
                        <a:solidFill>
                          <a:schemeClr val="bg2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" name="TextBox 22"/>
          <p:cNvSpPr txBox="1"/>
          <p:nvPr/>
        </p:nvSpPr>
        <p:spPr>
          <a:xfrm>
            <a:off x="2606323" y="6156012"/>
            <a:ext cx="568848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By shifting energy scales of MB distributions to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g.s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. energy,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weights are modified (Fowler 1975).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125862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8330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83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out)">
                                      <p:cBhvr>
                                        <p:cTn id="17" dur="2000"/>
                                        <p:tgtEl>
                                          <p:spTgt spid="18330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83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0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83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833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2000"/>
                                        <p:tgtEl>
                                          <p:spTgt spid="183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25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219200"/>
          </a:xfrm>
        </p:spPr>
        <p:txBody>
          <a:bodyPr/>
          <a:lstStyle/>
          <a:p>
            <a:r>
              <a:rPr lang="de-CH" altLang="en-US" sz="4000"/>
              <a:t>Reaction Rate (MB)</a:t>
            </a:r>
            <a:endParaRPr lang="en-US" altLang="en-US" sz="4000"/>
          </a:p>
        </p:txBody>
      </p:sp>
      <p:grpSp>
        <p:nvGrpSpPr>
          <p:cNvPr id="1772547" name="Group 3"/>
          <p:cNvGrpSpPr>
            <a:grpSpLocks/>
          </p:cNvGrpSpPr>
          <p:nvPr/>
        </p:nvGrpSpPr>
        <p:grpSpPr bwMode="auto">
          <a:xfrm>
            <a:off x="512763" y="1135063"/>
            <a:ext cx="8088312" cy="1501775"/>
            <a:chOff x="333" y="1061"/>
            <a:chExt cx="5095" cy="946"/>
          </a:xfrm>
        </p:grpSpPr>
        <p:graphicFrame>
          <p:nvGraphicFramePr>
            <p:cNvPr id="1772548" name="Object 4"/>
            <p:cNvGraphicFramePr>
              <a:graphicFrameLocks noChangeAspect="1"/>
            </p:cNvGraphicFramePr>
            <p:nvPr/>
          </p:nvGraphicFramePr>
          <p:xfrm>
            <a:off x="333" y="1061"/>
            <a:ext cx="5095" cy="73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3" imgW="2997000" imgH="431640" progId="Equation.3">
                    <p:embed/>
                  </p:oleObj>
                </mc:Choice>
                <mc:Fallback>
                  <p:oleObj name="Equation" r:id="rId3" imgW="2997000" imgH="431640" progId="Equation.3">
                    <p:embed/>
                    <p:pic>
                      <p:nvPicPr>
                        <p:cNvPr id="1772548" name="Object 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33" y="1061"/>
                          <a:ext cx="5095" cy="733"/>
                        </a:xfrm>
                        <a:prstGeom prst="rect">
                          <a:avLst/>
                        </a:prstGeom>
                        <a:solidFill>
                          <a:srgbClr val="FFCC00"/>
                        </a:solidFill>
                        <a:ln w="6350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:ln>
                        <a:effectLst>
                          <a:outerShdw dist="107763" dir="2700000" algn="ctr" rotWithShape="0">
                            <a:schemeClr val="bg2"/>
                          </a:outerShdw>
                        </a:effec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772549" name="Text Box 5"/>
            <p:cNvSpPr txBox="1">
              <a:spLocks noChangeArrowheads="1"/>
            </p:cNvSpPr>
            <p:nvPr/>
          </p:nvSpPr>
          <p:spPr bwMode="auto">
            <a:xfrm>
              <a:off x="2640" y="1776"/>
              <a:ext cx="2524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de-CH" altLang="en-US" sz="180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Number of reactions per time and volume</a:t>
              </a:r>
              <a:endParaRPr lang="en-US" altLang="en-US" sz="1800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</p:grpSp>
      <p:graphicFrame>
        <p:nvGraphicFramePr>
          <p:cNvPr id="1772566" name="Object 22"/>
          <p:cNvGraphicFramePr>
            <a:graphicFrameLocks noChangeAspect="1"/>
          </p:cNvGraphicFramePr>
          <p:nvPr/>
        </p:nvGraphicFramePr>
        <p:xfrm>
          <a:off x="341313" y="3567113"/>
          <a:ext cx="8802687" cy="2092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5" imgW="4267080" imgH="1015920" progId="Equation.3">
                  <p:embed/>
                </p:oleObj>
              </mc:Choice>
              <mc:Fallback>
                <p:oleObj name="Equation" r:id="rId5" imgW="4267080" imgH="1015920" progId="Equation.3">
                  <p:embed/>
                  <p:pic>
                    <p:nvPicPr>
                      <p:cNvPr id="1772566" name="Object 2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1313" y="3567113"/>
                        <a:ext cx="8802687" cy="2092325"/>
                      </a:xfrm>
                      <a:prstGeom prst="rect">
                        <a:avLst/>
                      </a:prstGeom>
                      <a:solidFill>
                        <a:srgbClr val="FFCC00"/>
                      </a:solidFill>
                      <a:ln w="9525">
                        <a:solidFill>
                          <a:schemeClr val="bg2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72567" name="Text Box 23"/>
          <p:cNvSpPr txBox="1">
            <a:spLocks noChangeArrowheads="1"/>
          </p:cNvSpPr>
          <p:nvPr/>
        </p:nvSpPr>
        <p:spPr bwMode="auto">
          <a:xfrm>
            <a:off x="6207125" y="5721350"/>
            <a:ext cx="16637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7150" cap="sq">
                <a:solidFill>
                  <a:srgbClr val="FF0000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20000"/>
              </a:spcBef>
            </a:pPr>
            <a:r>
              <a:rPr lang="en-US" altLang="en-US" sz="1800">
                <a:effectLst>
                  <a:outerShdw blurRad="38100" dist="38100" dir="2700000" algn="tl">
                    <a:srgbClr val="000000"/>
                  </a:outerShdw>
                </a:effectLst>
              </a:rPr>
              <a:t>stellar reactivity</a:t>
            </a:r>
          </a:p>
        </p:txBody>
      </p:sp>
    </p:spTree>
  </p:cSld>
  <p:clrMapOvr>
    <a:masterClrMapping/>
  </p:clrMapOvr>
  <p:transition/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05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Simplification of Stellar Rate</a:t>
            </a:r>
          </a:p>
        </p:txBody>
      </p:sp>
      <p:graphicFrame>
        <p:nvGraphicFramePr>
          <p:cNvPr id="1730563" name="Object 3"/>
          <p:cNvGraphicFramePr>
            <a:graphicFrameLocks noChangeAspect="1"/>
          </p:cNvGraphicFramePr>
          <p:nvPr/>
        </p:nvGraphicFramePr>
        <p:xfrm>
          <a:off x="169863" y="1930400"/>
          <a:ext cx="8802687" cy="2092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4267080" imgH="1015920" progId="Equation.3">
                  <p:embed/>
                </p:oleObj>
              </mc:Choice>
              <mc:Fallback>
                <p:oleObj name="Equation" r:id="rId2" imgW="4267080" imgH="1015920" progId="Equation.3">
                  <p:embed/>
                  <p:pic>
                    <p:nvPicPr>
                      <p:cNvPr id="1730563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9863" y="1930400"/>
                        <a:ext cx="8802687" cy="2092325"/>
                      </a:xfrm>
                      <a:prstGeom prst="rect">
                        <a:avLst/>
                      </a:prstGeom>
                      <a:solidFill>
                        <a:srgbClr val="FFCC00"/>
                      </a:solidFill>
                      <a:ln w="9525">
                        <a:solidFill>
                          <a:schemeClr val="bg2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30564" name="Text Box 4"/>
          <p:cNvSpPr txBox="1">
            <a:spLocks noChangeArrowheads="1"/>
          </p:cNvSpPr>
          <p:nvPr/>
        </p:nvSpPr>
        <p:spPr bwMode="auto">
          <a:xfrm>
            <a:off x="182563" y="1392238"/>
            <a:ext cx="8312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hlinkClick r:id="" action="ppaction://noaction"/>
              </a:rPr>
              <a:t>MB distributed projectiles act on every excited state, have to do a weighted sum:</a:t>
            </a:r>
            <a:endParaRPr lang="en-US" altLang="en-US" sz="1800">
              <a:effectLst>
                <a:outerShdw blurRad="38100" dist="38100" dir="2700000" algn="tl">
                  <a:srgbClr val="000000"/>
                </a:outerShdw>
              </a:effectLst>
              <a:latin typeface="Arial" pitchFamily="34" charset="0"/>
            </a:endParaRPr>
          </a:p>
        </p:txBody>
      </p:sp>
      <p:grpSp>
        <p:nvGrpSpPr>
          <p:cNvPr id="1730565" name="Group 5"/>
          <p:cNvGrpSpPr>
            <a:grpSpLocks/>
          </p:cNvGrpSpPr>
          <p:nvPr/>
        </p:nvGrpSpPr>
        <p:grpSpPr bwMode="auto">
          <a:xfrm>
            <a:off x="593725" y="4359275"/>
            <a:ext cx="8550275" cy="1933575"/>
            <a:chOff x="374" y="2746"/>
            <a:chExt cx="5386" cy="1218"/>
          </a:xfrm>
        </p:grpSpPr>
        <p:graphicFrame>
          <p:nvGraphicFramePr>
            <p:cNvPr id="1730566" name="Object 6"/>
            <p:cNvGraphicFramePr>
              <a:graphicFrameLocks noChangeAspect="1"/>
            </p:cNvGraphicFramePr>
            <p:nvPr/>
          </p:nvGraphicFramePr>
          <p:xfrm>
            <a:off x="3025" y="2746"/>
            <a:ext cx="2043" cy="62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4" imgW="1498320" imgH="457200" progId="Equation.3">
                    <p:embed/>
                  </p:oleObj>
                </mc:Choice>
                <mc:Fallback>
                  <p:oleObj name="Equation" r:id="rId4" imgW="1498320" imgH="457200" progId="Equation.3">
                    <p:embed/>
                    <p:pic>
                      <p:nvPicPr>
                        <p:cNvPr id="1730566" name="Object 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025" y="2746"/>
                          <a:ext cx="2043" cy="623"/>
                        </a:xfrm>
                        <a:prstGeom prst="rect">
                          <a:avLst/>
                        </a:prstGeom>
                        <a:solidFill>
                          <a:srgbClr val="FFCC00"/>
                        </a:solidFill>
                        <a:ln w="9525">
                          <a:solidFill>
                            <a:schemeClr val="bg2"/>
                          </a:solidFill>
                          <a:miter lim="800000"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730567" name="Object 7"/>
            <p:cNvGraphicFramePr>
              <a:graphicFrameLocks noChangeAspect="1"/>
            </p:cNvGraphicFramePr>
            <p:nvPr/>
          </p:nvGraphicFramePr>
          <p:xfrm>
            <a:off x="3227" y="3463"/>
            <a:ext cx="2533" cy="50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6" imgW="2311200" imgH="457200" progId="Equation.3">
                    <p:embed/>
                  </p:oleObj>
                </mc:Choice>
                <mc:Fallback>
                  <p:oleObj name="Equation" r:id="rId6" imgW="2311200" imgH="457200" progId="Equation.3">
                    <p:embed/>
                    <p:pic>
                      <p:nvPicPr>
                        <p:cNvPr id="1730567" name="Object 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227" y="3463"/>
                          <a:ext cx="2533" cy="501"/>
                        </a:xfrm>
                        <a:prstGeom prst="rect">
                          <a:avLst/>
                        </a:prstGeom>
                        <a:solidFill>
                          <a:srgbClr val="FFCC00"/>
                        </a:solidFill>
                        <a:ln w="9525">
                          <a:solidFill>
                            <a:schemeClr val="bg2"/>
                          </a:solidFill>
                          <a:miter lim="800000"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730568" name="Text Box 8"/>
            <p:cNvSpPr txBox="1">
              <a:spLocks noChangeArrowheads="1"/>
            </p:cNvSpPr>
            <p:nvPr/>
          </p:nvSpPr>
          <p:spPr bwMode="auto">
            <a:xfrm>
              <a:off x="374" y="2892"/>
              <a:ext cx="1828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itchFamily="34" charset="0"/>
                </a:rPr>
                <a:t>with effective cross section</a:t>
              </a:r>
            </a:p>
          </p:txBody>
        </p:sp>
      </p:grpSp>
      <p:sp>
        <p:nvSpPr>
          <p:cNvPr id="1730569" name="Text Box 9"/>
          <p:cNvSpPr txBox="1">
            <a:spLocks noChangeArrowheads="1"/>
          </p:cNvSpPr>
          <p:nvPr/>
        </p:nvSpPr>
        <p:spPr bwMode="auto">
          <a:xfrm>
            <a:off x="0" y="5749925"/>
            <a:ext cx="5006975" cy="650875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chemeClr val="tx2"/>
                </a:solidFill>
                <a:effectLst/>
                <a:latin typeface="Arial" pitchFamily="34" charset="0"/>
              </a:rPr>
              <a:t>Effective cross section sums over all accessible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chemeClr val="tx2"/>
                </a:solidFill>
                <a:effectLst/>
                <a:latin typeface="Arial" pitchFamily="34" charset="0"/>
              </a:rPr>
              <a:t>excited states </a:t>
            </a:r>
            <a:r>
              <a:rPr lang="en-US" altLang="en-US" sz="1800" i="1">
                <a:solidFill>
                  <a:schemeClr val="tx2"/>
                </a:solidFill>
                <a:effectLst/>
                <a:latin typeface="Symbol" pitchFamily="18" charset="2"/>
              </a:rPr>
              <a:t>m,n</a:t>
            </a:r>
            <a:r>
              <a:rPr lang="en-US" altLang="en-US" sz="1800">
                <a:solidFill>
                  <a:schemeClr val="tx2"/>
                </a:solidFill>
                <a:effectLst/>
                <a:latin typeface="Arial" pitchFamily="34" charset="0"/>
              </a:rPr>
              <a:t> in initial and final nucleus!</a:t>
            </a:r>
          </a:p>
        </p:txBody>
      </p:sp>
      <p:sp>
        <p:nvSpPr>
          <p:cNvPr id="1730575" name="Rectangle 15"/>
          <p:cNvSpPr>
            <a:spLocks noChangeArrowheads="1"/>
          </p:cNvSpPr>
          <p:nvPr/>
        </p:nvSpPr>
        <p:spPr bwMode="auto">
          <a:xfrm>
            <a:off x="5654675" y="3140075"/>
            <a:ext cx="3306763" cy="852488"/>
          </a:xfrm>
          <a:prstGeom prst="rect">
            <a:avLst/>
          </a:prstGeom>
          <a:noFill/>
          <a:ln w="4445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7305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5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17305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7305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5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7305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30569" grpId="0" animBg="1"/>
      <p:bldP spid="1730575" grpId="0" animBg="1"/>
    </p:bld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188" name="Picture 4">
            <a:extLst>
              <a:ext uri="{FF2B5EF4-FFF2-40B4-BE49-F238E27FC236}">
                <a16:creationId xmlns:a16="http://schemas.microsoft.com/office/drawing/2014/main" id="{178F1342-425C-434D-9460-9E8743D013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531" b="2345"/>
          <a:stretch>
            <a:fillRect/>
          </a:stretch>
        </p:blipFill>
        <p:spPr bwMode="auto">
          <a:xfrm>
            <a:off x="0" y="0"/>
            <a:ext cx="5724525" cy="3649663"/>
          </a:xfrm>
          <a:prstGeom prst="rect">
            <a:avLst/>
          </a:prstGeom>
          <a:noFill/>
          <a:ln w="6350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93198" name="Group 14">
            <a:extLst>
              <a:ext uri="{FF2B5EF4-FFF2-40B4-BE49-F238E27FC236}">
                <a16:creationId xmlns:a16="http://schemas.microsoft.com/office/drawing/2014/main" id="{BAAB6707-7B95-4A68-ADE1-7A0378F4FACB}"/>
              </a:ext>
            </a:extLst>
          </p:cNvPr>
          <p:cNvGrpSpPr>
            <a:grpSpLocks/>
          </p:cNvGrpSpPr>
          <p:nvPr/>
        </p:nvGrpSpPr>
        <p:grpSpPr bwMode="auto">
          <a:xfrm>
            <a:off x="1619250" y="1052513"/>
            <a:ext cx="2447925" cy="1439862"/>
            <a:chOff x="1020" y="663"/>
            <a:chExt cx="1542" cy="907"/>
          </a:xfrm>
        </p:grpSpPr>
        <p:sp>
          <p:nvSpPr>
            <p:cNvPr id="93194" name="Line 10">
              <a:extLst>
                <a:ext uri="{FF2B5EF4-FFF2-40B4-BE49-F238E27FC236}">
                  <a16:creationId xmlns:a16="http://schemas.microsoft.com/office/drawing/2014/main" id="{F3BC073A-0AF0-453E-A978-525F340CAD66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020" y="663"/>
              <a:ext cx="499" cy="454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93195" name="Line 11">
              <a:extLst>
                <a:ext uri="{FF2B5EF4-FFF2-40B4-BE49-F238E27FC236}">
                  <a16:creationId xmlns:a16="http://schemas.microsoft.com/office/drawing/2014/main" id="{8A7C64E7-0BC7-4907-9B24-D64B32166B0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519" y="663"/>
              <a:ext cx="545" cy="1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93196" name="Line 12">
              <a:extLst>
                <a:ext uri="{FF2B5EF4-FFF2-40B4-BE49-F238E27FC236}">
                  <a16:creationId xmlns:a16="http://schemas.microsoft.com/office/drawing/2014/main" id="{47DD7A0B-DCF4-4893-83D3-6AD4AB596A9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064" y="663"/>
              <a:ext cx="498" cy="907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</p:grpSp>
      <p:grpSp>
        <p:nvGrpSpPr>
          <p:cNvPr id="93199" name="Group 15">
            <a:extLst>
              <a:ext uri="{FF2B5EF4-FFF2-40B4-BE49-F238E27FC236}">
                <a16:creationId xmlns:a16="http://schemas.microsoft.com/office/drawing/2014/main" id="{306E23FF-04C5-43D3-BB54-A1EA99C7A2F6}"/>
              </a:ext>
            </a:extLst>
          </p:cNvPr>
          <p:cNvGrpSpPr>
            <a:grpSpLocks/>
          </p:cNvGrpSpPr>
          <p:nvPr/>
        </p:nvGrpSpPr>
        <p:grpSpPr bwMode="auto">
          <a:xfrm>
            <a:off x="1612900" y="1092200"/>
            <a:ext cx="2447925" cy="1439863"/>
            <a:chOff x="1020" y="663"/>
            <a:chExt cx="1542" cy="907"/>
          </a:xfrm>
        </p:grpSpPr>
        <p:sp>
          <p:nvSpPr>
            <p:cNvPr id="93200" name="Line 16">
              <a:extLst>
                <a:ext uri="{FF2B5EF4-FFF2-40B4-BE49-F238E27FC236}">
                  <a16:creationId xmlns:a16="http://schemas.microsoft.com/office/drawing/2014/main" id="{6DBE1ABE-7880-4120-BAE7-A8C1E9DD45C8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020" y="663"/>
              <a:ext cx="499" cy="454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93201" name="Line 17">
              <a:extLst>
                <a:ext uri="{FF2B5EF4-FFF2-40B4-BE49-F238E27FC236}">
                  <a16:creationId xmlns:a16="http://schemas.microsoft.com/office/drawing/2014/main" id="{2A6F4FF3-404A-4783-A180-DCFA38F1CC99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519" y="663"/>
              <a:ext cx="545" cy="1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93202" name="Line 18">
              <a:extLst>
                <a:ext uri="{FF2B5EF4-FFF2-40B4-BE49-F238E27FC236}">
                  <a16:creationId xmlns:a16="http://schemas.microsoft.com/office/drawing/2014/main" id="{1EF38F66-F472-4AA2-8F3A-1C5EC643F3A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064" y="663"/>
              <a:ext cx="498" cy="907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</p:grpSp>
      <p:grpSp>
        <p:nvGrpSpPr>
          <p:cNvPr id="93204" name="Group 20">
            <a:extLst>
              <a:ext uri="{FF2B5EF4-FFF2-40B4-BE49-F238E27FC236}">
                <a16:creationId xmlns:a16="http://schemas.microsoft.com/office/drawing/2014/main" id="{E8F91E87-10C6-4EC2-8C40-6A054FA15181}"/>
              </a:ext>
            </a:extLst>
          </p:cNvPr>
          <p:cNvGrpSpPr>
            <a:grpSpLocks/>
          </p:cNvGrpSpPr>
          <p:nvPr/>
        </p:nvGrpSpPr>
        <p:grpSpPr bwMode="auto">
          <a:xfrm>
            <a:off x="4797425" y="0"/>
            <a:ext cx="4346575" cy="2201863"/>
            <a:chOff x="3022" y="0"/>
            <a:chExt cx="2738" cy="1387"/>
          </a:xfrm>
        </p:grpSpPr>
        <p:graphicFrame>
          <p:nvGraphicFramePr>
            <p:cNvPr id="93190" name="Object 6">
              <a:extLst>
                <a:ext uri="{FF2B5EF4-FFF2-40B4-BE49-F238E27FC236}">
                  <a16:creationId xmlns:a16="http://schemas.microsoft.com/office/drawing/2014/main" id="{A3EEB114-D05B-469C-B54E-3F284607A098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3022" y="0"/>
            <a:ext cx="2738" cy="112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4" imgW="2234880" imgH="914400" progId="Equation.3">
                    <p:embed/>
                  </p:oleObj>
                </mc:Choice>
                <mc:Fallback>
                  <p:oleObj name="Equation" r:id="rId4" imgW="2234880" imgH="914400" progId="Equation.3">
                    <p:embed/>
                    <p:pic>
                      <p:nvPicPr>
                        <p:cNvPr id="93190" name="Object 6">
                          <a:extLst>
                            <a:ext uri="{FF2B5EF4-FFF2-40B4-BE49-F238E27FC236}">
                              <a16:creationId xmlns:a16="http://schemas.microsoft.com/office/drawing/2014/main" id="{A3EEB114-D05B-469C-B54E-3F284607A098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022" y="0"/>
                          <a:ext cx="2738" cy="1122"/>
                        </a:xfrm>
                        <a:prstGeom prst="rect">
                          <a:avLst/>
                        </a:prstGeom>
                        <a:solidFill>
                          <a:srgbClr val="FFCC00"/>
                        </a:solidFill>
                        <a:ln w="9525">
                          <a:solidFill>
                            <a:schemeClr val="bg2"/>
                          </a:solidFill>
                          <a:miter lim="800000"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93203" name="Text Box 19">
              <a:extLst>
                <a:ext uri="{FF2B5EF4-FFF2-40B4-BE49-F238E27FC236}">
                  <a16:creationId xmlns:a16="http://schemas.microsoft.com/office/drawing/2014/main" id="{EE6D23EE-340F-498D-BBF1-EAEDE63C0BE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20" y="1156"/>
              <a:ext cx="1340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Reciprocity relation</a:t>
              </a:r>
            </a:p>
          </p:txBody>
        </p:sp>
      </p:grpSp>
      <p:grpSp>
        <p:nvGrpSpPr>
          <p:cNvPr id="93207" name="Group 23">
            <a:extLst>
              <a:ext uri="{FF2B5EF4-FFF2-40B4-BE49-F238E27FC236}">
                <a16:creationId xmlns:a16="http://schemas.microsoft.com/office/drawing/2014/main" id="{452199B2-FBE1-4F2E-8818-BA1CCBA8229C}"/>
              </a:ext>
            </a:extLst>
          </p:cNvPr>
          <p:cNvGrpSpPr>
            <a:grpSpLocks/>
          </p:cNvGrpSpPr>
          <p:nvPr/>
        </p:nvGrpSpPr>
        <p:grpSpPr bwMode="auto">
          <a:xfrm>
            <a:off x="422275" y="3984625"/>
            <a:ext cx="4424363" cy="1208088"/>
            <a:chOff x="249" y="2453"/>
            <a:chExt cx="2787" cy="761"/>
          </a:xfrm>
        </p:grpSpPr>
        <p:graphicFrame>
          <p:nvGraphicFramePr>
            <p:cNvPr id="93191" name="Object 7">
              <a:extLst>
                <a:ext uri="{FF2B5EF4-FFF2-40B4-BE49-F238E27FC236}">
                  <a16:creationId xmlns:a16="http://schemas.microsoft.com/office/drawing/2014/main" id="{79F86F6B-FED3-431B-9737-68CAD199EC08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271" y="2453"/>
            <a:ext cx="1592" cy="45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6" imgW="1206360" imgH="342720" progId="Equation.3">
                    <p:embed/>
                  </p:oleObj>
                </mc:Choice>
                <mc:Fallback>
                  <p:oleObj name="Equation" r:id="rId6" imgW="1206360" imgH="342720" progId="Equation.3">
                    <p:embed/>
                    <p:pic>
                      <p:nvPicPr>
                        <p:cNvPr id="93191" name="Object 7">
                          <a:extLst>
                            <a:ext uri="{FF2B5EF4-FFF2-40B4-BE49-F238E27FC236}">
                              <a16:creationId xmlns:a16="http://schemas.microsoft.com/office/drawing/2014/main" id="{79F86F6B-FED3-431B-9737-68CAD199EC08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71" y="2453"/>
                          <a:ext cx="1592" cy="452"/>
                        </a:xfrm>
                        <a:prstGeom prst="rect">
                          <a:avLst/>
                        </a:prstGeom>
                        <a:solidFill>
                          <a:srgbClr val="FFCC00"/>
                        </a:solidFill>
                        <a:ln w="9525">
                          <a:solidFill>
                            <a:schemeClr val="bg2"/>
                          </a:solidFill>
                          <a:miter lim="800000"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93205" name="Text Box 21">
              <a:extLst>
                <a:ext uri="{FF2B5EF4-FFF2-40B4-BE49-F238E27FC236}">
                  <a16:creationId xmlns:a16="http://schemas.microsoft.com/office/drawing/2014/main" id="{1505FD59-0006-458C-899A-65A8EA657FA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49" y="2950"/>
              <a:ext cx="2508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Lab cross section; no reciprocity with </a:t>
              </a:r>
              <a:endParaRPr kumimoji="0" lang="en-US" altLang="en-US" sz="1800" b="0" i="1" u="none" strike="noStrike" kern="1200" cap="none" spc="0" normalizeH="0" baseline="-2500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graphicFrame>
          <p:nvGraphicFramePr>
            <p:cNvPr id="93206" name="Object 22">
              <a:extLst>
                <a:ext uri="{FF2B5EF4-FFF2-40B4-BE49-F238E27FC236}">
                  <a16:creationId xmlns:a16="http://schemas.microsoft.com/office/drawing/2014/main" id="{9CB0B481-D0DC-4DE5-9453-548F976384B1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2695" y="2890"/>
            <a:ext cx="341" cy="32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8" imgW="253800" imgH="241200" progId="Equation.3">
                    <p:embed/>
                  </p:oleObj>
                </mc:Choice>
                <mc:Fallback>
                  <p:oleObj name="Equation" r:id="rId8" imgW="253800" imgH="241200" progId="Equation.3">
                    <p:embed/>
                    <p:pic>
                      <p:nvPicPr>
                        <p:cNvPr id="93206" name="Object 22">
                          <a:extLst>
                            <a:ext uri="{FF2B5EF4-FFF2-40B4-BE49-F238E27FC236}">
                              <a16:creationId xmlns:a16="http://schemas.microsoft.com/office/drawing/2014/main" id="{9CB0B481-D0DC-4DE5-9453-548F976384B1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695" y="2890"/>
                          <a:ext cx="341" cy="324"/>
                        </a:xfrm>
                        <a:prstGeom prst="rect">
                          <a:avLst/>
                        </a:prstGeom>
                        <a:solidFill>
                          <a:schemeClr val="folHlink"/>
                        </a:solidFill>
                        <a:ln>
                          <a:noFill/>
                        </a:ln>
                        <a:effectLst/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93209" name="Object 25">
            <a:extLst>
              <a:ext uri="{FF2B5EF4-FFF2-40B4-BE49-F238E27FC236}">
                <a16:creationId xmlns:a16="http://schemas.microsoft.com/office/drawing/2014/main" id="{A24A195F-E86D-47BB-B3AA-008F12DAB76F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33388" y="5546725"/>
          <a:ext cx="2882900" cy="792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0" imgW="1663560" imgH="457200" progId="Equation.3">
                  <p:embed/>
                </p:oleObj>
              </mc:Choice>
              <mc:Fallback>
                <p:oleObj name="Equation" r:id="rId10" imgW="1663560" imgH="457200" progId="Equation.3">
                  <p:embed/>
                  <p:pic>
                    <p:nvPicPr>
                      <p:cNvPr id="93209" name="Object 25">
                        <a:extLst>
                          <a:ext uri="{FF2B5EF4-FFF2-40B4-BE49-F238E27FC236}">
                            <a16:creationId xmlns:a16="http://schemas.microsoft.com/office/drawing/2014/main" id="{A24A195F-E86D-47BB-B3AA-008F12DAB76F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3388" y="5546725"/>
                        <a:ext cx="2882900" cy="792163"/>
                      </a:xfrm>
                      <a:prstGeom prst="rect">
                        <a:avLst/>
                      </a:prstGeom>
                      <a:solidFill>
                        <a:schemeClr val="accent1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3211" name="Rectangle 27">
            <a:extLst>
              <a:ext uri="{FF2B5EF4-FFF2-40B4-BE49-F238E27FC236}">
                <a16:creationId xmlns:a16="http://schemas.microsoft.com/office/drawing/2014/main" id="{FBCF9302-96DD-4495-BDE2-D406D8266B6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915988" y="4084638"/>
            <a:ext cx="7772400" cy="1219200"/>
          </a:xfrm>
        </p:spPr>
        <p:txBody>
          <a:bodyPr/>
          <a:lstStyle/>
          <a:p>
            <a:r>
              <a:rPr lang="en-US" altLang="en-US"/>
              <a:t>Reciprocity of stellar rates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932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932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932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3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2000"/>
                                        <p:tgtEl>
                                          <p:spTgt spid="93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2000"/>
                                        <p:tgtEl>
                                          <p:spTgt spid="93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93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2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CEDD1BA-4527-8BBB-3F32-85190AF72A5F}"/>
              </a:ext>
            </a:extLst>
          </p:cNvPr>
          <p:cNvSpPr txBox="1"/>
          <p:nvPr/>
        </p:nvSpPr>
        <p:spPr>
          <a:xfrm>
            <a:off x="1043608" y="260648"/>
            <a:ext cx="74168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rgbClr val="FFFF00"/>
                </a:solidFill>
              </a:rPr>
              <a:t>Typical plasma temperatures and nuclear energies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C9F7190-D6E6-D420-7829-6A5F6DACE70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3755964"/>
            <a:ext cx="3995935" cy="2915383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5781B4D-38C6-9B7C-5599-5C84D2E6DE45}"/>
              </a:ext>
            </a:extLst>
          </p:cNvPr>
          <p:cNvSpPr txBox="1"/>
          <p:nvPr/>
        </p:nvSpPr>
        <p:spPr>
          <a:xfrm>
            <a:off x="539552" y="1124744"/>
            <a:ext cx="792088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Hydrostatic burning: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H-, He- (s-process), C-burning: 0.01 – 0.3 GK, neutrons 1 – 90 keV, protons few 100 keV, alphas few MeV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Late burning stage (Ne-, O-, Si-): up to few GK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Explosive: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p/</a:t>
            </a:r>
            <a:r>
              <a:rPr lang="en-GB" dirty="0">
                <a:latin typeface="Symbol" panose="05050102010706020507" pitchFamily="18" charset="2"/>
              </a:rPr>
              <a:t>g</a:t>
            </a:r>
            <a:r>
              <a:rPr lang="en-GB" dirty="0"/>
              <a:t>-process: 2 – 4 GK, neutrons 200 – 400 keV, protons &lt; 6 MeV, alphas &lt; 14 MeV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err="1"/>
              <a:t>rp</a:t>
            </a:r>
            <a:r>
              <a:rPr lang="en-GB" dirty="0"/>
              <a:t>-, </a:t>
            </a:r>
            <a:r>
              <a:rPr lang="en-GB" dirty="0">
                <a:latin typeface="Symbol" panose="05050102010706020507" pitchFamily="18" charset="2"/>
              </a:rPr>
              <a:t>n</a:t>
            </a:r>
            <a:r>
              <a:rPr lang="en-GB" dirty="0"/>
              <a:t>p-process: 1 – 2 GK, protons &lt; 4 MeV, alphas &lt; 10 MeV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r-process: 1 GK, neutrons 100 keV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Others see talk by </a:t>
            </a:r>
            <a:r>
              <a:rPr lang="en-GB" dirty="0" err="1"/>
              <a:t>Pignatari</a:t>
            </a:r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B633276-685E-6D5C-8379-615C0D39844B}"/>
              </a:ext>
            </a:extLst>
          </p:cNvPr>
          <p:cNvSpPr txBox="1"/>
          <p:nvPr/>
        </p:nvSpPr>
        <p:spPr>
          <a:xfrm>
            <a:off x="287524" y="5042207"/>
            <a:ext cx="4464496" cy="923330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/>
              <a:t>Note: r-process, </a:t>
            </a:r>
            <a:r>
              <a:rPr lang="en-GB" dirty="0" err="1"/>
              <a:t>rp</a:t>
            </a:r>
            <a:r>
              <a:rPr lang="en-GB" dirty="0"/>
              <a:t>- , and </a:t>
            </a:r>
            <a:r>
              <a:rPr lang="en-GB" dirty="0">
                <a:latin typeface="Symbol" panose="05050102010706020507" pitchFamily="18" charset="2"/>
              </a:rPr>
              <a:t>n</a:t>
            </a:r>
            <a:r>
              <a:rPr lang="en-GB" dirty="0"/>
              <a:t>p-process involve reaction equilibria, individual cross sections are not important! (see later)</a:t>
            </a:r>
          </a:p>
        </p:txBody>
      </p:sp>
    </p:spTree>
    <p:extLst>
      <p:ext uri="{BB962C8B-B14F-4D97-AF65-F5344CB8AC3E}">
        <p14:creationId xmlns:p14="http://schemas.microsoft.com/office/powerpoint/2010/main" val="32669130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6498" name="Picture 2">
            <a:extLst>
              <a:ext uri="{FF2B5EF4-FFF2-40B4-BE49-F238E27FC236}">
                <a16:creationId xmlns:a16="http://schemas.microsoft.com/office/drawing/2014/main" id="{8D798000-A74C-4545-B40C-2DB4B7F9D7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531" b="2345"/>
          <a:stretch>
            <a:fillRect/>
          </a:stretch>
        </p:blipFill>
        <p:spPr bwMode="auto">
          <a:xfrm>
            <a:off x="0" y="0"/>
            <a:ext cx="5724525" cy="3649663"/>
          </a:xfrm>
          <a:prstGeom prst="rect">
            <a:avLst/>
          </a:prstGeom>
          <a:noFill/>
          <a:ln w="6350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06499" name="Group 3">
            <a:extLst>
              <a:ext uri="{FF2B5EF4-FFF2-40B4-BE49-F238E27FC236}">
                <a16:creationId xmlns:a16="http://schemas.microsoft.com/office/drawing/2014/main" id="{7678350F-6669-4FE2-9400-C32EF72BEB7D}"/>
              </a:ext>
            </a:extLst>
          </p:cNvPr>
          <p:cNvGrpSpPr>
            <a:grpSpLocks/>
          </p:cNvGrpSpPr>
          <p:nvPr/>
        </p:nvGrpSpPr>
        <p:grpSpPr bwMode="auto">
          <a:xfrm>
            <a:off x="1619250" y="1052513"/>
            <a:ext cx="2447925" cy="1439862"/>
            <a:chOff x="1020" y="663"/>
            <a:chExt cx="1542" cy="907"/>
          </a:xfrm>
        </p:grpSpPr>
        <p:sp>
          <p:nvSpPr>
            <p:cNvPr id="106500" name="Line 4">
              <a:extLst>
                <a:ext uri="{FF2B5EF4-FFF2-40B4-BE49-F238E27FC236}">
                  <a16:creationId xmlns:a16="http://schemas.microsoft.com/office/drawing/2014/main" id="{368BB56E-737F-48D0-B74E-1F9562D2BE8C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020" y="663"/>
              <a:ext cx="499" cy="454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106501" name="Line 5">
              <a:extLst>
                <a:ext uri="{FF2B5EF4-FFF2-40B4-BE49-F238E27FC236}">
                  <a16:creationId xmlns:a16="http://schemas.microsoft.com/office/drawing/2014/main" id="{CAA6D13E-082E-4C41-9CE6-AE29FCA77274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519" y="663"/>
              <a:ext cx="545" cy="1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106502" name="Line 6">
              <a:extLst>
                <a:ext uri="{FF2B5EF4-FFF2-40B4-BE49-F238E27FC236}">
                  <a16:creationId xmlns:a16="http://schemas.microsoft.com/office/drawing/2014/main" id="{1257B119-1AF4-4D79-BC25-FE7FC796B1B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064" y="663"/>
              <a:ext cx="498" cy="907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</p:grpSp>
      <p:grpSp>
        <p:nvGrpSpPr>
          <p:cNvPr id="106503" name="Group 7">
            <a:extLst>
              <a:ext uri="{FF2B5EF4-FFF2-40B4-BE49-F238E27FC236}">
                <a16:creationId xmlns:a16="http://schemas.microsoft.com/office/drawing/2014/main" id="{81D36A4B-5C61-4926-B8DA-360B9A168B05}"/>
              </a:ext>
            </a:extLst>
          </p:cNvPr>
          <p:cNvGrpSpPr>
            <a:grpSpLocks/>
          </p:cNvGrpSpPr>
          <p:nvPr/>
        </p:nvGrpSpPr>
        <p:grpSpPr bwMode="auto">
          <a:xfrm>
            <a:off x="1612900" y="1092200"/>
            <a:ext cx="2447925" cy="1439863"/>
            <a:chOff x="1020" y="663"/>
            <a:chExt cx="1542" cy="907"/>
          </a:xfrm>
        </p:grpSpPr>
        <p:sp>
          <p:nvSpPr>
            <p:cNvPr id="106504" name="Line 8">
              <a:extLst>
                <a:ext uri="{FF2B5EF4-FFF2-40B4-BE49-F238E27FC236}">
                  <a16:creationId xmlns:a16="http://schemas.microsoft.com/office/drawing/2014/main" id="{00E55B32-CD3B-4B80-B67D-8320F95437A1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020" y="663"/>
              <a:ext cx="499" cy="454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106505" name="Line 9">
              <a:extLst>
                <a:ext uri="{FF2B5EF4-FFF2-40B4-BE49-F238E27FC236}">
                  <a16:creationId xmlns:a16="http://schemas.microsoft.com/office/drawing/2014/main" id="{45D56957-C7E0-4D20-86F4-3C179A4FFB85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519" y="663"/>
              <a:ext cx="545" cy="1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106506" name="Line 10">
              <a:extLst>
                <a:ext uri="{FF2B5EF4-FFF2-40B4-BE49-F238E27FC236}">
                  <a16:creationId xmlns:a16="http://schemas.microsoft.com/office/drawing/2014/main" id="{CB5F1FAA-7A54-4751-81EF-1CB306AB9E9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064" y="663"/>
              <a:ext cx="498" cy="907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</p:grpSp>
      <p:graphicFrame>
        <p:nvGraphicFramePr>
          <p:cNvPr id="106508" name="Object 12">
            <a:extLst>
              <a:ext uri="{FF2B5EF4-FFF2-40B4-BE49-F238E27FC236}">
                <a16:creationId xmlns:a16="http://schemas.microsoft.com/office/drawing/2014/main" id="{37F1F9CF-5256-46E1-A2BF-3C766DF9D943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848350" y="352425"/>
          <a:ext cx="3308350" cy="890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1701720" imgH="457200" progId="Equation.3">
                  <p:embed/>
                </p:oleObj>
              </mc:Choice>
              <mc:Fallback>
                <p:oleObj name="Equation" r:id="rId4" imgW="1701720" imgH="457200" progId="Equation.3">
                  <p:embed/>
                  <p:pic>
                    <p:nvPicPr>
                      <p:cNvPr id="106508" name="Object 12">
                        <a:extLst>
                          <a:ext uri="{FF2B5EF4-FFF2-40B4-BE49-F238E27FC236}">
                            <a16:creationId xmlns:a16="http://schemas.microsoft.com/office/drawing/2014/main" id="{37F1F9CF-5256-46E1-A2BF-3C766DF9D943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48350" y="352425"/>
                        <a:ext cx="3308350" cy="890588"/>
                      </a:xfrm>
                      <a:prstGeom prst="rect">
                        <a:avLst/>
                      </a:prstGeom>
                      <a:solidFill>
                        <a:srgbClr val="FFCC00"/>
                      </a:solidFill>
                      <a:ln w="9525">
                        <a:solidFill>
                          <a:schemeClr val="bg2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6509" name="Text Box 13">
            <a:extLst>
              <a:ext uri="{FF2B5EF4-FFF2-40B4-BE49-F238E27FC236}">
                <a16:creationId xmlns:a16="http://schemas.microsoft.com/office/drawing/2014/main" id="{C3394F33-F357-4785-8788-AF3E0664548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6750" y="1285875"/>
            <a:ext cx="21272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Reciprocity relation</a:t>
            </a:r>
          </a:p>
        </p:txBody>
      </p:sp>
      <p:sp>
        <p:nvSpPr>
          <p:cNvPr id="106516" name="Text Box 20">
            <a:extLst>
              <a:ext uri="{FF2B5EF4-FFF2-40B4-BE49-F238E27FC236}">
                <a16:creationId xmlns:a16="http://schemas.microsoft.com/office/drawing/2014/main" id="{5C1A61E4-DF83-4D36-9F1D-58C921B8CF9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4475" y="3770313"/>
            <a:ext cx="54673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1" i="0" u="sng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For fun, let’s postulate “effective” cross section:</a:t>
            </a:r>
          </a:p>
        </p:txBody>
      </p:sp>
      <p:grpSp>
        <p:nvGrpSpPr>
          <p:cNvPr id="106527" name="Group 31">
            <a:extLst>
              <a:ext uri="{FF2B5EF4-FFF2-40B4-BE49-F238E27FC236}">
                <a16:creationId xmlns:a16="http://schemas.microsoft.com/office/drawing/2014/main" id="{A0D840F9-7868-4CB8-A930-CB99309CCB1E}"/>
              </a:ext>
            </a:extLst>
          </p:cNvPr>
          <p:cNvGrpSpPr>
            <a:grpSpLocks/>
          </p:cNvGrpSpPr>
          <p:nvPr/>
        </p:nvGrpSpPr>
        <p:grpSpPr bwMode="auto">
          <a:xfrm>
            <a:off x="1644650" y="1035050"/>
            <a:ext cx="2406650" cy="1758950"/>
            <a:chOff x="1036" y="652"/>
            <a:chExt cx="1516" cy="1108"/>
          </a:xfrm>
        </p:grpSpPr>
        <p:sp>
          <p:nvSpPr>
            <p:cNvPr id="106518" name="Line 22">
              <a:extLst>
                <a:ext uri="{FF2B5EF4-FFF2-40B4-BE49-F238E27FC236}">
                  <a16:creationId xmlns:a16="http://schemas.microsoft.com/office/drawing/2014/main" id="{C3E67387-137D-4D6F-8336-D7CE4C6DB546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036" y="672"/>
              <a:ext cx="500" cy="596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106522" name="Line 26">
              <a:extLst>
                <a:ext uri="{FF2B5EF4-FFF2-40B4-BE49-F238E27FC236}">
                  <a16:creationId xmlns:a16="http://schemas.microsoft.com/office/drawing/2014/main" id="{4A4D4370-9B57-46BF-B524-08DD0FA76E1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064" y="668"/>
              <a:ext cx="484" cy="1092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106523" name="Line 27">
              <a:extLst>
                <a:ext uri="{FF2B5EF4-FFF2-40B4-BE49-F238E27FC236}">
                  <a16:creationId xmlns:a16="http://schemas.microsoft.com/office/drawing/2014/main" id="{AF32066A-E015-4996-9CCF-69AB082F043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072" y="664"/>
              <a:ext cx="480" cy="788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106524" name="Line 28">
              <a:extLst>
                <a:ext uri="{FF2B5EF4-FFF2-40B4-BE49-F238E27FC236}">
                  <a16:creationId xmlns:a16="http://schemas.microsoft.com/office/drawing/2014/main" id="{477A5E02-6D77-4862-87DB-EA00A0200DE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080" y="668"/>
              <a:ext cx="392" cy="38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106525" name="Line 29">
              <a:extLst>
                <a:ext uri="{FF2B5EF4-FFF2-40B4-BE49-F238E27FC236}">
                  <a16:creationId xmlns:a16="http://schemas.microsoft.com/office/drawing/2014/main" id="{B32199F4-101D-4884-8C7F-190B2F2643C8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036" y="656"/>
              <a:ext cx="484" cy="304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106526" name="Line 30">
              <a:extLst>
                <a:ext uri="{FF2B5EF4-FFF2-40B4-BE49-F238E27FC236}">
                  <a16:creationId xmlns:a16="http://schemas.microsoft.com/office/drawing/2014/main" id="{E7FD9AD1-0596-45DE-AFA8-960C9E48CCCA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112" y="652"/>
              <a:ext cx="388" cy="16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</p:grpSp>
      <p:grpSp>
        <p:nvGrpSpPr>
          <p:cNvPr id="106536" name="Group 40">
            <a:extLst>
              <a:ext uri="{FF2B5EF4-FFF2-40B4-BE49-F238E27FC236}">
                <a16:creationId xmlns:a16="http://schemas.microsoft.com/office/drawing/2014/main" id="{991017F6-FAE8-4E61-AD8D-BA63B728CF87}"/>
              </a:ext>
            </a:extLst>
          </p:cNvPr>
          <p:cNvGrpSpPr>
            <a:grpSpLocks/>
          </p:cNvGrpSpPr>
          <p:nvPr/>
        </p:nvGrpSpPr>
        <p:grpSpPr bwMode="auto">
          <a:xfrm>
            <a:off x="1657350" y="1085850"/>
            <a:ext cx="2393950" cy="1714500"/>
            <a:chOff x="1044" y="684"/>
            <a:chExt cx="1508" cy="1080"/>
          </a:xfrm>
        </p:grpSpPr>
        <p:sp>
          <p:nvSpPr>
            <p:cNvPr id="106528" name="Line 32">
              <a:extLst>
                <a:ext uri="{FF2B5EF4-FFF2-40B4-BE49-F238E27FC236}">
                  <a16:creationId xmlns:a16="http://schemas.microsoft.com/office/drawing/2014/main" id="{D9FE61B8-0B52-4A02-BF1F-3FDC0D7E6793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2040" y="688"/>
              <a:ext cx="488" cy="1076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106529" name="Line 33">
              <a:extLst>
                <a:ext uri="{FF2B5EF4-FFF2-40B4-BE49-F238E27FC236}">
                  <a16:creationId xmlns:a16="http://schemas.microsoft.com/office/drawing/2014/main" id="{EB459A84-A01F-47A9-8FA7-BB1E4C775DD2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2060" y="688"/>
              <a:ext cx="492" cy="744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106530" name="Line 34">
              <a:extLst>
                <a:ext uri="{FF2B5EF4-FFF2-40B4-BE49-F238E27FC236}">
                  <a16:creationId xmlns:a16="http://schemas.microsoft.com/office/drawing/2014/main" id="{20D027F5-2DFB-45BE-BCA3-5FC9B78CD760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2076" y="704"/>
              <a:ext cx="376" cy="356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106533" name="Line 37">
              <a:extLst>
                <a:ext uri="{FF2B5EF4-FFF2-40B4-BE49-F238E27FC236}">
                  <a16:creationId xmlns:a16="http://schemas.microsoft.com/office/drawing/2014/main" id="{41911F32-39C9-472F-8596-2356A8DE900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056" y="688"/>
              <a:ext cx="500" cy="596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106534" name="Line 38">
              <a:extLst>
                <a:ext uri="{FF2B5EF4-FFF2-40B4-BE49-F238E27FC236}">
                  <a16:creationId xmlns:a16="http://schemas.microsoft.com/office/drawing/2014/main" id="{D63EEB8B-D527-4BEE-BE73-0DD6782DD9BA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044" y="684"/>
              <a:ext cx="500" cy="296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106535" name="Line 39">
              <a:extLst>
                <a:ext uri="{FF2B5EF4-FFF2-40B4-BE49-F238E27FC236}">
                  <a16:creationId xmlns:a16="http://schemas.microsoft.com/office/drawing/2014/main" id="{2A3D839A-3689-420E-AD49-E0B2C3A7F0DC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124" y="684"/>
              <a:ext cx="400" cy="148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</p:grpSp>
      <p:grpSp>
        <p:nvGrpSpPr>
          <p:cNvPr id="106539" name="Group 43">
            <a:extLst>
              <a:ext uri="{FF2B5EF4-FFF2-40B4-BE49-F238E27FC236}">
                <a16:creationId xmlns:a16="http://schemas.microsoft.com/office/drawing/2014/main" id="{A50725BB-BCAC-4344-B046-84FEDDB1E465}"/>
              </a:ext>
            </a:extLst>
          </p:cNvPr>
          <p:cNvGrpSpPr>
            <a:grpSpLocks/>
          </p:cNvGrpSpPr>
          <p:nvPr/>
        </p:nvGrpSpPr>
        <p:grpSpPr bwMode="auto">
          <a:xfrm>
            <a:off x="236538" y="4237038"/>
            <a:ext cx="5440362" cy="2101850"/>
            <a:chOff x="149" y="2669"/>
            <a:chExt cx="3427" cy="1324"/>
          </a:xfrm>
        </p:grpSpPr>
        <p:graphicFrame>
          <p:nvGraphicFramePr>
            <p:cNvPr id="106517" name="Object 21">
              <a:extLst>
                <a:ext uri="{FF2B5EF4-FFF2-40B4-BE49-F238E27FC236}">
                  <a16:creationId xmlns:a16="http://schemas.microsoft.com/office/drawing/2014/main" id="{BA5E7378-00AD-4F01-965E-D5B5B730288A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149" y="2669"/>
            <a:ext cx="3427" cy="62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6" imgW="2514600" imgH="457200" progId="Equation.3">
                    <p:embed/>
                  </p:oleObj>
                </mc:Choice>
                <mc:Fallback>
                  <p:oleObj name="Equation" r:id="rId6" imgW="2514600" imgH="457200" progId="Equation.3">
                    <p:embed/>
                    <p:pic>
                      <p:nvPicPr>
                        <p:cNvPr id="106517" name="Object 21">
                          <a:extLst>
                            <a:ext uri="{FF2B5EF4-FFF2-40B4-BE49-F238E27FC236}">
                              <a16:creationId xmlns:a16="http://schemas.microsoft.com/office/drawing/2014/main" id="{BA5E7378-00AD-4F01-965E-D5B5B730288A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49" y="2669"/>
                          <a:ext cx="3427" cy="623"/>
                        </a:xfrm>
                        <a:prstGeom prst="rect">
                          <a:avLst/>
                        </a:prstGeom>
                        <a:solidFill>
                          <a:srgbClr val="FFCC00"/>
                        </a:solidFill>
                        <a:ln w="9525">
                          <a:solidFill>
                            <a:schemeClr val="bg2"/>
                          </a:solidFill>
                          <a:miter lim="800000"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06537" name="Object 41">
              <a:extLst>
                <a:ext uri="{FF2B5EF4-FFF2-40B4-BE49-F238E27FC236}">
                  <a16:creationId xmlns:a16="http://schemas.microsoft.com/office/drawing/2014/main" id="{02F4F83A-5FF4-47AD-A4E7-C3052CBCDFAA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164" y="3370"/>
            <a:ext cx="1731" cy="62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8" imgW="1269720" imgH="457200" progId="Equation.3">
                    <p:embed/>
                  </p:oleObj>
                </mc:Choice>
                <mc:Fallback>
                  <p:oleObj name="Equation" r:id="rId8" imgW="1269720" imgH="457200" progId="Equation.3">
                    <p:embed/>
                    <p:pic>
                      <p:nvPicPr>
                        <p:cNvPr id="106537" name="Object 41">
                          <a:extLst>
                            <a:ext uri="{FF2B5EF4-FFF2-40B4-BE49-F238E27FC236}">
                              <a16:creationId xmlns:a16="http://schemas.microsoft.com/office/drawing/2014/main" id="{02F4F83A-5FF4-47AD-A4E7-C3052CBCDFAA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64" y="3370"/>
                          <a:ext cx="1731" cy="623"/>
                        </a:xfrm>
                        <a:prstGeom prst="rect">
                          <a:avLst/>
                        </a:prstGeom>
                        <a:solidFill>
                          <a:srgbClr val="FFCC00"/>
                        </a:solidFill>
                        <a:ln w="9525">
                          <a:solidFill>
                            <a:schemeClr val="bg2"/>
                          </a:solidFill>
                          <a:miter lim="800000"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106538" name="Object 42">
            <a:extLst>
              <a:ext uri="{FF2B5EF4-FFF2-40B4-BE49-F238E27FC236}">
                <a16:creationId xmlns:a16="http://schemas.microsoft.com/office/drawing/2014/main" id="{CBA5FC69-5FF6-4CCC-AC11-BE42D45F493F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0" imgW="114120" imgH="215640" progId="Equation.3">
                  <p:embed/>
                </p:oleObj>
              </mc:Choice>
              <mc:Fallback>
                <p:oleObj name="Equation" r:id="rId10" imgW="114120" imgH="215640" progId="Equation.3">
                  <p:embed/>
                  <p:pic>
                    <p:nvPicPr>
                      <p:cNvPr id="106538" name="Object 42">
                        <a:extLst>
                          <a:ext uri="{FF2B5EF4-FFF2-40B4-BE49-F238E27FC236}">
                            <a16:creationId xmlns:a16="http://schemas.microsoft.com/office/drawing/2014/main" id="{CBA5FC69-5FF6-4CCC-AC11-BE42D45F493F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06548" name="Group 52">
            <a:extLst>
              <a:ext uri="{FF2B5EF4-FFF2-40B4-BE49-F238E27FC236}">
                <a16:creationId xmlns:a16="http://schemas.microsoft.com/office/drawing/2014/main" id="{7120B8EC-01C1-4D84-888B-971AA05C2CCA}"/>
              </a:ext>
            </a:extLst>
          </p:cNvPr>
          <p:cNvGrpSpPr>
            <a:grpSpLocks/>
          </p:cNvGrpSpPr>
          <p:nvPr/>
        </p:nvGrpSpPr>
        <p:grpSpPr bwMode="auto">
          <a:xfrm>
            <a:off x="5788025" y="2960688"/>
            <a:ext cx="3355975" cy="2913062"/>
            <a:chOff x="3607" y="1347"/>
            <a:chExt cx="2114" cy="1835"/>
          </a:xfrm>
        </p:grpSpPr>
        <p:grpSp>
          <p:nvGrpSpPr>
            <p:cNvPr id="106546" name="Group 50">
              <a:extLst>
                <a:ext uri="{FF2B5EF4-FFF2-40B4-BE49-F238E27FC236}">
                  <a16:creationId xmlns:a16="http://schemas.microsoft.com/office/drawing/2014/main" id="{37D9303E-F920-4E9D-94FF-F39C05FAC41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607" y="1679"/>
              <a:ext cx="2114" cy="1503"/>
              <a:chOff x="3607" y="1679"/>
              <a:chExt cx="2114" cy="1503"/>
            </a:xfrm>
          </p:grpSpPr>
          <p:grpSp>
            <p:nvGrpSpPr>
              <p:cNvPr id="106543" name="Group 47">
                <a:extLst>
                  <a:ext uri="{FF2B5EF4-FFF2-40B4-BE49-F238E27FC236}">
                    <a16:creationId xmlns:a16="http://schemas.microsoft.com/office/drawing/2014/main" id="{6582BB71-CEF4-4CA7-8B95-A9E8F9FDFD0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607" y="1679"/>
                <a:ext cx="2114" cy="1503"/>
                <a:chOff x="3607" y="1679"/>
                <a:chExt cx="2114" cy="1503"/>
              </a:xfrm>
            </p:grpSpPr>
            <p:graphicFrame>
              <p:nvGraphicFramePr>
                <p:cNvPr id="106540" name="Object 44">
                  <a:extLst>
                    <a:ext uri="{FF2B5EF4-FFF2-40B4-BE49-F238E27FC236}">
                      <a16:creationId xmlns:a16="http://schemas.microsoft.com/office/drawing/2014/main" id="{10170D9E-96B5-4A99-A2B8-64F342CC9C8B}"/>
                    </a:ext>
                  </a:extLst>
                </p:cNvPr>
                <p:cNvGraphicFramePr>
                  <a:graphicFrameLocks noChangeAspect="1"/>
                </p:cNvGraphicFramePr>
                <p:nvPr/>
              </p:nvGraphicFramePr>
              <p:xfrm>
                <a:off x="3673" y="1679"/>
                <a:ext cx="1962" cy="609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name="Equation" r:id="rId12" imgW="1473120" imgH="457200" progId="Equation.3">
                        <p:embed/>
                      </p:oleObj>
                    </mc:Choice>
                    <mc:Fallback>
                      <p:oleObj name="Equation" r:id="rId12" imgW="1473120" imgH="457200" progId="Equation.3">
                        <p:embed/>
                        <p:pic>
                          <p:nvPicPr>
                            <p:cNvPr id="106540" name="Object 44">
                              <a:extLst>
                                <a:ext uri="{FF2B5EF4-FFF2-40B4-BE49-F238E27FC236}">
                                  <a16:creationId xmlns:a16="http://schemas.microsoft.com/office/drawing/2014/main" id="{10170D9E-96B5-4A99-A2B8-64F342CC9C8B}"/>
                                </a:ext>
                              </a:extLst>
                            </p:cNvPr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13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3673" y="1679"/>
                              <a:ext cx="1962" cy="609"/>
                            </a:xfrm>
                            <a:prstGeom prst="rect">
                              <a:avLst/>
                            </a:prstGeom>
                            <a:solidFill>
                              <a:srgbClr val="FF6600"/>
                            </a:solidFill>
                            <a:ln w="9525">
                              <a:solidFill>
                                <a:schemeClr val="bg2"/>
                              </a:solidFill>
                              <a:miter lim="800000"/>
                              <a:headEnd/>
                              <a:tailEnd/>
                            </a:ln>
                            <a:effectLst/>
                            <a:extLs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rgbClr val="808080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graphicFrame>
              <p:nvGraphicFramePr>
                <p:cNvPr id="106541" name="Object 45">
                  <a:extLst>
                    <a:ext uri="{FF2B5EF4-FFF2-40B4-BE49-F238E27FC236}">
                      <a16:creationId xmlns:a16="http://schemas.microsoft.com/office/drawing/2014/main" id="{8107F08C-6E20-4C05-9919-1756635C83A4}"/>
                    </a:ext>
                  </a:extLst>
                </p:cNvPr>
                <p:cNvGraphicFramePr>
                  <a:graphicFrameLocks noChangeAspect="1"/>
                </p:cNvGraphicFramePr>
                <p:nvPr/>
              </p:nvGraphicFramePr>
              <p:xfrm>
                <a:off x="3607" y="2573"/>
                <a:ext cx="2114" cy="609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name="Equation" r:id="rId14" imgW="1587240" imgH="457200" progId="Equation.3">
                        <p:embed/>
                      </p:oleObj>
                    </mc:Choice>
                    <mc:Fallback>
                      <p:oleObj name="Equation" r:id="rId14" imgW="1587240" imgH="457200" progId="Equation.3">
                        <p:embed/>
                        <p:pic>
                          <p:nvPicPr>
                            <p:cNvPr id="106541" name="Object 45">
                              <a:extLst>
                                <a:ext uri="{FF2B5EF4-FFF2-40B4-BE49-F238E27FC236}">
                                  <a16:creationId xmlns:a16="http://schemas.microsoft.com/office/drawing/2014/main" id="{8107F08C-6E20-4C05-9919-1756635C83A4}"/>
                                </a:ext>
                              </a:extLst>
                            </p:cNvPr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15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3607" y="2573"/>
                              <a:ext cx="2114" cy="609"/>
                            </a:xfrm>
                            <a:prstGeom prst="rect">
                              <a:avLst/>
                            </a:prstGeom>
                            <a:solidFill>
                              <a:srgbClr val="FF6600"/>
                            </a:solidFill>
                            <a:ln w="9525">
                              <a:solidFill>
                                <a:schemeClr val="bg2"/>
                              </a:solidFill>
                              <a:miter lim="800000"/>
                              <a:headEnd/>
                              <a:tailEnd/>
                            </a:ln>
                            <a:effectLst/>
                            <a:extLs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rgbClr val="808080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sp>
              <p:nvSpPr>
                <p:cNvPr id="106542" name="Text Box 46">
                  <a:extLst>
                    <a:ext uri="{FF2B5EF4-FFF2-40B4-BE49-F238E27FC236}">
                      <a16:creationId xmlns:a16="http://schemas.microsoft.com/office/drawing/2014/main" id="{BD0A30D1-6E3C-4FED-9A2F-D2E079C912CB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4435" y="2298"/>
                  <a:ext cx="244" cy="231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>
                        <a:outerShdw blurRad="38100" dist="38100" dir="2700000" algn="tl">
                          <a:srgbClr val="000000"/>
                        </a:outerShdw>
                      </a:effectLst>
                      <a:uLnTx/>
                      <a:uFillTx/>
                      <a:latin typeface="Arial" panose="020B0604020202020204" pitchFamily="34" charset="0"/>
                      <a:ea typeface="+mn-ea"/>
                      <a:cs typeface="+mn-cs"/>
                    </a:rPr>
                    <a:t>or</a:t>
                  </a:r>
                </a:p>
              </p:txBody>
            </p:sp>
          </p:grpSp>
          <p:sp>
            <p:nvSpPr>
              <p:cNvPr id="106544" name="Rectangle 48">
                <a:extLst>
                  <a:ext uri="{FF2B5EF4-FFF2-40B4-BE49-F238E27FC236}">
                    <a16:creationId xmlns:a16="http://schemas.microsoft.com/office/drawing/2014/main" id="{2ADFFAE9-DDEE-49AD-B706-81AA584BCE7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19" y="2678"/>
                <a:ext cx="567" cy="384"/>
              </a:xfrm>
              <a:prstGeom prst="rect">
                <a:avLst/>
              </a:prstGeom>
              <a:noFill/>
              <a:ln w="19050">
                <a:solidFill>
                  <a:schemeClr val="bg2"/>
                </a:solidFill>
                <a:prstDash val="dash"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06545" name="Rectangle 49">
                <a:extLst>
                  <a:ext uri="{FF2B5EF4-FFF2-40B4-BE49-F238E27FC236}">
                    <a16:creationId xmlns:a16="http://schemas.microsoft.com/office/drawing/2014/main" id="{F90F476D-E042-4687-8A2D-A7CC97704B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69" y="2680"/>
                <a:ext cx="507" cy="384"/>
              </a:xfrm>
              <a:prstGeom prst="rect">
                <a:avLst/>
              </a:prstGeom>
              <a:noFill/>
              <a:ln w="19050">
                <a:solidFill>
                  <a:schemeClr val="bg2"/>
                </a:solidFill>
                <a:prstDash val="dash"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</p:grpSp>
        <p:sp>
          <p:nvSpPr>
            <p:cNvPr id="106547" name="Text Box 51">
              <a:extLst>
                <a:ext uri="{FF2B5EF4-FFF2-40B4-BE49-F238E27FC236}">
                  <a16:creationId xmlns:a16="http://schemas.microsoft.com/office/drawing/2014/main" id="{F3C32998-6DEA-4244-8C55-9E1AF2E6E5F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002" y="1347"/>
              <a:ext cx="1300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800" b="0" i="0" u="sng" strike="noStrike" kern="1200" cap="none" spc="0" normalizeH="0" baseline="0" noProof="0">
                  <a:ln>
                    <a:noFill/>
                  </a:ln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Reciprocity again!!</a:t>
              </a:r>
            </a:p>
          </p:txBody>
        </p:sp>
      </p:grpSp>
      <p:sp>
        <p:nvSpPr>
          <p:cNvPr id="106549" name="Text Box 53">
            <a:extLst>
              <a:ext uri="{FF2B5EF4-FFF2-40B4-BE49-F238E27FC236}">
                <a16:creationId xmlns:a16="http://schemas.microsoft.com/office/drawing/2014/main" id="{A5C62FD9-4DFA-4CCF-9412-03166E8C33F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24600" y="6132513"/>
            <a:ext cx="22923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But: unmeasureable!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6516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6516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65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1065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1000"/>
                                        <p:tgtEl>
                                          <p:spTgt spid="1065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65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65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65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65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6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7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6549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6549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65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6516" grpId="0"/>
      <p:bldP spid="106549" grpId="0"/>
    </p:bld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8546" name="Picture 2">
            <a:extLst>
              <a:ext uri="{FF2B5EF4-FFF2-40B4-BE49-F238E27FC236}">
                <a16:creationId xmlns:a16="http://schemas.microsoft.com/office/drawing/2014/main" id="{DE6BE4CE-7A41-4D16-8F0A-EB30465CD8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531" b="2345"/>
          <a:stretch>
            <a:fillRect/>
          </a:stretch>
        </p:blipFill>
        <p:spPr bwMode="auto">
          <a:xfrm>
            <a:off x="0" y="0"/>
            <a:ext cx="5724525" cy="3649663"/>
          </a:xfrm>
          <a:prstGeom prst="rect">
            <a:avLst/>
          </a:prstGeom>
          <a:noFill/>
          <a:ln w="6350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08547" name="Group 3">
            <a:extLst>
              <a:ext uri="{FF2B5EF4-FFF2-40B4-BE49-F238E27FC236}">
                <a16:creationId xmlns:a16="http://schemas.microsoft.com/office/drawing/2014/main" id="{9E021D29-DBF4-4774-B194-E747CCC788F0}"/>
              </a:ext>
            </a:extLst>
          </p:cNvPr>
          <p:cNvGrpSpPr>
            <a:grpSpLocks/>
          </p:cNvGrpSpPr>
          <p:nvPr/>
        </p:nvGrpSpPr>
        <p:grpSpPr bwMode="auto">
          <a:xfrm>
            <a:off x="1619250" y="1052513"/>
            <a:ext cx="2447925" cy="1439862"/>
            <a:chOff x="1020" y="663"/>
            <a:chExt cx="1542" cy="907"/>
          </a:xfrm>
        </p:grpSpPr>
        <p:sp>
          <p:nvSpPr>
            <p:cNvPr id="108548" name="Line 4">
              <a:extLst>
                <a:ext uri="{FF2B5EF4-FFF2-40B4-BE49-F238E27FC236}">
                  <a16:creationId xmlns:a16="http://schemas.microsoft.com/office/drawing/2014/main" id="{3FD6C3DE-E31C-496B-8C7C-820518CF5889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020" y="663"/>
              <a:ext cx="499" cy="454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108549" name="Line 5">
              <a:extLst>
                <a:ext uri="{FF2B5EF4-FFF2-40B4-BE49-F238E27FC236}">
                  <a16:creationId xmlns:a16="http://schemas.microsoft.com/office/drawing/2014/main" id="{97BB0969-EB3A-418B-9C7A-ED73AD55C0A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519" y="663"/>
              <a:ext cx="545" cy="1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108550" name="Line 6">
              <a:extLst>
                <a:ext uri="{FF2B5EF4-FFF2-40B4-BE49-F238E27FC236}">
                  <a16:creationId xmlns:a16="http://schemas.microsoft.com/office/drawing/2014/main" id="{F97C33AB-B599-4771-967F-922DDFC2CEE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064" y="663"/>
              <a:ext cx="498" cy="907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</p:grpSp>
      <p:grpSp>
        <p:nvGrpSpPr>
          <p:cNvPr id="108551" name="Group 7">
            <a:extLst>
              <a:ext uri="{FF2B5EF4-FFF2-40B4-BE49-F238E27FC236}">
                <a16:creationId xmlns:a16="http://schemas.microsoft.com/office/drawing/2014/main" id="{709BCF33-2BAF-4622-B3F6-1522144E3FD5}"/>
              </a:ext>
            </a:extLst>
          </p:cNvPr>
          <p:cNvGrpSpPr>
            <a:grpSpLocks/>
          </p:cNvGrpSpPr>
          <p:nvPr/>
        </p:nvGrpSpPr>
        <p:grpSpPr bwMode="auto">
          <a:xfrm>
            <a:off x="1612900" y="1092200"/>
            <a:ext cx="2447925" cy="1439863"/>
            <a:chOff x="1020" y="663"/>
            <a:chExt cx="1542" cy="907"/>
          </a:xfrm>
        </p:grpSpPr>
        <p:sp>
          <p:nvSpPr>
            <p:cNvPr id="108552" name="Line 8">
              <a:extLst>
                <a:ext uri="{FF2B5EF4-FFF2-40B4-BE49-F238E27FC236}">
                  <a16:creationId xmlns:a16="http://schemas.microsoft.com/office/drawing/2014/main" id="{72D17B5B-B20A-43D9-B0AB-E18E97F6FA4A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020" y="663"/>
              <a:ext cx="499" cy="454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108553" name="Line 9">
              <a:extLst>
                <a:ext uri="{FF2B5EF4-FFF2-40B4-BE49-F238E27FC236}">
                  <a16:creationId xmlns:a16="http://schemas.microsoft.com/office/drawing/2014/main" id="{1D633E1D-063E-4D3B-855A-E1A79A5984E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519" y="663"/>
              <a:ext cx="545" cy="1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108554" name="Line 10">
              <a:extLst>
                <a:ext uri="{FF2B5EF4-FFF2-40B4-BE49-F238E27FC236}">
                  <a16:creationId xmlns:a16="http://schemas.microsoft.com/office/drawing/2014/main" id="{A3A0025F-43DB-4996-A826-FEEF7D7E430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064" y="663"/>
              <a:ext cx="498" cy="907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</p:grpSp>
      <p:sp>
        <p:nvSpPr>
          <p:cNvPr id="108556" name="Text Box 12">
            <a:extLst>
              <a:ext uri="{FF2B5EF4-FFF2-40B4-BE49-F238E27FC236}">
                <a16:creationId xmlns:a16="http://schemas.microsoft.com/office/drawing/2014/main" id="{4FAB869D-616E-44A1-B00E-3048D33AD30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6750" y="2366963"/>
            <a:ext cx="21272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Reciprocity relation</a:t>
            </a:r>
          </a:p>
        </p:txBody>
      </p:sp>
      <p:grpSp>
        <p:nvGrpSpPr>
          <p:cNvPr id="108558" name="Group 14">
            <a:extLst>
              <a:ext uri="{FF2B5EF4-FFF2-40B4-BE49-F238E27FC236}">
                <a16:creationId xmlns:a16="http://schemas.microsoft.com/office/drawing/2014/main" id="{7D11DCD2-7D80-4C9C-BC6D-267897314CBC}"/>
              </a:ext>
            </a:extLst>
          </p:cNvPr>
          <p:cNvGrpSpPr>
            <a:grpSpLocks/>
          </p:cNvGrpSpPr>
          <p:nvPr/>
        </p:nvGrpSpPr>
        <p:grpSpPr bwMode="auto">
          <a:xfrm>
            <a:off x="1644650" y="1035050"/>
            <a:ext cx="2406650" cy="1758950"/>
            <a:chOff x="1036" y="652"/>
            <a:chExt cx="1516" cy="1108"/>
          </a:xfrm>
        </p:grpSpPr>
        <p:sp>
          <p:nvSpPr>
            <p:cNvPr id="108559" name="Line 15">
              <a:extLst>
                <a:ext uri="{FF2B5EF4-FFF2-40B4-BE49-F238E27FC236}">
                  <a16:creationId xmlns:a16="http://schemas.microsoft.com/office/drawing/2014/main" id="{39A45561-AE1F-4B21-8CCF-622F5EC722F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036" y="672"/>
              <a:ext cx="500" cy="596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108560" name="Line 16">
              <a:extLst>
                <a:ext uri="{FF2B5EF4-FFF2-40B4-BE49-F238E27FC236}">
                  <a16:creationId xmlns:a16="http://schemas.microsoft.com/office/drawing/2014/main" id="{C9FC09ED-4F26-475C-AC00-ADBFCC13FD0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064" y="668"/>
              <a:ext cx="484" cy="1092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108561" name="Line 17">
              <a:extLst>
                <a:ext uri="{FF2B5EF4-FFF2-40B4-BE49-F238E27FC236}">
                  <a16:creationId xmlns:a16="http://schemas.microsoft.com/office/drawing/2014/main" id="{22C39FD4-212F-4534-979C-759DBEBA218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072" y="664"/>
              <a:ext cx="480" cy="788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108562" name="Line 18">
              <a:extLst>
                <a:ext uri="{FF2B5EF4-FFF2-40B4-BE49-F238E27FC236}">
                  <a16:creationId xmlns:a16="http://schemas.microsoft.com/office/drawing/2014/main" id="{476329B1-4D58-4992-BDA3-6385ACF6851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080" y="668"/>
              <a:ext cx="392" cy="38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108563" name="Line 19">
              <a:extLst>
                <a:ext uri="{FF2B5EF4-FFF2-40B4-BE49-F238E27FC236}">
                  <a16:creationId xmlns:a16="http://schemas.microsoft.com/office/drawing/2014/main" id="{70148C0C-FCA6-4C71-B254-F19E95E314DE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036" y="656"/>
              <a:ext cx="484" cy="304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108564" name="Line 20">
              <a:extLst>
                <a:ext uri="{FF2B5EF4-FFF2-40B4-BE49-F238E27FC236}">
                  <a16:creationId xmlns:a16="http://schemas.microsoft.com/office/drawing/2014/main" id="{20CA63CB-CC96-4C60-AC18-542ABB9133B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112" y="652"/>
              <a:ext cx="388" cy="16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</p:grpSp>
      <p:grpSp>
        <p:nvGrpSpPr>
          <p:cNvPr id="108565" name="Group 21">
            <a:extLst>
              <a:ext uri="{FF2B5EF4-FFF2-40B4-BE49-F238E27FC236}">
                <a16:creationId xmlns:a16="http://schemas.microsoft.com/office/drawing/2014/main" id="{70A23280-0628-4A58-AA9D-CD669422EBC6}"/>
              </a:ext>
            </a:extLst>
          </p:cNvPr>
          <p:cNvGrpSpPr>
            <a:grpSpLocks/>
          </p:cNvGrpSpPr>
          <p:nvPr/>
        </p:nvGrpSpPr>
        <p:grpSpPr bwMode="auto">
          <a:xfrm>
            <a:off x="1657350" y="1085850"/>
            <a:ext cx="2393950" cy="1714500"/>
            <a:chOff x="1044" y="684"/>
            <a:chExt cx="1508" cy="1080"/>
          </a:xfrm>
        </p:grpSpPr>
        <p:sp>
          <p:nvSpPr>
            <p:cNvPr id="108566" name="Line 22">
              <a:extLst>
                <a:ext uri="{FF2B5EF4-FFF2-40B4-BE49-F238E27FC236}">
                  <a16:creationId xmlns:a16="http://schemas.microsoft.com/office/drawing/2014/main" id="{26894AFF-519B-4A5E-A367-19885EF4F3A3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2040" y="688"/>
              <a:ext cx="488" cy="1076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108567" name="Line 23">
              <a:extLst>
                <a:ext uri="{FF2B5EF4-FFF2-40B4-BE49-F238E27FC236}">
                  <a16:creationId xmlns:a16="http://schemas.microsoft.com/office/drawing/2014/main" id="{EFD6B8CD-8A0D-4592-931A-66BB786FB428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2060" y="688"/>
              <a:ext cx="492" cy="744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108568" name="Line 24">
              <a:extLst>
                <a:ext uri="{FF2B5EF4-FFF2-40B4-BE49-F238E27FC236}">
                  <a16:creationId xmlns:a16="http://schemas.microsoft.com/office/drawing/2014/main" id="{B1452D09-4A2D-46D1-A5EE-096529AFAFE8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2076" y="704"/>
              <a:ext cx="376" cy="356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108569" name="Line 25">
              <a:extLst>
                <a:ext uri="{FF2B5EF4-FFF2-40B4-BE49-F238E27FC236}">
                  <a16:creationId xmlns:a16="http://schemas.microsoft.com/office/drawing/2014/main" id="{8A7E2FA8-BB43-427C-9A06-58DA04AA89AE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056" y="688"/>
              <a:ext cx="500" cy="596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108570" name="Line 26">
              <a:extLst>
                <a:ext uri="{FF2B5EF4-FFF2-40B4-BE49-F238E27FC236}">
                  <a16:creationId xmlns:a16="http://schemas.microsoft.com/office/drawing/2014/main" id="{E591ADF5-0E47-4C60-8484-91FB977D4C2E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044" y="684"/>
              <a:ext cx="500" cy="296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108571" name="Line 27">
              <a:extLst>
                <a:ext uri="{FF2B5EF4-FFF2-40B4-BE49-F238E27FC236}">
                  <a16:creationId xmlns:a16="http://schemas.microsoft.com/office/drawing/2014/main" id="{3E861828-C2FE-415D-AC58-FEE55847CF7F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124" y="684"/>
              <a:ext cx="400" cy="148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</p:grpSp>
      <p:graphicFrame>
        <p:nvGraphicFramePr>
          <p:cNvPr id="108573" name="Object 29">
            <a:extLst>
              <a:ext uri="{FF2B5EF4-FFF2-40B4-BE49-F238E27FC236}">
                <a16:creationId xmlns:a16="http://schemas.microsoft.com/office/drawing/2014/main" id="{5DDF656A-55F1-4788-B47E-54EFE7B38F39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342063" y="0"/>
          <a:ext cx="2801937" cy="989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1295280" imgH="457200" progId="Equation.3">
                  <p:embed/>
                </p:oleObj>
              </mc:Choice>
              <mc:Fallback>
                <p:oleObj name="Equation" r:id="rId4" imgW="1295280" imgH="457200" progId="Equation.3">
                  <p:embed/>
                  <p:pic>
                    <p:nvPicPr>
                      <p:cNvPr id="108573" name="Object 29">
                        <a:extLst>
                          <a:ext uri="{FF2B5EF4-FFF2-40B4-BE49-F238E27FC236}">
                            <a16:creationId xmlns:a16="http://schemas.microsoft.com/office/drawing/2014/main" id="{5DDF656A-55F1-4788-B47E-54EFE7B38F39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42063" y="0"/>
                        <a:ext cx="2801937" cy="989013"/>
                      </a:xfrm>
                      <a:prstGeom prst="rect">
                        <a:avLst/>
                      </a:prstGeom>
                      <a:solidFill>
                        <a:srgbClr val="FFCC00"/>
                      </a:solidFill>
                      <a:ln w="9525">
                        <a:solidFill>
                          <a:schemeClr val="bg2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8575" name="Object 31">
            <a:extLst>
              <a:ext uri="{FF2B5EF4-FFF2-40B4-BE49-F238E27FC236}">
                <a16:creationId xmlns:a16="http://schemas.microsoft.com/office/drawing/2014/main" id="{19DAC9E0-A9D4-41C7-876B-DB93F8BA4990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114120" imgH="215640" progId="Equation.3">
                  <p:embed/>
                </p:oleObj>
              </mc:Choice>
              <mc:Fallback>
                <p:oleObj name="Equation" r:id="rId6" imgW="114120" imgH="215640" progId="Equation.3">
                  <p:embed/>
                  <p:pic>
                    <p:nvPicPr>
                      <p:cNvPr id="108575" name="Object 31">
                        <a:extLst>
                          <a:ext uri="{FF2B5EF4-FFF2-40B4-BE49-F238E27FC236}">
                            <a16:creationId xmlns:a16="http://schemas.microsoft.com/office/drawing/2014/main" id="{19DAC9E0-A9D4-41C7-876B-DB93F8BA4990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08587" name="Group 43">
            <a:extLst>
              <a:ext uri="{FF2B5EF4-FFF2-40B4-BE49-F238E27FC236}">
                <a16:creationId xmlns:a16="http://schemas.microsoft.com/office/drawing/2014/main" id="{157DFA0F-0B7C-4D58-B652-4C626145B47E}"/>
              </a:ext>
            </a:extLst>
          </p:cNvPr>
          <p:cNvGrpSpPr>
            <a:grpSpLocks/>
          </p:cNvGrpSpPr>
          <p:nvPr/>
        </p:nvGrpSpPr>
        <p:grpSpPr bwMode="auto">
          <a:xfrm>
            <a:off x="5788025" y="1416050"/>
            <a:ext cx="3355975" cy="966788"/>
            <a:chOff x="3646" y="3091"/>
            <a:chExt cx="2114" cy="609"/>
          </a:xfrm>
        </p:grpSpPr>
        <p:graphicFrame>
          <p:nvGraphicFramePr>
            <p:cNvPr id="108580" name="Object 36">
              <a:extLst>
                <a:ext uri="{FF2B5EF4-FFF2-40B4-BE49-F238E27FC236}">
                  <a16:creationId xmlns:a16="http://schemas.microsoft.com/office/drawing/2014/main" id="{A0DBE4B7-41B2-41A6-9BE0-4A9BA20B40F2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3646" y="3091"/>
            <a:ext cx="2114" cy="60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8" imgW="1587240" imgH="457200" progId="Equation.3">
                    <p:embed/>
                  </p:oleObj>
                </mc:Choice>
                <mc:Fallback>
                  <p:oleObj name="Equation" r:id="rId8" imgW="1587240" imgH="457200" progId="Equation.3">
                    <p:embed/>
                    <p:pic>
                      <p:nvPicPr>
                        <p:cNvPr id="108580" name="Object 36">
                          <a:extLst>
                            <a:ext uri="{FF2B5EF4-FFF2-40B4-BE49-F238E27FC236}">
                              <a16:creationId xmlns:a16="http://schemas.microsoft.com/office/drawing/2014/main" id="{A0DBE4B7-41B2-41A6-9BE0-4A9BA20B40F2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646" y="3091"/>
                          <a:ext cx="2114" cy="609"/>
                        </a:xfrm>
                        <a:prstGeom prst="rect">
                          <a:avLst/>
                        </a:prstGeom>
                        <a:solidFill>
                          <a:srgbClr val="FFCC00"/>
                        </a:solidFill>
                        <a:ln w="9525">
                          <a:solidFill>
                            <a:schemeClr val="bg2"/>
                          </a:solidFill>
                          <a:miter lim="800000"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08582" name="Rectangle 38">
              <a:extLst>
                <a:ext uri="{FF2B5EF4-FFF2-40B4-BE49-F238E27FC236}">
                  <a16:creationId xmlns:a16="http://schemas.microsoft.com/office/drawing/2014/main" id="{AAD479EF-3E35-4D10-8681-842D37BDB7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58" y="3196"/>
              <a:ext cx="567" cy="384"/>
            </a:xfrm>
            <a:prstGeom prst="rect">
              <a:avLst/>
            </a:prstGeom>
            <a:noFill/>
            <a:ln w="19050">
              <a:solidFill>
                <a:schemeClr val="bg2"/>
              </a:solidFill>
              <a:prstDash val="dash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108583" name="Rectangle 39">
              <a:extLst>
                <a:ext uri="{FF2B5EF4-FFF2-40B4-BE49-F238E27FC236}">
                  <a16:creationId xmlns:a16="http://schemas.microsoft.com/office/drawing/2014/main" id="{2941CC99-1686-4144-9F51-75F86C2ED1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08" y="3198"/>
              <a:ext cx="507" cy="384"/>
            </a:xfrm>
            <a:prstGeom prst="rect">
              <a:avLst/>
            </a:prstGeom>
            <a:noFill/>
            <a:ln w="19050">
              <a:solidFill>
                <a:schemeClr val="bg2"/>
              </a:solidFill>
              <a:prstDash val="dash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</p:grpSp>
      <p:sp>
        <p:nvSpPr>
          <p:cNvPr id="108588" name="Text Box 44">
            <a:extLst>
              <a:ext uri="{FF2B5EF4-FFF2-40B4-BE49-F238E27FC236}">
                <a16:creationId xmlns:a16="http://schemas.microsoft.com/office/drawing/2014/main" id="{02F7A844-35E3-4B72-8EBA-CB6870FEDD0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64450" y="1012825"/>
            <a:ext cx="14795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Effective c.s.</a:t>
            </a:r>
          </a:p>
        </p:txBody>
      </p:sp>
      <p:sp>
        <p:nvSpPr>
          <p:cNvPr id="108589" name="Text Box 45">
            <a:extLst>
              <a:ext uri="{FF2B5EF4-FFF2-40B4-BE49-F238E27FC236}">
                <a16:creationId xmlns:a16="http://schemas.microsoft.com/office/drawing/2014/main" id="{D1156E60-B7C9-4A03-A2E6-50A1A873C85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52963" y="3068638"/>
            <a:ext cx="52514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Step 2: Let’s add thermal population of excited states </a:t>
            </a:r>
            <a:r>
              <a:rPr kumimoji="0" lang="en-US" altLang="en-US" sz="1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→ </a:t>
            </a:r>
            <a:r>
              <a:rPr kumimoji="0" lang="en-US" altLang="en-US" sz="1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Detailed Balance</a:t>
            </a:r>
          </a:p>
        </p:txBody>
      </p:sp>
      <p:grpSp>
        <p:nvGrpSpPr>
          <p:cNvPr id="108597" name="Group 53">
            <a:extLst>
              <a:ext uri="{FF2B5EF4-FFF2-40B4-BE49-F238E27FC236}">
                <a16:creationId xmlns:a16="http://schemas.microsoft.com/office/drawing/2014/main" id="{ED90F3C9-4F59-47AA-AD8A-AFA62C612E30}"/>
              </a:ext>
            </a:extLst>
          </p:cNvPr>
          <p:cNvGrpSpPr>
            <a:grpSpLocks/>
          </p:cNvGrpSpPr>
          <p:nvPr/>
        </p:nvGrpSpPr>
        <p:grpSpPr bwMode="auto">
          <a:xfrm>
            <a:off x="165100" y="1231900"/>
            <a:ext cx="120650" cy="787400"/>
            <a:chOff x="104" y="776"/>
            <a:chExt cx="76" cy="496"/>
          </a:xfrm>
        </p:grpSpPr>
        <p:sp>
          <p:nvSpPr>
            <p:cNvPr id="108590" name="Line 46">
              <a:extLst>
                <a:ext uri="{FF2B5EF4-FFF2-40B4-BE49-F238E27FC236}">
                  <a16:creationId xmlns:a16="http://schemas.microsoft.com/office/drawing/2014/main" id="{F530BDE8-1DF2-4B85-B4FB-999275D13F49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04" y="1104"/>
              <a:ext cx="0" cy="164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108591" name="Line 47">
              <a:extLst>
                <a:ext uri="{FF2B5EF4-FFF2-40B4-BE49-F238E27FC236}">
                  <a16:creationId xmlns:a16="http://schemas.microsoft.com/office/drawing/2014/main" id="{1953C3CD-08EE-4D85-A371-BECA709B178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04" y="940"/>
              <a:ext cx="0" cy="164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108592" name="Line 48">
              <a:extLst>
                <a:ext uri="{FF2B5EF4-FFF2-40B4-BE49-F238E27FC236}">
                  <a16:creationId xmlns:a16="http://schemas.microsoft.com/office/drawing/2014/main" id="{70F74722-1605-40BE-81EA-10DBA1F26C25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04" y="776"/>
              <a:ext cx="0" cy="164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108593" name="Line 49">
              <a:extLst>
                <a:ext uri="{FF2B5EF4-FFF2-40B4-BE49-F238E27FC236}">
                  <a16:creationId xmlns:a16="http://schemas.microsoft.com/office/drawing/2014/main" id="{3179D285-CEA4-4EDA-8859-14D0539E345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80" y="1108"/>
              <a:ext cx="0" cy="164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108594" name="Line 50">
              <a:extLst>
                <a:ext uri="{FF2B5EF4-FFF2-40B4-BE49-F238E27FC236}">
                  <a16:creationId xmlns:a16="http://schemas.microsoft.com/office/drawing/2014/main" id="{CF29AD41-E99F-4F96-9F21-FE95538279F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80" y="944"/>
              <a:ext cx="0" cy="164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108595" name="Line 51">
              <a:extLst>
                <a:ext uri="{FF2B5EF4-FFF2-40B4-BE49-F238E27FC236}">
                  <a16:creationId xmlns:a16="http://schemas.microsoft.com/office/drawing/2014/main" id="{5754FA0A-C362-4816-B302-668EA735A57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80" y="780"/>
              <a:ext cx="0" cy="164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</p:grpSp>
      <p:sp>
        <p:nvSpPr>
          <p:cNvPr id="108596" name="Text Box 52">
            <a:extLst>
              <a:ext uri="{FF2B5EF4-FFF2-40B4-BE49-F238E27FC236}">
                <a16:creationId xmlns:a16="http://schemas.microsoft.com/office/drawing/2014/main" id="{3A815608-7FCD-4CC0-A934-7C50D82DF14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2074863"/>
            <a:ext cx="5334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1" i="1" u="none" strike="noStrike" kern="1200" cap="none" spc="0" normalizeH="0" baseline="0" noProof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P</a:t>
            </a:r>
            <a:r>
              <a:rPr kumimoji="0" lang="en-US" altLang="en-US" sz="1800" b="1" i="1" u="none" strike="noStrike" kern="1200" cap="none" spc="0" normalizeH="0" baseline="-25000" noProof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A</a:t>
            </a:r>
            <a:r>
              <a:rPr kumimoji="0" lang="en-US" altLang="en-US" sz="1800" b="1" i="0" u="none" strike="noStrike" kern="1200" cap="none" spc="0" normalizeH="0" baseline="30000" noProof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Symbol" panose="05050102010706020507" pitchFamily="18" charset="2"/>
                <a:ea typeface="+mn-ea"/>
                <a:cs typeface="+mn-cs"/>
              </a:rPr>
              <a:t>m</a:t>
            </a:r>
          </a:p>
        </p:txBody>
      </p:sp>
      <p:grpSp>
        <p:nvGrpSpPr>
          <p:cNvPr id="108604" name="Group 60">
            <a:extLst>
              <a:ext uri="{FF2B5EF4-FFF2-40B4-BE49-F238E27FC236}">
                <a16:creationId xmlns:a16="http://schemas.microsoft.com/office/drawing/2014/main" id="{AADB57AD-9E5C-4F68-ADC9-54F63F4CE06C}"/>
              </a:ext>
            </a:extLst>
          </p:cNvPr>
          <p:cNvGrpSpPr>
            <a:grpSpLocks/>
          </p:cNvGrpSpPr>
          <p:nvPr/>
        </p:nvGrpSpPr>
        <p:grpSpPr bwMode="auto">
          <a:xfrm>
            <a:off x="55563" y="3811588"/>
            <a:ext cx="9088437" cy="1500187"/>
            <a:chOff x="35" y="2401"/>
            <a:chExt cx="5725" cy="945"/>
          </a:xfrm>
        </p:grpSpPr>
        <p:graphicFrame>
          <p:nvGraphicFramePr>
            <p:cNvPr id="108598" name="Object 54">
              <a:extLst>
                <a:ext uri="{FF2B5EF4-FFF2-40B4-BE49-F238E27FC236}">
                  <a16:creationId xmlns:a16="http://schemas.microsoft.com/office/drawing/2014/main" id="{474BE47A-6C90-46DF-8B40-DABFAA016773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35" y="2401"/>
            <a:ext cx="4501" cy="87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10" imgW="3251160" imgH="634680" progId="Equation.3">
                    <p:embed/>
                  </p:oleObj>
                </mc:Choice>
                <mc:Fallback>
                  <p:oleObj name="Equation" r:id="rId10" imgW="3251160" imgH="634680" progId="Equation.3">
                    <p:embed/>
                    <p:pic>
                      <p:nvPicPr>
                        <p:cNvPr id="108598" name="Object 54">
                          <a:extLst>
                            <a:ext uri="{FF2B5EF4-FFF2-40B4-BE49-F238E27FC236}">
                              <a16:creationId xmlns:a16="http://schemas.microsoft.com/office/drawing/2014/main" id="{474BE47A-6C90-46DF-8B40-DABFAA016773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5" y="2401"/>
                          <a:ext cx="4501" cy="879"/>
                        </a:xfrm>
                        <a:prstGeom prst="rect">
                          <a:avLst/>
                        </a:prstGeom>
                        <a:solidFill>
                          <a:srgbClr val="FFCC00"/>
                        </a:solidFill>
                        <a:ln w="9525">
                          <a:solidFill>
                            <a:schemeClr val="bg2"/>
                          </a:solidFill>
                          <a:miter lim="800000"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08599" name="Text Box 55">
              <a:extLst>
                <a:ext uri="{FF2B5EF4-FFF2-40B4-BE49-F238E27FC236}">
                  <a16:creationId xmlns:a16="http://schemas.microsoft.com/office/drawing/2014/main" id="{66416235-63DA-4DEB-BBDE-64F9A0D65F6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723" y="2423"/>
              <a:ext cx="1037" cy="92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From Saha equation; </a:t>
              </a:r>
              <a:r>
                <a:rPr kumimoji="0" lang="en-US" altLang="en-US" sz="1800" b="0" i="1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G</a:t>
              </a:r>
              <a:r>
                <a: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(</a:t>
              </a:r>
              <a:r>
                <a:rPr kumimoji="0" lang="en-US" altLang="en-US" sz="1800" b="0" i="1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T</a:t>
              </a:r>
              <a:r>
                <a: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) is partition function</a:t>
              </a:r>
            </a:p>
          </p:txBody>
        </p:sp>
      </p:grpSp>
      <p:grpSp>
        <p:nvGrpSpPr>
          <p:cNvPr id="108603" name="Group 59">
            <a:extLst>
              <a:ext uri="{FF2B5EF4-FFF2-40B4-BE49-F238E27FC236}">
                <a16:creationId xmlns:a16="http://schemas.microsoft.com/office/drawing/2014/main" id="{58CB17BB-F7D3-40B6-9B59-2E46B184151C}"/>
              </a:ext>
            </a:extLst>
          </p:cNvPr>
          <p:cNvGrpSpPr>
            <a:grpSpLocks/>
          </p:cNvGrpSpPr>
          <p:nvPr/>
        </p:nvGrpSpPr>
        <p:grpSpPr bwMode="auto">
          <a:xfrm>
            <a:off x="366713" y="5461000"/>
            <a:ext cx="5854700" cy="1117600"/>
            <a:chOff x="231" y="3440"/>
            <a:chExt cx="3688" cy="704"/>
          </a:xfrm>
        </p:grpSpPr>
        <p:graphicFrame>
          <p:nvGraphicFramePr>
            <p:cNvPr id="108601" name="Object 57">
              <a:extLst>
                <a:ext uri="{FF2B5EF4-FFF2-40B4-BE49-F238E27FC236}">
                  <a16:creationId xmlns:a16="http://schemas.microsoft.com/office/drawing/2014/main" id="{F3525851-C62E-444A-8960-36011B59D606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231" y="3440"/>
            <a:ext cx="1986" cy="70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12" imgW="1002960" imgH="355320" progId="Equation.3">
                    <p:embed/>
                  </p:oleObj>
                </mc:Choice>
                <mc:Fallback>
                  <p:oleObj name="Equation" r:id="rId12" imgW="1002960" imgH="355320" progId="Equation.3">
                    <p:embed/>
                    <p:pic>
                      <p:nvPicPr>
                        <p:cNvPr id="108601" name="Object 57">
                          <a:extLst>
                            <a:ext uri="{FF2B5EF4-FFF2-40B4-BE49-F238E27FC236}">
                              <a16:creationId xmlns:a16="http://schemas.microsoft.com/office/drawing/2014/main" id="{F3525851-C62E-444A-8960-36011B59D606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31" y="3440"/>
                          <a:ext cx="1986" cy="704"/>
                        </a:xfrm>
                        <a:prstGeom prst="rect">
                          <a:avLst/>
                        </a:prstGeom>
                        <a:solidFill>
                          <a:srgbClr val="FFCC00"/>
                        </a:solidFill>
                        <a:ln w="9525">
                          <a:solidFill>
                            <a:schemeClr val="bg2"/>
                          </a:solidFill>
                          <a:miter lim="800000"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08602" name="Text Box 58">
              <a:extLst>
                <a:ext uri="{FF2B5EF4-FFF2-40B4-BE49-F238E27FC236}">
                  <a16:creationId xmlns:a16="http://schemas.microsoft.com/office/drawing/2014/main" id="{01566F0B-EF40-4F32-9586-0EB338F7489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515" y="3623"/>
              <a:ext cx="1404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Stellar cross section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8589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8589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85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1000"/>
                                        <p:tgtEl>
                                          <p:spTgt spid="1085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85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85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108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1086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8589" grpId="0"/>
      <p:bldP spid="108596" grpId="0"/>
    </p:bld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1618" name="Picture 2" descr="CNfi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531" b="2345"/>
          <a:stretch>
            <a:fillRect/>
          </a:stretch>
        </p:blipFill>
        <p:spPr bwMode="auto">
          <a:xfrm>
            <a:off x="0" y="0"/>
            <a:ext cx="5724525" cy="3649663"/>
          </a:xfrm>
          <a:prstGeom prst="rect">
            <a:avLst/>
          </a:prstGeom>
          <a:noFill/>
          <a:ln w="6350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1619" name="Group 3"/>
          <p:cNvGrpSpPr>
            <a:grpSpLocks/>
          </p:cNvGrpSpPr>
          <p:nvPr/>
        </p:nvGrpSpPr>
        <p:grpSpPr bwMode="auto">
          <a:xfrm>
            <a:off x="1619250" y="1052513"/>
            <a:ext cx="2447925" cy="1439862"/>
            <a:chOff x="1020" y="663"/>
            <a:chExt cx="1542" cy="907"/>
          </a:xfrm>
        </p:grpSpPr>
        <p:sp>
          <p:nvSpPr>
            <p:cNvPr id="94212" name="Line 4"/>
            <p:cNvSpPr>
              <a:spLocks noChangeShapeType="1"/>
            </p:cNvSpPr>
            <p:nvPr/>
          </p:nvSpPr>
          <p:spPr bwMode="auto">
            <a:xfrm flipV="1">
              <a:off x="1020" y="663"/>
              <a:ext cx="499" cy="454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endParaRPr>
            </a:p>
          </p:txBody>
        </p:sp>
        <p:sp>
          <p:nvSpPr>
            <p:cNvPr id="94213" name="Line 5"/>
            <p:cNvSpPr>
              <a:spLocks noChangeShapeType="1"/>
            </p:cNvSpPr>
            <p:nvPr/>
          </p:nvSpPr>
          <p:spPr bwMode="auto">
            <a:xfrm flipV="1">
              <a:off x="1519" y="663"/>
              <a:ext cx="545" cy="1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endParaRPr>
            </a:p>
          </p:txBody>
        </p:sp>
        <p:sp>
          <p:nvSpPr>
            <p:cNvPr id="94214" name="Line 6"/>
            <p:cNvSpPr>
              <a:spLocks noChangeShapeType="1"/>
            </p:cNvSpPr>
            <p:nvPr/>
          </p:nvSpPr>
          <p:spPr bwMode="auto">
            <a:xfrm>
              <a:off x="2064" y="663"/>
              <a:ext cx="498" cy="907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endParaRPr>
            </a:p>
          </p:txBody>
        </p:sp>
      </p:grpSp>
      <p:grpSp>
        <p:nvGrpSpPr>
          <p:cNvPr id="111620" name="Group 7"/>
          <p:cNvGrpSpPr>
            <a:grpSpLocks/>
          </p:cNvGrpSpPr>
          <p:nvPr/>
        </p:nvGrpSpPr>
        <p:grpSpPr bwMode="auto">
          <a:xfrm>
            <a:off x="1612900" y="1092200"/>
            <a:ext cx="2447925" cy="1439863"/>
            <a:chOff x="1020" y="663"/>
            <a:chExt cx="1542" cy="907"/>
          </a:xfrm>
        </p:grpSpPr>
        <p:sp>
          <p:nvSpPr>
            <p:cNvPr id="94216" name="Line 8"/>
            <p:cNvSpPr>
              <a:spLocks noChangeShapeType="1"/>
            </p:cNvSpPr>
            <p:nvPr/>
          </p:nvSpPr>
          <p:spPr bwMode="auto">
            <a:xfrm flipV="1">
              <a:off x="1020" y="663"/>
              <a:ext cx="499" cy="454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endParaRPr>
            </a:p>
          </p:txBody>
        </p:sp>
        <p:sp>
          <p:nvSpPr>
            <p:cNvPr id="94217" name="Line 9"/>
            <p:cNvSpPr>
              <a:spLocks noChangeShapeType="1"/>
            </p:cNvSpPr>
            <p:nvPr/>
          </p:nvSpPr>
          <p:spPr bwMode="auto">
            <a:xfrm flipV="1">
              <a:off x="1519" y="663"/>
              <a:ext cx="545" cy="1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endParaRPr>
            </a:p>
          </p:txBody>
        </p:sp>
        <p:sp>
          <p:nvSpPr>
            <p:cNvPr id="94218" name="Line 10"/>
            <p:cNvSpPr>
              <a:spLocks noChangeShapeType="1"/>
            </p:cNvSpPr>
            <p:nvPr/>
          </p:nvSpPr>
          <p:spPr bwMode="auto">
            <a:xfrm>
              <a:off x="2064" y="663"/>
              <a:ext cx="498" cy="907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endParaRPr>
            </a:p>
          </p:txBody>
        </p:sp>
      </p:grpSp>
      <p:sp>
        <p:nvSpPr>
          <p:cNvPr id="94219" name="Text Box 11"/>
          <p:cNvSpPr txBox="1">
            <a:spLocks noChangeArrowheads="1"/>
          </p:cNvSpPr>
          <p:nvPr/>
        </p:nvSpPr>
        <p:spPr bwMode="auto">
          <a:xfrm>
            <a:off x="7016750" y="2366963"/>
            <a:ext cx="21272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itchFamily="34" charset="0"/>
                <a:ea typeface="+mn-ea"/>
                <a:cs typeface="+mn-cs"/>
              </a:rPr>
              <a:t>Reciprocity relation</a:t>
            </a:r>
          </a:p>
        </p:txBody>
      </p:sp>
      <p:grpSp>
        <p:nvGrpSpPr>
          <p:cNvPr id="111622" name="Group 12"/>
          <p:cNvGrpSpPr>
            <a:grpSpLocks/>
          </p:cNvGrpSpPr>
          <p:nvPr/>
        </p:nvGrpSpPr>
        <p:grpSpPr bwMode="auto">
          <a:xfrm>
            <a:off x="1644650" y="1035050"/>
            <a:ext cx="2406650" cy="1758950"/>
            <a:chOff x="1036" y="652"/>
            <a:chExt cx="1516" cy="1108"/>
          </a:xfrm>
        </p:grpSpPr>
        <p:sp>
          <p:nvSpPr>
            <p:cNvPr id="94221" name="Line 13"/>
            <p:cNvSpPr>
              <a:spLocks noChangeShapeType="1"/>
            </p:cNvSpPr>
            <p:nvPr/>
          </p:nvSpPr>
          <p:spPr bwMode="auto">
            <a:xfrm flipV="1">
              <a:off x="1036" y="672"/>
              <a:ext cx="500" cy="596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endParaRPr>
            </a:p>
          </p:txBody>
        </p:sp>
        <p:sp>
          <p:nvSpPr>
            <p:cNvPr id="94222" name="Line 14"/>
            <p:cNvSpPr>
              <a:spLocks noChangeShapeType="1"/>
            </p:cNvSpPr>
            <p:nvPr/>
          </p:nvSpPr>
          <p:spPr bwMode="auto">
            <a:xfrm>
              <a:off x="2064" y="668"/>
              <a:ext cx="484" cy="1092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endParaRPr>
            </a:p>
          </p:txBody>
        </p:sp>
        <p:sp>
          <p:nvSpPr>
            <p:cNvPr id="94223" name="Line 15"/>
            <p:cNvSpPr>
              <a:spLocks noChangeShapeType="1"/>
            </p:cNvSpPr>
            <p:nvPr/>
          </p:nvSpPr>
          <p:spPr bwMode="auto">
            <a:xfrm>
              <a:off x="2072" y="664"/>
              <a:ext cx="480" cy="788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endParaRPr>
            </a:p>
          </p:txBody>
        </p:sp>
        <p:sp>
          <p:nvSpPr>
            <p:cNvPr id="94224" name="Line 16"/>
            <p:cNvSpPr>
              <a:spLocks noChangeShapeType="1"/>
            </p:cNvSpPr>
            <p:nvPr/>
          </p:nvSpPr>
          <p:spPr bwMode="auto">
            <a:xfrm>
              <a:off x="2080" y="668"/>
              <a:ext cx="392" cy="38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endParaRPr>
            </a:p>
          </p:txBody>
        </p:sp>
        <p:sp>
          <p:nvSpPr>
            <p:cNvPr id="94225" name="Line 17"/>
            <p:cNvSpPr>
              <a:spLocks noChangeShapeType="1"/>
            </p:cNvSpPr>
            <p:nvPr/>
          </p:nvSpPr>
          <p:spPr bwMode="auto">
            <a:xfrm flipV="1">
              <a:off x="1036" y="656"/>
              <a:ext cx="484" cy="304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endParaRPr>
            </a:p>
          </p:txBody>
        </p:sp>
        <p:sp>
          <p:nvSpPr>
            <p:cNvPr id="94226" name="Line 18"/>
            <p:cNvSpPr>
              <a:spLocks noChangeShapeType="1"/>
            </p:cNvSpPr>
            <p:nvPr/>
          </p:nvSpPr>
          <p:spPr bwMode="auto">
            <a:xfrm flipV="1">
              <a:off x="1112" y="652"/>
              <a:ext cx="388" cy="16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endParaRPr>
            </a:p>
          </p:txBody>
        </p:sp>
      </p:grpSp>
      <p:grpSp>
        <p:nvGrpSpPr>
          <p:cNvPr id="111623" name="Group 19"/>
          <p:cNvGrpSpPr>
            <a:grpSpLocks/>
          </p:cNvGrpSpPr>
          <p:nvPr/>
        </p:nvGrpSpPr>
        <p:grpSpPr bwMode="auto">
          <a:xfrm>
            <a:off x="1657350" y="1085850"/>
            <a:ext cx="2393950" cy="1714500"/>
            <a:chOff x="1044" y="684"/>
            <a:chExt cx="1508" cy="1080"/>
          </a:xfrm>
        </p:grpSpPr>
        <p:sp>
          <p:nvSpPr>
            <p:cNvPr id="94228" name="Line 20"/>
            <p:cNvSpPr>
              <a:spLocks noChangeShapeType="1"/>
            </p:cNvSpPr>
            <p:nvPr/>
          </p:nvSpPr>
          <p:spPr bwMode="auto">
            <a:xfrm flipH="1" flipV="1">
              <a:off x="2040" y="688"/>
              <a:ext cx="488" cy="1076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endParaRPr>
            </a:p>
          </p:txBody>
        </p:sp>
        <p:sp>
          <p:nvSpPr>
            <p:cNvPr id="94229" name="Line 21"/>
            <p:cNvSpPr>
              <a:spLocks noChangeShapeType="1"/>
            </p:cNvSpPr>
            <p:nvPr/>
          </p:nvSpPr>
          <p:spPr bwMode="auto">
            <a:xfrm flipH="1" flipV="1">
              <a:off x="2060" y="688"/>
              <a:ext cx="492" cy="744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endParaRPr>
            </a:p>
          </p:txBody>
        </p:sp>
        <p:sp>
          <p:nvSpPr>
            <p:cNvPr id="94230" name="Line 22"/>
            <p:cNvSpPr>
              <a:spLocks noChangeShapeType="1"/>
            </p:cNvSpPr>
            <p:nvPr/>
          </p:nvSpPr>
          <p:spPr bwMode="auto">
            <a:xfrm flipH="1" flipV="1">
              <a:off x="2076" y="704"/>
              <a:ext cx="376" cy="356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endParaRPr>
            </a:p>
          </p:txBody>
        </p:sp>
        <p:sp>
          <p:nvSpPr>
            <p:cNvPr id="94231" name="Line 23"/>
            <p:cNvSpPr>
              <a:spLocks noChangeShapeType="1"/>
            </p:cNvSpPr>
            <p:nvPr/>
          </p:nvSpPr>
          <p:spPr bwMode="auto">
            <a:xfrm flipV="1">
              <a:off x="1056" y="688"/>
              <a:ext cx="500" cy="596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endParaRPr>
            </a:p>
          </p:txBody>
        </p:sp>
        <p:sp>
          <p:nvSpPr>
            <p:cNvPr id="94232" name="Line 24"/>
            <p:cNvSpPr>
              <a:spLocks noChangeShapeType="1"/>
            </p:cNvSpPr>
            <p:nvPr/>
          </p:nvSpPr>
          <p:spPr bwMode="auto">
            <a:xfrm flipV="1">
              <a:off x="1044" y="684"/>
              <a:ext cx="500" cy="296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endParaRPr>
            </a:p>
          </p:txBody>
        </p:sp>
        <p:sp>
          <p:nvSpPr>
            <p:cNvPr id="94233" name="Line 25"/>
            <p:cNvSpPr>
              <a:spLocks noChangeShapeType="1"/>
            </p:cNvSpPr>
            <p:nvPr/>
          </p:nvSpPr>
          <p:spPr bwMode="auto">
            <a:xfrm flipV="1">
              <a:off x="1124" y="684"/>
              <a:ext cx="400" cy="148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endParaRPr>
            </a:p>
          </p:txBody>
        </p:sp>
      </p:grpSp>
      <p:graphicFrame>
        <p:nvGraphicFramePr>
          <p:cNvPr id="111624" name="Object 26"/>
          <p:cNvGraphicFramePr>
            <a:graphicFrameLocks noChangeAspect="1"/>
          </p:cNvGraphicFramePr>
          <p:nvPr/>
        </p:nvGraphicFramePr>
        <p:xfrm>
          <a:off x="6342063" y="0"/>
          <a:ext cx="2801937" cy="989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1295400" imgH="457200" progId="Equation.3">
                  <p:embed/>
                </p:oleObj>
              </mc:Choice>
              <mc:Fallback>
                <p:oleObj name="Equation" r:id="rId4" imgW="1295400" imgH="457200" progId="Equation.3">
                  <p:embed/>
                  <p:pic>
                    <p:nvPicPr>
                      <p:cNvPr id="111624" name="Object 2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42063" y="0"/>
                        <a:ext cx="2801937" cy="989013"/>
                      </a:xfrm>
                      <a:prstGeom prst="rect">
                        <a:avLst/>
                      </a:prstGeom>
                      <a:solidFill>
                        <a:srgbClr val="FFCC00"/>
                      </a:solidFill>
                      <a:ln w="9525">
                        <a:solidFill>
                          <a:schemeClr val="bg2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1625" name="Object 27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114151" imgH="215619" progId="Equation.3">
                  <p:embed/>
                </p:oleObj>
              </mc:Choice>
              <mc:Fallback>
                <p:oleObj name="Equation" r:id="rId6" imgW="114151" imgH="215619" progId="Equation.3">
                  <p:embed/>
                  <p:pic>
                    <p:nvPicPr>
                      <p:cNvPr id="111625" name="Object 2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11626" name="Group 28"/>
          <p:cNvGrpSpPr>
            <a:grpSpLocks/>
          </p:cNvGrpSpPr>
          <p:nvPr/>
        </p:nvGrpSpPr>
        <p:grpSpPr bwMode="auto">
          <a:xfrm>
            <a:off x="5788025" y="1416050"/>
            <a:ext cx="3355975" cy="966788"/>
            <a:chOff x="3646" y="3091"/>
            <a:chExt cx="2114" cy="609"/>
          </a:xfrm>
        </p:grpSpPr>
        <p:graphicFrame>
          <p:nvGraphicFramePr>
            <p:cNvPr id="111655" name="Object 29"/>
            <p:cNvGraphicFramePr>
              <a:graphicFrameLocks noChangeAspect="1"/>
            </p:cNvGraphicFramePr>
            <p:nvPr/>
          </p:nvGraphicFramePr>
          <p:xfrm>
            <a:off x="3646" y="3091"/>
            <a:ext cx="2114" cy="60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8" imgW="1587500" imgH="457200" progId="Equation.3">
                    <p:embed/>
                  </p:oleObj>
                </mc:Choice>
                <mc:Fallback>
                  <p:oleObj name="Equation" r:id="rId8" imgW="1587500" imgH="457200" progId="Equation.3">
                    <p:embed/>
                    <p:pic>
                      <p:nvPicPr>
                        <p:cNvPr id="111655" name="Object 2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646" y="3091"/>
                          <a:ext cx="2114" cy="609"/>
                        </a:xfrm>
                        <a:prstGeom prst="rect">
                          <a:avLst/>
                        </a:prstGeom>
                        <a:solidFill>
                          <a:srgbClr val="FFCC00"/>
                        </a:solidFill>
                        <a:ln w="9525">
                          <a:solidFill>
                            <a:schemeClr val="bg2"/>
                          </a:solidFill>
                          <a:miter lim="800000"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94238" name="Rectangle 30"/>
            <p:cNvSpPr>
              <a:spLocks noChangeArrowheads="1"/>
            </p:cNvSpPr>
            <p:nvPr/>
          </p:nvSpPr>
          <p:spPr bwMode="auto">
            <a:xfrm>
              <a:off x="3658" y="3196"/>
              <a:ext cx="567" cy="384"/>
            </a:xfrm>
            <a:prstGeom prst="rect">
              <a:avLst/>
            </a:prstGeom>
            <a:noFill/>
            <a:ln w="19050">
              <a:solidFill>
                <a:schemeClr val="bg2"/>
              </a:solidFill>
              <a:prstDash val="dash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endParaRPr>
            </a:p>
          </p:txBody>
        </p:sp>
        <p:sp>
          <p:nvSpPr>
            <p:cNvPr id="94239" name="Rectangle 31"/>
            <p:cNvSpPr>
              <a:spLocks noChangeArrowheads="1"/>
            </p:cNvSpPr>
            <p:nvPr/>
          </p:nvSpPr>
          <p:spPr bwMode="auto">
            <a:xfrm>
              <a:off x="5208" y="3198"/>
              <a:ext cx="507" cy="384"/>
            </a:xfrm>
            <a:prstGeom prst="rect">
              <a:avLst/>
            </a:prstGeom>
            <a:noFill/>
            <a:ln w="19050">
              <a:solidFill>
                <a:schemeClr val="bg2"/>
              </a:solidFill>
              <a:prstDash val="dash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endParaRPr>
            </a:p>
          </p:txBody>
        </p:sp>
      </p:grpSp>
      <p:sp>
        <p:nvSpPr>
          <p:cNvPr id="94240" name="Text Box 32"/>
          <p:cNvSpPr txBox="1">
            <a:spLocks noChangeArrowheads="1"/>
          </p:cNvSpPr>
          <p:nvPr/>
        </p:nvSpPr>
        <p:spPr bwMode="auto">
          <a:xfrm>
            <a:off x="7664450" y="1012825"/>
            <a:ext cx="14795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itchFamily="34" charset="0"/>
                <a:ea typeface="+mn-ea"/>
                <a:cs typeface="+mn-cs"/>
              </a:rPr>
              <a:t>Effective c.s.</a:t>
            </a:r>
          </a:p>
        </p:txBody>
      </p:sp>
      <p:sp>
        <p:nvSpPr>
          <p:cNvPr id="94241" name="Text Box 33"/>
          <p:cNvSpPr txBox="1">
            <a:spLocks noChangeArrowheads="1"/>
          </p:cNvSpPr>
          <p:nvPr/>
        </p:nvSpPr>
        <p:spPr bwMode="auto">
          <a:xfrm>
            <a:off x="0" y="3267075"/>
            <a:ext cx="31797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itchFamily="34" charset="0"/>
                <a:ea typeface="+mn-ea"/>
                <a:cs typeface="+mn-cs"/>
              </a:rPr>
              <a:t>Step 3: Insert in stellar rate</a:t>
            </a:r>
          </a:p>
        </p:txBody>
      </p:sp>
      <p:grpSp>
        <p:nvGrpSpPr>
          <p:cNvPr id="111629" name="Group 34"/>
          <p:cNvGrpSpPr>
            <a:grpSpLocks/>
          </p:cNvGrpSpPr>
          <p:nvPr/>
        </p:nvGrpSpPr>
        <p:grpSpPr bwMode="auto">
          <a:xfrm>
            <a:off x="165100" y="1231900"/>
            <a:ext cx="120650" cy="787400"/>
            <a:chOff x="104" y="776"/>
            <a:chExt cx="76" cy="496"/>
          </a:xfrm>
        </p:grpSpPr>
        <p:sp>
          <p:nvSpPr>
            <p:cNvPr id="94243" name="Line 35"/>
            <p:cNvSpPr>
              <a:spLocks noChangeShapeType="1"/>
            </p:cNvSpPr>
            <p:nvPr/>
          </p:nvSpPr>
          <p:spPr bwMode="auto">
            <a:xfrm flipV="1">
              <a:off x="104" y="1104"/>
              <a:ext cx="0" cy="164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endParaRPr>
            </a:p>
          </p:txBody>
        </p:sp>
        <p:sp>
          <p:nvSpPr>
            <p:cNvPr id="94244" name="Line 36"/>
            <p:cNvSpPr>
              <a:spLocks noChangeShapeType="1"/>
            </p:cNvSpPr>
            <p:nvPr/>
          </p:nvSpPr>
          <p:spPr bwMode="auto">
            <a:xfrm flipV="1">
              <a:off x="104" y="940"/>
              <a:ext cx="0" cy="164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endParaRPr>
            </a:p>
          </p:txBody>
        </p:sp>
        <p:sp>
          <p:nvSpPr>
            <p:cNvPr id="94245" name="Line 37"/>
            <p:cNvSpPr>
              <a:spLocks noChangeShapeType="1"/>
            </p:cNvSpPr>
            <p:nvPr/>
          </p:nvSpPr>
          <p:spPr bwMode="auto">
            <a:xfrm flipV="1">
              <a:off x="104" y="776"/>
              <a:ext cx="0" cy="164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endParaRPr>
            </a:p>
          </p:txBody>
        </p:sp>
        <p:sp>
          <p:nvSpPr>
            <p:cNvPr id="94246" name="Line 38"/>
            <p:cNvSpPr>
              <a:spLocks noChangeShapeType="1"/>
            </p:cNvSpPr>
            <p:nvPr/>
          </p:nvSpPr>
          <p:spPr bwMode="auto">
            <a:xfrm>
              <a:off x="180" y="1108"/>
              <a:ext cx="0" cy="164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endParaRPr>
            </a:p>
          </p:txBody>
        </p:sp>
        <p:sp>
          <p:nvSpPr>
            <p:cNvPr id="94247" name="Line 39"/>
            <p:cNvSpPr>
              <a:spLocks noChangeShapeType="1"/>
            </p:cNvSpPr>
            <p:nvPr/>
          </p:nvSpPr>
          <p:spPr bwMode="auto">
            <a:xfrm>
              <a:off x="180" y="944"/>
              <a:ext cx="0" cy="164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endParaRPr>
            </a:p>
          </p:txBody>
        </p:sp>
        <p:sp>
          <p:nvSpPr>
            <p:cNvPr id="94248" name="Line 40"/>
            <p:cNvSpPr>
              <a:spLocks noChangeShapeType="1"/>
            </p:cNvSpPr>
            <p:nvPr/>
          </p:nvSpPr>
          <p:spPr bwMode="auto">
            <a:xfrm>
              <a:off x="180" y="780"/>
              <a:ext cx="0" cy="164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endParaRPr>
            </a:p>
          </p:txBody>
        </p:sp>
      </p:grpSp>
      <p:sp>
        <p:nvSpPr>
          <p:cNvPr id="111630" name="Text Box 41"/>
          <p:cNvSpPr txBox="1">
            <a:spLocks noChangeArrowheads="1"/>
          </p:cNvSpPr>
          <p:nvPr/>
        </p:nvSpPr>
        <p:spPr bwMode="auto">
          <a:xfrm>
            <a:off x="0" y="2074863"/>
            <a:ext cx="5334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1" u="none" strike="noStrike" kern="1200" cap="none" spc="0" normalizeH="0" baseline="0" noProof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P</a:t>
            </a:r>
            <a:r>
              <a:rPr kumimoji="0" lang="en-US" sz="1800" b="1" i="1" u="none" strike="noStrike" kern="1200" cap="none" spc="0" normalizeH="0" baseline="-25000" noProof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A</a:t>
            </a:r>
            <a:r>
              <a:rPr kumimoji="0" lang="en-US" sz="1800" b="1" i="0" u="none" strike="noStrike" kern="1200" cap="none" spc="0" normalizeH="0" baseline="30000" noProof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m</a:t>
            </a:r>
          </a:p>
        </p:txBody>
      </p:sp>
      <p:graphicFrame>
        <p:nvGraphicFramePr>
          <p:cNvPr id="111631" name="Object 42"/>
          <p:cNvGraphicFramePr>
            <a:graphicFrameLocks noChangeAspect="1"/>
          </p:cNvGraphicFramePr>
          <p:nvPr/>
        </p:nvGraphicFramePr>
        <p:xfrm>
          <a:off x="5154613" y="2767013"/>
          <a:ext cx="3989387" cy="8620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0" imgW="2235200" imgH="482600" progId="Equation.3">
                  <p:embed/>
                </p:oleObj>
              </mc:Choice>
              <mc:Fallback>
                <p:oleObj name="Equation" r:id="rId10" imgW="2235200" imgH="482600" progId="Equation.3">
                  <p:embed/>
                  <p:pic>
                    <p:nvPicPr>
                      <p:cNvPr id="111631" name="Object 4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54613" y="2767013"/>
                        <a:ext cx="3989387" cy="862012"/>
                      </a:xfrm>
                      <a:prstGeom prst="rect">
                        <a:avLst/>
                      </a:prstGeom>
                      <a:solidFill>
                        <a:srgbClr val="FFCC00"/>
                      </a:solidFill>
                      <a:ln w="9525">
                        <a:solidFill>
                          <a:schemeClr val="bg2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4251" name="Text Box 43"/>
          <p:cNvSpPr txBox="1">
            <a:spLocks noChangeArrowheads="1"/>
          </p:cNvSpPr>
          <p:nvPr/>
        </p:nvSpPr>
        <p:spPr bwMode="auto">
          <a:xfrm>
            <a:off x="6915150" y="3668713"/>
            <a:ext cx="22288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itchFamily="34" charset="0"/>
                <a:ea typeface="+mn-ea"/>
                <a:cs typeface="+mn-cs"/>
              </a:rPr>
              <a:t>Stellar cross section</a:t>
            </a:r>
          </a:p>
        </p:txBody>
      </p:sp>
      <p:graphicFrame>
        <p:nvGraphicFramePr>
          <p:cNvPr id="94252" name="Object 44"/>
          <p:cNvGraphicFramePr>
            <a:graphicFrameLocks noChangeAspect="1"/>
          </p:cNvGraphicFramePr>
          <p:nvPr/>
        </p:nvGraphicFramePr>
        <p:xfrm>
          <a:off x="0" y="4121150"/>
          <a:ext cx="9170988" cy="2127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2" imgW="4267200" imgH="990600" progId="Equation.3">
                  <p:embed/>
                </p:oleObj>
              </mc:Choice>
              <mc:Fallback>
                <p:oleObj name="Equation" r:id="rId12" imgW="4267200" imgH="990600" progId="Equation.3">
                  <p:embed/>
                  <p:pic>
                    <p:nvPicPr>
                      <p:cNvPr id="94252" name="Object 4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4121150"/>
                        <a:ext cx="9170988" cy="2127250"/>
                      </a:xfrm>
                      <a:prstGeom prst="rect">
                        <a:avLst/>
                      </a:prstGeom>
                      <a:solidFill>
                        <a:srgbClr val="FFCC00"/>
                      </a:solidFill>
                      <a:ln w="9525">
                        <a:solidFill>
                          <a:schemeClr val="bg2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4253" name="Rectangle 45"/>
          <p:cNvSpPr>
            <a:spLocks noChangeArrowheads="1"/>
          </p:cNvSpPr>
          <p:nvPr/>
        </p:nvSpPr>
        <p:spPr bwMode="auto">
          <a:xfrm>
            <a:off x="5684838" y="5165725"/>
            <a:ext cx="3459162" cy="1082675"/>
          </a:xfrm>
          <a:prstGeom prst="rect">
            <a:avLst/>
          </a:prstGeom>
          <a:noFill/>
          <a:ln w="7620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94254" name="AutoShape 46"/>
          <p:cNvSpPr>
            <a:spLocks noChangeArrowheads="1"/>
          </p:cNvSpPr>
          <p:nvPr/>
        </p:nvSpPr>
        <p:spPr bwMode="auto">
          <a:xfrm rot="1327677">
            <a:off x="7634288" y="2090738"/>
            <a:ext cx="701675" cy="3405187"/>
          </a:xfrm>
          <a:prstGeom prst="upDownArrow">
            <a:avLst>
              <a:gd name="adj1" fmla="val 50000"/>
              <a:gd name="adj2" fmla="val 97059"/>
            </a:avLst>
          </a:prstGeom>
          <a:solidFill>
            <a:srgbClr val="00FF00"/>
          </a:solidFill>
          <a:ln w="9525">
            <a:solidFill>
              <a:schemeClr val="bg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94255" name="Text Box 47"/>
          <p:cNvSpPr txBox="1">
            <a:spLocks noChangeArrowheads="1"/>
          </p:cNvSpPr>
          <p:nvPr/>
        </p:nvSpPr>
        <p:spPr bwMode="auto">
          <a:xfrm>
            <a:off x="0" y="6270625"/>
            <a:ext cx="92646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>
                <a:ln>
                  <a:noFill/>
                </a:ln>
                <a:solidFill>
                  <a:srgbClr val="00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itchFamily="34" charset="0"/>
                <a:ea typeface="+mn-ea"/>
                <a:cs typeface="+mn-cs"/>
              </a:rPr>
              <a:t>Stellar rates obey reciprocity! This implies thermal equilibrium in BOTH nuclei A, B!</a:t>
            </a:r>
          </a:p>
        </p:txBody>
      </p:sp>
      <p:grpSp>
        <p:nvGrpSpPr>
          <p:cNvPr id="94256" name="Group 48"/>
          <p:cNvGrpSpPr>
            <a:grpSpLocks/>
          </p:cNvGrpSpPr>
          <p:nvPr/>
        </p:nvGrpSpPr>
        <p:grpSpPr bwMode="auto">
          <a:xfrm>
            <a:off x="4473575" y="1982788"/>
            <a:ext cx="525463" cy="1235075"/>
            <a:chOff x="2820" y="1081"/>
            <a:chExt cx="331" cy="778"/>
          </a:xfrm>
        </p:grpSpPr>
        <p:grpSp>
          <p:nvGrpSpPr>
            <p:cNvPr id="111641" name="Group 49"/>
            <p:cNvGrpSpPr>
              <a:grpSpLocks/>
            </p:cNvGrpSpPr>
            <p:nvPr/>
          </p:nvGrpSpPr>
          <p:grpSpPr bwMode="auto">
            <a:xfrm>
              <a:off x="2928" y="1081"/>
              <a:ext cx="76" cy="496"/>
              <a:chOff x="104" y="776"/>
              <a:chExt cx="76" cy="496"/>
            </a:xfrm>
          </p:grpSpPr>
          <p:sp>
            <p:nvSpPr>
              <p:cNvPr id="94258" name="Line 50"/>
              <p:cNvSpPr>
                <a:spLocks noChangeShapeType="1"/>
              </p:cNvSpPr>
              <p:nvPr/>
            </p:nvSpPr>
            <p:spPr bwMode="auto">
              <a:xfrm flipV="1">
                <a:off x="104" y="1104"/>
                <a:ext cx="0" cy="164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94259" name="Line 51"/>
              <p:cNvSpPr>
                <a:spLocks noChangeShapeType="1"/>
              </p:cNvSpPr>
              <p:nvPr/>
            </p:nvSpPr>
            <p:spPr bwMode="auto">
              <a:xfrm flipV="1">
                <a:off x="104" y="940"/>
                <a:ext cx="0" cy="164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94260" name="Line 52"/>
              <p:cNvSpPr>
                <a:spLocks noChangeShapeType="1"/>
              </p:cNvSpPr>
              <p:nvPr/>
            </p:nvSpPr>
            <p:spPr bwMode="auto">
              <a:xfrm flipV="1">
                <a:off x="104" y="776"/>
                <a:ext cx="0" cy="164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94261" name="Line 53"/>
              <p:cNvSpPr>
                <a:spLocks noChangeShapeType="1"/>
              </p:cNvSpPr>
              <p:nvPr/>
            </p:nvSpPr>
            <p:spPr bwMode="auto">
              <a:xfrm>
                <a:off x="180" y="1108"/>
                <a:ext cx="0" cy="164"/>
              </a:xfrm>
              <a:prstGeom prst="line">
                <a:avLst/>
              </a:prstGeom>
              <a:noFill/>
              <a:ln w="38100">
                <a:solidFill>
                  <a:schemeClr val="bg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94262" name="Line 54"/>
              <p:cNvSpPr>
                <a:spLocks noChangeShapeType="1"/>
              </p:cNvSpPr>
              <p:nvPr/>
            </p:nvSpPr>
            <p:spPr bwMode="auto">
              <a:xfrm>
                <a:off x="180" y="944"/>
                <a:ext cx="0" cy="164"/>
              </a:xfrm>
              <a:prstGeom prst="line">
                <a:avLst/>
              </a:prstGeom>
              <a:noFill/>
              <a:ln w="38100">
                <a:solidFill>
                  <a:schemeClr val="bg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94263" name="Line 55"/>
              <p:cNvSpPr>
                <a:spLocks noChangeShapeType="1"/>
              </p:cNvSpPr>
              <p:nvPr/>
            </p:nvSpPr>
            <p:spPr bwMode="auto">
              <a:xfrm>
                <a:off x="180" y="780"/>
                <a:ext cx="0" cy="164"/>
              </a:xfrm>
              <a:prstGeom prst="line">
                <a:avLst/>
              </a:prstGeom>
              <a:noFill/>
              <a:ln w="38100">
                <a:solidFill>
                  <a:schemeClr val="bg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+mn-cs"/>
                </a:endParaRPr>
              </a:p>
            </p:txBody>
          </p:sp>
        </p:grpSp>
        <p:sp>
          <p:nvSpPr>
            <p:cNvPr id="111642" name="Text Box 56"/>
            <p:cNvSpPr txBox="1">
              <a:spLocks noChangeArrowheads="1"/>
            </p:cNvSpPr>
            <p:nvPr/>
          </p:nvSpPr>
          <p:spPr bwMode="auto">
            <a:xfrm>
              <a:off x="2820" y="1628"/>
              <a:ext cx="331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1" u="none" strike="noStrike" kern="1200" cap="none" spc="0" normalizeH="0" baseline="0" noProof="0">
                  <a:ln>
                    <a:noFill/>
                  </a:ln>
                  <a:solidFill>
                    <a:srgbClr val="00FF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rPr>
                <a:t>P</a:t>
              </a:r>
              <a:r>
                <a:rPr kumimoji="0" lang="en-US" sz="1800" b="1" i="1" u="none" strike="noStrike" kern="1200" cap="none" spc="0" normalizeH="0" baseline="-25000" noProof="0">
                  <a:ln>
                    <a:noFill/>
                  </a:ln>
                  <a:solidFill>
                    <a:srgbClr val="00FF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rPr>
                <a:t>B</a:t>
              </a:r>
              <a:r>
                <a:rPr kumimoji="0" lang="en-US" sz="1800" b="1" i="0" u="none" strike="noStrike" kern="1200" cap="none" spc="0" normalizeH="0" baseline="30000" noProof="0">
                  <a:ln>
                    <a:noFill/>
                  </a:ln>
                  <a:solidFill>
                    <a:srgbClr val="00FF00"/>
                  </a:solidFill>
                  <a:effectLst/>
                  <a:uLnTx/>
                  <a:uFillTx/>
                  <a:latin typeface="Verdana" pitchFamily="34" charset="0"/>
                  <a:ea typeface="+mn-ea"/>
                  <a:cs typeface="+mn-cs"/>
                </a:rPr>
                <a:t>n</a:t>
              </a:r>
            </a:p>
          </p:txBody>
        </p:sp>
      </p:grpSp>
      <p:sp>
        <p:nvSpPr>
          <p:cNvPr id="94265" name="Rectangle 57"/>
          <p:cNvSpPr>
            <a:spLocks noChangeArrowheads="1"/>
          </p:cNvSpPr>
          <p:nvPr/>
        </p:nvSpPr>
        <p:spPr bwMode="auto">
          <a:xfrm>
            <a:off x="2027238" y="5257800"/>
            <a:ext cx="1706562" cy="960438"/>
          </a:xfrm>
          <a:prstGeom prst="rect">
            <a:avLst/>
          </a:prstGeom>
          <a:noFill/>
          <a:ln w="38100">
            <a:solidFill>
              <a:srgbClr val="00FF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94266" name="AutoShape 58"/>
          <p:cNvSpPr>
            <a:spLocks noChangeArrowheads="1"/>
          </p:cNvSpPr>
          <p:nvPr/>
        </p:nvSpPr>
        <p:spPr bwMode="auto">
          <a:xfrm rot="2335075">
            <a:off x="4738688" y="534988"/>
            <a:ext cx="461962" cy="5148262"/>
          </a:xfrm>
          <a:prstGeom prst="upDownArrow">
            <a:avLst>
              <a:gd name="adj1" fmla="val 50000"/>
              <a:gd name="adj2" fmla="val 222887"/>
            </a:avLst>
          </a:prstGeom>
          <a:solidFill>
            <a:srgbClr val="00FF00"/>
          </a:solidFill>
          <a:ln w="9525">
            <a:solidFill>
              <a:schemeClr val="bg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94267" name="Text Box 59"/>
          <p:cNvSpPr txBox="1">
            <a:spLocks noChangeArrowheads="1"/>
          </p:cNvSpPr>
          <p:nvPr/>
        </p:nvSpPr>
        <p:spPr bwMode="auto">
          <a:xfrm>
            <a:off x="96838" y="3708400"/>
            <a:ext cx="3940175" cy="376238"/>
          </a:xfrm>
          <a:prstGeom prst="rect">
            <a:avLst/>
          </a:prstGeom>
          <a:noFill/>
          <a:ln w="9525">
            <a:solidFill>
              <a:srgbClr val="00FF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FF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One MB distribution instead of many!</a:t>
            </a:r>
          </a:p>
        </p:txBody>
      </p:sp>
    </p:spTree>
    <p:extLst>
      <p:ext uri="{BB962C8B-B14F-4D97-AF65-F5344CB8AC3E}">
        <p14:creationId xmlns:p14="http://schemas.microsoft.com/office/powerpoint/2010/main" val="27306704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42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42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94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8" dur="1000"/>
                                        <p:tgtEl>
                                          <p:spTgt spid="94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42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42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4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1000"/>
                                        <p:tgtEl>
                                          <p:spTgt spid="94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42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42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7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942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942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4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4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4255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4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4255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4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42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5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1000"/>
                                        <p:tgtEl>
                                          <p:spTgt spid="94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241" grpId="0"/>
      <p:bldP spid="94253" grpId="0" animBg="1"/>
      <p:bldP spid="94254" grpId="0" animBg="1"/>
      <p:bldP spid="94255" grpId="0"/>
      <p:bldP spid="94265" grpId="0" animBg="1"/>
      <p:bldP spid="94266" grpId="0" animBg="1"/>
      <p:bldP spid="94267" grpId="0" animBg="1"/>
    </p:bld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0594" name="Picture 2">
            <a:extLst>
              <a:ext uri="{FF2B5EF4-FFF2-40B4-BE49-F238E27FC236}">
                <a16:creationId xmlns:a16="http://schemas.microsoft.com/office/drawing/2014/main" id="{09449491-566A-4FE9-9AF3-1B38CACBA5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531" b="2345"/>
          <a:stretch>
            <a:fillRect/>
          </a:stretch>
        </p:blipFill>
        <p:spPr bwMode="auto">
          <a:xfrm>
            <a:off x="0" y="0"/>
            <a:ext cx="5724525" cy="3649663"/>
          </a:xfrm>
          <a:prstGeom prst="rect">
            <a:avLst/>
          </a:prstGeom>
          <a:noFill/>
          <a:ln w="6350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0595" name="Group 3">
            <a:extLst>
              <a:ext uri="{FF2B5EF4-FFF2-40B4-BE49-F238E27FC236}">
                <a16:creationId xmlns:a16="http://schemas.microsoft.com/office/drawing/2014/main" id="{90837040-377A-4EDD-A9DF-04AD78DD9868}"/>
              </a:ext>
            </a:extLst>
          </p:cNvPr>
          <p:cNvGrpSpPr>
            <a:grpSpLocks/>
          </p:cNvGrpSpPr>
          <p:nvPr/>
        </p:nvGrpSpPr>
        <p:grpSpPr bwMode="auto">
          <a:xfrm>
            <a:off x="1619250" y="1052513"/>
            <a:ext cx="2447925" cy="1439862"/>
            <a:chOff x="1020" y="663"/>
            <a:chExt cx="1542" cy="907"/>
          </a:xfrm>
        </p:grpSpPr>
        <p:sp>
          <p:nvSpPr>
            <p:cNvPr id="110596" name="Line 4">
              <a:extLst>
                <a:ext uri="{FF2B5EF4-FFF2-40B4-BE49-F238E27FC236}">
                  <a16:creationId xmlns:a16="http://schemas.microsoft.com/office/drawing/2014/main" id="{41815C29-A048-47EE-AB5B-A3459904F4BE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020" y="663"/>
              <a:ext cx="499" cy="454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110597" name="Line 5">
              <a:extLst>
                <a:ext uri="{FF2B5EF4-FFF2-40B4-BE49-F238E27FC236}">
                  <a16:creationId xmlns:a16="http://schemas.microsoft.com/office/drawing/2014/main" id="{92F8DA68-774A-4016-B75B-7982551451F6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519" y="663"/>
              <a:ext cx="545" cy="1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110598" name="Line 6">
              <a:extLst>
                <a:ext uri="{FF2B5EF4-FFF2-40B4-BE49-F238E27FC236}">
                  <a16:creationId xmlns:a16="http://schemas.microsoft.com/office/drawing/2014/main" id="{12F03531-9C7C-4844-8ABC-0260D4AE9E0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064" y="663"/>
              <a:ext cx="498" cy="907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</p:grpSp>
      <p:grpSp>
        <p:nvGrpSpPr>
          <p:cNvPr id="110599" name="Group 7">
            <a:extLst>
              <a:ext uri="{FF2B5EF4-FFF2-40B4-BE49-F238E27FC236}">
                <a16:creationId xmlns:a16="http://schemas.microsoft.com/office/drawing/2014/main" id="{D63E9578-5CEB-47B2-A476-C4B1F9121328}"/>
              </a:ext>
            </a:extLst>
          </p:cNvPr>
          <p:cNvGrpSpPr>
            <a:grpSpLocks/>
          </p:cNvGrpSpPr>
          <p:nvPr/>
        </p:nvGrpSpPr>
        <p:grpSpPr bwMode="auto">
          <a:xfrm>
            <a:off x="1612900" y="1092200"/>
            <a:ext cx="2447925" cy="1439863"/>
            <a:chOff x="1020" y="663"/>
            <a:chExt cx="1542" cy="907"/>
          </a:xfrm>
        </p:grpSpPr>
        <p:sp>
          <p:nvSpPr>
            <p:cNvPr id="110600" name="Line 8">
              <a:extLst>
                <a:ext uri="{FF2B5EF4-FFF2-40B4-BE49-F238E27FC236}">
                  <a16:creationId xmlns:a16="http://schemas.microsoft.com/office/drawing/2014/main" id="{89C3D8AE-BAB9-4C97-A7A3-21D369A7154F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020" y="663"/>
              <a:ext cx="499" cy="454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110601" name="Line 9">
              <a:extLst>
                <a:ext uri="{FF2B5EF4-FFF2-40B4-BE49-F238E27FC236}">
                  <a16:creationId xmlns:a16="http://schemas.microsoft.com/office/drawing/2014/main" id="{8B4EBA38-83F8-42AD-AA60-38EDA23C699C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519" y="663"/>
              <a:ext cx="545" cy="1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110602" name="Line 10">
              <a:extLst>
                <a:ext uri="{FF2B5EF4-FFF2-40B4-BE49-F238E27FC236}">
                  <a16:creationId xmlns:a16="http://schemas.microsoft.com/office/drawing/2014/main" id="{8B588C80-554E-46DC-B2FE-361721D9A39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064" y="663"/>
              <a:ext cx="498" cy="907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</p:grpSp>
      <p:grpSp>
        <p:nvGrpSpPr>
          <p:cNvPr id="110604" name="Group 12">
            <a:extLst>
              <a:ext uri="{FF2B5EF4-FFF2-40B4-BE49-F238E27FC236}">
                <a16:creationId xmlns:a16="http://schemas.microsoft.com/office/drawing/2014/main" id="{987529CE-68D4-43B4-8B0C-688770CD2217}"/>
              </a:ext>
            </a:extLst>
          </p:cNvPr>
          <p:cNvGrpSpPr>
            <a:grpSpLocks/>
          </p:cNvGrpSpPr>
          <p:nvPr/>
        </p:nvGrpSpPr>
        <p:grpSpPr bwMode="auto">
          <a:xfrm>
            <a:off x="1644650" y="1035050"/>
            <a:ext cx="2406650" cy="1758950"/>
            <a:chOff x="1036" y="652"/>
            <a:chExt cx="1516" cy="1108"/>
          </a:xfrm>
        </p:grpSpPr>
        <p:sp>
          <p:nvSpPr>
            <p:cNvPr id="110605" name="Line 13">
              <a:extLst>
                <a:ext uri="{FF2B5EF4-FFF2-40B4-BE49-F238E27FC236}">
                  <a16:creationId xmlns:a16="http://schemas.microsoft.com/office/drawing/2014/main" id="{B7DC152E-C362-4558-AF7B-8AC92F5E7AB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036" y="672"/>
              <a:ext cx="500" cy="596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110606" name="Line 14">
              <a:extLst>
                <a:ext uri="{FF2B5EF4-FFF2-40B4-BE49-F238E27FC236}">
                  <a16:creationId xmlns:a16="http://schemas.microsoft.com/office/drawing/2014/main" id="{E49E6EBC-5638-4143-9E39-BB05CDEDE3D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064" y="668"/>
              <a:ext cx="484" cy="1092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110607" name="Line 15">
              <a:extLst>
                <a:ext uri="{FF2B5EF4-FFF2-40B4-BE49-F238E27FC236}">
                  <a16:creationId xmlns:a16="http://schemas.microsoft.com/office/drawing/2014/main" id="{3E53181A-791F-4B20-96A7-AF9761A7384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072" y="664"/>
              <a:ext cx="480" cy="788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110608" name="Line 16">
              <a:extLst>
                <a:ext uri="{FF2B5EF4-FFF2-40B4-BE49-F238E27FC236}">
                  <a16:creationId xmlns:a16="http://schemas.microsoft.com/office/drawing/2014/main" id="{3E76F2F4-A2D0-40EB-B274-167DDAEC6AD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080" y="668"/>
              <a:ext cx="392" cy="38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110609" name="Line 17">
              <a:extLst>
                <a:ext uri="{FF2B5EF4-FFF2-40B4-BE49-F238E27FC236}">
                  <a16:creationId xmlns:a16="http://schemas.microsoft.com/office/drawing/2014/main" id="{63A90887-AC47-4632-B664-73840A15A0AF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036" y="656"/>
              <a:ext cx="484" cy="304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110610" name="Line 18">
              <a:extLst>
                <a:ext uri="{FF2B5EF4-FFF2-40B4-BE49-F238E27FC236}">
                  <a16:creationId xmlns:a16="http://schemas.microsoft.com/office/drawing/2014/main" id="{0ECDB87F-5965-4047-AD8F-7960FCE3AB7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112" y="652"/>
              <a:ext cx="388" cy="16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</p:grpSp>
      <p:grpSp>
        <p:nvGrpSpPr>
          <p:cNvPr id="110611" name="Group 19">
            <a:extLst>
              <a:ext uri="{FF2B5EF4-FFF2-40B4-BE49-F238E27FC236}">
                <a16:creationId xmlns:a16="http://schemas.microsoft.com/office/drawing/2014/main" id="{28135EF7-6434-49D7-9D90-ACE3F29EBDC4}"/>
              </a:ext>
            </a:extLst>
          </p:cNvPr>
          <p:cNvGrpSpPr>
            <a:grpSpLocks/>
          </p:cNvGrpSpPr>
          <p:nvPr/>
        </p:nvGrpSpPr>
        <p:grpSpPr bwMode="auto">
          <a:xfrm>
            <a:off x="1657350" y="1085850"/>
            <a:ext cx="2393950" cy="1714500"/>
            <a:chOff x="1044" y="684"/>
            <a:chExt cx="1508" cy="1080"/>
          </a:xfrm>
        </p:grpSpPr>
        <p:sp>
          <p:nvSpPr>
            <p:cNvPr id="110612" name="Line 20">
              <a:extLst>
                <a:ext uri="{FF2B5EF4-FFF2-40B4-BE49-F238E27FC236}">
                  <a16:creationId xmlns:a16="http://schemas.microsoft.com/office/drawing/2014/main" id="{1CF8E301-36C2-4D8A-A135-2DABC1EA4A06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2040" y="688"/>
              <a:ext cx="488" cy="1076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110613" name="Line 21">
              <a:extLst>
                <a:ext uri="{FF2B5EF4-FFF2-40B4-BE49-F238E27FC236}">
                  <a16:creationId xmlns:a16="http://schemas.microsoft.com/office/drawing/2014/main" id="{DE4DB01F-2775-40C8-B48D-53CB4159B108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2060" y="688"/>
              <a:ext cx="492" cy="744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110614" name="Line 22">
              <a:extLst>
                <a:ext uri="{FF2B5EF4-FFF2-40B4-BE49-F238E27FC236}">
                  <a16:creationId xmlns:a16="http://schemas.microsoft.com/office/drawing/2014/main" id="{9CE4836A-40F0-49F9-BAA0-03651A254E3C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2076" y="704"/>
              <a:ext cx="376" cy="356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110615" name="Line 23">
              <a:extLst>
                <a:ext uri="{FF2B5EF4-FFF2-40B4-BE49-F238E27FC236}">
                  <a16:creationId xmlns:a16="http://schemas.microsoft.com/office/drawing/2014/main" id="{02315A10-D525-483B-ACF6-A2542F6A8F36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056" y="688"/>
              <a:ext cx="500" cy="596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110616" name="Line 24">
              <a:extLst>
                <a:ext uri="{FF2B5EF4-FFF2-40B4-BE49-F238E27FC236}">
                  <a16:creationId xmlns:a16="http://schemas.microsoft.com/office/drawing/2014/main" id="{48666C04-05EB-4801-A113-4E730DFEE00A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044" y="684"/>
              <a:ext cx="500" cy="296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110617" name="Line 25">
              <a:extLst>
                <a:ext uri="{FF2B5EF4-FFF2-40B4-BE49-F238E27FC236}">
                  <a16:creationId xmlns:a16="http://schemas.microsoft.com/office/drawing/2014/main" id="{D9760183-4D62-4CC1-9DD0-D45949E2C55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124" y="684"/>
              <a:ext cx="400" cy="148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</p:grpSp>
      <p:graphicFrame>
        <p:nvGraphicFramePr>
          <p:cNvPr id="110619" name="Object 27">
            <a:extLst>
              <a:ext uri="{FF2B5EF4-FFF2-40B4-BE49-F238E27FC236}">
                <a16:creationId xmlns:a16="http://schemas.microsoft.com/office/drawing/2014/main" id="{0B9BF0C6-5B00-4A4E-AF57-3E617D3E1308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114120" imgH="215640" progId="Equation.3">
                  <p:embed/>
                </p:oleObj>
              </mc:Choice>
              <mc:Fallback>
                <p:oleObj name="Equation" r:id="rId4" imgW="114120" imgH="215640" progId="Equation.3">
                  <p:embed/>
                  <p:pic>
                    <p:nvPicPr>
                      <p:cNvPr id="110619" name="Object 27">
                        <a:extLst>
                          <a:ext uri="{FF2B5EF4-FFF2-40B4-BE49-F238E27FC236}">
                            <a16:creationId xmlns:a16="http://schemas.microsoft.com/office/drawing/2014/main" id="{0B9BF0C6-5B00-4A4E-AF57-3E617D3E1308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10626" name="Group 34">
            <a:extLst>
              <a:ext uri="{FF2B5EF4-FFF2-40B4-BE49-F238E27FC236}">
                <a16:creationId xmlns:a16="http://schemas.microsoft.com/office/drawing/2014/main" id="{D9063827-F4FF-49A2-8B7C-36172F70BD73}"/>
              </a:ext>
            </a:extLst>
          </p:cNvPr>
          <p:cNvGrpSpPr>
            <a:grpSpLocks/>
          </p:cNvGrpSpPr>
          <p:nvPr/>
        </p:nvGrpSpPr>
        <p:grpSpPr bwMode="auto">
          <a:xfrm>
            <a:off x="165100" y="1231900"/>
            <a:ext cx="120650" cy="787400"/>
            <a:chOff x="104" y="776"/>
            <a:chExt cx="76" cy="496"/>
          </a:xfrm>
        </p:grpSpPr>
        <p:sp>
          <p:nvSpPr>
            <p:cNvPr id="110627" name="Line 35">
              <a:extLst>
                <a:ext uri="{FF2B5EF4-FFF2-40B4-BE49-F238E27FC236}">
                  <a16:creationId xmlns:a16="http://schemas.microsoft.com/office/drawing/2014/main" id="{0652A048-012D-4B7E-8B6A-4DB5F78C8DF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04" y="1104"/>
              <a:ext cx="0" cy="164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110628" name="Line 36">
              <a:extLst>
                <a:ext uri="{FF2B5EF4-FFF2-40B4-BE49-F238E27FC236}">
                  <a16:creationId xmlns:a16="http://schemas.microsoft.com/office/drawing/2014/main" id="{9AF3738A-3273-4B4D-9AD6-A7CD5DD1CA99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04" y="940"/>
              <a:ext cx="0" cy="164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110629" name="Line 37">
              <a:extLst>
                <a:ext uri="{FF2B5EF4-FFF2-40B4-BE49-F238E27FC236}">
                  <a16:creationId xmlns:a16="http://schemas.microsoft.com/office/drawing/2014/main" id="{C578A3FF-8CB4-4590-B9A5-2FDDA96FA5BB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04" y="776"/>
              <a:ext cx="0" cy="164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110630" name="Line 38">
              <a:extLst>
                <a:ext uri="{FF2B5EF4-FFF2-40B4-BE49-F238E27FC236}">
                  <a16:creationId xmlns:a16="http://schemas.microsoft.com/office/drawing/2014/main" id="{43A45896-2C02-490E-8D69-EF8E4B65383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80" y="1108"/>
              <a:ext cx="0" cy="164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110631" name="Line 39">
              <a:extLst>
                <a:ext uri="{FF2B5EF4-FFF2-40B4-BE49-F238E27FC236}">
                  <a16:creationId xmlns:a16="http://schemas.microsoft.com/office/drawing/2014/main" id="{0DE5B354-69FF-40F8-AC0A-EC1D0E036D2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80" y="944"/>
              <a:ext cx="0" cy="164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110632" name="Line 40">
              <a:extLst>
                <a:ext uri="{FF2B5EF4-FFF2-40B4-BE49-F238E27FC236}">
                  <a16:creationId xmlns:a16="http://schemas.microsoft.com/office/drawing/2014/main" id="{102AFC15-D611-493C-9D1A-A629318D92C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80" y="780"/>
              <a:ext cx="0" cy="164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</p:grpSp>
      <p:sp>
        <p:nvSpPr>
          <p:cNvPr id="110633" name="Text Box 41">
            <a:extLst>
              <a:ext uri="{FF2B5EF4-FFF2-40B4-BE49-F238E27FC236}">
                <a16:creationId xmlns:a16="http://schemas.microsoft.com/office/drawing/2014/main" id="{41FF11C1-3959-46AD-8F6C-D3183C52E51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2074863"/>
            <a:ext cx="5334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1" i="1" u="none" strike="noStrike" kern="1200" cap="none" spc="0" normalizeH="0" baseline="0" noProof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P</a:t>
            </a:r>
            <a:r>
              <a:rPr kumimoji="0" lang="en-US" altLang="en-US" sz="1800" b="1" i="1" u="none" strike="noStrike" kern="1200" cap="none" spc="0" normalizeH="0" baseline="-25000" noProof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A</a:t>
            </a:r>
            <a:r>
              <a:rPr kumimoji="0" lang="en-US" altLang="en-US" sz="1800" b="1" i="0" u="none" strike="noStrike" kern="1200" cap="none" spc="0" normalizeH="0" baseline="30000" noProof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Symbol" panose="05050102010706020507" pitchFamily="18" charset="2"/>
                <a:ea typeface="+mn-ea"/>
                <a:cs typeface="+mn-cs"/>
              </a:rPr>
              <a:t>m</a:t>
            </a:r>
          </a:p>
        </p:txBody>
      </p:sp>
      <p:graphicFrame>
        <p:nvGraphicFramePr>
          <p:cNvPr id="110634" name="Object 42">
            <a:extLst>
              <a:ext uri="{FF2B5EF4-FFF2-40B4-BE49-F238E27FC236}">
                <a16:creationId xmlns:a16="http://schemas.microsoft.com/office/drawing/2014/main" id="{98500D69-9E57-4C9C-8CBE-1064820C2E3A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589463" y="0"/>
          <a:ext cx="4554537" cy="984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2234880" imgH="482400" progId="Equation.3">
                  <p:embed/>
                </p:oleObj>
              </mc:Choice>
              <mc:Fallback>
                <p:oleObj name="Equation" r:id="rId6" imgW="2234880" imgH="482400" progId="Equation.3">
                  <p:embed/>
                  <p:pic>
                    <p:nvPicPr>
                      <p:cNvPr id="110634" name="Object 42">
                        <a:extLst>
                          <a:ext uri="{FF2B5EF4-FFF2-40B4-BE49-F238E27FC236}">
                            <a16:creationId xmlns:a16="http://schemas.microsoft.com/office/drawing/2014/main" id="{98500D69-9E57-4C9C-8CBE-1064820C2E3A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89463" y="0"/>
                        <a:ext cx="4554537" cy="984250"/>
                      </a:xfrm>
                      <a:prstGeom prst="rect">
                        <a:avLst/>
                      </a:prstGeom>
                      <a:solidFill>
                        <a:srgbClr val="FFCC00"/>
                      </a:solidFill>
                      <a:ln w="9525">
                        <a:solidFill>
                          <a:schemeClr val="bg2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0635" name="Text Box 43">
            <a:extLst>
              <a:ext uri="{FF2B5EF4-FFF2-40B4-BE49-F238E27FC236}">
                <a16:creationId xmlns:a16="http://schemas.microsoft.com/office/drawing/2014/main" id="{E9F16BF5-B78B-4C5A-A941-F7082D418E7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15150" y="1092200"/>
            <a:ext cx="22288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Stellar cross section</a:t>
            </a:r>
          </a:p>
        </p:txBody>
      </p:sp>
      <p:grpSp>
        <p:nvGrpSpPr>
          <p:cNvPr id="110640" name="Group 48">
            <a:extLst>
              <a:ext uri="{FF2B5EF4-FFF2-40B4-BE49-F238E27FC236}">
                <a16:creationId xmlns:a16="http://schemas.microsoft.com/office/drawing/2014/main" id="{DEC910BD-D1B7-4B43-80A4-2DBFEAB1EEA2}"/>
              </a:ext>
            </a:extLst>
          </p:cNvPr>
          <p:cNvGrpSpPr>
            <a:grpSpLocks/>
          </p:cNvGrpSpPr>
          <p:nvPr/>
        </p:nvGrpSpPr>
        <p:grpSpPr bwMode="auto">
          <a:xfrm>
            <a:off x="4476750" y="1989138"/>
            <a:ext cx="525463" cy="1235075"/>
            <a:chOff x="2820" y="1081"/>
            <a:chExt cx="331" cy="778"/>
          </a:xfrm>
        </p:grpSpPr>
        <p:grpSp>
          <p:nvGrpSpPr>
            <p:cNvPr id="110641" name="Group 49">
              <a:extLst>
                <a:ext uri="{FF2B5EF4-FFF2-40B4-BE49-F238E27FC236}">
                  <a16:creationId xmlns:a16="http://schemas.microsoft.com/office/drawing/2014/main" id="{DF57F7F2-4FD0-493D-9C9F-950F2777AE2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928" y="1081"/>
              <a:ext cx="76" cy="496"/>
              <a:chOff x="104" y="776"/>
              <a:chExt cx="76" cy="496"/>
            </a:xfrm>
          </p:grpSpPr>
          <p:sp>
            <p:nvSpPr>
              <p:cNvPr id="110642" name="Line 50">
                <a:extLst>
                  <a:ext uri="{FF2B5EF4-FFF2-40B4-BE49-F238E27FC236}">
                    <a16:creationId xmlns:a16="http://schemas.microsoft.com/office/drawing/2014/main" id="{C03063FF-656E-47C7-86DB-AF1290D7E1A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4" y="1104"/>
                <a:ext cx="0" cy="164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10643" name="Line 51">
                <a:extLst>
                  <a:ext uri="{FF2B5EF4-FFF2-40B4-BE49-F238E27FC236}">
                    <a16:creationId xmlns:a16="http://schemas.microsoft.com/office/drawing/2014/main" id="{DB604528-1549-4BC7-9D60-E405812E295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4" y="940"/>
                <a:ext cx="0" cy="164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10644" name="Line 52">
                <a:extLst>
                  <a:ext uri="{FF2B5EF4-FFF2-40B4-BE49-F238E27FC236}">
                    <a16:creationId xmlns:a16="http://schemas.microsoft.com/office/drawing/2014/main" id="{F4FEEC35-C9B4-46A1-9848-D0228421030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4" y="776"/>
                <a:ext cx="0" cy="164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10645" name="Line 53">
                <a:extLst>
                  <a:ext uri="{FF2B5EF4-FFF2-40B4-BE49-F238E27FC236}">
                    <a16:creationId xmlns:a16="http://schemas.microsoft.com/office/drawing/2014/main" id="{E24C2B78-7556-4847-A97F-377C94BEE20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0" y="1108"/>
                <a:ext cx="0" cy="164"/>
              </a:xfrm>
              <a:prstGeom prst="line">
                <a:avLst/>
              </a:prstGeom>
              <a:noFill/>
              <a:ln w="38100">
                <a:solidFill>
                  <a:schemeClr val="bg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10646" name="Line 54">
                <a:extLst>
                  <a:ext uri="{FF2B5EF4-FFF2-40B4-BE49-F238E27FC236}">
                    <a16:creationId xmlns:a16="http://schemas.microsoft.com/office/drawing/2014/main" id="{3EA9F38B-82B1-4AFB-B1B6-0427B1FFB6A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0" y="944"/>
                <a:ext cx="0" cy="164"/>
              </a:xfrm>
              <a:prstGeom prst="line">
                <a:avLst/>
              </a:prstGeom>
              <a:noFill/>
              <a:ln w="38100">
                <a:solidFill>
                  <a:schemeClr val="bg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10647" name="Line 55">
                <a:extLst>
                  <a:ext uri="{FF2B5EF4-FFF2-40B4-BE49-F238E27FC236}">
                    <a16:creationId xmlns:a16="http://schemas.microsoft.com/office/drawing/2014/main" id="{12A9E18E-E7D2-4A63-9928-53B0CA93E90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0" y="780"/>
                <a:ext cx="0" cy="164"/>
              </a:xfrm>
              <a:prstGeom prst="line">
                <a:avLst/>
              </a:prstGeom>
              <a:noFill/>
              <a:ln w="38100">
                <a:solidFill>
                  <a:schemeClr val="bg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</p:grpSp>
        <p:sp>
          <p:nvSpPr>
            <p:cNvPr id="110648" name="Text Box 56">
              <a:extLst>
                <a:ext uri="{FF2B5EF4-FFF2-40B4-BE49-F238E27FC236}">
                  <a16:creationId xmlns:a16="http://schemas.microsoft.com/office/drawing/2014/main" id="{1E9DB81B-A8BD-4196-9E67-0BC6A11C470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820" y="1628"/>
              <a:ext cx="331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800" b="1" i="1" u="none" strike="noStrike" kern="1200" cap="none" spc="0" normalizeH="0" baseline="0" noProof="0">
                  <a:ln>
                    <a:noFill/>
                  </a:ln>
                  <a:solidFill>
                    <a:srgbClr val="00FF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P</a:t>
              </a:r>
              <a:r>
                <a:rPr kumimoji="0" lang="en-US" altLang="en-US" sz="1800" b="1" i="1" u="none" strike="noStrike" kern="1200" cap="none" spc="0" normalizeH="0" baseline="-25000" noProof="0">
                  <a:ln>
                    <a:noFill/>
                  </a:ln>
                  <a:solidFill>
                    <a:srgbClr val="00FF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B</a:t>
              </a:r>
              <a:r>
                <a:rPr kumimoji="0" lang="en-US" altLang="en-US" sz="1800" b="1" i="0" u="none" strike="noStrike" kern="1200" cap="none" spc="0" normalizeH="0" baseline="30000" noProof="0">
                  <a:ln>
                    <a:noFill/>
                  </a:ln>
                  <a:solidFill>
                    <a:srgbClr val="00FF00"/>
                  </a:solidFill>
                  <a:effectLst/>
                  <a:uLnTx/>
                  <a:uFillTx/>
                  <a:latin typeface="Symbol" panose="05050102010706020507" pitchFamily="18" charset="2"/>
                  <a:ea typeface="+mn-ea"/>
                  <a:cs typeface="+mn-cs"/>
                </a:rPr>
                <a:t>n</a:t>
              </a:r>
            </a:p>
          </p:txBody>
        </p:sp>
      </p:grpSp>
      <p:sp>
        <p:nvSpPr>
          <p:cNvPr id="110651" name="Text Box 59">
            <a:extLst>
              <a:ext uri="{FF2B5EF4-FFF2-40B4-BE49-F238E27FC236}">
                <a16:creationId xmlns:a16="http://schemas.microsoft.com/office/drawing/2014/main" id="{625BE1BB-8567-46BF-92EB-F6B428DFA78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08750" y="3417888"/>
            <a:ext cx="2452688" cy="20240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sng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Prerequisite: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Fast thermal equilibration in all channels!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Fulfilled in most cases, unless there are isomeric states.</a:t>
            </a:r>
          </a:p>
        </p:txBody>
      </p:sp>
      <p:grpSp>
        <p:nvGrpSpPr>
          <p:cNvPr id="110653" name="Group 61">
            <a:extLst>
              <a:ext uri="{FF2B5EF4-FFF2-40B4-BE49-F238E27FC236}">
                <a16:creationId xmlns:a16="http://schemas.microsoft.com/office/drawing/2014/main" id="{3673CABF-C7B6-419B-A3C2-8BFBDB664723}"/>
              </a:ext>
            </a:extLst>
          </p:cNvPr>
          <p:cNvGrpSpPr>
            <a:grpSpLocks/>
          </p:cNvGrpSpPr>
          <p:nvPr/>
        </p:nvGrpSpPr>
        <p:grpSpPr bwMode="auto">
          <a:xfrm>
            <a:off x="0" y="3663950"/>
            <a:ext cx="6405563" cy="2089150"/>
            <a:chOff x="0" y="2308"/>
            <a:chExt cx="4035" cy="1316"/>
          </a:xfrm>
        </p:grpSpPr>
        <p:graphicFrame>
          <p:nvGraphicFramePr>
            <p:cNvPr id="110649" name="Object 57">
              <a:extLst>
                <a:ext uri="{FF2B5EF4-FFF2-40B4-BE49-F238E27FC236}">
                  <a16:creationId xmlns:a16="http://schemas.microsoft.com/office/drawing/2014/main" id="{60F2BBF4-C84C-4D35-B19A-BE52B7AB9E51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0" y="2566"/>
            <a:ext cx="4035" cy="79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8" imgW="2565360" imgH="507960" progId="Equation.3">
                    <p:embed/>
                  </p:oleObj>
                </mc:Choice>
                <mc:Fallback>
                  <p:oleObj name="Equation" r:id="rId8" imgW="2565360" imgH="507960" progId="Equation.3">
                    <p:embed/>
                    <p:pic>
                      <p:nvPicPr>
                        <p:cNvPr id="110649" name="Object 57">
                          <a:extLst>
                            <a:ext uri="{FF2B5EF4-FFF2-40B4-BE49-F238E27FC236}">
                              <a16:creationId xmlns:a16="http://schemas.microsoft.com/office/drawing/2014/main" id="{60F2BBF4-C84C-4D35-B19A-BE52B7AB9E51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0" y="2566"/>
                          <a:ext cx="4035" cy="799"/>
                        </a:xfrm>
                        <a:prstGeom prst="rect">
                          <a:avLst/>
                        </a:prstGeom>
                        <a:solidFill>
                          <a:srgbClr val="FFCC00"/>
                        </a:solidFill>
                        <a:ln w="9525">
                          <a:solidFill>
                            <a:schemeClr val="bg2"/>
                          </a:solidFill>
                          <a:miter lim="800000"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10650" name="Text Box 58">
              <a:extLst>
                <a:ext uri="{FF2B5EF4-FFF2-40B4-BE49-F238E27FC236}">
                  <a16:creationId xmlns:a16="http://schemas.microsoft.com/office/drawing/2014/main" id="{1517E84D-495C-48E4-AA6A-F94E03866D5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6" y="3393"/>
              <a:ext cx="2116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(Similar for photodisintegration)</a:t>
              </a:r>
            </a:p>
          </p:txBody>
        </p:sp>
        <p:sp>
          <p:nvSpPr>
            <p:cNvPr id="110652" name="Text Box 60">
              <a:extLst>
                <a:ext uri="{FF2B5EF4-FFF2-40B4-BE49-F238E27FC236}">
                  <a16:creationId xmlns:a16="http://schemas.microsoft.com/office/drawing/2014/main" id="{F3A3E975-00B5-4545-BFAC-97AE01D6D38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43" y="2308"/>
              <a:ext cx="2588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800" b="1" i="0" u="none" strike="noStrike" kern="1200" cap="none" spc="0" normalizeH="0" baseline="0" noProof="0">
                  <a:ln>
                    <a:noFill/>
                  </a:ln>
                  <a:solidFill>
                    <a:srgbClr val="FF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Reciprocity relation for stellar rates:</a:t>
              </a:r>
            </a:p>
          </p:txBody>
        </p:sp>
      </p:grpSp>
      <p:sp>
        <p:nvSpPr>
          <p:cNvPr id="110654" name="Text Box 62">
            <a:extLst>
              <a:ext uri="{FF2B5EF4-FFF2-40B4-BE49-F238E27FC236}">
                <a16:creationId xmlns:a16="http://schemas.microsoft.com/office/drawing/2014/main" id="{35A1D08B-A76F-436C-A3D5-7C4A7E3A3B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5795963"/>
            <a:ext cx="9144000" cy="935037"/>
          </a:xfrm>
          <a:prstGeom prst="rect">
            <a:avLst/>
          </a:prstGeom>
          <a:noFill/>
          <a:ln w="19050">
            <a:solidFill>
              <a:srgbClr val="00FF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Always determine rate in direction of positive </a:t>
            </a:r>
            <a:r>
              <a:rPr kumimoji="0" lang="en-US" altLang="en-US" sz="1800" b="0" i="1" u="none" strike="noStrike" kern="1200" cap="none" spc="0" normalizeH="0" baseline="0" noProof="0" dirty="0" err="1">
                <a:ln>
                  <a:noFill/>
                </a:ln>
                <a:solidFill>
                  <a:srgbClr val="00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Q</a:t>
            </a:r>
            <a:r>
              <a:rPr kumimoji="0" lang="en-US" altLang="en-US" sz="1800" b="0" i="1" u="none" strike="noStrike" kern="1200" cap="none" spc="0" normalizeH="0" baseline="-25000" noProof="0" dirty="0" err="1">
                <a:ln>
                  <a:noFill/>
                </a:ln>
                <a:solidFill>
                  <a:srgbClr val="00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Aa</a:t>
            </a:r>
            <a:r>
              <a:rPr kumimoji="0" lang="en-US" altLang="en-US" sz="1800" b="0" i="1" u="none" strike="noStrike" kern="1200" cap="none" spc="0" normalizeH="0" baseline="-25000" noProof="0" dirty="0">
                <a:ln>
                  <a:noFill/>
                </a:ln>
                <a:solidFill>
                  <a:srgbClr val="00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</a:t>
            </a: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, to maximize</a:t>
            </a:r>
            <a:r>
              <a:rPr kumimoji="0" lang="en-US" altLang="en-US" sz="1800" b="0" i="0" u="none" strike="noStrike" kern="1200" cap="none" spc="0" normalizeH="0" noProof="0" dirty="0">
                <a:ln>
                  <a:noFill/>
                </a:ln>
                <a:solidFill>
                  <a:srgbClr val="00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</a:t>
            </a:r>
            <a:r>
              <a:rPr kumimoji="0" lang="en-US" altLang="en-US" sz="1800" b="0" i="0" u="none" strike="noStrike" kern="1200" cap="none" spc="0" normalizeH="0" noProof="0" dirty="0" err="1">
                <a:ln>
                  <a:noFill/>
                </a:ln>
                <a:solidFill>
                  <a:srgbClr val="00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g.s.</a:t>
            </a:r>
            <a:r>
              <a:rPr kumimoji="0" lang="en-US" altLang="en-US" sz="1800" b="0" i="0" u="none" strike="noStrike" kern="1200" cap="none" spc="0" normalizeH="0" noProof="0" dirty="0">
                <a:ln>
                  <a:noFill/>
                </a:ln>
                <a:solidFill>
                  <a:srgbClr val="00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contribution</a:t>
            </a: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and numerical errors. For numerical stability in reaction networks, forward and backward rates have to be computed from ONE source!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06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06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06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06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06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0651" grpId="0" animBg="1"/>
      <p:bldP spid="110654" grpId="0" animBg="1"/>
    </p:bld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>
            <a:extLst>
              <a:ext uri="{FF2B5EF4-FFF2-40B4-BE49-F238E27FC236}">
                <a16:creationId xmlns:a16="http://schemas.microsoft.com/office/drawing/2014/main" id="{8CD7F359-CE4A-4B3B-9B80-9D29BB1761E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CH" altLang="en-US"/>
              <a:t>Nucleus-Photon Rate</a:t>
            </a:r>
            <a:endParaRPr lang="en-US" altLang="en-US"/>
          </a:p>
        </p:txBody>
      </p:sp>
      <p:sp>
        <p:nvSpPr>
          <p:cNvPr id="104451" name="Text Box 3">
            <a:extLst>
              <a:ext uri="{FF2B5EF4-FFF2-40B4-BE49-F238E27FC236}">
                <a16:creationId xmlns:a16="http://schemas.microsoft.com/office/drawing/2014/main" id="{89232488-DDA2-42E9-893A-C153AD41B5C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3225" y="1412875"/>
            <a:ext cx="537527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75000"/>
              <a:buFont typeface="Wingdings" panose="05000000000000000000" pitchFamily="2" charset="2"/>
              <a:buNone/>
              <a:tabLst/>
              <a:defRPr/>
            </a:pPr>
            <a:r>
              <a:rPr kumimoji="0" lang="de-CH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With Planck distribution of photons:</a:t>
            </a:r>
            <a:endParaRPr kumimoji="0" lang="en-US" altLang="en-US" sz="2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graphicFrame>
        <p:nvGraphicFramePr>
          <p:cNvPr id="104452" name="Object 4">
            <a:extLst>
              <a:ext uri="{FF2B5EF4-FFF2-40B4-BE49-F238E27FC236}">
                <a16:creationId xmlns:a16="http://schemas.microsoft.com/office/drawing/2014/main" id="{3EECC688-1762-416B-8EBD-A1C4C30616D7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038225" y="2058988"/>
          <a:ext cx="6751638" cy="2251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Formel" r:id="rId3" imgW="2133360" imgH="711000" progId="Equation.3">
                  <p:embed/>
                </p:oleObj>
              </mc:Choice>
              <mc:Fallback>
                <p:oleObj name="Formel" r:id="rId3" imgW="2133360" imgH="711000" progId="Equation.3">
                  <p:embed/>
                  <p:pic>
                    <p:nvPicPr>
                      <p:cNvPr id="104452" name="Object 4">
                        <a:extLst>
                          <a:ext uri="{FF2B5EF4-FFF2-40B4-BE49-F238E27FC236}">
                            <a16:creationId xmlns:a16="http://schemas.microsoft.com/office/drawing/2014/main" id="{3EECC688-1762-416B-8EBD-A1C4C30616D7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38225" y="2058988"/>
                        <a:ext cx="6751638" cy="2251075"/>
                      </a:xfrm>
                      <a:prstGeom prst="rect">
                        <a:avLst/>
                      </a:prstGeom>
                      <a:solidFill>
                        <a:srgbClr val="FFCC00"/>
                      </a:solidFill>
                      <a:ln w="6350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  <a:effectLst>
                        <a:outerShdw dist="107763" dir="2700000" algn="ctr" rotWithShape="0">
                          <a:schemeClr val="bg2"/>
                        </a:outerShdw>
                      </a:effec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04454" name="Group 6">
            <a:extLst>
              <a:ext uri="{FF2B5EF4-FFF2-40B4-BE49-F238E27FC236}">
                <a16:creationId xmlns:a16="http://schemas.microsoft.com/office/drawing/2014/main" id="{C9FD81CC-1BE4-4503-BBBD-50F334615B71}"/>
              </a:ext>
            </a:extLst>
          </p:cNvPr>
          <p:cNvGrpSpPr>
            <a:grpSpLocks/>
          </p:cNvGrpSpPr>
          <p:nvPr/>
        </p:nvGrpSpPr>
        <p:grpSpPr bwMode="auto">
          <a:xfrm>
            <a:off x="114300" y="4600576"/>
            <a:ext cx="8904288" cy="1760538"/>
            <a:chOff x="72" y="2898"/>
            <a:chExt cx="5609" cy="1109"/>
          </a:xfrm>
        </p:grpSpPr>
        <p:sp>
          <p:nvSpPr>
            <p:cNvPr id="104455" name="Text Box 7">
              <a:extLst>
                <a:ext uri="{FF2B5EF4-FFF2-40B4-BE49-F238E27FC236}">
                  <a16:creationId xmlns:a16="http://schemas.microsoft.com/office/drawing/2014/main" id="{A2BE1728-E610-4A52-8741-7B2A99C0035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54" y="2898"/>
              <a:ext cx="4325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FF00"/>
                </a:buClr>
                <a:buSzPct val="75000"/>
                <a:buFont typeface="Wingdings" panose="05000000000000000000" pitchFamily="2" charset="2"/>
                <a:buNone/>
                <a:tabLst/>
                <a:defRPr/>
              </a:pPr>
              <a:r>
                <a:rPr kumimoji="0" lang="de-CH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rPr>
                <a:t>Connection to capture rate by </a:t>
              </a:r>
              <a:r>
                <a:rPr kumimoji="0" lang="de-CH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  <a:hlinkClick r:id="" action="ppaction://noaction"/>
                </a:rPr>
                <a:t>detailed balance</a:t>
              </a:r>
              <a:r>
                <a:rPr kumimoji="0" lang="de-CH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rPr>
                <a:t>:</a:t>
              </a:r>
              <a:endParaRPr kumimoji="0" lang="en-US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+mn-cs"/>
              </a:endParaRPr>
            </a:p>
          </p:txBody>
        </p:sp>
        <p:graphicFrame>
          <p:nvGraphicFramePr>
            <p:cNvPr id="104456" name="Object 8">
              <a:extLst>
                <a:ext uri="{FF2B5EF4-FFF2-40B4-BE49-F238E27FC236}">
                  <a16:creationId xmlns:a16="http://schemas.microsoft.com/office/drawing/2014/main" id="{0C009AF7-FAD9-43F6-B4C6-1A84597BB21C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72" y="3229"/>
            <a:ext cx="5609" cy="77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5" imgW="3479760" imgH="482400" progId="Equation.3">
                    <p:embed/>
                  </p:oleObj>
                </mc:Choice>
                <mc:Fallback>
                  <p:oleObj name="Equation" r:id="rId5" imgW="3479760" imgH="482400" progId="Equation.3">
                    <p:embed/>
                    <p:pic>
                      <p:nvPicPr>
                        <p:cNvPr id="104456" name="Object 8">
                          <a:extLst>
                            <a:ext uri="{FF2B5EF4-FFF2-40B4-BE49-F238E27FC236}">
                              <a16:creationId xmlns:a16="http://schemas.microsoft.com/office/drawing/2014/main" id="{0C009AF7-FAD9-43F6-B4C6-1A84597BB21C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2" y="3229"/>
                          <a:ext cx="5609" cy="778"/>
                        </a:xfrm>
                        <a:prstGeom prst="rect">
                          <a:avLst/>
                        </a:prstGeom>
                        <a:solidFill>
                          <a:srgbClr val="FFCC00"/>
                        </a:solidFill>
                        <a:ln w="6350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:ln>
                        <a:effectLst>
                          <a:outerShdw dist="107763" dir="2700000" algn="ctr" rotWithShape="0">
                            <a:schemeClr val="bg2"/>
                          </a:outerShdw>
                        </a:effectLst>
                      </p:spPr>
                    </p:pic>
                  </p:oleObj>
                </mc:Fallback>
              </mc:AlternateContent>
            </a:graphicData>
          </a:graphic>
        </p:graphicFrame>
      </p:grpSp>
    </p:spTree>
  </p:cSld>
  <p:clrMapOvr>
    <a:masterClrMapping/>
  </p:clrMapOvr>
  <p:transition/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Nuclear Partition Functions</a:t>
            </a:r>
            <a:endParaRPr lang="en-US" dirty="0"/>
          </a:p>
        </p:txBody>
      </p:sp>
      <p:graphicFrame>
        <p:nvGraphicFramePr>
          <p:cNvPr id="305155" name="Object 3"/>
          <p:cNvGraphicFramePr>
            <a:graphicFrameLocks noChangeAspect="1"/>
          </p:cNvGraphicFramePr>
          <p:nvPr/>
        </p:nvGraphicFramePr>
        <p:xfrm>
          <a:off x="479425" y="1385888"/>
          <a:ext cx="8188325" cy="36623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2158920" imgH="965160" progId="Equation.3">
                  <p:embed/>
                </p:oleObj>
              </mc:Choice>
              <mc:Fallback>
                <p:oleObj name="Equation" r:id="rId3" imgW="2158920" imgH="965160" progId="Equation.3">
                  <p:embed/>
                  <p:pic>
                    <p:nvPicPr>
                      <p:cNvPr id="305155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9425" y="1385888"/>
                        <a:ext cx="8188325" cy="3662362"/>
                      </a:xfrm>
                      <a:prstGeom prst="rect">
                        <a:avLst/>
                      </a:prstGeom>
                      <a:solidFill>
                        <a:srgbClr val="FFCC00"/>
                      </a:solidFill>
                      <a:ln w="9525">
                        <a:solidFill>
                          <a:schemeClr val="bg2"/>
                        </a:solidFill>
                        <a:miter lim="800000"/>
                        <a:headEnd/>
                        <a:tailEnd/>
                      </a:ln>
                      <a:effectLst>
                        <a:outerShdw dist="107763" dir="2700000" algn="ctr" rotWithShape="0">
                          <a:schemeClr val="bg2"/>
                        </a:outerShdw>
                      </a:effec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5156" name="Text Box 4"/>
          <p:cNvSpPr txBox="1">
            <a:spLocks noChangeArrowheads="1"/>
          </p:cNvSpPr>
          <p:nvPr/>
        </p:nvSpPr>
        <p:spPr bwMode="auto">
          <a:xfrm>
            <a:off x="200025" y="5299075"/>
            <a:ext cx="8707438" cy="1885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FFF00"/>
              </a:buClr>
              <a:buSzPct val="75000"/>
              <a:buFont typeface="Wingdings" pitchFamily="2" charset="2"/>
              <a:buNone/>
              <a:tabLst/>
              <a:defRPr/>
            </a:pPr>
            <a:r>
              <a:rPr kumimoji="0" lang="de-CH" sz="2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+mn-cs"/>
              </a:rPr>
              <a:t>G</a:t>
            </a:r>
            <a:r>
              <a:rPr kumimoji="0" lang="de-CH" sz="2000" b="0" i="0" u="none" strike="noStrike" kern="1200" cap="none" spc="0" normalizeH="0" baseline="-2500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+mn-cs"/>
              </a:rPr>
              <a:t>0</a:t>
            </a:r>
            <a:r>
              <a:rPr kumimoji="0" lang="de-CH" sz="2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+mn-cs"/>
              </a:rPr>
              <a:t> (</a:t>
            </a:r>
            <a:r>
              <a:rPr kumimoji="0" lang="de-CH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+mn-cs"/>
              </a:rPr>
              <a:t>or</a:t>
            </a:r>
            <a:r>
              <a:rPr kumimoji="0" lang="de-CH" sz="2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+mn-cs"/>
              </a:rPr>
              <a:t> G</a:t>
            </a:r>
            <a:r>
              <a:rPr kumimoji="0" lang="de-CH" sz="2000" b="0" i="0" u="none" strike="noStrike" kern="1200" cap="none" spc="0" normalizeH="0" baseline="3000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+mn-cs"/>
              </a:rPr>
              <a:t>norm</a:t>
            </a:r>
            <a:r>
              <a:rPr kumimoji="0" lang="de-CH" sz="2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+mn-cs"/>
              </a:rPr>
              <a:t>) </a:t>
            </a:r>
            <a:r>
              <a:rPr kumimoji="0" lang="de-CH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+mn-cs"/>
              </a:rPr>
              <a:t>is</a:t>
            </a:r>
            <a:r>
              <a:rPr kumimoji="0" lang="de-CH" sz="2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+mn-cs"/>
              </a:rPr>
              <a:t> </a:t>
            </a:r>
            <a:r>
              <a:rPr kumimoji="0" lang="de-CH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+mn-cs"/>
              </a:rPr>
              <a:t>normalized</a:t>
            </a:r>
            <a:r>
              <a:rPr kumimoji="0" lang="de-CH" sz="2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+mn-cs"/>
              </a:rPr>
              <a:t> </a:t>
            </a:r>
            <a:r>
              <a:rPr kumimoji="0" lang="de-CH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+mn-cs"/>
              </a:rPr>
              <a:t>to</a:t>
            </a:r>
            <a:r>
              <a:rPr kumimoji="0" lang="de-CH" sz="2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+mn-cs"/>
              </a:rPr>
              <a:t> </a:t>
            </a:r>
            <a:r>
              <a:rPr kumimoji="0" lang="de-CH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+mn-cs"/>
              </a:rPr>
              <a:t>the</a:t>
            </a:r>
            <a:r>
              <a:rPr kumimoji="0" lang="de-CH" sz="2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+mn-cs"/>
              </a:rPr>
              <a:t> </a:t>
            </a:r>
            <a:r>
              <a:rPr kumimoji="0" lang="de-CH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+mn-cs"/>
              </a:rPr>
              <a:t>g.s</a:t>
            </a:r>
            <a:r>
              <a:rPr kumimoji="0" lang="de-CH" sz="2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+mn-cs"/>
              </a:rPr>
              <a:t>. (2J</a:t>
            </a:r>
            <a:r>
              <a:rPr kumimoji="0" lang="de-CH" sz="2000" b="0" i="0" u="none" strike="noStrike" kern="1200" cap="none" spc="0" normalizeH="0" baseline="-2500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+mn-cs"/>
              </a:rPr>
              <a:t>0</a:t>
            </a:r>
            <a:r>
              <a:rPr kumimoji="0" lang="de-CH" sz="2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+mn-cs"/>
              </a:rPr>
              <a:t>+1). PF </a:t>
            </a:r>
            <a:r>
              <a:rPr kumimoji="0" lang="de-CH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+mn-cs"/>
              </a:rPr>
              <a:t>is</a:t>
            </a:r>
            <a:r>
              <a:rPr kumimoji="0" lang="de-CH" sz="2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+mn-cs"/>
              </a:rPr>
              <a:t> proportional </a:t>
            </a:r>
            <a:r>
              <a:rPr kumimoji="0" lang="de-CH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+mn-cs"/>
              </a:rPr>
              <a:t>to</a:t>
            </a:r>
            <a:r>
              <a:rPr kumimoji="0" lang="de-CH" sz="2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+mn-cs"/>
              </a:rPr>
              <a:t> </a:t>
            </a:r>
            <a:r>
              <a:rPr kumimoji="0" lang="de-CH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+mn-cs"/>
              </a:rPr>
              <a:t>number</a:t>
            </a:r>
            <a:r>
              <a:rPr kumimoji="0" lang="de-CH" sz="2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+mn-cs"/>
              </a:rPr>
              <a:t> </a:t>
            </a:r>
            <a:r>
              <a:rPr kumimoji="0" lang="de-CH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+mn-cs"/>
              </a:rPr>
              <a:t>of</a:t>
            </a:r>
            <a:r>
              <a:rPr kumimoji="0" lang="de-CH" sz="2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+mn-cs"/>
              </a:rPr>
              <a:t> different </a:t>
            </a:r>
            <a:r>
              <a:rPr kumimoji="0" lang="de-CH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+mn-cs"/>
              </a:rPr>
              <a:t>configurations</a:t>
            </a:r>
            <a:r>
              <a:rPr kumimoji="0" lang="de-CH" sz="2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+mn-cs"/>
              </a:rPr>
              <a:t> at </a:t>
            </a:r>
            <a:r>
              <a:rPr kumimoji="0" lang="de-CH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+mn-cs"/>
              </a:rPr>
              <a:t>given</a:t>
            </a:r>
            <a:r>
              <a:rPr kumimoji="0" lang="de-CH" sz="2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+mn-cs"/>
              </a:rPr>
              <a:t> </a:t>
            </a:r>
            <a:r>
              <a:rPr kumimoji="0" lang="de-CH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+mn-cs"/>
              </a:rPr>
              <a:t>temperature</a:t>
            </a:r>
            <a:r>
              <a:rPr kumimoji="0" lang="de-CH" sz="2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+mn-cs"/>
              </a:rPr>
              <a:t> </a:t>
            </a:r>
            <a:r>
              <a:rPr kumimoji="0" lang="de-CH" sz="2000" b="0" i="1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+mn-cs"/>
              </a:rPr>
              <a:t>T</a:t>
            </a:r>
            <a:r>
              <a:rPr kumimoji="0" lang="de-CH" sz="2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+mn-cs"/>
              </a:rPr>
              <a:t>. </a:t>
            </a:r>
            <a:r>
              <a:rPr kumimoji="0" lang="de-CH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+mn-cs"/>
                <a:hlinkClick r:id="" action="ppaction://noaction"/>
              </a:rPr>
              <a:t>Corrections</a:t>
            </a:r>
            <a:r>
              <a:rPr kumimoji="0" lang="de-CH" sz="2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+mn-cs"/>
                <a:hlinkClick r:id="" action="ppaction://noaction"/>
              </a:rPr>
              <a:t> due </a:t>
            </a:r>
            <a:r>
              <a:rPr kumimoji="0" lang="de-CH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+mn-cs"/>
                <a:hlinkClick r:id="" action="ppaction://noaction"/>
              </a:rPr>
              <a:t>to</a:t>
            </a:r>
            <a:r>
              <a:rPr kumimoji="0" lang="de-CH" sz="2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+mn-cs"/>
                <a:hlinkClick r:id="" action="ppaction://noaction"/>
              </a:rPr>
              <a:t> </a:t>
            </a:r>
            <a:r>
              <a:rPr kumimoji="0" lang="de-CH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+mn-cs"/>
                <a:hlinkClick r:id="" action="ppaction://noaction"/>
              </a:rPr>
              <a:t>loss</a:t>
            </a:r>
            <a:r>
              <a:rPr kumimoji="0" lang="de-CH" sz="2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+mn-cs"/>
                <a:hlinkClick r:id="" action="ppaction://noaction"/>
              </a:rPr>
              <a:t> </a:t>
            </a:r>
            <a:r>
              <a:rPr kumimoji="0" lang="de-CH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+mn-cs"/>
                <a:hlinkClick r:id="" action="ppaction://noaction"/>
              </a:rPr>
              <a:t>of</a:t>
            </a:r>
            <a:r>
              <a:rPr kumimoji="0" lang="de-CH" sz="2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+mn-cs"/>
                <a:hlinkClick r:id="" action="ppaction://noaction"/>
              </a:rPr>
              <a:t> </a:t>
            </a:r>
            <a:r>
              <a:rPr kumimoji="0" lang="de-CH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+mn-cs"/>
                <a:hlinkClick r:id="" action="ppaction://noaction"/>
              </a:rPr>
              <a:t>nucleons</a:t>
            </a:r>
            <a:r>
              <a:rPr kumimoji="0" lang="de-CH" sz="2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+mn-cs"/>
                <a:hlinkClick r:id="" action="ppaction://noaction"/>
              </a:rPr>
              <a:t> </a:t>
            </a:r>
            <a:r>
              <a:rPr kumimoji="0" lang="de-CH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+mn-cs"/>
                <a:hlinkClick r:id="" action="ppaction://noaction"/>
              </a:rPr>
              <a:t>to</a:t>
            </a:r>
            <a:r>
              <a:rPr kumimoji="0" lang="de-CH" sz="2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+mn-cs"/>
                <a:hlinkClick r:id="" action="ppaction://noaction"/>
              </a:rPr>
              <a:t> </a:t>
            </a:r>
            <a:r>
              <a:rPr kumimoji="0" lang="de-CH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+mn-cs"/>
                <a:hlinkClick r:id="" action="ppaction://noaction"/>
              </a:rPr>
              <a:t>the</a:t>
            </a:r>
            <a:r>
              <a:rPr kumimoji="0" lang="de-CH" sz="2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+mn-cs"/>
                <a:hlinkClick r:id="" action="ppaction://noaction"/>
              </a:rPr>
              <a:t> </a:t>
            </a:r>
            <a:r>
              <a:rPr kumimoji="0" lang="de-CH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+mn-cs"/>
                <a:hlinkClick r:id="" action="ppaction://noaction"/>
              </a:rPr>
              <a:t>continuum</a:t>
            </a:r>
            <a:r>
              <a:rPr kumimoji="0" lang="de-CH" sz="2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+mn-cs"/>
                <a:hlinkClick r:id="" action="ppaction://noaction"/>
              </a:rPr>
              <a:t> </a:t>
            </a:r>
            <a:r>
              <a:rPr kumimoji="0" lang="de-CH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+mn-cs"/>
                <a:hlinkClick r:id="" action="ppaction://noaction"/>
              </a:rPr>
              <a:t>may</a:t>
            </a:r>
            <a:r>
              <a:rPr kumimoji="0" lang="de-CH" sz="2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+mn-cs"/>
                <a:hlinkClick r:id="" action="ppaction://noaction"/>
              </a:rPr>
              <a:t> </a:t>
            </a:r>
            <a:r>
              <a:rPr kumimoji="0" lang="de-CH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+mn-cs"/>
                <a:hlinkClick r:id="" action="ppaction://noaction"/>
              </a:rPr>
              <a:t>apply</a:t>
            </a:r>
            <a:r>
              <a:rPr kumimoji="0" lang="de-CH" sz="2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+mn-cs"/>
                <a:hlinkClick r:id="" action="ppaction://noaction"/>
              </a:rPr>
              <a:t> at </a:t>
            </a:r>
            <a:r>
              <a:rPr kumimoji="0" lang="de-CH" sz="2000" b="0" i="1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+mn-cs"/>
                <a:hlinkClick r:id="" action="ppaction://noaction"/>
              </a:rPr>
              <a:t>T</a:t>
            </a:r>
            <a:r>
              <a:rPr kumimoji="0" lang="de-CH" sz="2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+mn-cs"/>
                <a:hlinkClick r:id="" action="ppaction://noaction"/>
              </a:rPr>
              <a:t> </a:t>
            </a:r>
            <a:r>
              <a:rPr kumimoji="0" lang="de-CH" sz="2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+mn-cs"/>
                <a:sym typeface="Arial Black" pitchFamily="34" charset="0"/>
                <a:hlinkClick r:id="" action="ppaction://noaction"/>
              </a:rPr>
              <a:t>&gt;</a:t>
            </a:r>
            <a:r>
              <a:rPr kumimoji="0" lang="de-CH" sz="2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+mn-cs"/>
                <a:hlinkClick r:id="" action="ppaction://noaction"/>
              </a:rPr>
              <a:t> 10.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91191495"/>
      </p:ext>
    </p:extLst>
  </p:cSld>
  <p:clrMapOvr>
    <a:masterClrMapping/>
  </p:clrMapOvr>
  <p:transition/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2">
            <a:extLst>
              <a:ext uri="{FF2B5EF4-FFF2-40B4-BE49-F238E27FC236}">
                <a16:creationId xmlns:a16="http://schemas.microsoft.com/office/drawing/2014/main" id="{4AE56A01-27FE-47AD-B5C9-225474410D5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69925" y="0"/>
            <a:ext cx="7772400" cy="1219200"/>
          </a:xfrm>
        </p:spPr>
        <p:txBody>
          <a:bodyPr/>
          <a:lstStyle/>
          <a:p>
            <a:r>
              <a:rPr lang="en-US" altLang="en-US" sz="4000"/>
              <a:t>Reciprocity in Stellar Rates</a:t>
            </a:r>
          </a:p>
        </p:txBody>
      </p:sp>
      <p:sp>
        <p:nvSpPr>
          <p:cNvPr id="111619" name="Rectangle 3">
            <a:extLst>
              <a:ext uri="{FF2B5EF4-FFF2-40B4-BE49-F238E27FC236}">
                <a16:creationId xmlns:a16="http://schemas.microsoft.com/office/drawing/2014/main" id="{E9F8C5A5-B717-4836-92CA-396B286D6A7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12750" y="1916113"/>
            <a:ext cx="8289925" cy="445452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sz="2800" dirty="0"/>
              <a:t>Detailed balance: thermalization required</a:t>
            </a:r>
          </a:p>
          <a:p>
            <a:pPr lvl="1">
              <a:lnSpc>
                <a:spcPct val="90000"/>
              </a:lnSpc>
            </a:pPr>
            <a:r>
              <a:rPr lang="en-US" altLang="en-US" sz="2400" dirty="0"/>
              <a:t>Problematic for nuclei with isomeric states</a:t>
            </a:r>
          </a:p>
          <a:p>
            <a:pPr lvl="1">
              <a:lnSpc>
                <a:spcPct val="90000"/>
              </a:lnSpc>
            </a:pPr>
            <a:r>
              <a:rPr lang="en-US" altLang="en-US" sz="2400" dirty="0"/>
              <a:t>e.g., </a:t>
            </a:r>
            <a:r>
              <a:rPr lang="en-US" altLang="en-US" sz="2400" baseline="30000" dirty="0">
                <a:hlinkClick r:id="" action="ppaction://noaction"/>
              </a:rPr>
              <a:t>26</a:t>
            </a:r>
            <a:r>
              <a:rPr lang="en-US" altLang="en-US" sz="2400" dirty="0">
                <a:hlinkClick r:id="" action="ppaction://noaction"/>
              </a:rPr>
              <a:t>Al, </a:t>
            </a:r>
            <a:r>
              <a:rPr lang="en-US" altLang="en-US" sz="2400" baseline="30000" dirty="0">
                <a:hlinkClick r:id="" action="ppaction://noaction"/>
              </a:rPr>
              <a:t>180</a:t>
            </a:r>
            <a:r>
              <a:rPr lang="en-US" altLang="en-US" sz="2400" dirty="0">
                <a:hlinkClick r:id="" action="ppaction://noaction"/>
              </a:rPr>
              <a:t>Ta</a:t>
            </a:r>
            <a:endParaRPr lang="en-US" altLang="en-US" sz="2400" dirty="0"/>
          </a:p>
          <a:p>
            <a:pPr lvl="1">
              <a:lnSpc>
                <a:spcPct val="90000"/>
              </a:lnSpc>
            </a:pPr>
            <a:r>
              <a:rPr lang="en-US" altLang="en-US" sz="2400" dirty="0"/>
              <a:t>Use “internal” network to follow all particle and photon transitions between states in a nucleus</a:t>
            </a:r>
          </a:p>
          <a:p>
            <a:pPr>
              <a:lnSpc>
                <a:spcPct val="90000"/>
              </a:lnSpc>
            </a:pPr>
            <a:r>
              <a:rPr lang="en-US" altLang="en-US" sz="2800" dirty="0"/>
              <a:t>ONE source for forward and reverse reaction in network for numerical stability and proper equilibria</a:t>
            </a:r>
          </a:p>
          <a:p>
            <a:pPr lvl="1">
              <a:lnSpc>
                <a:spcPct val="90000"/>
              </a:lnSpc>
            </a:pPr>
            <a:r>
              <a:rPr lang="en-US" altLang="en-US" sz="2400" dirty="0"/>
              <a:t>Usually direction of positive Q value (“</a:t>
            </a:r>
            <a:r>
              <a:rPr lang="en-US" altLang="en-US" sz="2400" u="sng" dirty="0"/>
              <a:t>Q-value rule</a:t>
            </a:r>
            <a:r>
              <a:rPr lang="en-US" altLang="en-US" sz="2400" dirty="0"/>
              <a:t>”)</a:t>
            </a:r>
          </a:p>
          <a:p>
            <a:pPr>
              <a:lnSpc>
                <a:spcPct val="90000"/>
              </a:lnSpc>
            </a:pPr>
            <a:r>
              <a:rPr lang="en-US" altLang="en-US" sz="2800" dirty="0"/>
              <a:t>Photodisintegration in lab tests only few transitions, better use capture and compute reverse rate</a:t>
            </a:r>
          </a:p>
        </p:txBody>
      </p:sp>
      <p:sp>
        <p:nvSpPr>
          <p:cNvPr id="111620" name="Text Box 4">
            <a:extLst>
              <a:ext uri="{FF2B5EF4-FFF2-40B4-BE49-F238E27FC236}">
                <a16:creationId xmlns:a16="http://schemas.microsoft.com/office/drawing/2014/main" id="{A97FD074-634C-4699-A6F5-B892812D24C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1838" y="1211263"/>
            <a:ext cx="389096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1" i="0" u="sng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Some considerations:</a:t>
            </a:r>
          </a:p>
        </p:txBody>
      </p:sp>
    </p:spTree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>
            <a:extLst>
              <a:ext uri="{FF2B5EF4-FFF2-40B4-BE49-F238E27FC236}">
                <a16:creationId xmlns:a16="http://schemas.microsoft.com/office/drawing/2014/main" id="{35FC7219-8239-4B6B-B0C1-D3F652B70740}"/>
              </a:ext>
            </a:extLst>
          </p:cNvPr>
          <p:cNvGrpSpPr/>
          <p:nvPr/>
        </p:nvGrpSpPr>
        <p:grpSpPr>
          <a:xfrm>
            <a:off x="7346431" y="1916832"/>
            <a:ext cx="1843774" cy="752301"/>
            <a:chOff x="7346431" y="1916832"/>
            <a:chExt cx="1843774" cy="752301"/>
          </a:xfrm>
        </p:grpSpPr>
        <p:pic>
          <p:nvPicPr>
            <p:cNvPr id="6" name="Picture 8" descr="C:\Users\Tommy\Desktop\1209.4060v2.pdf12.png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645" t="33689" r="13390" b="36583"/>
            <a:stretch/>
          </p:blipFill>
          <p:spPr bwMode="auto">
            <a:xfrm>
              <a:off x="7822703" y="1916832"/>
              <a:ext cx="891231" cy="47448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7692F417-219D-4F99-9004-F4BD35F2C9E6}"/>
                </a:ext>
              </a:extLst>
            </p:cNvPr>
            <p:cNvSpPr txBox="1"/>
            <p:nvPr/>
          </p:nvSpPr>
          <p:spPr>
            <a:xfrm>
              <a:off x="7346431" y="2407523"/>
              <a:ext cx="1843774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100" dirty="0"/>
                <a:t>stellar enhancement factor</a:t>
              </a:r>
            </a:p>
          </p:txBody>
        </p:sp>
      </p:grpSp>
      <p:pic>
        <p:nvPicPr>
          <p:cNvPr id="46082" name="Picture 2" descr="xos18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7563" y="3076575"/>
            <a:ext cx="4343400" cy="3148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6083" name="Text Box 3"/>
          <p:cNvSpPr txBox="1">
            <a:spLocks noChangeArrowheads="1"/>
          </p:cNvSpPr>
          <p:nvPr/>
        </p:nvSpPr>
        <p:spPr bwMode="auto">
          <a:xfrm>
            <a:off x="274638" y="2767013"/>
            <a:ext cx="4214812" cy="3759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2000" b="0" i="0" u="sng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charset="0"/>
                <a:ea typeface="+mn-ea"/>
                <a:cs typeface="+mn-cs"/>
              </a:rPr>
              <a:t>g.s. contribution (X)</a:t>
            </a: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charset="0"/>
                <a:ea typeface="+mn-ea"/>
                <a:cs typeface="+mn-cs"/>
              </a:rPr>
              <a:t> gives g.s. contribution to stellar rate</a:t>
            </a: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charset="0"/>
                <a:ea typeface="+mn-ea"/>
                <a:cs typeface="+mn-cs"/>
              </a:rPr>
              <a:t> =1 at </a:t>
            </a:r>
            <a:r>
              <a:rPr kumimoji="0" lang="en-US" sz="2000" b="0" i="1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charset="0"/>
                <a:ea typeface="+mn-ea"/>
                <a:cs typeface="+mn-cs"/>
              </a:rPr>
              <a:t>T</a:t>
            </a:r>
            <a:r>
              <a:rPr kumimoji="0" lang="en-US" sz="2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charset="0"/>
                <a:ea typeface="+mn-ea"/>
                <a:cs typeface="+mn-cs"/>
              </a:rPr>
              <a:t>=0</a:t>
            </a: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charset="0"/>
                <a:ea typeface="+mn-ea"/>
                <a:cs typeface="+mn-cs"/>
              </a:rPr>
              <a:t> confined to 0&lt;=X&lt;=1</a:t>
            </a: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charset="0"/>
                <a:ea typeface="+mn-ea"/>
                <a:cs typeface="+mn-cs"/>
              </a:rPr>
              <a:t> monotonically decreasing to 0</a:t>
            </a: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charset="0"/>
                <a:ea typeface="+mn-ea"/>
                <a:cs typeface="+mn-cs"/>
              </a:rPr>
              <a:t> Uncertainty scales with </a:t>
            </a:r>
            <a:r>
              <a:rPr kumimoji="0" lang="en-US" sz="2000" b="0" i="1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charset="0"/>
                <a:ea typeface="+mn-ea"/>
                <a:cs typeface="+mn-cs"/>
              </a:rPr>
              <a:t>G</a:t>
            </a:r>
            <a:r>
              <a:rPr kumimoji="0" lang="en-US" sz="2000" b="0" i="0" u="none" strike="noStrike" kern="1200" cap="none" spc="0" normalizeH="0" baseline="-2500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charset="0"/>
                <a:ea typeface="+mn-ea"/>
                <a:cs typeface="+mn-cs"/>
              </a:rPr>
              <a:t>0</a:t>
            </a:r>
            <a:r>
              <a:rPr kumimoji="0" lang="en-US" sz="2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charset="0"/>
                <a:ea typeface="+mn-ea"/>
                <a:cs typeface="+mn-cs"/>
              </a:rPr>
              <a:t> and is related to </a:t>
            </a:r>
            <a:r>
              <a:rPr kumimoji="0" lang="en-US" sz="2000" b="0" i="1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charset="0"/>
                <a:ea typeface="+mn-ea"/>
                <a:cs typeface="+mn-cs"/>
              </a:rPr>
              <a:t>X</a:t>
            </a:r>
            <a:r>
              <a:rPr kumimoji="0" lang="en-US" sz="2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charset="0"/>
                <a:ea typeface="+mn-ea"/>
                <a:cs typeface="+mn-cs"/>
              </a:rPr>
              <a:t>:</a:t>
            </a:r>
          </a:p>
          <a:p>
            <a:pPr marL="914400" marR="0" lvl="2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2000" b="0" i="1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en-US" sz="2000" b="0" i="1" u="none" strike="noStrike" kern="1200" cap="none" spc="0" normalizeH="0" baseline="0" noProof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charset="0"/>
                <a:ea typeface="+mn-ea"/>
                <a:cs typeface="+mn-cs"/>
              </a:rPr>
              <a:t>u</a:t>
            </a:r>
            <a:r>
              <a:rPr kumimoji="0" lang="en-US" sz="2000" b="0" i="0" u="none" strike="noStrike" kern="1200" cap="none" spc="0" normalizeH="0" baseline="0" noProof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charset="0"/>
                <a:ea typeface="+mn-ea"/>
                <a:cs typeface="+mn-cs"/>
              </a:rPr>
              <a:t>=(1-</a:t>
            </a:r>
            <a:r>
              <a:rPr kumimoji="0" lang="en-US" sz="2000" b="0" i="1" u="none" strike="noStrike" kern="1200" cap="none" spc="0" normalizeH="0" baseline="0" noProof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charset="0"/>
                <a:ea typeface="+mn-ea"/>
                <a:cs typeface="+mn-cs"/>
              </a:rPr>
              <a:t>X</a:t>
            </a:r>
            <a:r>
              <a:rPr kumimoji="0" lang="en-US" sz="2000" b="0" i="0" u="none" strike="noStrike" kern="1200" cap="none" spc="0" normalizeH="0" baseline="0" noProof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charset="0"/>
                <a:ea typeface="+mn-ea"/>
                <a:cs typeface="+mn-cs"/>
              </a:rPr>
              <a:t>)</a:t>
            </a:r>
            <a:r>
              <a:rPr kumimoji="0" lang="en-US" sz="2000" b="0" i="1" u="none" strike="noStrike" kern="1200" cap="none" spc="0" normalizeH="0" baseline="0" noProof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charset="0"/>
                <a:ea typeface="+mn-ea"/>
                <a:cs typeface="+mn-cs"/>
              </a:rPr>
              <a:t>u</a:t>
            </a:r>
            <a:r>
              <a:rPr kumimoji="0" lang="en-US" sz="2000" b="0" i="0" u="none" strike="noStrike" kern="1200" cap="none" spc="0" normalizeH="0" baseline="0" noProof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charset="0"/>
                <a:ea typeface="+mn-ea"/>
                <a:cs typeface="+mn-cs"/>
              </a:rPr>
              <a:t>’</a:t>
            </a:r>
          </a:p>
        </p:txBody>
      </p:sp>
      <p:graphicFrame>
        <p:nvGraphicFramePr>
          <p:cNvPr id="46084" name="Object 4"/>
          <p:cNvGraphicFramePr>
            <a:graphicFrameLocks noChangeAspect="1"/>
          </p:cNvGraphicFramePr>
          <p:nvPr/>
        </p:nvGraphicFramePr>
        <p:xfrm>
          <a:off x="2251075" y="1141413"/>
          <a:ext cx="4975225" cy="1250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2222280" imgH="558720" progId="Equation.3">
                  <p:embed/>
                </p:oleObj>
              </mc:Choice>
              <mc:Fallback>
                <p:oleObj name="Equation" r:id="rId4" imgW="2222280" imgH="558720" progId="Equation.3">
                  <p:embed/>
                  <p:pic>
                    <p:nvPicPr>
                      <p:cNvPr id="46084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51075" y="1141413"/>
                        <a:ext cx="4975225" cy="1250950"/>
                      </a:xfrm>
                      <a:prstGeom prst="rect">
                        <a:avLst/>
                      </a:prstGeom>
                      <a:solidFill>
                        <a:srgbClr val="FFCC00"/>
                      </a:solidFill>
                      <a:ln w="9525">
                        <a:solidFill>
                          <a:schemeClr val="bg2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6085" name="Rectangle 5"/>
          <p:cNvSpPr>
            <a:spLocks noGrp="1" noChangeArrowheads="1"/>
          </p:cNvSpPr>
          <p:nvPr>
            <p:ph type="title"/>
          </p:nvPr>
        </p:nvSpPr>
        <p:spPr>
          <a:xfrm>
            <a:off x="714375" y="0"/>
            <a:ext cx="7772400" cy="1219200"/>
          </a:xfrm>
          <a:noFill/>
        </p:spPr>
        <p:txBody>
          <a:bodyPr/>
          <a:lstStyle/>
          <a:p>
            <a:r>
              <a:rPr lang="en-US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Ground state contribution to stellar rate</a:t>
            </a:r>
          </a:p>
        </p:txBody>
      </p:sp>
      <p:sp>
        <p:nvSpPr>
          <p:cNvPr id="5" name="Rectangle 4">
            <a:hlinkClick r:id="" action="ppaction://noaction"/>
          </p:cNvPr>
          <p:cNvSpPr/>
          <p:nvPr/>
        </p:nvSpPr>
        <p:spPr bwMode="auto">
          <a:xfrm>
            <a:off x="3275856" y="1717833"/>
            <a:ext cx="432048" cy="559039"/>
          </a:xfrm>
          <a:prstGeom prst="rect">
            <a:avLst/>
          </a:prstGeom>
          <a:noFill/>
          <a:ln w="57150" cap="sq" cmpd="sng" algn="ctr">
            <a:noFill/>
            <a:prstDash val="solid"/>
            <a:round/>
            <a:headEnd type="none" w="med" len="med"/>
            <a:tailEnd type="stealth" w="lg" len="lg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75000"/>
              <a:buFont typeface="Wingdings" pitchFamily="2" charset="2"/>
              <a:buNone/>
              <a:tabLst/>
              <a:defRPr/>
            </a:pPr>
            <a:endParaRPr kumimoji="0" lang="en-GB" sz="2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15" name="Text Box 3"/>
          <p:cNvSpPr txBox="1">
            <a:spLocks noChangeArrowheads="1"/>
          </p:cNvSpPr>
          <p:nvPr/>
        </p:nvSpPr>
        <p:spPr bwMode="auto">
          <a:xfrm>
            <a:off x="39983" y="6600824"/>
            <a:ext cx="2580558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T. Rauscher,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ApJLett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755, L10 (2012)</a:t>
            </a:r>
          </a:p>
        </p:txBody>
      </p:sp>
      <p:sp>
        <p:nvSpPr>
          <p:cNvPr id="16" name="Text Box 9"/>
          <p:cNvSpPr txBox="1">
            <a:spLocks noChangeArrowheads="1"/>
          </p:cNvSpPr>
          <p:nvPr/>
        </p:nvSpPr>
        <p:spPr bwMode="auto">
          <a:xfrm>
            <a:off x="2291667" y="6600823"/>
            <a:ext cx="2406428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itchFamily="34" charset="0"/>
                <a:ea typeface="+mn-ea"/>
                <a:cs typeface="+mn-cs"/>
              </a:rPr>
              <a:t>Rauscher </a:t>
            </a:r>
            <a:r>
              <a:rPr kumimoji="0" lang="nb-NO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itchFamily="34" charset="0"/>
                <a:ea typeface="+mn-ea"/>
                <a:cs typeface="+mn-cs"/>
              </a:rPr>
              <a:t>et al, Ap. J. 738, 143  (2011)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5658017" y="4077072"/>
            <a:ext cx="1755609" cy="1008112"/>
            <a:chOff x="5658017" y="4077072"/>
            <a:chExt cx="1755609" cy="1008112"/>
          </a:xfrm>
        </p:grpSpPr>
        <p:sp>
          <p:nvSpPr>
            <p:cNvPr id="2" name="TextBox 1"/>
            <p:cNvSpPr txBox="1"/>
            <p:nvPr/>
          </p:nvSpPr>
          <p:spPr>
            <a:xfrm>
              <a:off x="5658017" y="4077072"/>
              <a:ext cx="1755609" cy="369332"/>
            </a:xfrm>
            <a:prstGeom prst="rect">
              <a:avLst/>
            </a:prstGeom>
            <a:noFill/>
            <a:ln>
              <a:solidFill>
                <a:schemeClr val="bg2"/>
              </a:solidFill>
            </a:ln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/>
                  <a:ea typeface="+mn-ea"/>
                  <a:cs typeface="+mn-cs"/>
                </a:rPr>
                <a:t>drop due to 1/</a:t>
              </a:r>
              <a:r>
                <a:rPr kumimoji="0" lang="en-US" sz="1800" b="0" i="1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/>
                  <a:ea typeface="+mn-ea"/>
                  <a:cs typeface="+mn-cs"/>
                </a:rPr>
                <a:t>G</a:t>
              </a:r>
              <a:r>
                <a:rPr kumimoji="0" lang="en-US" sz="18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/>
                  <a:ea typeface="+mn-ea"/>
                  <a:cs typeface="+mn-cs"/>
                </a:rPr>
                <a:t>0</a:t>
              </a:r>
              <a:endParaRPr kumimoji="0" lang="en-GB" sz="18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endParaRPr>
            </a:p>
          </p:txBody>
        </p:sp>
        <p:cxnSp>
          <p:nvCxnSpPr>
            <p:cNvPr id="7" name="Straight Arrow Connector 6"/>
            <p:cNvCxnSpPr/>
            <p:nvPr/>
          </p:nvCxnSpPr>
          <p:spPr bwMode="auto">
            <a:xfrm flipH="1">
              <a:off x="5940152" y="4446404"/>
              <a:ext cx="595669" cy="638780"/>
            </a:xfrm>
            <a:prstGeom prst="straightConnector1">
              <a:avLst/>
            </a:prstGeom>
            <a:solidFill>
              <a:schemeClr val="accent1"/>
            </a:solidFill>
            <a:ln w="57150" cap="sq" cmpd="sng" algn="ctr">
              <a:solidFill>
                <a:schemeClr val="bg2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5AFCF8EC-458C-41D9-9F1E-A9F4C6683023}"/>
              </a:ext>
            </a:extLst>
          </p:cNvPr>
          <p:cNvCxnSpPr/>
          <p:nvPr/>
        </p:nvCxnSpPr>
        <p:spPr bwMode="auto">
          <a:xfrm>
            <a:off x="7740352" y="1717833"/>
            <a:ext cx="1230611" cy="847071"/>
          </a:xfrm>
          <a:prstGeom prst="line">
            <a:avLst/>
          </a:prstGeom>
          <a:solidFill>
            <a:schemeClr val="accent1"/>
          </a:solidFill>
          <a:ln w="57150" cap="sq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64E5E850-13ED-4777-BA9E-1951E6D5CFCB}"/>
              </a:ext>
            </a:extLst>
          </p:cNvPr>
          <p:cNvCxnSpPr/>
          <p:nvPr/>
        </p:nvCxnSpPr>
        <p:spPr bwMode="auto">
          <a:xfrm flipH="1">
            <a:off x="7645996" y="1730871"/>
            <a:ext cx="1246484" cy="906041"/>
          </a:xfrm>
          <a:prstGeom prst="line">
            <a:avLst/>
          </a:prstGeom>
          <a:solidFill>
            <a:schemeClr val="accent1"/>
          </a:solidFill>
          <a:ln w="57150" cap="sq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EE83B011-46A4-4E1D-A1B4-89A3EDEA8BE6}"/>
              </a:ext>
            </a:extLst>
          </p:cNvPr>
          <p:cNvSpPr txBox="1"/>
          <p:nvPr/>
        </p:nvSpPr>
        <p:spPr>
          <a:xfrm>
            <a:off x="7822703" y="1484784"/>
            <a:ext cx="8130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wrong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65B5475-59CD-A55B-E59E-6CF05373B525}"/>
              </a:ext>
            </a:extLst>
          </p:cNvPr>
          <p:cNvSpPr txBox="1"/>
          <p:nvPr/>
        </p:nvSpPr>
        <p:spPr>
          <a:xfrm>
            <a:off x="7182302" y="2657397"/>
            <a:ext cx="20938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rgbClr val="FF0000"/>
                </a:solidFill>
              </a:rPr>
              <a:t>neglecting partition function!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4A1818B-272B-19CD-C99F-7710558DE8FB}"/>
              </a:ext>
            </a:extLst>
          </p:cNvPr>
          <p:cNvSpPr txBox="1"/>
          <p:nvPr/>
        </p:nvSpPr>
        <p:spPr>
          <a:xfrm>
            <a:off x="4878315" y="6306316"/>
            <a:ext cx="37834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Partition function G</a:t>
            </a:r>
            <a:r>
              <a:rPr lang="en-GB" sz="1400" baseline="-25000" dirty="0"/>
              <a:t>0</a:t>
            </a:r>
            <a:r>
              <a:rPr lang="en-GB" sz="1400" dirty="0"/>
              <a:t> related to </a:t>
            </a:r>
            <a:r>
              <a:rPr lang="en-GB" sz="1400" dirty="0" err="1"/>
              <a:t>g.s.</a:t>
            </a:r>
            <a:r>
              <a:rPr lang="en-GB" sz="1400" dirty="0"/>
              <a:t> population</a:t>
            </a:r>
          </a:p>
        </p:txBody>
      </p:sp>
    </p:spTree>
    <p:extLst>
      <p:ext uri="{BB962C8B-B14F-4D97-AF65-F5344CB8AC3E}">
        <p14:creationId xmlns:p14="http://schemas.microsoft.com/office/powerpoint/2010/main" val="42268722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3" grpId="0"/>
      <p:bldP spid="9" grpId="0"/>
    </p:bld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492F309-EC09-40F2-AECB-84B4AD92A71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148827" y="-385139"/>
            <a:ext cx="4846346" cy="68580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B79C2E79-6516-795E-BE20-8260E6D2643C}"/>
              </a:ext>
            </a:extLst>
          </p:cNvPr>
          <p:cNvSpPr txBox="1"/>
          <p:nvPr/>
        </p:nvSpPr>
        <p:spPr>
          <a:xfrm>
            <a:off x="1331640" y="5949280"/>
            <a:ext cx="65453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Note: all these captures have positive Q-values (Q-value rule!)</a:t>
            </a:r>
          </a:p>
        </p:txBody>
      </p:sp>
    </p:spTree>
    <p:extLst>
      <p:ext uri="{BB962C8B-B14F-4D97-AF65-F5344CB8AC3E}">
        <p14:creationId xmlns:p14="http://schemas.microsoft.com/office/powerpoint/2010/main" val="4056796181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EE5CC9-66E3-AD63-8B0C-6F00F6EA9B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-171400"/>
            <a:ext cx="7772400" cy="1219200"/>
          </a:xfrm>
        </p:spPr>
        <p:txBody>
          <a:bodyPr/>
          <a:lstStyle/>
          <a:p>
            <a:r>
              <a:rPr lang="en-GB" sz="3200" dirty="0"/>
              <a:t>Importance of </a:t>
            </a:r>
            <a:r>
              <a:rPr lang="en-GB" sz="3200" dirty="0">
                <a:latin typeface="Symbol" panose="05050102010706020507" pitchFamily="18" charset="2"/>
              </a:rPr>
              <a:t>g</a:t>
            </a:r>
            <a:r>
              <a:rPr lang="en-GB" sz="3200" dirty="0"/>
              <a:t>-energies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3B23A605-E73B-8FA5-9253-950BC95BB26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845" t="20730" r="17670" b="25925"/>
          <a:stretch/>
        </p:blipFill>
        <p:spPr>
          <a:xfrm>
            <a:off x="4931344" y="980728"/>
            <a:ext cx="4105151" cy="2882340"/>
          </a:xfr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C5AAE21-FB45-5EFF-F564-0035E563D84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980728"/>
            <a:ext cx="4895849" cy="346246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9050DFA-F9C2-5584-BB5B-E1A058C46BD2}"/>
              </a:ext>
            </a:extLst>
          </p:cNvPr>
          <p:cNvSpPr txBox="1"/>
          <p:nvPr/>
        </p:nvSpPr>
        <p:spPr>
          <a:xfrm>
            <a:off x="6084168" y="3864750"/>
            <a:ext cx="25699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Rel. contribution to rate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E0FEAEC-30B5-EDE0-D7A4-234120FD57F1}"/>
              </a:ext>
            </a:extLst>
          </p:cNvPr>
          <p:cNvSpPr txBox="1"/>
          <p:nvPr/>
        </p:nvSpPr>
        <p:spPr>
          <a:xfrm>
            <a:off x="682500" y="5225987"/>
            <a:ext cx="794326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A photodisintegration experiment would only measure transition from/to </a:t>
            </a:r>
            <a:r>
              <a:rPr lang="en-GB" dirty="0" err="1"/>
              <a:t>g.s.</a:t>
            </a:r>
            <a:r>
              <a:rPr lang="en-GB" dirty="0"/>
              <a:t>!</a:t>
            </a:r>
          </a:p>
          <a:p>
            <a:r>
              <a:rPr lang="en-GB" dirty="0"/>
              <a:t>Not suited to directly constrain the reaction rate!</a:t>
            </a:r>
          </a:p>
          <a:p>
            <a:r>
              <a:rPr lang="en-GB" dirty="0" err="1"/>
              <a:t>g.s.</a:t>
            </a:r>
            <a:r>
              <a:rPr lang="en-GB" dirty="0"/>
              <a:t> contribution much larger in capture direction.</a:t>
            </a:r>
          </a:p>
        </p:txBody>
      </p:sp>
    </p:spTree>
    <p:extLst>
      <p:ext uri="{BB962C8B-B14F-4D97-AF65-F5344CB8AC3E}">
        <p14:creationId xmlns:p14="http://schemas.microsoft.com/office/powerpoint/2010/main" val="6936582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5987FE88-6340-BA1F-D816-55B6DDE17A93}"/>
              </a:ext>
            </a:extLst>
          </p:cNvPr>
          <p:cNvSpPr txBox="1"/>
          <p:nvPr/>
        </p:nvSpPr>
        <p:spPr>
          <a:xfrm>
            <a:off x="251520" y="1196752"/>
            <a:ext cx="8496944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u="sng" dirty="0">
                <a:solidFill>
                  <a:srgbClr val="FFFF00"/>
                </a:solidFill>
              </a:rPr>
              <a:t>Have to consider: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/>
              <a:t>What are the </a:t>
            </a:r>
            <a:r>
              <a:rPr lang="en-GB" sz="2800" dirty="0" err="1"/>
              <a:t>astrophysically</a:t>
            </a:r>
            <a:r>
              <a:rPr lang="en-GB" sz="2800" dirty="0"/>
              <a:t> relevant interaction energies (given plasma temperature)?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/>
              <a:t>What type of reaction mechanism dominates for given nucleus at energies corresponding to the stellar plasma temperature?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/>
              <a:t>Astrophysical modifications of the usual (nuclear physics) cross section?</a:t>
            </a:r>
          </a:p>
        </p:txBody>
      </p:sp>
    </p:spTree>
    <p:extLst>
      <p:ext uri="{BB962C8B-B14F-4D97-AF65-F5344CB8AC3E}">
        <p14:creationId xmlns:p14="http://schemas.microsoft.com/office/powerpoint/2010/main" val="2782556756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3" name="Rectangle 23"/>
          <p:cNvSpPr>
            <a:spLocks noChangeArrowheads="1"/>
          </p:cNvSpPr>
          <p:nvPr/>
        </p:nvSpPr>
        <p:spPr bwMode="auto">
          <a:xfrm>
            <a:off x="673894" y="-14643"/>
            <a:ext cx="7772400" cy="121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2075" tIns="46038" rIns="92075" bIns="46038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+mn-cs"/>
              </a:rPr>
              <a:t>Ground-state contributions to</a:t>
            </a:r>
            <a:b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+mn-cs"/>
              </a:rPr>
            </a:b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+mn-cs"/>
              </a:rPr>
              <a:t> </a:t>
            </a:r>
            <a:r>
              <a:rPr kumimoji="0" lang="en-US" sz="3600" b="0" i="1" u="none" strike="noStrike" kern="1200" cap="none" spc="0" normalizeH="0" baseline="0" noProof="0" dirty="0">
                <a:ln>
                  <a:noFill/>
                </a:ln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Symbol" pitchFamily="18" charset="2"/>
                <a:ea typeface="+mn-ea"/>
                <a:cs typeface="+mn-cs"/>
              </a:rPr>
              <a:t>g</a:t>
            </a: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+mn-cs"/>
              </a:rPr>
              <a:t>-process</a:t>
            </a: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+mn-cs"/>
              </a:rPr>
              <a:t> neutron capture?</a:t>
            </a:r>
          </a:p>
        </p:txBody>
      </p:sp>
      <p:pic>
        <p:nvPicPr>
          <p:cNvPr id="194564" name="Picture 4" descr="xfactor_fig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71588"/>
            <a:ext cx="6286500" cy="4857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4565" name="Text Box 5"/>
          <p:cNvSpPr txBox="1">
            <a:spLocks noChangeArrowheads="1"/>
          </p:cNvSpPr>
          <p:nvPr/>
        </p:nvSpPr>
        <p:spPr bwMode="auto">
          <a:xfrm>
            <a:off x="6600825" y="3213100"/>
            <a:ext cx="2543175" cy="1054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/>
                <a:ea typeface="+mn-ea"/>
                <a:cs typeface="+mn-cs"/>
              </a:rPr>
              <a:t> Nuclides from KADoNiS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/>
                <a:ea typeface="+mn-ea"/>
                <a:cs typeface="+mn-cs"/>
              </a:rPr>
              <a:t> (n,</a:t>
            </a:r>
            <a:r>
              <a:rPr kumimoji="0" lang="en-US" sz="1800" b="0" i="1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Symbol" pitchFamily="18" charset="2"/>
                <a:ea typeface="+mn-ea"/>
                <a:cs typeface="+mn-cs"/>
              </a:rPr>
              <a:t>g</a:t>
            </a: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/>
                <a:ea typeface="+mn-ea"/>
                <a:cs typeface="+mn-cs"/>
              </a:rPr>
              <a:t>) at kT=30 keV</a:t>
            </a:r>
          </a:p>
        </p:txBody>
      </p:sp>
      <p:sp>
        <p:nvSpPr>
          <p:cNvPr id="194567" name="Rectangle 7"/>
          <p:cNvSpPr>
            <a:spLocks noGrp="1" noChangeArrowheads="1"/>
          </p:cNvSpPr>
          <p:nvPr>
            <p:ph type="title"/>
          </p:nvPr>
        </p:nvSpPr>
        <p:spPr>
          <a:xfrm>
            <a:off x="684213" y="0"/>
            <a:ext cx="7772400" cy="1219200"/>
          </a:xfrm>
        </p:spPr>
        <p:txBody>
          <a:bodyPr/>
          <a:lstStyle/>
          <a:p>
            <a:r>
              <a:rPr lang="en-US" sz="3600" dirty="0"/>
              <a:t>Ground-state contributions to</a:t>
            </a:r>
            <a:br>
              <a:rPr lang="en-US" sz="3600" dirty="0"/>
            </a:br>
            <a:r>
              <a:rPr lang="en-US" sz="3600" dirty="0"/>
              <a:t> s-process neutron capture?</a:t>
            </a:r>
          </a:p>
        </p:txBody>
      </p:sp>
      <p:sp>
        <p:nvSpPr>
          <p:cNvPr id="194568" name="Text Box 8"/>
          <p:cNvSpPr txBox="1">
            <a:spLocks noChangeArrowheads="1"/>
          </p:cNvSpPr>
          <p:nvPr/>
        </p:nvSpPr>
        <p:spPr bwMode="auto">
          <a:xfrm>
            <a:off x="6497638" y="1400175"/>
            <a:ext cx="2471737" cy="174942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1" u="none" strike="noStrike" kern="1200" cap="none" spc="0" normalizeH="0" baseline="0" noProof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/>
                <a:ea typeface="+mn-ea"/>
                <a:cs typeface="+mn-cs"/>
              </a:rPr>
              <a:t>X</a:t>
            </a: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/>
                <a:ea typeface="+mn-ea"/>
                <a:cs typeface="+mn-cs"/>
              </a:rPr>
              <a:t> directly also gives the maximally possible reduction in (theory) uncertainty by experiments!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194569" name="Text Box 9"/>
          <p:cNvSpPr txBox="1">
            <a:spLocks noChangeArrowheads="1"/>
          </p:cNvSpPr>
          <p:nvPr/>
        </p:nvSpPr>
        <p:spPr bwMode="auto">
          <a:xfrm>
            <a:off x="0" y="6203950"/>
            <a:ext cx="23907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/>
                <a:ea typeface="+mn-ea"/>
                <a:cs typeface="+mn-cs"/>
              </a:rPr>
              <a:t>Rauscher </a:t>
            </a:r>
            <a:r>
              <a:rPr kumimoji="0" lang="nb-NO" sz="1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/>
                <a:ea typeface="+mn-ea"/>
                <a:cs typeface="+mn-cs"/>
              </a:rPr>
              <a:t>P. Mohr, I. Dillmann, R. Plag;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b-NO" sz="1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/>
                <a:ea typeface="+mn-ea"/>
                <a:cs typeface="+mn-cs"/>
              </a:rPr>
              <a:t>Ap. J. 738 (2011) 143.</a:t>
            </a:r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194570" name="Line 10"/>
          <p:cNvSpPr>
            <a:spLocks noChangeShapeType="1"/>
          </p:cNvSpPr>
          <p:nvPr/>
        </p:nvSpPr>
        <p:spPr bwMode="auto">
          <a:xfrm>
            <a:off x="1008063" y="2474913"/>
            <a:ext cx="4962525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grpSp>
        <p:nvGrpSpPr>
          <p:cNvPr id="194574" name="Group 14"/>
          <p:cNvGrpSpPr>
            <a:grpSpLocks/>
          </p:cNvGrpSpPr>
          <p:nvPr/>
        </p:nvGrpSpPr>
        <p:grpSpPr bwMode="auto">
          <a:xfrm>
            <a:off x="0" y="1300163"/>
            <a:ext cx="8836025" cy="4814887"/>
            <a:chOff x="0" y="819"/>
            <a:chExt cx="5566" cy="3033"/>
          </a:xfrm>
        </p:grpSpPr>
        <p:pic>
          <p:nvPicPr>
            <p:cNvPr id="194571" name="Picture 11" descr="xfactor_fig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819"/>
              <a:ext cx="3925" cy="3033"/>
            </a:xfrm>
            <a:prstGeom prst="rect">
              <a:avLst/>
            </a:prstGeom>
            <a:noFill/>
            <a:ln w="9525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94572" name="Text Box 12"/>
            <p:cNvSpPr txBox="1">
              <a:spLocks noChangeArrowheads="1"/>
            </p:cNvSpPr>
            <p:nvPr/>
          </p:nvSpPr>
          <p:spPr bwMode="auto">
            <a:xfrm>
              <a:off x="4126" y="2779"/>
              <a:ext cx="1440" cy="947"/>
            </a:xfrm>
            <a:prstGeom prst="rect">
              <a:avLst/>
            </a:prstGeom>
            <a:noFill/>
            <a:ln w="38100" cmpd="dbl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Times New Roman"/>
                  <a:ea typeface="+mn-ea"/>
                  <a:cs typeface="+mn-cs"/>
                </a:rPr>
                <a:t>Black squares are nuclei for which error cannot be reduced by more than 80%</a:t>
              </a:r>
            </a:p>
          </p:txBody>
        </p:sp>
      </p:grpSp>
      <p:sp>
        <p:nvSpPr>
          <p:cNvPr id="194573" name="Text Box 13"/>
          <p:cNvSpPr txBox="1">
            <a:spLocks noChangeArrowheads="1"/>
          </p:cNvSpPr>
          <p:nvPr/>
        </p:nvSpPr>
        <p:spPr bwMode="auto">
          <a:xfrm>
            <a:off x="2705100" y="6280150"/>
            <a:ext cx="3709988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1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G</a:t>
            </a:r>
            <a:r>
              <a:rPr kumimoji="0" lang="en-US" sz="1800" b="0" i="0" u="none" strike="noStrike" kern="1200" cap="none" spc="0" normalizeH="0" baseline="-2500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0</a:t>
            </a: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 known for s-process conditions!</a:t>
            </a:r>
          </a:p>
        </p:txBody>
      </p:sp>
      <p:grpSp>
        <p:nvGrpSpPr>
          <p:cNvPr id="194577" name="Group 17"/>
          <p:cNvGrpSpPr>
            <a:grpSpLocks/>
          </p:cNvGrpSpPr>
          <p:nvPr/>
        </p:nvGrpSpPr>
        <p:grpSpPr bwMode="auto">
          <a:xfrm>
            <a:off x="0" y="1243013"/>
            <a:ext cx="6278563" cy="4851400"/>
            <a:chOff x="0" y="783"/>
            <a:chExt cx="3955" cy="3056"/>
          </a:xfrm>
        </p:grpSpPr>
        <p:pic>
          <p:nvPicPr>
            <p:cNvPr id="194575" name="Picture 15" descr="xfactor_fig3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783"/>
              <a:ext cx="3955" cy="3056"/>
            </a:xfrm>
            <a:prstGeom prst="rect">
              <a:avLst/>
            </a:prstGeom>
            <a:noFill/>
            <a:ln w="9525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94576" name="Text Box 16"/>
            <p:cNvSpPr txBox="1">
              <a:spLocks noChangeArrowheads="1"/>
            </p:cNvSpPr>
            <p:nvPr/>
          </p:nvSpPr>
          <p:spPr bwMode="auto">
            <a:xfrm>
              <a:off x="806" y="2957"/>
              <a:ext cx="736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/>
                  <a:ea typeface="+mn-ea"/>
                  <a:cs typeface="+mn-cs"/>
                </a:rPr>
                <a:t>T=2.5 GK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624004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945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945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45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945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2000"/>
                                        <p:tgtEl>
                                          <p:spTgt spid="1945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94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2000"/>
                                        <p:tgtEl>
                                          <p:spTgt spid="1945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94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945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83" grpId="0"/>
      <p:bldP spid="194565" grpId="0"/>
      <p:bldP spid="194567" grpId="0"/>
      <p:bldP spid="194570" grpId="0" animBg="1"/>
    </p:bld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F1BFBB03-87BE-88FA-A427-047DEADD053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546" y="-15317"/>
            <a:ext cx="5382500" cy="358833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298B2A6-27D7-C9EB-3A17-2C2B89D67F5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1500" y="3254691"/>
            <a:ext cx="5382500" cy="3588333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C7AD0127-427F-805F-0DF3-2AC546F81F15}"/>
              </a:ext>
            </a:extLst>
          </p:cNvPr>
          <p:cNvSpPr txBox="1"/>
          <p:nvPr/>
        </p:nvSpPr>
        <p:spPr>
          <a:xfrm>
            <a:off x="5580113" y="620688"/>
            <a:ext cx="33843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/>
              <a:t>g.s.</a:t>
            </a:r>
            <a:r>
              <a:rPr lang="en-GB" dirty="0"/>
              <a:t> contribution </a:t>
            </a:r>
            <a:r>
              <a:rPr lang="en-GB" i="1" dirty="0"/>
              <a:t>X</a:t>
            </a:r>
            <a:r>
              <a:rPr lang="en-GB" baseline="-25000" dirty="0"/>
              <a:t>0</a:t>
            </a:r>
            <a:r>
              <a:rPr lang="en-GB" dirty="0"/>
              <a:t>* for (</a:t>
            </a:r>
            <a:r>
              <a:rPr lang="en-GB" dirty="0" err="1"/>
              <a:t>n,</a:t>
            </a:r>
            <a:r>
              <a:rPr lang="en-GB" dirty="0" err="1">
                <a:latin typeface="Symbol" panose="05050102010706020507" pitchFamily="18" charset="2"/>
              </a:rPr>
              <a:t>g</a:t>
            </a:r>
            <a:r>
              <a:rPr lang="en-GB" dirty="0"/>
              <a:t>)</a:t>
            </a:r>
          </a:p>
          <a:p>
            <a:r>
              <a:rPr lang="en-GB" dirty="0"/>
              <a:t>(2 GK is much higher than s-process temperature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77134D7-7EB8-7B59-89E3-3AF34D8DB3DA}"/>
              </a:ext>
            </a:extLst>
          </p:cNvPr>
          <p:cNvSpPr txBox="1"/>
          <p:nvPr/>
        </p:nvSpPr>
        <p:spPr>
          <a:xfrm>
            <a:off x="735877" y="6237312"/>
            <a:ext cx="31790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/>
              <a:t>T</a:t>
            </a:r>
            <a:r>
              <a:rPr lang="en-GB" baseline="-25000" dirty="0"/>
              <a:t>9</a:t>
            </a:r>
            <a:r>
              <a:rPr lang="en-GB" i="1" dirty="0"/>
              <a:t> </a:t>
            </a:r>
            <a:r>
              <a:rPr lang="en-GB" dirty="0"/>
              <a:t>at which </a:t>
            </a:r>
            <a:r>
              <a:rPr lang="en-GB" i="1" dirty="0"/>
              <a:t>X</a:t>
            </a:r>
            <a:r>
              <a:rPr lang="en-GB" baseline="-25000" dirty="0"/>
              <a:t>0</a:t>
            </a:r>
            <a:r>
              <a:rPr lang="en-GB" dirty="0"/>
              <a:t>* &lt; 0.8 for (</a:t>
            </a:r>
            <a:r>
              <a:rPr lang="en-GB" dirty="0" err="1"/>
              <a:t>n,</a:t>
            </a:r>
            <a:r>
              <a:rPr lang="en-GB" dirty="0" err="1">
                <a:latin typeface="Symbol" panose="05050102010706020507" pitchFamily="18" charset="2"/>
              </a:rPr>
              <a:t>g</a:t>
            </a:r>
            <a:r>
              <a:rPr lang="en-GB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573793686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86B5A5-E1A1-ABE2-423F-D644C1863E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/>
              <a:t>Underestimation of excited state contribution to neutron capture rate when using SEF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9F9FC5-0BE8-D63C-9BCD-8CE6BE57E8A3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80D41D2-62E8-B3E8-8AE4-6BFEC5576179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5820C87C-DD64-9492-CFC9-0FDF1164EC0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098" y="1426802"/>
            <a:ext cx="7325804" cy="488386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CF957D6-7C2B-3A5B-0D66-3DEA9C2DE361}"/>
              </a:ext>
            </a:extLst>
          </p:cNvPr>
          <p:cNvSpPr txBox="1"/>
          <p:nvPr/>
        </p:nvSpPr>
        <p:spPr>
          <a:xfrm>
            <a:off x="755576" y="6331802"/>
            <a:ext cx="30572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(target nuclei along stability)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D0E1C62-7B30-FF4A-0596-1908F487D7EA}"/>
              </a:ext>
            </a:extLst>
          </p:cNvPr>
          <p:cNvSpPr txBox="1"/>
          <p:nvPr/>
        </p:nvSpPr>
        <p:spPr>
          <a:xfrm>
            <a:off x="7598785" y="6578023"/>
            <a:ext cx="157927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/>
              <a:t>Rauscher, EPJA 58, 214</a:t>
            </a:r>
          </a:p>
        </p:txBody>
      </p:sp>
    </p:spTree>
    <p:extLst>
      <p:ext uri="{BB962C8B-B14F-4D97-AF65-F5344CB8AC3E}">
        <p14:creationId xmlns:p14="http://schemas.microsoft.com/office/powerpoint/2010/main" val="2738125536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7394" name="Picture 2">
            <a:extLst>
              <a:ext uri="{FF2B5EF4-FFF2-40B4-BE49-F238E27FC236}">
                <a16:creationId xmlns:a16="http://schemas.microsoft.com/office/drawing/2014/main" id="{6F9A3EA4-832A-4913-BBA6-321FE99B71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531" b="2345"/>
          <a:stretch>
            <a:fillRect/>
          </a:stretch>
        </p:blipFill>
        <p:spPr bwMode="auto">
          <a:xfrm>
            <a:off x="0" y="1125538"/>
            <a:ext cx="6011863" cy="3832225"/>
          </a:xfrm>
          <a:prstGeom prst="rect">
            <a:avLst/>
          </a:prstGeom>
          <a:noFill/>
          <a:ln w="6350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7395" name="Rectangle 3">
            <a:extLst>
              <a:ext uri="{FF2B5EF4-FFF2-40B4-BE49-F238E27FC236}">
                <a16:creationId xmlns:a16="http://schemas.microsoft.com/office/drawing/2014/main" id="{C7EABACF-08C3-4CB1-9D26-D7C6B323EDB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4213" y="-171450"/>
            <a:ext cx="7772400" cy="1219200"/>
          </a:xfrm>
        </p:spPr>
        <p:txBody>
          <a:bodyPr/>
          <a:lstStyle/>
          <a:p>
            <a:r>
              <a:rPr lang="en-US" altLang="en-US" sz="3200" dirty="0"/>
              <a:t>Coulomb enhancement of </a:t>
            </a:r>
            <a:r>
              <a:rPr lang="en-US" altLang="en-US" sz="3200" dirty="0" err="1"/>
              <a:t>g.s.</a:t>
            </a:r>
            <a:r>
              <a:rPr lang="en-US" altLang="en-US" sz="3200" dirty="0"/>
              <a:t> contribution</a:t>
            </a:r>
          </a:p>
        </p:txBody>
      </p:sp>
      <p:grpSp>
        <p:nvGrpSpPr>
          <p:cNvPr id="187396" name="Group 4">
            <a:extLst>
              <a:ext uri="{FF2B5EF4-FFF2-40B4-BE49-F238E27FC236}">
                <a16:creationId xmlns:a16="http://schemas.microsoft.com/office/drawing/2014/main" id="{0B66D7CF-766D-443C-BB0F-7E06D8F348E2}"/>
              </a:ext>
            </a:extLst>
          </p:cNvPr>
          <p:cNvGrpSpPr>
            <a:grpSpLocks/>
          </p:cNvGrpSpPr>
          <p:nvPr/>
        </p:nvGrpSpPr>
        <p:grpSpPr bwMode="auto">
          <a:xfrm>
            <a:off x="827088" y="2276475"/>
            <a:ext cx="865187" cy="936625"/>
            <a:chOff x="521" y="1434"/>
            <a:chExt cx="545" cy="590"/>
          </a:xfrm>
        </p:grpSpPr>
        <p:sp>
          <p:nvSpPr>
            <p:cNvPr id="187397" name="Line 5">
              <a:extLst>
                <a:ext uri="{FF2B5EF4-FFF2-40B4-BE49-F238E27FC236}">
                  <a16:creationId xmlns:a16="http://schemas.microsoft.com/office/drawing/2014/main" id="{727DB188-FFC7-4BFE-9FDB-2A52A38D09C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21" y="2024"/>
              <a:ext cx="545" cy="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87398" name="Line 6">
              <a:extLst>
                <a:ext uri="{FF2B5EF4-FFF2-40B4-BE49-F238E27FC236}">
                  <a16:creationId xmlns:a16="http://schemas.microsoft.com/office/drawing/2014/main" id="{F341A167-00FA-4413-9030-245D3B2B10D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21" y="1842"/>
              <a:ext cx="545" cy="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87399" name="Line 7">
              <a:extLst>
                <a:ext uri="{FF2B5EF4-FFF2-40B4-BE49-F238E27FC236}">
                  <a16:creationId xmlns:a16="http://schemas.microsoft.com/office/drawing/2014/main" id="{70F4D8F2-4C6C-4D28-AD98-9D52261F58C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21" y="1706"/>
              <a:ext cx="545" cy="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87400" name="Rectangle 8">
              <a:extLst>
                <a:ext uri="{FF2B5EF4-FFF2-40B4-BE49-F238E27FC236}">
                  <a16:creationId xmlns:a16="http://schemas.microsoft.com/office/drawing/2014/main" id="{DBAB921A-BB46-4AC7-96E9-733C76B113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1" y="1434"/>
              <a:ext cx="545" cy="227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187401" name="Line 9">
            <a:extLst>
              <a:ext uri="{FF2B5EF4-FFF2-40B4-BE49-F238E27FC236}">
                <a16:creationId xmlns:a16="http://schemas.microsoft.com/office/drawing/2014/main" id="{F9B00A91-7DB8-4A87-9754-3A90D67973D1}"/>
              </a:ext>
            </a:extLst>
          </p:cNvPr>
          <p:cNvSpPr>
            <a:spLocks noChangeShapeType="1"/>
          </p:cNvSpPr>
          <p:nvPr/>
        </p:nvSpPr>
        <p:spPr bwMode="auto">
          <a:xfrm>
            <a:off x="2051050" y="1341438"/>
            <a:ext cx="1728788" cy="0"/>
          </a:xfrm>
          <a:prstGeom prst="line">
            <a:avLst/>
          </a:prstGeom>
          <a:noFill/>
          <a:ln w="57150">
            <a:solidFill>
              <a:schemeClr val="bg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grpSp>
        <p:nvGrpSpPr>
          <p:cNvPr id="187402" name="Group 10">
            <a:extLst>
              <a:ext uri="{FF2B5EF4-FFF2-40B4-BE49-F238E27FC236}">
                <a16:creationId xmlns:a16="http://schemas.microsoft.com/office/drawing/2014/main" id="{363A5B7A-3943-48AD-9BDA-340AA8BBF86F}"/>
              </a:ext>
            </a:extLst>
          </p:cNvPr>
          <p:cNvGrpSpPr>
            <a:grpSpLocks/>
          </p:cNvGrpSpPr>
          <p:nvPr/>
        </p:nvGrpSpPr>
        <p:grpSpPr bwMode="auto">
          <a:xfrm>
            <a:off x="4284663" y="3357563"/>
            <a:ext cx="865187" cy="720725"/>
            <a:chOff x="2699" y="2115"/>
            <a:chExt cx="545" cy="454"/>
          </a:xfrm>
        </p:grpSpPr>
        <p:sp>
          <p:nvSpPr>
            <p:cNvPr id="187403" name="Line 11">
              <a:extLst>
                <a:ext uri="{FF2B5EF4-FFF2-40B4-BE49-F238E27FC236}">
                  <a16:creationId xmlns:a16="http://schemas.microsoft.com/office/drawing/2014/main" id="{824A3596-19BB-42E3-A27B-82C72302D08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99" y="2569"/>
              <a:ext cx="545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87404" name="Line 12">
              <a:extLst>
                <a:ext uri="{FF2B5EF4-FFF2-40B4-BE49-F238E27FC236}">
                  <a16:creationId xmlns:a16="http://schemas.microsoft.com/office/drawing/2014/main" id="{0CA02FBA-A32C-4420-93EF-833CBC5CC90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99" y="2387"/>
              <a:ext cx="545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87405" name="Line 13">
              <a:extLst>
                <a:ext uri="{FF2B5EF4-FFF2-40B4-BE49-F238E27FC236}">
                  <a16:creationId xmlns:a16="http://schemas.microsoft.com/office/drawing/2014/main" id="{C5C7E615-7D2C-4858-ADCB-440D1BBDA7E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99" y="2251"/>
              <a:ext cx="545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87406" name="Rectangle 14">
              <a:extLst>
                <a:ext uri="{FF2B5EF4-FFF2-40B4-BE49-F238E27FC236}">
                  <a16:creationId xmlns:a16="http://schemas.microsoft.com/office/drawing/2014/main" id="{152FB2D4-6DDE-401F-89B8-F2CB0540EB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99" y="2115"/>
              <a:ext cx="545" cy="91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187407" name="Line 15">
            <a:extLst>
              <a:ext uri="{FF2B5EF4-FFF2-40B4-BE49-F238E27FC236}">
                <a16:creationId xmlns:a16="http://schemas.microsoft.com/office/drawing/2014/main" id="{4A8E5E39-1676-4B04-B7F7-BEA15E83F6B1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266950" y="1557338"/>
            <a:ext cx="1728788" cy="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87408" name="Text Box 16">
            <a:extLst>
              <a:ext uri="{FF2B5EF4-FFF2-40B4-BE49-F238E27FC236}">
                <a16:creationId xmlns:a16="http://schemas.microsoft.com/office/drawing/2014/main" id="{9CF378CF-21CC-41EE-90EF-B67258EF4B4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50" y="4221163"/>
            <a:ext cx="18224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en-US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forward reaction</a:t>
            </a:r>
          </a:p>
          <a:p>
            <a:pPr algn="ctr"/>
            <a:r>
              <a:rPr lang="en-US" altLang="en-US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Q&gt;0</a:t>
            </a:r>
          </a:p>
        </p:txBody>
      </p:sp>
      <p:sp>
        <p:nvSpPr>
          <p:cNvPr id="187409" name="Text Box 17">
            <a:extLst>
              <a:ext uri="{FF2B5EF4-FFF2-40B4-BE49-F238E27FC236}">
                <a16:creationId xmlns:a16="http://schemas.microsoft.com/office/drawing/2014/main" id="{BA74EF96-28C4-4686-95D9-9ABCAF1D635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24300" y="4292600"/>
            <a:ext cx="18224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en-US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reverse reaction</a:t>
            </a:r>
          </a:p>
          <a:p>
            <a:pPr algn="ctr"/>
            <a:r>
              <a:rPr lang="en-US" altLang="en-US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Q&lt;0</a:t>
            </a:r>
          </a:p>
        </p:txBody>
      </p:sp>
      <p:sp>
        <p:nvSpPr>
          <p:cNvPr id="187410" name="Text Box 18">
            <a:extLst>
              <a:ext uri="{FF2B5EF4-FFF2-40B4-BE49-F238E27FC236}">
                <a16:creationId xmlns:a16="http://schemas.microsoft.com/office/drawing/2014/main" id="{EEF7B088-5C09-4C23-B1CE-37A600DE995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56325" y="981075"/>
            <a:ext cx="2987675" cy="1739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It is usually assumed that </a:t>
            </a:r>
            <a:r>
              <a:rPr lang="en-US" altLang="en-US" dirty="0" err="1">
                <a:effectLst>
                  <a:outerShdw blurRad="38100" dist="38100" dir="2700000" algn="tl">
                    <a:srgbClr val="000000"/>
                  </a:outerShdw>
                </a:effectLst>
              </a:rPr>
              <a:t>X</a:t>
            </a:r>
            <a:r>
              <a:rPr lang="en-US" altLang="en-US" baseline="-25000" dirty="0" err="1">
                <a:effectLst>
                  <a:outerShdw blurRad="38100" dist="38100" dir="2700000" algn="tl">
                    <a:srgbClr val="000000"/>
                  </a:outerShdw>
                </a:effectLst>
              </a:rPr>
              <a:t>forw</a:t>
            </a:r>
            <a:r>
              <a:rPr lang="en-US" altLang="en-US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&gt;</a:t>
            </a:r>
            <a:r>
              <a:rPr lang="en-US" altLang="en-US" dirty="0" err="1">
                <a:effectLst>
                  <a:outerShdw blurRad="38100" dist="38100" dir="2700000" algn="tl">
                    <a:srgbClr val="000000"/>
                  </a:outerShdw>
                </a:effectLst>
              </a:rPr>
              <a:t>X</a:t>
            </a:r>
            <a:r>
              <a:rPr lang="en-US" altLang="en-US" baseline="-25000" dirty="0" err="1">
                <a:effectLst>
                  <a:outerShdw blurRad="38100" dist="38100" dir="2700000" algn="tl">
                    <a:srgbClr val="000000"/>
                  </a:outerShdw>
                </a:effectLst>
              </a:rPr>
              <a:t>rev</a:t>
            </a:r>
            <a:r>
              <a:rPr lang="en-US" altLang="en-US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and therefore a measurement of the forward reaction will be closer to stellar cross section.</a:t>
            </a:r>
          </a:p>
        </p:txBody>
      </p:sp>
      <p:sp>
        <p:nvSpPr>
          <p:cNvPr id="187411" name="Text Box 19">
            <a:extLst>
              <a:ext uri="{FF2B5EF4-FFF2-40B4-BE49-F238E27FC236}">
                <a16:creationId xmlns:a16="http://schemas.microsoft.com/office/drawing/2014/main" id="{4D6BE2BD-490C-46B4-A199-7E045EAE1D0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56325" y="2708275"/>
            <a:ext cx="2987675" cy="2838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u="sng">
                <a:effectLst>
                  <a:outerShdw blurRad="38100" dist="38100" dir="2700000" algn="tl">
                    <a:srgbClr val="000000"/>
                  </a:outerShdw>
                </a:effectLst>
              </a:rPr>
              <a:t>However</a:t>
            </a:r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</a:rPr>
              <a:t>, </a:t>
            </a:r>
            <a:r>
              <a:rPr lang="en-US" altLang="en-US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low energy transitions</a:t>
            </a:r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altLang="en-US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of charged particles</a:t>
            </a:r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</a:rPr>
              <a:t> will be suppressed even when they are favored by spin selection. Thus, for reactions with different Coulomb barriers in the channels, an inversion is possible!</a:t>
            </a:r>
          </a:p>
          <a:p>
            <a:endParaRPr lang="en-US" altLang="en-US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graphicFrame>
        <p:nvGraphicFramePr>
          <p:cNvPr id="187412" name="Object 20">
            <a:extLst>
              <a:ext uri="{FF2B5EF4-FFF2-40B4-BE49-F238E27FC236}">
                <a16:creationId xmlns:a16="http://schemas.microsoft.com/office/drawing/2014/main" id="{A7DE844A-0204-4D64-8EFF-6B69A42D3635}"/>
              </a:ext>
            </a:extLst>
          </p:cNvPr>
          <p:cNvGraphicFramePr>
            <a:graphicFrameLocks noGrp="1" noChangeAspect="1"/>
          </p:cNvGraphicFramePr>
          <p:nvPr>
            <p:ph sz="half" idx="2"/>
          </p:nvPr>
        </p:nvGraphicFramePr>
        <p:xfrm>
          <a:off x="5334000" y="5451475"/>
          <a:ext cx="3810000" cy="1162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749160" imgH="228600" progId="Equation.3">
                  <p:embed/>
                </p:oleObj>
              </mc:Choice>
              <mc:Fallback>
                <p:oleObj name="Equation" r:id="rId4" imgW="749160" imgH="228600" progId="Equation.3">
                  <p:embed/>
                  <p:pic>
                    <p:nvPicPr>
                      <p:cNvPr id="187412" name="Object 20">
                        <a:extLst>
                          <a:ext uri="{FF2B5EF4-FFF2-40B4-BE49-F238E27FC236}">
                            <a16:creationId xmlns:a16="http://schemas.microsoft.com/office/drawing/2014/main" id="{A7DE844A-0204-4D64-8EFF-6B69A42D3635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0" y="5451475"/>
                        <a:ext cx="3810000" cy="1162050"/>
                      </a:xfrm>
                      <a:prstGeom prst="rect">
                        <a:avLst/>
                      </a:prstGeom>
                      <a:solidFill>
                        <a:srgbClr val="FF3300"/>
                      </a:solidFill>
                      <a:ln w="9525" cap="flat">
                        <a:solidFill>
                          <a:schemeClr val="bg2"/>
                        </a:solidFill>
                        <a:miter lim="800000"/>
                        <a:headEnd type="none" w="med" len="med"/>
                        <a:tailEnd type="none" w="med" len="med"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87413" name="Group 21">
            <a:extLst>
              <a:ext uri="{FF2B5EF4-FFF2-40B4-BE49-F238E27FC236}">
                <a16:creationId xmlns:a16="http://schemas.microsoft.com/office/drawing/2014/main" id="{C2B51B75-B4D2-434E-9D53-D296BA33CA1E}"/>
              </a:ext>
            </a:extLst>
          </p:cNvPr>
          <p:cNvGrpSpPr>
            <a:grpSpLocks/>
          </p:cNvGrpSpPr>
          <p:nvPr/>
        </p:nvGrpSpPr>
        <p:grpSpPr bwMode="auto">
          <a:xfrm>
            <a:off x="179388" y="5130800"/>
            <a:ext cx="3744912" cy="1727200"/>
            <a:chOff x="113" y="3232"/>
            <a:chExt cx="2359" cy="1088"/>
          </a:xfrm>
        </p:grpSpPr>
        <p:grpSp>
          <p:nvGrpSpPr>
            <p:cNvPr id="187414" name="Group 22">
              <a:extLst>
                <a:ext uri="{FF2B5EF4-FFF2-40B4-BE49-F238E27FC236}">
                  <a16:creationId xmlns:a16="http://schemas.microsoft.com/office/drawing/2014/main" id="{A8ED858C-1C02-4A74-AFE5-780CF7F8CDA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3" y="3232"/>
              <a:ext cx="2358" cy="326"/>
              <a:chOff x="113" y="3232"/>
              <a:chExt cx="2358" cy="326"/>
            </a:xfrm>
          </p:grpSpPr>
          <p:graphicFrame>
            <p:nvGraphicFramePr>
              <p:cNvPr id="187415" name="Object 23">
                <a:extLst>
                  <a:ext uri="{FF2B5EF4-FFF2-40B4-BE49-F238E27FC236}">
                    <a16:creationId xmlns:a16="http://schemas.microsoft.com/office/drawing/2014/main" id="{9D2D4478-5ABD-41FE-A2FC-0EDA3787AC2D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2018" y="3232"/>
              <a:ext cx="453" cy="326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name="Equation" r:id="rId6" imgW="634680" imgH="457200" progId="Equation.3">
                      <p:embed/>
                    </p:oleObj>
                  </mc:Choice>
                  <mc:Fallback>
                    <p:oleObj name="Equation" r:id="rId6" imgW="634680" imgH="457200" progId="Equation.3">
                      <p:embed/>
                      <p:pic>
                        <p:nvPicPr>
                          <p:cNvPr id="187415" name="Object 23">
                            <a:extLst>
                              <a:ext uri="{FF2B5EF4-FFF2-40B4-BE49-F238E27FC236}">
                                <a16:creationId xmlns:a16="http://schemas.microsoft.com/office/drawing/2014/main" id="{9D2D4478-5ABD-41FE-A2FC-0EDA3787AC2D}"/>
                              </a:ext>
                            </a:extLst>
                          </p:cNvPr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7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018" y="3232"/>
                            <a:ext cx="453" cy="326"/>
                          </a:xfrm>
                          <a:prstGeom prst="rect">
                            <a:avLst/>
                          </a:prstGeom>
                          <a:solidFill>
                            <a:srgbClr val="FFCC00"/>
                          </a:solidFill>
                          <a:ln w="9525" cap="flat">
                            <a:solidFill>
                              <a:schemeClr val="bg2"/>
                            </a:solidFill>
                            <a:miter lim="800000"/>
                            <a:headEnd type="none" w="med" len="med"/>
                            <a:tailEnd type="none" w="med" len="med"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rgbClr val="808080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187416" name="Text Box 24">
                <a:extLst>
                  <a:ext uri="{FF2B5EF4-FFF2-40B4-BE49-F238E27FC236}">
                    <a16:creationId xmlns:a16="http://schemas.microsoft.com/office/drawing/2014/main" id="{41E4BC94-0CA2-4D69-808F-2FE787504F71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13" y="3294"/>
                <a:ext cx="1172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en-US">
                    <a:effectLst>
                      <a:outerShdw blurRad="38100" dist="38100" dir="2700000" algn="tl">
                        <a:srgbClr val="000000"/>
                      </a:outerShdw>
                    </a:effectLst>
                  </a:rPr>
                  <a:t>g.s. contribution:</a:t>
                </a:r>
              </a:p>
            </p:txBody>
          </p:sp>
        </p:grpSp>
        <p:grpSp>
          <p:nvGrpSpPr>
            <p:cNvPr id="187417" name="Group 25">
              <a:extLst>
                <a:ext uri="{FF2B5EF4-FFF2-40B4-BE49-F238E27FC236}">
                  <a16:creationId xmlns:a16="http://schemas.microsoft.com/office/drawing/2014/main" id="{18FDC4D5-BC09-4548-9BD6-D1EF462FFDB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3" y="3612"/>
              <a:ext cx="2359" cy="344"/>
              <a:chOff x="113" y="3612"/>
              <a:chExt cx="2359" cy="344"/>
            </a:xfrm>
          </p:grpSpPr>
          <p:graphicFrame>
            <p:nvGraphicFramePr>
              <p:cNvPr id="187418" name="Object 26">
                <a:extLst>
                  <a:ext uri="{FF2B5EF4-FFF2-40B4-BE49-F238E27FC236}">
                    <a16:creationId xmlns:a16="http://schemas.microsoft.com/office/drawing/2014/main" id="{88A95921-59AE-400B-B31B-08DC52D376BB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1429" y="3612"/>
              <a:ext cx="1043" cy="344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name="Equation" r:id="rId8" imgW="1079280" imgH="355320" progId="Equation.3">
                      <p:embed/>
                    </p:oleObj>
                  </mc:Choice>
                  <mc:Fallback>
                    <p:oleObj name="Equation" r:id="rId8" imgW="1079280" imgH="355320" progId="Equation.3">
                      <p:embed/>
                      <p:pic>
                        <p:nvPicPr>
                          <p:cNvPr id="187418" name="Object 26">
                            <a:extLst>
                              <a:ext uri="{FF2B5EF4-FFF2-40B4-BE49-F238E27FC236}">
                                <a16:creationId xmlns:a16="http://schemas.microsoft.com/office/drawing/2014/main" id="{88A95921-59AE-400B-B31B-08DC52D376BB}"/>
                              </a:ext>
                            </a:extLst>
                          </p:cNvPr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9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429" y="3612"/>
                            <a:ext cx="1043" cy="344"/>
                          </a:xfrm>
                          <a:prstGeom prst="rect">
                            <a:avLst/>
                          </a:prstGeom>
                          <a:solidFill>
                            <a:srgbClr val="FFCC00"/>
                          </a:solidFill>
                          <a:ln w="9525">
                            <a:solidFill>
                              <a:schemeClr val="bg2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rgbClr val="808080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187419" name="Text Box 27">
                <a:extLst>
                  <a:ext uri="{FF2B5EF4-FFF2-40B4-BE49-F238E27FC236}">
                    <a16:creationId xmlns:a16="http://schemas.microsoft.com/office/drawing/2014/main" id="{C281869C-58C3-4EC7-AA0D-6FC35198EE59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13" y="3657"/>
                <a:ext cx="1076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en-US">
                    <a:effectLst>
                      <a:outerShdw blurRad="38100" dist="38100" dir="2700000" algn="tl">
                        <a:srgbClr val="000000"/>
                      </a:outerShdw>
                    </a:effectLst>
                  </a:rPr>
                  <a:t>MB population:</a:t>
                </a:r>
              </a:p>
            </p:txBody>
          </p:sp>
        </p:grpSp>
        <p:grpSp>
          <p:nvGrpSpPr>
            <p:cNvPr id="187420" name="Group 28">
              <a:extLst>
                <a:ext uri="{FF2B5EF4-FFF2-40B4-BE49-F238E27FC236}">
                  <a16:creationId xmlns:a16="http://schemas.microsoft.com/office/drawing/2014/main" id="{14B40F1E-FA0D-474B-8A24-ABDEB038414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3" y="4065"/>
              <a:ext cx="2353" cy="255"/>
              <a:chOff x="113" y="4065"/>
              <a:chExt cx="2353" cy="255"/>
            </a:xfrm>
          </p:grpSpPr>
          <p:graphicFrame>
            <p:nvGraphicFramePr>
              <p:cNvPr id="187421" name="Object 29">
                <a:extLst>
                  <a:ext uri="{FF2B5EF4-FFF2-40B4-BE49-F238E27FC236}">
                    <a16:creationId xmlns:a16="http://schemas.microsoft.com/office/drawing/2014/main" id="{0AEB09B1-C139-42BD-AD1D-31EFE725026B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2200" y="4065"/>
              <a:ext cx="266" cy="25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name="Equation" r:id="rId10" imgW="139680" imgH="228600" progId="Equation.3">
                      <p:embed/>
                    </p:oleObj>
                  </mc:Choice>
                  <mc:Fallback>
                    <p:oleObj name="Equation" r:id="rId10" imgW="139680" imgH="228600" progId="Equation.3">
                      <p:embed/>
                      <p:pic>
                        <p:nvPicPr>
                          <p:cNvPr id="187421" name="Object 29">
                            <a:extLst>
                              <a:ext uri="{FF2B5EF4-FFF2-40B4-BE49-F238E27FC236}">
                                <a16:creationId xmlns:a16="http://schemas.microsoft.com/office/drawing/2014/main" id="{0AEB09B1-C139-42BD-AD1D-31EFE725026B}"/>
                              </a:ext>
                            </a:extLst>
                          </p:cNvPr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1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200" y="4065"/>
                            <a:ext cx="266" cy="255"/>
                          </a:xfrm>
                          <a:prstGeom prst="rect">
                            <a:avLst/>
                          </a:prstGeom>
                          <a:solidFill>
                            <a:srgbClr val="FFCC00"/>
                          </a:solidFill>
                          <a:ln w="9525">
                            <a:solidFill>
                              <a:schemeClr val="bg2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rgbClr val="808080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187422" name="Text Box 30">
                <a:extLst>
                  <a:ext uri="{FF2B5EF4-FFF2-40B4-BE49-F238E27FC236}">
                    <a16:creationId xmlns:a16="http://schemas.microsoft.com/office/drawing/2014/main" id="{B570169C-A922-443D-A0C4-08DF7ABBB06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13" y="4089"/>
                <a:ext cx="1436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en-US">
                    <a:effectLst/>
                  </a:rPr>
                  <a:t>transition probability:</a:t>
                </a:r>
              </a:p>
            </p:txBody>
          </p:sp>
        </p:grpSp>
      </p:grpSp>
      <p:grpSp>
        <p:nvGrpSpPr>
          <p:cNvPr id="187423" name="Group 31">
            <a:extLst>
              <a:ext uri="{FF2B5EF4-FFF2-40B4-BE49-F238E27FC236}">
                <a16:creationId xmlns:a16="http://schemas.microsoft.com/office/drawing/2014/main" id="{D49252ED-D7CF-487B-B93A-24F962771BAA}"/>
              </a:ext>
            </a:extLst>
          </p:cNvPr>
          <p:cNvGrpSpPr>
            <a:grpSpLocks/>
          </p:cNvGrpSpPr>
          <p:nvPr/>
        </p:nvGrpSpPr>
        <p:grpSpPr bwMode="auto">
          <a:xfrm>
            <a:off x="3932238" y="3135313"/>
            <a:ext cx="276225" cy="187325"/>
            <a:chOff x="2679" y="3566"/>
            <a:chExt cx="320" cy="338"/>
          </a:xfrm>
        </p:grpSpPr>
        <p:sp>
          <p:nvSpPr>
            <p:cNvPr id="187424" name="Line 32">
              <a:extLst>
                <a:ext uri="{FF2B5EF4-FFF2-40B4-BE49-F238E27FC236}">
                  <a16:creationId xmlns:a16="http://schemas.microsoft.com/office/drawing/2014/main" id="{21D54055-6CBC-4BD6-9825-BE666513A0E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679" y="3575"/>
              <a:ext cx="320" cy="302"/>
            </a:xfrm>
            <a:prstGeom prst="line">
              <a:avLst/>
            </a:prstGeom>
            <a:noFill/>
            <a:ln w="762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87425" name="Line 33">
              <a:extLst>
                <a:ext uri="{FF2B5EF4-FFF2-40B4-BE49-F238E27FC236}">
                  <a16:creationId xmlns:a16="http://schemas.microsoft.com/office/drawing/2014/main" id="{63F6B1F4-E489-4D91-8993-4FDA620EC684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2705" y="3566"/>
              <a:ext cx="265" cy="338"/>
            </a:xfrm>
            <a:prstGeom prst="line">
              <a:avLst/>
            </a:prstGeom>
            <a:noFill/>
            <a:ln w="762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</p:grpSp>
      <p:grpSp>
        <p:nvGrpSpPr>
          <p:cNvPr id="187426" name="Group 34">
            <a:extLst>
              <a:ext uri="{FF2B5EF4-FFF2-40B4-BE49-F238E27FC236}">
                <a16:creationId xmlns:a16="http://schemas.microsoft.com/office/drawing/2014/main" id="{223BA9CE-F513-4F3C-A3A0-C4575C90BB4C}"/>
              </a:ext>
            </a:extLst>
          </p:cNvPr>
          <p:cNvGrpSpPr>
            <a:grpSpLocks/>
          </p:cNvGrpSpPr>
          <p:nvPr/>
        </p:nvGrpSpPr>
        <p:grpSpPr bwMode="auto">
          <a:xfrm>
            <a:off x="3800475" y="2566988"/>
            <a:ext cx="261938" cy="260350"/>
            <a:chOff x="2679" y="3566"/>
            <a:chExt cx="320" cy="338"/>
          </a:xfrm>
        </p:grpSpPr>
        <p:sp>
          <p:nvSpPr>
            <p:cNvPr id="187427" name="Line 35">
              <a:extLst>
                <a:ext uri="{FF2B5EF4-FFF2-40B4-BE49-F238E27FC236}">
                  <a16:creationId xmlns:a16="http://schemas.microsoft.com/office/drawing/2014/main" id="{6C3CC5BA-A06F-4A7F-A050-683A3FBA42CE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679" y="3575"/>
              <a:ext cx="320" cy="302"/>
            </a:xfrm>
            <a:prstGeom prst="line">
              <a:avLst/>
            </a:prstGeom>
            <a:noFill/>
            <a:ln w="762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87428" name="Line 36">
              <a:extLst>
                <a:ext uri="{FF2B5EF4-FFF2-40B4-BE49-F238E27FC236}">
                  <a16:creationId xmlns:a16="http://schemas.microsoft.com/office/drawing/2014/main" id="{C06BED03-6E9B-4AA0-AA48-A8C357BE67AE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2705" y="3566"/>
              <a:ext cx="265" cy="338"/>
            </a:xfrm>
            <a:prstGeom prst="line">
              <a:avLst/>
            </a:prstGeom>
            <a:noFill/>
            <a:ln w="762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79D93577-BD99-49E9-A8A0-64B643210E91}"/>
              </a:ext>
            </a:extLst>
          </p:cNvPr>
          <p:cNvSpPr txBox="1"/>
          <p:nvPr/>
        </p:nvSpPr>
        <p:spPr>
          <a:xfrm>
            <a:off x="527845" y="2109651"/>
            <a:ext cx="5351462" cy="1754326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dirty="0"/>
              <a:t>This is relevant for reactions close to the dripline but also for all photodisintegration reactions in intermediate and heavy nuclei!</a:t>
            </a:r>
          </a:p>
          <a:p>
            <a:r>
              <a:rPr lang="en-GB" dirty="0"/>
              <a:t>Therefore </a:t>
            </a:r>
            <a:r>
              <a:rPr lang="en-GB" i="1" dirty="0"/>
              <a:t>capture reactions </a:t>
            </a:r>
            <a:r>
              <a:rPr lang="en-GB" dirty="0"/>
              <a:t>always have a larger </a:t>
            </a:r>
            <a:r>
              <a:rPr lang="en-GB" dirty="0" err="1"/>
              <a:t>g.s.</a:t>
            </a:r>
            <a:r>
              <a:rPr lang="en-GB" dirty="0"/>
              <a:t> contribution than their photodisintegration counterparts (exception to the Q-value rule).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873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874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874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1874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874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874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187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87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8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874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874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770" decel="100000"/>
                                        <p:tgtEl>
                                          <p:spTgt spid="18742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1" dur="770" decel="100000"/>
                                        <p:tgtEl>
                                          <p:spTgt spid="18742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5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8742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53" dur="770" fill="hold"/>
                                        <p:tgtEl>
                                          <p:spTgt spid="1874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5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874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55" dur="770" fill="hold"/>
                                        <p:tgtEl>
                                          <p:spTgt spid="1874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5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874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770" decel="100000"/>
                                        <p:tgtEl>
                                          <p:spTgt spid="18742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2" dur="770" decel="100000"/>
                                        <p:tgtEl>
                                          <p:spTgt spid="187423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6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87423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64" dur="770" fill="hold"/>
                                        <p:tgtEl>
                                          <p:spTgt spid="1874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6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874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66" dur="770" fill="hold"/>
                                        <p:tgtEl>
                                          <p:spTgt spid="1874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6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874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 nodeType="clickPar">
                      <p:stCondLst>
                        <p:cond delay="indefinite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2" dur="500"/>
                                        <p:tgtEl>
                                          <p:spTgt spid="18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7408" grpId="0"/>
      <p:bldP spid="187409" grpId="0"/>
      <p:bldP spid="187410" grpId="0"/>
      <p:bldP spid="187411" grpId="0"/>
      <p:bldP spid="2" grpId="0" animBg="1"/>
    </p:bld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9778" name="Rectangle 2"/>
          <p:cNvSpPr>
            <a:spLocks noGrp="1" noChangeArrowheads="1"/>
          </p:cNvSpPr>
          <p:nvPr>
            <p:ph type="title"/>
          </p:nvPr>
        </p:nvSpPr>
        <p:spPr>
          <a:xfrm>
            <a:off x="714375" y="0"/>
            <a:ext cx="7772400" cy="1219200"/>
          </a:xfrm>
        </p:spPr>
        <p:txBody>
          <a:bodyPr/>
          <a:lstStyle/>
          <a:p>
            <a:r>
              <a:rPr lang="en-US" altLang="en-US" sz="3200" u="sng"/>
              <a:t>Stellar Reaction Rates </a:t>
            </a:r>
          </a:p>
        </p:txBody>
      </p:sp>
      <p:sp>
        <p:nvSpPr>
          <p:cNvPr id="17397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360613" y="2371725"/>
            <a:ext cx="6783387" cy="3876675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altLang="en-US" sz="2800" dirty="0"/>
              <a:t>Relevant energy range!</a:t>
            </a:r>
          </a:p>
          <a:p>
            <a:pPr lvl="1">
              <a:lnSpc>
                <a:spcPct val="80000"/>
              </a:lnSpc>
            </a:pPr>
            <a:r>
              <a:rPr lang="en-US" altLang="en-US" sz="2400" dirty="0"/>
              <a:t>simple Gamow peak formula </a:t>
            </a:r>
            <a:r>
              <a:rPr lang="en-US" altLang="en-US" sz="2400" dirty="0">
                <a:hlinkClick r:id="" action="ppaction://noaction"/>
              </a:rPr>
              <a:t>NOT correct</a:t>
            </a:r>
            <a:r>
              <a:rPr lang="en-US" altLang="en-US" sz="2400" dirty="0"/>
              <a:t>!</a:t>
            </a:r>
          </a:p>
          <a:p>
            <a:pPr lvl="1">
              <a:lnSpc>
                <a:spcPct val="80000"/>
              </a:lnSpc>
            </a:pPr>
            <a:r>
              <a:rPr lang="en-US" altLang="en-US" sz="2400" i="1" dirty="0"/>
              <a:t>incorrect in some text books</a:t>
            </a:r>
          </a:p>
          <a:p>
            <a:pPr>
              <a:lnSpc>
                <a:spcPct val="80000"/>
              </a:lnSpc>
            </a:pPr>
            <a:r>
              <a:rPr lang="en-US" altLang="en-US" sz="2800" dirty="0">
                <a:hlinkClick r:id="" action="ppaction://noaction"/>
              </a:rPr>
              <a:t>Stellar modification</a:t>
            </a:r>
            <a:r>
              <a:rPr lang="en-US" altLang="en-US" sz="2800" dirty="0"/>
              <a:t> of the rates</a:t>
            </a:r>
          </a:p>
          <a:p>
            <a:pPr lvl="1">
              <a:lnSpc>
                <a:spcPct val="80000"/>
              </a:lnSpc>
            </a:pPr>
            <a:r>
              <a:rPr lang="en-US" altLang="en-US" sz="2400" dirty="0"/>
              <a:t>Many additional transitions from excited states!</a:t>
            </a:r>
          </a:p>
          <a:p>
            <a:pPr lvl="1">
              <a:lnSpc>
                <a:spcPct val="80000"/>
              </a:lnSpc>
            </a:pPr>
            <a:r>
              <a:rPr lang="en-US" altLang="en-US" sz="2400" dirty="0"/>
              <a:t>NOT simple Boltzmann factor! </a:t>
            </a:r>
          </a:p>
          <a:p>
            <a:pPr lvl="1">
              <a:lnSpc>
                <a:spcPct val="80000"/>
              </a:lnSpc>
            </a:pPr>
            <a:r>
              <a:rPr lang="en-US" altLang="en-US" sz="2400" i="1" dirty="0"/>
              <a:t>incorrect in some text books</a:t>
            </a:r>
            <a:endParaRPr lang="en-US" altLang="en-US" sz="2400" dirty="0"/>
          </a:p>
          <a:p>
            <a:pPr>
              <a:lnSpc>
                <a:spcPct val="80000"/>
              </a:lnSpc>
            </a:pPr>
            <a:r>
              <a:rPr lang="en-US" altLang="en-US" sz="2800" dirty="0"/>
              <a:t>Ground state contribution of the measured reaction</a:t>
            </a:r>
          </a:p>
          <a:p>
            <a:pPr lvl="1">
              <a:lnSpc>
                <a:spcPct val="80000"/>
              </a:lnSpc>
            </a:pPr>
            <a:r>
              <a:rPr lang="en-US" altLang="en-US" sz="2000" dirty="0"/>
              <a:t>Photodisintegration rate never good for direct measurement</a:t>
            </a:r>
          </a:p>
        </p:txBody>
      </p:sp>
      <p:sp>
        <p:nvSpPr>
          <p:cNvPr id="1739780" name="Text Box 4"/>
          <p:cNvSpPr txBox="1">
            <a:spLocks noChangeArrowheads="1"/>
          </p:cNvSpPr>
          <p:nvPr/>
        </p:nvSpPr>
        <p:spPr bwMode="auto">
          <a:xfrm>
            <a:off x="579438" y="1063625"/>
            <a:ext cx="7526337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When assessing impact of nuclear physics or planning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experiments, </a:t>
            </a:r>
            <a:r>
              <a:rPr lang="en-US" altLang="en-US" sz="2400" u="sng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pay attention to</a:t>
            </a:r>
            <a:r>
              <a:rPr lang="en-US" altLang="en-US" sz="240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:</a:t>
            </a:r>
          </a:p>
        </p:txBody>
      </p:sp>
      <p:pic>
        <p:nvPicPr>
          <p:cNvPr id="1739781" name="Picture 5" descr="gamov_clayton4-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275" y="2133600"/>
            <a:ext cx="2092325" cy="1106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39782" name="Picture 6" descr="WFigpre1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553" r="57494" b="43884"/>
          <a:stretch>
            <a:fillRect/>
          </a:stretch>
        </p:blipFill>
        <p:spPr bwMode="auto">
          <a:xfrm>
            <a:off x="258763" y="3381375"/>
            <a:ext cx="2035175" cy="1441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39783" name="Picture 7" descr="Clipboard0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838" y="5002213"/>
            <a:ext cx="2116137" cy="1370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39784" name="Text Box 8"/>
          <p:cNvSpPr txBox="1">
            <a:spLocks noChangeArrowheads="1"/>
          </p:cNvSpPr>
          <p:nvPr/>
        </p:nvSpPr>
        <p:spPr bwMode="auto">
          <a:xfrm>
            <a:off x="350838" y="6429375"/>
            <a:ext cx="47434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7150" cap="sq">
                <a:solidFill>
                  <a:srgbClr val="FF0000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20000"/>
              </a:spcBef>
            </a:pPr>
            <a:r>
              <a:rPr lang="en-US" altLang="en-US" sz="1600">
                <a:effectLst>
                  <a:outerShdw blurRad="38100" dist="38100" dir="2700000" algn="tl">
                    <a:srgbClr val="000000"/>
                  </a:outerShdw>
                </a:effectLst>
              </a:rPr>
              <a:t>Review: Rauscher, Int. J. Mod. Phys. E 20, 1071 (2011)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97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397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397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97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7397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7397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97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7397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7397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97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397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397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97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397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397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97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7397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7397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97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7397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7397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97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7397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7397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9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7397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7397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97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7397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7397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977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73977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73977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977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73977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73977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97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2000"/>
                                        <p:tgtEl>
                                          <p:spTgt spid="17397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39779" grpId="0" uiExpand="1" build="p"/>
      <p:bldP spid="1739784" grpId="0"/>
    </p:bld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425E04-7EE9-4037-9F0D-E266837017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-146964"/>
            <a:ext cx="7772400" cy="1219200"/>
          </a:xfrm>
        </p:spPr>
        <p:txBody>
          <a:bodyPr/>
          <a:lstStyle/>
          <a:p>
            <a:r>
              <a:rPr lang="en-GB" sz="3600" dirty="0"/>
              <a:t>Keep in mind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1A99D4-3943-47FE-99A1-1FCA80868B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5576" y="790936"/>
            <a:ext cx="7772400" cy="851421"/>
          </a:xfrm>
        </p:spPr>
        <p:txBody>
          <a:bodyPr/>
          <a:lstStyle/>
          <a:p>
            <a:pPr marL="0" indent="0">
              <a:buNone/>
            </a:pPr>
            <a:r>
              <a:rPr lang="en-GB" sz="1800" dirty="0">
                <a:solidFill>
                  <a:srgbClr val="FFFF00"/>
                </a:solidFill>
              </a:rPr>
              <a:t>There is a fundamental difference in reactions acting in nucleosynthesis of light nuclei and heavier nuclei (A&gt;30) stemming from differences in Coulomb barrier, level density and stellar plasma temperatures: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AE534B9-1E92-482D-8BBE-1ECE57144810}"/>
              </a:ext>
            </a:extLst>
          </p:cNvPr>
          <p:cNvSpPr txBox="1"/>
          <p:nvPr/>
        </p:nvSpPr>
        <p:spPr>
          <a:xfrm>
            <a:off x="609328" y="1700808"/>
            <a:ext cx="7848872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u="sng" dirty="0"/>
              <a:t>Light nuclides</a:t>
            </a:r>
            <a:r>
              <a:rPr lang="en-GB" dirty="0"/>
              <a:t>: Low level density, large level spacings, low Coulomb barriers, low synthesis temperature.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Few transitions contributing, </a:t>
            </a:r>
            <a:r>
              <a:rPr lang="en-GB" dirty="0" err="1"/>
              <a:t>g.s.</a:t>
            </a:r>
            <a:r>
              <a:rPr lang="en-GB" dirty="0"/>
              <a:t> contribution large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Experiments may be able to probe all contributing transitions and constrain stellar rates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u="sng" dirty="0"/>
              <a:t>Heavier nuclides</a:t>
            </a:r>
            <a:r>
              <a:rPr lang="en-GB" dirty="0"/>
              <a:t>: Large level density, small level spacings, high Coulomb barriers, high temperatures in nucleosynthesis site (perhaps except for s-process), large contributions of the excited target states to the stellar rate, </a:t>
            </a:r>
            <a:r>
              <a:rPr lang="en-GB" i="1" dirty="0"/>
              <a:t>unstable nuclei</a:t>
            </a:r>
            <a:r>
              <a:rPr lang="en-GB" dirty="0"/>
              <a:t>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Lab measurement can only constrain a fraction of the stellar rate by </a:t>
            </a:r>
            <a:r>
              <a:rPr lang="en-GB" dirty="0" err="1"/>
              <a:t>c.s</a:t>
            </a:r>
            <a:r>
              <a:rPr lang="en-GB" dirty="0"/>
              <a:t>. measurement and only a fraction of the relevant transitions (if </a:t>
            </a:r>
            <a:r>
              <a:rPr lang="en-GB" dirty="0" err="1"/>
              <a:t>c.s</a:t>
            </a:r>
            <a:r>
              <a:rPr lang="en-GB" dirty="0"/>
              <a:t>. measurement not feasible)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Experiment can be used to test and improve certain features of reaction models or predictions of nuclear properties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The majority of reaction rates has to come from theory (prediction of resonance properties problematic if individual resonances are important).</a:t>
            </a:r>
          </a:p>
        </p:txBody>
      </p:sp>
    </p:spTree>
    <p:extLst>
      <p:ext uri="{BB962C8B-B14F-4D97-AF65-F5344CB8AC3E}">
        <p14:creationId xmlns:p14="http://schemas.microsoft.com/office/powerpoint/2010/main" val="20632232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E74CDD5-0EF0-42DE-A46A-A926E2B0477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30324"/>
            <a:ext cx="4596885" cy="6597352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CFDCF7E-DCD9-43BA-A83C-907B51FC2AC5}"/>
              </a:ext>
            </a:extLst>
          </p:cNvPr>
          <p:cNvSpPr txBox="1"/>
          <p:nvPr/>
        </p:nvSpPr>
        <p:spPr>
          <a:xfrm>
            <a:off x="5580111" y="188640"/>
            <a:ext cx="282224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AAS-IOP </a:t>
            </a:r>
            <a:r>
              <a:rPr lang="en-GB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ebook</a:t>
            </a:r>
            <a:r>
              <a:rPr lang="en-GB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series</a:t>
            </a:r>
          </a:p>
          <a:p>
            <a:r>
              <a:rPr lang="en-GB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IOP Publishing, July 2020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1726FFB-33B9-4A7F-8619-9AD6DFF6CADD}"/>
              </a:ext>
            </a:extLst>
          </p:cNvPr>
          <p:cNvSpPr txBox="1"/>
          <p:nvPr/>
        </p:nvSpPr>
        <p:spPr>
          <a:xfrm>
            <a:off x="5140944" y="917501"/>
            <a:ext cx="370058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400" dirty="0"/>
              <a:t>ISBN: 978-0-7503-1149-6 (</a:t>
            </a:r>
            <a:r>
              <a:rPr lang="de-DE" sz="1400" dirty="0" err="1"/>
              <a:t>e-book</a:t>
            </a:r>
            <a:r>
              <a:rPr lang="de-DE" sz="1400" dirty="0"/>
              <a:t>)</a:t>
            </a:r>
          </a:p>
          <a:p>
            <a:r>
              <a:rPr lang="de-DE" sz="1400" dirty="0"/>
              <a:t>ISBN: 978-0-7503-1150-2 (</a:t>
            </a:r>
            <a:r>
              <a:rPr lang="de-DE" sz="1400" dirty="0" err="1"/>
              <a:t>print</a:t>
            </a:r>
            <a:r>
              <a:rPr lang="de-DE" sz="1400" dirty="0"/>
              <a:t>)</a:t>
            </a:r>
            <a:endParaRPr lang="en-GB" sz="14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AA4D3F6-58BF-4B5B-83D6-0DB398799DBC}"/>
              </a:ext>
            </a:extLst>
          </p:cNvPr>
          <p:cNvSpPr txBox="1"/>
          <p:nvPr/>
        </p:nvSpPr>
        <p:spPr>
          <a:xfrm>
            <a:off x="5109645" y="5443480"/>
            <a:ext cx="457200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>
                <a:hlinkClick r:id="rId3"/>
              </a:rPr>
              <a:t>https://iopscience.iop.org/book/978-0-7503-1149-6</a:t>
            </a:r>
            <a:endParaRPr lang="en-GB" sz="12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FEC9A0A-CCC8-4A77-A780-4142508C47DF}"/>
              </a:ext>
            </a:extLst>
          </p:cNvPr>
          <p:cNvSpPr txBox="1"/>
          <p:nvPr/>
        </p:nvSpPr>
        <p:spPr>
          <a:xfrm>
            <a:off x="5109645" y="5877272"/>
            <a:ext cx="475072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>
                <a:hlinkClick r:id="rId3"/>
              </a:rPr>
              <a:t>https://store.ioppublishing.org/page/detail/Essentials-of-Nucleosynthesis-and-Theoretical-Nuclear-Astrophysics/?K=9780750311496</a:t>
            </a:r>
            <a:endParaRPr lang="en-GB" sz="12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DB7EFC0-171C-404B-B3D2-7B56D4BEA1BA}"/>
              </a:ext>
            </a:extLst>
          </p:cNvPr>
          <p:cNvSpPr txBox="1"/>
          <p:nvPr/>
        </p:nvSpPr>
        <p:spPr>
          <a:xfrm>
            <a:off x="5109645" y="1524269"/>
            <a:ext cx="3926851" cy="378565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Contents (summary), 2 parts in 1 volume: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Part 1: Essentials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Basic definitions, equations of state, stellar structure, nuclear physics and reactions, stellar effects on cross sections, astrophysical reaction rates, reaction networks and reaction equilibria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Part 2: Nucleosynthesis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Stellar evolution, hydrostatic and explosive burning, origin of the elements beyond Fe, Big Bang nucleosynthesis, Galactic Chemical Evolution</a:t>
            </a:r>
          </a:p>
        </p:txBody>
      </p:sp>
    </p:spTree>
    <p:extLst>
      <p:ext uri="{BB962C8B-B14F-4D97-AF65-F5344CB8AC3E}">
        <p14:creationId xmlns:p14="http://schemas.microsoft.com/office/powerpoint/2010/main" val="2299207492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B0080D-4BF1-345F-28BF-6C585D1355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-171400"/>
            <a:ext cx="7772400" cy="1219200"/>
          </a:xfrm>
        </p:spPr>
        <p:txBody>
          <a:bodyPr/>
          <a:lstStyle/>
          <a:p>
            <a:r>
              <a:rPr lang="en-GB" sz="3200" dirty="0"/>
              <a:t>Additional links/references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6798862-215F-23F8-ED35-7A1F59C046B4}"/>
              </a:ext>
            </a:extLst>
          </p:cNvPr>
          <p:cNvSpPr txBox="1"/>
          <p:nvPr/>
        </p:nvSpPr>
        <p:spPr>
          <a:xfrm>
            <a:off x="323528" y="764704"/>
            <a:ext cx="8496944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The</a:t>
            </a:r>
            <a:r>
              <a:rPr lang="en-GB" sz="1600" dirty="0"/>
              <a:t> text book shown on the previous slide and references therein: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/>
              <a:t>Details on nuclear physics as well as astrophysics; covers all theory aspects of nuclear astrophysics topics of the school.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See also the references given on the slides.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Further textbook references: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 err="1"/>
              <a:t>Iliadis</a:t>
            </a:r>
            <a:r>
              <a:rPr lang="en-GB" sz="1600" dirty="0"/>
              <a:t>, Nuclear Physics of Stars, 2</a:t>
            </a:r>
            <a:r>
              <a:rPr lang="en-GB" sz="1600" baseline="30000" dirty="0"/>
              <a:t>nd</a:t>
            </a:r>
            <a:r>
              <a:rPr lang="en-GB" sz="1600" dirty="0"/>
              <a:t> edition, Wiley 2015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/>
              <a:t>Krane, Introductory Nuclear Physics, Wiley &amp; Sons 1988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/>
              <a:t>Blatt &amp; Weisskopf, Theoretical Nuclear Physics, Springer 1988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/>
              <a:t>Hodgson, </a:t>
            </a:r>
            <a:r>
              <a:rPr lang="en-GB" sz="1600" dirty="0" err="1"/>
              <a:t>Gadioli</a:t>
            </a:r>
            <a:r>
              <a:rPr lang="en-GB" sz="1600" dirty="0"/>
              <a:t> &amp; </a:t>
            </a:r>
            <a:r>
              <a:rPr lang="en-GB" sz="1600" dirty="0" err="1"/>
              <a:t>Gadioli-Erba</a:t>
            </a:r>
            <a:r>
              <a:rPr lang="en-GB" sz="1600" dirty="0"/>
              <a:t>, Introductory Nuclear Physics, Clarendon 1997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 err="1"/>
              <a:t>Satchler</a:t>
            </a:r>
            <a:r>
              <a:rPr lang="en-GB" sz="1600" dirty="0"/>
              <a:t>, Direct Nuclear Reactions, Clarendon 1983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/>
              <a:t>Glendenning, Direct Nuclear Reactions, World Scientific 2004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 err="1"/>
              <a:t>Fröbrich</a:t>
            </a:r>
            <a:r>
              <a:rPr lang="en-GB" sz="1600" dirty="0"/>
              <a:t> &amp; </a:t>
            </a:r>
            <a:r>
              <a:rPr lang="en-GB" sz="1600" dirty="0" err="1"/>
              <a:t>Lipperheide</a:t>
            </a:r>
            <a:r>
              <a:rPr lang="en-GB" sz="1600" dirty="0"/>
              <a:t>, Theory of Nuclear Reactions, Clarendon 1996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/>
              <a:t>+ those given in other talks.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Sensitivity plots (for cross sections + reactivities) and </a:t>
            </a:r>
            <a:r>
              <a:rPr lang="en-GB" sz="1600" dirty="0" err="1"/>
              <a:t>g.s.</a:t>
            </a:r>
            <a:r>
              <a:rPr lang="en-GB" sz="1600" dirty="0"/>
              <a:t> contributions (</a:t>
            </a:r>
            <a:r>
              <a:rPr lang="en-GB" sz="1600"/>
              <a:t>for reactivities) can </a:t>
            </a:r>
            <a:r>
              <a:rPr lang="en-GB" sz="1600" dirty="0"/>
              <a:t>be found by selecting a reaction at </a:t>
            </a:r>
            <a:r>
              <a:rPr lang="en-GB" sz="1600" dirty="0">
                <a:hlinkClick r:id="rId2"/>
              </a:rPr>
              <a:t>https://nucastro.org/reacs</a:t>
            </a:r>
            <a:r>
              <a:rPr lang="en-GB" sz="1600" dirty="0"/>
              <a:t> 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Publication list: Many publications for specific reactions and applications to astrophysics can be found at </a:t>
            </a:r>
            <a:r>
              <a:rPr lang="en-GB" sz="1600" dirty="0">
                <a:hlinkClick r:id="rId3"/>
              </a:rPr>
              <a:t>https://thomasrauscher.ch/pubs.html</a:t>
            </a:r>
            <a:r>
              <a:rPr lang="en-GB" sz="1600" dirty="0"/>
              <a:t> 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1191138392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1CAC0A-783F-4AE8-8DD9-6DB62146A2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What I have no time to talk about </a:t>
            </a:r>
            <a:r>
              <a:rPr lang="en-GB" i="1" dirty="0"/>
              <a:t>in detail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B099842-8DDE-4C12-97C8-8C45BD495156}"/>
              </a:ext>
            </a:extLst>
          </p:cNvPr>
          <p:cNvSpPr txBox="1"/>
          <p:nvPr/>
        </p:nvSpPr>
        <p:spPr>
          <a:xfrm>
            <a:off x="2267744" y="2420888"/>
            <a:ext cx="4752135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Other types of reactions: decay, fission, …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Screening of reactions in the plasma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Simplifications of reaction networks</a:t>
            </a:r>
          </a:p>
        </p:txBody>
      </p:sp>
    </p:spTree>
    <p:extLst>
      <p:ext uri="{BB962C8B-B14F-4D97-AF65-F5344CB8AC3E}">
        <p14:creationId xmlns:p14="http://schemas.microsoft.com/office/powerpoint/2010/main" val="410351418"/>
      </p:ext>
    </p:extLst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2">
            <a:extLst>
              <a:ext uri="{FF2B5EF4-FFF2-40B4-BE49-F238E27FC236}">
                <a16:creationId xmlns:a16="http://schemas.microsoft.com/office/drawing/2014/main" id="{4EC62089-159E-47CD-8D73-35339349A3D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00338" y="188913"/>
            <a:ext cx="2936875" cy="466725"/>
          </a:xfrm>
          <a:prstGeom prst="rect">
            <a:avLst/>
          </a:prstGeom>
          <a:noFill/>
          <a:ln w="9525">
            <a:solidFill>
              <a:srgbClr val="FFCC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Electron screening</a:t>
            </a:r>
          </a:p>
        </p:txBody>
      </p:sp>
      <p:sp>
        <p:nvSpPr>
          <p:cNvPr id="17411" name="Text Box 3">
            <a:extLst>
              <a:ext uri="{FF2B5EF4-FFF2-40B4-BE49-F238E27FC236}">
                <a16:creationId xmlns:a16="http://schemas.microsoft.com/office/drawing/2014/main" id="{3E45246D-0B18-4C75-8165-058DE735711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3525" y="693738"/>
            <a:ext cx="8794750" cy="2428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5000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The nuclei in an astrophysical plasma undergoing nuclear reactions are </a:t>
            </a:r>
            <a:b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b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fully ionized.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5000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However, they are immersed in a dense electron gas, which leads to some shielding</a:t>
            </a:r>
            <a:b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b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of the Coulomb repulsion between projectile and target for charged particle reactions.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5000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Charged particle reaction rates are therefore enhanced in a stellar plasma</a:t>
            </a: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, compared</a:t>
            </a:r>
            <a:b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b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to reaction rates for bare nuclei.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5000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The Enhancement depends on the stellar conditions</a:t>
            </a:r>
          </a:p>
        </p:txBody>
      </p:sp>
      <p:pic>
        <p:nvPicPr>
          <p:cNvPr id="17412" name="Picture 4">
            <a:extLst>
              <a:ext uri="{FF2B5EF4-FFF2-40B4-BE49-F238E27FC236}">
                <a16:creationId xmlns:a16="http://schemas.microsoft.com/office/drawing/2014/main" id="{C453703B-F4EE-4020-9FA4-7D4E142D83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100" y="3286125"/>
            <a:ext cx="5073650" cy="3446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7413" name="Object 5">
            <a:extLst>
              <a:ext uri="{FF2B5EF4-FFF2-40B4-BE49-F238E27FC236}">
                <a16:creationId xmlns:a16="http://schemas.microsoft.com/office/drawing/2014/main" id="{FDAB6F8B-22F7-4024-A654-B82CD53F1DBD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956300" y="3421063"/>
          <a:ext cx="2982913" cy="9286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1346040" imgH="419040" progId="Equation.3">
                  <p:embed/>
                </p:oleObj>
              </mc:Choice>
              <mc:Fallback>
                <p:oleObj name="Equation" r:id="rId4" imgW="1346040" imgH="419040" progId="Equation.3">
                  <p:embed/>
                  <p:pic>
                    <p:nvPicPr>
                      <p:cNvPr id="17413" name="Object 5">
                        <a:extLst>
                          <a:ext uri="{FF2B5EF4-FFF2-40B4-BE49-F238E27FC236}">
                            <a16:creationId xmlns:a16="http://schemas.microsoft.com/office/drawing/2014/main" id="{FDAB6F8B-22F7-4024-A654-B82CD53F1DBD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56300" y="3421063"/>
                        <a:ext cx="2982913" cy="928687"/>
                      </a:xfrm>
                      <a:prstGeom prst="rect">
                        <a:avLst/>
                      </a:prstGeom>
                      <a:solidFill>
                        <a:srgbClr val="FFCC00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414" name="Text Box 6">
            <a:extLst>
              <a:ext uri="{FF2B5EF4-FFF2-40B4-BE49-F238E27FC236}">
                <a16:creationId xmlns:a16="http://schemas.microsoft.com/office/drawing/2014/main" id="{C4BCFD36-0A7F-45AC-9A63-68CE965FA1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21375" y="4699000"/>
            <a:ext cx="16192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1" i="0" u="none" strike="noStrike" kern="1200" cap="none" spc="0" normalizeH="0" baseline="0" noProof="0">
                <a:ln>
                  <a:noFill/>
                </a:ln>
                <a:solidFill>
                  <a:srgbClr val="33993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Bare nucleus</a:t>
            </a:r>
            <a:br>
              <a:rPr kumimoji="0" lang="en-US" altLang="en-US" sz="1800" b="1" i="0" u="none" strike="noStrike" kern="1200" cap="none" spc="0" normalizeH="0" baseline="0" noProof="0">
                <a:ln>
                  <a:noFill/>
                </a:ln>
                <a:solidFill>
                  <a:srgbClr val="33993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br>
            <a:r>
              <a:rPr kumimoji="0" lang="en-US" altLang="en-US" sz="1800" b="1" i="0" u="none" strike="noStrike" kern="1200" cap="none" spc="0" normalizeH="0" baseline="0" noProof="0">
                <a:ln>
                  <a:noFill/>
                </a:ln>
                <a:solidFill>
                  <a:srgbClr val="33993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Coulomb</a:t>
            </a:r>
          </a:p>
        </p:txBody>
      </p:sp>
      <p:sp>
        <p:nvSpPr>
          <p:cNvPr id="17415" name="Text Box 7">
            <a:extLst>
              <a:ext uri="{FF2B5EF4-FFF2-40B4-BE49-F238E27FC236}">
                <a16:creationId xmlns:a16="http://schemas.microsoft.com/office/drawing/2014/main" id="{67911CAF-4ED4-4F70-AF55-9CC83887C82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75588" y="4727575"/>
            <a:ext cx="1289050" cy="915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1" i="0" u="none" strike="noStrike" kern="1200" cap="none" spc="0" normalizeH="0" baseline="0" noProof="0">
                <a:ln>
                  <a:noFill/>
                </a:ln>
                <a:solidFill>
                  <a:srgbClr val="FF33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Extra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1" i="0" u="none" strike="noStrike" kern="1200" cap="none" spc="0" normalizeH="0" baseline="0" noProof="0">
                <a:ln>
                  <a:noFill/>
                </a:ln>
                <a:solidFill>
                  <a:srgbClr val="FF33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Screening</a:t>
            </a:r>
            <a:br>
              <a:rPr kumimoji="0" lang="en-US" altLang="en-US" sz="1800" b="1" i="0" u="none" strike="noStrike" kern="1200" cap="none" spc="0" normalizeH="0" baseline="0" noProof="0">
                <a:ln>
                  <a:noFill/>
                </a:ln>
                <a:solidFill>
                  <a:srgbClr val="FF33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br>
            <a:r>
              <a:rPr kumimoji="0" lang="en-US" altLang="en-US" sz="1800" b="1" i="0" u="none" strike="noStrike" kern="1200" cap="none" spc="0" normalizeH="0" baseline="0" noProof="0">
                <a:ln>
                  <a:noFill/>
                </a:ln>
                <a:solidFill>
                  <a:srgbClr val="FF33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potential</a:t>
            </a:r>
          </a:p>
        </p:txBody>
      </p:sp>
      <p:sp>
        <p:nvSpPr>
          <p:cNvPr id="17416" name="Rectangle 8">
            <a:extLst>
              <a:ext uri="{FF2B5EF4-FFF2-40B4-BE49-F238E27FC236}">
                <a16:creationId xmlns:a16="http://schemas.microsoft.com/office/drawing/2014/main" id="{9CA5F1DF-1F2E-485D-B3EA-00D0A1FF769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81813" y="3349625"/>
            <a:ext cx="1106487" cy="1049338"/>
          </a:xfrm>
          <a:prstGeom prst="rect">
            <a:avLst/>
          </a:prstGeom>
          <a:noFill/>
          <a:ln w="38100">
            <a:solidFill>
              <a:srgbClr val="339933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7417" name="Line 9">
            <a:extLst>
              <a:ext uri="{FF2B5EF4-FFF2-40B4-BE49-F238E27FC236}">
                <a16:creationId xmlns:a16="http://schemas.microsoft.com/office/drawing/2014/main" id="{A0B98C2B-68E1-4A6B-8B1D-309382EF7BFC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6815138" y="4408488"/>
            <a:ext cx="384175" cy="346075"/>
          </a:xfrm>
          <a:prstGeom prst="line">
            <a:avLst/>
          </a:prstGeom>
          <a:noFill/>
          <a:ln w="38100">
            <a:solidFill>
              <a:srgbClr val="339933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7418" name="Rectangle 10">
            <a:extLst>
              <a:ext uri="{FF2B5EF4-FFF2-40B4-BE49-F238E27FC236}">
                <a16:creationId xmlns:a16="http://schemas.microsoft.com/office/drawing/2014/main" id="{ED9519B3-A433-482D-8D98-4CDA8B8B56B9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91500" y="3321050"/>
            <a:ext cx="741363" cy="1096963"/>
          </a:xfrm>
          <a:prstGeom prst="rect">
            <a:avLst/>
          </a:prstGeom>
          <a:noFill/>
          <a:ln w="38100">
            <a:solidFill>
              <a:srgbClr val="FF33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7419" name="Line 11">
            <a:extLst>
              <a:ext uri="{FF2B5EF4-FFF2-40B4-BE49-F238E27FC236}">
                <a16:creationId xmlns:a16="http://schemas.microsoft.com/office/drawing/2014/main" id="{99AE99C0-CFD3-4C9C-B654-F35C384C99FC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8364538" y="4418013"/>
            <a:ext cx="96837" cy="346075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7420" name="Text Box 12">
            <a:extLst>
              <a:ext uri="{FF2B5EF4-FFF2-40B4-BE49-F238E27FC236}">
                <a16:creationId xmlns:a16="http://schemas.microsoft.com/office/drawing/2014/main" id="{8DF3E0F6-498B-4EA7-865B-BD9B71883F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05750" y="5727700"/>
            <a:ext cx="12509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(attractive,</a:t>
            </a:r>
            <a:b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b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so &lt;0)</a:t>
            </a:r>
          </a:p>
        </p:txBody>
      </p:sp>
      <p:sp>
        <p:nvSpPr>
          <p:cNvPr id="17421" name="Text Box 13">
            <a:extLst>
              <a:ext uri="{FF2B5EF4-FFF2-40B4-BE49-F238E27FC236}">
                <a16:creationId xmlns:a16="http://schemas.microsoft.com/office/drawing/2014/main" id="{0716371B-9485-4934-A941-07DF8C4B012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71600" y="6356350"/>
            <a:ext cx="16510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(Clayton Fig. 4-24)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82AE0C-4FDD-4066-8CB0-6A73787174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2184474"/>
            <a:ext cx="7772400" cy="1219200"/>
          </a:xfrm>
        </p:spPr>
        <p:txBody>
          <a:bodyPr/>
          <a:lstStyle/>
          <a:p>
            <a:r>
              <a:rPr lang="en-GB" dirty="0"/>
              <a:t>Nuclear Reaction Basics</a:t>
            </a:r>
          </a:p>
        </p:txBody>
      </p:sp>
    </p:spTree>
    <p:extLst>
      <p:ext uri="{BB962C8B-B14F-4D97-AF65-F5344CB8AC3E}">
        <p14:creationId xmlns:p14="http://schemas.microsoft.com/office/powerpoint/2010/main" val="2177276396"/>
      </p:ext>
    </p:extLst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2">
            <a:extLst>
              <a:ext uri="{FF2B5EF4-FFF2-40B4-BE49-F238E27FC236}">
                <a16:creationId xmlns:a16="http://schemas.microsoft.com/office/drawing/2014/main" id="{30C6303A-FEDC-43B0-B641-DEE180EEFC8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6375" y="127000"/>
            <a:ext cx="82994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For weak screening, each ion is surrounded by a sphere of ions and electrons</a:t>
            </a:r>
            <a:b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b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that are somewhat polarized by the charge of the ion (Debeye Huckel treatment)</a:t>
            </a:r>
          </a:p>
        </p:txBody>
      </p:sp>
      <p:sp>
        <p:nvSpPr>
          <p:cNvPr id="19459" name="Oval 3">
            <a:extLst>
              <a:ext uri="{FF2B5EF4-FFF2-40B4-BE49-F238E27FC236}">
                <a16:creationId xmlns:a16="http://schemas.microsoft.com/office/drawing/2014/main" id="{0F5E76DD-6D0D-4E06-B66F-6E9705CBB4A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32063" y="1212850"/>
            <a:ext cx="2097087" cy="2011363"/>
          </a:xfrm>
          <a:prstGeom prst="ellipse">
            <a:avLst/>
          </a:prstGeom>
          <a:gradFill rotWithShape="0">
            <a:gsLst>
              <a:gs pos="0">
                <a:srgbClr val="FFCCCC"/>
              </a:gs>
              <a:gs pos="100000">
                <a:srgbClr val="CCECFF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9460" name="Line 4">
            <a:extLst>
              <a:ext uri="{FF2B5EF4-FFF2-40B4-BE49-F238E27FC236}">
                <a16:creationId xmlns:a16="http://schemas.microsoft.com/office/drawing/2014/main" id="{B2B10BE4-C2CB-4233-8463-0DA51339174E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225925" y="1443038"/>
            <a:ext cx="519113" cy="2413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9461" name="Text Box 5">
            <a:extLst>
              <a:ext uri="{FF2B5EF4-FFF2-40B4-BE49-F238E27FC236}">
                <a16:creationId xmlns:a16="http://schemas.microsoft.com/office/drawing/2014/main" id="{AB10E412-8835-48F7-A287-4CADDFF6C95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16475" y="1271588"/>
            <a:ext cx="20256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More positive ions</a:t>
            </a:r>
          </a:p>
        </p:txBody>
      </p:sp>
      <p:sp>
        <p:nvSpPr>
          <p:cNvPr id="19462" name="Line 6">
            <a:extLst>
              <a:ext uri="{FF2B5EF4-FFF2-40B4-BE49-F238E27FC236}">
                <a16:creationId xmlns:a16="http://schemas.microsoft.com/office/drawing/2014/main" id="{57812CEA-F8E7-4715-816B-AB0D5F02159E}"/>
              </a:ext>
            </a:extLst>
          </p:cNvPr>
          <p:cNvSpPr>
            <a:spLocks noChangeShapeType="1"/>
          </p:cNvSpPr>
          <p:nvPr/>
        </p:nvSpPr>
        <p:spPr bwMode="auto">
          <a:xfrm>
            <a:off x="3802063" y="2368550"/>
            <a:ext cx="1423987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9463" name="Text Box 7">
            <a:extLst>
              <a:ext uri="{FF2B5EF4-FFF2-40B4-BE49-F238E27FC236}">
                <a16:creationId xmlns:a16="http://schemas.microsoft.com/office/drawing/2014/main" id="{4C71949A-13C4-4BFE-8D4D-5AFF72C46B0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37175" y="2233613"/>
            <a:ext cx="16954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More electrons</a:t>
            </a:r>
          </a:p>
        </p:txBody>
      </p:sp>
      <p:sp>
        <p:nvSpPr>
          <p:cNvPr id="19464" name="Oval 8">
            <a:extLst>
              <a:ext uri="{FF2B5EF4-FFF2-40B4-BE49-F238E27FC236}">
                <a16:creationId xmlns:a16="http://schemas.microsoft.com/office/drawing/2014/main" id="{356F451D-B842-4AB2-8FE8-ACAD34E8993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13138" y="2155825"/>
            <a:ext cx="115887" cy="115888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9465" name="Line 9">
            <a:extLst>
              <a:ext uri="{FF2B5EF4-FFF2-40B4-BE49-F238E27FC236}">
                <a16:creationId xmlns:a16="http://schemas.microsoft.com/office/drawing/2014/main" id="{3D071B01-6CD6-4C78-9F0D-CD60CF7921EF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2001838" y="2070100"/>
            <a:ext cx="1568450" cy="1444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9466" name="Text Box 10">
            <a:extLst>
              <a:ext uri="{FF2B5EF4-FFF2-40B4-BE49-F238E27FC236}">
                <a16:creationId xmlns:a16="http://schemas.microsoft.com/office/drawing/2014/main" id="{0A673810-0975-4050-9906-4B4310140E0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7038" y="1636713"/>
            <a:ext cx="1543050" cy="915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Ion under</a:t>
            </a:r>
            <a:b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b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consideration</a:t>
            </a:r>
            <a:b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b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(test charge)</a:t>
            </a:r>
          </a:p>
        </p:txBody>
      </p:sp>
      <p:sp>
        <p:nvSpPr>
          <p:cNvPr id="19467" name="Line 11">
            <a:extLst>
              <a:ext uri="{FF2B5EF4-FFF2-40B4-BE49-F238E27FC236}">
                <a16:creationId xmlns:a16="http://schemas.microsoft.com/office/drawing/2014/main" id="{31E7B750-E6E9-46F2-AD79-1774EAAA56C9}"/>
              </a:ext>
            </a:extLst>
          </p:cNvPr>
          <p:cNvSpPr>
            <a:spLocks noChangeShapeType="1"/>
          </p:cNvSpPr>
          <p:nvPr/>
        </p:nvSpPr>
        <p:spPr bwMode="auto">
          <a:xfrm>
            <a:off x="2532063" y="2127250"/>
            <a:ext cx="0" cy="15113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9468" name="Line 12">
            <a:extLst>
              <a:ext uri="{FF2B5EF4-FFF2-40B4-BE49-F238E27FC236}">
                <a16:creationId xmlns:a16="http://schemas.microsoft.com/office/drawing/2014/main" id="{613C57D6-4E6D-4168-9719-99A5373031FE}"/>
              </a:ext>
            </a:extLst>
          </p:cNvPr>
          <p:cNvSpPr>
            <a:spLocks noChangeShapeType="1"/>
          </p:cNvSpPr>
          <p:nvPr/>
        </p:nvSpPr>
        <p:spPr bwMode="auto">
          <a:xfrm>
            <a:off x="3568700" y="2251075"/>
            <a:ext cx="0" cy="1385888"/>
          </a:xfrm>
          <a:prstGeom prst="line">
            <a:avLst/>
          </a:prstGeom>
          <a:noFill/>
          <a:ln w="9525">
            <a:solidFill>
              <a:schemeClr val="tx1"/>
            </a:solidFill>
            <a:prstDash val="dash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9469" name="Line 13">
            <a:extLst>
              <a:ext uri="{FF2B5EF4-FFF2-40B4-BE49-F238E27FC236}">
                <a16:creationId xmlns:a16="http://schemas.microsoft.com/office/drawing/2014/main" id="{DA1E3ABF-55CC-48DA-A801-797BC7672EB3}"/>
              </a:ext>
            </a:extLst>
          </p:cNvPr>
          <p:cNvSpPr>
            <a:spLocks noChangeShapeType="1"/>
          </p:cNvSpPr>
          <p:nvPr/>
        </p:nvSpPr>
        <p:spPr bwMode="auto">
          <a:xfrm>
            <a:off x="2532063" y="3503613"/>
            <a:ext cx="103822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9470" name="Text Box 14">
            <a:extLst>
              <a:ext uri="{FF2B5EF4-FFF2-40B4-BE49-F238E27FC236}">
                <a16:creationId xmlns:a16="http://schemas.microsoft.com/office/drawing/2014/main" id="{2925FA0B-327F-4133-B637-FE74DBD9DB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86063" y="3486150"/>
            <a:ext cx="458787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R</a:t>
            </a:r>
            <a:r>
              <a:rPr kumimoji="0" lang="en-US" altLang="en-US" sz="1800" b="0" i="0" u="none" strike="noStrike" kern="1200" cap="none" spc="0" normalizeH="0" baseline="-2500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D</a:t>
            </a: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9471" name="Text Box 15">
            <a:extLst>
              <a:ext uri="{FF2B5EF4-FFF2-40B4-BE49-F238E27FC236}">
                <a16:creationId xmlns:a16="http://schemas.microsoft.com/office/drawing/2014/main" id="{0415FBFF-6209-42B8-B1D1-F5A68F9C7E0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47900" y="3744913"/>
            <a:ext cx="16827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Debye Radius </a:t>
            </a:r>
          </a:p>
        </p:txBody>
      </p:sp>
      <p:sp>
        <p:nvSpPr>
          <p:cNvPr id="19472" name="Text Box 16">
            <a:extLst>
              <a:ext uri="{FF2B5EF4-FFF2-40B4-BE49-F238E27FC236}">
                <a16:creationId xmlns:a16="http://schemas.microsoft.com/office/drawing/2014/main" id="{9FD0C7F3-1F69-4DDC-9742-C88D00B9025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4749800"/>
            <a:ext cx="27749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Then potential around ion</a:t>
            </a:r>
          </a:p>
        </p:txBody>
      </p:sp>
      <p:graphicFrame>
        <p:nvGraphicFramePr>
          <p:cNvPr id="19473" name="Object 17">
            <a:extLst>
              <a:ext uri="{FF2B5EF4-FFF2-40B4-BE49-F238E27FC236}">
                <a16:creationId xmlns:a16="http://schemas.microsoft.com/office/drawing/2014/main" id="{E859FBC2-7EC9-41F5-BFE0-B45F930165E5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609975" y="4505325"/>
          <a:ext cx="2260600" cy="876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1015920" imgH="393480" progId="Equation.3">
                  <p:embed/>
                </p:oleObj>
              </mc:Choice>
              <mc:Fallback>
                <p:oleObj name="Equation" r:id="rId3" imgW="1015920" imgH="393480" progId="Equation.3">
                  <p:embed/>
                  <p:pic>
                    <p:nvPicPr>
                      <p:cNvPr id="19473" name="Object 17">
                        <a:extLst>
                          <a:ext uri="{FF2B5EF4-FFF2-40B4-BE49-F238E27FC236}">
                            <a16:creationId xmlns:a16="http://schemas.microsoft.com/office/drawing/2014/main" id="{E859FBC2-7EC9-41F5-BFE0-B45F930165E5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09975" y="4505325"/>
                        <a:ext cx="2260600" cy="876300"/>
                      </a:xfrm>
                      <a:prstGeom prst="rect">
                        <a:avLst/>
                      </a:prstGeom>
                      <a:solidFill>
                        <a:srgbClr val="FFCC00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474" name="Line 18">
            <a:extLst>
              <a:ext uri="{FF2B5EF4-FFF2-40B4-BE49-F238E27FC236}">
                <a16:creationId xmlns:a16="http://schemas.microsoft.com/office/drawing/2014/main" id="{85F6FEB5-48DA-43B3-BF52-CC809AC89953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575300" y="4256088"/>
            <a:ext cx="277813" cy="38417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9475" name="Text Box 19">
            <a:extLst>
              <a:ext uri="{FF2B5EF4-FFF2-40B4-BE49-F238E27FC236}">
                <a16:creationId xmlns:a16="http://schemas.microsoft.com/office/drawing/2014/main" id="{156E776F-8D9D-4EF1-A8EB-AC698B993D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29300" y="4016375"/>
            <a:ext cx="23304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Exp: Quicker drop off</a:t>
            </a:r>
            <a:b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b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due to screening</a:t>
            </a:r>
          </a:p>
        </p:txBody>
      </p:sp>
      <p:graphicFrame>
        <p:nvGraphicFramePr>
          <p:cNvPr id="19476" name="Object 20">
            <a:extLst>
              <a:ext uri="{FF2B5EF4-FFF2-40B4-BE49-F238E27FC236}">
                <a16:creationId xmlns:a16="http://schemas.microsoft.com/office/drawing/2014/main" id="{0827105F-0388-4275-A8CC-7364C7C52BC9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597025" y="5403850"/>
          <a:ext cx="2312988" cy="935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5" imgW="1193760" imgH="482400" progId="Equation.3">
                  <p:embed/>
                </p:oleObj>
              </mc:Choice>
              <mc:Fallback>
                <p:oleObj name="Equation" r:id="rId5" imgW="1193760" imgH="482400" progId="Equation.3">
                  <p:embed/>
                  <p:pic>
                    <p:nvPicPr>
                      <p:cNvPr id="19476" name="Object 20">
                        <a:extLst>
                          <a:ext uri="{FF2B5EF4-FFF2-40B4-BE49-F238E27FC236}">
                            <a16:creationId xmlns:a16="http://schemas.microsoft.com/office/drawing/2014/main" id="{0827105F-0388-4275-A8CC-7364C7C52BC9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97025" y="5403850"/>
                        <a:ext cx="2312988" cy="935038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477" name="Object 21">
            <a:extLst>
              <a:ext uri="{FF2B5EF4-FFF2-40B4-BE49-F238E27FC236}">
                <a16:creationId xmlns:a16="http://schemas.microsoft.com/office/drawing/2014/main" id="{959F31E3-8939-464C-9745-9D4DEB419347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257800" y="5570538"/>
          <a:ext cx="2265363" cy="650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7" imgW="1193760" imgH="342720" progId="Equation.3">
                  <p:embed/>
                </p:oleObj>
              </mc:Choice>
              <mc:Fallback>
                <p:oleObj name="Equation" r:id="rId7" imgW="1193760" imgH="342720" progId="Equation.3">
                  <p:embed/>
                  <p:pic>
                    <p:nvPicPr>
                      <p:cNvPr id="19477" name="Object 21">
                        <a:extLst>
                          <a:ext uri="{FF2B5EF4-FFF2-40B4-BE49-F238E27FC236}">
                            <a16:creationId xmlns:a16="http://schemas.microsoft.com/office/drawing/2014/main" id="{959F31E3-8939-464C-9745-9D4DEB419347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57800" y="5570538"/>
                        <a:ext cx="2265363" cy="650875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478" name="Text Box 22">
            <a:extLst>
              <a:ext uri="{FF2B5EF4-FFF2-40B4-BE49-F238E27FC236}">
                <a16:creationId xmlns:a16="http://schemas.microsoft.com/office/drawing/2014/main" id="{3C5D028C-1D9E-4697-9559-A562AFCD567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3400" y="5622925"/>
            <a:ext cx="6413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With</a:t>
            </a:r>
          </a:p>
        </p:txBody>
      </p:sp>
      <p:sp>
        <p:nvSpPr>
          <p:cNvPr id="19479" name="Text Box 23">
            <a:extLst>
              <a:ext uri="{FF2B5EF4-FFF2-40B4-BE49-F238E27FC236}">
                <a16:creationId xmlns:a16="http://schemas.microsoft.com/office/drawing/2014/main" id="{F070C724-AF8B-490D-A684-B8A88FE6D32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97738" y="1441450"/>
            <a:ext cx="1593850" cy="639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(average change</a:t>
            </a:r>
            <a:br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br>
            <a:r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of charge distribution</a:t>
            </a:r>
            <a:br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br>
            <a:r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due to test charge)</a:t>
            </a:r>
          </a:p>
        </p:txBody>
      </p:sp>
      <p:sp>
        <p:nvSpPr>
          <p:cNvPr id="19480" name="Text Box 24">
            <a:extLst>
              <a:ext uri="{FF2B5EF4-FFF2-40B4-BE49-F238E27FC236}">
                <a16:creationId xmlns:a16="http://schemas.microsoft.com/office/drawing/2014/main" id="{00D3CF4C-2361-49C5-9DAB-AAAADC71B7B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3713" y="6472238"/>
            <a:ext cx="3938587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Thus, complete screening for r&gt;&gt;R</a:t>
            </a:r>
            <a:r>
              <a:rPr kumimoji="0" lang="en-US" altLang="en-US" sz="1800" b="0" i="0" u="none" strike="noStrike" kern="1200" cap="none" spc="0" normalizeH="0" baseline="-2500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D</a:t>
            </a: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.</a:t>
            </a:r>
          </a:p>
        </p:txBody>
      </p:sp>
    </p:spTree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>
            <a:extLst>
              <a:ext uri="{FF2B5EF4-FFF2-40B4-BE49-F238E27FC236}">
                <a16:creationId xmlns:a16="http://schemas.microsoft.com/office/drawing/2014/main" id="{05BF831E-9CA8-47CC-AAE5-0AF2B3062A7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5800" y="7476"/>
            <a:ext cx="7772400" cy="1219200"/>
          </a:xfrm>
        </p:spPr>
        <p:txBody>
          <a:bodyPr/>
          <a:lstStyle/>
          <a:p>
            <a:pPr eaLnBrk="1" hangingPunct="1"/>
            <a:r>
              <a:rPr lang="de-CH" altLang="en-US" sz="3200" dirty="0" err="1"/>
              <a:t>Reaction</a:t>
            </a:r>
            <a:r>
              <a:rPr lang="de-CH" altLang="en-US" sz="3200" dirty="0"/>
              <a:t> </a:t>
            </a:r>
            <a:r>
              <a:rPr lang="de-CH" altLang="en-US" sz="3200" dirty="0" err="1"/>
              <a:t>Equilibria</a:t>
            </a:r>
            <a:endParaRPr lang="en-US" altLang="en-US" sz="3200" dirty="0"/>
          </a:p>
        </p:txBody>
      </p:sp>
      <p:sp>
        <p:nvSpPr>
          <p:cNvPr id="3075" name="Rectangle 3">
            <a:extLst>
              <a:ext uri="{FF2B5EF4-FFF2-40B4-BE49-F238E27FC236}">
                <a16:creationId xmlns:a16="http://schemas.microsoft.com/office/drawing/2014/main" id="{A764FEB4-AA5F-423E-99C8-AFDBBA334EF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702910" y="1700808"/>
            <a:ext cx="7772400" cy="2714625"/>
          </a:xfrm>
        </p:spPr>
        <p:txBody>
          <a:bodyPr/>
          <a:lstStyle/>
          <a:p>
            <a:pPr eaLnBrk="1" hangingPunct="1"/>
            <a:r>
              <a:rPr lang="de-CH" altLang="en-US" sz="1800" dirty="0"/>
              <a:t>NSE: </a:t>
            </a:r>
            <a:r>
              <a:rPr lang="de-CH" altLang="en-US" sz="1800" dirty="0" err="1"/>
              <a:t>Nuclear</a:t>
            </a:r>
            <a:r>
              <a:rPr lang="de-CH" altLang="en-US" sz="1800" dirty="0"/>
              <a:t> </a:t>
            </a:r>
            <a:r>
              <a:rPr lang="de-CH" altLang="en-US" sz="1800" dirty="0" err="1"/>
              <a:t>statistical</a:t>
            </a:r>
            <a:r>
              <a:rPr lang="de-CH" altLang="en-US" sz="1800" dirty="0"/>
              <a:t> </a:t>
            </a:r>
            <a:r>
              <a:rPr lang="de-CH" altLang="en-US" sz="1800" dirty="0" err="1"/>
              <a:t>equilibrium</a:t>
            </a:r>
            <a:endParaRPr lang="de-CH" altLang="en-US" sz="1800" dirty="0"/>
          </a:p>
          <a:p>
            <a:pPr lvl="1"/>
            <a:r>
              <a:rPr lang="de-CH" altLang="en-US" sz="1600" dirty="0"/>
              <a:t>all </a:t>
            </a:r>
            <a:r>
              <a:rPr lang="de-CH" altLang="en-US" sz="1600" dirty="0" err="1"/>
              <a:t>reactions</a:t>
            </a:r>
            <a:r>
              <a:rPr lang="de-CH" altLang="en-US" sz="1600" dirty="0"/>
              <a:t> </a:t>
            </a:r>
            <a:r>
              <a:rPr lang="de-CH" altLang="en-US" sz="1600" dirty="0" err="1"/>
              <a:t>are</a:t>
            </a:r>
            <a:r>
              <a:rPr lang="de-CH" altLang="en-US" sz="1600" dirty="0"/>
              <a:t> fast and </a:t>
            </a:r>
            <a:r>
              <a:rPr lang="de-CH" altLang="en-US" sz="1600" dirty="0" err="1"/>
              <a:t>equilibrated</a:t>
            </a:r>
            <a:r>
              <a:rPr lang="de-CH" altLang="en-US" sz="1600" dirty="0"/>
              <a:t>; individual </a:t>
            </a:r>
            <a:r>
              <a:rPr lang="de-CH" altLang="en-US" sz="1600" dirty="0" err="1"/>
              <a:t>rates</a:t>
            </a:r>
            <a:r>
              <a:rPr lang="de-CH" altLang="en-US" sz="1600" dirty="0"/>
              <a:t> </a:t>
            </a:r>
            <a:r>
              <a:rPr lang="de-CH" altLang="en-US" sz="1600" dirty="0" err="1"/>
              <a:t>need</a:t>
            </a:r>
            <a:r>
              <a:rPr lang="de-CH" altLang="en-US" sz="1600" dirty="0"/>
              <a:t> not </a:t>
            </a:r>
            <a:r>
              <a:rPr lang="de-CH" altLang="en-US" sz="1600" dirty="0" err="1"/>
              <a:t>to</a:t>
            </a:r>
            <a:r>
              <a:rPr lang="de-CH" altLang="en-US" sz="1600" dirty="0"/>
              <a:t> </a:t>
            </a:r>
            <a:r>
              <a:rPr lang="de-CH" altLang="en-US" sz="1600" dirty="0" err="1"/>
              <a:t>be</a:t>
            </a:r>
            <a:r>
              <a:rPr lang="de-CH" altLang="en-US" sz="1600" dirty="0"/>
              <a:t> </a:t>
            </a:r>
            <a:r>
              <a:rPr lang="de-CH" altLang="en-US" sz="1600" dirty="0" err="1"/>
              <a:t>known</a:t>
            </a:r>
            <a:r>
              <a:rPr lang="de-CH" altLang="en-US" sz="1600" dirty="0"/>
              <a:t>, </a:t>
            </a:r>
            <a:r>
              <a:rPr lang="de-CH" altLang="en-US" sz="1600" dirty="0" err="1"/>
              <a:t>abundances</a:t>
            </a:r>
            <a:r>
              <a:rPr lang="de-CH" altLang="en-US" sz="1600" dirty="0"/>
              <a:t> </a:t>
            </a:r>
            <a:r>
              <a:rPr lang="de-CH" altLang="en-US" sz="1600" dirty="0" err="1"/>
              <a:t>determined</a:t>
            </a:r>
            <a:r>
              <a:rPr lang="de-CH" altLang="en-US" sz="1600" dirty="0"/>
              <a:t> </a:t>
            </a:r>
            <a:r>
              <a:rPr lang="de-CH" altLang="en-US" sz="1600" dirty="0" err="1"/>
              <a:t>by</a:t>
            </a:r>
            <a:r>
              <a:rPr lang="de-CH" altLang="en-US" sz="1600" dirty="0"/>
              <a:t> </a:t>
            </a:r>
            <a:r>
              <a:rPr lang="de-CH" altLang="en-US" sz="1600" dirty="0" err="1"/>
              <a:t>nuclear</a:t>
            </a:r>
            <a:r>
              <a:rPr lang="de-CH" altLang="en-US" sz="1600" dirty="0"/>
              <a:t> mass </a:t>
            </a:r>
            <a:r>
              <a:rPr lang="de-CH" altLang="en-US" sz="1600" dirty="0" err="1"/>
              <a:t>differences</a:t>
            </a:r>
            <a:endParaRPr lang="de-CH" altLang="en-US" sz="1600" dirty="0"/>
          </a:p>
          <a:p>
            <a:pPr lvl="1"/>
            <a:r>
              <a:rPr lang="de-CH" altLang="en-US" sz="1600" dirty="0"/>
              <a:t>Si-</a:t>
            </a:r>
            <a:r>
              <a:rPr lang="de-CH" altLang="en-US" sz="1600" dirty="0" err="1"/>
              <a:t>burning</a:t>
            </a:r>
            <a:r>
              <a:rPr lang="de-CH" altLang="en-US" sz="1600" dirty="0"/>
              <a:t>, </a:t>
            </a:r>
            <a:r>
              <a:rPr lang="de-CH" altLang="en-US" sz="1600" dirty="0" err="1"/>
              <a:t>ejecta</a:t>
            </a:r>
            <a:r>
              <a:rPr lang="de-CH" altLang="en-US" sz="1600" dirty="0"/>
              <a:t> </a:t>
            </a:r>
            <a:r>
              <a:rPr lang="de-CH" altLang="en-US" sz="1600" dirty="0" err="1"/>
              <a:t>from</a:t>
            </a:r>
            <a:r>
              <a:rPr lang="de-CH" altLang="en-US" sz="1600" dirty="0"/>
              <a:t> </a:t>
            </a:r>
            <a:r>
              <a:rPr lang="de-CH" altLang="en-US" sz="1600" dirty="0" err="1"/>
              <a:t>the</a:t>
            </a:r>
            <a:r>
              <a:rPr lang="de-CH" altLang="en-US" sz="1600" dirty="0"/>
              <a:t> </a:t>
            </a:r>
            <a:r>
              <a:rPr lang="de-CH" altLang="en-US" sz="1600" dirty="0" err="1"/>
              <a:t>innermost</a:t>
            </a:r>
            <a:r>
              <a:rPr lang="de-CH" altLang="en-US" sz="1600" dirty="0"/>
              <a:t> </a:t>
            </a:r>
            <a:r>
              <a:rPr lang="de-CH" altLang="en-US" sz="1600" dirty="0" err="1"/>
              <a:t>parts</a:t>
            </a:r>
            <a:r>
              <a:rPr lang="de-CH" altLang="en-US" sz="1600" dirty="0"/>
              <a:t> </a:t>
            </a:r>
            <a:r>
              <a:rPr lang="de-CH" altLang="en-US" sz="1600" dirty="0" err="1"/>
              <a:t>of</a:t>
            </a:r>
            <a:r>
              <a:rPr lang="de-CH" altLang="en-US" sz="1600" dirty="0"/>
              <a:t> a </a:t>
            </a:r>
            <a:r>
              <a:rPr lang="de-CH" altLang="en-US" sz="1600" dirty="0" err="1"/>
              <a:t>core-collapse</a:t>
            </a:r>
            <a:r>
              <a:rPr lang="de-CH" altLang="en-US" sz="1600" dirty="0"/>
              <a:t> </a:t>
            </a:r>
            <a:r>
              <a:rPr lang="de-CH" altLang="en-US" sz="1600" dirty="0" err="1"/>
              <a:t>supernova</a:t>
            </a:r>
            <a:r>
              <a:rPr lang="de-CH" altLang="en-US" sz="1600" dirty="0"/>
              <a:t> </a:t>
            </a:r>
            <a:r>
              <a:rPr lang="de-CH" altLang="en-US" sz="1600" dirty="0" err="1"/>
              <a:t>or</a:t>
            </a:r>
            <a:r>
              <a:rPr lang="de-CH" altLang="en-US" sz="1600" dirty="0"/>
              <a:t> </a:t>
            </a:r>
            <a:r>
              <a:rPr lang="de-CH" altLang="en-US" sz="1600" dirty="0" err="1"/>
              <a:t>neutron</a:t>
            </a:r>
            <a:r>
              <a:rPr lang="de-CH" altLang="en-US" sz="1600" dirty="0"/>
              <a:t> </a:t>
            </a:r>
            <a:r>
              <a:rPr lang="de-CH" altLang="en-US" sz="1600" dirty="0" err="1"/>
              <a:t>star</a:t>
            </a:r>
            <a:r>
              <a:rPr lang="de-CH" altLang="en-US" sz="1600" dirty="0"/>
              <a:t> </a:t>
            </a:r>
            <a:r>
              <a:rPr lang="de-CH" altLang="en-US" sz="1600" dirty="0" err="1"/>
              <a:t>mergers</a:t>
            </a:r>
            <a:endParaRPr lang="de-CH" altLang="en-US" sz="1600" dirty="0"/>
          </a:p>
          <a:p>
            <a:pPr eaLnBrk="1" hangingPunct="1"/>
            <a:r>
              <a:rPr lang="de-CH" altLang="en-US" sz="1800" dirty="0"/>
              <a:t>QSE: Quasi-</a:t>
            </a:r>
            <a:r>
              <a:rPr lang="de-CH" altLang="en-US" sz="1800" dirty="0" err="1"/>
              <a:t>statistical</a:t>
            </a:r>
            <a:r>
              <a:rPr lang="de-CH" altLang="en-US" sz="1800" dirty="0"/>
              <a:t> </a:t>
            </a:r>
            <a:r>
              <a:rPr lang="de-CH" altLang="en-US" sz="1800" dirty="0" err="1"/>
              <a:t>equilibrium</a:t>
            </a:r>
            <a:endParaRPr lang="de-CH" altLang="en-US" sz="1800" dirty="0"/>
          </a:p>
          <a:p>
            <a:pPr lvl="1"/>
            <a:r>
              <a:rPr lang="de-CH" altLang="en-US" sz="1600" dirty="0" err="1"/>
              <a:t>groups</a:t>
            </a:r>
            <a:r>
              <a:rPr lang="de-CH" altLang="en-US" sz="1600" dirty="0"/>
              <a:t> </a:t>
            </a:r>
            <a:r>
              <a:rPr lang="de-CH" altLang="en-US" sz="1600" dirty="0" err="1"/>
              <a:t>of</a:t>
            </a:r>
            <a:r>
              <a:rPr lang="de-CH" altLang="en-US" sz="1600" dirty="0"/>
              <a:t> </a:t>
            </a:r>
            <a:r>
              <a:rPr lang="de-CH" altLang="en-US" sz="1600" dirty="0" err="1"/>
              <a:t>equilibrated</a:t>
            </a:r>
            <a:r>
              <a:rPr lang="de-CH" altLang="en-US" sz="1600" dirty="0"/>
              <a:t> </a:t>
            </a:r>
            <a:r>
              <a:rPr lang="de-CH" altLang="en-US" sz="1600" dirty="0" err="1"/>
              <a:t>nuclei</a:t>
            </a:r>
            <a:r>
              <a:rPr lang="de-CH" altLang="en-US" sz="1600" dirty="0"/>
              <a:t>, slow </a:t>
            </a:r>
            <a:r>
              <a:rPr lang="de-CH" altLang="en-US" sz="1600" dirty="0" err="1"/>
              <a:t>connecting</a:t>
            </a:r>
            <a:r>
              <a:rPr lang="de-CH" altLang="en-US" sz="1600" dirty="0"/>
              <a:t> </a:t>
            </a:r>
            <a:r>
              <a:rPr lang="de-CH" altLang="en-US" sz="1600" dirty="0" err="1"/>
              <a:t>reactions</a:t>
            </a:r>
            <a:r>
              <a:rPr lang="de-CH" altLang="en-US" sz="1600" dirty="0"/>
              <a:t> </a:t>
            </a:r>
            <a:r>
              <a:rPr lang="de-CH" altLang="en-US" sz="1600" dirty="0" err="1"/>
              <a:t>have</a:t>
            </a:r>
            <a:r>
              <a:rPr lang="de-CH" altLang="en-US" sz="1600" dirty="0"/>
              <a:t> </a:t>
            </a:r>
            <a:r>
              <a:rPr lang="de-CH" altLang="en-US" sz="1600" dirty="0" err="1"/>
              <a:t>to</a:t>
            </a:r>
            <a:r>
              <a:rPr lang="de-CH" altLang="en-US" sz="1600" dirty="0"/>
              <a:t> </a:t>
            </a:r>
            <a:r>
              <a:rPr lang="de-CH" altLang="en-US" sz="1600" dirty="0" err="1"/>
              <a:t>be</a:t>
            </a:r>
            <a:r>
              <a:rPr lang="de-CH" altLang="en-US" sz="1600" dirty="0"/>
              <a:t> </a:t>
            </a:r>
            <a:r>
              <a:rPr lang="de-CH" altLang="en-US" sz="1600" dirty="0" err="1"/>
              <a:t>known</a:t>
            </a:r>
            <a:endParaRPr lang="de-CH" altLang="en-US" sz="1600" dirty="0"/>
          </a:p>
          <a:p>
            <a:pPr lvl="1"/>
            <a:r>
              <a:rPr lang="de-CH" altLang="en-US" sz="1600" dirty="0"/>
              <a:t>O-, Si-</a:t>
            </a:r>
            <a:r>
              <a:rPr lang="de-CH" altLang="en-US" sz="1600" dirty="0" err="1"/>
              <a:t>burning</a:t>
            </a:r>
            <a:r>
              <a:rPr lang="de-CH" altLang="en-US" sz="1600" dirty="0"/>
              <a:t> in massive </a:t>
            </a:r>
            <a:r>
              <a:rPr lang="de-CH" altLang="en-US" sz="1600" dirty="0" err="1"/>
              <a:t>stars</a:t>
            </a:r>
            <a:endParaRPr lang="de-CH" altLang="en-US" sz="1600" dirty="0"/>
          </a:p>
          <a:p>
            <a:pPr eaLnBrk="1" hangingPunct="1"/>
            <a:r>
              <a:rPr lang="de-CH" altLang="en-US" sz="1800" dirty="0"/>
              <a:t>Waiting Point Approximation, (</a:t>
            </a:r>
            <a:r>
              <a:rPr lang="de-CH" altLang="en-US" sz="1800" dirty="0" err="1"/>
              <a:t>n,</a:t>
            </a:r>
            <a:r>
              <a:rPr lang="de-CH" altLang="en-US" sz="1800" dirty="0" err="1">
                <a:latin typeface="Symbol" panose="05050102010706020507" pitchFamily="18" charset="2"/>
              </a:rPr>
              <a:t>g</a:t>
            </a:r>
            <a:r>
              <a:rPr lang="de-CH" altLang="en-US" sz="1800" dirty="0"/>
              <a:t>)-(</a:t>
            </a:r>
            <a:r>
              <a:rPr lang="de-CH" altLang="en-US" sz="1800" dirty="0" err="1">
                <a:latin typeface="Symbol" panose="05050102010706020507" pitchFamily="18" charset="2"/>
              </a:rPr>
              <a:t>g</a:t>
            </a:r>
            <a:r>
              <a:rPr lang="de-CH" altLang="en-US" sz="1800" dirty="0" err="1"/>
              <a:t>,n</a:t>
            </a:r>
            <a:r>
              <a:rPr lang="de-CH" altLang="en-US" sz="1800" dirty="0"/>
              <a:t>) </a:t>
            </a:r>
            <a:r>
              <a:rPr lang="de-CH" altLang="en-US" sz="1800" dirty="0" err="1"/>
              <a:t>equilibrium</a:t>
            </a:r>
            <a:r>
              <a:rPr lang="de-CH" altLang="en-US" sz="1800" dirty="0"/>
              <a:t>, (</a:t>
            </a:r>
            <a:r>
              <a:rPr lang="de-CH" altLang="en-US" sz="1800" dirty="0" err="1"/>
              <a:t>p,</a:t>
            </a:r>
            <a:r>
              <a:rPr lang="de-CH" altLang="en-US" sz="1800" dirty="0" err="1">
                <a:latin typeface="Symbol" panose="05050102010706020507" pitchFamily="18" charset="2"/>
              </a:rPr>
              <a:t>g</a:t>
            </a:r>
            <a:r>
              <a:rPr lang="de-CH" altLang="en-US" sz="1800" dirty="0"/>
              <a:t>)-(</a:t>
            </a:r>
            <a:r>
              <a:rPr lang="de-CH" altLang="en-US" sz="1800" dirty="0" err="1">
                <a:latin typeface="Symbol" panose="05050102010706020507" pitchFamily="18" charset="2"/>
              </a:rPr>
              <a:t>g</a:t>
            </a:r>
            <a:r>
              <a:rPr lang="de-CH" altLang="en-US" sz="1800" dirty="0" err="1"/>
              <a:t>,p</a:t>
            </a:r>
            <a:r>
              <a:rPr lang="de-CH" altLang="en-US" sz="1800" dirty="0"/>
              <a:t>) </a:t>
            </a:r>
            <a:r>
              <a:rPr lang="de-CH" altLang="en-US" sz="1800" dirty="0" err="1"/>
              <a:t>equilibrium</a:t>
            </a:r>
            <a:r>
              <a:rPr lang="de-CH" altLang="en-US" sz="1800" dirty="0"/>
              <a:t>, </a:t>
            </a:r>
            <a:r>
              <a:rPr lang="de-CH" altLang="en-US" sz="1800" dirty="0">
                <a:latin typeface="Symbol" panose="05050102010706020507" pitchFamily="18" charset="2"/>
              </a:rPr>
              <a:t>b</a:t>
            </a:r>
            <a:r>
              <a:rPr lang="de-CH" altLang="en-US" sz="1800" dirty="0"/>
              <a:t>-</a:t>
            </a:r>
            <a:r>
              <a:rPr lang="de-CH" altLang="en-US" sz="1800" dirty="0" err="1"/>
              <a:t>flow</a:t>
            </a:r>
            <a:r>
              <a:rPr lang="de-CH" altLang="en-US" sz="1800" dirty="0"/>
              <a:t> </a:t>
            </a:r>
            <a:r>
              <a:rPr lang="de-CH" altLang="en-US" sz="1800" dirty="0" err="1"/>
              <a:t>equilibrium</a:t>
            </a:r>
            <a:endParaRPr lang="de-CH" altLang="en-US" sz="1800" dirty="0"/>
          </a:p>
          <a:p>
            <a:pPr lvl="1"/>
            <a:r>
              <a:rPr lang="en-US" altLang="en-US" sz="1400" dirty="0"/>
              <a:t>QSE-type equilibria where isotopic, isotonic or isobaric chains of nuclides are equilibrated</a:t>
            </a:r>
          </a:p>
          <a:p>
            <a:pPr lvl="1"/>
            <a:r>
              <a:rPr lang="en-US" altLang="en-US" sz="1400" dirty="0"/>
              <a:t>r-process, </a:t>
            </a:r>
            <a:r>
              <a:rPr lang="en-US" altLang="en-US" sz="1400" dirty="0" err="1"/>
              <a:t>rp</a:t>
            </a:r>
            <a:r>
              <a:rPr lang="en-US" altLang="en-US" sz="1400" dirty="0"/>
              <a:t>-process, </a:t>
            </a:r>
            <a:r>
              <a:rPr lang="en-US" altLang="en-US" sz="1400" dirty="0">
                <a:latin typeface="Symbol" panose="05050102010706020507" pitchFamily="18" charset="2"/>
              </a:rPr>
              <a:t>n</a:t>
            </a:r>
            <a:r>
              <a:rPr lang="en-US" altLang="en-US" sz="1400" dirty="0"/>
              <a:t>p-process</a:t>
            </a:r>
          </a:p>
          <a:p>
            <a:r>
              <a:rPr lang="en-US" altLang="en-US" sz="1800" dirty="0"/>
              <a:t>Steady flow</a:t>
            </a:r>
          </a:p>
          <a:p>
            <a:pPr lvl="1"/>
            <a:r>
              <a:rPr lang="en-US" altLang="en-US" sz="1400" dirty="0"/>
              <a:t>Reaction chain operating for extended times; s-process, r-process (between peaks), hydrostatic burning phases in stars</a:t>
            </a:r>
          </a:p>
        </p:txBody>
      </p:sp>
      <p:sp>
        <p:nvSpPr>
          <p:cNvPr id="3076" name="Text Box 4">
            <a:extLst>
              <a:ext uri="{FF2B5EF4-FFF2-40B4-BE49-F238E27FC236}">
                <a16:creationId xmlns:a16="http://schemas.microsoft.com/office/drawing/2014/main" id="{9EF405A8-B6F6-4CA3-90BF-33FF4DA718D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7544" y="908720"/>
            <a:ext cx="8352928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1" hangingPunct="1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None/>
              <a:defRPr/>
            </a:pPr>
            <a:r>
              <a:rPr lang="de-CH" altLang="en-US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At high </a:t>
            </a:r>
            <a:r>
              <a:rPr lang="de-CH" altLang="en-US" sz="2000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temperatures</a:t>
            </a:r>
            <a:r>
              <a:rPr lang="de-CH" altLang="en-US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 and/</a:t>
            </a:r>
            <a:r>
              <a:rPr lang="de-CH" altLang="en-US" sz="2000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or</a:t>
            </a:r>
            <a:r>
              <a:rPr lang="de-CH" altLang="en-US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 </a:t>
            </a:r>
            <a:r>
              <a:rPr lang="de-CH" altLang="en-US" sz="2000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densities</a:t>
            </a:r>
            <a:r>
              <a:rPr lang="de-CH" altLang="en-US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, </a:t>
            </a:r>
            <a:r>
              <a:rPr lang="de-CH" altLang="en-US" sz="2000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reaction</a:t>
            </a:r>
            <a:r>
              <a:rPr lang="de-CH" altLang="en-US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 </a:t>
            </a:r>
            <a:r>
              <a:rPr lang="de-CH" altLang="en-US" sz="2000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equilibria</a:t>
            </a:r>
            <a:r>
              <a:rPr lang="de-CH" altLang="en-US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 </a:t>
            </a:r>
            <a:r>
              <a:rPr lang="de-CH" altLang="en-US" sz="2000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can</a:t>
            </a:r>
            <a:r>
              <a:rPr lang="de-CH" altLang="en-US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 </a:t>
            </a:r>
            <a:r>
              <a:rPr lang="de-CH" altLang="en-US" sz="2000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be</a:t>
            </a:r>
            <a:r>
              <a:rPr lang="de-CH" altLang="en-US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 </a:t>
            </a:r>
            <a:r>
              <a:rPr lang="de-CH" altLang="en-US" sz="2000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attained</a:t>
            </a:r>
            <a:r>
              <a:rPr lang="de-CH" altLang="en-US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. </a:t>
            </a:r>
            <a:r>
              <a:rPr lang="de-CH" altLang="en-US" sz="2000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They</a:t>
            </a:r>
            <a:r>
              <a:rPr lang="de-CH" altLang="en-US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 </a:t>
            </a:r>
            <a:r>
              <a:rPr lang="de-CH" altLang="en-US" sz="2000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simplify</a:t>
            </a:r>
            <a:r>
              <a:rPr lang="de-CH" altLang="en-US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 </a:t>
            </a:r>
            <a:r>
              <a:rPr lang="de-CH" altLang="en-US" sz="2000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the</a:t>
            </a:r>
            <a:r>
              <a:rPr lang="de-CH" altLang="en-US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 network </a:t>
            </a:r>
            <a:r>
              <a:rPr lang="de-CH" altLang="en-US" sz="2000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equations</a:t>
            </a:r>
            <a:r>
              <a:rPr lang="de-CH" altLang="en-US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 and </a:t>
            </a:r>
            <a:r>
              <a:rPr lang="de-CH" altLang="en-US" sz="2000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can</a:t>
            </a:r>
            <a:r>
              <a:rPr lang="de-CH" altLang="en-US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 </a:t>
            </a:r>
            <a:r>
              <a:rPr lang="de-CH" altLang="en-US" sz="2000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be</a:t>
            </a:r>
            <a:r>
              <a:rPr lang="de-CH" altLang="en-US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 </a:t>
            </a:r>
            <a:r>
              <a:rPr lang="de-CH" altLang="en-US" sz="2000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used</a:t>
            </a:r>
            <a:r>
              <a:rPr lang="de-CH" altLang="en-US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 </a:t>
            </a:r>
            <a:r>
              <a:rPr lang="de-CH" altLang="en-US" sz="2000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to</a:t>
            </a:r>
            <a:r>
              <a:rPr lang="de-CH" altLang="en-US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 </a:t>
            </a:r>
            <a:r>
              <a:rPr lang="de-CH" altLang="en-US" sz="2000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speed</a:t>
            </a:r>
            <a:r>
              <a:rPr lang="de-CH" altLang="en-US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 </a:t>
            </a:r>
            <a:r>
              <a:rPr lang="de-CH" altLang="en-US" sz="2000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up</a:t>
            </a:r>
            <a:r>
              <a:rPr lang="de-CH" altLang="en-US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 </a:t>
            </a:r>
            <a:r>
              <a:rPr lang="de-CH" altLang="en-US" sz="2000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the</a:t>
            </a:r>
            <a:r>
              <a:rPr lang="de-CH" altLang="en-US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 </a:t>
            </a:r>
            <a:r>
              <a:rPr lang="de-CH" altLang="en-US" sz="2000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calculations</a:t>
            </a:r>
            <a:r>
              <a:rPr lang="de-CH" altLang="en-US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.</a:t>
            </a:r>
            <a:endParaRPr lang="en-US" altLang="en-US" sz="2000" dirty="0"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898AAF3-79AB-A3D8-12AE-00B109912C69}"/>
              </a:ext>
            </a:extLst>
          </p:cNvPr>
          <p:cNvSpPr txBox="1"/>
          <p:nvPr/>
        </p:nvSpPr>
        <p:spPr>
          <a:xfrm>
            <a:off x="578605" y="6165304"/>
            <a:ext cx="8208912" cy="338554"/>
          </a:xfrm>
          <a:prstGeom prst="rect">
            <a:avLst/>
          </a:prstGeom>
          <a:solidFill>
            <a:srgbClr val="FFC000"/>
          </a:solidFill>
          <a:ln w="317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rgbClr val="C00000"/>
                </a:solidFill>
              </a:rPr>
              <a:t>Reaction rates cancel between forward and reverse reaction → no cross section needed!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0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0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0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0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0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0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07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07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07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07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5" grpId="0" build="p"/>
      <p:bldP spid="2" grpId="0" animBg="1"/>
    </p:bld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>
            <a:extLst>
              <a:ext uri="{FF2B5EF4-FFF2-40B4-BE49-F238E27FC236}">
                <a16:creationId xmlns:a16="http://schemas.microsoft.com/office/drawing/2014/main" id="{F77B20FA-7EF5-602F-F8B0-5EB6D2A90A0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e-CH" altLang="en-US"/>
              <a:t>Reaction Equilibria</a:t>
            </a:r>
            <a:endParaRPr lang="en-US" altLang="en-US"/>
          </a:p>
        </p:txBody>
      </p:sp>
      <p:sp>
        <p:nvSpPr>
          <p:cNvPr id="3075" name="Rectangle 3">
            <a:extLst>
              <a:ext uri="{FF2B5EF4-FFF2-40B4-BE49-F238E27FC236}">
                <a16:creationId xmlns:a16="http://schemas.microsoft.com/office/drawing/2014/main" id="{1A09BD60-E726-160E-F117-61B7CA9B429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800100" y="3648075"/>
            <a:ext cx="7772400" cy="2714625"/>
          </a:xfrm>
        </p:spPr>
        <p:txBody>
          <a:bodyPr/>
          <a:lstStyle/>
          <a:p>
            <a:pPr eaLnBrk="1" hangingPunct="1"/>
            <a:r>
              <a:rPr lang="de-CH" altLang="en-US"/>
              <a:t>NSE</a:t>
            </a:r>
          </a:p>
          <a:p>
            <a:pPr eaLnBrk="1" hangingPunct="1"/>
            <a:r>
              <a:rPr lang="de-CH" altLang="en-US"/>
              <a:t>QSE</a:t>
            </a:r>
          </a:p>
          <a:p>
            <a:pPr eaLnBrk="1" hangingPunct="1"/>
            <a:r>
              <a:rPr lang="de-CH" altLang="en-US"/>
              <a:t>Waiting Point Approximation</a:t>
            </a:r>
            <a:endParaRPr lang="en-US" altLang="en-US"/>
          </a:p>
        </p:txBody>
      </p:sp>
      <p:sp>
        <p:nvSpPr>
          <p:cNvPr id="3076" name="Text Box 4">
            <a:extLst>
              <a:ext uri="{FF2B5EF4-FFF2-40B4-BE49-F238E27FC236}">
                <a16:creationId xmlns:a16="http://schemas.microsoft.com/office/drawing/2014/main" id="{9EF405A8-B6F6-4CA3-90BF-33FF4DA718D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84250" y="1489075"/>
            <a:ext cx="6831013" cy="180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dist" eaLnBrk="1" hangingPunct="1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None/>
              <a:defRPr/>
            </a:pPr>
            <a:r>
              <a:rPr lang="de-CH" altLang="en-US" sz="28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At high </a:t>
            </a:r>
            <a:r>
              <a:rPr lang="de-CH" altLang="en-US" sz="2800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temperatures</a:t>
            </a:r>
            <a:r>
              <a:rPr lang="de-CH" altLang="en-US" sz="28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 and/</a:t>
            </a:r>
            <a:r>
              <a:rPr lang="de-CH" altLang="en-US" sz="2800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or</a:t>
            </a:r>
            <a:r>
              <a:rPr lang="de-CH" altLang="en-US" sz="28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 </a:t>
            </a:r>
            <a:r>
              <a:rPr lang="de-CH" altLang="en-US" sz="2800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densities</a:t>
            </a:r>
            <a:r>
              <a:rPr lang="de-CH" altLang="en-US" sz="28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, </a:t>
            </a:r>
            <a:r>
              <a:rPr lang="de-CH" altLang="en-US" sz="2800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reaction</a:t>
            </a:r>
            <a:br>
              <a:rPr lang="de-CH" altLang="en-US" sz="28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</a:br>
            <a:r>
              <a:rPr lang="de-CH" altLang="en-US" sz="2800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equilibria</a:t>
            </a:r>
            <a:r>
              <a:rPr lang="de-CH" altLang="en-US" sz="28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 </a:t>
            </a:r>
            <a:r>
              <a:rPr lang="de-CH" altLang="en-US" sz="2800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can</a:t>
            </a:r>
            <a:r>
              <a:rPr lang="de-CH" altLang="en-US" sz="28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 </a:t>
            </a:r>
            <a:r>
              <a:rPr lang="de-CH" altLang="en-US" sz="2800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be</a:t>
            </a:r>
            <a:r>
              <a:rPr lang="de-CH" altLang="en-US" sz="28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 </a:t>
            </a:r>
            <a:r>
              <a:rPr lang="de-CH" altLang="en-US" sz="2800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attained</a:t>
            </a:r>
            <a:r>
              <a:rPr lang="de-CH" altLang="en-US" sz="28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. </a:t>
            </a:r>
            <a:r>
              <a:rPr lang="de-CH" altLang="en-US" sz="2800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They</a:t>
            </a:r>
            <a:r>
              <a:rPr lang="de-CH" altLang="en-US" sz="28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 </a:t>
            </a:r>
            <a:r>
              <a:rPr lang="de-CH" altLang="en-US" sz="2800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simplify</a:t>
            </a:r>
            <a:r>
              <a:rPr lang="de-CH" altLang="en-US" sz="28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 </a:t>
            </a:r>
            <a:r>
              <a:rPr lang="de-CH" altLang="en-US" sz="2800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the</a:t>
            </a:r>
            <a:br>
              <a:rPr lang="de-CH" altLang="en-US" sz="28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</a:br>
            <a:r>
              <a:rPr lang="de-CH" altLang="en-US" sz="28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network </a:t>
            </a:r>
            <a:r>
              <a:rPr lang="de-CH" altLang="en-US" sz="2800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equations</a:t>
            </a:r>
            <a:r>
              <a:rPr lang="de-CH" altLang="en-US" sz="28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 and </a:t>
            </a:r>
            <a:r>
              <a:rPr lang="de-CH" altLang="en-US" sz="2800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can</a:t>
            </a:r>
            <a:r>
              <a:rPr lang="de-CH" altLang="en-US" sz="28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 </a:t>
            </a:r>
            <a:r>
              <a:rPr lang="de-CH" altLang="en-US" sz="2800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be</a:t>
            </a:r>
            <a:r>
              <a:rPr lang="de-CH" altLang="en-US" sz="28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 </a:t>
            </a:r>
            <a:r>
              <a:rPr lang="de-CH" altLang="en-US" sz="2800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used</a:t>
            </a:r>
            <a:r>
              <a:rPr lang="de-CH" altLang="en-US" sz="28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 </a:t>
            </a:r>
            <a:r>
              <a:rPr lang="de-CH" altLang="en-US" sz="2800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to</a:t>
            </a:r>
            <a:r>
              <a:rPr lang="de-CH" altLang="en-US" sz="28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 </a:t>
            </a:r>
            <a:r>
              <a:rPr lang="de-CH" altLang="en-US" sz="2800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speed</a:t>
            </a:r>
            <a:br>
              <a:rPr lang="de-CH" altLang="en-US" sz="28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</a:br>
            <a:r>
              <a:rPr lang="de-CH" altLang="en-US" sz="2800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up</a:t>
            </a:r>
            <a:r>
              <a:rPr lang="de-CH" altLang="en-US" sz="28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 </a:t>
            </a:r>
            <a:r>
              <a:rPr lang="de-CH" altLang="en-US" sz="2800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the</a:t>
            </a:r>
            <a:r>
              <a:rPr lang="de-CH" altLang="en-US" sz="28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 </a:t>
            </a:r>
            <a:r>
              <a:rPr lang="de-CH" altLang="en-US" sz="2800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calculations</a:t>
            </a:r>
            <a:r>
              <a:rPr lang="de-CH" altLang="en-US" sz="28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.</a:t>
            </a:r>
            <a:endParaRPr lang="en-US" altLang="en-US" sz="2800" dirty="0"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>
            <a:extLst>
              <a:ext uri="{FF2B5EF4-FFF2-40B4-BE49-F238E27FC236}">
                <a16:creationId xmlns:a16="http://schemas.microsoft.com/office/drawing/2014/main" id="{49BCD8F9-8B99-164D-DF5C-2C1079FDD57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e-CH" altLang="en-US"/>
              <a:t>Nuclear Statistical Equilibrium I</a:t>
            </a:r>
            <a:endParaRPr lang="en-US" altLang="en-US"/>
          </a:p>
        </p:txBody>
      </p:sp>
      <p:sp>
        <p:nvSpPr>
          <p:cNvPr id="8195" name="Text Box 3">
            <a:extLst>
              <a:ext uri="{FF2B5EF4-FFF2-40B4-BE49-F238E27FC236}">
                <a16:creationId xmlns:a16="http://schemas.microsoft.com/office/drawing/2014/main" id="{952D45A1-24B4-4133-BA90-C76626138D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5925" y="1349375"/>
            <a:ext cx="7867650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None/>
              <a:defRPr/>
            </a:pPr>
            <a:r>
              <a:rPr lang="de-CH" altLang="en-US" sz="2800" i="1" u="sng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T</a:t>
            </a:r>
            <a:r>
              <a:rPr lang="de-CH" altLang="en-US" sz="2800" u="sng" baseline="-250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9</a:t>
            </a:r>
            <a:r>
              <a:rPr lang="de-CH" altLang="en-US" sz="2800" u="sng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 &gt; 4-5:</a:t>
            </a:r>
            <a:r>
              <a:rPr lang="de-CH" altLang="en-US" sz="28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 Strong, el.-magn. interactions in equilibrium</a:t>
            </a:r>
            <a:br>
              <a:rPr lang="de-CH" altLang="en-US" sz="28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</a:br>
            <a:r>
              <a:rPr lang="de-CH" altLang="en-US" sz="28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sym typeface="Symbol" panose="05050102010706020507" pitchFamily="18" charset="2"/>
              </a:rPr>
              <a:t></a:t>
            </a:r>
            <a:r>
              <a:rPr lang="de-CH" altLang="en-US" sz="28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sym typeface="Comic Sans MS" panose="030F0702030302020204" pitchFamily="66" charset="0"/>
              </a:rPr>
              <a:t> individual reactions not important for abundances:</a:t>
            </a:r>
            <a:endParaRPr lang="en-US" altLang="en-US" sz="2800" u="sng"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</a:endParaRPr>
          </a:p>
        </p:txBody>
      </p:sp>
      <p:grpSp>
        <p:nvGrpSpPr>
          <p:cNvPr id="8196" name="Group 4">
            <a:extLst>
              <a:ext uri="{FF2B5EF4-FFF2-40B4-BE49-F238E27FC236}">
                <a16:creationId xmlns:a16="http://schemas.microsoft.com/office/drawing/2014/main" id="{864CE8F8-C3EC-B1B9-C9E2-28E011B54DD4}"/>
              </a:ext>
            </a:extLst>
          </p:cNvPr>
          <p:cNvGrpSpPr>
            <a:grpSpLocks/>
          </p:cNvGrpSpPr>
          <p:nvPr/>
        </p:nvGrpSpPr>
        <p:grpSpPr bwMode="auto">
          <a:xfrm>
            <a:off x="0" y="2941638"/>
            <a:ext cx="9228138" cy="2933700"/>
            <a:chOff x="-293" y="1681"/>
            <a:chExt cx="6409" cy="2229"/>
          </a:xfrm>
        </p:grpSpPr>
        <p:graphicFrame>
          <p:nvGraphicFramePr>
            <p:cNvPr id="5125" name="Object 5">
              <a:extLst>
                <a:ext uri="{FF2B5EF4-FFF2-40B4-BE49-F238E27FC236}">
                  <a16:creationId xmlns:a16="http://schemas.microsoft.com/office/drawing/2014/main" id="{7E2AF6CD-8E40-8A4D-DDC3-2BC38C60D695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-293" y="1681"/>
            <a:ext cx="6351" cy="184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3" imgW="3365500" imgH="977900" progId="Equation.3">
                    <p:embed/>
                  </p:oleObj>
                </mc:Choice>
                <mc:Fallback>
                  <p:oleObj name="Equation" r:id="rId3" imgW="3365500" imgH="977900" progId="Equation.3">
                    <p:embed/>
                    <p:pic>
                      <p:nvPicPr>
                        <p:cNvPr id="5125" name="Object 5">
                          <a:extLst>
                            <a:ext uri="{FF2B5EF4-FFF2-40B4-BE49-F238E27FC236}">
                              <a16:creationId xmlns:a16="http://schemas.microsoft.com/office/drawing/2014/main" id="{7E2AF6CD-8E40-8A4D-DDC3-2BC38C60D695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-293" y="1681"/>
                          <a:ext cx="6351" cy="1848"/>
                        </a:xfrm>
                        <a:prstGeom prst="rect">
                          <a:avLst/>
                        </a:prstGeom>
                        <a:solidFill>
                          <a:srgbClr val="FFCC00"/>
                        </a:solidFill>
                        <a:ln w="9525">
                          <a:solidFill>
                            <a:schemeClr val="bg2"/>
                          </a:solidFill>
                          <a:miter lim="800000"/>
                          <a:headEnd/>
                          <a:tailEnd/>
                        </a:ln>
                        <a:effectLst>
                          <a:outerShdw dist="107763" dir="2700000" algn="ctr" rotWithShape="0">
                            <a:schemeClr val="bg2"/>
                          </a:outerShdw>
                        </a:effec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8198" name="Text Box 6">
              <a:extLst>
                <a:ext uri="{FF2B5EF4-FFF2-40B4-BE49-F238E27FC236}">
                  <a16:creationId xmlns:a16="http://schemas.microsoft.com/office/drawing/2014/main" id="{10E0730A-201A-488A-814E-103512A61C7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94" y="3608"/>
              <a:ext cx="5022" cy="30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1" hangingPunct="1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anose="05000000000000000000" pitchFamily="2" charset="2"/>
                <a:buNone/>
                <a:defRPr/>
              </a:pPr>
              <a:r>
                <a:rPr lang="de-CH" altLang="en-US" sz="2000" i="1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Y</a:t>
              </a:r>
              <a:r>
                <a:rPr lang="de-CH" altLang="en-US" sz="2000" baseline="-25000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n,p</a:t>
              </a:r>
              <a:r>
                <a:rPr lang="de-CH" altLang="en-US" sz="2000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...free neutrons, protons; </a:t>
              </a:r>
              <a:r>
                <a:rPr lang="de-CH" altLang="en-US" sz="2000" i="1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Y</a:t>
              </a:r>
              <a:r>
                <a:rPr lang="de-CH" altLang="en-US" sz="2000" baseline="-25000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e</a:t>
              </a:r>
              <a:r>
                <a:rPr lang="de-CH" altLang="en-US" sz="2000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 electron abundance (weak interaction)</a:t>
              </a:r>
              <a:endParaRPr lang="en-US" altLang="en-US" sz="20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>
            <a:extLst>
              <a:ext uri="{FF2B5EF4-FFF2-40B4-BE49-F238E27FC236}">
                <a16:creationId xmlns:a16="http://schemas.microsoft.com/office/drawing/2014/main" id="{71BD5B2A-877A-A6ED-4EB9-2DF91768473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e-CH" altLang="en-US"/>
              <a:t>Nuclear Statistical Equilibrium II</a:t>
            </a:r>
            <a:endParaRPr lang="en-US" altLang="en-US"/>
          </a:p>
        </p:txBody>
      </p:sp>
      <p:sp>
        <p:nvSpPr>
          <p:cNvPr id="10243" name="Rectangle 3">
            <a:extLst>
              <a:ext uri="{FF2B5EF4-FFF2-40B4-BE49-F238E27FC236}">
                <a16:creationId xmlns:a16="http://schemas.microsoft.com/office/drawing/2014/main" id="{3BA93B39-6A7F-9965-14CA-6390728EA68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 eaLnBrk="1" hangingPunct="1">
              <a:buFont typeface="Wingdings" panose="05000000000000000000" pitchFamily="2" charset="2"/>
              <a:buAutoNum type="arabicPeriod"/>
            </a:pPr>
            <a:r>
              <a:rPr lang="de-CH" altLang="en-US" u="sng"/>
              <a:t>Term </a:t>
            </a:r>
            <a:r>
              <a:rPr lang="de-CH" altLang="en-US" i="1" u="sng">
                <a:latin typeface="Symbol" panose="05050102010706020507" pitchFamily="18" charset="2"/>
              </a:rPr>
              <a:t>r</a:t>
            </a:r>
            <a:r>
              <a:rPr lang="de-CH" altLang="en-US" i="1" u="sng" baseline="30000"/>
              <a:t>A-1</a:t>
            </a:r>
            <a:r>
              <a:rPr lang="de-CH" altLang="en-US"/>
              <a:t>: High densities yield heavy nuclei.</a:t>
            </a:r>
          </a:p>
          <a:p>
            <a:pPr marL="609600" indent="-609600" eaLnBrk="1" hangingPunct="1">
              <a:buFont typeface="Wingdings" panose="05000000000000000000" pitchFamily="2" charset="2"/>
              <a:buAutoNum type="arabicPeriod"/>
            </a:pPr>
            <a:r>
              <a:rPr lang="de-CH" altLang="en-US" u="sng"/>
              <a:t>Term </a:t>
            </a:r>
            <a:r>
              <a:rPr lang="de-CH" altLang="en-US" i="1" u="sng"/>
              <a:t>(1/kT)</a:t>
            </a:r>
            <a:r>
              <a:rPr lang="de-CH" altLang="en-US" i="1" u="sng" baseline="30000"/>
              <a:t>3/2(A-1)</a:t>
            </a:r>
            <a:r>
              <a:rPr lang="de-CH" altLang="en-US"/>
              <a:t>: High temperatures yield light nuclei.</a:t>
            </a:r>
          </a:p>
          <a:p>
            <a:pPr marL="609600" indent="-609600" eaLnBrk="1" hangingPunct="1">
              <a:buFont typeface="Wingdings" panose="05000000000000000000" pitchFamily="2" charset="2"/>
              <a:buAutoNum type="arabicPeriod"/>
            </a:pPr>
            <a:r>
              <a:rPr lang="de-CH" altLang="en-US" u="sng"/>
              <a:t>Term e</a:t>
            </a:r>
            <a:r>
              <a:rPr lang="de-CH" altLang="en-US" i="1" u="sng" baseline="30000"/>
              <a:t>B/kT</a:t>
            </a:r>
            <a:r>
              <a:rPr lang="de-CH" altLang="en-US"/>
              <a:t>: Always nuclei with high binding energy </a:t>
            </a:r>
            <a:r>
              <a:rPr lang="de-CH" altLang="en-US" i="1"/>
              <a:t>B</a:t>
            </a:r>
            <a:r>
              <a:rPr lang="de-CH" altLang="en-US"/>
              <a:t> are favored.</a:t>
            </a:r>
            <a:endParaRPr lang="en-US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 build="p" autoUpdateAnimBg="0"/>
    </p:bld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>
            <a:extLst>
              <a:ext uri="{FF2B5EF4-FFF2-40B4-BE49-F238E27FC236}">
                <a16:creationId xmlns:a16="http://schemas.microsoft.com/office/drawing/2014/main" id="{B3BA0C90-1DD6-2430-6596-ED67740DE12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e-CH" altLang="en-US" sz="4000"/>
              <a:t>Nuclear Statistical Equilibrium III</a:t>
            </a:r>
            <a:endParaRPr lang="en-US" altLang="en-US" sz="4000"/>
          </a:p>
        </p:txBody>
      </p:sp>
      <p:sp>
        <p:nvSpPr>
          <p:cNvPr id="12292" name="Text Box 4">
            <a:extLst>
              <a:ext uri="{FF2B5EF4-FFF2-40B4-BE49-F238E27FC236}">
                <a16:creationId xmlns:a16="http://schemas.microsoft.com/office/drawing/2014/main" id="{7AE16B3F-9CC1-4C38-9A55-4AD53BCB621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51525" y="5464175"/>
            <a:ext cx="3133725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None/>
              <a:defRPr/>
            </a:pPr>
            <a:r>
              <a:rPr lang="de-CH" altLang="en-US" sz="28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Neutron enrichment:</a:t>
            </a:r>
            <a:br>
              <a:rPr lang="de-CH" altLang="en-US" sz="28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</a:br>
            <a:r>
              <a:rPr lang="de-CH" altLang="en-US" sz="2800" i="1">
                <a:effectLst>
                  <a:outerShdw blurRad="38100" dist="38100" dir="2700000" algn="tl">
                    <a:srgbClr val="C0C0C0"/>
                  </a:outerShdw>
                </a:effectLst>
                <a:latin typeface="Symbol" panose="05050102010706020507" pitchFamily="18" charset="2"/>
              </a:rPr>
              <a:t>h</a:t>
            </a:r>
            <a:r>
              <a:rPr lang="de-CH" altLang="en-US" sz="2800" i="1">
                <a:effectLst>
                  <a:outerShdw blurRad="38100" dist="38100" dir="2700000" algn="tl">
                    <a:srgbClr val="C0C0C0"/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de-CH" altLang="en-US" sz="28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= 1-2</a:t>
            </a:r>
            <a:r>
              <a:rPr lang="de-CH" altLang="en-US" sz="2800" i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Y</a:t>
            </a:r>
            <a:r>
              <a:rPr lang="de-CH" altLang="en-US" sz="2800" baseline="-250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e</a:t>
            </a:r>
            <a:endParaRPr lang="en-US" altLang="en-US" sz="2800" baseline="-25000"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</a:endParaRPr>
          </a:p>
        </p:txBody>
      </p:sp>
      <p:sp>
        <p:nvSpPr>
          <p:cNvPr id="12293" name="Text Box 5">
            <a:extLst>
              <a:ext uri="{FF2B5EF4-FFF2-40B4-BE49-F238E27FC236}">
                <a16:creationId xmlns:a16="http://schemas.microsoft.com/office/drawing/2014/main" id="{2F78B255-5615-4FE4-AE9F-2AA919D374D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46788" y="1984375"/>
            <a:ext cx="2870200" cy="118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None/>
              <a:defRPr/>
            </a:pPr>
            <a:r>
              <a:rPr lang="en-US" altLang="en-US" sz="24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Abundances peak at nucleus with </a:t>
            </a:r>
            <a:r>
              <a:rPr lang="en-US" altLang="en-US" sz="2400" i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Z</a:t>
            </a:r>
            <a:r>
              <a:rPr lang="en-US" altLang="en-US" sz="24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/</a:t>
            </a:r>
            <a:r>
              <a:rPr lang="en-US" altLang="en-US" sz="2400" i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A</a:t>
            </a:r>
            <a:r>
              <a:rPr lang="en-US" altLang="en-US" sz="24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=</a:t>
            </a:r>
            <a:r>
              <a:rPr lang="en-US" altLang="en-US" sz="2400" i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Y</a:t>
            </a:r>
            <a:r>
              <a:rPr lang="en-US" altLang="en-US" sz="2400" baseline="-250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e</a:t>
            </a:r>
          </a:p>
        </p:txBody>
      </p:sp>
      <p:pic>
        <p:nvPicPr>
          <p:cNvPr id="9221" name="Picture 6" descr="nsefractions">
            <a:extLst>
              <a:ext uri="{FF2B5EF4-FFF2-40B4-BE49-F238E27FC236}">
                <a16:creationId xmlns:a16="http://schemas.microsoft.com/office/drawing/2014/main" id="{5739A4C0-FBF4-34B0-DF58-0A05950BA8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1628775"/>
            <a:ext cx="5435600" cy="4830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>
            <a:extLst>
              <a:ext uri="{FF2B5EF4-FFF2-40B4-BE49-F238E27FC236}">
                <a16:creationId xmlns:a16="http://schemas.microsoft.com/office/drawing/2014/main" id="{4428AE1E-0E00-C90B-2450-41FC173B820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084168" y="116632"/>
            <a:ext cx="3168525" cy="1512887"/>
          </a:xfrm>
        </p:spPr>
        <p:txBody>
          <a:bodyPr/>
          <a:lstStyle/>
          <a:p>
            <a:pPr eaLnBrk="1" hangingPunct="1"/>
            <a:r>
              <a:rPr lang="en-US" altLang="en-US" sz="2400" dirty="0"/>
              <a:t>Examples of NSE distributions from interior region of </a:t>
            </a:r>
            <a:r>
              <a:rPr lang="en-US" altLang="en-US" sz="2400" dirty="0" err="1"/>
              <a:t>ccSN</a:t>
            </a:r>
            <a:endParaRPr lang="en-US" altLang="en-US" sz="2400" dirty="0"/>
          </a:p>
        </p:txBody>
      </p:sp>
      <p:pic>
        <p:nvPicPr>
          <p:cNvPr id="11267" name="Picture 3" descr="nse_examples">
            <a:extLst>
              <a:ext uri="{FF2B5EF4-FFF2-40B4-BE49-F238E27FC236}">
                <a16:creationId xmlns:a16="http://schemas.microsoft.com/office/drawing/2014/main" id="{3B213C6B-CD4B-DD51-9721-6A9FCBF6E8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940" b="7256"/>
          <a:stretch>
            <a:fillRect/>
          </a:stretch>
        </p:blipFill>
        <p:spPr bwMode="auto">
          <a:xfrm>
            <a:off x="0" y="0"/>
            <a:ext cx="617537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8" name="Text Box 6">
            <a:extLst>
              <a:ext uri="{FF2B5EF4-FFF2-40B4-BE49-F238E27FC236}">
                <a16:creationId xmlns:a16="http://schemas.microsoft.com/office/drawing/2014/main" id="{87C4C581-E8D3-47F0-B265-49A75B9B4EA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18350" y="6521450"/>
            <a:ext cx="20256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7150" cap="sq">
                <a:solidFill>
                  <a:srgbClr val="FF0000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None/>
              <a:defRPr/>
            </a:pPr>
            <a:r>
              <a:rPr lang="en-US" altLang="en-US" sz="16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Courtesy of W. R. Hix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46A0560-8D91-49BE-4F69-C99A42AA8A79}"/>
              </a:ext>
            </a:extLst>
          </p:cNvPr>
          <p:cNvSpPr txBox="1"/>
          <p:nvPr/>
        </p:nvSpPr>
        <p:spPr>
          <a:xfrm>
            <a:off x="6175375" y="2420888"/>
            <a:ext cx="296862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Slope determined by </a:t>
            </a:r>
            <a:r>
              <a:rPr lang="en-GB" i="1" dirty="0"/>
              <a:t>Y</a:t>
            </a:r>
            <a:r>
              <a:rPr lang="en-GB" baseline="-25000" dirty="0"/>
              <a:t>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Extension in mass number is given by </a:t>
            </a:r>
            <a:r>
              <a:rPr lang="en-GB" i="1" dirty="0">
                <a:latin typeface="Symbol" panose="05050102010706020507" pitchFamily="18" charset="2"/>
              </a:rPr>
              <a:t>r</a:t>
            </a:r>
            <a:r>
              <a:rPr lang="en-GB" dirty="0"/>
              <a:t>, </a:t>
            </a:r>
            <a:r>
              <a:rPr lang="en-GB" i="1" dirty="0"/>
              <a:t>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Within region most tightly bound nuclei are most abundant</a:t>
            </a:r>
          </a:p>
        </p:txBody>
      </p:sp>
    </p:spTree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>
            <a:extLst>
              <a:ext uri="{FF2B5EF4-FFF2-40B4-BE49-F238E27FC236}">
                <a16:creationId xmlns:a16="http://schemas.microsoft.com/office/drawing/2014/main" id="{201B76ED-64E6-F1B7-D1E9-ACE8D3E012F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711200" y="0"/>
            <a:ext cx="7772400" cy="1219200"/>
          </a:xfrm>
        </p:spPr>
        <p:txBody>
          <a:bodyPr/>
          <a:lstStyle/>
          <a:p>
            <a:pPr eaLnBrk="1" hangingPunct="1"/>
            <a:r>
              <a:rPr lang="de-CH" altLang="en-US" sz="3600"/>
              <a:t>Quasi-Statistical Nuclear Equilibrium</a:t>
            </a:r>
            <a:endParaRPr lang="en-US" altLang="en-US" sz="3600"/>
          </a:p>
        </p:txBody>
      </p:sp>
      <p:grpSp>
        <p:nvGrpSpPr>
          <p:cNvPr id="12291" name="Group 3">
            <a:extLst>
              <a:ext uri="{FF2B5EF4-FFF2-40B4-BE49-F238E27FC236}">
                <a16:creationId xmlns:a16="http://schemas.microsoft.com/office/drawing/2014/main" id="{C4D33666-AAED-2107-EAFE-80BA5E4627B5}"/>
              </a:ext>
            </a:extLst>
          </p:cNvPr>
          <p:cNvGrpSpPr>
            <a:grpSpLocks/>
          </p:cNvGrpSpPr>
          <p:nvPr/>
        </p:nvGrpSpPr>
        <p:grpSpPr bwMode="auto">
          <a:xfrm>
            <a:off x="2803525" y="3289300"/>
            <a:ext cx="1371600" cy="965200"/>
            <a:chOff x="2110" y="1344"/>
            <a:chExt cx="864" cy="608"/>
          </a:xfrm>
        </p:grpSpPr>
        <p:sp>
          <p:nvSpPr>
            <p:cNvPr id="12395" name="Rectangle 4">
              <a:extLst>
                <a:ext uri="{FF2B5EF4-FFF2-40B4-BE49-F238E27FC236}">
                  <a16:creationId xmlns:a16="http://schemas.microsoft.com/office/drawing/2014/main" id="{51DAB75B-7DCF-D2B0-286C-6138A680E4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10" y="1648"/>
              <a:ext cx="288" cy="304"/>
            </a:xfrm>
            <a:prstGeom prst="rect">
              <a:avLst/>
            </a:prstGeom>
            <a:solidFill>
              <a:schemeClr val="folHlink"/>
            </a:solidFill>
            <a:ln w="12700" cap="sq">
              <a:solidFill>
                <a:schemeClr val="bg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GB" altLang="en-US" sz="1800"/>
            </a:p>
          </p:txBody>
        </p:sp>
        <p:sp>
          <p:nvSpPr>
            <p:cNvPr id="12396" name="Rectangle 5">
              <a:extLst>
                <a:ext uri="{FF2B5EF4-FFF2-40B4-BE49-F238E27FC236}">
                  <a16:creationId xmlns:a16="http://schemas.microsoft.com/office/drawing/2014/main" id="{0B8A744B-65B3-237C-1871-60EF49D74E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98" y="1646"/>
              <a:ext cx="288" cy="306"/>
            </a:xfrm>
            <a:prstGeom prst="rect">
              <a:avLst/>
            </a:prstGeom>
            <a:solidFill>
              <a:schemeClr val="folHlink"/>
            </a:solidFill>
            <a:ln w="12700" cap="sq">
              <a:solidFill>
                <a:schemeClr val="bg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GB" altLang="en-US" sz="1800"/>
            </a:p>
          </p:txBody>
        </p:sp>
        <p:sp>
          <p:nvSpPr>
            <p:cNvPr id="12397" name="Rectangle 6">
              <a:extLst>
                <a:ext uri="{FF2B5EF4-FFF2-40B4-BE49-F238E27FC236}">
                  <a16:creationId xmlns:a16="http://schemas.microsoft.com/office/drawing/2014/main" id="{578EB5B2-3536-B408-CB42-7726254D80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86" y="1648"/>
              <a:ext cx="288" cy="304"/>
            </a:xfrm>
            <a:prstGeom prst="rect">
              <a:avLst/>
            </a:prstGeom>
            <a:solidFill>
              <a:schemeClr val="folHlink"/>
            </a:solidFill>
            <a:ln w="12700" cap="sq">
              <a:solidFill>
                <a:schemeClr val="bg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GB" altLang="en-US" sz="1800"/>
            </a:p>
          </p:txBody>
        </p:sp>
        <p:sp>
          <p:nvSpPr>
            <p:cNvPr id="12398" name="Rectangle 7">
              <a:extLst>
                <a:ext uri="{FF2B5EF4-FFF2-40B4-BE49-F238E27FC236}">
                  <a16:creationId xmlns:a16="http://schemas.microsoft.com/office/drawing/2014/main" id="{EB7A29D5-7D8D-CE4A-F2D2-3F837E417C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98" y="1344"/>
              <a:ext cx="288" cy="304"/>
            </a:xfrm>
            <a:prstGeom prst="rect">
              <a:avLst/>
            </a:prstGeom>
            <a:solidFill>
              <a:schemeClr val="folHlink"/>
            </a:solidFill>
            <a:ln w="12700" cap="sq">
              <a:solidFill>
                <a:schemeClr val="bg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GB" altLang="en-US" sz="1800"/>
            </a:p>
          </p:txBody>
        </p:sp>
        <p:sp>
          <p:nvSpPr>
            <p:cNvPr id="12399" name="Rectangle 8">
              <a:extLst>
                <a:ext uri="{FF2B5EF4-FFF2-40B4-BE49-F238E27FC236}">
                  <a16:creationId xmlns:a16="http://schemas.microsoft.com/office/drawing/2014/main" id="{9235BEA4-B06C-5933-AD65-59E25A55FF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86" y="1344"/>
              <a:ext cx="288" cy="304"/>
            </a:xfrm>
            <a:prstGeom prst="rect">
              <a:avLst/>
            </a:prstGeom>
            <a:solidFill>
              <a:schemeClr val="folHlink"/>
            </a:solidFill>
            <a:ln w="12700" cap="sq">
              <a:solidFill>
                <a:schemeClr val="bg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GB" altLang="en-US" sz="1800"/>
            </a:p>
          </p:txBody>
        </p:sp>
      </p:grpSp>
      <p:grpSp>
        <p:nvGrpSpPr>
          <p:cNvPr id="12292" name="Group 9">
            <a:extLst>
              <a:ext uri="{FF2B5EF4-FFF2-40B4-BE49-F238E27FC236}">
                <a16:creationId xmlns:a16="http://schemas.microsoft.com/office/drawing/2014/main" id="{92EC75A3-D0BD-D2F1-1D7A-A655A7894AD2}"/>
              </a:ext>
            </a:extLst>
          </p:cNvPr>
          <p:cNvGrpSpPr>
            <a:grpSpLocks/>
          </p:cNvGrpSpPr>
          <p:nvPr/>
        </p:nvGrpSpPr>
        <p:grpSpPr bwMode="auto">
          <a:xfrm>
            <a:off x="5746750" y="1077913"/>
            <a:ext cx="2740025" cy="1924050"/>
            <a:chOff x="3340" y="935"/>
            <a:chExt cx="1726" cy="1212"/>
          </a:xfrm>
        </p:grpSpPr>
        <p:grpSp>
          <p:nvGrpSpPr>
            <p:cNvPr id="12357" name="Group 10">
              <a:extLst>
                <a:ext uri="{FF2B5EF4-FFF2-40B4-BE49-F238E27FC236}">
                  <a16:creationId xmlns:a16="http://schemas.microsoft.com/office/drawing/2014/main" id="{9F3023B1-CB2F-1C24-3324-321B357321C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340" y="1538"/>
              <a:ext cx="1725" cy="609"/>
              <a:chOff x="3340" y="1538"/>
              <a:chExt cx="1725" cy="609"/>
            </a:xfrm>
          </p:grpSpPr>
          <p:grpSp>
            <p:nvGrpSpPr>
              <p:cNvPr id="12377" name="Group 11">
                <a:extLst>
                  <a:ext uri="{FF2B5EF4-FFF2-40B4-BE49-F238E27FC236}">
                    <a16:creationId xmlns:a16="http://schemas.microsoft.com/office/drawing/2014/main" id="{5F0920C1-9D3D-48CC-6AD2-CBE9A482B70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340" y="1840"/>
                <a:ext cx="1724" cy="307"/>
                <a:chOff x="3340" y="1840"/>
                <a:chExt cx="1724" cy="307"/>
              </a:xfrm>
            </p:grpSpPr>
            <p:grpSp>
              <p:nvGrpSpPr>
                <p:cNvPr id="12387" name="Group 12">
                  <a:extLst>
                    <a:ext uri="{FF2B5EF4-FFF2-40B4-BE49-F238E27FC236}">
                      <a16:creationId xmlns:a16="http://schemas.microsoft.com/office/drawing/2014/main" id="{ED47BB84-037F-81A2-B594-F57A83CA37B1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340" y="1840"/>
                  <a:ext cx="864" cy="306"/>
                  <a:chOff x="3340" y="1840"/>
                  <a:chExt cx="864" cy="306"/>
                </a:xfrm>
              </p:grpSpPr>
              <p:sp>
                <p:nvSpPr>
                  <p:cNvPr id="12392" name="Rectangle 13">
                    <a:extLst>
                      <a:ext uri="{FF2B5EF4-FFF2-40B4-BE49-F238E27FC236}">
                        <a16:creationId xmlns:a16="http://schemas.microsoft.com/office/drawing/2014/main" id="{928BFDF1-A428-ADFA-1BE3-9D945179DAB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340" y="1842"/>
                    <a:ext cx="288" cy="304"/>
                  </a:xfrm>
                  <a:prstGeom prst="rect">
                    <a:avLst/>
                  </a:prstGeom>
                  <a:solidFill>
                    <a:schemeClr val="folHlink"/>
                  </a:solidFill>
                  <a:ln w="12700" cap="sq">
                    <a:solidFill>
                      <a:schemeClr val="bg2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anchor="ctr">
                    <a:spAutoFit/>
                  </a:bodyPr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en-GB" altLang="en-US" sz="1800"/>
                  </a:p>
                </p:txBody>
              </p:sp>
              <p:sp>
                <p:nvSpPr>
                  <p:cNvPr id="12393" name="Rectangle 14">
                    <a:extLst>
                      <a:ext uri="{FF2B5EF4-FFF2-40B4-BE49-F238E27FC236}">
                        <a16:creationId xmlns:a16="http://schemas.microsoft.com/office/drawing/2014/main" id="{ABD9B5DD-2230-ABAB-864E-FAE2A439A4F9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628" y="1840"/>
                    <a:ext cx="288" cy="306"/>
                  </a:xfrm>
                  <a:prstGeom prst="rect">
                    <a:avLst/>
                  </a:prstGeom>
                  <a:solidFill>
                    <a:schemeClr val="folHlink"/>
                  </a:solidFill>
                  <a:ln w="12700" cap="sq">
                    <a:solidFill>
                      <a:schemeClr val="bg2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anchor="ctr">
                    <a:spAutoFit/>
                  </a:bodyPr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en-GB" altLang="en-US" sz="1800"/>
                  </a:p>
                </p:txBody>
              </p:sp>
              <p:sp>
                <p:nvSpPr>
                  <p:cNvPr id="12394" name="Rectangle 15">
                    <a:extLst>
                      <a:ext uri="{FF2B5EF4-FFF2-40B4-BE49-F238E27FC236}">
                        <a16:creationId xmlns:a16="http://schemas.microsoft.com/office/drawing/2014/main" id="{21DF128F-4B1D-05EB-DFFE-4F7A96DE8B19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916" y="1842"/>
                    <a:ext cx="288" cy="304"/>
                  </a:xfrm>
                  <a:prstGeom prst="rect">
                    <a:avLst/>
                  </a:prstGeom>
                  <a:solidFill>
                    <a:schemeClr val="folHlink"/>
                  </a:solidFill>
                  <a:ln w="12700" cap="sq">
                    <a:solidFill>
                      <a:schemeClr val="bg2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anchor="ctr">
                    <a:spAutoFit/>
                  </a:bodyPr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en-GB" altLang="en-US" sz="1800"/>
                  </a:p>
                </p:txBody>
              </p:sp>
            </p:grpSp>
            <p:grpSp>
              <p:nvGrpSpPr>
                <p:cNvPr id="12388" name="Group 16">
                  <a:extLst>
                    <a:ext uri="{FF2B5EF4-FFF2-40B4-BE49-F238E27FC236}">
                      <a16:creationId xmlns:a16="http://schemas.microsoft.com/office/drawing/2014/main" id="{5FE53709-3127-45F2-71B6-200B7D79E986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4200" y="1841"/>
                  <a:ext cx="864" cy="306"/>
                  <a:chOff x="3340" y="1840"/>
                  <a:chExt cx="864" cy="306"/>
                </a:xfrm>
              </p:grpSpPr>
              <p:sp>
                <p:nvSpPr>
                  <p:cNvPr id="12389" name="Rectangle 17">
                    <a:extLst>
                      <a:ext uri="{FF2B5EF4-FFF2-40B4-BE49-F238E27FC236}">
                        <a16:creationId xmlns:a16="http://schemas.microsoft.com/office/drawing/2014/main" id="{E7B8073C-5473-AF9D-AADA-A8996C975D55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340" y="1842"/>
                    <a:ext cx="288" cy="304"/>
                  </a:xfrm>
                  <a:prstGeom prst="rect">
                    <a:avLst/>
                  </a:prstGeom>
                  <a:solidFill>
                    <a:schemeClr val="folHlink"/>
                  </a:solidFill>
                  <a:ln w="12700" cap="sq">
                    <a:solidFill>
                      <a:schemeClr val="bg2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anchor="ctr">
                    <a:spAutoFit/>
                  </a:bodyPr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en-GB" altLang="en-US" sz="1800"/>
                  </a:p>
                </p:txBody>
              </p:sp>
              <p:sp>
                <p:nvSpPr>
                  <p:cNvPr id="12390" name="Rectangle 18">
                    <a:extLst>
                      <a:ext uri="{FF2B5EF4-FFF2-40B4-BE49-F238E27FC236}">
                        <a16:creationId xmlns:a16="http://schemas.microsoft.com/office/drawing/2014/main" id="{E0001CBD-3910-8E24-93BA-2A7095371CE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628" y="1840"/>
                    <a:ext cx="288" cy="306"/>
                  </a:xfrm>
                  <a:prstGeom prst="rect">
                    <a:avLst/>
                  </a:prstGeom>
                  <a:solidFill>
                    <a:schemeClr val="folHlink"/>
                  </a:solidFill>
                  <a:ln w="12700" cap="sq">
                    <a:solidFill>
                      <a:schemeClr val="bg2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anchor="ctr">
                    <a:spAutoFit/>
                  </a:bodyPr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en-GB" altLang="en-US" sz="1800"/>
                  </a:p>
                </p:txBody>
              </p:sp>
              <p:sp>
                <p:nvSpPr>
                  <p:cNvPr id="12391" name="Rectangle 19">
                    <a:extLst>
                      <a:ext uri="{FF2B5EF4-FFF2-40B4-BE49-F238E27FC236}">
                        <a16:creationId xmlns:a16="http://schemas.microsoft.com/office/drawing/2014/main" id="{1CAF4325-A490-1FB5-82CE-0815AAE6D891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916" y="1842"/>
                    <a:ext cx="288" cy="304"/>
                  </a:xfrm>
                  <a:prstGeom prst="rect">
                    <a:avLst/>
                  </a:prstGeom>
                  <a:solidFill>
                    <a:schemeClr val="folHlink"/>
                  </a:solidFill>
                  <a:ln w="12700" cap="sq">
                    <a:solidFill>
                      <a:schemeClr val="bg2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anchor="ctr">
                    <a:spAutoFit/>
                  </a:bodyPr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en-GB" altLang="en-US" sz="1800"/>
                  </a:p>
                </p:txBody>
              </p:sp>
            </p:grpSp>
          </p:grpSp>
          <p:grpSp>
            <p:nvGrpSpPr>
              <p:cNvPr id="12378" name="Group 20">
                <a:extLst>
                  <a:ext uri="{FF2B5EF4-FFF2-40B4-BE49-F238E27FC236}">
                    <a16:creationId xmlns:a16="http://schemas.microsoft.com/office/drawing/2014/main" id="{BA5D6163-8CE0-EC9D-9FE0-340762F5352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341" y="1538"/>
                <a:ext cx="1724" cy="307"/>
                <a:chOff x="3340" y="1840"/>
                <a:chExt cx="1724" cy="307"/>
              </a:xfrm>
            </p:grpSpPr>
            <p:grpSp>
              <p:nvGrpSpPr>
                <p:cNvPr id="12379" name="Group 21">
                  <a:extLst>
                    <a:ext uri="{FF2B5EF4-FFF2-40B4-BE49-F238E27FC236}">
                      <a16:creationId xmlns:a16="http://schemas.microsoft.com/office/drawing/2014/main" id="{6294E334-A7FF-0F33-9DDF-368D9EA6CFFA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340" y="1840"/>
                  <a:ext cx="864" cy="306"/>
                  <a:chOff x="3340" y="1840"/>
                  <a:chExt cx="864" cy="306"/>
                </a:xfrm>
              </p:grpSpPr>
              <p:sp>
                <p:nvSpPr>
                  <p:cNvPr id="12384" name="Rectangle 22">
                    <a:extLst>
                      <a:ext uri="{FF2B5EF4-FFF2-40B4-BE49-F238E27FC236}">
                        <a16:creationId xmlns:a16="http://schemas.microsoft.com/office/drawing/2014/main" id="{FEB776B4-A39D-CECC-594E-6B823C2F3D6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340" y="1842"/>
                    <a:ext cx="288" cy="304"/>
                  </a:xfrm>
                  <a:prstGeom prst="rect">
                    <a:avLst/>
                  </a:prstGeom>
                  <a:solidFill>
                    <a:schemeClr val="folHlink"/>
                  </a:solidFill>
                  <a:ln w="12700" cap="sq">
                    <a:solidFill>
                      <a:schemeClr val="bg2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anchor="ctr">
                    <a:spAutoFit/>
                  </a:bodyPr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en-GB" altLang="en-US" sz="1800"/>
                  </a:p>
                </p:txBody>
              </p:sp>
              <p:sp>
                <p:nvSpPr>
                  <p:cNvPr id="12385" name="Rectangle 23">
                    <a:extLst>
                      <a:ext uri="{FF2B5EF4-FFF2-40B4-BE49-F238E27FC236}">
                        <a16:creationId xmlns:a16="http://schemas.microsoft.com/office/drawing/2014/main" id="{50442611-82B4-CB16-C6A3-C53D3DBE1F8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628" y="1840"/>
                    <a:ext cx="288" cy="306"/>
                  </a:xfrm>
                  <a:prstGeom prst="rect">
                    <a:avLst/>
                  </a:prstGeom>
                  <a:solidFill>
                    <a:schemeClr val="folHlink"/>
                  </a:solidFill>
                  <a:ln w="12700" cap="sq">
                    <a:solidFill>
                      <a:schemeClr val="bg2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anchor="ctr">
                    <a:spAutoFit/>
                  </a:bodyPr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en-GB" altLang="en-US" sz="1800"/>
                  </a:p>
                </p:txBody>
              </p:sp>
              <p:sp>
                <p:nvSpPr>
                  <p:cNvPr id="12386" name="Rectangle 24">
                    <a:extLst>
                      <a:ext uri="{FF2B5EF4-FFF2-40B4-BE49-F238E27FC236}">
                        <a16:creationId xmlns:a16="http://schemas.microsoft.com/office/drawing/2014/main" id="{FD3E5720-8AE1-B406-6AC1-C57685F6CF7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916" y="1842"/>
                    <a:ext cx="288" cy="304"/>
                  </a:xfrm>
                  <a:prstGeom prst="rect">
                    <a:avLst/>
                  </a:prstGeom>
                  <a:solidFill>
                    <a:schemeClr val="folHlink"/>
                  </a:solidFill>
                  <a:ln w="12700" cap="sq">
                    <a:solidFill>
                      <a:schemeClr val="bg2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anchor="ctr">
                    <a:spAutoFit/>
                  </a:bodyPr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en-GB" altLang="en-US" sz="1800"/>
                  </a:p>
                </p:txBody>
              </p:sp>
            </p:grpSp>
            <p:grpSp>
              <p:nvGrpSpPr>
                <p:cNvPr id="12380" name="Group 25">
                  <a:extLst>
                    <a:ext uri="{FF2B5EF4-FFF2-40B4-BE49-F238E27FC236}">
                      <a16:creationId xmlns:a16="http://schemas.microsoft.com/office/drawing/2014/main" id="{2E0AC167-E494-A2B7-D5C2-99AA125FA319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4200" y="1841"/>
                  <a:ext cx="864" cy="306"/>
                  <a:chOff x="3340" y="1840"/>
                  <a:chExt cx="864" cy="306"/>
                </a:xfrm>
              </p:grpSpPr>
              <p:sp>
                <p:nvSpPr>
                  <p:cNvPr id="12381" name="Rectangle 26">
                    <a:extLst>
                      <a:ext uri="{FF2B5EF4-FFF2-40B4-BE49-F238E27FC236}">
                        <a16:creationId xmlns:a16="http://schemas.microsoft.com/office/drawing/2014/main" id="{F04C9E80-CC39-2DA2-ECE3-560C881EF31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340" y="1842"/>
                    <a:ext cx="288" cy="304"/>
                  </a:xfrm>
                  <a:prstGeom prst="rect">
                    <a:avLst/>
                  </a:prstGeom>
                  <a:solidFill>
                    <a:schemeClr val="folHlink"/>
                  </a:solidFill>
                  <a:ln w="12700" cap="sq">
                    <a:solidFill>
                      <a:schemeClr val="bg2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anchor="ctr">
                    <a:spAutoFit/>
                  </a:bodyPr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en-GB" altLang="en-US" sz="1800"/>
                  </a:p>
                </p:txBody>
              </p:sp>
              <p:sp>
                <p:nvSpPr>
                  <p:cNvPr id="12382" name="Rectangle 27">
                    <a:extLst>
                      <a:ext uri="{FF2B5EF4-FFF2-40B4-BE49-F238E27FC236}">
                        <a16:creationId xmlns:a16="http://schemas.microsoft.com/office/drawing/2014/main" id="{2AB8147A-89AA-39CE-1661-F742F23234D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628" y="1840"/>
                    <a:ext cx="288" cy="306"/>
                  </a:xfrm>
                  <a:prstGeom prst="rect">
                    <a:avLst/>
                  </a:prstGeom>
                  <a:solidFill>
                    <a:schemeClr val="folHlink"/>
                  </a:solidFill>
                  <a:ln w="12700" cap="sq">
                    <a:solidFill>
                      <a:schemeClr val="bg2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anchor="ctr">
                    <a:spAutoFit/>
                  </a:bodyPr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en-GB" altLang="en-US" sz="1800"/>
                  </a:p>
                </p:txBody>
              </p:sp>
              <p:sp>
                <p:nvSpPr>
                  <p:cNvPr id="12383" name="Rectangle 28">
                    <a:extLst>
                      <a:ext uri="{FF2B5EF4-FFF2-40B4-BE49-F238E27FC236}">
                        <a16:creationId xmlns:a16="http://schemas.microsoft.com/office/drawing/2014/main" id="{9F4CDDFF-1001-DD1D-2522-FBCD54D4D7A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916" y="1842"/>
                    <a:ext cx="288" cy="304"/>
                  </a:xfrm>
                  <a:prstGeom prst="rect">
                    <a:avLst/>
                  </a:prstGeom>
                  <a:solidFill>
                    <a:schemeClr val="folHlink"/>
                  </a:solidFill>
                  <a:ln w="12700" cap="sq">
                    <a:solidFill>
                      <a:schemeClr val="bg2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anchor="ctr">
                    <a:spAutoFit/>
                  </a:bodyPr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en-GB" altLang="en-US" sz="1800"/>
                  </a:p>
                </p:txBody>
              </p:sp>
            </p:grpSp>
          </p:grpSp>
        </p:grpSp>
        <p:grpSp>
          <p:nvGrpSpPr>
            <p:cNvPr id="12358" name="Group 29">
              <a:extLst>
                <a:ext uri="{FF2B5EF4-FFF2-40B4-BE49-F238E27FC236}">
                  <a16:creationId xmlns:a16="http://schemas.microsoft.com/office/drawing/2014/main" id="{17A84921-FE54-87A7-E173-700907EB91B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341" y="935"/>
              <a:ext cx="1725" cy="609"/>
              <a:chOff x="3340" y="1538"/>
              <a:chExt cx="1725" cy="609"/>
            </a:xfrm>
          </p:grpSpPr>
          <p:grpSp>
            <p:nvGrpSpPr>
              <p:cNvPr id="12359" name="Group 30">
                <a:extLst>
                  <a:ext uri="{FF2B5EF4-FFF2-40B4-BE49-F238E27FC236}">
                    <a16:creationId xmlns:a16="http://schemas.microsoft.com/office/drawing/2014/main" id="{F952B33B-FA56-3DF5-87A4-316A9FDB8ED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340" y="1840"/>
                <a:ext cx="1724" cy="307"/>
                <a:chOff x="3340" y="1840"/>
                <a:chExt cx="1724" cy="307"/>
              </a:xfrm>
            </p:grpSpPr>
            <p:grpSp>
              <p:nvGrpSpPr>
                <p:cNvPr id="12369" name="Group 31">
                  <a:extLst>
                    <a:ext uri="{FF2B5EF4-FFF2-40B4-BE49-F238E27FC236}">
                      <a16:creationId xmlns:a16="http://schemas.microsoft.com/office/drawing/2014/main" id="{9565C9A2-C536-6E4F-1515-5DA8C87BA100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340" y="1840"/>
                  <a:ext cx="864" cy="306"/>
                  <a:chOff x="3340" y="1840"/>
                  <a:chExt cx="864" cy="306"/>
                </a:xfrm>
              </p:grpSpPr>
              <p:sp>
                <p:nvSpPr>
                  <p:cNvPr id="12374" name="Rectangle 32">
                    <a:extLst>
                      <a:ext uri="{FF2B5EF4-FFF2-40B4-BE49-F238E27FC236}">
                        <a16:creationId xmlns:a16="http://schemas.microsoft.com/office/drawing/2014/main" id="{A2FC72FC-CF4B-8382-DB6C-982F486CA0D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340" y="1842"/>
                    <a:ext cx="288" cy="304"/>
                  </a:xfrm>
                  <a:prstGeom prst="rect">
                    <a:avLst/>
                  </a:prstGeom>
                  <a:solidFill>
                    <a:schemeClr val="folHlink"/>
                  </a:solidFill>
                  <a:ln w="12700" cap="sq">
                    <a:solidFill>
                      <a:schemeClr val="bg2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anchor="ctr">
                    <a:spAutoFit/>
                  </a:bodyPr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en-GB" altLang="en-US" sz="1800"/>
                  </a:p>
                </p:txBody>
              </p:sp>
              <p:sp>
                <p:nvSpPr>
                  <p:cNvPr id="12375" name="Rectangle 33">
                    <a:extLst>
                      <a:ext uri="{FF2B5EF4-FFF2-40B4-BE49-F238E27FC236}">
                        <a16:creationId xmlns:a16="http://schemas.microsoft.com/office/drawing/2014/main" id="{16B379F3-AA83-B66E-CE85-3FFAA3692C2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628" y="1840"/>
                    <a:ext cx="288" cy="306"/>
                  </a:xfrm>
                  <a:prstGeom prst="rect">
                    <a:avLst/>
                  </a:prstGeom>
                  <a:solidFill>
                    <a:schemeClr val="folHlink"/>
                  </a:solidFill>
                  <a:ln w="12700" cap="sq">
                    <a:solidFill>
                      <a:schemeClr val="bg2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anchor="ctr">
                    <a:spAutoFit/>
                  </a:bodyPr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en-GB" altLang="en-US" sz="1800"/>
                  </a:p>
                </p:txBody>
              </p:sp>
              <p:sp>
                <p:nvSpPr>
                  <p:cNvPr id="12376" name="Rectangle 34">
                    <a:extLst>
                      <a:ext uri="{FF2B5EF4-FFF2-40B4-BE49-F238E27FC236}">
                        <a16:creationId xmlns:a16="http://schemas.microsoft.com/office/drawing/2014/main" id="{B011F22B-1463-6801-5D5B-87ADDA081E7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916" y="1842"/>
                    <a:ext cx="288" cy="304"/>
                  </a:xfrm>
                  <a:prstGeom prst="rect">
                    <a:avLst/>
                  </a:prstGeom>
                  <a:solidFill>
                    <a:schemeClr val="folHlink"/>
                  </a:solidFill>
                  <a:ln w="12700" cap="sq">
                    <a:solidFill>
                      <a:schemeClr val="bg2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anchor="ctr">
                    <a:spAutoFit/>
                  </a:bodyPr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en-GB" altLang="en-US" sz="1800"/>
                  </a:p>
                </p:txBody>
              </p:sp>
            </p:grpSp>
            <p:grpSp>
              <p:nvGrpSpPr>
                <p:cNvPr id="12370" name="Group 35">
                  <a:extLst>
                    <a:ext uri="{FF2B5EF4-FFF2-40B4-BE49-F238E27FC236}">
                      <a16:creationId xmlns:a16="http://schemas.microsoft.com/office/drawing/2014/main" id="{30A7F0AF-86FD-89E7-774A-4EEED1D75173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4200" y="1841"/>
                  <a:ext cx="864" cy="306"/>
                  <a:chOff x="3340" y="1840"/>
                  <a:chExt cx="864" cy="306"/>
                </a:xfrm>
              </p:grpSpPr>
              <p:sp>
                <p:nvSpPr>
                  <p:cNvPr id="12371" name="Rectangle 36">
                    <a:extLst>
                      <a:ext uri="{FF2B5EF4-FFF2-40B4-BE49-F238E27FC236}">
                        <a16:creationId xmlns:a16="http://schemas.microsoft.com/office/drawing/2014/main" id="{859BE724-A1CE-5143-C532-9DBA35C49D8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340" y="1842"/>
                    <a:ext cx="288" cy="304"/>
                  </a:xfrm>
                  <a:prstGeom prst="rect">
                    <a:avLst/>
                  </a:prstGeom>
                  <a:solidFill>
                    <a:schemeClr val="folHlink"/>
                  </a:solidFill>
                  <a:ln w="12700" cap="sq">
                    <a:solidFill>
                      <a:schemeClr val="bg2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anchor="ctr">
                    <a:spAutoFit/>
                  </a:bodyPr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en-GB" altLang="en-US" sz="1800"/>
                  </a:p>
                </p:txBody>
              </p:sp>
              <p:sp>
                <p:nvSpPr>
                  <p:cNvPr id="12372" name="Rectangle 37">
                    <a:extLst>
                      <a:ext uri="{FF2B5EF4-FFF2-40B4-BE49-F238E27FC236}">
                        <a16:creationId xmlns:a16="http://schemas.microsoft.com/office/drawing/2014/main" id="{9B4EDCBC-98C1-4BFC-A367-6DCD62DDFC9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628" y="1840"/>
                    <a:ext cx="288" cy="306"/>
                  </a:xfrm>
                  <a:prstGeom prst="rect">
                    <a:avLst/>
                  </a:prstGeom>
                  <a:solidFill>
                    <a:schemeClr val="folHlink"/>
                  </a:solidFill>
                  <a:ln w="12700" cap="sq">
                    <a:solidFill>
                      <a:schemeClr val="bg2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anchor="ctr">
                    <a:spAutoFit/>
                  </a:bodyPr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en-GB" altLang="en-US" sz="1800"/>
                  </a:p>
                </p:txBody>
              </p:sp>
              <p:sp>
                <p:nvSpPr>
                  <p:cNvPr id="12373" name="Rectangle 38">
                    <a:extLst>
                      <a:ext uri="{FF2B5EF4-FFF2-40B4-BE49-F238E27FC236}">
                        <a16:creationId xmlns:a16="http://schemas.microsoft.com/office/drawing/2014/main" id="{17553A42-23CC-0272-0899-3875AF5389D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916" y="1842"/>
                    <a:ext cx="288" cy="304"/>
                  </a:xfrm>
                  <a:prstGeom prst="rect">
                    <a:avLst/>
                  </a:prstGeom>
                  <a:solidFill>
                    <a:schemeClr val="folHlink"/>
                  </a:solidFill>
                  <a:ln w="12700" cap="sq">
                    <a:solidFill>
                      <a:schemeClr val="bg2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anchor="ctr">
                    <a:spAutoFit/>
                  </a:bodyPr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en-GB" altLang="en-US" sz="1800"/>
                  </a:p>
                </p:txBody>
              </p:sp>
            </p:grpSp>
          </p:grpSp>
          <p:grpSp>
            <p:nvGrpSpPr>
              <p:cNvPr id="12360" name="Group 39">
                <a:extLst>
                  <a:ext uri="{FF2B5EF4-FFF2-40B4-BE49-F238E27FC236}">
                    <a16:creationId xmlns:a16="http://schemas.microsoft.com/office/drawing/2014/main" id="{D55E9047-01A1-84C6-095B-7BF53358CBF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341" y="1538"/>
                <a:ext cx="1724" cy="307"/>
                <a:chOff x="3340" y="1840"/>
                <a:chExt cx="1724" cy="307"/>
              </a:xfrm>
            </p:grpSpPr>
            <p:grpSp>
              <p:nvGrpSpPr>
                <p:cNvPr id="12361" name="Group 40">
                  <a:extLst>
                    <a:ext uri="{FF2B5EF4-FFF2-40B4-BE49-F238E27FC236}">
                      <a16:creationId xmlns:a16="http://schemas.microsoft.com/office/drawing/2014/main" id="{2805D8B1-0374-28A0-A630-8B39373DBDF4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340" y="1840"/>
                  <a:ext cx="864" cy="306"/>
                  <a:chOff x="3340" y="1840"/>
                  <a:chExt cx="864" cy="306"/>
                </a:xfrm>
              </p:grpSpPr>
              <p:sp>
                <p:nvSpPr>
                  <p:cNvPr id="12366" name="Rectangle 41">
                    <a:extLst>
                      <a:ext uri="{FF2B5EF4-FFF2-40B4-BE49-F238E27FC236}">
                        <a16:creationId xmlns:a16="http://schemas.microsoft.com/office/drawing/2014/main" id="{8DAC03C2-667A-DB15-BC50-B1800D5E8EC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340" y="1842"/>
                    <a:ext cx="288" cy="304"/>
                  </a:xfrm>
                  <a:prstGeom prst="rect">
                    <a:avLst/>
                  </a:prstGeom>
                  <a:solidFill>
                    <a:schemeClr val="folHlink"/>
                  </a:solidFill>
                  <a:ln w="12700" cap="sq">
                    <a:solidFill>
                      <a:schemeClr val="bg2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anchor="ctr">
                    <a:spAutoFit/>
                  </a:bodyPr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en-GB" altLang="en-US" sz="1800"/>
                  </a:p>
                </p:txBody>
              </p:sp>
              <p:sp>
                <p:nvSpPr>
                  <p:cNvPr id="12367" name="Rectangle 42">
                    <a:extLst>
                      <a:ext uri="{FF2B5EF4-FFF2-40B4-BE49-F238E27FC236}">
                        <a16:creationId xmlns:a16="http://schemas.microsoft.com/office/drawing/2014/main" id="{4F8B1197-0BAB-2F4A-90A7-9F2500EFFC6F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628" y="1840"/>
                    <a:ext cx="288" cy="306"/>
                  </a:xfrm>
                  <a:prstGeom prst="rect">
                    <a:avLst/>
                  </a:prstGeom>
                  <a:solidFill>
                    <a:schemeClr val="folHlink"/>
                  </a:solidFill>
                  <a:ln w="12700" cap="sq">
                    <a:solidFill>
                      <a:schemeClr val="bg2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anchor="ctr">
                    <a:spAutoFit/>
                  </a:bodyPr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en-GB" altLang="en-US" sz="1800"/>
                  </a:p>
                </p:txBody>
              </p:sp>
              <p:sp>
                <p:nvSpPr>
                  <p:cNvPr id="12368" name="Rectangle 43">
                    <a:extLst>
                      <a:ext uri="{FF2B5EF4-FFF2-40B4-BE49-F238E27FC236}">
                        <a16:creationId xmlns:a16="http://schemas.microsoft.com/office/drawing/2014/main" id="{32677FCA-1DE9-CF8B-9AEC-D5BFE1014EA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916" y="1842"/>
                    <a:ext cx="288" cy="304"/>
                  </a:xfrm>
                  <a:prstGeom prst="rect">
                    <a:avLst/>
                  </a:prstGeom>
                  <a:solidFill>
                    <a:schemeClr val="folHlink"/>
                  </a:solidFill>
                  <a:ln w="12700" cap="sq">
                    <a:solidFill>
                      <a:schemeClr val="bg2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anchor="ctr">
                    <a:spAutoFit/>
                  </a:bodyPr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en-GB" altLang="en-US" sz="1800"/>
                  </a:p>
                </p:txBody>
              </p:sp>
            </p:grpSp>
            <p:grpSp>
              <p:nvGrpSpPr>
                <p:cNvPr id="12362" name="Group 44">
                  <a:extLst>
                    <a:ext uri="{FF2B5EF4-FFF2-40B4-BE49-F238E27FC236}">
                      <a16:creationId xmlns:a16="http://schemas.microsoft.com/office/drawing/2014/main" id="{534568F2-5751-D83F-6C01-F9447A125CC3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4200" y="1841"/>
                  <a:ext cx="864" cy="306"/>
                  <a:chOff x="3340" y="1840"/>
                  <a:chExt cx="864" cy="306"/>
                </a:xfrm>
              </p:grpSpPr>
              <p:sp>
                <p:nvSpPr>
                  <p:cNvPr id="12363" name="Rectangle 45">
                    <a:extLst>
                      <a:ext uri="{FF2B5EF4-FFF2-40B4-BE49-F238E27FC236}">
                        <a16:creationId xmlns:a16="http://schemas.microsoft.com/office/drawing/2014/main" id="{F508D912-1F4F-470C-7138-551A8FE41E0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340" y="1842"/>
                    <a:ext cx="288" cy="304"/>
                  </a:xfrm>
                  <a:prstGeom prst="rect">
                    <a:avLst/>
                  </a:prstGeom>
                  <a:solidFill>
                    <a:schemeClr val="folHlink"/>
                  </a:solidFill>
                  <a:ln w="12700" cap="sq">
                    <a:solidFill>
                      <a:schemeClr val="bg2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anchor="ctr">
                    <a:spAutoFit/>
                  </a:bodyPr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en-GB" altLang="en-US" sz="1800"/>
                  </a:p>
                </p:txBody>
              </p:sp>
              <p:sp>
                <p:nvSpPr>
                  <p:cNvPr id="12364" name="Rectangle 46">
                    <a:extLst>
                      <a:ext uri="{FF2B5EF4-FFF2-40B4-BE49-F238E27FC236}">
                        <a16:creationId xmlns:a16="http://schemas.microsoft.com/office/drawing/2014/main" id="{67BF0C5C-EBB8-9818-C86A-FA3C8083DBC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628" y="1840"/>
                    <a:ext cx="288" cy="306"/>
                  </a:xfrm>
                  <a:prstGeom prst="rect">
                    <a:avLst/>
                  </a:prstGeom>
                  <a:solidFill>
                    <a:schemeClr val="folHlink"/>
                  </a:solidFill>
                  <a:ln w="12700" cap="sq">
                    <a:solidFill>
                      <a:schemeClr val="bg2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anchor="ctr">
                    <a:spAutoFit/>
                  </a:bodyPr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en-GB" altLang="en-US" sz="1800"/>
                  </a:p>
                </p:txBody>
              </p:sp>
              <p:sp>
                <p:nvSpPr>
                  <p:cNvPr id="12365" name="Rectangle 47">
                    <a:extLst>
                      <a:ext uri="{FF2B5EF4-FFF2-40B4-BE49-F238E27FC236}">
                        <a16:creationId xmlns:a16="http://schemas.microsoft.com/office/drawing/2014/main" id="{FFA68E07-67EF-566E-8A7F-DAE0F1E5E2C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916" y="1842"/>
                    <a:ext cx="288" cy="304"/>
                  </a:xfrm>
                  <a:prstGeom prst="rect">
                    <a:avLst/>
                  </a:prstGeom>
                  <a:solidFill>
                    <a:schemeClr val="folHlink"/>
                  </a:solidFill>
                  <a:ln w="12700" cap="sq">
                    <a:solidFill>
                      <a:schemeClr val="bg2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anchor="ctr">
                    <a:spAutoFit/>
                  </a:bodyPr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en-GB" altLang="en-US" sz="1800"/>
                  </a:p>
                </p:txBody>
              </p:sp>
            </p:grpSp>
          </p:grpSp>
        </p:grpSp>
      </p:grpSp>
      <p:grpSp>
        <p:nvGrpSpPr>
          <p:cNvPr id="12293" name="Group 48">
            <a:extLst>
              <a:ext uri="{FF2B5EF4-FFF2-40B4-BE49-F238E27FC236}">
                <a16:creationId xmlns:a16="http://schemas.microsoft.com/office/drawing/2014/main" id="{6C381BF3-FD2E-3196-CE61-3099BFFF71A5}"/>
              </a:ext>
            </a:extLst>
          </p:cNvPr>
          <p:cNvGrpSpPr>
            <a:grpSpLocks/>
          </p:cNvGrpSpPr>
          <p:nvPr/>
        </p:nvGrpSpPr>
        <p:grpSpPr bwMode="auto">
          <a:xfrm>
            <a:off x="850900" y="5080000"/>
            <a:ext cx="914400" cy="484188"/>
            <a:chOff x="1032" y="2416"/>
            <a:chExt cx="576" cy="305"/>
          </a:xfrm>
        </p:grpSpPr>
        <p:sp>
          <p:nvSpPr>
            <p:cNvPr id="12355" name="Rectangle 49">
              <a:extLst>
                <a:ext uri="{FF2B5EF4-FFF2-40B4-BE49-F238E27FC236}">
                  <a16:creationId xmlns:a16="http://schemas.microsoft.com/office/drawing/2014/main" id="{020BAD44-2C17-6F53-0837-9DB02E7C57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2" y="2416"/>
              <a:ext cx="288" cy="304"/>
            </a:xfrm>
            <a:prstGeom prst="rect">
              <a:avLst/>
            </a:prstGeom>
            <a:solidFill>
              <a:schemeClr val="folHlink"/>
            </a:solidFill>
            <a:ln w="12700" cap="sq">
              <a:solidFill>
                <a:schemeClr val="bg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GB" altLang="en-US" sz="1800"/>
            </a:p>
          </p:txBody>
        </p:sp>
        <p:sp>
          <p:nvSpPr>
            <p:cNvPr id="12356" name="Rectangle 50">
              <a:extLst>
                <a:ext uri="{FF2B5EF4-FFF2-40B4-BE49-F238E27FC236}">
                  <a16:creationId xmlns:a16="http://schemas.microsoft.com/office/drawing/2014/main" id="{F640D3B0-6868-18E1-19CD-345C187838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20" y="2417"/>
              <a:ext cx="288" cy="304"/>
            </a:xfrm>
            <a:prstGeom prst="rect">
              <a:avLst/>
            </a:prstGeom>
            <a:solidFill>
              <a:schemeClr val="folHlink"/>
            </a:solidFill>
            <a:ln w="12700" cap="sq">
              <a:solidFill>
                <a:schemeClr val="bg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GB" altLang="en-US" sz="1800"/>
            </a:p>
          </p:txBody>
        </p:sp>
      </p:grpSp>
      <p:cxnSp>
        <p:nvCxnSpPr>
          <p:cNvPr id="12294" name="AutoShape 51">
            <a:extLst>
              <a:ext uri="{FF2B5EF4-FFF2-40B4-BE49-F238E27FC236}">
                <a16:creationId xmlns:a16="http://schemas.microsoft.com/office/drawing/2014/main" id="{4669AABD-CB3B-CE7A-7A2A-15E4B985658A}"/>
              </a:ext>
            </a:extLst>
          </p:cNvPr>
          <p:cNvCxnSpPr>
            <a:cxnSpLocks noChangeShapeType="1"/>
            <a:stCxn id="12356" idx="3"/>
            <a:endCxn id="12395" idx="1"/>
          </p:cNvCxnSpPr>
          <p:nvPr/>
        </p:nvCxnSpPr>
        <p:spPr bwMode="auto">
          <a:xfrm flipV="1">
            <a:off x="1765300" y="4013200"/>
            <a:ext cx="1038225" cy="1309688"/>
          </a:xfrm>
          <a:prstGeom prst="straightConnector1">
            <a:avLst/>
          </a:prstGeom>
          <a:noFill/>
          <a:ln w="12700" cap="sq">
            <a:solidFill>
              <a:schemeClr val="bg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295" name="AutoShape 52">
            <a:extLst>
              <a:ext uri="{FF2B5EF4-FFF2-40B4-BE49-F238E27FC236}">
                <a16:creationId xmlns:a16="http://schemas.microsoft.com/office/drawing/2014/main" id="{2DDD446A-A3B9-C76C-B874-AA73AC2EE34A}"/>
              </a:ext>
            </a:extLst>
          </p:cNvPr>
          <p:cNvCxnSpPr>
            <a:cxnSpLocks noChangeShapeType="1"/>
            <a:stCxn id="12399" idx="3"/>
            <a:endCxn id="12392" idx="1"/>
          </p:cNvCxnSpPr>
          <p:nvPr/>
        </p:nvCxnSpPr>
        <p:spPr bwMode="auto">
          <a:xfrm flipV="1">
            <a:off x="4175125" y="2759075"/>
            <a:ext cx="1571625" cy="771525"/>
          </a:xfrm>
          <a:prstGeom prst="straightConnector1">
            <a:avLst/>
          </a:prstGeom>
          <a:noFill/>
          <a:ln w="12700" cap="sq">
            <a:solidFill>
              <a:schemeClr val="bg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6197" name="Group 53">
            <a:extLst>
              <a:ext uri="{FF2B5EF4-FFF2-40B4-BE49-F238E27FC236}">
                <a16:creationId xmlns:a16="http://schemas.microsoft.com/office/drawing/2014/main" id="{6B5E4AAE-0AE9-F84D-EBBE-2E7ABDB7B323}"/>
              </a:ext>
            </a:extLst>
          </p:cNvPr>
          <p:cNvGrpSpPr>
            <a:grpSpLocks/>
          </p:cNvGrpSpPr>
          <p:nvPr/>
        </p:nvGrpSpPr>
        <p:grpSpPr bwMode="auto">
          <a:xfrm>
            <a:off x="850900" y="5083175"/>
            <a:ext cx="914400" cy="484188"/>
            <a:chOff x="1032" y="2416"/>
            <a:chExt cx="576" cy="305"/>
          </a:xfrm>
        </p:grpSpPr>
        <p:sp>
          <p:nvSpPr>
            <p:cNvPr id="12353" name="Rectangle 54">
              <a:extLst>
                <a:ext uri="{FF2B5EF4-FFF2-40B4-BE49-F238E27FC236}">
                  <a16:creationId xmlns:a16="http://schemas.microsoft.com/office/drawing/2014/main" id="{EF72C65D-B4C9-08B0-0A4D-5666EE4C0A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2" y="2416"/>
              <a:ext cx="288" cy="304"/>
            </a:xfrm>
            <a:prstGeom prst="rect">
              <a:avLst/>
            </a:prstGeom>
            <a:solidFill>
              <a:srgbClr val="FFCC00"/>
            </a:solidFill>
            <a:ln w="12700" cap="sq">
              <a:solidFill>
                <a:schemeClr val="bg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GB" altLang="en-US" sz="1800"/>
            </a:p>
          </p:txBody>
        </p:sp>
        <p:sp>
          <p:nvSpPr>
            <p:cNvPr id="12354" name="Rectangle 55">
              <a:extLst>
                <a:ext uri="{FF2B5EF4-FFF2-40B4-BE49-F238E27FC236}">
                  <a16:creationId xmlns:a16="http://schemas.microsoft.com/office/drawing/2014/main" id="{6A2C4D81-DB7D-7664-E5C2-E7DA1CA710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20" y="2417"/>
              <a:ext cx="288" cy="304"/>
            </a:xfrm>
            <a:prstGeom prst="rect">
              <a:avLst/>
            </a:prstGeom>
            <a:solidFill>
              <a:srgbClr val="FFCC00"/>
            </a:solidFill>
            <a:ln w="12700" cap="sq">
              <a:solidFill>
                <a:schemeClr val="bg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GB" altLang="en-US" sz="1800"/>
            </a:p>
          </p:txBody>
        </p:sp>
      </p:grpSp>
      <p:cxnSp>
        <p:nvCxnSpPr>
          <p:cNvPr id="6200" name="AutoShape 56">
            <a:extLst>
              <a:ext uri="{FF2B5EF4-FFF2-40B4-BE49-F238E27FC236}">
                <a16:creationId xmlns:a16="http://schemas.microsoft.com/office/drawing/2014/main" id="{95422371-51B0-BB1A-2C76-C5B7587307E0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1765300" y="4013200"/>
            <a:ext cx="1038225" cy="1309688"/>
          </a:xfrm>
          <a:prstGeom prst="straightConnector1">
            <a:avLst/>
          </a:prstGeom>
          <a:noFill/>
          <a:ln w="28575" cap="sq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6201" name="Group 57">
            <a:extLst>
              <a:ext uri="{FF2B5EF4-FFF2-40B4-BE49-F238E27FC236}">
                <a16:creationId xmlns:a16="http://schemas.microsoft.com/office/drawing/2014/main" id="{A5F79ECE-4097-CE30-0F1B-90EA702442F4}"/>
              </a:ext>
            </a:extLst>
          </p:cNvPr>
          <p:cNvGrpSpPr>
            <a:grpSpLocks/>
          </p:cNvGrpSpPr>
          <p:nvPr/>
        </p:nvGrpSpPr>
        <p:grpSpPr bwMode="auto">
          <a:xfrm>
            <a:off x="2803525" y="3289300"/>
            <a:ext cx="1371600" cy="965200"/>
            <a:chOff x="2110" y="1344"/>
            <a:chExt cx="864" cy="608"/>
          </a:xfrm>
        </p:grpSpPr>
        <p:sp>
          <p:nvSpPr>
            <p:cNvPr id="12348" name="Rectangle 58">
              <a:extLst>
                <a:ext uri="{FF2B5EF4-FFF2-40B4-BE49-F238E27FC236}">
                  <a16:creationId xmlns:a16="http://schemas.microsoft.com/office/drawing/2014/main" id="{4DB9A7DE-C61C-A601-DDED-F5314440B7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10" y="1648"/>
              <a:ext cx="288" cy="304"/>
            </a:xfrm>
            <a:prstGeom prst="rect">
              <a:avLst/>
            </a:prstGeom>
            <a:solidFill>
              <a:schemeClr val="accent2"/>
            </a:solidFill>
            <a:ln w="12700" cap="sq">
              <a:solidFill>
                <a:schemeClr val="bg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GB" altLang="en-US" sz="1800"/>
            </a:p>
          </p:txBody>
        </p:sp>
        <p:sp>
          <p:nvSpPr>
            <p:cNvPr id="12349" name="Rectangle 59">
              <a:extLst>
                <a:ext uri="{FF2B5EF4-FFF2-40B4-BE49-F238E27FC236}">
                  <a16:creationId xmlns:a16="http://schemas.microsoft.com/office/drawing/2014/main" id="{B1C2A047-AD67-4468-F30C-1098853339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98" y="1646"/>
              <a:ext cx="288" cy="306"/>
            </a:xfrm>
            <a:prstGeom prst="rect">
              <a:avLst/>
            </a:prstGeom>
            <a:solidFill>
              <a:schemeClr val="accent2"/>
            </a:solidFill>
            <a:ln w="12700" cap="sq">
              <a:solidFill>
                <a:schemeClr val="bg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GB" altLang="en-US" sz="1800"/>
            </a:p>
          </p:txBody>
        </p:sp>
        <p:sp>
          <p:nvSpPr>
            <p:cNvPr id="12350" name="Rectangle 60">
              <a:extLst>
                <a:ext uri="{FF2B5EF4-FFF2-40B4-BE49-F238E27FC236}">
                  <a16:creationId xmlns:a16="http://schemas.microsoft.com/office/drawing/2014/main" id="{8D4AC78D-8AC6-A289-72CD-D5F4674EA1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86" y="1648"/>
              <a:ext cx="288" cy="304"/>
            </a:xfrm>
            <a:prstGeom prst="rect">
              <a:avLst/>
            </a:prstGeom>
            <a:solidFill>
              <a:schemeClr val="accent2"/>
            </a:solidFill>
            <a:ln w="12700" cap="sq">
              <a:solidFill>
                <a:schemeClr val="bg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GB" altLang="en-US" sz="1800"/>
            </a:p>
          </p:txBody>
        </p:sp>
        <p:sp>
          <p:nvSpPr>
            <p:cNvPr id="12351" name="Rectangle 61">
              <a:extLst>
                <a:ext uri="{FF2B5EF4-FFF2-40B4-BE49-F238E27FC236}">
                  <a16:creationId xmlns:a16="http://schemas.microsoft.com/office/drawing/2014/main" id="{A8545C99-C07E-9114-222A-CD0BA5E80D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98" y="1344"/>
              <a:ext cx="288" cy="304"/>
            </a:xfrm>
            <a:prstGeom prst="rect">
              <a:avLst/>
            </a:prstGeom>
            <a:solidFill>
              <a:schemeClr val="accent2"/>
            </a:solidFill>
            <a:ln w="12700" cap="sq">
              <a:solidFill>
                <a:schemeClr val="bg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GB" altLang="en-US" sz="1800"/>
            </a:p>
          </p:txBody>
        </p:sp>
        <p:sp>
          <p:nvSpPr>
            <p:cNvPr id="12352" name="Rectangle 62">
              <a:extLst>
                <a:ext uri="{FF2B5EF4-FFF2-40B4-BE49-F238E27FC236}">
                  <a16:creationId xmlns:a16="http://schemas.microsoft.com/office/drawing/2014/main" id="{A7882918-EF7B-2317-359C-2AAFD34414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86" y="1344"/>
              <a:ext cx="288" cy="304"/>
            </a:xfrm>
            <a:prstGeom prst="rect">
              <a:avLst/>
            </a:prstGeom>
            <a:solidFill>
              <a:schemeClr val="accent2"/>
            </a:solidFill>
            <a:ln w="12700" cap="sq">
              <a:solidFill>
                <a:schemeClr val="bg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GB" altLang="en-US" sz="1800"/>
            </a:p>
          </p:txBody>
        </p:sp>
      </p:grpSp>
      <p:cxnSp>
        <p:nvCxnSpPr>
          <p:cNvPr id="6207" name="AutoShape 63">
            <a:extLst>
              <a:ext uri="{FF2B5EF4-FFF2-40B4-BE49-F238E27FC236}">
                <a16:creationId xmlns:a16="http://schemas.microsoft.com/office/drawing/2014/main" id="{F9BFC674-0DD6-29CC-D335-B1555D9CB094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4175125" y="2762250"/>
            <a:ext cx="1571625" cy="771525"/>
          </a:xfrm>
          <a:prstGeom prst="straightConnector1">
            <a:avLst/>
          </a:prstGeom>
          <a:noFill/>
          <a:ln w="28575" cap="sq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6208" name="Group 64">
            <a:extLst>
              <a:ext uri="{FF2B5EF4-FFF2-40B4-BE49-F238E27FC236}">
                <a16:creationId xmlns:a16="http://schemas.microsoft.com/office/drawing/2014/main" id="{03CDCB8A-3DC1-62CF-3332-E03EFA027D3C}"/>
              </a:ext>
            </a:extLst>
          </p:cNvPr>
          <p:cNvGrpSpPr>
            <a:grpSpLocks/>
          </p:cNvGrpSpPr>
          <p:nvPr/>
        </p:nvGrpSpPr>
        <p:grpSpPr bwMode="auto">
          <a:xfrm>
            <a:off x="5746750" y="1077913"/>
            <a:ext cx="2740025" cy="1924050"/>
            <a:chOff x="3340" y="935"/>
            <a:chExt cx="1726" cy="1212"/>
          </a:xfrm>
        </p:grpSpPr>
        <p:grpSp>
          <p:nvGrpSpPr>
            <p:cNvPr id="12310" name="Group 65">
              <a:extLst>
                <a:ext uri="{FF2B5EF4-FFF2-40B4-BE49-F238E27FC236}">
                  <a16:creationId xmlns:a16="http://schemas.microsoft.com/office/drawing/2014/main" id="{39EF8690-9BAA-5D4D-96AF-5CAD53E0E9B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340" y="1538"/>
              <a:ext cx="1725" cy="609"/>
              <a:chOff x="3340" y="1538"/>
              <a:chExt cx="1725" cy="609"/>
            </a:xfrm>
          </p:grpSpPr>
          <p:grpSp>
            <p:nvGrpSpPr>
              <p:cNvPr id="12330" name="Group 66">
                <a:extLst>
                  <a:ext uri="{FF2B5EF4-FFF2-40B4-BE49-F238E27FC236}">
                    <a16:creationId xmlns:a16="http://schemas.microsoft.com/office/drawing/2014/main" id="{4699B6D9-A43F-DD17-D55C-D74A7556784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340" y="1840"/>
                <a:ext cx="1724" cy="307"/>
                <a:chOff x="3340" y="1840"/>
                <a:chExt cx="1724" cy="307"/>
              </a:xfrm>
            </p:grpSpPr>
            <p:grpSp>
              <p:nvGrpSpPr>
                <p:cNvPr id="12340" name="Group 67">
                  <a:extLst>
                    <a:ext uri="{FF2B5EF4-FFF2-40B4-BE49-F238E27FC236}">
                      <a16:creationId xmlns:a16="http://schemas.microsoft.com/office/drawing/2014/main" id="{181CB547-5EA4-5DD4-DBAB-1FAD2DCC4756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340" y="1840"/>
                  <a:ext cx="864" cy="306"/>
                  <a:chOff x="3340" y="1840"/>
                  <a:chExt cx="864" cy="306"/>
                </a:xfrm>
              </p:grpSpPr>
              <p:sp>
                <p:nvSpPr>
                  <p:cNvPr id="12345" name="Rectangle 68">
                    <a:extLst>
                      <a:ext uri="{FF2B5EF4-FFF2-40B4-BE49-F238E27FC236}">
                        <a16:creationId xmlns:a16="http://schemas.microsoft.com/office/drawing/2014/main" id="{FBD0C3A8-D65B-A97B-A09B-0BBC4603883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340" y="1842"/>
                    <a:ext cx="288" cy="304"/>
                  </a:xfrm>
                  <a:prstGeom prst="rect">
                    <a:avLst/>
                  </a:prstGeom>
                  <a:solidFill>
                    <a:srgbClr val="FF3300"/>
                  </a:solidFill>
                  <a:ln w="12700" cap="sq">
                    <a:solidFill>
                      <a:schemeClr val="bg2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anchor="ctr">
                    <a:spAutoFit/>
                  </a:bodyPr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en-GB" altLang="en-US" sz="1800"/>
                  </a:p>
                </p:txBody>
              </p:sp>
              <p:sp>
                <p:nvSpPr>
                  <p:cNvPr id="12346" name="Rectangle 69">
                    <a:extLst>
                      <a:ext uri="{FF2B5EF4-FFF2-40B4-BE49-F238E27FC236}">
                        <a16:creationId xmlns:a16="http://schemas.microsoft.com/office/drawing/2014/main" id="{9D8F1165-E2F2-9421-2EF6-596714631F5F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628" y="1840"/>
                    <a:ext cx="288" cy="306"/>
                  </a:xfrm>
                  <a:prstGeom prst="rect">
                    <a:avLst/>
                  </a:prstGeom>
                  <a:solidFill>
                    <a:srgbClr val="FF3300"/>
                  </a:solidFill>
                  <a:ln w="12700" cap="sq">
                    <a:solidFill>
                      <a:schemeClr val="bg2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anchor="ctr">
                    <a:spAutoFit/>
                  </a:bodyPr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en-GB" altLang="en-US" sz="1800"/>
                  </a:p>
                </p:txBody>
              </p:sp>
              <p:sp>
                <p:nvSpPr>
                  <p:cNvPr id="12347" name="Rectangle 70">
                    <a:extLst>
                      <a:ext uri="{FF2B5EF4-FFF2-40B4-BE49-F238E27FC236}">
                        <a16:creationId xmlns:a16="http://schemas.microsoft.com/office/drawing/2014/main" id="{62D64F47-EEC2-5CDE-53F8-AC79F4C99B4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916" y="1842"/>
                    <a:ext cx="288" cy="304"/>
                  </a:xfrm>
                  <a:prstGeom prst="rect">
                    <a:avLst/>
                  </a:prstGeom>
                  <a:solidFill>
                    <a:srgbClr val="FF3300"/>
                  </a:solidFill>
                  <a:ln w="12700" cap="sq">
                    <a:solidFill>
                      <a:schemeClr val="bg2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anchor="ctr">
                    <a:spAutoFit/>
                  </a:bodyPr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en-GB" altLang="en-US" sz="1800"/>
                  </a:p>
                </p:txBody>
              </p:sp>
            </p:grpSp>
            <p:grpSp>
              <p:nvGrpSpPr>
                <p:cNvPr id="12341" name="Group 71">
                  <a:extLst>
                    <a:ext uri="{FF2B5EF4-FFF2-40B4-BE49-F238E27FC236}">
                      <a16:creationId xmlns:a16="http://schemas.microsoft.com/office/drawing/2014/main" id="{304AC38A-120B-659E-BB2E-1DFF1D0B8343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4200" y="1841"/>
                  <a:ext cx="864" cy="306"/>
                  <a:chOff x="3340" y="1840"/>
                  <a:chExt cx="864" cy="306"/>
                </a:xfrm>
              </p:grpSpPr>
              <p:sp>
                <p:nvSpPr>
                  <p:cNvPr id="12342" name="Rectangle 72">
                    <a:extLst>
                      <a:ext uri="{FF2B5EF4-FFF2-40B4-BE49-F238E27FC236}">
                        <a16:creationId xmlns:a16="http://schemas.microsoft.com/office/drawing/2014/main" id="{98E49EA0-947B-4BDD-2FC3-943A5AD72DCF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340" y="1842"/>
                    <a:ext cx="288" cy="304"/>
                  </a:xfrm>
                  <a:prstGeom prst="rect">
                    <a:avLst/>
                  </a:prstGeom>
                  <a:solidFill>
                    <a:srgbClr val="FF3300"/>
                  </a:solidFill>
                  <a:ln w="12700" cap="sq">
                    <a:solidFill>
                      <a:schemeClr val="bg2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anchor="ctr">
                    <a:spAutoFit/>
                  </a:bodyPr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en-GB" altLang="en-US" sz="1800"/>
                  </a:p>
                </p:txBody>
              </p:sp>
              <p:sp>
                <p:nvSpPr>
                  <p:cNvPr id="12343" name="Rectangle 73">
                    <a:extLst>
                      <a:ext uri="{FF2B5EF4-FFF2-40B4-BE49-F238E27FC236}">
                        <a16:creationId xmlns:a16="http://schemas.microsoft.com/office/drawing/2014/main" id="{DB899E8E-C1A0-93D2-F1A6-6A892F8FB72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628" y="1840"/>
                    <a:ext cx="288" cy="306"/>
                  </a:xfrm>
                  <a:prstGeom prst="rect">
                    <a:avLst/>
                  </a:prstGeom>
                  <a:solidFill>
                    <a:srgbClr val="FF3300"/>
                  </a:solidFill>
                  <a:ln w="12700" cap="sq">
                    <a:solidFill>
                      <a:schemeClr val="bg2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anchor="ctr">
                    <a:spAutoFit/>
                  </a:bodyPr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en-GB" altLang="en-US" sz="1800"/>
                  </a:p>
                </p:txBody>
              </p:sp>
              <p:sp>
                <p:nvSpPr>
                  <p:cNvPr id="12344" name="Rectangle 74">
                    <a:extLst>
                      <a:ext uri="{FF2B5EF4-FFF2-40B4-BE49-F238E27FC236}">
                        <a16:creationId xmlns:a16="http://schemas.microsoft.com/office/drawing/2014/main" id="{EB12C10F-479B-331E-AEB4-156DDF8727D1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916" y="1842"/>
                    <a:ext cx="288" cy="304"/>
                  </a:xfrm>
                  <a:prstGeom prst="rect">
                    <a:avLst/>
                  </a:prstGeom>
                  <a:solidFill>
                    <a:srgbClr val="FF3300"/>
                  </a:solidFill>
                  <a:ln w="12700" cap="sq">
                    <a:solidFill>
                      <a:schemeClr val="bg2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anchor="ctr">
                    <a:spAutoFit/>
                  </a:bodyPr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en-GB" altLang="en-US" sz="1800"/>
                  </a:p>
                </p:txBody>
              </p:sp>
            </p:grpSp>
          </p:grpSp>
          <p:grpSp>
            <p:nvGrpSpPr>
              <p:cNvPr id="12331" name="Group 75">
                <a:extLst>
                  <a:ext uri="{FF2B5EF4-FFF2-40B4-BE49-F238E27FC236}">
                    <a16:creationId xmlns:a16="http://schemas.microsoft.com/office/drawing/2014/main" id="{2EE8C20D-A899-3A7B-151B-B6894267B19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341" y="1538"/>
                <a:ext cx="1724" cy="307"/>
                <a:chOff x="3340" y="1840"/>
                <a:chExt cx="1724" cy="307"/>
              </a:xfrm>
            </p:grpSpPr>
            <p:grpSp>
              <p:nvGrpSpPr>
                <p:cNvPr id="12332" name="Group 76">
                  <a:extLst>
                    <a:ext uri="{FF2B5EF4-FFF2-40B4-BE49-F238E27FC236}">
                      <a16:creationId xmlns:a16="http://schemas.microsoft.com/office/drawing/2014/main" id="{7EA47E2C-14A7-6029-C7B5-0D87AD5155A0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340" y="1840"/>
                  <a:ext cx="864" cy="306"/>
                  <a:chOff x="3340" y="1840"/>
                  <a:chExt cx="864" cy="306"/>
                </a:xfrm>
              </p:grpSpPr>
              <p:sp>
                <p:nvSpPr>
                  <p:cNvPr id="12337" name="Rectangle 77">
                    <a:extLst>
                      <a:ext uri="{FF2B5EF4-FFF2-40B4-BE49-F238E27FC236}">
                        <a16:creationId xmlns:a16="http://schemas.microsoft.com/office/drawing/2014/main" id="{45E5C2E3-B16A-BE56-5C20-29EAF4F07B6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340" y="1842"/>
                    <a:ext cx="288" cy="304"/>
                  </a:xfrm>
                  <a:prstGeom prst="rect">
                    <a:avLst/>
                  </a:prstGeom>
                  <a:solidFill>
                    <a:srgbClr val="FF3300"/>
                  </a:solidFill>
                  <a:ln w="12700" cap="sq">
                    <a:solidFill>
                      <a:schemeClr val="bg2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anchor="ctr">
                    <a:spAutoFit/>
                  </a:bodyPr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en-GB" altLang="en-US" sz="1800"/>
                  </a:p>
                </p:txBody>
              </p:sp>
              <p:sp>
                <p:nvSpPr>
                  <p:cNvPr id="12338" name="Rectangle 78">
                    <a:extLst>
                      <a:ext uri="{FF2B5EF4-FFF2-40B4-BE49-F238E27FC236}">
                        <a16:creationId xmlns:a16="http://schemas.microsoft.com/office/drawing/2014/main" id="{3CA4B553-F83C-DB3E-D69E-448D82A9446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628" y="1840"/>
                    <a:ext cx="288" cy="306"/>
                  </a:xfrm>
                  <a:prstGeom prst="rect">
                    <a:avLst/>
                  </a:prstGeom>
                  <a:solidFill>
                    <a:srgbClr val="FF3300"/>
                  </a:solidFill>
                  <a:ln w="12700" cap="sq">
                    <a:solidFill>
                      <a:schemeClr val="bg2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anchor="ctr">
                    <a:spAutoFit/>
                  </a:bodyPr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en-GB" altLang="en-US" sz="1800"/>
                  </a:p>
                </p:txBody>
              </p:sp>
              <p:sp>
                <p:nvSpPr>
                  <p:cNvPr id="12339" name="Rectangle 79">
                    <a:extLst>
                      <a:ext uri="{FF2B5EF4-FFF2-40B4-BE49-F238E27FC236}">
                        <a16:creationId xmlns:a16="http://schemas.microsoft.com/office/drawing/2014/main" id="{8E7775C6-63D5-0125-2854-C6EC8FFE9DC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916" y="1842"/>
                    <a:ext cx="288" cy="304"/>
                  </a:xfrm>
                  <a:prstGeom prst="rect">
                    <a:avLst/>
                  </a:prstGeom>
                  <a:solidFill>
                    <a:srgbClr val="FF3300"/>
                  </a:solidFill>
                  <a:ln w="12700" cap="sq">
                    <a:solidFill>
                      <a:schemeClr val="bg2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anchor="ctr">
                    <a:spAutoFit/>
                  </a:bodyPr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en-GB" altLang="en-US" sz="1800"/>
                  </a:p>
                </p:txBody>
              </p:sp>
            </p:grpSp>
            <p:grpSp>
              <p:nvGrpSpPr>
                <p:cNvPr id="12333" name="Group 80">
                  <a:extLst>
                    <a:ext uri="{FF2B5EF4-FFF2-40B4-BE49-F238E27FC236}">
                      <a16:creationId xmlns:a16="http://schemas.microsoft.com/office/drawing/2014/main" id="{BB17E156-2EFA-5BD3-6DFE-2282F0369718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4200" y="1841"/>
                  <a:ext cx="864" cy="306"/>
                  <a:chOff x="3340" y="1840"/>
                  <a:chExt cx="864" cy="306"/>
                </a:xfrm>
              </p:grpSpPr>
              <p:sp>
                <p:nvSpPr>
                  <p:cNvPr id="12334" name="Rectangle 81">
                    <a:extLst>
                      <a:ext uri="{FF2B5EF4-FFF2-40B4-BE49-F238E27FC236}">
                        <a16:creationId xmlns:a16="http://schemas.microsoft.com/office/drawing/2014/main" id="{910DF871-3A99-2E47-7BDA-264FD0A75DEF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340" y="1842"/>
                    <a:ext cx="288" cy="304"/>
                  </a:xfrm>
                  <a:prstGeom prst="rect">
                    <a:avLst/>
                  </a:prstGeom>
                  <a:solidFill>
                    <a:srgbClr val="FF3300"/>
                  </a:solidFill>
                  <a:ln w="12700" cap="sq">
                    <a:solidFill>
                      <a:schemeClr val="bg2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anchor="ctr">
                    <a:spAutoFit/>
                  </a:bodyPr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en-GB" altLang="en-US" sz="1800"/>
                  </a:p>
                </p:txBody>
              </p:sp>
              <p:sp>
                <p:nvSpPr>
                  <p:cNvPr id="12335" name="Rectangle 82">
                    <a:extLst>
                      <a:ext uri="{FF2B5EF4-FFF2-40B4-BE49-F238E27FC236}">
                        <a16:creationId xmlns:a16="http://schemas.microsoft.com/office/drawing/2014/main" id="{7B690A6E-1E9F-4F20-2F7D-DE08561207F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628" y="1840"/>
                    <a:ext cx="288" cy="306"/>
                  </a:xfrm>
                  <a:prstGeom prst="rect">
                    <a:avLst/>
                  </a:prstGeom>
                  <a:solidFill>
                    <a:srgbClr val="FF3300"/>
                  </a:solidFill>
                  <a:ln w="12700" cap="sq">
                    <a:solidFill>
                      <a:schemeClr val="bg2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anchor="ctr">
                    <a:spAutoFit/>
                  </a:bodyPr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en-GB" altLang="en-US" sz="1800"/>
                  </a:p>
                </p:txBody>
              </p:sp>
              <p:sp>
                <p:nvSpPr>
                  <p:cNvPr id="12336" name="Rectangle 83">
                    <a:extLst>
                      <a:ext uri="{FF2B5EF4-FFF2-40B4-BE49-F238E27FC236}">
                        <a16:creationId xmlns:a16="http://schemas.microsoft.com/office/drawing/2014/main" id="{5682F743-36A9-E37E-4EDF-33EACB1D0BC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916" y="1842"/>
                    <a:ext cx="288" cy="304"/>
                  </a:xfrm>
                  <a:prstGeom prst="rect">
                    <a:avLst/>
                  </a:prstGeom>
                  <a:solidFill>
                    <a:srgbClr val="FF3300"/>
                  </a:solidFill>
                  <a:ln w="12700" cap="sq">
                    <a:solidFill>
                      <a:schemeClr val="bg2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anchor="ctr">
                    <a:spAutoFit/>
                  </a:bodyPr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en-GB" altLang="en-US" sz="1800"/>
                  </a:p>
                </p:txBody>
              </p:sp>
            </p:grpSp>
          </p:grpSp>
        </p:grpSp>
        <p:grpSp>
          <p:nvGrpSpPr>
            <p:cNvPr id="12311" name="Group 84">
              <a:extLst>
                <a:ext uri="{FF2B5EF4-FFF2-40B4-BE49-F238E27FC236}">
                  <a16:creationId xmlns:a16="http://schemas.microsoft.com/office/drawing/2014/main" id="{B4B7DECE-B4AE-D324-F188-B3217C49E8C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341" y="935"/>
              <a:ext cx="1725" cy="609"/>
              <a:chOff x="3340" y="1538"/>
              <a:chExt cx="1725" cy="609"/>
            </a:xfrm>
          </p:grpSpPr>
          <p:grpSp>
            <p:nvGrpSpPr>
              <p:cNvPr id="12312" name="Group 85">
                <a:extLst>
                  <a:ext uri="{FF2B5EF4-FFF2-40B4-BE49-F238E27FC236}">
                    <a16:creationId xmlns:a16="http://schemas.microsoft.com/office/drawing/2014/main" id="{F01D6FEA-6A55-8C66-F20D-15D35027B07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340" y="1840"/>
                <a:ext cx="1724" cy="307"/>
                <a:chOff x="3340" y="1840"/>
                <a:chExt cx="1724" cy="307"/>
              </a:xfrm>
            </p:grpSpPr>
            <p:grpSp>
              <p:nvGrpSpPr>
                <p:cNvPr id="12322" name="Group 86">
                  <a:extLst>
                    <a:ext uri="{FF2B5EF4-FFF2-40B4-BE49-F238E27FC236}">
                      <a16:creationId xmlns:a16="http://schemas.microsoft.com/office/drawing/2014/main" id="{07E1E302-ED2A-9830-FB66-F3622FCF3655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340" y="1840"/>
                  <a:ext cx="864" cy="306"/>
                  <a:chOff x="3340" y="1840"/>
                  <a:chExt cx="864" cy="306"/>
                </a:xfrm>
              </p:grpSpPr>
              <p:sp>
                <p:nvSpPr>
                  <p:cNvPr id="12327" name="Rectangle 87">
                    <a:extLst>
                      <a:ext uri="{FF2B5EF4-FFF2-40B4-BE49-F238E27FC236}">
                        <a16:creationId xmlns:a16="http://schemas.microsoft.com/office/drawing/2014/main" id="{D06002CC-84FB-3565-3E70-B8B63F454391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340" y="1842"/>
                    <a:ext cx="288" cy="304"/>
                  </a:xfrm>
                  <a:prstGeom prst="rect">
                    <a:avLst/>
                  </a:prstGeom>
                  <a:solidFill>
                    <a:srgbClr val="FF3300"/>
                  </a:solidFill>
                  <a:ln w="12700" cap="sq">
                    <a:solidFill>
                      <a:schemeClr val="bg2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anchor="ctr">
                    <a:spAutoFit/>
                  </a:bodyPr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en-GB" altLang="en-US" sz="1800"/>
                  </a:p>
                </p:txBody>
              </p:sp>
              <p:sp>
                <p:nvSpPr>
                  <p:cNvPr id="12328" name="Rectangle 88">
                    <a:extLst>
                      <a:ext uri="{FF2B5EF4-FFF2-40B4-BE49-F238E27FC236}">
                        <a16:creationId xmlns:a16="http://schemas.microsoft.com/office/drawing/2014/main" id="{B6B70F9B-2C41-3292-967B-FB523EBC53A9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628" y="1840"/>
                    <a:ext cx="288" cy="306"/>
                  </a:xfrm>
                  <a:prstGeom prst="rect">
                    <a:avLst/>
                  </a:prstGeom>
                  <a:solidFill>
                    <a:srgbClr val="FF3300"/>
                  </a:solidFill>
                  <a:ln w="12700" cap="sq">
                    <a:solidFill>
                      <a:schemeClr val="bg2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anchor="ctr">
                    <a:spAutoFit/>
                  </a:bodyPr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en-GB" altLang="en-US" sz="1800"/>
                  </a:p>
                </p:txBody>
              </p:sp>
              <p:sp>
                <p:nvSpPr>
                  <p:cNvPr id="12329" name="Rectangle 89">
                    <a:extLst>
                      <a:ext uri="{FF2B5EF4-FFF2-40B4-BE49-F238E27FC236}">
                        <a16:creationId xmlns:a16="http://schemas.microsoft.com/office/drawing/2014/main" id="{288DE928-9178-1F02-987E-6A3D0634061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916" y="1842"/>
                    <a:ext cx="288" cy="304"/>
                  </a:xfrm>
                  <a:prstGeom prst="rect">
                    <a:avLst/>
                  </a:prstGeom>
                  <a:solidFill>
                    <a:srgbClr val="FF3300"/>
                  </a:solidFill>
                  <a:ln w="12700" cap="sq">
                    <a:solidFill>
                      <a:schemeClr val="bg2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anchor="ctr">
                    <a:spAutoFit/>
                  </a:bodyPr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en-GB" altLang="en-US" sz="1800"/>
                  </a:p>
                </p:txBody>
              </p:sp>
            </p:grpSp>
            <p:grpSp>
              <p:nvGrpSpPr>
                <p:cNvPr id="12323" name="Group 90">
                  <a:extLst>
                    <a:ext uri="{FF2B5EF4-FFF2-40B4-BE49-F238E27FC236}">
                      <a16:creationId xmlns:a16="http://schemas.microsoft.com/office/drawing/2014/main" id="{0BDAC61E-3F9C-84A4-3B50-2B8083B4E6DE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4200" y="1841"/>
                  <a:ext cx="864" cy="306"/>
                  <a:chOff x="3340" y="1840"/>
                  <a:chExt cx="864" cy="306"/>
                </a:xfrm>
              </p:grpSpPr>
              <p:sp>
                <p:nvSpPr>
                  <p:cNvPr id="12324" name="Rectangle 91">
                    <a:extLst>
                      <a:ext uri="{FF2B5EF4-FFF2-40B4-BE49-F238E27FC236}">
                        <a16:creationId xmlns:a16="http://schemas.microsoft.com/office/drawing/2014/main" id="{0F1C263E-BF4D-0646-197C-F32ABF322CD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340" y="1842"/>
                    <a:ext cx="288" cy="304"/>
                  </a:xfrm>
                  <a:prstGeom prst="rect">
                    <a:avLst/>
                  </a:prstGeom>
                  <a:solidFill>
                    <a:srgbClr val="FF3300"/>
                  </a:solidFill>
                  <a:ln w="12700" cap="sq">
                    <a:solidFill>
                      <a:schemeClr val="bg2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anchor="ctr">
                    <a:spAutoFit/>
                  </a:bodyPr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en-GB" altLang="en-US" sz="1800"/>
                  </a:p>
                </p:txBody>
              </p:sp>
              <p:sp>
                <p:nvSpPr>
                  <p:cNvPr id="12325" name="Rectangle 92">
                    <a:extLst>
                      <a:ext uri="{FF2B5EF4-FFF2-40B4-BE49-F238E27FC236}">
                        <a16:creationId xmlns:a16="http://schemas.microsoft.com/office/drawing/2014/main" id="{7350A607-722C-80E1-F8DE-91F2EEB6429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628" y="1840"/>
                    <a:ext cx="288" cy="306"/>
                  </a:xfrm>
                  <a:prstGeom prst="rect">
                    <a:avLst/>
                  </a:prstGeom>
                  <a:solidFill>
                    <a:srgbClr val="FF3300"/>
                  </a:solidFill>
                  <a:ln w="12700" cap="sq">
                    <a:solidFill>
                      <a:schemeClr val="bg2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anchor="ctr">
                    <a:spAutoFit/>
                  </a:bodyPr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en-GB" altLang="en-US" sz="1800"/>
                  </a:p>
                </p:txBody>
              </p:sp>
              <p:sp>
                <p:nvSpPr>
                  <p:cNvPr id="12326" name="Rectangle 93">
                    <a:extLst>
                      <a:ext uri="{FF2B5EF4-FFF2-40B4-BE49-F238E27FC236}">
                        <a16:creationId xmlns:a16="http://schemas.microsoft.com/office/drawing/2014/main" id="{1350D789-7E34-3678-91B1-FC78FBE98BF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916" y="1842"/>
                    <a:ext cx="288" cy="304"/>
                  </a:xfrm>
                  <a:prstGeom prst="rect">
                    <a:avLst/>
                  </a:prstGeom>
                  <a:solidFill>
                    <a:srgbClr val="FF3300"/>
                  </a:solidFill>
                  <a:ln w="12700" cap="sq">
                    <a:solidFill>
                      <a:schemeClr val="bg2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anchor="ctr">
                    <a:spAutoFit/>
                  </a:bodyPr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en-GB" altLang="en-US" sz="1800"/>
                  </a:p>
                </p:txBody>
              </p:sp>
            </p:grpSp>
          </p:grpSp>
          <p:grpSp>
            <p:nvGrpSpPr>
              <p:cNvPr id="12313" name="Group 94">
                <a:extLst>
                  <a:ext uri="{FF2B5EF4-FFF2-40B4-BE49-F238E27FC236}">
                    <a16:creationId xmlns:a16="http://schemas.microsoft.com/office/drawing/2014/main" id="{2C32A906-085D-C600-B620-00ADA045A3F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341" y="1538"/>
                <a:ext cx="1724" cy="307"/>
                <a:chOff x="3340" y="1840"/>
                <a:chExt cx="1724" cy="307"/>
              </a:xfrm>
            </p:grpSpPr>
            <p:grpSp>
              <p:nvGrpSpPr>
                <p:cNvPr id="12314" name="Group 95">
                  <a:extLst>
                    <a:ext uri="{FF2B5EF4-FFF2-40B4-BE49-F238E27FC236}">
                      <a16:creationId xmlns:a16="http://schemas.microsoft.com/office/drawing/2014/main" id="{AAEAA430-A949-4A6B-9233-0029DD0EA351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340" y="1840"/>
                  <a:ext cx="864" cy="306"/>
                  <a:chOff x="3340" y="1840"/>
                  <a:chExt cx="864" cy="306"/>
                </a:xfrm>
              </p:grpSpPr>
              <p:sp>
                <p:nvSpPr>
                  <p:cNvPr id="12319" name="Rectangle 96">
                    <a:extLst>
                      <a:ext uri="{FF2B5EF4-FFF2-40B4-BE49-F238E27FC236}">
                        <a16:creationId xmlns:a16="http://schemas.microsoft.com/office/drawing/2014/main" id="{43A016F7-324A-45BD-33FD-1B76863F8E8F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340" y="1842"/>
                    <a:ext cx="288" cy="304"/>
                  </a:xfrm>
                  <a:prstGeom prst="rect">
                    <a:avLst/>
                  </a:prstGeom>
                  <a:solidFill>
                    <a:srgbClr val="FF3300"/>
                  </a:solidFill>
                  <a:ln w="12700" cap="sq">
                    <a:solidFill>
                      <a:schemeClr val="bg2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anchor="ctr">
                    <a:spAutoFit/>
                  </a:bodyPr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en-GB" altLang="en-US" sz="1800"/>
                  </a:p>
                </p:txBody>
              </p:sp>
              <p:sp>
                <p:nvSpPr>
                  <p:cNvPr id="12320" name="Rectangle 97">
                    <a:extLst>
                      <a:ext uri="{FF2B5EF4-FFF2-40B4-BE49-F238E27FC236}">
                        <a16:creationId xmlns:a16="http://schemas.microsoft.com/office/drawing/2014/main" id="{C1C382AB-0DA7-FD13-C42B-BBFC3B11B7E1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628" y="1840"/>
                    <a:ext cx="288" cy="306"/>
                  </a:xfrm>
                  <a:prstGeom prst="rect">
                    <a:avLst/>
                  </a:prstGeom>
                  <a:solidFill>
                    <a:srgbClr val="FF3300"/>
                  </a:solidFill>
                  <a:ln w="12700" cap="sq">
                    <a:solidFill>
                      <a:schemeClr val="bg2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anchor="ctr">
                    <a:spAutoFit/>
                  </a:bodyPr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en-GB" altLang="en-US" sz="1800"/>
                  </a:p>
                </p:txBody>
              </p:sp>
              <p:sp>
                <p:nvSpPr>
                  <p:cNvPr id="12321" name="Rectangle 98">
                    <a:extLst>
                      <a:ext uri="{FF2B5EF4-FFF2-40B4-BE49-F238E27FC236}">
                        <a16:creationId xmlns:a16="http://schemas.microsoft.com/office/drawing/2014/main" id="{866F9644-7805-7235-7E33-3E1A84835CF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916" y="1842"/>
                    <a:ext cx="288" cy="304"/>
                  </a:xfrm>
                  <a:prstGeom prst="rect">
                    <a:avLst/>
                  </a:prstGeom>
                  <a:solidFill>
                    <a:srgbClr val="FF3300"/>
                  </a:solidFill>
                  <a:ln w="12700" cap="sq">
                    <a:solidFill>
                      <a:schemeClr val="bg2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anchor="ctr">
                    <a:spAutoFit/>
                  </a:bodyPr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en-GB" altLang="en-US" sz="1800"/>
                  </a:p>
                </p:txBody>
              </p:sp>
            </p:grpSp>
            <p:grpSp>
              <p:nvGrpSpPr>
                <p:cNvPr id="12315" name="Group 99">
                  <a:extLst>
                    <a:ext uri="{FF2B5EF4-FFF2-40B4-BE49-F238E27FC236}">
                      <a16:creationId xmlns:a16="http://schemas.microsoft.com/office/drawing/2014/main" id="{03615D24-63C0-1404-1EAE-121CA5F8F272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4200" y="1841"/>
                  <a:ext cx="864" cy="306"/>
                  <a:chOff x="3340" y="1840"/>
                  <a:chExt cx="864" cy="306"/>
                </a:xfrm>
              </p:grpSpPr>
              <p:sp>
                <p:nvSpPr>
                  <p:cNvPr id="12316" name="Rectangle 100">
                    <a:extLst>
                      <a:ext uri="{FF2B5EF4-FFF2-40B4-BE49-F238E27FC236}">
                        <a16:creationId xmlns:a16="http://schemas.microsoft.com/office/drawing/2014/main" id="{85C4F7C4-6A46-DF83-1CAE-0C897103BB7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340" y="1842"/>
                    <a:ext cx="288" cy="304"/>
                  </a:xfrm>
                  <a:prstGeom prst="rect">
                    <a:avLst/>
                  </a:prstGeom>
                  <a:solidFill>
                    <a:srgbClr val="FF3300"/>
                  </a:solidFill>
                  <a:ln w="12700" cap="sq">
                    <a:solidFill>
                      <a:schemeClr val="bg2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anchor="ctr">
                    <a:spAutoFit/>
                  </a:bodyPr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en-GB" altLang="en-US" sz="1800"/>
                  </a:p>
                </p:txBody>
              </p:sp>
              <p:sp>
                <p:nvSpPr>
                  <p:cNvPr id="12317" name="Rectangle 101">
                    <a:extLst>
                      <a:ext uri="{FF2B5EF4-FFF2-40B4-BE49-F238E27FC236}">
                        <a16:creationId xmlns:a16="http://schemas.microsoft.com/office/drawing/2014/main" id="{5ACD4E54-1382-8B27-5767-D938381488B1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628" y="1840"/>
                    <a:ext cx="288" cy="306"/>
                  </a:xfrm>
                  <a:prstGeom prst="rect">
                    <a:avLst/>
                  </a:prstGeom>
                  <a:solidFill>
                    <a:srgbClr val="FF3300"/>
                  </a:solidFill>
                  <a:ln w="12700" cap="sq">
                    <a:solidFill>
                      <a:schemeClr val="bg2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anchor="ctr">
                    <a:spAutoFit/>
                  </a:bodyPr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en-GB" altLang="en-US" sz="1800"/>
                  </a:p>
                </p:txBody>
              </p:sp>
              <p:sp>
                <p:nvSpPr>
                  <p:cNvPr id="12318" name="Rectangle 102">
                    <a:extLst>
                      <a:ext uri="{FF2B5EF4-FFF2-40B4-BE49-F238E27FC236}">
                        <a16:creationId xmlns:a16="http://schemas.microsoft.com/office/drawing/2014/main" id="{8DF2BAF2-71C0-F14D-048D-8932BD0818B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916" y="1842"/>
                    <a:ext cx="288" cy="304"/>
                  </a:xfrm>
                  <a:prstGeom prst="rect">
                    <a:avLst/>
                  </a:prstGeom>
                  <a:solidFill>
                    <a:srgbClr val="FF3300"/>
                  </a:solidFill>
                  <a:ln w="12700" cap="sq">
                    <a:solidFill>
                      <a:schemeClr val="bg2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anchor="ctr">
                    <a:spAutoFit/>
                  </a:bodyPr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en-GB" altLang="en-US" sz="1800"/>
                  </a:p>
                </p:txBody>
              </p:sp>
            </p:grpSp>
          </p:grpSp>
        </p:grpSp>
      </p:grpSp>
      <p:grpSp>
        <p:nvGrpSpPr>
          <p:cNvPr id="6247" name="Group 103">
            <a:extLst>
              <a:ext uri="{FF2B5EF4-FFF2-40B4-BE49-F238E27FC236}">
                <a16:creationId xmlns:a16="http://schemas.microsoft.com/office/drawing/2014/main" id="{9F32AB8A-53EC-AD78-CB90-9CA8B9EC92C0}"/>
              </a:ext>
            </a:extLst>
          </p:cNvPr>
          <p:cNvGrpSpPr>
            <a:grpSpLocks/>
          </p:cNvGrpSpPr>
          <p:nvPr/>
        </p:nvGrpSpPr>
        <p:grpSpPr bwMode="auto">
          <a:xfrm>
            <a:off x="460375" y="1438275"/>
            <a:ext cx="4937125" cy="3235325"/>
            <a:chOff x="290" y="906"/>
            <a:chExt cx="3110" cy="2038"/>
          </a:xfrm>
        </p:grpSpPr>
        <p:sp>
          <p:nvSpPr>
            <p:cNvPr id="6248" name="Text Box 104">
              <a:extLst>
                <a:ext uri="{FF2B5EF4-FFF2-40B4-BE49-F238E27FC236}">
                  <a16:creationId xmlns:a16="http://schemas.microsoft.com/office/drawing/2014/main" id="{6176F178-57DD-4E54-AB5B-000DD68387D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90" y="906"/>
              <a:ext cx="2125" cy="258"/>
            </a:xfrm>
            <a:prstGeom prst="rect">
              <a:avLst/>
            </a:prstGeom>
            <a:noFill/>
            <a:ln w="12700" cap="sq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 eaLnBrk="1" hangingPunct="1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anose="05000000000000000000" pitchFamily="2" charset="2"/>
                <a:buNone/>
                <a:defRPr/>
              </a:pPr>
              <a:r>
                <a:rPr lang="de-CH" altLang="en-US" sz="2000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Equilibrated groups of nuclei...</a:t>
              </a:r>
              <a:endParaRPr lang="en-US" altLang="en-US" sz="20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endParaRPr>
            </a:p>
          </p:txBody>
        </p:sp>
        <p:sp>
          <p:nvSpPr>
            <p:cNvPr id="12307" name="Line 105">
              <a:extLst>
                <a:ext uri="{FF2B5EF4-FFF2-40B4-BE49-F238E27FC236}">
                  <a16:creationId xmlns:a16="http://schemas.microsoft.com/office/drawing/2014/main" id="{AF4EE159-DC38-8C82-D7C9-0EE9A3DF775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528" y="1056"/>
              <a:ext cx="872" cy="136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GB"/>
            </a:p>
          </p:txBody>
        </p:sp>
        <p:sp>
          <p:nvSpPr>
            <p:cNvPr id="12308" name="Line 106">
              <a:extLst>
                <a:ext uri="{FF2B5EF4-FFF2-40B4-BE49-F238E27FC236}">
                  <a16:creationId xmlns:a16="http://schemas.microsoft.com/office/drawing/2014/main" id="{A03A6D58-FEB5-3B74-859E-94394C9C364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736" y="1472"/>
              <a:ext cx="232" cy="496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GB"/>
            </a:p>
          </p:txBody>
        </p:sp>
        <p:sp>
          <p:nvSpPr>
            <p:cNvPr id="12309" name="Line 107">
              <a:extLst>
                <a:ext uri="{FF2B5EF4-FFF2-40B4-BE49-F238E27FC236}">
                  <a16:creationId xmlns:a16="http://schemas.microsoft.com/office/drawing/2014/main" id="{65D64728-88F3-D610-F962-C4739CC97202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856" y="1568"/>
              <a:ext cx="192" cy="1376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GB"/>
            </a:p>
          </p:txBody>
        </p:sp>
      </p:grpSp>
      <p:sp>
        <p:nvSpPr>
          <p:cNvPr id="6253" name="Text Box 109">
            <a:extLst>
              <a:ext uri="{FF2B5EF4-FFF2-40B4-BE49-F238E27FC236}">
                <a16:creationId xmlns:a16="http://schemas.microsoft.com/office/drawing/2014/main" id="{B6956FE3-43BF-49BF-8019-7C5B72A832A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92725" y="4076700"/>
            <a:ext cx="3284538" cy="409575"/>
          </a:xfrm>
          <a:prstGeom prst="rect">
            <a:avLst/>
          </a:prstGeom>
          <a:noFill/>
          <a:ln w="12700" cap="sq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None/>
              <a:defRPr/>
            </a:pPr>
            <a:r>
              <a:rPr lang="de-CH" altLang="en-US" sz="20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...connected by slow reactions</a:t>
            </a:r>
            <a:endParaRPr lang="en-US" altLang="en-US" sz="2000"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</a:endParaRPr>
          </a:p>
        </p:txBody>
      </p:sp>
      <p:sp>
        <p:nvSpPr>
          <p:cNvPr id="12303" name="Line 110">
            <a:extLst>
              <a:ext uri="{FF2B5EF4-FFF2-40B4-BE49-F238E27FC236}">
                <a16:creationId xmlns:a16="http://schemas.microsoft.com/office/drawing/2014/main" id="{F9BA8AE7-30F7-183C-4D15-33EEBBEB1ED0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501900" y="4292600"/>
            <a:ext cx="2646363" cy="444500"/>
          </a:xfrm>
          <a:prstGeom prst="line">
            <a:avLst/>
          </a:prstGeom>
          <a:noFill/>
          <a:ln w="28575" cap="sq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GB"/>
          </a:p>
        </p:txBody>
      </p:sp>
      <p:sp>
        <p:nvSpPr>
          <p:cNvPr id="12304" name="Line 111">
            <a:extLst>
              <a:ext uri="{FF2B5EF4-FFF2-40B4-BE49-F238E27FC236}">
                <a16:creationId xmlns:a16="http://schemas.microsoft.com/office/drawing/2014/main" id="{FA955C37-C41A-DA21-373E-852635215DAD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4991100" y="3479800"/>
            <a:ext cx="949325" cy="454025"/>
          </a:xfrm>
          <a:prstGeom prst="line">
            <a:avLst/>
          </a:prstGeom>
          <a:noFill/>
          <a:ln w="28575" cap="sq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GB"/>
          </a:p>
        </p:txBody>
      </p:sp>
      <p:sp>
        <p:nvSpPr>
          <p:cNvPr id="6256" name="Text Box 112">
            <a:extLst>
              <a:ext uri="{FF2B5EF4-FFF2-40B4-BE49-F238E27FC236}">
                <a16:creationId xmlns:a16="http://schemas.microsoft.com/office/drawing/2014/main" id="{94665A33-00A2-417E-ADCE-58E336A9527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48038" y="4652963"/>
            <a:ext cx="5795962" cy="199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Ø"/>
              <a:defRPr/>
            </a:pPr>
            <a:r>
              <a:rPr lang="de-CH" altLang="en-US" sz="24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Abundances within a group according to equilibrium equation (no reactions)</a:t>
            </a:r>
          </a:p>
          <a:p>
            <a:pPr eaLnBrk="1" hangingPunct="1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Ø"/>
              <a:defRPr/>
            </a:pPr>
            <a:r>
              <a:rPr lang="de-CH" altLang="en-US" sz="24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Relative abundances between groups determined by connecting reactions (model of connected pools)</a:t>
            </a:r>
            <a:endParaRPr lang="en-US" altLang="en-US" sz="2400"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6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6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6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6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6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2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2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56" grpId="0" autoUpdateAnimBg="0"/>
    </p:bld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>
            <a:extLst>
              <a:ext uri="{FF2B5EF4-FFF2-40B4-BE49-F238E27FC236}">
                <a16:creationId xmlns:a16="http://schemas.microsoft.com/office/drawing/2014/main" id="{357D0987-936A-4D31-8774-5D0373E16E0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z="2800"/>
              <a:t>r-Process Path and</a:t>
            </a:r>
            <a:br>
              <a:rPr lang="en-GB" altLang="en-US" sz="2800"/>
            </a:br>
            <a:r>
              <a:rPr lang="en-GB" altLang="en-US" sz="2800"/>
              <a:t>Waiting Point Approximation</a:t>
            </a:r>
          </a:p>
        </p:txBody>
      </p:sp>
      <p:pic>
        <p:nvPicPr>
          <p:cNvPr id="14339" name="Picture 2">
            <a:extLst>
              <a:ext uri="{FF2B5EF4-FFF2-40B4-BE49-F238E27FC236}">
                <a16:creationId xmlns:a16="http://schemas.microsoft.com/office/drawing/2014/main" id="{4B4BE4D9-61E4-832E-FF4E-E6D745CF36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41438"/>
            <a:ext cx="9144000" cy="5414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>
            <a:extLst>
              <a:ext uri="{FF2B5EF4-FFF2-40B4-BE49-F238E27FC236}">
                <a16:creationId xmlns:a16="http://schemas.microsoft.com/office/drawing/2014/main" id="{A72A9478-BA57-E349-179D-53E9C9C8E94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219200"/>
          </a:xfrm>
        </p:spPr>
        <p:txBody>
          <a:bodyPr/>
          <a:lstStyle/>
          <a:p>
            <a:pPr eaLnBrk="1" hangingPunct="1"/>
            <a:r>
              <a:rPr lang="de-CH" altLang="en-US" sz="3600"/>
              <a:t>Definition of „</a:t>
            </a:r>
            <a:r>
              <a:rPr lang="en-US" altLang="en-US" sz="3600"/>
              <a:t>Waiting Points“</a:t>
            </a:r>
          </a:p>
        </p:txBody>
      </p:sp>
      <p:grpSp>
        <p:nvGrpSpPr>
          <p:cNvPr id="15363" name="Group 4">
            <a:extLst>
              <a:ext uri="{FF2B5EF4-FFF2-40B4-BE49-F238E27FC236}">
                <a16:creationId xmlns:a16="http://schemas.microsoft.com/office/drawing/2014/main" id="{E3BC7442-D439-7DFB-F5DB-42410DA48113}"/>
              </a:ext>
            </a:extLst>
          </p:cNvPr>
          <p:cNvGrpSpPr>
            <a:grpSpLocks/>
          </p:cNvGrpSpPr>
          <p:nvPr/>
        </p:nvGrpSpPr>
        <p:grpSpPr bwMode="auto">
          <a:xfrm>
            <a:off x="1100138" y="3848100"/>
            <a:ext cx="6921500" cy="419100"/>
            <a:chOff x="773" y="2728"/>
            <a:chExt cx="4360" cy="264"/>
          </a:xfrm>
        </p:grpSpPr>
        <p:sp>
          <p:nvSpPr>
            <p:cNvPr id="15495" name="Rectangle 5">
              <a:extLst>
                <a:ext uri="{FF2B5EF4-FFF2-40B4-BE49-F238E27FC236}">
                  <a16:creationId xmlns:a16="http://schemas.microsoft.com/office/drawing/2014/main" id="{C8E6B729-EA87-9983-F09D-4E1E337A29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4" y="2733"/>
              <a:ext cx="4358" cy="259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50000">
                  <a:srgbClr val="FF0000"/>
                </a:gs>
                <a:gs pos="100000">
                  <a:srgbClr val="FFFFFF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GB" altLang="en-US" sz="1800"/>
            </a:p>
          </p:txBody>
        </p:sp>
        <p:grpSp>
          <p:nvGrpSpPr>
            <p:cNvPr id="15496" name="Group 6">
              <a:extLst>
                <a:ext uri="{FF2B5EF4-FFF2-40B4-BE49-F238E27FC236}">
                  <a16:creationId xmlns:a16="http://schemas.microsoft.com/office/drawing/2014/main" id="{D7C038B8-2417-484B-3BCB-CBC06B6B051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73" y="2728"/>
              <a:ext cx="4360" cy="264"/>
              <a:chOff x="773" y="2744"/>
              <a:chExt cx="4360" cy="264"/>
            </a:xfrm>
          </p:grpSpPr>
          <p:grpSp>
            <p:nvGrpSpPr>
              <p:cNvPr id="15497" name="Group 7">
                <a:extLst>
                  <a:ext uri="{FF2B5EF4-FFF2-40B4-BE49-F238E27FC236}">
                    <a16:creationId xmlns:a16="http://schemas.microsoft.com/office/drawing/2014/main" id="{2259AB6E-3D65-0BCA-121A-DEC86ED8146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773" y="2744"/>
                <a:ext cx="2179" cy="262"/>
                <a:chOff x="773" y="2744"/>
                <a:chExt cx="2179" cy="262"/>
              </a:xfrm>
            </p:grpSpPr>
            <p:grpSp>
              <p:nvGrpSpPr>
                <p:cNvPr id="15513" name="Group 8">
                  <a:extLst>
                    <a:ext uri="{FF2B5EF4-FFF2-40B4-BE49-F238E27FC236}">
                      <a16:creationId xmlns:a16="http://schemas.microsoft.com/office/drawing/2014/main" id="{9DB93A8C-04EA-7EA9-9856-A3F886ACB27A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773" y="2744"/>
                  <a:ext cx="1089" cy="261"/>
                  <a:chOff x="773" y="2744"/>
                  <a:chExt cx="1089" cy="261"/>
                </a:xfrm>
              </p:grpSpPr>
              <p:grpSp>
                <p:nvGrpSpPr>
                  <p:cNvPr id="15521" name="Group 9">
                    <a:extLst>
                      <a:ext uri="{FF2B5EF4-FFF2-40B4-BE49-F238E27FC236}">
                        <a16:creationId xmlns:a16="http://schemas.microsoft.com/office/drawing/2014/main" id="{6264B712-0BA6-1F08-D144-2316AE908190}"/>
                      </a:ext>
                    </a:extLst>
                  </p:cNvPr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773" y="2744"/>
                    <a:ext cx="544" cy="260"/>
                    <a:chOff x="784" y="1440"/>
                    <a:chExt cx="701" cy="336"/>
                  </a:xfrm>
                </p:grpSpPr>
                <p:sp>
                  <p:nvSpPr>
                    <p:cNvPr id="15525" name="Rectangle 10">
                      <a:extLst>
                        <a:ext uri="{FF2B5EF4-FFF2-40B4-BE49-F238E27FC236}">
                          <a16:creationId xmlns:a16="http://schemas.microsoft.com/office/drawing/2014/main" id="{DA531462-A2DF-1681-C5C2-CB51E6235040}"/>
                        </a:ext>
                      </a:extLst>
                    </p:cNvPr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784" y="1440"/>
                      <a:ext cx="352" cy="336"/>
                    </a:xfrm>
                    <a:prstGeom prst="rect">
                      <a:avLst/>
                    </a:prstGeom>
                    <a:noFill/>
                    <a:ln w="6350" cap="sq">
                      <a:solidFill>
                        <a:schemeClr val="bg2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gradFill rotWithShape="0">
                            <a:gsLst>
                              <a:gs pos="0">
                                <a:srgbClr val="76475E"/>
                              </a:gs>
                              <a:gs pos="50000">
                                <a:srgbClr val="FF99CC"/>
                              </a:gs>
                              <a:gs pos="100000">
                                <a:srgbClr val="76475E"/>
                              </a:gs>
                            </a:gsLst>
                            <a:lin ang="0" scaled="1"/>
                          </a:gra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>
                      <a:spAutoFit/>
                    </a:bodyPr>
                    <a:lstStyle>
                      <a:lvl1pPr>
                        <a:spcBef>
                          <a:spcPct val="20000"/>
                        </a:spcBef>
                        <a:buChar char="•"/>
                        <a:defRPr sz="3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har char="–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har char="•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har char="–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har char="»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en-GB" altLang="en-US" sz="1800"/>
                    </a:p>
                  </p:txBody>
                </p:sp>
                <p:sp>
                  <p:nvSpPr>
                    <p:cNvPr id="15526" name="Rectangle 11">
                      <a:extLst>
                        <a:ext uri="{FF2B5EF4-FFF2-40B4-BE49-F238E27FC236}">
                          <a16:creationId xmlns:a16="http://schemas.microsoft.com/office/drawing/2014/main" id="{763EDCD2-37C8-0B3D-B529-63DFB9574D27}"/>
                        </a:ext>
                      </a:extLst>
                    </p:cNvPr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1133" y="1440"/>
                      <a:ext cx="352" cy="336"/>
                    </a:xfrm>
                    <a:prstGeom prst="rect">
                      <a:avLst/>
                    </a:prstGeom>
                    <a:noFill/>
                    <a:ln w="6350" cap="sq">
                      <a:solidFill>
                        <a:schemeClr val="bg2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gradFill rotWithShape="0">
                            <a:gsLst>
                              <a:gs pos="0">
                                <a:srgbClr val="76475E"/>
                              </a:gs>
                              <a:gs pos="50000">
                                <a:srgbClr val="FF99CC"/>
                              </a:gs>
                              <a:gs pos="100000">
                                <a:srgbClr val="76475E"/>
                              </a:gs>
                            </a:gsLst>
                            <a:lin ang="0" scaled="1"/>
                          </a:gra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>
                      <a:spAutoFit/>
                    </a:bodyPr>
                    <a:lstStyle>
                      <a:lvl1pPr>
                        <a:spcBef>
                          <a:spcPct val="20000"/>
                        </a:spcBef>
                        <a:buChar char="•"/>
                        <a:defRPr sz="3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har char="–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har char="•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har char="–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har char="»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en-GB" altLang="en-US" sz="1800"/>
                    </a:p>
                  </p:txBody>
                </p:sp>
              </p:grpSp>
              <p:grpSp>
                <p:nvGrpSpPr>
                  <p:cNvPr id="15522" name="Group 12">
                    <a:extLst>
                      <a:ext uri="{FF2B5EF4-FFF2-40B4-BE49-F238E27FC236}">
                        <a16:creationId xmlns:a16="http://schemas.microsoft.com/office/drawing/2014/main" id="{00D4E0EC-CE3B-F8D0-27AF-C045D2440F62}"/>
                      </a:ext>
                    </a:extLst>
                  </p:cNvPr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1318" y="2745"/>
                    <a:ext cx="544" cy="260"/>
                    <a:chOff x="784" y="1440"/>
                    <a:chExt cx="701" cy="336"/>
                  </a:xfrm>
                </p:grpSpPr>
                <p:sp>
                  <p:nvSpPr>
                    <p:cNvPr id="15523" name="Rectangle 13">
                      <a:extLst>
                        <a:ext uri="{FF2B5EF4-FFF2-40B4-BE49-F238E27FC236}">
                          <a16:creationId xmlns:a16="http://schemas.microsoft.com/office/drawing/2014/main" id="{F2A78F4F-9033-7528-C4AC-F6EF7579D199}"/>
                        </a:ext>
                      </a:extLst>
                    </p:cNvPr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784" y="1440"/>
                      <a:ext cx="352" cy="336"/>
                    </a:xfrm>
                    <a:prstGeom prst="rect">
                      <a:avLst/>
                    </a:prstGeom>
                    <a:noFill/>
                    <a:ln w="6350" cap="sq">
                      <a:solidFill>
                        <a:schemeClr val="bg2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gradFill rotWithShape="0">
                            <a:gsLst>
                              <a:gs pos="0">
                                <a:srgbClr val="76475E"/>
                              </a:gs>
                              <a:gs pos="50000">
                                <a:srgbClr val="FF99CC"/>
                              </a:gs>
                              <a:gs pos="100000">
                                <a:srgbClr val="76475E"/>
                              </a:gs>
                            </a:gsLst>
                            <a:lin ang="0" scaled="1"/>
                          </a:gra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>
                      <a:spAutoFit/>
                    </a:bodyPr>
                    <a:lstStyle>
                      <a:lvl1pPr>
                        <a:spcBef>
                          <a:spcPct val="20000"/>
                        </a:spcBef>
                        <a:buChar char="•"/>
                        <a:defRPr sz="3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har char="–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har char="•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har char="–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har char="»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en-GB" altLang="en-US" sz="1800"/>
                    </a:p>
                  </p:txBody>
                </p:sp>
                <p:sp>
                  <p:nvSpPr>
                    <p:cNvPr id="15524" name="Rectangle 14">
                      <a:extLst>
                        <a:ext uri="{FF2B5EF4-FFF2-40B4-BE49-F238E27FC236}">
                          <a16:creationId xmlns:a16="http://schemas.microsoft.com/office/drawing/2014/main" id="{80369FC6-83E1-79E2-6D45-1DE20A44A83B}"/>
                        </a:ext>
                      </a:extLst>
                    </p:cNvPr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1133" y="1440"/>
                      <a:ext cx="352" cy="336"/>
                    </a:xfrm>
                    <a:prstGeom prst="rect">
                      <a:avLst/>
                    </a:prstGeom>
                    <a:noFill/>
                    <a:ln w="6350" cap="sq">
                      <a:solidFill>
                        <a:schemeClr val="bg2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gradFill rotWithShape="0">
                            <a:gsLst>
                              <a:gs pos="0">
                                <a:srgbClr val="76475E"/>
                              </a:gs>
                              <a:gs pos="50000">
                                <a:srgbClr val="FF99CC"/>
                              </a:gs>
                              <a:gs pos="100000">
                                <a:srgbClr val="76475E"/>
                              </a:gs>
                            </a:gsLst>
                            <a:lin ang="0" scaled="1"/>
                          </a:gra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>
                      <a:spAutoFit/>
                    </a:bodyPr>
                    <a:lstStyle>
                      <a:lvl1pPr>
                        <a:spcBef>
                          <a:spcPct val="20000"/>
                        </a:spcBef>
                        <a:buChar char="•"/>
                        <a:defRPr sz="3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har char="–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har char="•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har char="–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har char="»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en-GB" altLang="en-US" sz="1800"/>
                    </a:p>
                  </p:txBody>
                </p:sp>
              </p:grpSp>
            </p:grpSp>
            <p:grpSp>
              <p:nvGrpSpPr>
                <p:cNvPr id="15514" name="Group 15">
                  <a:extLst>
                    <a:ext uri="{FF2B5EF4-FFF2-40B4-BE49-F238E27FC236}">
                      <a16:creationId xmlns:a16="http://schemas.microsoft.com/office/drawing/2014/main" id="{4EED4F14-28B1-B2CB-62E8-7FF753C9858F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863" y="2745"/>
                  <a:ext cx="1089" cy="261"/>
                  <a:chOff x="773" y="2744"/>
                  <a:chExt cx="1089" cy="261"/>
                </a:xfrm>
              </p:grpSpPr>
              <p:grpSp>
                <p:nvGrpSpPr>
                  <p:cNvPr id="15515" name="Group 16">
                    <a:extLst>
                      <a:ext uri="{FF2B5EF4-FFF2-40B4-BE49-F238E27FC236}">
                        <a16:creationId xmlns:a16="http://schemas.microsoft.com/office/drawing/2014/main" id="{3CE2B219-382D-090A-5990-EF648968BBD8}"/>
                      </a:ext>
                    </a:extLst>
                  </p:cNvPr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773" y="2744"/>
                    <a:ext cx="544" cy="260"/>
                    <a:chOff x="784" y="1440"/>
                    <a:chExt cx="701" cy="336"/>
                  </a:xfrm>
                </p:grpSpPr>
                <p:sp>
                  <p:nvSpPr>
                    <p:cNvPr id="15519" name="Rectangle 17">
                      <a:extLst>
                        <a:ext uri="{FF2B5EF4-FFF2-40B4-BE49-F238E27FC236}">
                          <a16:creationId xmlns:a16="http://schemas.microsoft.com/office/drawing/2014/main" id="{0D51DBF8-D5F3-87C5-DDBB-F544B5C22AFC}"/>
                        </a:ext>
                      </a:extLst>
                    </p:cNvPr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784" y="1440"/>
                      <a:ext cx="352" cy="336"/>
                    </a:xfrm>
                    <a:prstGeom prst="rect">
                      <a:avLst/>
                    </a:prstGeom>
                    <a:noFill/>
                    <a:ln w="6350" cap="sq">
                      <a:solidFill>
                        <a:schemeClr val="bg2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gradFill rotWithShape="0">
                            <a:gsLst>
                              <a:gs pos="0">
                                <a:srgbClr val="76475E"/>
                              </a:gs>
                              <a:gs pos="50000">
                                <a:srgbClr val="FF99CC"/>
                              </a:gs>
                              <a:gs pos="100000">
                                <a:srgbClr val="76475E"/>
                              </a:gs>
                            </a:gsLst>
                            <a:lin ang="0" scaled="1"/>
                          </a:gra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>
                      <a:spAutoFit/>
                    </a:bodyPr>
                    <a:lstStyle>
                      <a:lvl1pPr>
                        <a:spcBef>
                          <a:spcPct val="20000"/>
                        </a:spcBef>
                        <a:buChar char="•"/>
                        <a:defRPr sz="3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har char="–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har char="•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har char="–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har char="»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en-GB" altLang="en-US" sz="1800"/>
                    </a:p>
                  </p:txBody>
                </p:sp>
                <p:sp>
                  <p:nvSpPr>
                    <p:cNvPr id="15520" name="Rectangle 18">
                      <a:extLst>
                        <a:ext uri="{FF2B5EF4-FFF2-40B4-BE49-F238E27FC236}">
                          <a16:creationId xmlns:a16="http://schemas.microsoft.com/office/drawing/2014/main" id="{B2ACC40F-83A1-CDAC-C018-AAEC2F25D2D7}"/>
                        </a:ext>
                      </a:extLst>
                    </p:cNvPr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1133" y="1440"/>
                      <a:ext cx="352" cy="336"/>
                    </a:xfrm>
                    <a:prstGeom prst="rect">
                      <a:avLst/>
                    </a:prstGeom>
                    <a:noFill/>
                    <a:ln w="6350" cap="sq">
                      <a:solidFill>
                        <a:schemeClr val="bg2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gradFill rotWithShape="0">
                            <a:gsLst>
                              <a:gs pos="0">
                                <a:srgbClr val="76475E"/>
                              </a:gs>
                              <a:gs pos="50000">
                                <a:srgbClr val="FF99CC"/>
                              </a:gs>
                              <a:gs pos="100000">
                                <a:srgbClr val="76475E"/>
                              </a:gs>
                            </a:gsLst>
                            <a:lin ang="0" scaled="1"/>
                          </a:gra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>
                      <a:spAutoFit/>
                    </a:bodyPr>
                    <a:lstStyle>
                      <a:lvl1pPr>
                        <a:spcBef>
                          <a:spcPct val="20000"/>
                        </a:spcBef>
                        <a:buChar char="•"/>
                        <a:defRPr sz="3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har char="–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har char="•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har char="–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har char="»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en-GB" altLang="en-US" sz="1800"/>
                    </a:p>
                  </p:txBody>
                </p:sp>
              </p:grpSp>
              <p:grpSp>
                <p:nvGrpSpPr>
                  <p:cNvPr id="15516" name="Group 19">
                    <a:extLst>
                      <a:ext uri="{FF2B5EF4-FFF2-40B4-BE49-F238E27FC236}">
                        <a16:creationId xmlns:a16="http://schemas.microsoft.com/office/drawing/2014/main" id="{9FD96FED-2713-728C-D1E2-C46C5EEC3900}"/>
                      </a:ext>
                    </a:extLst>
                  </p:cNvPr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1318" y="2745"/>
                    <a:ext cx="544" cy="260"/>
                    <a:chOff x="784" y="1440"/>
                    <a:chExt cx="701" cy="336"/>
                  </a:xfrm>
                </p:grpSpPr>
                <p:sp>
                  <p:nvSpPr>
                    <p:cNvPr id="15517" name="Rectangle 20">
                      <a:extLst>
                        <a:ext uri="{FF2B5EF4-FFF2-40B4-BE49-F238E27FC236}">
                          <a16:creationId xmlns:a16="http://schemas.microsoft.com/office/drawing/2014/main" id="{E5A54DA2-1265-8754-0BA7-72E3AA1146CD}"/>
                        </a:ext>
                      </a:extLst>
                    </p:cNvPr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784" y="1440"/>
                      <a:ext cx="352" cy="336"/>
                    </a:xfrm>
                    <a:prstGeom prst="rect">
                      <a:avLst/>
                    </a:prstGeom>
                    <a:noFill/>
                    <a:ln w="6350" cap="sq">
                      <a:solidFill>
                        <a:schemeClr val="bg2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gradFill rotWithShape="0">
                            <a:gsLst>
                              <a:gs pos="0">
                                <a:srgbClr val="76475E"/>
                              </a:gs>
                              <a:gs pos="50000">
                                <a:srgbClr val="FF99CC"/>
                              </a:gs>
                              <a:gs pos="100000">
                                <a:srgbClr val="76475E"/>
                              </a:gs>
                            </a:gsLst>
                            <a:lin ang="0" scaled="1"/>
                          </a:gra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>
                      <a:spAutoFit/>
                    </a:bodyPr>
                    <a:lstStyle>
                      <a:lvl1pPr>
                        <a:spcBef>
                          <a:spcPct val="20000"/>
                        </a:spcBef>
                        <a:buChar char="•"/>
                        <a:defRPr sz="3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har char="–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har char="•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har char="–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har char="»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en-GB" altLang="en-US" sz="1800"/>
                    </a:p>
                  </p:txBody>
                </p:sp>
                <p:sp>
                  <p:nvSpPr>
                    <p:cNvPr id="15518" name="Rectangle 21">
                      <a:extLst>
                        <a:ext uri="{FF2B5EF4-FFF2-40B4-BE49-F238E27FC236}">
                          <a16:creationId xmlns:a16="http://schemas.microsoft.com/office/drawing/2014/main" id="{23D95CA6-70AC-5E68-3CBA-F1FB14D74534}"/>
                        </a:ext>
                      </a:extLst>
                    </p:cNvPr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1133" y="1440"/>
                      <a:ext cx="352" cy="336"/>
                    </a:xfrm>
                    <a:prstGeom prst="rect">
                      <a:avLst/>
                    </a:prstGeom>
                    <a:noFill/>
                    <a:ln w="6350" cap="sq">
                      <a:solidFill>
                        <a:schemeClr val="bg2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gradFill rotWithShape="0">
                            <a:gsLst>
                              <a:gs pos="0">
                                <a:srgbClr val="76475E"/>
                              </a:gs>
                              <a:gs pos="50000">
                                <a:srgbClr val="FF99CC"/>
                              </a:gs>
                              <a:gs pos="100000">
                                <a:srgbClr val="76475E"/>
                              </a:gs>
                            </a:gsLst>
                            <a:lin ang="0" scaled="1"/>
                          </a:gra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>
                      <a:spAutoFit/>
                    </a:bodyPr>
                    <a:lstStyle>
                      <a:lvl1pPr>
                        <a:spcBef>
                          <a:spcPct val="20000"/>
                        </a:spcBef>
                        <a:buChar char="•"/>
                        <a:defRPr sz="3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har char="–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har char="•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har char="–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har char="»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en-GB" altLang="en-US" sz="1800"/>
                    </a:p>
                  </p:txBody>
                </p:sp>
              </p:grpSp>
            </p:grpSp>
          </p:grpSp>
          <p:grpSp>
            <p:nvGrpSpPr>
              <p:cNvPr id="15498" name="Group 22">
                <a:extLst>
                  <a:ext uri="{FF2B5EF4-FFF2-40B4-BE49-F238E27FC236}">
                    <a16:creationId xmlns:a16="http://schemas.microsoft.com/office/drawing/2014/main" id="{61419E81-D3F7-4A55-0A7C-DCFA14F0EE3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954" y="2746"/>
                <a:ext cx="2179" cy="262"/>
                <a:chOff x="773" y="2744"/>
                <a:chExt cx="2179" cy="262"/>
              </a:xfrm>
            </p:grpSpPr>
            <p:grpSp>
              <p:nvGrpSpPr>
                <p:cNvPr id="15499" name="Group 23">
                  <a:extLst>
                    <a:ext uri="{FF2B5EF4-FFF2-40B4-BE49-F238E27FC236}">
                      <a16:creationId xmlns:a16="http://schemas.microsoft.com/office/drawing/2014/main" id="{61DDE58D-79B4-FE6F-33F9-D53BDE010440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773" y="2744"/>
                  <a:ext cx="1089" cy="261"/>
                  <a:chOff x="773" y="2744"/>
                  <a:chExt cx="1089" cy="261"/>
                </a:xfrm>
              </p:grpSpPr>
              <p:grpSp>
                <p:nvGrpSpPr>
                  <p:cNvPr id="15507" name="Group 24">
                    <a:extLst>
                      <a:ext uri="{FF2B5EF4-FFF2-40B4-BE49-F238E27FC236}">
                        <a16:creationId xmlns:a16="http://schemas.microsoft.com/office/drawing/2014/main" id="{17C21681-55E3-FF26-C5BA-AD547B796056}"/>
                      </a:ext>
                    </a:extLst>
                  </p:cNvPr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773" y="2744"/>
                    <a:ext cx="544" cy="260"/>
                    <a:chOff x="784" y="1440"/>
                    <a:chExt cx="701" cy="336"/>
                  </a:xfrm>
                </p:grpSpPr>
                <p:sp>
                  <p:nvSpPr>
                    <p:cNvPr id="15511" name="Rectangle 25">
                      <a:extLst>
                        <a:ext uri="{FF2B5EF4-FFF2-40B4-BE49-F238E27FC236}">
                          <a16:creationId xmlns:a16="http://schemas.microsoft.com/office/drawing/2014/main" id="{D0B088F9-BD39-6E33-5277-3F83464175E7}"/>
                        </a:ext>
                      </a:extLst>
                    </p:cNvPr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784" y="1440"/>
                      <a:ext cx="352" cy="336"/>
                    </a:xfrm>
                    <a:prstGeom prst="rect">
                      <a:avLst/>
                    </a:prstGeom>
                    <a:noFill/>
                    <a:ln w="6350" cap="sq">
                      <a:solidFill>
                        <a:schemeClr val="bg2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gradFill rotWithShape="0">
                            <a:gsLst>
                              <a:gs pos="0">
                                <a:srgbClr val="76475E"/>
                              </a:gs>
                              <a:gs pos="50000">
                                <a:srgbClr val="FF99CC"/>
                              </a:gs>
                              <a:gs pos="100000">
                                <a:srgbClr val="76475E"/>
                              </a:gs>
                            </a:gsLst>
                            <a:lin ang="0" scaled="1"/>
                          </a:gra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>
                      <a:spAutoFit/>
                    </a:bodyPr>
                    <a:lstStyle>
                      <a:lvl1pPr>
                        <a:spcBef>
                          <a:spcPct val="20000"/>
                        </a:spcBef>
                        <a:buChar char="•"/>
                        <a:defRPr sz="3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har char="–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har char="•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har char="–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har char="»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en-GB" altLang="en-US" sz="1800"/>
                    </a:p>
                  </p:txBody>
                </p:sp>
                <p:sp>
                  <p:nvSpPr>
                    <p:cNvPr id="15512" name="Rectangle 26">
                      <a:extLst>
                        <a:ext uri="{FF2B5EF4-FFF2-40B4-BE49-F238E27FC236}">
                          <a16:creationId xmlns:a16="http://schemas.microsoft.com/office/drawing/2014/main" id="{21E66465-64CF-24A1-2C25-6CBBAC7045B4}"/>
                        </a:ext>
                      </a:extLst>
                    </p:cNvPr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1133" y="1440"/>
                      <a:ext cx="352" cy="336"/>
                    </a:xfrm>
                    <a:prstGeom prst="rect">
                      <a:avLst/>
                    </a:prstGeom>
                    <a:noFill/>
                    <a:ln w="6350" cap="sq">
                      <a:solidFill>
                        <a:schemeClr val="bg2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gradFill rotWithShape="0">
                            <a:gsLst>
                              <a:gs pos="0">
                                <a:srgbClr val="76475E"/>
                              </a:gs>
                              <a:gs pos="50000">
                                <a:srgbClr val="FF99CC"/>
                              </a:gs>
                              <a:gs pos="100000">
                                <a:srgbClr val="76475E"/>
                              </a:gs>
                            </a:gsLst>
                            <a:lin ang="0" scaled="1"/>
                          </a:gra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>
                      <a:spAutoFit/>
                    </a:bodyPr>
                    <a:lstStyle>
                      <a:lvl1pPr>
                        <a:spcBef>
                          <a:spcPct val="20000"/>
                        </a:spcBef>
                        <a:buChar char="•"/>
                        <a:defRPr sz="3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har char="–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har char="•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har char="–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har char="»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en-GB" altLang="en-US" sz="1800"/>
                    </a:p>
                  </p:txBody>
                </p:sp>
              </p:grpSp>
              <p:grpSp>
                <p:nvGrpSpPr>
                  <p:cNvPr id="15508" name="Group 27">
                    <a:extLst>
                      <a:ext uri="{FF2B5EF4-FFF2-40B4-BE49-F238E27FC236}">
                        <a16:creationId xmlns:a16="http://schemas.microsoft.com/office/drawing/2014/main" id="{E4AD7A77-1349-4910-38F3-274F5A3952E3}"/>
                      </a:ext>
                    </a:extLst>
                  </p:cNvPr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1318" y="2745"/>
                    <a:ext cx="544" cy="260"/>
                    <a:chOff x="784" y="1440"/>
                    <a:chExt cx="701" cy="336"/>
                  </a:xfrm>
                </p:grpSpPr>
                <p:sp>
                  <p:nvSpPr>
                    <p:cNvPr id="15509" name="Rectangle 28">
                      <a:extLst>
                        <a:ext uri="{FF2B5EF4-FFF2-40B4-BE49-F238E27FC236}">
                          <a16:creationId xmlns:a16="http://schemas.microsoft.com/office/drawing/2014/main" id="{4ECEFA53-D89D-DB66-06DE-481558B78F8E}"/>
                        </a:ext>
                      </a:extLst>
                    </p:cNvPr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784" y="1440"/>
                      <a:ext cx="352" cy="336"/>
                    </a:xfrm>
                    <a:prstGeom prst="rect">
                      <a:avLst/>
                    </a:prstGeom>
                    <a:noFill/>
                    <a:ln w="6350" cap="sq">
                      <a:solidFill>
                        <a:schemeClr val="bg2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gradFill rotWithShape="0">
                            <a:gsLst>
                              <a:gs pos="0">
                                <a:srgbClr val="76475E"/>
                              </a:gs>
                              <a:gs pos="50000">
                                <a:srgbClr val="FF99CC"/>
                              </a:gs>
                              <a:gs pos="100000">
                                <a:srgbClr val="76475E"/>
                              </a:gs>
                            </a:gsLst>
                            <a:lin ang="0" scaled="1"/>
                          </a:gra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>
                      <a:spAutoFit/>
                    </a:bodyPr>
                    <a:lstStyle>
                      <a:lvl1pPr>
                        <a:spcBef>
                          <a:spcPct val="20000"/>
                        </a:spcBef>
                        <a:buChar char="•"/>
                        <a:defRPr sz="3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har char="–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har char="•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har char="–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har char="»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en-GB" altLang="en-US" sz="1800"/>
                    </a:p>
                  </p:txBody>
                </p:sp>
                <p:sp>
                  <p:nvSpPr>
                    <p:cNvPr id="15510" name="Rectangle 29">
                      <a:extLst>
                        <a:ext uri="{FF2B5EF4-FFF2-40B4-BE49-F238E27FC236}">
                          <a16:creationId xmlns:a16="http://schemas.microsoft.com/office/drawing/2014/main" id="{C687514C-3B16-9C42-92F9-03A947CAB5C9}"/>
                        </a:ext>
                      </a:extLst>
                    </p:cNvPr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1133" y="1440"/>
                      <a:ext cx="352" cy="336"/>
                    </a:xfrm>
                    <a:prstGeom prst="rect">
                      <a:avLst/>
                    </a:prstGeom>
                    <a:noFill/>
                    <a:ln w="6350" cap="sq">
                      <a:solidFill>
                        <a:schemeClr val="bg2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gradFill rotWithShape="0">
                            <a:gsLst>
                              <a:gs pos="0">
                                <a:srgbClr val="76475E"/>
                              </a:gs>
                              <a:gs pos="50000">
                                <a:srgbClr val="FF99CC"/>
                              </a:gs>
                              <a:gs pos="100000">
                                <a:srgbClr val="76475E"/>
                              </a:gs>
                            </a:gsLst>
                            <a:lin ang="0" scaled="1"/>
                          </a:gra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>
                      <a:spAutoFit/>
                    </a:bodyPr>
                    <a:lstStyle>
                      <a:lvl1pPr>
                        <a:spcBef>
                          <a:spcPct val="20000"/>
                        </a:spcBef>
                        <a:buChar char="•"/>
                        <a:defRPr sz="3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har char="–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har char="•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har char="–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har char="»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en-GB" altLang="en-US" sz="1800"/>
                    </a:p>
                  </p:txBody>
                </p:sp>
              </p:grpSp>
            </p:grpSp>
            <p:grpSp>
              <p:nvGrpSpPr>
                <p:cNvPr id="15500" name="Group 30">
                  <a:extLst>
                    <a:ext uri="{FF2B5EF4-FFF2-40B4-BE49-F238E27FC236}">
                      <a16:creationId xmlns:a16="http://schemas.microsoft.com/office/drawing/2014/main" id="{EC19E624-DABA-441E-CB05-D179114DC486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863" y="2745"/>
                  <a:ext cx="1089" cy="261"/>
                  <a:chOff x="773" y="2744"/>
                  <a:chExt cx="1089" cy="261"/>
                </a:xfrm>
              </p:grpSpPr>
              <p:grpSp>
                <p:nvGrpSpPr>
                  <p:cNvPr id="15501" name="Group 31">
                    <a:extLst>
                      <a:ext uri="{FF2B5EF4-FFF2-40B4-BE49-F238E27FC236}">
                        <a16:creationId xmlns:a16="http://schemas.microsoft.com/office/drawing/2014/main" id="{2CAE96F5-A366-2CC8-E266-7D2909B4FCDB}"/>
                      </a:ext>
                    </a:extLst>
                  </p:cNvPr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773" y="2744"/>
                    <a:ext cx="544" cy="260"/>
                    <a:chOff x="784" y="1440"/>
                    <a:chExt cx="701" cy="336"/>
                  </a:xfrm>
                </p:grpSpPr>
                <p:sp>
                  <p:nvSpPr>
                    <p:cNvPr id="15505" name="Rectangle 32">
                      <a:extLst>
                        <a:ext uri="{FF2B5EF4-FFF2-40B4-BE49-F238E27FC236}">
                          <a16:creationId xmlns:a16="http://schemas.microsoft.com/office/drawing/2014/main" id="{B4332B43-4B98-7672-3141-165B20B2B00B}"/>
                        </a:ext>
                      </a:extLst>
                    </p:cNvPr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784" y="1440"/>
                      <a:ext cx="352" cy="336"/>
                    </a:xfrm>
                    <a:prstGeom prst="rect">
                      <a:avLst/>
                    </a:prstGeom>
                    <a:noFill/>
                    <a:ln w="6350" cap="sq">
                      <a:solidFill>
                        <a:schemeClr val="bg2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gradFill rotWithShape="0">
                            <a:gsLst>
                              <a:gs pos="0">
                                <a:srgbClr val="76475E"/>
                              </a:gs>
                              <a:gs pos="50000">
                                <a:srgbClr val="FF99CC"/>
                              </a:gs>
                              <a:gs pos="100000">
                                <a:srgbClr val="76475E"/>
                              </a:gs>
                            </a:gsLst>
                            <a:lin ang="0" scaled="1"/>
                          </a:gra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>
                      <a:spAutoFit/>
                    </a:bodyPr>
                    <a:lstStyle>
                      <a:lvl1pPr>
                        <a:spcBef>
                          <a:spcPct val="20000"/>
                        </a:spcBef>
                        <a:buChar char="•"/>
                        <a:defRPr sz="3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har char="–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har char="•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har char="–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har char="»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en-GB" altLang="en-US" sz="1800"/>
                    </a:p>
                  </p:txBody>
                </p:sp>
                <p:sp>
                  <p:nvSpPr>
                    <p:cNvPr id="15506" name="Rectangle 33">
                      <a:extLst>
                        <a:ext uri="{FF2B5EF4-FFF2-40B4-BE49-F238E27FC236}">
                          <a16:creationId xmlns:a16="http://schemas.microsoft.com/office/drawing/2014/main" id="{E1BF0A08-C475-90AD-FBB1-10EA4EC9AE9C}"/>
                        </a:ext>
                      </a:extLst>
                    </p:cNvPr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1133" y="1440"/>
                      <a:ext cx="352" cy="336"/>
                    </a:xfrm>
                    <a:prstGeom prst="rect">
                      <a:avLst/>
                    </a:prstGeom>
                    <a:noFill/>
                    <a:ln w="6350" cap="sq">
                      <a:solidFill>
                        <a:schemeClr val="bg2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gradFill rotWithShape="0">
                            <a:gsLst>
                              <a:gs pos="0">
                                <a:srgbClr val="76475E"/>
                              </a:gs>
                              <a:gs pos="50000">
                                <a:srgbClr val="FF99CC"/>
                              </a:gs>
                              <a:gs pos="100000">
                                <a:srgbClr val="76475E"/>
                              </a:gs>
                            </a:gsLst>
                            <a:lin ang="0" scaled="1"/>
                          </a:gra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>
                      <a:spAutoFit/>
                    </a:bodyPr>
                    <a:lstStyle>
                      <a:lvl1pPr>
                        <a:spcBef>
                          <a:spcPct val="20000"/>
                        </a:spcBef>
                        <a:buChar char="•"/>
                        <a:defRPr sz="3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har char="–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har char="•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har char="–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har char="»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en-GB" altLang="en-US" sz="1800"/>
                    </a:p>
                  </p:txBody>
                </p:sp>
              </p:grpSp>
              <p:grpSp>
                <p:nvGrpSpPr>
                  <p:cNvPr id="15502" name="Group 34">
                    <a:extLst>
                      <a:ext uri="{FF2B5EF4-FFF2-40B4-BE49-F238E27FC236}">
                        <a16:creationId xmlns:a16="http://schemas.microsoft.com/office/drawing/2014/main" id="{8458AC12-B5A3-4264-8B9E-F2189C4F5B19}"/>
                      </a:ext>
                    </a:extLst>
                  </p:cNvPr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1318" y="2745"/>
                    <a:ext cx="544" cy="260"/>
                    <a:chOff x="784" y="1440"/>
                    <a:chExt cx="701" cy="336"/>
                  </a:xfrm>
                </p:grpSpPr>
                <p:sp>
                  <p:nvSpPr>
                    <p:cNvPr id="15503" name="Rectangle 35">
                      <a:extLst>
                        <a:ext uri="{FF2B5EF4-FFF2-40B4-BE49-F238E27FC236}">
                          <a16:creationId xmlns:a16="http://schemas.microsoft.com/office/drawing/2014/main" id="{E798D318-F330-6FD3-631C-7286A6B37D69}"/>
                        </a:ext>
                      </a:extLst>
                    </p:cNvPr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784" y="1440"/>
                      <a:ext cx="352" cy="336"/>
                    </a:xfrm>
                    <a:prstGeom prst="rect">
                      <a:avLst/>
                    </a:prstGeom>
                    <a:noFill/>
                    <a:ln w="6350" cap="sq">
                      <a:solidFill>
                        <a:schemeClr val="bg2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gradFill rotWithShape="0">
                            <a:gsLst>
                              <a:gs pos="0">
                                <a:srgbClr val="76475E"/>
                              </a:gs>
                              <a:gs pos="50000">
                                <a:srgbClr val="FF99CC"/>
                              </a:gs>
                              <a:gs pos="100000">
                                <a:srgbClr val="76475E"/>
                              </a:gs>
                            </a:gsLst>
                            <a:lin ang="0" scaled="1"/>
                          </a:gra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>
                      <a:spAutoFit/>
                    </a:bodyPr>
                    <a:lstStyle>
                      <a:lvl1pPr>
                        <a:spcBef>
                          <a:spcPct val="20000"/>
                        </a:spcBef>
                        <a:buChar char="•"/>
                        <a:defRPr sz="3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har char="–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har char="•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har char="–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har char="»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en-GB" altLang="en-US" sz="1800"/>
                    </a:p>
                  </p:txBody>
                </p:sp>
                <p:sp>
                  <p:nvSpPr>
                    <p:cNvPr id="15504" name="Rectangle 36">
                      <a:extLst>
                        <a:ext uri="{FF2B5EF4-FFF2-40B4-BE49-F238E27FC236}">
                          <a16:creationId xmlns:a16="http://schemas.microsoft.com/office/drawing/2014/main" id="{987AE286-B4C0-6286-19F8-D186F781C5A0}"/>
                        </a:ext>
                      </a:extLst>
                    </p:cNvPr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1133" y="1440"/>
                      <a:ext cx="352" cy="336"/>
                    </a:xfrm>
                    <a:prstGeom prst="rect">
                      <a:avLst/>
                    </a:prstGeom>
                    <a:noFill/>
                    <a:ln w="6350" cap="sq">
                      <a:solidFill>
                        <a:schemeClr val="bg2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gradFill rotWithShape="0">
                            <a:gsLst>
                              <a:gs pos="0">
                                <a:srgbClr val="76475E"/>
                              </a:gs>
                              <a:gs pos="50000">
                                <a:srgbClr val="FF99CC"/>
                              </a:gs>
                              <a:gs pos="100000">
                                <a:srgbClr val="76475E"/>
                              </a:gs>
                            </a:gsLst>
                            <a:lin ang="0" scaled="1"/>
                          </a:gra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>
                      <a:spAutoFit/>
                    </a:bodyPr>
                    <a:lstStyle>
                      <a:lvl1pPr>
                        <a:spcBef>
                          <a:spcPct val="20000"/>
                        </a:spcBef>
                        <a:buChar char="•"/>
                        <a:defRPr sz="3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har char="–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har char="•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har char="–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har char="»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en-GB" altLang="en-US" sz="1800"/>
                    </a:p>
                  </p:txBody>
                </p:sp>
              </p:grpSp>
            </p:grpSp>
          </p:grpSp>
        </p:grpSp>
      </p:grpSp>
      <p:sp>
        <p:nvSpPr>
          <p:cNvPr id="16422" name="Text Box 38">
            <a:extLst>
              <a:ext uri="{FF2B5EF4-FFF2-40B4-BE49-F238E27FC236}">
                <a16:creationId xmlns:a16="http://schemas.microsoft.com/office/drawing/2014/main" id="{87C7830C-A3B6-411C-9814-11DA32A6BC3D}"/>
              </a:ext>
            </a:extLst>
          </p:cNvPr>
          <p:cNvSpPr txBox="1">
            <a:spLocks noChangeArrowheads="1"/>
          </p:cNvSpPr>
          <p:nvPr/>
        </p:nvSpPr>
        <p:spPr bwMode="auto">
          <a:xfrm rot="-10800000">
            <a:off x="409575" y="2216150"/>
            <a:ext cx="611188" cy="1160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>
            <a:spAutoFit/>
          </a:bodyPr>
          <a:lstStyle/>
          <a:p>
            <a:pPr algn="ctr" eaLnBrk="1" hangingPunct="1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None/>
              <a:defRPr/>
            </a:pPr>
            <a:r>
              <a:rPr lang="de-CH" altLang="en-US" sz="28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Log(Y)</a:t>
            </a:r>
            <a:endParaRPr lang="en-US" altLang="en-US" sz="2800"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</a:endParaRPr>
          </a:p>
        </p:txBody>
      </p:sp>
      <p:sp>
        <p:nvSpPr>
          <p:cNvPr id="16423" name="Text Box 39">
            <a:extLst>
              <a:ext uri="{FF2B5EF4-FFF2-40B4-BE49-F238E27FC236}">
                <a16:creationId xmlns:a16="http://schemas.microsoft.com/office/drawing/2014/main" id="{D5D14555-5337-42D1-BCF3-7EB606620E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06550" y="1042988"/>
            <a:ext cx="19002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1" hangingPunct="1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None/>
              <a:defRPr/>
            </a:pPr>
            <a:r>
              <a:rPr lang="de-CH" altLang="en-US" sz="24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Isotopic chain</a:t>
            </a:r>
            <a:endParaRPr lang="en-US" altLang="en-US" sz="2400"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</a:endParaRPr>
          </a:p>
        </p:txBody>
      </p:sp>
      <p:sp>
        <p:nvSpPr>
          <p:cNvPr id="16424" name="Text Box 40">
            <a:extLst>
              <a:ext uri="{FF2B5EF4-FFF2-40B4-BE49-F238E27FC236}">
                <a16:creationId xmlns:a16="http://schemas.microsoft.com/office/drawing/2014/main" id="{56692397-2529-45F5-A884-3F3356CD7A0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4838" y="3875088"/>
            <a:ext cx="3397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1" hangingPunct="1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None/>
              <a:defRPr/>
            </a:pPr>
            <a:r>
              <a:rPr lang="de-CH" altLang="en-US" sz="20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Z</a:t>
            </a:r>
            <a:endParaRPr lang="en-US" altLang="en-US" sz="2000"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</a:endParaRPr>
          </a:p>
        </p:txBody>
      </p:sp>
      <p:sp>
        <p:nvSpPr>
          <p:cNvPr id="15367" name="Line 41">
            <a:extLst>
              <a:ext uri="{FF2B5EF4-FFF2-40B4-BE49-F238E27FC236}">
                <a16:creationId xmlns:a16="http://schemas.microsoft.com/office/drawing/2014/main" id="{8F599199-5D43-45C6-AF11-D509413DC4A9}"/>
              </a:ext>
            </a:extLst>
          </p:cNvPr>
          <p:cNvSpPr>
            <a:spLocks noChangeShapeType="1"/>
          </p:cNvSpPr>
          <p:nvPr/>
        </p:nvSpPr>
        <p:spPr bwMode="auto">
          <a:xfrm>
            <a:off x="1282700" y="3467100"/>
            <a:ext cx="457200" cy="0"/>
          </a:xfrm>
          <a:prstGeom prst="line">
            <a:avLst/>
          </a:prstGeom>
          <a:noFill/>
          <a:ln w="38100" cap="sq">
            <a:solidFill>
              <a:schemeClr val="bg2"/>
            </a:solidFill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GB"/>
          </a:p>
        </p:txBody>
      </p:sp>
      <p:sp>
        <p:nvSpPr>
          <p:cNvPr id="15368" name="Line 42">
            <a:extLst>
              <a:ext uri="{FF2B5EF4-FFF2-40B4-BE49-F238E27FC236}">
                <a16:creationId xmlns:a16="http://schemas.microsoft.com/office/drawing/2014/main" id="{5DC3805C-4C3B-3460-AAC6-4D91C29B12EA}"/>
              </a:ext>
            </a:extLst>
          </p:cNvPr>
          <p:cNvSpPr>
            <a:spLocks noChangeShapeType="1"/>
          </p:cNvSpPr>
          <p:nvPr/>
        </p:nvSpPr>
        <p:spPr bwMode="auto">
          <a:xfrm>
            <a:off x="1739900" y="3467100"/>
            <a:ext cx="457200" cy="0"/>
          </a:xfrm>
          <a:prstGeom prst="line">
            <a:avLst/>
          </a:prstGeom>
          <a:noFill/>
          <a:ln w="38100" cap="sq">
            <a:solidFill>
              <a:schemeClr val="bg2"/>
            </a:solidFill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GB"/>
          </a:p>
        </p:txBody>
      </p:sp>
      <p:sp>
        <p:nvSpPr>
          <p:cNvPr id="15369" name="Line 43">
            <a:extLst>
              <a:ext uri="{FF2B5EF4-FFF2-40B4-BE49-F238E27FC236}">
                <a16:creationId xmlns:a16="http://schemas.microsoft.com/office/drawing/2014/main" id="{DFEAFA80-6AA5-5CA6-D314-271E8BCDB83D}"/>
              </a:ext>
            </a:extLst>
          </p:cNvPr>
          <p:cNvSpPr>
            <a:spLocks noChangeShapeType="1"/>
          </p:cNvSpPr>
          <p:nvPr/>
        </p:nvSpPr>
        <p:spPr bwMode="auto">
          <a:xfrm>
            <a:off x="2197100" y="3467100"/>
            <a:ext cx="393700" cy="0"/>
          </a:xfrm>
          <a:prstGeom prst="line">
            <a:avLst/>
          </a:prstGeom>
          <a:noFill/>
          <a:ln w="38100" cap="sq">
            <a:solidFill>
              <a:schemeClr val="bg2"/>
            </a:solidFill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GB"/>
          </a:p>
        </p:txBody>
      </p:sp>
      <p:sp>
        <p:nvSpPr>
          <p:cNvPr id="15370" name="Line 44">
            <a:extLst>
              <a:ext uri="{FF2B5EF4-FFF2-40B4-BE49-F238E27FC236}">
                <a16:creationId xmlns:a16="http://schemas.microsoft.com/office/drawing/2014/main" id="{AE7FE55A-5CF6-0317-7C24-4CEF4C2CDDCB}"/>
              </a:ext>
            </a:extLst>
          </p:cNvPr>
          <p:cNvSpPr>
            <a:spLocks noChangeShapeType="1"/>
          </p:cNvSpPr>
          <p:nvPr/>
        </p:nvSpPr>
        <p:spPr bwMode="auto">
          <a:xfrm>
            <a:off x="2603500" y="3467100"/>
            <a:ext cx="393700" cy="0"/>
          </a:xfrm>
          <a:prstGeom prst="line">
            <a:avLst/>
          </a:prstGeom>
          <a:noFill/>
          <a:ln w="38100" cap="sq">
            <a:solidFill>
              <a:schemeClr val="bg2"/>
            </a:solidFill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GB"/>
          </a:p>
        </p:txBody>
      </p:sp>
      <p:sp>
        <p:nvSpPr>
          <p:cNvPr id="15371" name="Line 45">
            <a:extLst>
              <a:ext uri="{FF2B5EF4-FFF2-40B4-BE49-F238E27FC236}">
                <a16:creationId xmlns:a16="http://schemas.microsoft.com/office/drawing/2014/main" id="{5AFF28AE-4DE6-BD48-9CBE-C13D6A69B9E2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022600" y="3162300"/>
            <a:ext cx="406400" cy="304800"/>
          </a:xfrm>
          <a:prstGeom prst="line">
            <a:avLst/>
          </a:prstGeom>
          <a:noFill/>
          <a:ln w="38100" cap="sq">
            <a:solidFill>
              <a:schemeClr val="bg2"/>
            </a:solidFill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GB"/>
          </a:p>
        </p:txBody>
      </p:sp>
      <p:sp>
        <p:nvSpPr>
          <p:cNvPr id="15372" name="Line 46">
            <a:extLst>
              <a:ext uri="{FF2B5EF4-FFF2-40B4-BE49-F238E27FC236}">
                <a16:creationId xmlns:a16="http://schemas.microsoft.com/office/drawing/2014/main" id="{F2A00D47-DB6A-9B08-0E7E-39085C3823EF}"/>
              </a:ext>
            </a:extLst>
          </p:cNvPr>
          <p:cNvSpPr>
            <a:spLocks noChangeShapeType="1"/>
          </p:cNvSpPr>
          <p:nvPr/>
        </p:nvSpPr>
        <p:spPr bwMode="auto">
          <a:xfrm>
            <a:off x="3441700" y="3149600"/>
            <a:ext cx="482600" cy="317500"/>
          </a:xfrm>
          <a:prstGeom prst="line">
            <a:avLst/>
          </a:prstGeom>
          <a:noFill/>
          <a:ln w="38100" cap="sq">
            <a:solidFill>
              <a:schemeClr val="bg2"/>
            </a:solidFill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GB"/>
          </a:p>
        </p:txBody>
      </p:sp>
      <p:sp>
        <p:nvSpPr>
          <p:cNvPr id="15373" name="Line 47">
            <a:extLst>
              <a:ext uri="{FF2B5EF4-FFF2-40B4-BE49-F238E27FC236}">
                <a16:creationId xmlns:a16="http://schemas.microsoft.com/office/drawing/2014/main" id="{C93D128A-020F-D1B7-2117-E2158E4DE7AA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898900" y="1765300"/>
            <a:ext cx="393700" cy="1701800"/>
          </a:xfrm>
          <a:prstGeom prst="line">
            <a:avLst/>
          </a:prstGeom>
          <a:noFill/>
          <a:ln w="38100" cap="sq">
            <a:solidFill>
              <a:schemeClr val="bg2"/>
            </a:solidFill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GB"/>
          </a:p>
        </p:txBody>
      </p:sp>
      <p:sp>
        <p:nvSpPr>
          <p:cNvPr id="15374" name="Line 48">
            <a:extLst>
              <a:ext uri="{FF2B5EF4-FFF2-40B4-BE49-F238E27FC236}">
                <a16:creationId xmlns:a16="http://schemas.microsoft.com/office/drawing/2014/main" id="{7CAA8623-AAFA-00FD-4A63-6993CD0A8A0E}"/>
              </a:ext>
            </a:extLst>
          </p:cNvPr>
          <p:cNvSpPr>
            <a:spLocks noChangeShapeType="1"/>
          </p:cNvSpPr>
          <p:nvPr/>
        </p:nvSpPr>
        <p:spPr bwMode="auto">
          <a:xfrm>
            <a:off x="4279900" y="1739900"/>
            <a:ext cx="469900" cy="1714500"/>
          </a:xfrm>
          <a:prstGeom prst="line">
            <a:avLst/>
          </a:prstGeom>
          <a:noFill/>
          <a:ln w="38100" cap="sq">
            <a:solidFill>
              <a:schemeClr val="bg2"/>
            </a:solidFill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GB"/>
          </a:p>
        </p:txBody>
      </p:sp>
      <p:sp>
        <p:nvSpPr>
          <p:cNvPr id="15375" name="Line 49">
            <a:extLst>
              <a:ext uri="{FF2B5EF4-FFF2-40B4-BE49-F238E27FC236}">
                <a16:creationId xmlns:a16="http://schemas.microsoft.com/office/drawing/2014/main" id="{567E24D2-4F10-CDF2-BB07-CBA462EFA2D5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749800" y="3302000"/>
            <a:ext cx="393700" cy="152400"/>
          </a:xfrm>
          <a:prstGeom prst="line">
            <a:avLst/>
          </a:prstGeom>
          <a:noFill/>
          <a:ln w="38100" cap="sq">
            <a:solidFill>
              <a:schemeClr val="bg2"/>
            </a:solidFill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GB"/>
          </a:p>
        </p:txBody>
      </p:sp>
      <p:sp>
        <p:nvSpPr>
          <p:cNvPr id="15376" name="Line 50">
            <a:extLst>
              <a:ext uri="{FF2B5EF4-FFF2-40B4-BE49-F238E27FC236}">
                <a16:creationId xmlns:a16="http://schemas.microsoft.com/office/drawing/2014/main" id="{4F027347-1737-FBC4-BBEA-999D10C0E39A}"/>
              </a:ext>
            </a:extLst>
          </p:cNvPr>
          <p:cNvSpPr>
            <a:spLocks noChangeShapeType="1"/>
          </p:cNvSpPr>
          <p:nvPr/>
        </p:nvSpPr>
        <p:spPr bwMode="auto">
          <a:xfrm>
            <a:off x="5156200" y="3289300"/>
            <a:ext cx="393700" cy="165100"/>
          </a:xfrm>
          <a:prstGeom prst="line">
            <a:avLst/>
          </a:prstGeom>
          <a:noFill/>
          <a:ln w="38100" cap="sq">
            <a:solidFill>
              <a:schemeClr val="bg2"/>
            </a:solidFill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GB"/>
          </a:p>
        </p:txBody>
      </p:sp>
      <p:sp>
        <p:nvSpPr>
          <p:cNvPr id="15377" name="Line 51">
            <a:extLst>
              <a:ext uri="{FF2B5EF4-FFF2-40B4-BE49-F238E27FC236}">
                <a16:creationId xmlns:a16="http://schemas.microsoft.com/office/drawing/2014/main" id="{5CA38BC1-D10D-902E-258A-ED895530F717}"/>
              </a:ext>
            </a:extLst>
          </p:cNvPr>
          <p:cNvSpPr>
            <a:spLocks noChangeShapeType="1"/>
          </p:cNvSpPr>
          <p:nvPr/>
        </p:nvSpPr>
        <p:spPr bwMode="auto">
          <a:xfrm>
            <a:off x="5575300" y="3454400"/>
            <a:ext cx="393700" cy="0"/>
          </a:xfrm>
          <a:prstGeom prst="line">
            <a:avLst/>
          </a:prstGeom>
          <a:noFill/>
          <a:ln w="38100" cap="sq">
            <a:solidFill>
              <a:schemeClr val="bg2"/>
            </a:solidFill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GB"/>
          </a:p>
        </p:txBody>
      </p:sp>
      <p:sp>
        <p:nvSpPr>
          <p:cNvPr id="15378" name="Line 52">
            <a:extLst>
              <a:ext uri="{FF2B5EF4-FFF2-40B4-BE49-F238E27FC236}">
                <a16:creationId xmlns:a16="http://schemas.microsoft.com/office/drawing/2014/main" id="{F2F413AE-69DF-587B-5B57-FAF4F3FF9146}"/>
              </a:ext>
            </a:extLst>
          </p:cNvPr>
          <p:cNvSpPr>
            <a:spLocks noChangeShapeType="1"/>
          </p:cNvSpPr>
          <p:nvPr/>
        </p:nvSpPr>
        <p:spPr bwMode="auto">
          <a:xfrm>
            <a:off x="5994400" y="3454400"/>
            <a:ext cx="393700" cy="0"/>
          </a:xfrm>
          <a:prstGeom prst="line">
            <a:avLst/>
          </a:prstGeom>
          <a:noFill/>
          <a:ln w="38100" cap="sq">
            <a:solidFill>
              <a:schemeClr val="bg2"/>
            </a:solidFill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GB"/>
          </a:p>
        </p:txBody>
      </p:sp>
      <p:sp>
        <p:nvSpPr>
          <p:cNvPr id="15379" name="Line 53">
            <a:extLst>
              <a:ext uri="{FF2B5EF4-FFF2-40B4-BE49-F238E27FC236}">
                <a16:creationId xmlns:a16="http://schemas.microsoft.com/office/drawing/2014/main" id="{85333A2E-0766-2851-7438-AFA9D8C5BA3A}"/>
              </a:ext>
            </a:extLst>
          </p:cNvPr>
          <p:cNvSpPr>
            <a:spLocks noChangeShapeType="1"/>
          </p:cNvSpPr>
          <p:nvPr/>
        </p:nvSpPr>
        <p:spPr bwMode="auto">
          <a:xfrm>
            <a:off x="6388100" y="3454400"/>
            <a:ext cx="457200" cy="0"/>
          </a:xfrm>
          <a:prstGeom prst="line">
            <a:avLst/>
          </a:prstGeom>
          <a:noFill/>
          <a:ln w="38100" cap="sq">
            <a:solidFill>
              <a:schemeClr val="bg2"/>
            </a:solidFill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GB"/>
          </a:p>
        </p:txBody>
      </p:sp>
      <p:sp>
        <p:nvSpPr>
          <p:cNvPr id="15380" name="Line 54">
            <a:extLst>
              <a:ext uri="{FF2B5EF4-FFF2-40B4-BE49-F238E27FC236}">
                <a16:creationId xmlns:a16="http://schemas.microsoft.com/office/drawing/2014/main" id="{D54B3A4C-E36E-8367-0C7A-640E287DC1C9}"/>
              </a:ext>
            </a:extLst>
          </p:cNvPr>
          <p:cNvSpPr>
            <a:spLocks noChangeShapeType="1"/>
          </p:cNvSpPr>
          <p:nvPr/>
        </p:nvSpPr>
        <p:spPr bwMode="auto">
          <a:xfrm>
            <a:off x="6845300" y="3454400"/>
            <a:ext cx="457200" cy="0"/>
          </a:xfrm>
          <a:prstGeom prst="line">
            <a:avLst/>
          </a:prstGeom>
          <a:noFill/>
          <a:ln w="38100" cap="sq">
            <a:solidFill>
              <a:schemeClr val="bg2"/>
            </a:solidFill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GB"/>
          </a:p>
        </p:txBody>
      </p:sp>
      <p:sp>
        <p:nvSpPr>
          <p:cNvPr id="15381" name="Line 55">
            <a:extLst>
              <a:ext uri="{FF2B5EF4-FFF2-40B4-BE49-F238E27FC236}">
                <a16:creationId xmlns:a16="http://schemas.microsoft.com/office/drawing/2014/main" id="{74143BC3-BC12-1585-6FA1-AAE983563E6E}"/>
              </a:ext>
            </a:extLst>
          </p:cNvPr>
          <p:cNvSpPr>
            <a:spLocks noChangeShapeType="1"/>
          </p:cNvSpPr>
          <p:nvPr/>
        </p:nvSpPr>
        <p:spPr bwMode="auto">
          <a:xfrm>
            <a:off x="7302500" y="3454400"/>
            <a:ext cx="393700" cy="0"/>
          </a:xfrm>
          <a:prstGeom prst="line">
            <a:avLst/>
          </a:prstGeom>
          <a:noFill/>
          <a:ln w="38100" cap="sq">
            <a:solidFill>
              <a:schemeClr val="bg2"/>
            </a:solidFill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GB"/>
          </a:p>
        </p:txBody>
      </p:sp>
      <p:sp>
        <p:nvSpPr>
          <p:cNvPr id="16440" name="Text Box 56">
            <a:extLst>
              <a:ext uri="{FF2B5EF4-FFF2-40B4-BE49-F238E27FC236}">
                <a16:creationId xmlns:a16="http://schemas.microsoft.com/office/drawing/2014/main" id="{5705AADE-13F0-4FE3-B398-EBCDBA7B9F6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86325" y="1946275"/>
            <a:ext cx="76993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1" hangingPunct="1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None/>
              <a:defRPr/>
            </a:pPr>
            <a:r>
              <a:rPr lang="de-CH" altLang="en-US" sz="2800" i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T,n</a:t>
            </a:r>
            <a:r>
              <a:rPr lang="de-CH" altLang="en-US" sz="2800" baseline="-2500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n</a:t>
            </a:r>
            <a:endParaRPr lang="en-US" altLang="en-US" sz="2800" baseline="-2500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</a:endParaRPr>
          </a:p>
        </p:txBody>
      </p:sp>
      <p:grpSp>
        <p:nvGrpSpPr>
          <p:cNvPr id="16441" name="Group 57">
            <a:extLst>
              <a:ext uri="{FF2B5EF4-FFF2-40B4-BE49-F238E27FC236}">
                <a16:creationId xmlns:a16="http://schemas.microsoft.com/office/drawing/2014/main" id="{7607EC23-F7CD-2FF9-AA00-5115A9DE571F}"/>
              </a:ext>
            </a:extLst>
          </p:cNvPr>
          <p:cNvGrpSpPr>
            <a:grpSpLocks/>
          </p:cNvGrpSpPr>
          <p:nvPr/>
        </p:nvGrpSpPr>
        <p:grpSpPr bwMode="auto">
          <a:xfrm>
            <a:off x="-5783263" y="4741863"/>
            <a:ext cx="20754976" cy="427037"/>
            <a:chOff x="-3643" y="2987"/>
            <a:chExt cx="13074" cy="269"/>
          </a:xfrm>
        </p:grpSpPr>
        <p:grpSp>
          <p:nvGrpSpPr>
            <p:cNvPr id="15424" name="Group 58">
              <a:extLst>
                <a:ext uri="{FF2B5EF4-FFF2-40B4-BE49-F238E27FC236}">
                  <a16:creationId xmlns:a16="http://schemas.microsoft.com/office/drawing/2014/main" id="{F8F26FEE-18F0-E29A-A64A-8031E3735E4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-3643" y="2987"/>
              <a:ext cx="13074" cy="269"/>
              <a:chOff x="-3643" y="2987"/>
              <a:chExt cx="13074" cy="269"/>
            </a:xfrm>
          </p:grpSpPr>
          <p:grpSp>
            <p:nvGrpSpPr>
              <p:cNvPr id="15426" name="Group 59">
                <a:extLst>
                  <a:ext uri="{FF2B5EF4-FFF2-40B4-BE49-F238E27FC236}">
                    <a16:creationId xmlns:a16="http://schemas.microsoft.com/office/drawing/2014/main" id="{136728A0-98BC-C17B-0238-3DE737E4A81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-2286" y="2987"/>
                <a:ext cx="8719" cy="269"/>
                <a:chOff x="-2198" y="2979"/>
                <a:chExt cx="8719" cy="269"/>
              </a:xfrm>
            </p:grpSpPr>
            <p:grpSp>
              <p:nvGrpSpPr>
                <p:cNvPr id="15429" name="Group 60">
                  <a:extLst>
                    <a:ext uri="{FF2B5EF4-FFF2-40B4-BE49-F238E27FC236}">
                      <a16:creationId xmlns:a16="http://schemas.microsoft.com/office/drawing/2014/main" id="{20866E08-6DDB-1FD7-BBBE-8F0CA00009F3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161" y="2984"/>
                  <a:ext cx="4360" cy="264"/>
                  <a:chOff x="773" y="2728"/>
                  <a:chExt cx="4360" cy="264"/>
                </a:xfrm>
              </p:grpSpPr>
              <p:sp>
                <p:nvSpPr>
                  <p:cNvPr id="15463" name="Rectangle 61">
                    <a:extLst>
                      <a:ext uri="{FF2B5EF4-FFF2-40B4-BE49-F238E27FC236}">
                        <a16:creationId xmlns:a16="http://schemas.microsoft.com/office/drawing/2014/main" id="{3CCCA393-32C2-E2C0-AE38-358A1D9C58E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774" y="2733"/>
                    <a:ext cx="4358" cy="259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FFFFFF"/>
                      </a:gs>
                      <a:gs pos="50000">
                        <a:srgbClr val="FF0000"/>
                      </a:gs>
                      <a:gs pos="100000">
                        <a:srgbClr val="FFFFFF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12700" cap="sq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anchor="ctr">
                    <a:spAutoFit/>
                  </a:bodyPr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en-GB" altLang="en-US" sz="1800"/>
                  </a:p>
                </p:txBody>
              </p:sp>
              <p:grpSp>
                <p:nvGrpSpPr>
                  <p:cNvPr id="15464" name="Group 62">
                    <a:extLst>
                      <a:ext uri="{FF2B5EF4-FFF2-40B4-BE49-F238E27FC236}">
                        <a16:creationId xmlns:a16="http://schemas.microsoft.com/office/drawing/2014/main" id="{6D8BA22F-17B5-996A-75CE-2180093A5080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773" y="2728"/>
                    <a:ext cx="4360" cy="264"/>
                    <a:chOff x="773" y="2744"/>
                    <a:chExt cx="4360" cy="264"/>
                  </a:xfrm>
                </p:grpSpPr>
                <p:grpSp>
                  <p:nvGrpSpPr>
                    <p:cNvPr id="15465" name="Group 63">
                      <a:extLst>
                        <a:ext uri="{FF2B5EF4-FFF2-40B4-BE49-F238E27FC236}">
                          <a16:creationId xmlns:a16="http://schemas.microsoft.com/office/drawing/2014/main" id="{705002F9-1190-9FBF-60BA-1A9BFB1C4497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>
                      <a:off x="773" y="2744"/>
                      <a:ext cx="2179" cy="262"/>
                      <a:chOff x="773" y="2744"/>
                      <a:chExt cx="2179" cy="262"/>
                    </a:xfrm>
                  </p:grpSpPr>
                  <p:grpSp>
                    <p:nvGrpSpPr>
                      <p:cNvPr id="15481" name="Group 64">
                        <a:extLst>
                          <a:ext uri="{FF2B5EF4-FFF2-40B4-BE49-F238E27FC236}">
                            <a16:creationId xmlns:a16="http://schemas.microsoft.com/office/drawing/2014/main" id="{9C9053C0-7F94-1BB6-F4C2-4243B215CB02}"/>
                          </a:ext>
                        </a:extLst>
                      </p:cNvPr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773" y="2744"/>
                        <a:ext cx="1089" cy="261"/>
                        <a:chOff x="773" y="2744"/>
                        <a:chExt cx="1089" cy="261"/>
                      </a:xfrm>
                    </p:grpSpPr>
                    <p:grpSp>
                      <p:nvGrpSpPr>
                        <p:cNvPr id="15489" name="Group 65">
                          <a:extLst>
                            <a:ext uri="{FF2B5EF4-FFF2-40B4-BE49-F238E27FC236}">
                              <a16:creationId xmlns:a16="http://schemas.microsoft.com/office/drawing/2014/main" id="{12405F5B-6906-59A3-75AF-DE996EFCE49E}"/>
                            </a:ext>
                          </a:extLst>
                        </p:cNvPr>
                        <p:cNvGrpSpPr>
                          <a:grpSpLocks noChangeAspect="1"/>
                        </p:cNvGrpSpPr>
                        <p:nvPr/>
                      </p:nvGrpSpPr>
                      <p:grpSpPr bwMode="auto">
                        <a:xfrm>
                          <a:off x="773" y="2744"/>
                          <a:ext cx="544" cy="260"/>
                          <a:chOff x="784" y="1440"/>
                          <a:chExt cx="701" cy="336"/>
                        </a:xfrm>
                      </p:grpSpPr>
                      <p:sp>
                        <p:nvSpPr>
                          <p:cNvPr id="15493" name="Rectangle 66">
                            <a:extLst>
                              <a:ext uri="{FF2B5EF4-FFF2-40B4-BE49-F238E27FC236}">
                                <a16:creationId xmlns:a16="http://schemas.microsoft.com/office/drawing/2014/main" id="{27D72E3E-09E2-4300-72F1-C8F12AA2501C}"/>
                              </a:ext>
                            </a:extLst>
                          </p:cNvPr>
                          <p:cNvSpPr>
                            <a:spLocks noChangeAspect="1" noChangeArrowheads="1"/>
                          </p:cNvSpPr>
                          <p:nvPr/>
                        </p:nvSpPr>
                        <p:spPr bwMode="auto">
                          <a:xfrm>
                            <a:off x="784" y="1440"/>
                            <a:ext cx="352" cy="336"/>
                          </a:xfrm>
                          <a:prstGeom prst="rect">
                            <a:avLst/>
                          </a:prstGeom>
                          <a:noFill/>
                          <a:ln w="6350" cap="sq">
                            <a:solidFill>
                              <a:schemeClr val="bg2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gradFill rotWithShape="0">
                                  <a:gsLst>
                                    <a:gs pos="0">
                                      <a:srgbClr val="76475E"/>
                                    </a:gs>
                                    <a:gs pos="50000">
                                      <a:srgbClr val="FF99CC"/>
                                    </a:gs>
                                    <a:gs pos="100000">
                                      <a:srgbClr val="76475E"/>
                                    </a:gs>
                                  </a:gsLst>
                                  <a:lin ang="0" scaled="1"/>
                                </a:gradFill>
                              </a14:hiddenFill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>
                            <a:spAutoFit/>
                          </a:bodyPr>
                          <a:lstStyle>
                            <a:lvl1pPr>
                              <a:spcBef>
                                <a:spcPct val="20000"/>
                              </a:spcBef>
                              <a:buChar char="•"/>
                              <a:defRPr sz="32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1pPr>
                            <a:lvl2pPr marL="742950" indent="-285750">
                              <a:spcBef>
                                <a:spcPct val="20000"/>
                              </a:spcBef>
                              <a:buChar char="–"/>
                              <a:defRPr sz="28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2pPr>
                            <a:lvl3pPr marL="1143000" indent="-228600">
                              <a:spcBef>
                                <a:spcPct val="20000"/>
                              </a:spcBef>
                              <a:buChar char="•"/>
                              <a:defRPr sz="24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3pPr>
                            <a:lvl4pPr marL="1600200" indent="-228600">
                              <a:spcBef>
                                <a:spcPct val="20000"/>
                              </a:spcBef>
                              <a:buChar char="–"/>
                              <a:defRPr sz="20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4pPr>
                            <a:lvl5pPr marL="2057400" indent="-228600">
                              <a:spcBef>
                                <a:spcPct val="20000"/>
                              </a:spcBef>
                              <a:buChar char="»"/>
                              <a:defRPr sz="20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5pPr>
                            <a:lvl6pPr marL="2514600" indent="-228600" eaLnBrk="0" fontAlgn="base" hangingPunct="0">
                              <a:spcBef>
                                <a:spcPct val="20000"/>
                              </a:spcBef>
                              <a:spcAft>
                                <a:spcPct val="0"/>
                              </a:spcAft>
                              <a:buChar char="»"/>
                              <a:defRPr sz="20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6pPr>
                            <a:lvl7pPr marL="2971800" indent="-228600" eaLnBrk="0" fontAlgn="base" hangingPunct="0">
                              <a:spcBef>
                                <a:spcPct val="20000"/>
                              </a:spcBef>
                              <a:spcAft>
                                <a:spcPct val="0"/>
                              </a:spcAft>
                              <a:buChar char="»"/>
                              <a:defRPr sz="20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7pPr>
                            <a:lvl8pPr marL="3429000" indent="-228600" eaLnBrk="0" fontAlgn="base" hangingPunct="0">
                              <a:spcBef>
                                <a:spcPct val="20000"/>
                              </a:spcBef>
                              <a:spcAft>
                                <a:spcPct val="0"/>
                              </a:spcAft>
                              <a:buChar char="»"/>
                              <a:defRPr sz="20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8pPr>
                            <a:lvl9pPr marL="3886200" indent="-228600" eaLnBrk="0" fontAlgn="base" hangingPunct="0">
                              <a:spcBef>
                                <a:spcPct val="20000"/>
                              </a:spcBef>
                              <a:spcAft>
                                <a:spcPct val="0"/>
                              </a:spcAft>
                              <a:buChar char="»"/>
                              <a:defRPr sz="20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9pPr>
                          </a:lstStyle>
                          <a:p>
                            <a:pPr eaLnBrk="1" hangingPunct="1">
                              <a:spcBef>
                                <a:spcPct val="0"/>
                              </a:spcBef>
                              <a:buFontTx/>
                              <a:buNone/>
                            </a:pPr>
                            <a:endParaRPr lang="en-GB" altLang="en-US" sz="1800"/>
                          </a:p>
                        </p:txBody>
                      </p:sp>
                      <p:sp>
                        <p:nvSpPr>
                          <p:cNvPr id="15494" name="Rectangle 67">
                            <a:extLst>
                              <a:ext uri="{FF2B5EF4-FFF2-40B4-BE49-F238E27FC236}">
                                <a16:creationId xmlns:a16="http://schemas.microsoft.com/office/drawing/2014/main" id="{81AB91CE-6689-91AB-80F9-441F609C0211}"/>
                              </a:ext>
                            </a:extLst>
                          </p:cNvPr>
                          <p:cNvSpPr>
                            <a:spLocks noChangeAspect="1" noChangeArrowheads="1"/>
                          </p:cNvSpPr>
                          <p:nvPr/>
                        </p:nvSpPr>
                        <p:spPr bwMode="auto">
                          <a:xfrm>
                            <a:off x="1133" y="1440"/>
                            <a:ext cx="352" cy="336"/>
                          </a:xfrm>
                          <a:prstGeom prst="rect">
                            <a:avLst/>
                          </a:prstGeom>
                          <a:noFill/>
                          <a:ln w="6350" cap="sq">
                            <a:solidFill>
                              <a:schemeClr val="bg2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gradFill rotWithShape="0">
                                  <a:gsLst>
                                    <a:gs pos="0">
                                      <a:srgbClr val="76475E"/>
                                    </a:gs>
                                    <a:gs pos="50000">
                                      <a:srgbClr val="FF99CC"/>
                                    </a:gs>
                                    <a:gs pos="100000">
                                      <a:srgbClr val="76475E"/>
                                    </a:gs>
                                  </a:gsLst>
                                  <a:lin ang="0" scaled="1"/>
                                </a:gradFill>
                              </a14:hiddenFill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>
                            <a:spAutoFit/>
                          </a:bodyPr>
                          <a:lstStyle>
                            <a:lvl1pPr>
                              <a:spcBef>
                                <a:spcPct val="20000"/>
                              </a:spcBef>
                              <a:buChar char="•"/>
                              <a:defRPr sz="32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1pPr>
                            <a:lvl2pPr marL="742950" indent="-285750">
                              <a:spcBef>
                                <a:spcPct val="20000"/>
                              </a:spcBef>
                              <a:buChar char="–"/>
                              <a:defRPr sz="28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2pPr>
                            <a:lvl3pPr marL="1143000" indent="-228600">
                              <a:spcBef>
                                <a:spcPct val="20000"/>
                              </a:spcBef>
                              <a:buChar char="•"/>
                              <a:defRPr sz="24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3pPr>
                            <a:lvl4pPr marL="1600200" indent="-228600">
                              <a:spcBef>
                                <a:spcPct val="20000"/>
                              </a:spcBef>
                              <a:buChar char="–"/>
                              <a:defRPr sz="20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4pPr>
                            <a:lvl5pPr marL="2057400" indent="-228600">
                              <a:spcBef>
                                <a:spcPct val="20000"/>
                              </a:spcBef>
                              <a:buChar char="»"/>
                              <a:defRPr sz="20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5pPr>
                            <a:lvl6pPr marL="2514600" indent="-228600" eaLnBrk="0" fontAlgn="base" hangingPunct="0">
                              <a:spcBef>
                                <a:spcPct val="20000"/>
                              </a:spcBef>
                              <a:spcAft>
                                <a:spcPct val="0"/>
                              </a:spcAft>
                              <a:buChar char="»"/>
                              <a:defRPr sz="20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6pPr>
                            <a:lvl7pPr marL="2971800" indent="-228600" eaLnBrk="0" fontAlgn="base" hangingPunct="0">
                              <a:spcBef>
                                <a:spcPct val="20000"/>
                              </a:spcBef>
                              <a:spcAft>
                                <a:spcPct val="0"/>
                              </a:spcAft>
                              <a:buChar char="»"/>
                              <a:defRPr sz="20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7pPr>
                            <a:lvl8pPr marL="3429000" indent="-228600" eaLnBrk="0" fontAlgn="base" hangingPunct="0">
                              <a:spcBef>
                                <a:spcPct val="20000"/>
                              </a:spcBef>
                              <a:spcAft>
                                <a:spcPct val="0"/>
                              </a:spcAft>
                              <a:buChar char="»"/>
                              <a:defRPr sz="20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8pPr>
                            <a:lvl9pPr marL="3886200" indent="-228600" eaLnBrk="0" fontAlgn="base" hangingPunct="0">
                              <a:spcBef>
                                <a:spcPct val="20000"/>
                              </a:spcBef>
                              <a:spcAft>
                                <a:spcPct val="0"/>
                              </a:spcAft>
                              <a:buChar char="»"/>
                              <a:defRPr sz="20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9pPr>
                          </a:lstStyle>
                          <a:p>
                            <a:pPr eaLnBrk="1" hangingPunct="1">
                              <a:spcBef>
                                <a:spcPct val="0"/>
                              </a:spcBef>
                              <a:buFontTx/>
                              <a:buNone/>
                            </a:pPr>
                            <a:endParaRPr lang="en-GB" altLang="en-US" sz="1800"/>
                          </a:p>
                        </p:txBody>
                      </p:sp>
                    </p:grpSp>
                    <p:grpSp>
                      <p:nvGrpSpPr>
                        <p:cNvPr id="15490" name="Group 68">
                          <a:extLst>
                            <a:ext uri="{FF2B5EF4-FFF2-40B4-BE49-F238E27FC236}">
                              <a16:creationId xmlns:a16="http://schemas.microsoft.com/office/drawing/2014/main" id="{55F7E221-AB60-18AC-A565-5CBFEC02350D}"/>
                            </a:ext>
                          </a:extLst>
                        </p:cNvPr>
                        <p:cNvGrpSpPr>
                          <a:grpSpLocks noChangeAspect="1"/>
                        </p:cNvGrpSpPr>
                        <p:nvPr/>
                      </p:nvGrpSpPr>
                      <p:grpSpPr bwMode="auto">
                        <a:xfrm>
                          <a:off x="1318" y="2745"/>
                          <a:ext cx="544" cy="260"/>
                          <a:chOff x="784" y="1440"/>
                          <a:chExt cx="701" cy="336"/>
                        </a:xfrm>
                      </p:grpSpPr>
                      <p:sp>
                        <p:nvSpPr>
                          <p:cNvPr id="15491" name="Rectangle 69">
                            <a:extLst>
                              <a:ext uri="{FF2B5EF4-FFF2-40B4-BE49-F238E27FC236}">
                                <a16:creationId xmlns:a16="http://schemas.microsoft.com/office/drawing/2014/main" id="{763925FC-DD47-4595-CFF9-D5B2BD663DCC}"/>
                              </a:ext>
                            </a:extLst>
                          </p:cNvPr>
                          <p:cNvSpPr>
                            <a:spLocks noChangeAspect="1" noChangeArrowheads="1"/>
                          </p:cNvSpPr>
                          <p:nvPr/>
                        </p:nvSpPr>
                        <p:spPr bwMode="auto">
                          <a:xfrm>
                            <a:off x="784" y="1440"/>
                            <a:ext cx="352" cy="336"/>
                          </a:xfrm>
                          <a:prstGeom prst="rect">
                            <a:avLst/>
                          </a:prstGeom>
                          <a:noFill/>
                          <a:ln w="6350" cap="sq">
                            <a:solidFill>
                              <a:schemeClr val="bg2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gradFill rotWithShape="0">
                                  <a:gsLst>
                                    <a:gs pos="0">
                                      <a:srgbClr val="76475E"/>
                                    </a:gs>
                                    <a:gs pos="50000">
                                      <a:srgbClr val="FF99CC"/>
                                    </a:gs>
                                    <a:gs pos="100000">
                                      <a:srgbClr val="76475E"/>
                                    </a:gs>
                                  </a:gsLst>
                                  <a:lin ang="0" scaled="1"/>
                                </a:gradFill>
                              </a14:hiddenFill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>
                            <a:spAutoFit/>
                          </a:bodyPr>
                          <a:lstStyle>
                            <a:lvl1pPr>
                              <a:spcBef>
                                <a:spcPct val="20000"/>
                              </a:spcBef>
                              <a:buChar char="•"/>
                              <a:defRPr sz="32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1pPr>
                            <a:lvl2pPr marL="742950" indent="-285750">
                              <a:spcBef>
                                <a:spcPct val="20000"/>
                              </a:spcBef>
                              <a:buChar char="–"/>
                              <a:defRPr sz="28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2pPr>
                            <a:lvl3pPr marL="1143000" indent="-228600">
                              <a:spcBef>
                                <a:spcPct val="20000"/>
                              </a:spcBef>
                              <a:buChar char="•"/>
                              <a:defRPr sz="24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3pPr>
                            <a:lvl4pPr marL="1600200" indent="-228600">
                              <a:spcBef>
                                <a:spcPct val="20000"/>
                              </a:spcBef>
                              <a:buChar char="–"/>
                              <a:defRPr sz="20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4pPr>
                            <a:lvl5pPr marL="2057400" indent="-228600">
                              <a:spcBef>
                                <a:spcPct val="20000"/>
                              </a:spcBef>
                              <a:buChar char="»"/>
                              <a:defRPr sz="20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5pPr>
                            <a:lvl6pPr marL="2514600" indent="-228600" eaLnBrk="0" fontAlgn="base" hangingPunct="0">
                              <a:spcBef>
                                <a:spcPct val="20000"/>
                              </a:spcBef>
                              <a:spcAft>
                                <a:spcPct val="0"/>
                              </a:spcAft>
                              <a:buChar char="»"/>
                              <a:defRPr sz="20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6pPr>
                            <a:lvl7pPr marL="2971800" indent="-228600" eaLnBrk="0" fontAlgn="base" hangingPunct="0">
                              <a:spcBef>
                                <a:spcPct val="20000"/>
                              </a:spcBef>
                              <a:spcAft>
                                <a:spcPct val="0"/>
                              </a:spcAft>
                              <a:buChar char="»"/>
                              <a:defRPr sz="20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7pPr>
                            <a:lvl8pPr marL="3429000" indent="-228600" eaLnBrk="0" fontAlgn="base" hangingPunct="0">
                              <a:spcBef>
                                <a:spcPct val="20000"/>
                              </a:spcBef>
                              <a:spcAft>
                                <a:spcPct val="0"/>
                              </a:spcAft>
                              <a:buChar char="»"/>
                              <a:defRPr sz="20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8pPr>
                            <a:lvl9pPr marL="3886200" indent="-228600" eaLnBrk="0" fontAlgn="base" hangingPunct="0">
                              <a:spcBef>
                                <a:spcPct val="20000"/>
                              </a:spcBef>
                              <a:spcAft>
                                <a:spcPct val="0"/>
                              </a:spcAft>
                              <a:buChar char="»"/>
                              <a:defRPr sz="20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9pPr>
                          </a:lstStyle>
                          <a:p>
                            <a:pPr eaLnBrk="1" hangingPunct="1">
                              <a:spcBef>
                                <a:spcPct val="0"/>
                              </a:spcBef>
                              <a:buFontTx/>
                              <a:buNone/>
                            </a:pPr>
                            <a:endParaRPr lang="en-GB" altLang="en-US" sz="1800"/>
                          </a:p>
                        </p:txBody>
                      </p:sp>
                      <p:sp>
                        <p:nvSpPr>
                          <p:cNvPr id="15492" name="Rectangle 70">
                            <a:extLst>
                              <a:ext uri="{FF2B5EF4-FFF2-40B4-BE49-F238E27FC236}">
                                <a16:creationId xmlns:a16="http://schemas.microsoft.com/office/drawing/2014/main" id="{C78D648D-E4CA-15F8-E844-34CB745F1D4E}"/>
                              </a:ext>
                            </a:extLst>
                          </p:cNvPr>
                          <p:cNvSpPr>
                            <a:spLocks noChangeAspect="1" noChangeArrowheads="1"/>
                          </p:cNvSpPr>
                          <p:nvPr/>
                        </p:nvSpPr>
                        <p:spPr bwMode="auto">
                          <a:xfrm>
                            <a:off x="1133" y="1440"/>
                            <a:ext cx="352" cy="336"/>
                          </a:xfrm>
                          <a:prstGeom prst="rect">
                            <a:avLst/>
                          </a:prstGeom>
                          <a:noFill/>
                          <a:ln w="6350" cap="sq">
                            <a:solidFill>
                              <a:schemeClr val="bg2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gradFill rotWithShape="0">
                                  <a:gsLst>
                                    <a:gs pos="0">
                                      <a:srgbClr val="76475E"/>
                                    </a:gs>
                                    <a:gs pos="50000">
                                      <a:srgbClr val="FF99CC"/>
                                    </a:gs>
                                    <a:gs pos="100000">
                                      <a:srgbClr val="76475E"/>
                                    </a:gs>
                                  </a:gsLst>
                                  <a:lin ang="0" scaled="1"/>
                                </a:gradFill>
                              </a14:hiddenFill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>
                            <a:spAutoFit/>
                          </a:bodyPr>
                          <a:lstStyle>
                            <a:lvl1pPr>
                              <a:spcBef>
                                <a:spcPct val="20000"/>
                              </a:spcBef>
                              <a:buChar char="•"/>
                              <a:defRPr sz="32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1pPr>
                            <a:lvl2pPr marL="742950" indent="-285750">
                              <a:spcBef>
                                <a:spcPct val="20000"/>
                              </a:spcBef>
                              <a:buChar char="–"/>
                              <a:defRPr sz="28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2pPr>
                            <a:lvl3pPr marL="1143000" indent="-228600">
                              <a:spcBef>
                                <a:spcPct val="20000"/>
                              </a:spcBef>
                              <a:buChar char="•"/>
                              <a:defRPr sz="24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3pPr>
                            <a:lvl4pPr marL="1600200" indent="-228600">
                              <a:spcBef>
                                <a:spcPct val="20000"/>
                              </a:spcBef>
                              <a:buChar char="–"/>
                              <a:defRPr sz="20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4pPr>
                            <a:lvl5pPr marL="2057400" indent="-228600">
                              <a:spcBef>
                                <a:spcPct val="20000"/>
                              </a:spcBef>
                              <a:buChar char="»"/>
                              <a:defRPr sz="20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5pPr>
                            <a:lvl6pPr marL="2514600" indent="-228600" eaLnBrk="0" fontAlgn="base" hangingPunct="0">
                              <a:spcBef>
                                <a:spcPct val="20000"/>
                              </a:spcBef>
                              <a:spcAft>
                                <a:spcPct val="0"/>
                              </a:spcAft>
                              <a:buChar char="»"/>
                              <a:defRPr sz="20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6pPr>
                            <a:lvl7pPr marL="2971800" indent="-228600" eaLnBrk="0" fontAlgn="base" hangingPunct="0">
                              <a:spcBef>
                                <a:spcPct val="20000"/>
                              </a:spcBef>
                              <a:spcAft>
                                <a:spcPct val="0"/>
                              </a:spcAft>
                              <a:buChar char="»"/>
                              <a:defRPr sz="20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7pPr>
                            <a:lvl8pPr marL="3429000" indent="-228600" eaLnBrk="0" fontAlgn="base" hangingPunct="0">
                              <a:spcBef>
                                <a:spcPct val="20000"/>
                              </a:spcBef>
                              <a:spcAft>
                                <a:spcPct val="0"/>
                              </a:spcAft>
                              <a:buChar char="»"/>
                              <a:defRPr sz="20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8pPr>
                            <a:lvl9pPr marL="3886200" indent="-228600" eaLnBrk="0" fontAlgn="base" hangingPunct="0">
                              <a:spcBef>
                                <a:spcPct val="20000"/>
                              </a:spcBef>
                              <a:spcAft>
                                <a:spcPct val="0"/>
                              </a:spcAft>
                              <a:buChar char="»"/>
                              <a:defRPr sz="20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9pPr>
                          </a:lstStyle>
                          <a:p>
                            <a:pPr eaLnBrk="1" hangingPunct="1">
                              <a:spcBef>
                                <a:spcPct val="0"/>
                              </a:spcBef>
                              <a:buFontTx/>
                              <a:buNone/>
                            </a:pPr>
                            <a:endParaRPr lang="en-GB" altLang="en-US" sz="1800"/>
                          </a:p>
                        </p:txBody>
                      </p:sp>
                    </p:grpSp>
                  </p:grpSp>
                  <p:grpSp>
                    <p:nvGrpSpPr>
                      <p:cNvPr id="15482" name="Group 71">
                        <a:extLst>
                          <a:ext uri="{FF2B5EF4-FFF2-40B4-BE49-F238E27FC236}">
                            <a16:creationId xmlns:a16="http://schemas.microsoft.com/office/drawing/2014/main" id="{DB8BEB12-3BB2-8A90-8ADD-2AA8775C6215}"/>
                          </a:ext>
                        </a:extLst>
                      </p:cNvPr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1863" y="2745"/>
                        <a:ext cx="1089" cy="261"/>
                        <a:chOff x="773" y="2744"/>
                        <a:chExt cx="1089" cy="261"/>
                      </a:xfrm>
                    </p:grpSpPr>
                    <p:grpSp>
                      <p:nvGrpSpPr>
                        <p:cNvPr id="15483" name="Group 72">
                          <a:extLst>
                            <a:ext uri="{FF2B5EF4-FFF2-40B4-BE49-F238E27FC236}">
                              <a16:creationId xmlns:a16="http://schemas.microsoft.com/office/drawing/2014/main" id="{749075A8-75EE-8B8E-C159-E92A614E7D80}"/>
                            </a:ext>
                          </a:extLst>
                        </p:cNvPr>
                        <p:cNvGrpSpPr>
                          <a:grpSpLocks noChangeAspect="1"/>
                        </p:cNvGrpSpPr>
                        <p:nvPr/>
                      </p:nvGrpSpPr>
                      <p:grpSpPr bwMode="auto">
                        <a:xfrm>
                          <a:off x="773" y="2744"/>
                          <a:ext cx="544" cy="260"/>
                          <a:chOff x="784" y="1440"/>
                          <a:chExt cx="701" cy="336"/>
                        </a:xfrm>
                      </p:grpSpPr>
                      <p:sp>
                        <p:nvSpPr>
                          <p:cNvPr id="15487" name="Rectangle 73">
                            <a:extLst>
                              <a:ext uri="{FF2B5EF4-FFF2-40B4-BE49-F238E27FC236}">
                                <a16:creationId xmlns:a16="http://schemas.microsoft.com/office/drawing/2014/main" id="{2D191E0C-D75C-DA72-D5BE-593395AD35CE}"/>
                              </a:ext>
                            </a:extLst>
                          </p:cNvPr>
                          <p:cNvSpPr>
                            <a:spLocks noChangeAspect="1" noChangeArrowheads="1"/>
                          </p:cNvSpPr>
                          <p:nvPr/>
                        </p:nvSpPr>
                        <p:spPr bwMode="auto">
                          <a:xfrm>
                            <a:off x="784" y="1440"/>
                            <a:ext cx="352" cy="336"/>
                          </a:xfrm>
                          <a:prstGeom prst="rect">
                            <a:avLst/>
                          </a:prstGeom>
                          <a:noFill/>
                          <a:ln w="6350" cap="sq">
                            <a:solidFill>
                              <a:schemeClr val="bg2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gradFill rotWithShape="0">
                                  <a:gsLst>
                                    <a:gs pos="0">
                                      <a:srgbClr val="76475E"/>
                                    </a:gs>
                                    <a:gs pos="50000">
                                      <a:srgbClr val="FF99CC"/>
                                    </a:gs>
                                    <a:gs pos="100000">
                                      <a:srgbClr val="76475E"/>
                                    </a:gs>
                                  </a:gsLst>
                                  <a:lin ang="0" scaled="1"/>
                                </a:gradFill>
                              </a14:hiddenFill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>
                            <a:spAutoFit/>
                          </a:bodyPr>
                          <a:lstStyle>
                            <a:lvl1pPr>
                              <a:spcBef>
                                <a:spcPct val="20000"/>
                              </a:spcBef>
                              <a:buChar char="•"/>
                              <a:defRPr sz="32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1pPr>
                            <a:lvl2pPr marL="742950" indent="-285750">
                              <a:spcBef>
                                <a:spcPct val="20000"/>
                              </a:spcBef>
                              <a:buChar char="–"/>
                              <a:defRPr sz="28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2pPr>
                            <a:lvl3pPr marL="1143000" indent="-228600">
                              <a:spcBef>
                                <a:spcPct val="20000"/>
                              </a:spcBef>
                              <a:buChar char="•"/>
                              <a:defRPr sz="24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3pPr>
                            <a:lvl4pPr marL="1600200" indent="-228600">
                              <a:spcBef>
                                <a:spcPct val="20000"/>
                              </a:spcBef>
                              <a:buChar char="–"/>
                              <a:defRPr sz="20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4pPr>
                            <a:lvl5pPr marL="2057400" indent="-228600">
                              <a:spcBef>
                                <a:spcPct val="20000"/>
                              </a:spcBef>
                              <a:buChar char="»"/>
                              <a:defRPr sz="20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5pPr>
                            <a:lvl6pPr marL="2514600" indent="-228600" eaLnBrk="0" fontAlgn="base" hangingPunct="0">
                              <a:spcBef>
                                <a:spcPct val="20000"/>
                              </a:spcBef>
                              <a:spcAft>
                                <a:spcPct val="0"/>
                              </a:spcAft>
                              <a:buChar char="»"/>
                              <a:defRPr sz="20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6pPr>
                            <a:lvl7pPr marL="2971800" indent="-228600" eaLnBrk="0" fontAlgn="base" hangingPunct="0">
                              <a:spcBef>
                                <a:spcPct val="20000"/>
                              </a:spcBef>
                              <a:spcAft>
                                <a:spcPct val="0"/>
                              </a:spcAft>
                              <a:buChar char="»"/>
                              <a:defRPr sz="20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7pPr>
                            <a:lvl8pPr marL="3429000" indent="-228600" eaLnBrk="0" fontAlgn="base" hangingPunct="0">
                              <a:spcBef>
                                <a:spcPct val="20000"/>
                              </a:spcBef>
                              <a:spcAft>
                                <a:spcPct val="0"/>
                              </a:spcAft>
                              <a:buChar char="»"/>
                              <a:defRPr sz="20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8pPr>
                            <a:lvl9pPr marL="3886200" indent="-228600" eaLnBrk="0" fontAlgn="base" hangingPunct="0">
                              <a:spcBef>
                                <a:spcPct val="20000"/>
                              </a:spcBef>
                              <a:spcAft>
                                <a:spcPct val="0"/>
                              </a:spcAft>
                              <a:buChar char="»"/>
                              <a:defRPr sz="20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9pPr>
                          </a:lstStyle>
                          <a:p>
                            <a:pPr eaLnBrk="1" hangingPunct="1">
                              <a:spcBef>
                                <a:spcPct val="0"/>
                              </a:spcBef>
                              <a:buFontTx/>
                              <a:buNone/>
                            </a:pPr>
                            <a:endParaRPr lang="en-GB" altLang="en-US" sz="1800"/>
                          </a:p>
                        </p:txBody>
                      </p:sp>
                      <p:sp>
                        <p:nvSpPr>
                          <p:cNvPr id="15488" name="Rectangle 74">
                            <a:extLst>
                              <a:ext uri="{FF2B5EF4-FFF2-40B4-BE49-F238E27FC236}">
                                <a16:creationId xmlns:a16="http://schemas.microsoft.com/office/drawing/2014/main" id="{6BA93679-3040-5D63-21A0-87C802643050}"/>
                              </a:ext>
                            </a:extLst>
                          </p:cNvPr>
                          <p:cNvSpPr>
                            <a:spLocks noChangeAspect="1" noChangeArrowheads="1"/>
                          </p:cNvSpPr>
                          <p:nvPr/>
                        </p:nvSpPr>
                        <p:spPr bwMode="auto">
                          <a:xfrm>
                            <a:off x="1133" y="1440"/>
                            <a:ext cx="352" cy="336"/>
                          </a:xfrm>
                          <a:prstGeom prst="rect">
                            <a:avLst/>
                          </a:prstGeom>
                          <a:noFill/>
                          <a:ln w="6350" cap="sq">
                            <a:solidFill>
                              <a:schemeClr val="bg2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gradFill rotWithShape="0">
                                  <a:gsLst>
                                    <a:gs pos="0">
                                      <a:srgbClr val="76475E"/>
                                    </a:gs>
                                    <a:gs pos="50000">
                                      <a:srgbClr val="FF99CC"/>
                                    </a:gs>
                                    <a:gs pos="100000">
                                      <a:srgbClr val="76475E"/>
                                    </a:gs>
                                  </a:gsLst>
                                  <a:lin ang="0" scaled="1"/>
                                </a:gradFill>
                              </a14:hiddenFill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>
                            <a:spAutoFit/>
                          </a:bodyPr>
                          <a:lstStyle>
                            <a:lvl1pPr>
                              <a:spcBef>
                                <a:spcPct val="20000"/>
                              </a:spcBef>
                              <a:buChar char="•"/>
                              <a:defRPr sz="32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1pPr>
                            <a:lvl2pPr marL="742950" indent="-285750">
                              <a:spcBef>
                                <a:spcPct val="20000"/>
                              </a:spcBef>
                              <a:buChar char="–"/>
                              <a:defRPr sz="28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2pPr>
                            <a:lvl3pPr marL="1143000" indent="-228600">
                              <a:spcBef>
                                <a:spcPct val="20000"/>
                              </a:spcBef>
                              <a:buChar char="•"/>
                              <a:defRPr sz="24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3pPr>
                            <a:lvl4pPr marL="1600200" indent="-228600">
                              <a:spcBef>
                                <a:spcPct val="20000"/>
                              </a:spcBef>
                              <a:buChar char="–"/>
                              <a:defRPr sz="20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4pPr>
                            <a:lvl5pPr marL="2057400" indent="-228600">
                              <a:spcBef>
                                <a:spcPct val="20000"/>
                              </a:spcBef>
                              <a:buChar char="»"/>
                              <a:defRPr sz="20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5pPr>
                            <a:lvl6pPr marL="2514600" indent="-228600" eaLnBrk="0" fontAlgn="base" hangingPunct="0">
                              <a:spcBef>
                                <a:spcPct val="20000"/>
                              </a:spcBef>
                              <a:spcAft>
                                <a:spcPct val="0"/>
                              </a:spcAft>
                              <a:buChar char="»"/>
                              <a:defRPr sz="20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6pPr>
                            <a:lvl7pPr marL="2971800" indent="-228600" eaLnBrk="0" fontAlgn="base" hangingPunct="0">
                              <a:spcBef>
                                <a:spcPct val="20000"/>
                              </a:spcBef>
                              <a:spcAft>
                                <a:spcPct val="0"/>
                              </a:spcAft>
                              <a:buChar char="»"/>
                              <a:defRPr sz="20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7pPr>
                            <a:lvl8pPr marL="3429000" indent="-228600" eaLnBrk="0" fontAlgn="base" hangingPunct="0">
                              <a:spcBef>
                                <a:spcPct val="20000"/>
                              </a:spcBef>
                              <a:spcAft>
                                <a:spcPct val="0"/>
                              </a:spcAft>
                              <a:buChar char="»"/>
                              <a:defRPr sz="20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8pPr>
                            <a:lvl9pPr marL="3886200" indent="-228600" eaLnBrk="0" fontAlgn="base" hangingPunct="0">
                              <a:spcBef>
                                <a:spcPct val="20000"/>
                              </a:spcBef>
                              <a:spcAft>
                                <a:spcPct val="0"/>
                              </a:spcAft>
                              <a:buChar char="»"/>
                              <a:defRPr sz="20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9pPr>
                          </a:lstStyle>
                          <a:p>
                            <a:pPr eaLnBrk="1" hangingPunct="1">
                              <a:spcBef>
                                <a:spcPct val="0"/>
                              </a:spcBef>
                              <a:buFontTx/>
                              <a:buNone/>
                            </a:pPr>
                            <a:endParaRPr lang="en-GB" altLang="en-US" sz="1800"/>
                          </a:p>
                        </p:txBody>
                      </p:sp>
                    </p:grpSp>
                    <p:grpSp>
                      <p:nvGrpSpPr>
                        <p:cNvPr id="15484" name="Group 75">
                          <a:extLst>
                            <a:ext uri="{FF2B5EF4-FFF2-40B4-BE49-F238E27FC236}">
                              <a16:creationId xmlns:a16="http://schemas.microsoft.com/office/drawing/2014/main" id="{DCFAE280-4749-50C7-8539-C3868ACE1F1C}"/>
                            </a:ext>
                          </a:extLst>
                        </p:cNvPr>
                        <p:cNvGrpSpPr>
                          <a:grpSpLocks noChangeAspect="1"/>
                        </p:cNvGrpSpPr>
                        <p:nvPr/>
                      </p:nvGrpSpPr>
                      <p:grpSpPr bwMode="auto">
                        <a:xfrm>
                          <a:off x="1318" y="2745"/>
                          <a:ext cx="544" cy="260"/>
                          <a:chOff x="784" y="1440"/>
                          <a:chExt cx="701" cy="336"/>
                        </a:xfrm>
                      </p:grpSpPr>
                      <p:sp>
                        <p:nvSpPr>
                          <p:cNvPr id="15485" name="Rectangle 76">
                            <a:extLst>
                              <a:ext uri="{FF2B5EF4-FFF2-40B4-BE49-F238E27FC236}">
                                <a16:creationId xmlns:a16="http://schemas.microsoft.com/office/drawing/2014/main" id="{19C653BC-AA6A-9391-22E8-B9C60D21B0C3}"/>
                              </a:ext>
                            </a:extLst>
                          </p:cNvPr>
                          <p:cNvSpPr>
                            <a:spLocks noChangeAspect="1" noChangeArrowheads="1"/>
                          </p:cNvSpPr>
                          <p:nvPr/>
                        </p:nvSpPr>
                        <p:spPr bwMode="auto">
                          <a:xfrm>
                            <a:off x="784" y="1440"/>
                            <a:ext cx="352" cy="336"/>
                          </a:xfrm>
                          <a:prstGeom prst="rect">
                            <a:avLst/>
                          </a:prstGeom>
                          <a:noFill/>
                          <a:ln w="6350" cap="sq">
                            <a:solidFill>
                              <a:schemeClr val="bg2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gradFill rotWithShape="0">
                                  <a:gsLst>
                                    <a:gs pos="0">
                                      <a:srgbClr val="76475E"/>
                                    </a:gs>
                                    <a:gs pos="50000">
                                      <a:srgbClr val="FF99CC"/>
                                    </a:gs>
                                    <a:gs pos="100000">
                                      <a:srgbClr val="76475E"/>
                                    </a:gs>
                                  </a:gsLst>
                                  <a:lin ang="0" scaled="1"/>
                                </a:gradFill>
                              </a14:hiddenFill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>
                            <a:spAutoFit/>
                          </a:bodyPr>
                          <a:lstStyle>
                            <a:lvl1pPr>
                              <a:spcBef>
                                <a:spcPct val="20000"/>
                              </a:spcBef>
                              <a:buChar char="•"/>
                              <a:defRPr sz="32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1pPr>
                            <a:lvl2pPr marL="742950" indent="-285750">
                              <a:spcBef>
                                <a:spcPct val="20000"/>
                              </a:spcBef>
                              <a:buChar char="–"/>
                              <a:defRPr sz="28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2pPr>
                            <a:lvl3pPr marL="1143000" indent="-228600">
                              <a:spcBef>
                                <a:spcPct val="20000"/>
                              </a:spcBef>
                              <a:buChar char="•"/>
                              <a:defRPr sz="24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3pPr>
                            <a:lvl4pPr marL="1600200" indent="-228600">
                              <a:spcBef>
                                <a:spcPct val="20000"/>
                              </a:spcBef>
                              <a:buChar char="–"/>
                              <a:defRPr sz="20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4pPr>
                            <a:lvl5pPr marL="2057400" indent="-228600">
                              <a:spcBef>
                                <a:spcPct val="20000"/>
                              </a:spcBef>
                              <a:buChar char="»"/>
                              <a:defRPr sz="20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5pPr>
                            <a:lvl6pPr marL="2514600" indent="-228600" eaLnBrk="0" fontAlgn="base" hangingPunct="0">
                              <a:spcBef>
                                <a:spcPct val="20000"/>
                              </a:spcBef>
                              <a:spcAft>
                                <a:spcPct val="0"/>
                              </a:spcAft>
                              <a:buChar char="»"/>
                              <a:defRPr sz="20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6pPr>
                            <a:lvl7pPr marL="2971800" indent="-228600" eaLnBrk="0" fontAlgn="base" hangingPunct="0">
                              <a:spcBef>
                                <a:spcPct val="20000"/>
                              </a:spcBef>
                              <a:spcAft>
                                <a:spcPct val="0"/>
                              </a:spcAft>
                              <a:buChar char="»"/>
                              <a:defRPr sz="20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7pPr>
                            <a:lvl8pPr marL="3429000" indent="-228600" eaLnBrk="0" fontAlgn="base" hangingPunct="0">
                              <a:spcBef>
                                <a:spcPct val="20000"/>
                              </a:spcBef>
                              <a:spcAft>
                                <a:spcPct val="0"/>
                              </a:spcAft>
                              <a:buChar char="»"/>
                              <a:defRPr sz="20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8pPr>
                            <a:lvl9pPr marL="3886200" indent="-228600" eaLnBrk="0" fontAlgn="base" hangingPunct="0">
                              <a:spcBef>
                                <a:spcPct val="20000"/>
                              </a:spcBef>
                              <a:spcAft>
                                <a:spcPct val="0"/>
                              </a:spcAft>
                              <a:buChar char="»"/>
                              <a:defRPr sz="20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9pPr>
                          </a:lstStyle>
                          <a:p>
                            <a:pPr eaLnBrk="1" hangingPunct="1">
                              <a:spcBef>
                                <a:spcPct val="0"/>
                              </a:spcBef>
                              <a:buFontTx/>
                              <a:buNone/>
                            </a:pPr>
                            <a:endParaRPr lang="en-GB" altLang="en-US" sz="1800"/>
                          </a:p>
                        </p:txBody>
                      </p:sp>
                      <p:sp>
                        <p:nvSpPr>
                          <p:cNvPr id="15486" name="Rectangle 77">
                            <a:extLst>
                              <a:ext uri="{FF2B5EF4-FFF2-40B4-BE49-F238E27FC236}">
                                <a16:creationId xmlns:a16="http://schemas.microsoft.com/office/drawing/2014/main" id="{3E7C2889-6500-C81B-C667-DA14E5827055}"/>
                              </a:ext>
                            </a:extLst>
                          </p:cNvPr>
                          <p:cNvSpPr>
                            <a:spLocks noChangeAspect="1" noChangeArrowheads="1"/>
                          </p:cNvSpPr>
                          <p:nvPr/>
                        </p:nvSpPr>
                        <p:spPr bwMode="auto">
                          <a:xfrm>
                            <a:off x="1133" y="1440"/>
                            <a:ext cx="352" cy="336"/>
                          </a:xfrm>
                          <a:prstGeom prst="rect">
                            <a:avLst/>
                          </a:prstGeom>
                          <a:noFill/>
                          <a:ln w="6350" cap="sq">
                            <a:solidFill>
                              <a:schemeClr val="bg2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gradFill rotWithShape="0">
                                  <a:gsLst>
                                    <a:gs pos="0">
                                      <a:srgbClr val="76475E"/>
                                    </a:gs>
                                    <a:gs pos="50000">
                                      <a:srgbClr val="FF99CC"/>
                                    </a:gs>
                                    <a:gs pos="100000">
                                      <a:srgbClr val="76475E"/>
                                    </a:gs>
                                  </a:gsLst>
                                  <a:lin ang="0" scaled="1"/>
                                </a:gradFill>
                              </a14:hiddenFill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>
                            <a:spAutoFit/>
                          </a:bodyPr>
                          <a:lstStyle>
                            <a:lvl1pPr>
                              <a:spcBef>
                                <a:spcPct val="20000"/>
                              </a:spcBef>
                              <a:buChar char="•"/>
                              <a:defRPr sz="32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1pPr>
                            <a:lvl2pPr marL="742950" indent="-285750">
                              <a:spcBef>
                                <a:spcPct val="20000"/>
                              </a:spcBef>
                              <a:buChar char="–"/>
                              <a:defRPr sz="28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2pPr>
                            <a:lvl3pPr marL="1143000" indent="-228600">
                              <a:spcBef>
                                <a:spcPct val="20000"/>
                              </a:spcBef>
                              <a:buChar char="•"/>
                              <a:defRPr sz="24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3pPr>
                            <a:lvl4pPr marL="1600200" indent="-228600">
                              <a:spcBef>
                                <a:spcPct val="20000"/>
                              </a:spcBef>
                              <a:buChar char="–"/>
                              <a:defRPr sz="20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4pPr>
                            <a:lvl5pPr marL="2057400" indent="-228600">
                              <a:spcBef>
                                <a:spcPct val="20000"/>
                              </a:spcBef>
                              <a:buChar char="»"/>
                              <a:defRPr sz="20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5pPr>
                            <a:lvl6pPr marL="2514600" indent="-228600" eaLnBrk="0" fontAlgn="base" hangingPunct="0">
                              <a:spcBef>
                                <a:spcPct val="20000"/>
                              </a:spcBef>
                              <a:spcAft>
                                <a:spcPct val="0"/>
                              </a:spcAft>
                              <a:buChar char="»"/>
                              <a:defRPr sz="20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6pPr>
                            <a:lvl7pPr marL="2971800" indent="-228600" eaLnBrk="0" fontAlgn="base" hangingPunct="0">
                              <a:spcBef>
                                <a:spcPct val="20000"/>
                              </a:spcBef>
                              <a:spcAft>
                                <a:spcPct val="0"/>
                              </a:spcAft>
                              <a:buChar char="»"/>
                              <a:defRPr sz="20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7pPr>
                            <a:lvl8pPr marL="3429000" indent="-228600" eaLnBrk="0" fontAlgn="base" hangingPunct="0">
                              <a:spcBef>
                                <a:spcPct val="20000"/>
                              </a:spcBef>
                              <a:spcAft>
                                <a:spcPct val="0"/>
                              </a:spcAft>
                              <a:buChar char="»"/>
                              <a:defRPr sz="20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8pPr>
                            <a:lvl9pPr marL="3886200" indent="-228600" eaLnBrk="0" fontAlgn="base" hangingPunct="0">
                              <a:spcBef>
                                <a:spcPct val="20000"/>
                              </a:spcBef>
                              <a:spcAft>
                                <a:spcPct val="0"/>
                              </a:spcAft>
                              <a:buChar char="»"/>
                              <a:defRPr sz="20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9pPr>
                          </a:lstStyle>
                          <a:p>
                            <a:pPr eaLnBrk="1" hangingPunct="1">
                              <a:spcBef>
                                <a:spcPct val="0"/>
                              </a:spcBef>
                              <a:buFontTx/>
                              <a:buNone/>
                            </a:pPr>
                            <a:endParaRPr lang="en-GB" altLang="en-US" sz="1800"/>
                          </a:p>
                        </p:txBody>
                      </p:sp>
                    </p:grpSp>
                  </p:grpSp>
                </p:grpSp>
                <p:grpSp>
                  <p:nvGrpSpPr>
                    <p:cNvPr id="15466" name="Group 78">
                      <a:extLst>
                        <a:ext uri="{FF2B5EF4-FFF2-40B4-BE49-F238E27FC236}">
                          <a16:creationId xmlns:a16="http://schemas.microsoft.com/office/drawing/2014/main" id="{F41224B1-2582-CB57-45F1-713CC63A0D45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954" y="2746"/>
                      <a:ext cx="2179" cy="262"/>
                      <a:chOff x="773" y="2744"/>
                      <a:chExt cx="2179" cy="262"/>
                    </a:xfrm>
                  </p:grpSpPr>
                  <p:grpSp>
                    <p:nvGrpSpPr>
                      <p:cNvPr id="15467" name="Group 79">
                        <a:extLst>
                          <a:ext uri="{FF2B5EF4-FFF2-40B4-BE49-F238E27FC236}">
                            <a16:creationId xmlns:a16="http://schemas.microsoft.com/office/drawing/2014/main" id="{F9860312-C617-9A9E-4E5C-4AE3A4D4D3FF}"/>
                          </a:ext>
                        </a:extLst>
                      </p:cNvPr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773" y="2744"/>
                        <a:ext cx="1089" cy="261"/>
                        <a:chOff x="773" y="2744"/>
                        <a:chExt cx="1089" cy="261"/>
                      </a:xfrm>
                    </p:grpSpPr>
                    <p:grpSp>
                      <p:nvGrpSpPr>
                        <p:cNvPr id="15475" name="Group 80">
                          <a:extLst>
                            <a:ext uri="{FF2B5EF4-FFF2-40B4-BE49-F238E27FC236}">
                              <a16:creationId xmlns:a16="http://schemas.microsoft.com/office/drawing/2014/main" id="{42BE30CC-8038-9A43-AC6E-14F0A22EBE97}"/>
                            </a:ext>
                          </a:extLst>
                        </p:cNvPr>
                        <p:cNvGrpSpPr>
                          <a:grpSpLocks noChangeAspect="1"/>
                        </p:cNvGrpSpPr>
                        <p:nvPr/>
                      </p:nvGrpSpPr>
                      <p:grpSpPr bwMode="auto">
                        <a:xfrm>
                          <a:off x="773" y="2744"/>
                          <a:ext cx="544" cy="260"/>
                          <a:chOff x="784" y="1440"/>
                          <a:chExt cx="701" cy="336"/>
                        </a:xfrm>
                      </p:grpSpPr>
                      <p:sp>
                        <p:nvSpPr>
                          <p:cNvPr id="15479" name="Rectangle 81">
                            <a:extLst>
                              <a:ext uri="{FF2B5EF4-FFF2-40B4-BE49-F238E27FC236}">
                                <a16:creationId xmlns:a16="http://schemas.microsoft.com/office/drawing/2014/main" id="{205D70C0-75E4-C119-3F0D-A32924D546E6}"/>
                              </a:ext>
                            </a:extLst>
                          </p:cNvPr>
                          <p:cNvSpPr>
                            <a:spLocks noChangeAspect="1" noChangeArrowheads="1"/>
                          </p:cNvSpPr>
                          <p:nvPr/>
                        </p:nvSpPr>
                        <p:spPr bwMode="auto">
                          <a:xfrm>
                            <a:off x="784" y="1440"/>
                            <a:ext cx="352" cy="336"/>
                          </a:xfrm>
                          <a:prstGeom prst="rect">
                            <a:avLst/>
                          </a:prstGeom>
                          <a:noFill/>
                          <a:ln w="6350" cap="sq">
                            <a:solidFill>
                              <a:schemeClr val="bg2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gradFill rotWithShape="0">
                                  <a:gsLst>
                                    <a:gs pos="0">
                                      <a:srgbClr val="76475E"/>
                                    </a:gs>
                                    <a:gs pos="50000">
                                      <a:srgbClr val="FF99CC"/>
                                    </a:gs>
                                    <a:gs pos="100000">
                                      <a:srgbClr val="76475E"/>
                                    </a:gs>
                                  </a:gsLst>
                                  <a:lin ang="0" scaled="1"/>
                                </a:gradFill>
                              </a14:hiddenFill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>
                            <a:spAutoFit/>
                          </a:bodyPr>
                          <a:lstStyle>
                            <a:lvl1pPr>
                              <a:spcBef>
                                <a:spcPct val="20000"/>
                              </a:spcBef>
                              <a:buChar char="•"/>
                              <a:defRPr sz="32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1pPr>
                            <a:lvl2pPr marL="742950" indent="-285750">
                              <a:spcBef>
                                <a:spcPct val="20000"/>
                              </a:spcBef>
                              <a:buChar char="–"/>
                              <a:defRPr sz="28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2pPr>
                            <a:lvl3pPr marL="1143000" indent="-228600">
                              <a:spcBef>
                                <a:spcPct val="20000"/>
                              </a:spcBef>
                              <a:buChar char="•"/>
                              <a:defRPr sz="24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3pPr>
                            <a:lvl4pPr marL="1600200" indent="-228600">
                              <a:spcBef>
                                <a:spcPct val="20000"/>
                              </a:spcBef>
                              <a:buChar char="–"/>
                              <a:defRPr sz="20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4pPr>
                            <a:lvl5pPr marL="2057400" indent="-228600">
                              <a:spcBef>
                                <a:spcPct val="20000"/>
                              </a:spcBef>
                              <a:buChar char="»"/>
                              <a:defRPr sz="20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5pPr>
                            <a:lvl6pPr marL="2514600" indent="-228600" eaLnBrk="0" fontAlgn="base" hangingPunct="0">
                              <a:spcBef>
                                <a:spcPct val="20000"/>
                              </a:spcBef>
                              <a:spcAft>
                                <a:spcPct val="0"/>
                              </a:spcAft>
                              <a:buChar char="»"/>
                              <a:defRPr sz="20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6pPr>
                            <a:lvl7pPr marL="2971800" indent="-228600" eaLnBrk="0" fontAlgn="base" hangingPunct="0">
                              <a:spcBef>
                                <a:spcPct val="20000"/>
                              </a:spcBef>
                              <a:spcAft>
                                <a:spcPct val="0"/>
                              </a:spcAft>
                              <a:buChar char="»"/>
                              <a:defRPr sz="20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7pPr>
                            <a:lvl8pPr marL="3429000" indent="-228600" eaLnBrk="0" fontAlgn="base" hangingPunct="0">
                              <a:spcBef>
                                <a:spcPct val="20000"/>
                              </a:spcBef>
                              <a:spcAft>
                                <a:spcPct val="0"/>
                              </a:spcAft>
                              <a:buChar char="»"/>
                              <a:defRPr sz="20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8pPr>
                            <a:lvl9pPr marL="3886200" indent="-228600" eaLnBrk="0" fontAlgn="base" hangingPunct="0">
                              <a:spcBef>
                                <a:spcPct val="20000"/>
                              </a:spcBef>
                              <a:spcAft>
                                <a:spcPct val="0"/>
                              </a:spcAft>
                              <a:buChar char="»"/>
                              <a:defRPr sz="20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9pPr>
                          </a:lstStyle>
                          <a:p>
                            <a:pPr eaLnBrk="1" hangingPunct="1">
                              <a:spcBef>
                                <a:spcPct val="0"/>
                              </a:spcBef>
                              <a:buFontTx/>
                              <a:buNone/>
                            </a:pPr>
                            <a:endParaRPr lang="en-GB" altLang="en-US" sz="1800"/>
                          </a:p>
                        </p:txBody>
                      </p:sp>
                      <p:sp>
                        <p:nvSpPr>
                          <p:cNvPr id="15480" name="Rectangle 82">
                            <a:extLst>
                              <a:ext uri="{FF2B5EF4-FFF2-40B4-BE49-F238E27FC236}">
                                <a16:creationId xmlns:a16="http://schemas.microsoft.com/office/drawing/2014/main" id="{F1F04409-4509-4DFE-EAD1-28CD94EFECAC}"/>
                              </a:ext>
                            </a:extLst>
                          </p:cNvPr>
                          <p:cNvSpPr>
                            <a:spLocks noChangeAspect="1" noChangeArrowheads="1"/>
                          </p:cNvSpPr>
                          <p:nvPr/>
                        </p:nvSpPr>
                        <p:spPr bwMode="auto">
                          <a:xfrm>
                            <a:off x="1133" y="1440"/>
                            <a:ext cx="352" cy="336"/>
                          </a:xfrm>
                          <a:prstGeom prst="rect">
                            <a:avLst/>
                          </a:prstGeom>
                          <a:noFill/>
                          <a:ln w="6350" cap="sq">
                            <a:solidFill>
                              <a:schemeClr val="bg2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gradFill rotWithShape="0">
                                  <a:gsLst>
                                    <a:gs pos="0">
                                      <a:srgbClr val="76475E"/>
                                    </a:gs>
                                    <a:gs pos="50000">
                                      <a:srgbClr val="FF99CC"/>
                                    </a:gs>
                                    <a:gs pos="100000">
                                      <a:srgbClr val="76475E"/>
                                    </a:gs>
                                  </a:gsLst>
                                  <a:lin ang="0" scaled="1"/>
                                </a:gradFill>
                              </a14:hiddenFill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>
                            <a:spAutoFit/>
                          </a:bodyPr>
                          <a:lstStyle>
                            <a:lvl1pPr>
                              <a:spcBef>
                                <a:spcPct val="20000"/>
                              </a:spcBef>
                              <a:buChar char="•"/>
                              <a:defRPr sz="32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1pPr>
                            <a:lvl2pPr marL="742950" indent="-285750">
                              <a:spcBef>
                                <a:spcPct val="20000"/>
                              </a:spcBef>
                              <a:buChar char="–"/>
                              <a:defRPr sz="28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2pPr>
                            <a:lvl3pPr marL="1143000" indent="-228600">
                              <a:spcBef>
                                <a:spcPct val="20000"/>
                              </a:spcBef>
                              <a:buChar char="•"/>
                              <a:defRPr sz="24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3pPr>
                            <a:lvl4pPr marL="1600200" indent="-228600">
                              <a:spcBef>
                                <a:spcPct val="20000"/>
                              </a:spcBef>
                              <a:buChar char="–"/>
                              <a:defRPr sz="20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4pPr>
                            <a:lvl5pPr marL="2057400" indent="-228600">
                              <a:spcBef>
                                <a:spcPct val="20000"/>
                              </a:spcBef>
                              <a:buChar char="»"/>
                              <a:defRPr sz="20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5pPr>
                            <a:lvl6pPr marL="2514600" indent="-228600" eaLnBrk="0" fontAlgn="base" hangingPunct="0">
                              <a:spcBef>
                                <a:spcPct val="20000"/>
                              </a:spcBef>
                              <a:spcAft>
                                <a:spcPct val="0"/>
                              </a:spcAft>
                              <a:buChar char="»"/>
                              <a:defRPr sz="20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6pPr>
                            <a:lvl7pPr marL="2971800" indent="-228600" eaLnBrk="0" fontAlgn="base" hangingPunct="0">
                              <a:spcBef>
                                <a:spcPct val="20000"/>
                              </a:spcBef>
                              <a:spcAft>
                                <a:spcPct val="0"/>
                              </a:spcAft>
                              <a:buChar char="»"/>
                              <a:defRPr sz="20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7pPr>
                            <a:lvl8pPr marL="3429000" indent="-228600" eaLnBrk="0" fontAlgn="base" hangingPunct="0">
                              <a:spcBef>
                                <a:spcPct val="20000"/>
                              </a:spcBef>
                              <a:spcAft>
                                <a:spcPct val="0"/>
                              </a:spcAft>
                              <a:buChar char="»"/>
                              <a:defRPr sz="20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8pPr>
                            <a:lvl9pPr marL="3886200" indent="-228600" eaLnBrk="0" fontAlgn="base" hangingPunct="0">
                              <a:spcBef>
                                <a:spcPct val="20000"/>
                              </a:spcBef>
                              <a:spcAft>
                                <a:spcPct val="0"/>
                              </a:spcAft>
                              <a:buChar char="»"/>
                              <a:defRPr sz="20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9pPr>
                          </a:lstStyle>
                          <a:p>
                            <a:pPr eaLnBrk="1" hangingPunct="1">
                              <a:spcBef>
                                <a:spcPct val="0"/>
                              </a:spcBef>
                              <a:buFontTx/>
                              <a:buNone/>
                            </a:pPr>
                            <a:endParaRPr lang="en-GB" altLang="en-US" sz="1800"/>
                          </a:p>
                        </p:txBody>
                      </p:sp>
                    </p:grpSp>
                    <p:grpSp>
                      <p:nvGrpSpPr>
                        <p:cNvPr id="15476" name="Group 83">
                          <a:extLst>
                            <a:ext uri="{FF2B5EF4-FFF2-40B4-BE49-F238E27FC236}">
                              <a16:creationId xmlns:a16="http://schemas.microsoft.com/office/drawing/2014/main" id="{67A87398-6CAD-9440-7AAE-67055FA9491F}"/>
                            </a:ext>
                          </a:extLst>
                        </p:cNvPr>
                        <p:cNvGrpSpPr>
                          <a:grpSpLocks noChangeAspect="1"/>
                        </p:cNvGrpSpPr>
                        <p:nvPr/>
                      </p:nvGrpSpPr>
                      <p:grpSpPr bwMode="auto">
                        <a:xfrm>
                          <a:off x="1318" y="2745"/>
                          <a:ext cx="544" cy="260"/>
                          <a:chOff x="784" y="1440"/>
                          <a:chExt cx="701" cy="336"/>
                        </a:xfrm>
                      </p:grpSpPr>
                      <p:sp>
                        <p:nvSpPr>
                          <p:cNvPr id="15477" name="Rectangle 84">
                            <a:extLst>
                              <a:ext uri="{FF2B5EF4-FFF2-40B4-BE49-F238E27FC236}">
                                <a16:creationId xmlns:a16="http://schemas.microsoft.com/office/drawing/2014/main" id="{A04174CE-AC2C-CFA3-E403-5B1B6008B034}"/>
                              </a:ext>
                            </a:extLst>
                          </p:cNvPr>
                          <p:cNvSpPr>
                            <a:spLocks noChangeAspect="1" noChangeArrowheads="1"/>
                          </p:cNvSpPr>
                          <p:nvPr/>
                        </p:nvSpPr>
                        <p:spPr bwMode="auto">
                          <a:xfrm>
                            <a:off x="784" y="1440"/>
                            <a:ext cx="352" cy="336"/>
                          </a:xfrm>
                          <a:prstGeom prst="rect">
                            <a:avLst/>
                          </a:prstGeom>
                          <a:noFill/>
                          <a:ln w="6350" cap="sq">
                            <a:solidFill>
                              <a:schemeClr val="bg2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gradFill rotWithShape="0">
                                  <a:gsLst>
                                    <a:gs pos="0">
                                      <a:srgbClr val="76475E"/>
                                    </a:gs>
                                    <a:gs pos="50000">
                                      <a:srgbClr val="FF99CC"/>
                                    </a:gs>
                                    <a:gs pos="100000">
                                      <a:srgbClr val="76475E"/>
                                    </a:gs>
                                  </a:gsLst>
                                  <a:lin ang="0" scaled="1"/>
                                </a:gradFill>
                              </a14:hiddenFill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>
                            <a:spAutoFit/>
                          </a:bodyPr>
                          <a:lstStyle>
                            <a:lvl1pPr>
                              <a:spcBef>
                                <a:spcPct val="20000"/>
                              </a:spcBef>
                              <a:buChar char="•"/>
                              <a:defRPr sz="32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1pPr>
                            <a:lvl2pPr marL="742950" indent="-285750">
                              <a:spcBef>
                                <a:spcPct val="20000"/>
                              </a:spcBef>
                              <a:buChar char="–"/>
                              <a:defRPr sz="28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2pPr>
                            <a:lvl3pPr marL="1143000" indent="-228600">
                              <a:spcBef>
                                <a:spcPct val="20000"/>
                              </a:spcBef>
                              <a:buChar char="•"/>
                              <a:defRPr sz="24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3pPr>
                            <a:lvl4pPr marL="1600200" indent="-228600">
                              <a:spcBef>
                                <a:spcPct val="20000"/>
                              </a:spcBef>
                              <a:buChar char="–"/>
                              <a:defRPr sz="20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4pPr>
                            <a:lvl5pPr marL="2057400" indent="-228600">
                              <a:spcBef>
                                <a:spcPct val="20000"/>
                              </a:spcBef>
                              <a:buChar char="»"/>
                              <a:defRPr sz="20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5pPr>
                            <a:lvl6pPr marL="2514600" indent="-228600" eaLnBrk="0" fontAlgn="base" hangingPunct="0">
                              <a:spcBef>
                                <a:spcPct val="20000"/>
                              </a:spcBef>
                              <a:spcAft>
                                <a:spcPct val="0"/>
                              </a:spcAft>
                              <a:buChar char="»"/>
                              <a:defRPr sz="20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6pPr>
                            <a:lvl7pPr marL="2971800" indent="-228600" eaLnBrk="0" fontAlgn="base" hangingPunct="0">
                              <a:spcBef>
                                <a:spcPct val="20000"/>
                              </a:spcBef>
                              <a:spcAft>
                                <a:spcPct val="0"/>
                              </a:spcAft>
                              <a:buChar char="»"/>
                              <a:defRPr sz="20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7pPr>
                            <a:lvl8pPr marL="3429000" indent="-228600" eaLnBrk="0" fontAlgn="base" hangingPunct="0">
                              <a:spcBef>
                                <a:spcPct val="20000"/>
                              </a:spcBef>
                              <a:spcAft>
                                <a:spcPct val="0"/>
                              </a:spcAft>
                              <a:buChar char="»"/>
                              <a:defRPr sz="20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8pPr>
                            <a:lvl9pPr marL="3886200" indent="-228600" eaLnBrk="0" fontAlgn="base" hangingPunct="0">
                              <a:spcBef>
                                <a:spcPct val="20000"/>
                              </a:spcBef>
                              <a:spcAft>
                                <a:spcPct val="0"/>
                              </a:spcAft>
                              <a:buChar char="»"/>
                              <a:defRPr sz="20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9pPr>
                          </a:lstStyle>
                          <a:p>
                            <a:pPr eaLnBrk="1" hangingPunct="1">
                              <a:spcBef>
                                <a:spcPct val="0"/>
                              </a:spcBef>
                              <a:buFontTx/>
                              <a:buNone/>
                            </a:pPr>
                            <a:endParaRPr lang="en-GB" altLang="en-US" sz="1800"/>
                          </a:p>
                        </p:txBody>
                      </p:sp>
                      <p:sp>
                        <p:nvSpPr>
                          <p:cNvPr id="15478" name="Rectangle 85">
                            <a:extLst>
                              <a:ext uri="{FF2B5EF4-FFF2-40B4-BE49-F238E27FC236}">
                                <a16:creationId xmlns:a16="http://schemas.microsoft.com/office/drawing/2014/main" id="{4E0FA154-5603-5919-D5B7-67848DB72B7C}"/>
                              </a:ext>
                            </a:extLst>
                          </p:cNvPr>
                          <p:cNvSpPr>
                            <a:spLocks noChangeAspect="1" noChangeArrowheads="1"/>
                          </p:cNvSpPr>
                          <p:nvPr/>
                        </p:nvSpPr>
                        <p:spPr bwMode="auto">
                          <a:xfrm>
                            <a:off x="1133" y="1440"/>
                            <a:ext cx="352" cy="336"/>
                          </a:xfrm>
                          <a:prstGeom prst="rect">
                            <a:avLst/>
                          </a:prstGeom>
                          <a:noFill/>
                          <a:ln w="6350" cap="sq">
                            <a:solidFill>
                              <a:schemeClr val="bg2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gradFill rotWithShape="0">
                                  <a:gsLst>
                                    <a:gs pos="0">
                                      <a:srgbClr val="76475E"/>
                                    </a:gs>
                                    <a:gs pos="50000">
                                      <a:srgbClr val="FF99CC"/>
                                    </a:gs>
                                    <a:gs pos="100000">
                                      <a:srgbClr val="76475E"/>
                                    </a:gs>
                                  </a:gsLst>
                                  <a:lin ang="0" scaled="1"/>
                                </a:gradFill>
                              </a14:hiddenFill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>
                            <a:spAutoFit/>
                          </a:bodyPr>
                          <a:lstStyle>
                            <a:lvl1pPr>
                              <a:spcBef>
                                <a:spcPct val="20000"/>
                              </a:spcBef>
                              <a:buChar char="•"/>
                              <a:defRPr sz="32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1pPr>
                            <a:lvl2pPr marL="742950" indent="-285750">
                              <a:spcBef>
                                <a:spcPct val="20000"/>
                              </a:spcBef>
                              <a:buChar char="–"/>
                              <a:defRPr sz="28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2pPr>
                            <a:lvl3pPr marL="1143000" indent="-228600">
                              <a:spcBef>
                                <a:spcPct val="20000"/>
                              </a:spcBef>
                              <a:buChar char="•"/>
                              <a:defRPr sz="24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3pPr>
                            <a:lvl4pPr marL="1600200" indent="-228600">
                              <a:spcBef>
                                <a:spcPct val="20000"/>
                              </a:spcBef>
                              <a:buChar char="–"/>
                              <a:defRPr sz="20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4pPr>
                            <a:lvl5pPr marL="2057400" indent="-228600">
                              <a:spcBef>
                                <a:spcPct val="20000"/>
                              </a:spcBef>
                              <a:buChar char="»"/>
                              <a:defRPr sz="20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5pPr>
                            <a:lvl6pPr marL="2514600" indent="-228600" eaLnBrk="0" fontAlgn="base" hangingPunct="0">
                              <a:spcBef>
                                <a:spcPct val="20000"/>
                              </a:spcBef>
                              <a:spcAft>
                                <a:spcPct val="0"/>
                              </a:spcAft>
                              <a:buChar char="»"/>
                              <a:defRPr sz="20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6pPr>
                            <a:lvl7pPr marL="2971800" indent="-228600" eaLnBrk="0" fontAlgn="base" hangingPunct="0">
                              <a:spcBef>
                                <a:spcPct val="20000"/>
                              </a:spcBef>
                              <a:spcAft>
                                <a:spcPct val="0"/>
                              </a:spcAft>
                              <a:buChar char="»"/>
                              <a:defRPr sz="20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7pPr>
                            <a:lvl8pPr marL="3429000" indent="-228600" eaLnBrk="0" fontAlgn="base" hangingPunct="0">
                              <a:spcBef>
                                <a:spcPct val="20000"/>
                              </a:spcBef>
                              <a:spcAft>
                                <a:spcPct val="0"/>
                              </a:spcAft>
                              <a:buChar char="»"/>
                              <a:defRPr sz="20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8pPr>
                            <a:lvl9pPr marL="3886200" indent="-228600" eaLnBrk="0" fontAlgn="base" hangingPunct="0">
                              <a:spcBef>
                                <a:spcPct val="20000"/>
                              </a:spcBef>
                              <a:spcAft>
                                <a:spcPct val="0"/>
                              </a:spcAft>
                              <a:buChar char="»"/>
                              <a:defRPr sz="20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9pPr>
                          </a:lstStyle>
                          <a:p>
                            <a:pPr eaLnBrk="1" hangingPunct="1">
                              <a:spcBef>
                                <a:spcPct val="0"/>
                              </a:spcBef>
                              <a:buFontTx/>
                              <a:buNone/>
                            </a:pPr>
                            <a:endParaRPr lang="en-GB" altLang="en-US" sz="1800"/>
                          </a:p>
                        </p:txBody>
                      </p:sp>
                    </p:grpSp>
                  </p:grpSp>
                  <p:grpSp>
                    <p:nvGrpSpPr>
                      <p:cNvPr id="15468" name="Group 86">
                        <a:extLst>
                          <a:ext uri="{FF2B5EF4-FFF2-40B4-BE49-F238E27FC236}">
                            <a16:creationId xmlns:a16="http://schemas.microsoft.com/office/drawing/2014/main" id="{934DD9F0-B750-1F19-B330-462D82009EB2}"/>
                          </a:ext>
                        </a:extLst>
                      </p:cNvPr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1863" y="2745"/>
                        <a:ext cx="1089" cy="261"/>
                        <a:chOff x="773" y="2744"/>
                        <a:chExt cx="1089" cy="261"/>
                      </a:xfrm>
                    </p:grpSpPr>
                    <p:grpSp>
                      <p:nvGrpSpPr>
                        <p:cNvPr id="15469" name="Group 87">
                          <a:extLst>
                            <a:ext uri="{FF2B5EF4-FFF2-40B4-BE49-F238E27FC236}">
                              <a16:creationId xmlns:a16="http://schemas.microsoft.com/office/drawing/2014/main" id="{BF79B806-EB62-DB51-E558-8AE8C3C61E84}"/>
                            </a:ext>
                          </a:extLst>
                        </p:cNvPr>
                        <p:cNvGrpSpPr>
                          <a:grpSpLocks noChangeAspect="1"/>
                        </p:cNvGrpSpPr>
                        <p:nvPr/>
                      </p:nvGrpSpPr>
                      <p:grpSpPr bwMode="auto">
                        <a:xfrm>
                          <a:off x="773" y="2744"/>
                          <a:ext cx="544" cy="260"/>
                          <a:chOff x="784" y="1440"/>
                          <a:chExt cx="701" cy="336"/>
                        </a:xfrm>
                      </p:grpSpPr>
                      <p:sp>
                        <p:nvSpPr>
                          <p:cNvPr id="15473" name="Rectangle 88">
                            <a:extLst>
                              <a:ext uri="{FF2B5EF4-FFF2-40B4-BE49-F238E27FC236}">
                                <a16:creationId xmlns:a16="http://schemas.microsoft.com/office/drawing/2014/main" id="{1C41D4E1-E897-AED6-650E-09B8735288F4}"/>
                              </a:ext>
                            </a:extLst>
                          </p:cNvPr>
                          <p:cNvSpPr>
                            <a:spLocks noChangeAspect="1" noChangeArrowheads="1"/>
                          </p:cNvSpPr>
                          <p:nvPr/>
                        </p:nvSpPr>
                        <p:spPr bwMode="auto">
                          <a:xfrm>
                            <a:off x="784" y="1440"/>
                            <a:ext cx="352" cy="336"/>
                          </a:xfrm>
                          <a:prstGeom prst="rect">
                            <a:avLst/>
                          </a:prstGeom>
                          <a:noFill/>
                          <a:ln w="6350" cap="sq">
                            <a:solidFill>
                              <a:schemeClr val="bg2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gradFill rotWithShape="0">
                                  <a:gsLst>
                                    <a:gs pos="0">
                                      <a:srgbClr val="76475E"/>
                                    </a:gs>
                                    <a:gs pos="50000">
                                      <a:srgbClr val="FF99CC"/>
                                    </a:gs>
                                    <a:gs pos="100000">
                                      <a:srgbClr val="76475E"/>
                                    </a:gs>
                                  </a:gsLst>
                                  <a:lin ang="0" scaled="1"/>
                                </a:gradFill>
                              </a14:hiddenFill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>
                            <a:spAutoFit/>
                          </a:bodyPr>
                          <a:lstStyle>
                            <a:lvl1pPr>
                              <a:spcBef>
                                <a:spcPct val="20000"/>
                              </a:spcBef>
                              <a:buChar char="•"/>
                              <a:defRPr sz="32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1pPr>
                            <a:lvl2pPr marL="742950" indent="-285750">
                              <a:spcBef>
                                <a:spcPct val="20000"/>
                              </a:spcBef>
                              <a:buChar char="–"/>
                              <a:defRPr sz="28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2pPr>
                            <a:lvl3pPr marL="1143000" indent="-228600">
                              <a:spcBef>
                                <a:spcPct val="20000"/>
                              </a:spcBef>
                              <a:buChar char="•"/>
                              <a:defRPr sz="24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3pPr>
                            <a:lvl4pPr marL="1600200" indent="-228600">
                              <a:spcBef>
                                <a:spcPct val="20000"/>
                              </a:spcBef>
                              <a:buChar char="–"/>
                              <a:defRPr sz="20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4pPr>
                            <a:lvl5pPr marL="2057400" indent="-228600">
                              <a:spcBef>
                                <a:spcPct val="20000"/>
                              </a:spcBef>
                              <a:buChar char="»"/>
                              <a:defRPr sz="20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5pPr>
                            <a:lvl6pPr marL="2514600" indent="-228600" eaLnBrk="0" fontAlgn="base" hangingPunct="0">
                              <a:spcBef>
                                <a:spcPct val="20000"/>
                              </a:spcBef>
                              <a:spcAft>
                                <a:spcPct val="0"/>
                              </a:spcAft>
                              <a:buChar char="»"/>
                              <a:defRPr sz="20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6pPr>
                            <a:lvl7pPr marL="2971800" indent="-228600" eaLnBrk="0" fontAlgn="base" hangingPunct="0">
                              <a:spcBef>
                                <a:spcPct val="20000"/>
                              </a:spcBef>
                              <a:spcAft>
                                <a:spcPct val="0"/>
                              </a:spcAft>
                              <a:buChar char="»"/>
                              <a:defRPr sz="20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7pPr>
                            <a:lvl8pPr marL="3429000" indent="-228600" eaLnBrk="0" fontAlgn="base" hangingPunct="0">
                              <a:spcBef>
                                <a:spcPct val="20000"/>
                              </a:spcBef>
                              <a:spcAft>
                                <a:spcPct val="0"/>
                              </a:spcAft>
                              <a:buChar char="»"/>
                              <a:defRPr sz="20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8pPr>
                            <a:lvl9pPr marL="3886200" indent="-228600" eaLnBrk="0" fontAlgn="base" hangingPunct="0">
                              <a:spcBef>
                                <a:spcPct val="20000"/>
                              </a:spcBef>
                              <a:spcAft>
                                <a:spcPct val="0"/>
                              </a:spcAft>
                              <a:buChar char="»"/>
                              <a:defRPr sz="20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9pPr>
                          </a:lstStyle>
                          <a:p>
                            <a:pPr eaLnBrk="1" hangingPunct="1">
                              <a:spcBef>
                                <a:spcPct val="0"/>
                              </a:spcBef>
                              <a:buFontTx/>
                              <a:buNone/>
                            </a:pPr>
                            <a:endParaRPr lang="en-GB" altLang="en-US" sz="1800"/>
                          </a:p>
                        </p:txBody>
                      </p:sp>
                      <p:sp>
                        <p:nvSpPr>
                          <p:cNvPr id="15474" name="Rectangle 89">
                            <a:extLst>
                              <a:ext uri="{FF2B5EF4-FFF2-40B4-BE49-F238E27FC236}">
                                <a16:creationId xmlns:a16="http://schemas.microsoft.com/office/drawing/2014/main" id="{9F75B921-4687-A817-8656-BABE5FF0A80F}"/>
                              </a:ext>
                            </a:extLst>
                          </p:cNvPr>
                          <p:cNvSpPr>
                            <a:spLocks noChangeAspect="1" noChangeArrowheads="1"/>
                          </p:cNvSpPr>
                          <p:nvPr/>
                        </p:nvSpPr>
                        <p:spPr bwMode="auto">
                          <a:xfrm>
                            <a:off x="1133" y="1440"/>
                            <a:ext cx="352" cy="336"/>
                          </a:xfrm>
                          <a:prstGeom prst="rect">
                            <a:avLst/>
                          </a:prstGeom>
                          <a:noFill/>
                          <a:ln w="6350" cap="sq">
                            <a:solidFill>
                              <a:schemeClr val="bg2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gradFill rotWithShape="0">
                                  <a:gsLst>
                                    <a:gs pos="0">
                                      <a:srgbClr val="76475E"/>
                                    </a:gs>
                                    <a:gs pos="50000">
                                      <a:srgbClr val="FF99CC"/>
                                    </a:gs>
                                    <a:gs pos="100000">
                                      <a:srgbClr val="76475E"/>
                                    </a:gs>
                                  </a:gsLst>
                                  <a:lin ang="0" scaled="1"/>
                                </a:gradFill>
                              </a14:hiddenFill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>
                            <a:spAutoFit/>
                          </a:bodyPr>
                          <a:lstStyle>
                            <a:lvl1pPr>
                              <a:spcBef>
                                <a:spcPct val="20000"/>
                              </a:spcBef>
                              <a:buChar char="•"/>
                              <a:defRPr sz="32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1pPr>
                            <a:lvl2pPr marL="742950" indent="-285750">
                              <a:spcBef>
                                <a:spcPct val="20000"/>
                              </a:spcBef>
                              <a:buChar char="–"/>
                              <a:defRPr sz="28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2pPr>
                            <a:lvl3pPr marL="1143000" indent="-228600">
                              <a:spcBef>
                                <a:spcPct val="20000"/>
                              </a:spcBef>
                              <a:buChar char="•"/>
                              <a:defRPr sz="24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3pPr>
                            <a:lvl4pPr marL="1600200" indent="-228600">
                              <a:spcBef>
                                <a:spcPct val="20000"/>
                              </a:spcBef>
                              <a:buChar char="–"/>
                              <a:defRPr sz="20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4pPr>
                            <a:lvl5pPr marL="2057400" indent="-228600">
                              <a:spcBef>
                                <a:spcPct val="20000"/>
                              </a:spcBef>
                              <a:buChar char="»"/>
                              <a:defRPr sz="20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5pPr>
                            <a:lvl6pPr marL="2514600" indent="-228600" eaLnBrk="0" fontAlgn="base" hangingPunct="0">
                              <a:spcBef>
                                <a:spcPct val="20000"/>
                              </a:spcBef>
                              <a:spcAft>
                                <a:spcPct val="0"/>
                              </a:spcAft>
                              <a:buChar char="»"/>
                              <a:defRPr sz="20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6pPr>
                            <a:lvl7pPr marL="2971800" indent="-228600" eaLnBrk="0" fontAlgn="base" hangingPunct="0">
                              <a:spcBef>
                                <a:spcPct val="20000"/>
                              </a:spcBef>
                              <a:spcAft>
                                <a:spcPct val="0"/>
                              </a:spcAft>
                              <a:buChar char="»"/>
                              <a:defRPr sz="20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7pPr>
                            <a:lvl8pPr marL="3429000" indent="-228600" eaLnBrk="0" fontAlgn="base" hangingPunct="0">
                              <a:spcBef>
                                <a:spcPct val="20000"/>
                              </a:spcBef>
                              <a:spcAft>
                                <a:spcPct val="0"/>
                              </a:spcAft>
                              <a:buChar char="»"/>
                              <a:defRPr sz="20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8pPr>
                            <a:lvl9pPr marL="3886200" indent="-228600" eaLnBrk="0" fontAlgn="base" hangingPunct="0">
                              <a:spcBef>
                                <a:spcPct val="20000"/>
                              </a:spcBef>
                              <a:spcAft>
                                <a:spcPct val="0"/>
                              </a:spcAft>
                              <a:buChar char="»"/>
                              <a:defRPr sz="20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9pPr>
                          </a:lstStyle>
                          <a:p>
                            <a:pPr eaLnBrk="1" hangingPunct="1">
                              <a:spcBef>
                                <a:spcPct val="0"/>
                              </a:spcBef>
                              <a:buFontTx/>
                              <a:buNone/>
                            </a:pPr>
                            <a:endParaRPr lang="en-GB" altLang="en-US" sz="1800"/>
                          </a:p>
                        </p:txBody>
                      </p:sp>
                    </p:grpSp>
                    <p:grpSp>
                      <p:nvGrpSpPr>
                        <p:cNvPr id="15470" name="Group 90">
                          <a:extLst>
                            <a:ext uri="{FF2B5EF4-FFF2-40B4-BE49-F238E27FC236}">
                              <a16:creationId xmlns:a16="http://schemas.microsoft.com/office/drawing/2014/main" id="{B8AE57BE-7E19-548D-C827-AE67B5A0AB4E}"/>
                            </a:ext>
                          </a:extLst>
                        </p:cNvPr>
                        <p:cNvGrpSpPr>
                          <a:grpSpLocks noChangeAspect="1"/>
                        </p:cNvGrpSpPr>
                        <p:nvPr/>
                      </p:nvGrpSpPr>
                      <p:grpSpPr bwMode="auto">
                        <a:xfrm>
                          <a:off x="1318" y="2745"/>
                          <a:ext cx="544" cy="260"/>
                          <a:chOff x="784" y="1440"/>
                          <a:chExt cx="701" cy="336"/>
                        </a:xfrm>
                      </p:grpSpPr>
                      <p:sp>
                        <p:nvSpPr>
                          <p:cNvPr id="15471" name="Rectangle 91">
                            <a:extLst>
                              <a:ext uri="{FF2B5EF4-FFF2-40B4-BE49-F238E27FC236}">
                                <a16:creationId xmlns:a16="http://schemas.microsoft.com/office/drawing/2014/main" id="{C875F413-AEFB-BF8C-2D72-FF773B4C7E38}"/>
                              </a:ext>
                            </a:extLst>
                          </p:cNvPr>
                          <p:cNvSpPr>
                            <a:spLocks noChangeAspect="1" noChangeArrowheads="1"/>
                          </p:cNvSpPr>
                          <p:nvPr/>
                        </p:nvSpPr>
                        <p:spPr bwMode="auto">
                          <a:xfrm>
                            <a:off x="784" y="1440"/>
                            <a:ext cx="352" cy="336"/>
                          </a:xfrm>
                          <a:prstGeom prst="rect">
                            <a:avLst/>
                          </a:prstGeom>
                          <a:noFill/>
                          <a:ln w="6350" cap="sq">
                            <a:solidFill>
                              <a:schemeClr val="bg2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gradFill rotWithShape="0">
                                  <a:gsLst>
                                    <a:gs pos="0">
                                      <a:srgbClr val="76475E"/>
                                    </a:gs>
                                    <a:gs pos="50000">
                                      <a:srgbClr val="FF99CC"/>
                                    </a:gs>
                                    <a:gs pos="100000">
                                      <a:srgbClr val="76475E"/>
                                    </a:gs>
                                  </a:gsLst>
                                  <a:lin ang="0" scaled="1"/>
                                </a:gradFill>
                              </a14:hiddenFill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>
                            <a:spAutoFit/>
                          </a:bodyPr>
                          <a:lstStyle>
                            <a:lvl1pPr>
                              <a:spcBef>
                                <a:spcPct val="20000"/>
                              </a:spcBef>
                              <a:buChar char="•"/>
                              <a:defRPr sz="32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1pPr>
                            <a:lvl2pPr marL="742950" indent="-285750">
                              <a:spcBef>
                                <a:spcPct val="20000"/>
                              </a:spcBef>
                              <a:buChar char="–"/>
                              <a:defRPr sz="28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2pPr>
                            <a:lvl3pPr marL="1143000" indent="-228600">
                              <a:spcBef>
                                <a:spcPct val="20000"/>
                              </a:spcBef>
                              <a:buChar char="•"/>
                              <a:defRPr sz="24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3pPr>
                            <a:lvl4pPr marL="1600200" indent="-228600">
                              <a:spcBef>
                                <a:spcPct val="20000"/>
                              </a:spcBef>
                              <a:buChar char="–"/>
                              <a:defRPr sz="20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4pPr>
                            <a:lvl5pPr marL="2057400" indent="-228600">
                              <a:spcBef>
                                <a:spcPct val="20000"/>
                              </a:spcBef>
                              <a:buChar char="»"/>
                              <a:defRPr sz="20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5pPr>
                            <a:lvl6pPr marL="2514600" indent="-228600" eaLnBrk="0" fontAlgn="base" hangingPunct="0">
                              <a:spcBef>
                                <a:spcPct val="20000"/>
                              </a:spcBef>
                              <a:spcAft>
                                <a:spcPct val="0"/>
                              </a:spcAft>
                              <a:buChar char="»"/>
                              <a:defRPr sz="20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6pPr>
                            <a:lvl7pPr marL="2971800" indent="-228600" eaLnBrk="0" fontAlgn="base" hangingPunct="0">
                              <a:spcBef>
                                <a:spcPct val="20000"/>
                              </a:spcBef>
                              <a:spcAft>
                                <a:spcPct val="0"/>
                              </a:spcAft>
                              <a:buChar char="»"/>
                              <a:defRPr sz="20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7pPr>
                            <a:lvl8pPr marL="3429000" indent="-228600" eaLnBrk="0" fontAlgn="base" hangingPunct="0">
                              <a:spcBef>
                                <a:spcPct val="20000"/>
                              </a:spcBef>
                              <a:spcAft>
                                <a:spcPct val="0"/>
                              </a:spcAft>
                              <a:buChar char="»"/>
                              <a:defRPr sz="20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8pPr>
                            <a:lvl9pPr marL="3886200" indent="-228600" eaLnBrk="0" fontAlgn="base" hangingPunct="0">
                              <a:spcBef>
                                <a:spcPct val="20000"/>
                              </a:spcBef>
                              <a:spcAft>
                                <a:spcPct val="0"/>
                              </a:spcAft>
                              <a:buChar char="»"/>
                              <a:defRPr sz="20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9pPr>
                          </a:lstStyle>
                          <a:p>
                            <a:pPr eaLnBrk="1" hangingPunct="1">
                              <a:spcBef>
                                <a:spcPct val="0"/>
                              </a:spcBef>
                              <a:buFontTx/>
                              <a:buNone/>
                            </a:pPr>
                            <a:endParaRPr lang="en-GB" altLang="en-US" sz="1800"/>
                          </a:p>
                        </p:txBody>
                      </p:sp>
                      <p:sp>
                        <p:nvSpPr>
                          <p:cNvPr id="15472" name="Rectangle 92">
                            <a:extLst>
                              <a:ext uri="{FF2B5EF4-FFF2-40B4-BE49-F238E27FC236}">
                                <a16:creationId xmlns:a16="http://schemas.microsoft.com/office/drawing/2014/main" id="{8EE5BC62-918E-E3DC-8AC0-5C62F650BDC5}"/>
                              </a:ext>
                            </a:extLst>
                          </p:cNvPr>
                          <p:cNvSpPr>
                            <a:spLocks noChangeAspect="1" noChangeArrowheads="1"/>
                          </p:cNvSpPr>
                          <p:nvPr/>
                        </p:nvSpPr>
                        <p:spPr bwMode="auto">
                          <a:xfrm>
                            <a:off x="1133" y="1440"/>
                            <a:ext cx="352" cy="336"/>
                          </a:xfrm>
                          <a:prstGeom prst="rect">
                            <a:avLst/>
                          </a:prstGeom>
                          <a:noFill/>
                          <a:ln w="6350" cap="sq">
                            <a:solidFill>
                              <a:schemeClr val="bg2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gradFill rotWithShape="0">
                                  <a:gsLst>
                                    <a:gs pos="0">
                                      <a:srgbClr val="76475E"/>
                                    </a:gs>
                                    <a:gs pos="50000">
                                      <a:srgbClr val="FF99CC"/>
                                    </a:gs>
                                    <a:gs pos="100000">
                                      <a:srgbClr val="76475E"/>
                                    </a:gs>
                                  </a:gsLst>
                                  <a:lin ang="0" scaled="1"/>
                                </a:gradFill>
                              </a14:hiddenFill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>
                            <a:spAutoFit/>
                          </a:bodyPr>
                          <a:lstStyle>
                            <a:lvl1pPr>
                              <a:spcBef>
                                <a:spcPct val="20000"/>
                              </a:spcBef>
                              <a:buChar char="•"/>
                              <a:defRPr sz="32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1pPr>
                            <a:lvl2pPr marL="742950" indent="-285750">
                              <a:spcBef>
                                <a:spcPct val="20000"/>
                              </a:spcBef>
                              <a:buChar char="–"/>
                              <a:defRPr sz="28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2pPr>
                            <a:lvl3pPr marL="1143000" indent="-228600">
                              <a:spcBef>
                                <a:spcPct val="20000"/>
                              </a:spcBef>
                              <a:buChar char="•"/>
                              <a:defRPr sz="24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3pPr>
                            <a:lvl4pPr marL="1600200" indent="-228600">
                              <a:spcBef>
                                <a:spcPct val="20000"/>
                              </a:spcBef>
                              <a:buChar char="–"/>
                              <a:defRPr sz="20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4pPr>
                            <a:lvl5pPr marL="2057400" indent="-228600">
                              <a:spcBef>
                                <a:spcPct val="20000"/>
                              </a:spcBef>
                              <a:buChar char="»"/>
                              <a:defRPr sz="20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5pPr>
                            <a:lvl6pPr marL="2514600" indent="-228600" eaLnBrk="0" fontAlgn="base" hangingPunct="0">
                              <a:spcBef>
                                <a:spcPct val="20000"/>
                              </a:spcBef>
                              <a:spcAft>
                                <a:spcPct val="0"/>
                              </a:spcAft>
                              <a:buChar char="»"/>
                              <a:defRPr sz="20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6pPr>
                            <a:lvl7pPr marL="2971800" indent="-228600" eaLnBrk="0" fontAlgn="base" hangingPunct="0">
                              <a:spcBef>
                                <a:spcPct val="20000"/>
                              </a:spcBef>
                              <a:spcAft>
                                <a:spcPct val="0"/>
                              </a:spcAft>
                              <a:buChar char="»"/>
                              <a:defRPr sz="20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7pPr>
                            <a:lvl8pPr marL="3429000" indent="-228600" eaLnBrk="0" fontAlgn="base" hangingPunct="0">
                              <a:spcBef>
                                <a:spcPct val="20000"/>
                              </a:spcBef>
                              <a:spcAft>
                                <a:spcPct val="0"/>
                              </a:spcAft>
                              <a:buChar char="»"/>
                              <a:defRPr sz="20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8pPr>
                            <a:lvl9pPr marL="3886200" indent="-228600" eaLnBrk="0" fontAlgn="base" hangingPunct="0">
                              <a:spcBef>
                                <a:spcPct val="20000"/>
                              </a:spcBef>
                              <a:spcAft>
                                <a:spcPct val="0"/>
                              </a:spcAft>
                              <a:buChar char="»"/>
                              <a:defRPr sz="20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9pPr>
                          </a:lstStyle>
                          <a:p>
                            <a:pPr eaLnBrk="1" hangingPunct="1">
                              <a:spcBef>
                                <a:spcPct val="0"/>
                              </a:spcBef>
                              <a:buFontTx/>
                              <a:buNone/>
                            </a:pPr>
                            <a:endParaRPr lang="en-GB" altLang="en-US" sz="1800"/>
                          </a:p>
                        </p:txBody>
                      </p:sp>
                    </p:grpSp>
                  </p:grpSp>
                </p:grpSp>
              </p:grpSp>
            </p:grpSp>
            <p:grpSp>
              <p:nvGrpSpPr>
                <p:cNvPr id="15430" name="Group 93">
                  <a:extLst>
                    <a:ext uri="{FF2B5EF4-FFF2-40B4-BE49-F238E27FC236}">
                      <a16:creationId xmlns:a16="http://schemas.microsoft.com/office/drawing/2014/main" id="{30091D6D-3420-748B-3CF9-CA7855F92DF0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-2198" y="2979"/>
                  <a:ext cx="4360" cy="264"/>
                  <a:chOff x="773" y="2728"/>
                  <a:chExt cx="4360" cy="264"/>
                </a:xfrm>
              </p:grpSpPr>
              <p:sp>
                <p:nvSpPr>
                  <p:cNvPr id="15431" name="Rectangle 94">
                    <a:extLst>
                      <a:ext uri="{FF2B5EF4-FFF2-40B4-BE49-F238E27FC236}">
                        <a16:creationId xmlns:a16="http://schemas.microsoft.com/office/drawing/2014/main" id="{A9416DA2-491E-BFD0-B1C0-1DCBB2D5C4E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774" y="2733"/>
                    <a:ext cx="4358" cy="259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12700" cap="sq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anchor="ctr">
                    <a:spAutoFit/>
                  </a:bodyPr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en-GB" altLang="en-US" sz="1800"/>
                  </a:p>
                </p:txBody>
              </p:sp>
              <p:grpSp>
                <p:nvGrpSpPr>
                  <p:cNvPr id="15432" name="Group 95">
                    <a:extLst>
                      <a:ext uri="{FF2B5EF4-FFF2-40B4-BE49-F238E27FC236}">
                        <a16:creationId xmlns:a16="http://schemas.microsoft.com/office/drawing/2014/main" id="{308E4059-CB22-4556-0903-EB554D69BC54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773" y="2728"/>
                    <a:ext cx="4360" cy="264"/>
                    <a:chOff x="773" y="2744"/>
                    <a:chExt cx="4360" cy="264"/>
                  </a:xfrm>
                </p:grpSpPr>
                <p:grpSp>
                  <p:nvGrpSpPr>
                    <p:cNvPr id="15433" name="Group 96">
                      <a:extLst>
                        <a:ext uri="{FF2B5EF4-FFF2-40B4-BE49-F238E27FC236}">
                          <a16:creationId xmlns:a16="http://schemas.microsoft.com/office/drawing/2014/main" id="{D4CDDD74-D1A3-F396-95A2-019CAFEF2E7E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>
                      <a:off x="773" y="2744"/>
                      <a:ext cx="2179" cy="262"/>
                      <a:chOff x="773" y="2744"/>
                      <a:chExt cx="2179" cy="262"/>
                    </a:xfrm>
                  </p:grpSpPr>
                  <p:grpSp>
                    <p:nvGrpSpPr>
                      <p:cNvPr id="15449" name="Group 97">
                        <a:extLst>
                          <a:ext uri="{FF2B5EF4-FFF2-40B4-BE49-F238E27FC236}">
                            <a16:creationId xmlns:a16="http://schemas.microsoft.com/office/drawing/2014/main" id="{0E5303F0-DFD8-F40B-A55E-34A700ED1833}"/>
                          </a:ext>
                        </a:extLst>
                      </p:cNvPr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773" y="2744"/>
                        <a:ext cx="1089" cy="261"/>
                        <a:chOff x="773" y="2744"/>
                        <a:chExt cx="1089" cy="261"/>
                      </a:xfrm>
                    </p:grpSpPr>
                    <p:grpSp>
                      <p:nvGrpSpPr>
                        <p:cNvPr id="15457" name="Group 98">
                          <a:extLst>
                            <a:ext uri="{FF2B5EF4-FFF2-40B4-BE49-F238E27FC236}">
                              <a16:creationId xmlns:a16="http://schemas.microsoft.com/office/drawing/2014/main" id="{7950E85F-1738-3F43-56CB-714B1682ABF5}"/>
                            </a:ext>
                          </a:extLst>
                        </p:cNvPr>
                        <p:cNvGrpSpPr>
                          <a:grpSpLocks noChangeAspect="1"/>
                        </p:cNvGrpSpPr>
                        <p:nvPr/>
                      </p:nvGrpSpPr>
                      <p:grpSpPr bwMode="auto">
                        <a:xfrm>
                          <a:off x="773" y="2744"/>
                          <a:ext cx="544" cy="260"/>
                          <a:chOff x="784" y="1440"/>
                          <a:chExt cx="701" cy="336"/>
                        </a:xfrm>
                      </p:grpSpPr>
                      <p:sp>
                        <p:nvSpPr>
                          <p:cNvPr id="15461" name="Rectangle 99">
                            <a:extLst>
                              <a:ext uri="{FF2B5EF4-FFF2-40B4-BE49-F238E27FC236}">
                                <a16:creationId xmlns:a16="http://schemas.microsoft.com/office/drawing/2014/main" id="{38271463-B710-03DB-E06E-A951C8AEE89A}"/>
                              </a:ext>
                            </a:extLst>
                          </p:cNvPr>
                          <p:cNvSpPr>
                            <a:spLocks noChangeAspect="1" noChangeArrowheads="1"/>
                          </p:cNvSpPr>
                          <p:nvPr/>
                        </p:nvSpPr>
                        <p:spPr bwMode="auto">
                          <a:xfrm>
                            <a:off x="784" y="1440"/>
                            <a:ext cx="352" cy="336"/>
                          </a:xfrm>
                          <a:prstGeom prst="rect">
                            <a:avLst/>
                          </a:prstGeom>
                          <a:solidFill>
                            <a:schemeClr val="tx1"/>
                          </a:solidFill>
                          <a:ln w="6350" cap="sq">
                            <a:solidFill>
                              <a:schemeClr val="bg2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>
                            <a:spAutoFit/>
                          </a:bodyPr>
                          <a:lstStyle>
                            <a:lvl1pPr>
                              <a:spcBef>
                                <a:spcPct val="20000"/>
                              </a:spcBef>
                              <a:buChar char="•"/>
                              <a:defRPr sz="32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1pPr>
                            <a:lvl2pPr marL="742950" indent="-285750">
                              <a:spcBef>
                                <a:spcPct val="20000"/>
                              </a:spcBef>
                              <a:buChar char="–"/>
                              <a:defRPr sz="28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2pPr>
                            <a:lvl3pPr marL="1143000" indent="-228600">
                              <a:spcBef>
                                <a:spcPct val="20000"/>
                              </a:spcBef>
                              <a:buChar char="•"/>
                              <a:defRPr sz="24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3pPr>
                            <a:lvl4pPr marL="1600200" indent="-228600">
                              <a:spcBef>
                                <a:spcPct val="20000"/>
                              </a:spcBef>
                              <a:buChar char="–"/>
                              <a:defRPr sz="20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4pPr>
                            <a:lvl5pPr marL="2057400" indent="-228600">
                              <a:spcBef>
                                <a:spcPct val="20000"/>
                              </a:spcBef>
                              <a:buChar char="»"/>
                              <a:defRPr sz="20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5pPr>
                            <a:lvl6pPr marL="2514600" indent="-228600" eaLnBrk="0" fontAlgn="base" hangingPunct="0">
                              <a:spcBef>
                                <a:spcPct val="20000"/>
                              </a:spcBef>
                              <a:spcAft>
                                <a:spcPct val="0"/>
                              </a:spcAft>
                              <a:buChar char="»"/>
                              <a:defRPr sz="20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6pPr>
                            <a:lvl7pPr marL="2971800" indent="-228600" eaLnBrk="0" fontAlgn="base" hangingPunct="0">
                              <a:spcBef>
                                <a:spcPct val="20000"/>
                              </a:spcBef>
                              <a:spcAft>
                                <a:spcPct val="0"/>
                              </a:spcAft>
                              <a:buChar char="»"/>
                              <a:defRPr sz="20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7pPr>
                            <a:lvl8pPr marL="3429000" indent="-228600" eaLnBrk="0" fontAlgn="base" hangingPunct="0">
                              <a:spcBef>
                                <a:spcPct val="20000"/>
                              </a:spcBef>
                              <a:spcAft>
                                <a:spcPct val="0"/>
                              </a:spcAft>
                              <a:buChar char="»"/>
                              <a:defRPr sz="20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8pPr>
                            <a:lvl9pPr marL="3886200" indent="-228600" eaLnBrk="0" fontAlgn="base" hangingPunct="0">
                              <a:spcBef>
                                <a:spcPct val="20000"/>
                              </a:spcBef>
                              <a:spcAft>
                                <a:spcPct val="0"/>
                              </a:spcAft>
                              <a:buChar char="»"/>
                              <a:defRPr sz="20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9pPr>
                          </a:lstStyle>
                          <a:p>
                            <a:pPr eaLnBrk="1" hangingPunct="1">
                              <a:spcBef>
                                <a:spcPct val="0"/>
                              </a:spcBef>
                              <a:buFontTx/>
                              <a:buNone/>
                            </a:pPr>
                            <a:endParaRPr lang="en-GB" altLang="en-US" sz="1800"/>
                          </a:p>
                        </p:txBody>
                      </p:sp>
                      <p:sp>
                        <p:nvSpPr>
                          <p:cNvPr id="15462" name="Rectangle 100">
                            <a:extLst>
                              <a:ext uri="{FF2B5EF4-FFF2-40B4-BE49-F238E27FC236}">
                                <a16:creationId xmlns:a16="http://schemas.microsoft.com/office/drawing/2014/main" id="{6C83C567-2E4F-585F-D286-18068614DF35}"/>
                              </a:ext>
                            </a:extLst>
                          </p:cNvPr>
                          <p:cNvSpPr>
                            <a:spLocks noChangeAspect="1" noChangeArrowheads="1"/>
                          </p:cNvSpPr>
                          <p:nvPr/>
                        </p:nvSpPr>
                        <p:spPr bwMode="auto">
                          <a:xfrm>
                            <a:off x="1133" y="1440"/>
                            <a:ext cx="352" cy="336"/>
                          </a:xfrm>
                          <a:prstGeom prst="rect">
                            <a:avLst/>
                          </a:prstGeom>
                          <a:solidFill>
                            <a:schemeClr val="tx1"/>
                          </a:solidFill>
                          <a:ln w="6350" cap="sq">
                            <a:solidFill>
                              <a:schemeClr val="bg2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>
                            <a:spAutoFit/>
                          </a:bodyPr>
                          <a:lstStyle>
                            <a:lvl1pPr>
                              <a:spcBef>
                                <a:spcPct val="20000"/>
                              </a:spcBef>
                              <a:buChar char="•"/>
                              <a:defRPr sz="32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1pPr>
                            <a:lvl2pPr marL="742950" indent="-285750">
                              <a:spcBef>
                                <a:spcPct val="20000"/>
                              </a:spcBef>
                              <a:buChar char="–"/>
                              <a:defRPr sz="28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2pPr>
                            <a:lvl3pPr marL="1143000" indent="-228600">
                              <a:spcBef>
                                <a:spcPct val="20000"/>
                              </a:spcBef>
                              <a:buChar char="•"/>
                              <a:defRPr sz="24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3pPr>
                            <a:lvl4pPr marL="1600200" indent="-228600">
                              <a:spcBef>
                                <a:spcPct val="20000"/>
                              </a:spcBef>
                              <a:buChar char="–"/>
                              <a:defRPr sz="20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4pPr>
                            <a:lvl5pPr marL="2057400" indent="-228600">
                              <a:spcBef>
                                <a:spcPct val="20000"/>
                              </a:spcBef>
                              <a:buChar char="»"/>
                              <a:defRPr sz="20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5pPr>
                            <a:lvl6pPr marL="2514600" indent="-228600" eaLnBrk="0" fontAlgn="base" hangingPunct="0">
                              <a:spcBef>
                                <a:spcPct val="20000"/>
                              </a:spcBef>
                              <a:spcAft>
                                <a:spcPct val="0"/>
                              </a:spcAft>
                              <a:buChar char="»"/>
                              <a:defRPr sz="20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6pPr>
                            <a:lvl7pPr marL="2971800" indent="-228600" eaLnBrk="0" fontAlgn="base" hangingPunct="0">
                              <a:spcBef>
                                <a:spcPct val="20000"/>
                              </a:spcBef>
                              <a:spcAft>
                                <a:spcPct val="0"/>
                              </a:spcAft>
                              <a:buChar char="»"/>
                              <a:defRPr sz="20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7pPr>
                            <a:lvl8pPr marL="3429000" indent="-228600" eaLnBrk="0" fontAlgn="base" hangingPunct="0">
                              <a:spcBef>
                                <a:spcPct val="20000"/>
                              </a:spcBef>
                              <a:spcAft>
                                <a:spcPct val="0"/>
                              </a:spcAft>
                              <a:buChar char="»"/>
                              <a:defRPr sz="20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8pPr>
                            <a:lvl9pPr marL="3886200" indent="-228600" eaLnBrk="0" fontAlgn="base" hangingPunct="0">
                              <a:spcBef>
                                <a:spcPct val="20000"/>
                              </a:spcBef>
                              <a:spcAft>
                                <a:spcPct val="0"/>
                              </a:spcAft>
                              <a:buChar char="»"/>
                              <a:defRPr sz="20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9pPr>
                          </a:lstStyle>
                          <a:p>
                            <a:pPr eaLnBrk="1" hangingPunct="1">
                              <a:spcBef>
                                <a:spcPct val="0"/>
                              </a:spcBef>
                              <a:buFontTx/>
                              <a:buNone/>
                            </a:pPr>
                            <a:endParaRPr lang="en-GB" altLang="en-US" sz="1800"/>
                          </a:p>
                        </p:txBody>
                      </p:sp>
                    </p:grpSp>
                    <p:grpSp>
                      <p:nvGrpSpPr>
                        <p:cNvPr id="15458" name="Group 101">
                          <a:extLst>
                            <a:ext uri="{FF2B5EF4-FFF2-40B4-BE49-F238E27FC236}">
                              <a16:creationId xmlns:a16="http://schemas.microsoft.com/office/drawing/2014/main" id="{FE6F5016-B69F-DBA8-CC54-FB6195940FF4}"/>
                            </a:ext>
                          </a:extLst>
                        </p:cNvPr>
                        <p:cNvGrpSpPr>
                          <a:grpSpLocks noChangeAspect="1"/>
                        </p:cNvGrpSpPr>
                        <p:nvPr/>
                      </p:nvGrpSpPr>
                      <p:grpSpPr bwMode="auto">
                        <a:xfrm>
                          <a:off x="1318" y="2745"/>
                          <a:ext cx="544" cy="260"/>
                          <a:chOff x="784" y="1440"/>
                          <a:chExt cx="701" cy="336"/>
                        </a:xfrm>
                      </p:grpSpPr>
                      <p:sp>
                        <p:nvSpPr>
                          <p:cNvPr id="15459" name="Rectangle 102">
                            <a:extLst>
                              <a:ext uri="{FF2B5EF4-FFF2-40B4-BE49-F238E27FC236}">
                                <a16:creationId xmlns:a16="http://schemas.microsoft.com/office/drawing/2014/main" id="{17076709-07F7-F4F4-1FB4-D4A93DBD5E62}"/>
                              </a:ext>
                            </a:extLst>
                          </p:cNvPr>
                          <p:cNvSpPr>
                            <a:spLocks noChangeAspect="1" noChangeArrowheads="1"/>
                          </p:cNvSpPr>
                          <p:nvPr/>
                        </p:nvSpPr>
                        <p:spPr bwMode="auto">
                          <a:xfrm>
                            <a:off x="784" y="1440"/>
                            <a:ext cx="352" cy="336"/>
                          </a:xfrm>
                          <a:prstGeom prst="rect">
                            <a:avLst/>
                          </a:prstGeom>
                          <a:solidFill>
                            <a:schemeClr val="tx1"/>
                          </a:solidFill>
                          <a:ln w="6350" cap="sq">
                            <a:solidFill>
                              <a:schemeClr val="bg2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>
                            <a:spAutoFit/>
                          </a:bodyPr>
                          <a:lstStyle>
                            <a:lvl1pPr>
                              <a:spcBef>
                                <a:spcPct val="20000"/>
                              </a:spcBef>
                              <a:buChar char="•"/>
                              <a:defRPr sz="32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1pPr>
                            <a:lvl2pPr marL="742950" indent="-285750">
                              <a:spcBef>
                                <a:spcPct val="20000"/>
                              </a:spcBef>
                              <a:buChar char="–"/>
                              <a:defRPr sz="28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2pPr>
                            <a:lvl3pPr marL="1143000" indent="-228600">
                              <a:spcBef>
                                <a:spcPct val="20000"/>
                              </a:spcBef>
                              <a:buChar char="•"/>
                              <a:defRPr sz="24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3pPr>
                            <a:lvl4pPr marL="1600200" indent="-228600">
                              <a:spcBef>
                                <a:spcPct val="20000"/>
                              </a:spcBef>
                              <a:buChar char="–"/>
                              <a:defRPr sz="20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4pPr>
                            <a:lvl5pPr marL="2057400" indent="-228600">
                              <a:spcBef>
                                <a:spcPct val="20000"/>
                              </a:spcBef>
                              <a:buChar char="»"/>
                              <a:defRPr sz="20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5pPr>
                            <a:lvl6pPr marL="2514600" indent="-228600" eaLnBrk="0" fontAlgn="base" hangingPunct="0">
                              <a:spcBef>
                                <a:spcPct val="20000"/>
                              </a:spcBef>
                              <a:spcAft>
                                <a:spcPct val="0"/>
                              </a:spcAft>
                              <a:buChar char="»"/>
                              <a:defRPr sz="20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6pPr>
                            <a:lvl7pPr marL="2971800" indent="-228600" eaLnBrk="0" fontAlgn="base" hangingPunct="0">
                              <a:spcBef>
                                <a:spcPct val="20000"/>
                              </a:spcBef>
                              <a:spcAft>
                                <a:spcPct val="0"/>
                              </a:spcAft>
                              <a:buChar char="»"/>
                              <a:defRPr sz="20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7pPr>
                            <a:lvl8pPr marL="3429000" indent="-228600" eaLnBrk="0" fontAlgn="base" hangingPunct="0">
                              <a:spcBef>
                                <a:spcPct val="20000"/>
                              </a:spcBef>
                              <a:spcAft>
                                <a:spcPct val="0"/>
                              </a:spcAft>
                              <a:buChar char="»"/>
                              <a:defRPr sz="20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8pPr>
                            <a:lvl9pPr marL="3886200" indent="-228600" eaLnBrk="0" fontAlgn="base" hangingPunct="0">
                              <a:spcBef>
                                <a:spcPct val="20000"/>
                              </a:spcBef>
                              <a:spcAft>
                                <a:spcPct val="0"/>
                              </a:spcAft>
                              <a:buChar char="»"/>
                              <a:defRPr sz="20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9pPr>
                          </a:lstStyle>
                          <a:p>
                            <a:pPr eaLnBrk="1" hangingPunct="1">
                              <a:spcBef>
                                <a:spcPct val="0"/>
                              </a:spcBef>
                              <a:buFontTx/>
                              <a:buNone/>
                            </a:pPr>
                            <a:endParaRPr lang="en-GB" altLang="en-US" sz="1800"/>
                          </a:p>
                        </p:txBody>
                      </p:sp>
                      <p:sp>
                        <p:nvSpPr>
                          <p:cNvPr id="15460" name="Rectangle 103">
                            <a:extLst>
                              <a:ext uri="{FF2B5EF4-FFF2-40B4-BE49-F238E27FC236}">
                                <a16:creationId xmlns:a16="http://schemas.microsoft.com/office/drawing/2014/main" id="{B7A3F940-A52E-1E88-1D2D-C821B0E38233}"/>
                              </a:ext>
                            </a:extLst>
                          </p:cNvPr>
                          <p:cNvSpPr>
                            <a:spLocks noChangeAspect="1" noChangeArrowheads="1"/>
                          </p:cNvSpPr>
                          <p:nvPr/>
                        </p:nvSpPr>
                        <p:spPr bwMode="auto">
                          <a:xfrm>
                            <a:off x="1133" y="1440"/>
                            <a:ext cx="352" cy="336"/>
                          </a:xfrm>
                          <a:prstGeom prst="rect">
                            <a:avLst/>
                          </a:prstGeom>
                          <a:solidFill>
                            <a:schemeClr val="tx1"/>
                          </a:solidFill>
                          <a:ln w="6350" cap="sq">
                            <a:solidFill>
                              <a:schemeClr val="bg2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>
                            <a:spAutoFit/>
                          </a:bodyPr>
                          <a:lstStyle>
                            <a:lvl1pPr>
                              <a:spcBef>
                                <a:spcPct val="20000"/>
                              </a:spcBef>
                              <a:buChar char="•"/>
                              <a:defRPr sz="32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1pPr>
                            <a:lvl2pPr marL="742950" indent="-285750">
                              <a:spcBef>
                                <a:spcPct val="20000"/>
                              </a:spcBef>
                              <a:buChar char="–"/>
                              <a:defRPr sz="28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2pPr>
                            <a:lvl3pPr marL="1143000" indent="-228600">
                              <a:spcBef>
                                <a:spcPct val="20000"/>
                              </a:spcBef>
                              <a:buChar char="•"/>
                              <a:defRPr sz="24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3pPr>
                            <a:lvl4pPr marL="1600200" indent="-228600">
                              <a:spcBef>
                                <a:spcPct val="20000"/>
                              </a:spcBef>
                              <a:buChar char="–"/>
                              <a:defRPr sz="20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4pPr>
                            <a:lvl5pPr marL="2057400" indent="-228600">
                              <a:spcBef>
                                <a:spcPct val="20000"/>
                              </a:spcBef>
                              <a:buChar char="»"/>
                              <a:defRPr sz="20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5pPr>
                            <a:lvl6pPr marL="2514600" indent="-228600" eaLnBrk="0" fontAlgn="base" hangingPunct="0">
                              <a:spcBef>
                                <a:spcPct val="20000"/>
                              </a:spcBef>
                              <a:spcAft>
                                <a:spcPct val="0"/>
                              </a:spcAft>
                              <a:buChar char="»"/>
                              <a:defRPr sz="20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6pPr>
                            <a:lvl7pPr marL="2971800" indent="-228600" eaLnBrk="0" fontAlgn="base" hangingPunct="0">
                              <a:spcBef>
                                <a:spcPct val="20000"/>
                              </a:spcBef>
                              <a:spcAft>
                                <a:spcPct val="0"/>
                              </a:spcAft>
                              <a:buChar char="»"/>
                              <a:defRPr sz="20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7pPr>
                            <a:lvl8pPr marL="3429000" indent="-228600" eaLnBrk="0" fontAlgn="base" hangingPunct="0">
                              <a:spcBef>
                                <a:spcPct val="20000"/>
                              </a:spcBef>
                              <a:spcAft>
                                <a:spcPct val="0"/>
                              </a:spcAft>
                              <a:buChar char="»"/>
                              <a:defRPr sz="20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8pPr>
                            <a:lvl9pPr marL="3886200" indent="-228600" eaLnBrk="0" fontAlgn="base" hangingPunct="0">
                              <a:spcBef>
                                <a:spcPct val="20000"/>
                              </a:spcBef>
                              <a:spcAft>
                                <a:spcPct val="0"/>
                              </a:spcAft>
                              <a:buChar char="»"/>
                              <a:defRPr sz="20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9pPr>
                          </a:lstStyle>
                          <a:p>
                            <a:pPr eaLnBrk="1" hangingPunct="1">
                              <a:spcBef>
                                <a:spcPct val="0"/>
                              </a:spcBef>
                              <a:buFontTx/>
                              <a:buNone/>
                            </a:pPr>
                            <a:endParaRPr lang="en-GB" altLang="en-US" sz="1800"/>
                          </a:p>
                        </p:txBody>
                      </p:sp>
                    </p:grpSp>
                  </p:grpSp>
                  <p:grpSp>
                    <p:nvGrpSpPr>
                      <p:cNvPr id="15450" name="Group 104">
                        <a:extLst>
                          <a:ext uri="{FF2B5EF4-FFF2-40B4-BE49-F238E27FC236}">
                            <a16:creationId xmlns:a16="http://schemas.microsoft.com/office/drawing/2014/main" id="{85A77B9E-9CC7-5E0A-ECAF-88E800177366}"/>
                          </a:ext>
                        </a:extLst>
                      </p:cNvPr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1863" y="2745"/>
                        <a:ext cx="1089" cy="261"/>
                        <a:chOff x="773" y="2744"/>
                        <a:chExt cx="1089" cy="261"/>
                      </a:xfrm>
                    </p:grpSpPr>
                    <p:grpSp>
                      <p:nvGrpSpPr>
                        <p:cNvPr id="15451" name="Group 105">
                          <a:extLst>
                            <a:ext uri="{FF2B5EF4-FFF2-40B4-BE49-F238E27FC236}">
                              <a16:creationId xmlns:a16="http://schemas.microsoft.com/office/drawing/2014/main" id="{3F058F22-0B96-FE68-9ED8-BC7D7E364EDF}"/>
                            </a:ext>
                          </a:extLst>
                        </p:cNvPr>
                        <p:cNvGrpSpPr>
                          <a:grpSpLocks noChangeAspect="1"/>
                        </p:cNvGrpSpPr>
                        <p:nvPr/>
                      </p:nvGrpSpPr>
                      <p:grpSpPr bwMode="auto">
                        <a:xfrm>
                          <a:off x="773" y="2744"/>
                          <a:ext cx="544" cy="260"/>
                          <a:chOff x="784" y="1440"/>
                          <a:chExt cx="701" cy="336"/>
                        </a:xfrm>
                      </p:grpSpPr>
                      <p:sp>
                        <p:nvSpPr>
                          <p:cNvPr id="15455" name="Rectangle 106">
                            <a:extLst>
                              <a:ext uri="{FF2B5EF4-FFF2-40B4-BE49-F238E27FC236}">
                                <a16:creationId xmlns:a16="http://schemas.microsoft.com/office/drawing/2014/main" id="{57302A41-70A1-D46B-85D5-39143B8CDCCC}"/>
                              </a:ext>
                            </a:extLst>
                          </p:cNvPr>
                          <p:cNvSpPr>
                            <a:spLocks noChangeAspect="1" noChangeArrowheads="1"/>
                          </p:cNvSpPr>
                          <p:nvPr/>
                        </p:nvSpPr>
                        <p:spPr bwMode="auto">
                          <a:xfrm>
                            <a:off x="784" y="1440"/>
                            <a:ext cx="352" cy="336"/>
                          </a:xfrm>
                          <a:prstGeom prst="rect">
                            <a:avLst/>
                          </a:prstGeom>
                          <a:solidFill>
                            <a:schemeClr val="tx1"/>
                          </a:solidFill>
                          <a:ln w="6350" cap="sq">
                            <a:solidFill>
                              <a:schemeClr val="bg2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>
                            <a:spAutoFit/>
                          </a:bodyPr>
                          <a:lstStyle>
                            <a:lvl1pPr>
                              <a:spcBef>
                                <a:spcPct val="20000"/>
                              </a:spcBef>
                              <a:buChar char="•"/>
                              <a:defRPr sz="32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1pPr>
                            <a:lvl2pPr marL="742950" indent="-285750">
                              <a:spcBef>
                                <a:spcPct val="20000"/>
                              </a:spcBef>
                              <a:buChar char="–"/>
                              <a:defRPr sz="28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2pPr>
                            <a:lvl3pPr marL="1143000" indent="-228600">
                              <a:spcBef>
                                <a:spcPct val="20000"/>
                              </a:spcBef>
                              <a:buChar char="•"/>
                              <a:defRPr sz="24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3pPr>
                            <a:lvl4pPr marL="1600200" indent="-228600">
                              <a:spcBef>
                                <a:spcPct val="20000"/>
                              </a:spcBef>
                              <a:buChar char="–"/>
                              <a:defRPr sz="20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4pPr>
                            <a:lvl5pPr marL="2057400" indent="-228600">
                              <a:spcBef>
                                <a:spcPct val="20000"/>
                              </a:spcBef>
                              <a:buChar char="»"/>
                              <a:defRPr sz="20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5pPr>
                            <a:lvl6pPr marL="2514600" indent="-228600" eaLnBrk="0" fontAlgn="base" hangingPunct="0">
                              <a:spcBef>
                                <a:spcPct val="20000"/>
                              </a:spcBef>
                              <a:spcAft>
                                <a:spcPct val="0"/>
                              </a:spcAft>
                              <a:buChar char="»"/>
                              <a:defRPr sz="20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6pPr>
                            <a:lvl7pPr marL="2971800" indent="-228600" eaLnBrk="0" fontAlgn="base" hangingPunct="0">
                              <a:spcBef>
                                <a:spcPct val="20000"/>
                              </a:spcBef>
                              <a:spcAft>
                                <a:spcPct val="0"/>
                              </a:spcAft>
                              <a:buChar char="»"/>
                              <a:defRPr sz="20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7pPr>
                            <a:lvl8pPr marL="3429000" indent="-228600" eaLnBrk="0" fontAlgn="base" hangingPunct="0">
                              <a:spcBef>
                                <a:spcPct val="20000"/>
                              </a:spcBef>
                              <a:spcAft>
                                <a:spcPct val="0"/>
                              </a:spcAft>
                              <a:buChar char="»"/>
                              <a:defRPr sz="20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8pPr>
                            <a:lvl9pPr marL="3886200" indent="-228600" eaLnBrk="0" fontAlgn="base" hangingPunct="0">
                              <a:spcBef>
                                <a:spcPct val="20000"/>
                              </a:spcBef>
                              <a:spcAft>
                                <a:spcPct val="0"/>
                              </a:spcAft>
                              <a:buChar char="»"/>
                              <a:defRPr sz="20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9pPr>
                          </a:lstStyle>
                          <a:p>
                            <a:pPr eaLnBrk="1" hangingPunct="1">
                              <a:spcBef>
                                <a:spcPct val="0"/>
                              </a:spcBef>
                              <a:buFontTx/>
                              <a:buNone/>
                            </a:pPr>
                            <a:endParaRPr lang="en-GB" altLang="en-US" sz="1800"/>
                          </a:p>
                        </p:txBody>
                      </p:sp>
                      <p:sp>
                        <p:nvSpPr>
                          <p:cNvPr id="15456" name="Rectangle 107">
                            <a:extLst>
                              <a:ext uri="{FF2B5EF4-FFF2-40B4-BE49-F238E27FC236}">
                                <a16:creationId xmlns:a16="http://schemas.microsoft.com/office/drawing/2014/main" id="{6AC99AD8-618B-835C-EBB4-A7365EEA60E3}"/>
                              </a:ext>
                            </a:extLst>
                          </p:cNvPr>
                          <p:cNvSpPr>
                            <a:spLocks noChangeAspect="1" noChangeArrowheads="1"/>
                          </p:cNvSpPr>
                          <p:nvPr/>
                        </p:nvSpPr>
                        <p:spPr bwMode="auto">
                          <a:xfrm>
                            <a:off x="1133" y="1440"/>
                            <a:ext cx="352" cy="336"/>
                          </a:xfrm>
                          <a:prstGeom prst="rect">
                            <a:avLst/>
                          </a:prstGeom>
                          <a:solidFill>
                            <a:schemeClr val="tx1"/>
                          </a:solidFill>
                          <a:ln w="6350" cap="sq">
                            <a:solidFill>
                              <a:schemeClr val="bg2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>
                            <a:spAutoFit/>
                          </a:bodyPr>
                          <a:lstStyle>
                            <a:lvl1pPr>
                              <a:spcBef>
                                <a:spcPct val="20000"/>
                              </a:spcBef>
                              <a:buChar char="•"/>
                              <a:defRPr sz="32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1pPr>
                            <a:lvl2pPr marL="742950" indent="-285750">
                              <a:spcBef>
                                <a:spcPct val="20000"/>
                              </a:spcBef>
                              <a:buChar char="–"/>
                              <a:defRPr sz="28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2pPr>
                            <a:lvl3pPr marL="1143000" indent="-228600">
                              <a:spcBef>
                                <a:spcPct val="20000"/>
                              </a:spcBef>
                              <a:buChar char="•"/>
                              <a:defRPr sz="24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3pPr>
                            <a:lvl4pPr marL="1600200" indent="-228600">
                              <a:spcBef>
                                <a:spcPct val="20000"/>
                              </a:spcBef>
                              <a:buChar char="–"/>
                              <a:defRPr sz="20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4pPr>
                            <a:lvl5pPr marL="2057400" indent="-228600">
                              <a:spcBef>
                                <a:spcPct val="20000"/>
                              </a:spcBef>
                              <a:buChar char="»"/>
                              <a:defRPr sz="20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5pPr>
                            <a:lvl6pPr marL="2514600" indent="-228600" eaLnBrk="0" fontAlgn="base" hangingPunct="0">
                              <a:spcBef>
                                <a:spcPct val="20000"/>
                              </a:spcBef>
                              <a:spcAft>
                                <a:spcPct val="0"/>
                              </a:spcAft>
                              <a:buChar char="»"/>
                              <a:defRPr sz="20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6pPr>
                            <a:lvl7pPr marL="2971800" indent="-228600" eaLnBrk="0" fontAlgn="base" hangingPunct="0">
                              <a:spcBef>
                                <a:spcPct val="20000"/>
                              </a:spcBef>
                              <a:spcAft>
                                <a:spcPct val="0"/>
                              </a:spcAft>
                              <a:buChar char="»"/>
                              <a:defRPr sz="20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7pPr>
                            <a:lvl8pPr marL="3429000" indent="-228600" eaLnBrk="0" fontAlgn="base" hangingPunct="0">
                              <a:spcBef>
                                <a:spcPct val="20000"/>
                              </a:spcBef>
                              <a:spcAft>
                                <a:spcPct val="0"/>
                              </a:spcAft>
                              <a:buChar char="»"/>
                              <a:defRPr sz="20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8pPr>
                            <a:lvl9pPr marL="3886200" indent="-228600" eaLnBrk="0" fontAlgn="base" hangingPunct="0">
                              <a:spcBef>
                                <a:spcPct val="20000"/>
                              </a:spcBef>
                              <a:spcAft>
                                <a:spcPct val="0"/>
                              </a:spcAft>
                              <a:buChar char="»"/>
                              <a:defRPr sz="20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9pPr>
                          </a:lstStyle>
                          <a:p>
                            <a:pPr eaLnBrk="1" hangingPunct="1">
                              <a:spcBef>
                                <a:spcPct val="0"/>
                              </a:spcBef>
                              <a:buFontTx/>
                              <a:buNone/>
                            </a:pPr>
                            <a:endParaRPr lang="en-GB" altLang="en-US" sz="1800"/>
                          </a:p>
                        </p:txBody>
                      </p:sp>
                    </p:grpSp>
                    <p:grpSp>
                      <p:nvGrpSpPr>
                        <p:cNvPr id="15452" name="Group 108">
                          <a:extLst>
                            <a:ext uri="{FF2B5EF4-FFF2-40B4-BE49-F238E27FC236}">
                              <a16:creationId xmlns:a16="http://schemas.microsoft.com/office/drawing/2014/main" id="{F21D6B9D-5AA9-2657-9F07-FF74E23F4B54}"/>
                            </a:ext>
                          </a:extLst>
                        </p:cNvPr>
                        <p:cNvGrpSpPr>
                          <a:grpSpLocks noChangeAspect="1"/>
                        </p:cNvGrpSpPr>
                        <p:nvPr/>
                      </p:nvGrpSpPr>
                      <p:grpSpPr bwMode="auto">
                        <a:xfrm>
                          <a:off x="1318" y="2745"/>
                          <a:ext cx="544" cy="260"/>
                          <a:chOff x="784" y="1440"/>
                          <a:chExt cx="701" cy="336"/>
                        </a:xfrm>
                      </p:grpSpPr>
                      <p:sp>
                        <p:nvSpPr>
                          <p:cNvPr id="15453" name="Rectangle 109">
                            <a:extLst>
                              <a:ext uri="{FF2B5EF4-FFF2-40B4-BE49-F238E27FC236}">
                                <a16:creationId xmlns:a16="http://schemas.microsoft.com/office/drawing/2014/main" id="{A241DBCD-E3B2-5D8C-BA14-6286ED1C2F98}"/>
                              </a:ext>
                            </a:extLst>
                          </p:cNvPr>
                          <p:cNvSpPr>
                            <a:spLocks noChangeAspect="1" noChangeArrowheads="1"/>
                          </p:cNvSpPr>
                          <p:nvPr/>
                        </p:nvSpPr>
                        <p:spPr bwMode="auto">
                          <a:xfrm>
                            <a:off x="784" y="1440"/>
                            <a:ext cx="352" cy="336"/>
                          </a:xfrm>
                          <a:prstGeom prst="rect">
                            <a:avLst/>
                          </a:prstGeom>
                          <a:solidFill>
                            <a:schemeClr val="tx1"/>
                          </a:solidFill>
                          <a:ln w="6350" cap="sq">
                            <a:solidFill>
                              <a:schemeClr val="bg2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>
                            <a:spAutoFit/>
                          </a:bodyPr>
                          <a:lstStyle>
                            <a:lvl1pPr>
                              <a:spcBef>
                                <a:spcPct val="20000"/>
                              </a:spcBef>
                              <a:buChar char="•"/>
                              <a:defRPr sz="32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1pPr>
                            <a:lvl2pPr marL="742950" indent="-285750">
                              <a:spcBef>
                                <a:spcPct val="20000"/>
                              </a:spcBef>
                              <a:buChar char="–"/>
                              <a:defRPr sz="28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2pPr>
                            <a:lvl3pPr marL="1143000" indent="-228600">
                              <a:spcBef>
                                <a:spcPct val="20000"/>
                              </a:spcBef>
                              <a:buChar char="•"/>
                              <a:defRPr sz="24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3pPr>
                            <a:lvl4pPr marL="1600200" indent="-228600">
                              <a:spcBef>
                                <a:spcPct val="20000"/>
                              </a:spcBef>
                              <a:buChar char="–"/>
                              <a:defRPr sz="20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4pPr>
                            <a:lvl5pPr marL="2057400" indent="-228600">
                              <a:spcBef>
                                <a:spcPct val="20000"/>
                              </a:spcBef>
                              <a:buChar char="»"/>
                              <a:defRPr sz="20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5pPr>
                            <a:lvl6pPr marL="2514600" indent="-228600" eaLnBrk="0" fontAlgn="base" hangingPunct="0">
                              <a:spcBef>
                                <a:spcPct val="20000"/>
                              </a:spcBef>
                              <a:spcAft>
                                <a:spcPct val="0"/>
                              </a:spcAft>
                              <a:buChar char="»"/>
                              <a:defRPr sz="20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6pPr>
                            <a:lvl7pPr marL="2971800" indent="-228600" eaLnBrk="0" fontAlgn="base" hangingPunct="0">
                              <a:spcBef>
                                <a:spcPct val="20000"/>
                              </a:spcBef>
                              <a:spcAft>
                                <a:spcPct val="0"/>
                              </a:spcAft>
                              <a:buChar char="»"/>
                              <a:defRPr sz="20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7pPr>
                            <a:lvl8pPr marL="3429000" indent="-228600" eaLnBrk="0" fontAlgn="base" hangingPunct="0">
                              <a:spcBef>
                                <a:spcPct val="20000"/>
                              </a:spcBef>
                              <a:spcAft>
                                <a:spcPct val="0"/>
                              </a:spcAft>
                              <a:buChar char="»"/>
                              <a:defRPr sz="20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8pPr>
                            <a:lvl9pPr marL="3886200" indent="-228600" eaLnBrk="0" fontAlgn="base" hangingPunct="0">
                              <a:spcBef>
                                <a:spcPct val="20000"/>
                              </a:spcBef>
                              <a:spcAft>
                                <a:spcPct val="0"/>
                              </a:spcAft>
                              <a:buChar char="»"/>
                              <a:defRPr sz="20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9pPr>
                          </a:lstStyle>
                          <a:p>
                            <a:pPr eaLnBrk="1" hangingPunct="1">
                              <a:spcBef>
                                <a:spcPct val="0"/>
                              </a:spcBef>
                              <a:buFontTx/>
                              <a:buNone/>
                            </a:pPr>
                            <a:endParaRPr lang="en-GB" altLang="en-US" sz="1800"/>
                          </a:p>
                        </p:txBody>
                      </p:sp>
                      <p:sp>
                        <p:nvSpPr>
                          <p:cNvPr id="15454" name="Rectangle 110">
                            <a:extLst>
                              <a:ext uri="{FF2B5EF4-FFF2-40B4-BE49-F238E27FC236}">
                                <a16:creationId xmlns:a16="http://schemas.microsoft.com/office/drawing/2014/main" id="{FFECC207-7F0A-D876-9C3F-793CB053483E}"/>
                              </a:ext>
                            </a:extLst>
                          </p:cNvPr>
                          <p:cNvSpPr>
                            <a:spLocks noChangeAspect="1" noChangeArrowheads="1"/>
                          </p:cNvSpPr>
                          <p:nvPr/>
                        </p:nvSpPr>
                        <p:spPr bwMode="auto">
                          <a:xfrm>
                            <a:off x="1133" y="1440"/>
                            <a:ext cx="352" cy="336"/>
                          </a:xfrm>
                          <a:prstGeom prst="rect">
                            <a:avLst/>
                          </a:prstGeom>
                          <a:solidFill>
                            <a:schemeClr val="tx1"/>
                          </a:solidFill>
                          <a:ln w="6350" cap="sq">
                            <a:solidFill>
                              <a:schemeClr val="bg2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>
                            <a:spAutoFit/>
                          </a:bodyPr>
                          <a:lstStyle>
                            <a:lvl1pPr>
                              <a:spcBef>
                                <a:spcPct val="20000"/>
                              </a:spcBef>
                              <a:buChar char="•"/>
                              <a:defRPr sz="32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1pPr>
                            <a:lvl2pPr marL="742950" indent="-285750">
                              <a:spcBef>
                                <a:spcPct val="20000"/>
                              </a:spcBef>
                              <a:buChar char="–"/>
                              <a:defRPr sz="28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2pPr>
                            <a:lvl3pPr marL="1143000" indent="-228600">
                              <a:spcBef>
                                <a:spcPct val="20000"/>
                              </a:spcBef>
                              <a:buChar char="•"/>
                              <a:defRPr sz="24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3pPr>
                            <a:lvl4pPr marL="1600200" indent="-228600">
                              <a:spcBef>
                                <a:spcPct val="20000"/>
                              </a:spcBef>
                              <a:buChar char="–"/>
                              <a:defRPr sz="20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4pPr>
                            <a:lvl5pPr marL="2057400" indent="-228600">
                              <a:spcBef>
                                <a:spcPct val="20000"/>
                              </a:spcBef>
                              <a:buChar char="»"/>
                              <a:defRPr sz="20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5pPr>
                            <a:lvl6pPr marL="2514600" indent="-228600" eaLnBrk="0" fontAlgn="base" hangingPunct="0">
                              <a:spcBef>
                                <a:spcPct val="20000"/>
                              </a:spcBef>
                              <a:spcAft>
                                <a:spcPct val="0"/>
                              </a:spcAft>
                              <a:buChar char="»"/>
                              <a:defRPr sz="20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6pPr>
                            <a:lvl7pPr marL="2971800" indent="-228600" eaLnBrk="0" fontAlgn="base" hangingPunct="0">
                              <a:spcBef>
                                <a:spcPct val="20000"/>
                              </a:spcBef>
                              <a:spcAft>
                                <a:spcPct val="0"/>
                              </a:spcAft>
                              <a:buChar char="»"/>
                              <a:defRPr sz="20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7pPr>
                            <a:lvl8pPr marL="3429000" indent="-228600" eaLnBrk="0" fontAlgn="base" hangingPunct="0">
                              <a:spcBef>
                                <a:spcPct val="20000"/>
                              </a:spcBef>
                              <a:spcAft>
                                <a:spcPct val="0"/>
                              </a:spcAft>
                              <a:buChar char="»"/>
                              <a:defRPr sz="20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8pPr>
                            <a:lvl9pPr marL="3886200" indent="-228600" eaLnBrk="0" fontAlgn="base" hangingPunct="0">
                              <a:spcBef>
                                <a:spcPct val="20000"/>
                              </a:spcBef>
                              <a:spcAft>
                                <a:spcPct val="0"/>
                              </a:spcAft>
                              <a:buChar char="»"/>
                              <a:defRPr sz="20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9pPr>
                          </a:lstStyle>
                          <a:p>
                            <a:pPr eaLnBrk="1" hangingPunct="1">
                              <a:spcBef>
                                <a:spcPct val="0"/>
                              </a:spcBef>
                              <a:buFontTx/>
                              <a:buNone/>
                            </a:pPr>
                            <a:endParaRPr lang="en-GB" altLang="en-US" sz="1800"/>
                          </a:p>
                        </p:txBody>
                      </p:sp>
                    </p:grpSp>
                  </p:grpSp>
                </p:grpSp>
                <p:grpSp>
                  <p:nvGrpSpPr>
                    <p:cNvPr id="15434" name="Group 111">
                      <a:extLst>
                        <a:ext uri="{FF2B5EF4-FFF2-40B4-BE49-F238E27FC236}">
                          <a16:creationId xmlns:a16="http://schemas.microsoft.com/office/drawing/2014/main" id="{4CAB3A49-2752-53FC-98A2-02662FE68B24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954" y="2746"/>
                      <a:ext cx="2179" cy="262"/>
                      <a:chOff x="773" y="2744"/>
                      <a:chExt cx="2179" cy="262"/>
                    </a:xfrm>
                  </p:grpSpPr>
                  <p:grpSp>
                    <p:nvGrpSpPr>
                      <p:cNvPr id="15435" name="Group 112">
                        <a:extLst>
                          <a:ext uri="{FF2B5EF4-FFF2-40B4-BE49-F238E27FC236}">
                            <a16:creationId xmlns:a16="http://schemas.microsoft.com/office/drawing/2014/main" id="{A57D7356-E0AA-A03E-D5CC-59612614B384}"/>
                          </a:ext>
                        </a:extLst>
                      </p:cNvPr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773" y="2744"/>
                        <a:ext cx="1089" cy="261"/>
                        <a:chOff x="773" y="2744"/>
                        <a:chExt cx="1089" cy="261"/>
                      </a:xfrm>
                    </p:grpSpPr>
                    <p:grpSp>
                      <p:nvGrpSpPr>
                        <p:cNvPr id="15443" name="Group 113">
                          <a:extLst>
                            <a:ext uri="{FF2B5EF4-FFF2-40B4-BE49-F238E27FC236}">
                              <a16:creationId xmlns:a16="http://schemas.microsoft.com/office/drawing/2014/main" id="{A80B166F-39A0-001F-F8FF-B2210468383E}"/>
                            </a:ext>
                          </a:extLst>
                        </p:cNvPr>
                        <p:cNvGrpSpPr>
                          <a:grpSpLocks noChangeAspect="1"/>
                        </p:cNvGrpSpPr>
                        <p:nvPr/>
                      </p:nvGrpSpPr>
                      <p:grpSpPr bwMode="auto">
                        <a:xfrm>
                          <a:off x="773" y="2744"/>
                          <a:ext cx="544" cy="260"/>
                          <a:chOff x="784" y="1440"/>
                          <a:chExt cx="701" cy="336"/>
                        </a:xfrm>
                      </p:grpSpPr>
                      <p:sp>
                        <p:nvSpPr>
                          <p:cNvPr id="15447" name="Rectangle 114">
                            <a:extLst>
                              <a:ext uri="{FF2B5EF4-FFF2-40B4-BE49-F238E27FC236}">
                                <a16:creationId xmlns:a16="http://schemas.microsoft.com/office/drawing/2014/main" id="{286A837A-4D52-167E-CD48-DE7556349249}"/>
                              </a:ext>
                            </a:extLst>
                          </p:cNvPr>
                          <p:cNvSpPr>
                            <a:spLocks noChangeAspect="1" noChangeArrowheads="1"/>
                          </p:cNvSpPr>
                          <p:nvPr/>
                        </p:nvSpPr>
                        <p:spPr bwMode="auto">
                          <a:xfrm>
                            <a:off x="784" y="1440"/>
                            <a:ext cx="352" cy="336"/>
                          </a:xfrm>
                          <a:prstGeom prst="rect">
                            <a:avLst/>
                          </a:prstGeom>
                          <a:solidFill>
                            <a:schemeClr val="tx1"/>
                          </a:solidFill>
                          <a:ln w="6350" cap="sq">
                            <a:solidFill>
                              <a:schemeClr val="bg2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>
                            <a:spAutoFit/>
                          </a:bodyPr>
                          <a:lstStyle>
                            <a:lvl1pPr>
                              <a:spcBef>
                                <a:spcPct val="20000"/>
                              </a:spcBef>
                              <a:buChar char="•"/>
                              <a:defRPr sz="32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1pPr>
                            <a:lvl2pPr marL="742950" indent="-285750">
                              <a:spcBef>
                                <a:spcPct val="20000"/>
                              </a:spcBef>
                              <a:buChar char="–"/>
                              <a:defRPr sz="28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2pPr>
                            <a:lvl3pPr marL="1143000" indent="-228600">
                              <a:spcBef>
                                <a:spcPct val="20000"/>
                              </a:spcBef>
                              <a:buChar char="•"/>
                              <a:defRPr sz="24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3pPr>
                            <a:lvl4pPr marL="1600200" indent="-228600">
                              <a:spcBef>
                                <a:spcPct val="20000"/>
                              </a:spcBef>
                              <a:buChar char="–"/>
                              <a:defRPr sz="20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4pPr>
                            <a:lvl5pPr marL="2057400" indent="-228600">
                              <a:spcBef>
                                <a:spcPct val="20000"/>
                              </a:spcBef>
                              <a:buChar char="»"/>
                              <a:defRPr sz="20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5pPr>
                            <a:lvl6pPr marL="2514600" indent="-228600" eaLnBrk="0" fontAlgn="base" hangingPunct="0">
                              <a:spcBef>
                                <a:spcPct val="20000"/>
                              </a:spcBef>
                              <a:spcAft>
                                <a:spcPct val="0"/>
                              </a:spcAft>
                              <a:buChar char="»"/>
                              <a:defRPr sz="20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6pPr>
                            <a:lvl7pPr marL="2971800" indent="-228600" eaLnBrk="0" fontAlgn="base" hangingPunct="0">
                              <a:spcBef>
                                <a:spcPct val="20000"/>
                              </a:spcBef>
                              <a:spcAft>
                                <a:spcPct val="0"/>
                              </a:spcAft>
                              <a:buChar char="»"/>
                              <a:defRPr sz="20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7pPr>
                            <a:lvl8pPr marL="3429000" indent="-228600" eaLnBrk="0" fontAlgn="base" hangingPunct="0">
                              <a:spcBef>
                                <a:spcPct val="20000"/>
                              </a:spcBef>
                              <a:spcAft>
                                <a:spcPct val="0"/>
                              </a:spcAft>
                              <a:buChar char="»"/>
                              <a:defRPr sz="20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8pPr>
                            <a:lvl9pPr marL="3886200" indent="-228600" eaLnBrk="0" fontAlgn="base" hangingPunct="0">
                              <a:spcBef>
                                <a:spcPct val="20000"/>
                              </a:spcBef>
                              <a:spcAft>
                                <a:spcPct val="0"/>
                              </a:spcAft>
                              <a:buChar char="»"/>
                              <a:defRPr sz="20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9pPr>
                          </a:lstStyle>
                          <a:p>
                            <a:pPr eaLnBrk="1" hangingPunct="1">
                              <a:spcBef>
                                <a:spcPct val="0"/>
                              </a:spcBef>
                              <a:buFontTx/>
                              <a:buNone/>
                            </a:pPr>
                            <a:endParaRPr lang="en-GB" altLang="en-US" sz="1800"/>
                          </a:p>
                        </p:txBody>
                      </p:sp>
                      <p:sp>
                        <p:nvSpPr>
                          <p:cNvPr id="15448" name="Rectangle 115">
                            <a:extLst>
                              <a:ext uri="{FF2B5EF4-FFF2-40B4-BE49-F238E27FC236}">
                                <a16:creationId xmlns:a16="http://schemas.microsoft.com/office/drawing/2014/main" id="{427522F8-A688-35D3-B289-E20AA7B01A7C}"/>
                              </a:ext>
                            </a:extLst>
                          </p:cNvPr>
                          <p:cNvSpPr>
                            <a:spLocks noChangeAspect="1" noChangeArrowheads="1"/>
                          </p:cNvSpPr>
                          <p:nvPr/>
                        </p:nvSpPr>
                        <p:spPr bwMode="auto">
                          <a:xfrm>
                            <a:off x="1133" y="1440"/>
                            <a:ext cx="352" cy="336"/>
                          </a:xfrm>
                          <a:prstGeom prst="rect">
                            <a:avLst/>
                          </a:prstGeom>
                          <a:solidFill>
                            <a:schemeClr val="tx1"/>
                          </a:solidFill>
                          <a:ln w="6350" cap="sq">
                            <a:solidFill>
                              <a:schemeClr val="bg2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>
                            <a:spAutoFit/>
                          </a:bodyPr>
                          <a:lstStyle>
                            <a:lvl1pPr>
                              <a:spcBef>
                                <a:spcPct val="20000"/>
                              </a:spcBef>
                              <a:buChar char="•"/>
                              <a:defRPr sz="32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1pPr>
                            <a:lvl2pPr marL="742950" indent="-285750">
                              <a:spcBef>
                                <a:spcPct val="20000"/>
                              </a:spcBef>
                              <a:buChar char="–"/>
                              <a:defRPr sz="28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2pPr>
                            <a:lvl3pPr marL="1143000" indent="-228600">
                              <a:spcBef>
                                <a:spcPct val="20000"/>
                              </a:spcBef>
                              <a:buChar char="•"/>
                              <a:defRPr sz="24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3pPr>
                            <a:lvl4pPr marL="1600200" indent="-228600">
                              <a:spcBef>
                                <a:spcPct val="20000"/>
                              </a:spcBef>
                              <a:buChar char="–"/>
                              <a:defRPr sz="20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4pPr>
                            <a:lvl5pPr marL="2057400" indent="-228600">
                              <a:spcBef>
                                <a:spcPct val="20000"/>
                              </a:spcBef>
                              <a:buChar char="»"/>
                              <a:defRPr sz="20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5pPr>
                            <a:lvl6pPr marL="2514600" indent="-228600" eaLnBrk="0" fontAlgn="base" hangingPunct="0">
                              <a:spcBef>
                                <a:spcPct val="20000"/>
                              </a:spcBef>
                              <a:spcAft>
                                <a:spcPct val="0"/>
                              </a:spcAft>
                              <a:buChar char="»"/>
                              <a:defRPr sz="20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6pPr>
                            <a:lvl7pPr marL="2971800" indent="-228600" eaLnBrk="0" fontAlgn="base" hangingPunct="0">
                              <a:spcBef>
                                <a:spcPct val="20000"/>
                              </a:spcBef>
                              <a:spcAft>
                                <a:spcPct val="0"/>
                              </a:spcAft>
                              <a:buChar char="»"/>
                              <a:defRPr sz="20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7pPr>
                            <a:lvl8pPr marL="3429000" indent="-228600" eaLnBrk="0" fontAlgn="base" hangingPunct="0">
                              <a:spcBef>
                                <a:spcPct val="20000"/>
                              </a:spcBef>
                              <a:spcAft>
                                <a:spcPct val="0"/>
                              </a:spcAft>
                              <a:buChar char="»"/>
                              <a:defRPr sz="20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8pPr>
                            <a:lvl9pPr marL="3886200" indent="-228600" eaLnBrk="0" fontAlgn="base" hangingPunct="0">
                              <a:spcBef>
                                <a:spcPct val="20000"/>
                              </a:spcBef>
                              <a:spcAft>
                                <a:spcPct val="0"/>
                              </a:spcAft>
                              <a:buChar char="»"/>
                              <a:defRPr sz="20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9pPr>
                          </a:lstStyle>
                          <a:p>
                            <a:pPr eaLnBrk="1" hangingPunct="1">
                              <a:spcBef>
                                <a:spcPct val="0"/>
                              </a:spcBef>
                              <a:buFontTx/>
                              <a:buNone/>
                            </a:pPr>
                            <a:endParaRPr lang="en-GB" altLang="en-US" sz="1800"/>
                          </a:p>
                        </p:txBody>
                      </p:sp>
                    </p:grpSp>
                    <p:grpSp>
                      <p:nvGrpSpPr>
                        <p:cNvPr id="15444" name="Group 116">
                          <a:extLst>
                            <a:ext uri="{FF2B5EF4-FFF2-40B4-BE49-F238E27FC236}">
                              <a16:creationId xmlns:a16="http://schemas.microsoft.com/office/drawing/2014/main" id="{5F86C5A5-7C45-EE85-A804-C01B7C715E70}"/>
                            </a:ext>
                          </a:extLst>
                        </p:cNvPr>
                        <p:cNvGrpSpPr>
                          <a:grpSpLocks noChangeAspect="1"/>
                        </p:cNvGrpSpPr>
                        <p:nvPr/>
                      </p:nvGrpSpPr>
                      <p:grpSpPr bwMode="auto">
                        <a:xfrm>
                          <a:off x="1318" y="2745"/>
                          <a:ext cx="544" cy="260"/>
                          <a:chOff x="784" y="1440"/>
                          <a:chExt cx="701" cy="336"/>
                        </a:xfrm>
                      </p:grpSpPr>
                      <p:sp>
                        <p:nvSpPr>
                          <p:cNvPr id="15445" name="Rectangle 117">
                            <a:extLst>
                              <a:ext uri="{FF2B5EF4-FFF2-40B4-BE49-F238E27FC236}">
                                <a16:creationId xmlns:a16="http://schemas.microsoft.com/office/drawing/2014/main" id="{B10E9978-9422-0DE5-6D17-2E9E151A7FDC}"/>
                              </a:ext>
                            </a:extLst>
                          </p:cNvPr>
                          <p:cNvSpPr>
                            <a:spLocks noChangeAspect="1" noChangeArrowheads="1"/>
                          </p:cNvSpPr>
                          <p:nvPr/>
                        </p:nvSpPr>
                        <p:spPr bwMode="auto">
                          <a:xfrm>
                            <a:off x="784" y="1440"/>
                            <a:ext cx="352" cy="336"/>
                          </a:xfrm>
                          <a:prstGeom prst="rect">
                            <a:avLst/>
                          </a:prstGeom>
                          <a:solidFill>
                            <a:schemeClr val="tx1"/>
                          </a:solidFill>
                          <a:ln w="6350" cap="sq">
                            <a:solidFill>
                              <a:schemeClr val="bg2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>
                            <a:spAutoFit/>
                          </a:bodyPr>
                          <a:lstStyle>
                            <a:lvl1pPr>
                              <a:spcBef>
                                <a:spcPct val="20000"/>
                              </a:spcBef>
                              <a:buChar char="•"/>
                              <a:defRPr sz="32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1pPr>
                            <a:lvl2pPr marL="742950" indent="-285750">
                              <a:spcBef>
                                <a:spcPct val="20000"/>
                              </a:spcBef>
                              <a:buChar char="–"/>
                              <a:defRPr sz="28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2pPr>
                            <a:lvl3pPr marL="1143000" indent="-228600">
                              <a:spcBef>
                                <a:spcPct val="20000"/>
                              </a:spcBef>
                              <a:buChar char="•"/>
                              <a:defRPr sz="24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3pPr>
                            <a:lvl4pPr marL="1600200" indent="-228600">
                              <a:spcBef>
                                <a:spcPct val="20000"/>
                              </a:spcBef>
                              <a:buChar char="–"/>
                              <a:defRPr sz="20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4pPr>
                            <a:lvl5pPr marL="2057400" indent="-228600">
                              <a:spcBef>
                                <a:spcPct val="20000"/>
                              </a:spcBef>
                              <a:buChar char="»"/>
                              <a:defRPr sz="20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5pPr>
                            <a:lvl6pPr marL="2514600" indent="-228600" eaLnBrk="0" fontAlgn="base" hangingPunct="0">
                              <a:spcBef>
                                <a:spcPct val="20000"/>
                              </a:spcBef>
                              <a:spcAft>
                                <a:spcPct val="0"/>
                              </a:spcAft>
                              <a:buChar char="»"/>
                              <a:defRPr sz="20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6pPr>
                            <a:lvl7pPr marL="2971800" indent="-228600" eaLnBrk="0" fontAlgn="base" hangingPunct="0">
                              <a:spcBef>
                                <a:spcPct val="20000"/>
                              </a:spcBef>
                              <a:spcAft>
                                <a:spcPct val="0"/>
                              </a:spcAft>
                              <a:buChar char="»"/>
                              <a:defRPr sz="20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7pPr>
                            <a:lvl8pPr marL="3429000" indent="-228600" eaLnBrk="0" fontAlgn="base" hangingPunct="0">
                              <a:spcBef>
                                <a:spcPct val="20000"/>
                              </a:spcBef>
                              <a:spcAft>
                                <a:spcPct val="0"/>
                              </a:spcAft>
                              <a:buChar char="»"/>
                              <a:defRPr sz="20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8pPr>
                            <a:lvl9pPr marL="3886200" indent="-228600" eaLnBrk="0" fontAlgn="base" hangingPunct="0">
                              <a:spcBef>
                                <a:spcPct val="20000"/>
                              </a:spcBef>
                              <a:spcAft>
                                <a:spcPct val="0"/>
                              </a:spcAft>
                              <a:buChar char="»"/>
                              <a:defRPr sz="20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9pPr>
                          </a:lstStyle>
                          <a:p>
                            <a:pPr eaLnBrk="1" hangingPunct="1">
                              <a:spcBef>
                                <a:spcPct val="0"/>
                              </a:spcBef>
                              <a:buFontTx/>
                              <a:buNone/>
                            </a:pPr>
                            <a:endParaRPr lang="en-GB" altLang="en-US" sz="1800"/>
                          </a:p>
                        </p:txBody>
                      </p:sp>
                      <p:sp>
                        <p:nvSpPr>
                          <p:cNvPr id="15446" name="Rectangle 118">
                            <a:extLst>
                              <a:ext uri="{FF2B5EF4-FFF2-40B4-BE49-F238E27FC236}">
                                <a16:creationId xmlns:a16="http://schemas.microsoft.com/office/drawing/2014/main" id="{ED072F9D-9F84-E932-81EE-2C3E0C7F5E2E}"/>
                              </a:ext>
                            </a:extLst>
                          </p:cNvPr>
                          <p:cNvSpPr>
                            <a:spLocks noChangeAspect="1" noChangeArrowheads="1"/>
                          </p:cNvSpPr>
                          <p:nvPr/>
                        </p:nvSpPr>
                        <p:spPr bwMode="auto">
                          <a:xfrm>
                            <a:off x="1133" y="1440"/>
                            <a:ext cx="352" cy="336"/>
                          </a:xfrm>
                          <a:prstGeom prst="rect">
                            <a:avLst/>
                          </a:prstGeom>
                          <a:solidFill>
                            <a:schemeClr val="tx1"/>
                          </a:solidFill>
                          <a:ln w="6350" cap="sq">
                            <a:solidFill>
                              <a:schemeClr val="bg2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>
                            <a:spAutoFit/>
                          </a:bodyPr>
                          <a:lstStyle>
                            <a:lvl1pPr>
                              <a:spcBef>
                                <a:spcPct val="20000"/>
                              </a:spcBef>
                              <a:buChar char="•"/>
                              <a:defRPr sz="32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1pPr>
                            <a:lvl2pPr marL="742950" indent="-285750">
                              <a:spcBef>
                                <a:spcPct val="20000"/>
                              </a:spcBef>
                              <a:buChar char="–"/>
                              <a:defRPr sz="28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2pPr>
                            <a:lvl3pPr marL="1143000" indent="-228600">
                              <a:spcBef>
                                <a:spcPct val="20000"/>
                              </a:spcBef>
                              <a:buChar char="•"/>
                              <a:defRPr sz="24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3pPr>
                            <a:lvl4pPr marL="1600200" indent="-228600">
                              <a:spcBef>
                                <a:spcPct val="20000"/>
                              </a:spcBef>
                              <a:buChar char="–"/>
                              <a:defRPr sz="20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4pPr>
                            <a:lvl5pPr marL="2057400" indent="-228600">
                              <a:spcBef>
                                <a:spcPct val="20000"/>
                              </a:spcBef>
                              <a:buChar char="»"/>
                              <a:defRPr sz="20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5pPr>
                            <a:lvl6pPr marL="2514600" indent="-228600" eaLnBrk="0" fontAlgn="base" hangingPunct="0">
                              <a:spcBef>
                                <a:spcPct val="20000"/>
                              </a:spcBef>
                              <a:spcAft>
                                <a:spcPct val="0"/>
                              </a:spcAft>
                              <a:buChar char="»"/>
                              <a:defRPr sz="20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6pPr>
                            <a:lvl7pPr marL="2971800" indent="-228600" eaLnBrk="0" fontAlgn="base" hangingPunct="0">
                              <a:spcBef>
                                <a:spcPct val="20000"/>
                              </a:spcBef>
                              <a:spcAft>
                                <a:spcPct val="0"/>
                              </a:spcAft>
                              <a:buChar char="»"/>
                              <a:defRPr sz="20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7pPr>
                            <a:lvl8pPr marL="3429000" indent="-228600" eaLnBrk="0" fontAlgn="base" hangingPunct="0">
                              <a:spcBef>
                                <a:spcPct val="20000"/>
                              </a:spcBef>
                              <a:spcAft>
                                <a:spcPct val="0"/>
                              </a:spcAft>
                              <a:buChar char="»"/>
                              <a:defRPr sz="20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8pPr>
                            <a:lvl9pPr marL="3886200" indent="-228600" eaLnBrk="0" fontAlgn="base" hangingPunct="0">
                              <a:spcBef>
                                <a:spcPct val="20000"/>
                              </a:spcBef>
                              <a:spcAft>
                                <a:spcPct val="0"/>
                              </a:spcAft>
                              <a:buChar char="»"/>
                              <a:defRPr sz="20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9pPr>
                          </a:lstStyle>
                          <a:p>
                            <a:pPr eaLnBrk="1" hangingPunct="1">
                              <a:spcBef>
                                <a:spcPct val="0"/>
                              </a:spcBef>
                              <a:buFontTx/>
                              <a:buNone/>
                            </a:pPr>
                            <a:endParaRPr lang="en-GB" altLang="en-US" sz="1800"/>
                          </a:p>
                        </p:txBody>
                      </p:sp>
                    </p:grpSp>
                  </p:grpSp>
                  <p:grpSp>
                    <p:nvGrpSpPr>
                      <p:cNvPr id="15436" name="Group 119">
                        <a:extLst>
                          <a:ext uri="{FF2B5EF4-FFF2-40B4-BE49-F238E27FC236}">
                            <a16:creationId xmlns:a16="http://schemas.microsoft.com/office/drawing/2014/main" id="{2D6FB5DF-D688-FE24-380D-944BDDD392C1}"/>
                          </a:ext>
                        </a:extLst>
                      </p:cNvPr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1863" y="2745"/>
                        <a:ext cx="1089" cy="261"/>
                        <a:chOff x="773" y="2744"/>
                        <a:chExt cx="1089" cy="261"/>
                      </a:xfrm>
                    </p:grpSpPr>
                    <p:grpSp>
                      <p:nvGrpSpPr>
                        <p:cNvPr id="15437" name="Group 120">
                          <a:extLst>
                            <a:ext uri="{FF2B5EF4-FFF2-40B4-BE49-F238E27FC236}">
                              <a16:creationId xmlns:a16="http://schemas.microsoft.com/office/drawing/2014/main" id="{6AC7F7F7-FFA6-9EE5-9F26-948100ABFB6F}"/>
                            </a:ext>
                          </a:extLst>
                        </p:cNvPr>
                        <p:cNvGrpSpPr>
                          <a:grpSpLocks noChangeAspect="1"/>
                        </p:cNvGrpSpPr>
                        <p:nvPr/>
                      </p:nvGrpSpPr>
                      <p:grpSpPr bwMode="auto">
                        <a:xfrm>
                          <a:off x="773" y="2744"/>
                          <a:ext cx="544" cy="260"/>
                          <a:chOff x="784" y="1440"/>
                          <a:chExt cx="701" cy="336"/>
                        </a:xfrm>
                      </p:grpSpPr>
                      <p:sp>
                        <p:nvSpPr>
                          <p:cNvPr id="15441" name="Rectangle 121">
                            <a:extLst>
                              <a:ext uri="{FF2B5EF4-FFF2-40B4-BE49-F238E27FC236}">
                                <a16:creationId xmlns:a16="http://schemas.microsoft.com/office/drawing/2014/main" id="{EED8E34E-14A8-CC6E-0189-36BBFD603C32}"/>
                              </a:ext>
                            </a:extLst>
                          </p:cNvPr>
                          <p:cNvSpPr>
                            <a:spLocks noChangeAspect="1" noChangeArrowheads="1"/>
                          </p:cNvSpPr>
                          <p:nvPr/>
                        </p:nvSpPr>
                        <p:spPr bwMode="auto">
                          <a:xfrm>
                            <a:off x="784" y="1440"/>
                            <a:ext cx="352" cy="336"/>
                          </a:xfrm>
                          <a:prstGeom prst="rect">
                            <a:avLst/>
                          </a:prstGeom>
                          <a:solidFill>
                            <a:schemeClr val="tx1"/>
                          </a:solidFill>
                          <a:ln w="6350" cap="sq">
                            <a:solidFill>
                              <a:schemeClr val="bg2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>
                            <a:spAutoFit/>
                          </a:bodyPr>
                          <a:lstStyle>
                            <a:lvl1pPr>
                              <a:spcBef>
                                <a:spcPct val="20000"/>
                              </a:spcBef>
                              <a:buChar char="•"/>
                              <a:defRPr sz="32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1pPr>
                            <a:lvl2pPr marL="742950" indent="-285750">
                              <a:spcBef>
                                <a:spcPct val="20000"/>
                              </a:spcBef>
                              <a:buChar char="–"/>
                              <a:defRPr sz="28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2pPr>
                            <a:lvl3pPr marL="1143000" indent="-228600">
                              <a:spcBef>
                                <a:spcPct val="20000"/>
                              </a:spcBef>
                              <a:buChar char="•"/>
                              <a:defRPr sz="24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3pPr>
                            <a:lvl4pPr marL="1600200" indent="-228600">
                              <a:spcBef>
                                <a:spcPct val="20000"/>
                              </a:spcBef>
                              <a:buChar char="–"/>
                              <a:defRPr sz="20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4pPr>
                            <a:lvl5pPr marL="2057400" indent="-228600">
                              <a:spcBef>
                                <a:spcPct val="20000"/>
                              </a:spcBef>
                              <a:buChar char="»"/>
                              <a:defRPr sz="20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5pPr>
                            <a:lvl6pPr marL="2514600" indent="-228600" eaLnBrk="0" fontAlgn="base" hangingPunct="0">
                              <a:spcBef>
                                <a:spcPct val="20000"/>
                              </a:spcBef>
                              <a:spcAft>
                                <a:spcPct val="0"/>
                              </a:spcAft>
                              <a:buChar char="»"/>
                              <a:defRPr sz="20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6pPr>
                            <a:lvl7pPr marL="2971800" indent="-228600" eaLnBrk="0" fontAlgn="base" hangingPunct="0">
                              <a:spcBef>
                                <a:spcPct val="20000"/>
                              </a:spcBef>
                              <a:spcAft>
                                <a:spcPct val="0"/>
                              </a:spcAft>
                              <a:buChar char="»"/>
                              <a:defRPr sz="20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7pPr>
                            <a:lvl8pPr marL="3429000" indent="-228600" eaLnBrk="0" fontAlgn="base" hangingPunct="0">
                              <a:spcBef>
                                <a:spcPct val="20000"/>
                              </a:spcBef>
                              <a:spcAft>
                                <a:spcPct val="0"/>
                              </a:spcAft>
                              <a:buChar char="»"/>
                              <a:defRPr sz="20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8pPr>
                            <a:lvl9pPr marL="3886200" indent="-228600" eaLnBrk="0" fontAlgn="base" hangingPunct="0">
                              <a:spcBef>
                                <a:spcPct val="20000"/>
                              </a:spcBef>
                              <a:spcAft>
                                <a:spcPct val="0"/>
                              </a:spcAft>
                              <a:buChar char="»"/>
                              <a:defRPr sz="20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9pPr>
                          </a:lstStyle>
                          <a:p>
                            <a:pPr eaLnBrk="1" hangingPunct="1">
                              <a:spcBef>
                                <a:spcPct val="0"/>
                              </a:spcBef>
                              <a:buFontTx/>
                              <a:buNone/>
                            </a:pPr>
                            <a:endParaRPr lang="en-GB" altLang="en-US" sz="1800"/>
                          </a:p>
                        </p:txBody>
                      </p:sp>
                      <p:sp>
                        <p:nvSpPr>
                          <p:cNvPr id="15442" name="Rectangle 122">
                            <a:extLst>
                              <a:ext uri="{FF2B5EF4-FFF2-40B4-BE49-F238E27FC236}">
                                <a16:creationId xmlns:a16="http://schemas.microsoft.com/office/drawing/2014/main" id="{E5AC8DCC-649D-7562-B396-729C1F70FB41}"/>
                              </a:ext>
                            </a:extLst>
                          </p:cNvPr>
                          <p:cNvSpPr>
                            <a:spLocks noChangeAspect="1" noChangeArrowheads="1"/>
                          </p:cNvSpPr>
                          <p:nvPr/>
                        </p:nvSpPr>
                        <p:spPr bwMode="auto">
                          <a:xfrm>
                            <a:off x="1133" y="1440"/>
                            <a:ext cx="352" cy="336"/>
                          </a:xfrm>
                          <a:prstGeom prst="rect">
                            <a:avLst/>
                          </a:prstGeom>
                          <a:solidFill>
                            <a:schemeClr val="tx1"/>
                          </a:solidFill>
                          <a:ln w="6350" cap="sq">
                            <a:solidFill>
                              <a:schemeClr val="bg2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>
                            <a:spAutoFit/>
                          </a:bodyPr>
                          <a:lstStyle>
                            <a:lvl1pPr>
                              <a:spcBef>
                                <a:spcPct val="20000"/>
                              </a:spcBef>
                              <a:buChar char="•"/>
                              <a:defRPr sz="32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1pPr>
                            <a:lvl2pPr marL="742950" indent="-285750">
                              <a:spcBef>
                                <a:spcPct val="20000"/>
                              </a:spcBef>
                              <a:buChar char="–"/>
                              <a:defRPr sz="28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2pPr>
                            <a:lvl3pPr marL="1143000" indent="-228600">
                              <a:spcBef>
                                <a:spcPct val="20000"/>
                              </a:spcBef>
                              <a:buChar char="•"/>
                              <a:defRPr sz="24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3pPr>
                            <a:lvl4pPr marL="1600200" indent="-228600">
                              <a:spcBef>
                                <a:spcPct val="20000"/>
                              </a:spcBef>
                              <a:buChar char="–"/>
                              <a:defRPr sz="20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4pPr>
                            <a:lvl5pPr marL="2057400" indent="-228600">
                              <a:spcBef>
                                <a:spcPct val="20000"/>
                              </a:spcBef>
                              <a:buChar char="»"/>
                              <a:defRPr sz="20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5pPr>
                            <a:lvl6pPr marL="2514600" indent="-228600" eaLnBrk="0" fontAlgn="base" hangingPunct="0">
                              <a:spcBef>
                                <a:spcPct val="20000"/>
                              </a:spcBef>
                              <a:spcAft>
                                <a:spcPct val="0"/>
                              </a:spcAft>
                              <a:buChar char="»"/>
                              <a:defRPr sz="20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6pPr>
                            <a:lvl7pPr marL="2971800" indent="-228600" eaLnBrk="0" fontAlgn="base" hangingPunct="0">
                              <a:spcBef>
                                <a:spcPct val="20000"/>
                              </a:spcBef>
                              <a:spcAft>
                                <a:spcPct val="0"/>
                              </a:spcAft>
                              <a:buChar char="»"/>
                              <a:defRPr sz="20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7pPr>
                            <a:lvl8pPr marL="3429000" indent="-228600" eaLnBrk="0" fontAlgn="base" hangingPunct="0">
                              <a:spcBef>
                                <a:spcPct val="20000"/>
                              </a:spcBef>
                              <a:spcAft>
                                <a:spcPct val="0"/>
                              </a:spcAft>
                              <a:buChar char="»"/>
                              <a:defRPr sz="20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8pPr>
                            <a:lvl9pPr marL="3886200" indent="-228600" eaLnBrk="0" fontAlgn="base" hangingPunct="0">
                              <a:spcBef>
                                <a:spcPct val="20000"/>
                              </a:spcBef>
                              <a:spcAft>
                                <a:spcPct val="0"/>
                              </a:spcAft>
                              <a:buChar char="»"/>
                              <a:defRPr sz="20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9pPr>
                          </a:lstStyle>
                          <a:p>
                            <a:pPr eaLnBrk="1" hangingPunct="1">
                              <a:spcBef>
                                <a:spcPct val="0"/>
                              </a:spcBef>
                              <a:buFontTx/>
                              <a:buNone/>
                            </a:pPr>
                            <a:endParaRPr lang="en-GB" altLang="en-US" sz="1800"/>
                          </a:p>
                        </p:txBody>
                      </p:sp>
                    </p:grpSp>
                    <p:grpSp>
                      <p:nvGrpSpPr>
                        <p:cNvPr id="15438" name="Group 123">
                          <a:extLst>
                            <a:ext uri="{FF2B5EF4-FFF2-40B4-BE49-F238E27FC236}">
                              <a16:creationId xmlns:a16="http://schemas.microsoft.com/office/drawing/2014/main" id="{C4FE0366-540D-974D-4E16-ED05251714EC}"/>
                            </a:ext>
                          </a:extLst>
                        </p:cNvPr>
                        <p:cNvGrpSpPr>
                          <a:grpSpLocks noChangeAspect="1"/>
                        </p:cNvGrpSpPr>
                        <p:nvPr/>
                      </p:nvGrpSpPr>
                      <p:grpSpPr bwMode="auto">
                        <a:xfrm>
                          <a:off x="1318" y="2745"/>
                          <a:ext cx="544" cy="260"/>
                          <a:chOff x="784" y="1440"/>
                          <a:chExt cx="701" cy="336"/>
                        </a:xfrm>
                      </p:grpSpPr>
                      <p:sp>
                        <p:nvSpPr>
                          <p:cNvPr id="15439" name="Rectangle 124">
                            <a:extLst>
                              <a:ext uri="{FF2B5EF4-FFF2-40B4-BE49-F238E27FC236}">
                                <a16:creationId xmlns:a16="http://schemas.microsoft.com/office/drawing/2014/main" id="{E93BB6C9-5939-357A-4F06-FDF4513B33B0}"/>
                              </a:ext>
                            </a:extLst>
                          </p:cNvPr>
                          <p:cNvSpPr>
                            <a:spLocks noChangeAspect="1" noChangeArrowheads="1"/>
                          </p:cNvSpPr>
                          <p:nvPr/>
                        </p:nvSpPr>
                        <p:spPr bwMode="auto">
                          <a:xfrm>
                            <a:off x="784" y="1440"/>
                            <a:ext cx="352" cy="336"/>
                          </a:xfrm>
                          <a:prstGeom prst="rect">
                            <a:avLst/>
                          </a:prstGeom>
                          <a:solidFill>
                            <a:schemeClr val="tx1"/>
                          </a:solidFill>
                          <a:ln w="6350" cap="sq">
                            <a:solidFill>
                              <a:schemeClr val="bg2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>
                            <a:spAutoFit/>
                          </a:bodyPr>
                          <a:lstStyle>
                            <a:lvl1pPr>
                              <a:spcBef>
                                <a:spcPct val="20000"/>
                              </a:spcBef>
                              <a:buChar char="•"/>
                              <a:defRPr sz="32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1pPr>
                            <a:lvl2pPr marL="742950" indent="-285750">
                              <a:spcBef>
                                <a:spcPct val="20000"/>
                              </a:spcBef>
                              <a:buChar char="–"/>
                              <a:defRPr sz="28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2pPr>
                            <a:lvl3pPr marL="1143000" indent="-228600">
                              <a:spcBef>
                                <a:spcPct val="20000"/>
                              </a:spcBef>
                              <a:buChar char="•"/>
                              <a:defRPr sz="24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3pPr>
                            <a:lvl4pPr marL="1600200" indent="-228600">
                              <a:spcBef>
                                <a:spcPct val="20000"/>
                              </a:spcBef>
                              <a:buChar char="–"/>
                              <a:defRPr sz="20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4pPr>
                            <a:lvl5pPr marL="2057400" indent="-228600">
                              <a:spcBef>
                                <a:spcPct val="20000"/>
                              </a:spcBef>
                              <a:buChar char="»"/>
                              <a:defRPr sz="20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5pPr>
                            <a:lvl6pPr marL="2514600" indent="-228600" eaLnBrk="0" fontAlgn="base" hangingPunct="0">
                              <a:spcBef>
                                <a:spcPct val="20000"/>
                              </a:spcBef>
                              <a:spcAft>
                                <a:spcPct val="0"/>
                              </a:spcAft>
                              <a:buChar char="»"/>
                              <a:defRPr sz="20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6pPr>
                            <a:lvl7pPr marL="2971800" indent="-228600" eaLnBrk="0" fontAlgn="base" hangingPunct="0">
                              <a:spcBef>
                                <a:spcPct val="20000"/>
                              </a:spcBef>
                              <a:spcAft>
                                <a:spcPct val="0"/>
                              </a:spcAft>
                              <a:buChar char="»"/>
                              <a:defRPr sz="20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7pPr>
                            <a:lvl8pPr marL="3429000" indent="-228600" eaLnBrk="0" fontAlgn="base" hangingPunct="0">
                              <a:spcBef>
                                <a:spcPct val="20000"/>
                              </a:spcBef>
                              <a:spcAft>
                                <a:spcPct val="0"/>
                              </a:spcAft>
                              <a:buChar char="»"/>
                              <a:defRPr sz="20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8pPr>
                            <a:lvl9pPr marL="3886200" indent="-228600" eaLnBrk="0" fontAlgn="base" hangingPunct="0">
                              <a:spcBef>
                                <a:spcPct val="20000"/>
                              </a:spcBef>
                              <a:spcAft>
                                <a:spcPct val="0"/>
                              </a:spcAft>
                              <a:buChar char="»"/>
                              <a:defRPr sz="20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9pPr>
                          </a:lstStyle>
                          <a:p>
                            <a:pPr eaLnBrk="1" hangingPunct="1">
                              <a:spcBef>
                                <a:spcPct val="0"/>
                              </a:spcBef>
                              <a:buFontTx/>
                              <a:buNone/>
                            </a:pPr>
                            <a:endParaRPr lang="en-GB" altLang="en-US" sz="1800"/>
                          </a:p>
                        </p:txBody>
                      </p:sp>
                      <p:sp>
                        <p:nvSpPr>
                          <p:cNvPr id="15440" name="Rectangle 125">
                            <a:extLst>
                              <a:ext uri="{FF2B5EF4-FFF2-40B4-BE49-F238E27FC236}">
                                <a16:creationId xmlns:a16="http://schemas.microsoft.com/office/drawing/2014/main" id="{FFE73063-11B7-B276-D82D-0855A3FCF11B}"/>
                              </a:ext>
                            </a:extLst>
                          </p:cNvPr>
                          <p:cNvSpPr>
                            <a:spLocks noChangeAspect="1" noChangeArrowheads="1"/>
                          </p:cNvSpPr>
                          <p:nvPr/>
                        </p:nvSpPr>
                        <p:spPr bwMode="auto">
                          <a:xfrm>
                            <a:off x="1133" y="1440"/>
                            <a:ext cx="352" cy="336"/>
                          </a:xfrm>
                          <a:prstGeom prst="rect">
                            <a:avLst/>
                          </a:prstGeom>
                          <a:solidFill>
                            <a:schemeClr val="tx1"/>
                          </a:solidFill>
                          <a:ln w="6350" cap="sq">
                            <a:solidFill>
                              <a:schemeClr val="bg2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>
                            <a:spAutoFit/>
                          </a:bodyPr>
                          <a:lstStyle>
                            <a:lvl1pPr>
                              <a:spcBef>
                                <a:spcPct val="20000"/>
                              </a:spcBef>
                              <a:buChar char="•"/>
                              <a:defRPr sz="32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1pPr>
                            <a:lvl2pPr marL="742950" indent="-285750">
                              <a:spcBef>
                                <a:spcPct val="20000"/>
                              </a:spcBef>
                              <a:buChar char="–"/>
                              <a:defRPr sz="28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2pPr>
                            <a:lvl3pPr marL="1143000" indent="-228600">
                              <a:spcBef>
                                <a:spcPct val="20000"/>
                              </a:spcBef>
                              <a:buChar char="•"/>
                              <a:defRPr sz="24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3pPr>
                            <a:lvl4pPr marL="1600200" indent="-228600">
                              <a:spcBef>
                                <a:spcPct val="20000"/>
                              </a:spcBef>
                              <a:buChar char="–"/>
                              <a:defRPr sz="20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4pPr>
                            <a:lvl5pPr marL="2057400" indent="-228600">
                              <a:spcBef>
                                <a:spcPct val="20000"/>
                              </a:spcBef>
                              <a:buChar char="»"/>
                              <a:defRPr sz="20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5pPr>
                            <a:lvl6pPr marL="2514600" indent="-228600" eaLnBrk="0" fontAlgn="base" hangingPunct="0">
                              <a:spcBef>
                                <a:spcPct val="20000"/>
                              </a:spcBef>
                              <a:spcAft>
                                <a:spcPct val="0"/>
                              </a:spcAft>
                              <a:buChar char="»"/>
                              <a:defRPr sz="20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6pPr>
                            <a:lvl7pPr marL="2971800" indent="-228600" eaLnBrk="0" fontAlgn="base" hangingPunct="0">
                              <a:spcBef>
                                <a:spcPct val="20000"/>
                              </a:spcBef>
                              <a:spcAft>
                                <a:spcPct val="0"/>
                              </a:spcAft>
                              <a:buChar char="»"/>
                              <a:defRPr sz="20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7pPr>
                            <a:lvl8pPr marL="3429000" indent="-228600" eaLnBrk="0" fontAlgn="base" hangingPunct="0">
                              <a:spcBef>
                                <a:spcPct val="20000"/>
                              </a:spcBef>
                              <a:spcAft>
                                <a:spcPct val="0"/>
                              </a:spcAft>
                              <a:buChar char="»"/>
                              <a:defRPr sz="20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8pPr>
                            <a:lvl9pPr marL="3886200" indent="-228600" eaLnBrk="0" fontAlgn="base" hangingPunct="0">
                              <a:spcBef>
                                <a:spcPct val="20000"/>
                              </a:spcBef>
                              <a:spcAft>
                                <a:spcPct val="0"/>
                              </a:spcAft>
                              <a:buChar char="»"/>
                              <a:defRPr sz="2000">
                                <a:solidFill>
                                  <a:schemeClr val="tx1"/>
                                </a:solidFill>
                                <a:latin typeface="Arial" panose="020B0604020202020204" pitchFamily="34" charset="0"/>
                              </a:defRPr>
                            </a:lvl9pPr>
                          </a:lstStyle>
                          <a:p>
                            <a:pPr eaLnBrk="1" hangingPunct="1">
                              <a:spcBef>
                                <a:spcPct val="0"/>
                              </a:spcBef>
                              <a:buFontTx/>
                              <a:buNone/>
                            </a:pPr>
                            <a:endParaRPr lang="en-GB" altLang="en-US" sz="1800"/>
                          </a:p>
                        </p:txBody>
                      </p:sp>
                    </p:grpSp>
                  </p:grpSp>
                </p:grpSp>
              </p:grpSp>
            </p:grpSp>
          </p:grpSp>
          <p:sp>
            <p:nvSpPr>
              <p:cNvPr id="15427" name="Rectangle 126">
                <a:extLst>
                  <a:ext uri="{FF2B5EF4-FFF2-40B4-BE49-F238E27FC236}">
                    <a16:creationId xmlns:a16="http://schemas.microsoft.com/office/drawing/2014/main" id="{97FDFA92-A886-F19D-C4BC-0D52BF1DCB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3643" y="2991"/>
                <a:ext cx="4358" cy="259"/>
              </a:xfrm>
              <a:prstGeom prst="rect">
                <a:avLst/>
              </a:prstGeom>
              <a:solidFill>
                <a:srgbClr val="00005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sq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GB" altLang="en-US" sz="1800"/>
              </a:p>
            </p:txBody>
          </p:sp>
          <p:sp>
            <p:nvSpPr>
              <p:cNvPr id="15428" name="Rectangle 127">
                <a:extLst>
                  <a:ext uri="{FF2B5EF4-FFF2-40B4-BE49-F238E27FC236}">
                    <a16:creationId xmlns:a16="http://schemas.microsoft.com/office/drawing/2014/main" id="{072E21DF-3D42-DA75-6FDF-0F0CD97AA1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73" y="2997"/>
                <a:ext cx="4358" cy="259"/>
              </a:xfrm>
              <a:prstGeom prst="rect">
                <a:avLst/>
              </a:prstGeom>
              <a:solidFill>
                <a:srgbClr val="00005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sq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GB" altLang="en-US" sz="1800"/>
              </a:p>
            </p:txBody>
          </p:sp>
        </p:grpSp>
        <p:sp>
          <p:nvSpPr>
            <p:cNvPr id="16512" name="Text Box 128">
              <a:extLst>
                <a:ext uri="{FF2B5EF4-FFF2-40B4-BE49-F238E27FC236}">
                  <a16:creationId xmlns:a16="http://schemas.microsoft.com/office/drawing/2014/main" id="{9FE3669B-C4A8-4E96-BFE4-874601BA12A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8" y="3001"/>
              <a:ext cx="384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eaLnBrk="1" hangingPunct="1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anose="05000000000000000000" pitchFamily="2" charset="2"/>
                <a:buNone/>
                <a:defRPr/>
              </a:pPr>
              <a:r>
                <a:rPr lang="de-CH" altLang="en-US" sz="20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Z+1</a:t>
              </a:r>
              <a:endParaRPr lang="en-US" altLang="en-US" sz="2000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endParaRPr>
            </a:p>
          </p:txBody>
        </p:sp>
      </p:grpSp>
      <p:grpSp>
        <p:nvGrpSpPr>
          <p:cNvPr id="16513" name="Group 129">
            <a:extLst>
              <a:ext uri="{FF2B5EF4-FFF2-40B4-BE49-F238E27FC236}">
                <a16:creationId xmlns:a16="http://schemas.microsoft.com/office/drawing/2014/main" id="{4A89A323-0CF0-1F26-8877-E36063907341}"/>
              </a:ext>
            </a:extLst>
          </p:cNvPr>
          <p:cNvGrpSpPr>
            <a:grpSpLocks/>
          </p:cNvGrpSpPr>
          <p:nvPr/>
        </p:nvGrpSpPr>
        <p:grpSpPr bwMode="auto">
          <a:xfrm>
            <a:off x="990600" y="4038600"/>
            <a:ext cx="6807200" cy="927100"/>
            <a:chOff x="624" y="2544"/>
            <a:chExt cx="4288" cy="584"/>
          </a:xfrm>
        </p:grpSpPr>
        <p:sp>
          <p:nvSpPr>
            <p:cNvPr id="15408" name="Line 130">
              <a:extLst>
                <a:ext uri="{FF2B5EF4-FFF2-40B4-BE49-F238E27FC236}">
                  <a16:creationId xmlns:a16="http://schemas.microsoft.com/office/drawing/2014/main" id="{488179B3-DBE5-57B2-BFD4-1108553C2EEE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464" y="2544"/>
              <a:ext cx="312" cy="563"/>
            </a:xfrm>
            <a:prstGeom prst="line">
              <a:avLst/>
            </a:prstGeom>
            <a:noFill/>
            <a:ln w="76200">
              <a:solidFill>
                <a:srgbClr val="00FF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GB"/>
            </a:p>
          </p:txBody>
        </p:sp>
        <p:sp>
          <p:nvSpPr>
            <p:cNvPr id="15409" name="Line 131">
              <a:extLst>
                <a:ext uri="{FF2B5EF4-FFF2-40B4-BE49-F238E27FC236}">
                  <a16:creationId xmlns:a16="http://schemas.microsoft.com/office/drawing/2014/main" id="{EF4CD628-65F4-2B50-A0B7-E0BC6E430EAB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920" y="2553"/>
              <a:ext cx="328" cy="563"/>
            </a:xfrm>
            <a:prstGeom prst="line">
              <a:avLst/>
            </a:prstGeom>
            <a:noFill/>
            <a:ln w="19050">
              <a:solidFill>
                <a:srgbClr val="00FF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GB"/>
            </a:p>
          </p:txBody>
        </p:sp>
        <p:sp>
          <p:nvSpPr>
            <p:cNvPr id="15410" name="Line 132">
              <a:extLst>
                <a:ext uri="{FF2B5EF4-FFF2-40B4-BE49-F238E27FC236}">
                  <a16:creationId xmlns:a16="http://schemas.microsoft.com/office/drawing/2014/main" id="{DE515E1C-1B82-7D2A-93F4-8CC92B7B2555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984" y="2581"/>
              <a:ext cx="320" cy="547"/>
            </a:xfrm>
            <a:prstGeom prst="line">
              <a:avLst/>
            </a:prstGeom>
            <a:noFill/>
            <a:ln w="19050">
              <a:solidFill>
                <a:srgbClr val="00FF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GB"/>
            </a:p>
          </p:txBody>
        </p:sp>
        <p:sp>
          <p:nvSpPr>
            <p:cNvPr id="15411" name="Line 133">
              <a:extLst>
                <a:ext uri="{FF2B5EF4-FFF2-40B4-BE49-F238E27FC236}">
                  <a16:creationId xmlns:a16="http://schemas.microsoft.com/office/drawing/2014/main" id="{E692FF79-A10B-9829-56AB-91FBEC90AAA7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832" y="2581"/>
              <a:ext cx="200" cy="303"/>
            </a:xfrm>
            <a:prstGeom prst="line">
              <a:avLst/>
            </a:prstGeom>
            <a:noFill/>
            <a:ln w="19050" cap="rnd">
              <a:solidFill>
                <a:schemeClr val="folHlink"/>
              </a:solidFill>
              <a:prstDash val="sysDot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GB"/>
            </a:p>
          </p:txBody>
        </p:sp>
        <p:sp>
          <p:nvSpPr>
            <p:cNvPr id="15412" name="Line 134">
              <a:extLst>
                <a:ext uri="{FF2B5EF4-FFF2-40B4-BE49-F238E27FC236}">
                  <a16:creationId xmlns:a16="http://schemas.microsoft.com/office/drawing/2014/main" id="{DA13E69D-3166-92EF-CD74-5790AF61551A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312" y="2562"/>
              <a:ext cx="200" cy="303"/>
            </a:xfrm>
            <a:prstGeom prst="line">
              <a:avLst/>
            </a:prstGeom>
            <a:noFill/>
            <a:ln w="19050" cap="rnd">
              <a:solidFill>
                <a:schemeClr val="folHlink"/>
              </a:solidFill>
              <a:prstDash val="sysDot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GB"/>
            </a:p>
          </p:txBody>
        </p:sp>
        <p:sp>
          <p:nvSpPr>
            <p:cNvPr id="15413" name="Line 135">
              <a:extLst>
                <a:ext uri="{FF2B5EF4-FFF2-40B4-BE49-F238E27FC236}">
                  <a16:creationId xmlns:a16="http://schemas.microsoft.com/office/drawing/2014/main" id="{C78017E4-FB80-6756-6412-A60C566E1ABB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792" y="2544"/>
              <a:ext cx="200" cy="303"/>
            </a:xfrm>
            <a:prstGeom prst="line">
              <a:avLst/>
            </a:prstGeom>
            <a:noFill/>
            <a:ln w="19050" cap="rnd">
              <a:solidFill>
                <a:schemeClr val="folHlink"/>
              </a:solidFill>
              <a:prstDash val="sysDot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GB"/>
            </a:p>
          </p:txBody>
        </p:sp>
        <p:sp>
          <p:nvSpPr>
            <p:cNvPr id="15414" name="Line 136">
              <a:extLst>
                <a:ext uri="{FF2B5EF4-FFF2-40B4-BE49-F238E27FC236}">
                  <a16:creationId xmlns:a16="http://schemas.microsoft.com/office/drawing/2014/main" id="{22DBEEF1-2F30-ECCB-87C8-7048E10C9790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480" y="2553"/>
              <a:ext cx="200" cy="303"/>
            </a:xfrm>
            <a:prstGeom prst="line">
              <a:avLst/>
            </a:prstGeom>
            <a:noFill/>
            <a:ln w="19050" cap="rnd">
              <a:solidFill>
                <a:schemeClr val="folHlink"/>
              </a:solidFill>
              <a:prstDash val="sysDot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GB"/>
            </a:p>
          </p:txBody>
        </p:sp>
        <p:sp>
          <p:nvSpPr>
            <p:cNvPr id="15415" name="Line 137">
              <a:extLst>
                <a:ext uri="{FF2B5EF4-FFF2-40B4-BE49-F238E27FC236}">
                  <a16:creationId xmlns:a16="http://schemas.microsoft.com/office/drawing/2014/main" id="{A7F33BD4-6A32-14A7-CFBD-A2A5192B1334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216" y="2553"/>
              <a:ext cx="200" cy="303"/>
            </a:xfrm>
            <a:prstGeom prst="line">
              <a:avLst/>
            </a:prstGeom>
            <a:noFill/>
            <a:ln w="19050" cap="rnd">
              <a:solidFill>
                <a:schemeClr val="folHlink"/>
              </a:solidFill>
              <a:prstDash val="sysDot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GB"/>
            </a:p>
          </p:txBody>
        </p:sp>
        <p:sp>
          <p:nvSpPr>
            <p:cNvPr id="15416" name="Line 138">
              <a:extLst>
                <a:ext uri="{FF2B5EF4-FFF2-40B4-BE49-F238E27FC236}">
                  <a16:creationId xmlns:a16="http://schemas.microsoft.com/office/drawing/2014/main" id="{528C7605-DE32-63EF-65E0-A898CC46475B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928" y="2544"/>
              <a:ext cx="200" cy="303"/>
            </a:xfrm>
            <a:prstGeom prst="line">
              <a:avLst/>
            </a:prstGeom>
            <a:noFill/>
            <a:ln w="19050" cap="rnd">
              <a:solidFill>
                <a:schemeClr val="folHlink"/>
              </a:solidFill>
              <a:prstDash val="sysDot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GB"/>
            </a:p>
          </p:txBody>
        </p:sp>
        <p:sp>
          <p:nvSpPr>
            <p:cNvPr id="15417" name="Line 139">
              <a:extLst>
                <a:ext uri="{FF2B5EF4-FFF2-40B4-BE49-F238E27FC236}">
                  <a16:creationId xmlns:a16="http://schemas.microsoft.com/office/drawing/2014/main" id="{132A20D8-0EE1-B96E-ECB3-DAB1E439A653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624" y="2562"/>
              <a:ext cx="200" cy="303"/>
            </a:xfrm>
            <a:prstGeom prst="line">
              <a:avLst/>
            </a:prstGeom>
            <a:noFill/>
            <a:ln w="19050" cap="rnd">
              <a:solidFill>
                <a:schemeClr val="folHlink"/>
              </a:solidFill>
              <a:prstDash val="sysDot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GB"/>
            </a:p>
          </p:txBody>
        </p:sp>
        <p:sp>
          <p:nvSpPr>
            <p:cNvPr id="15418" name="Line 140">
              <a:extLst>
                <a:ext uri="{FF2B5EF4-FFF2-40B4-BE49-F238E27FC236}">
                  <a16:creationId xmlns:a16="http://schemas.microsoft.com/office/drawing/2014/main" id="{751D06ED-21D7-C6D8-0A4A-D9D5AA8D8404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736" y="2596"/>
              <a:ext cx="176" cy="302"/>
            </a:xfrm>
            <a:prstGeom prst="line">
              <a:avLst/>
            </a:prstGeom>
            <a:noFill/>
            <a:ln w="19050" cap="rnd">
              <a:solidFill>
                <a:schemeClr val="folHlink"/>
              </a:solidFill>
              <a:prstDash val="sysDot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GB"/>
            </a:p>
          </p:txBody>
        </p:sp>
        <p:sp>
          <p:nvSpPr>
            <p:cNvPr id="15419" name="Line 141">
              <a:extLst>
                <a:ext uri="{FF2B5EF4-FFF2-40B4-BE49-F238E27FC236}">
                  <a16:creationId xmlns:a16="http://schemas.microsoft.com/office/drawing/2014/main" id="{518A1F6E-3BFC-F2F6-180C-B77FD0D53829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376" y="2572"/>
              <a:ext cx="200" cy="302"/>
            </a:xfrm>
            <a:prstGeom prst="line">
              <a:avLst/>
            </a:prstGeom>
            <a:noFill/>
            <a:ln w="19050" cap="rnd">
              <a:solidFill>
                <a:schemeClr val="folHlink"/>
              </a:solidFill>
              <a:prstDash val="sysDot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GB"/>
            </a:p>
          </p:txBody>
        </p:sp>
        <p:sp>
          <p:nvSpPr>
            <p:cNvPr id="15420" name="Line 142">
              <a:extLst>
                <a:ext uri="{FF2B5EF4-FFF2-40B4-BE49-F238E27FC236}">
                  <a16:creationId xmlns:a16="http://schemas.microsoft.com/office/drawing/2014/main" id="{CE6E7BAE-9AB9-13BB-D6EA-258106F3BDBC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920" y="2562"/>
              <a:ext cx="200" cy="303"/>
            </a:xfrm>
            <a:prstGeom prst="line">
              <a:avLst/>
            </a:prstGeom>
            <a:noFill/>
            <a:ln w="19050" cap="rnd">
              <a:solidFill>
                <a:schemeClr val="folHlink"/>
              </a:solidFill>
              <a:prstDash val="sysDot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GB"/>
            </a:p>
          </p:txBody>
        </p:sp>
        <p:sp>
          <p:nvSpPr>
            <p:cNvPr id="15421" name="Line 143">
              <a:extLst>
                <a:ext uri="{FF2B5EF4-FFF2-40B4-BE49-F238E27FC236}">
                  <a16:creationId xmlns:a16="http://schemas.microsoft.com/office/drawing/2014/main" id="{6AABE66B-412E-D3F2-D594-06B1746AFE52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464" y="2553"/>
              <a:ext cx="200" cy="303"/>
            </a:xfrm>
            <a:prstGeom prst="line">
              <a:avLst/>
            </a:prstGeom>
            <a:noFill/>
            <a:ln w="19050" cap="rnd">
              <a:solidFill>
                <a:schemeClr val="folHlink"/>
              </a:solidFill>
              <a:prstDash val="sysDot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GB"/>
            </a:p>
          </p:txBody>
        </p:sp>
        <p:sp>
          <p:nvSpPr>
            <p:cNvPr id="15422" name="Line 144">
              <a:extLst>
                <a:ext uri="{FF2B5EF4-FFF2-40B4-BE49-F238E27FC236}">
                  <a16:creationId xmlns:a16="http://schemas.microsoft.com/office/drawing/2014/main" id="{C0341D06-E077-5BB1-BD14-6E2B94D5994D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192" y="2553"/>
              <a:ext cx="200" cy="303"/>
            </a:xfrm>
            <a:prstGeom prst="line">
              <a:avLst/>
            </a:prstGeom>
            <a:noFill/>
            <a:ln w="19050" cap="rnd">
              <a:solidFill>
                <a:schemeClr val="folHlink"/>
              </a:solidFill>
              <a:prstDash val="sysDot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GB"/>
            </a:p>
          </p:txBody>
        </p:sp>
        <p:sp>
          <p:nvSpPr>
            <p:cNvPr id="15423" name="Line 145">
              <a:extLst>
                <a:ext uri="{FF2B5EF4-FFF2-40B4-BE49-F238E27FC236}">
                  <a16:creationId xmlns:a16="http://schemas.microsoft.com/office/drawing/2014/main" id="{40154CE5-E53C-282B-244A-2BE0D8C52748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656" y="2572"/>
              <a:ext cx="200" cy="302"/>
            </a:xfrm>
            <a:prstGeom prst="line">
              <a:avLst/>
            </a:prstGeom>
            <a:noFill/>
            <a:ln w="19050" cap="rnd">
              <a:solidFill>
                <a:schemeClr val="folHlink"/>
              </a:solidFill>
              <a:prstDash val="sysDot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GB"/>
            </a:p>
          </p:txBody>
        </p:sp>
      </p:grpSp>
      <p:sp>
        <p:nvSpPr>
          <p:cNvPr id="16530" name="Text Box 146">
            <a:extLst>
              <a:ext uri="{FF2B5EF4-FFF2-40B4-BE49-F238E27FC236}">
                <a16:creationId xmlns:a16="http://schemas.microsoft.com/office/drawing/2014/main" id="{754DA4BE-7B43-463B-A7C9-3D4E9887D6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2563" y="5638800"/>
            <a:ext cx="8178800" cy="1027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Ø"/>
              <a:defRPr/>
            </a:pPr>
            <a:r>
              <a:rPr lang="de-CH" altLang="en-US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Instantaneous equilibration of (n,</a:t>
            </a:r>
            <a:r>
              <a:rPr lang="de-CH" altLang="en-US">
                <a:effectLst>
                  <a:outerShdw blurRad="38100" dist="38100" dir="2700000" algn="tl">
                    <a:srgbClr val="C0C0C0"/>
                  </a:outerShdw>
                </a:effectLst>
                <a:latin typeface="Symbol" panose="05050102010706020507" pitchFamily="18" charset="2"/>
              </a:rPr>
              <a:t>g</a:t>
            </a:r>
            <a:r>
              <a:rPr lang="de-CH" altLang="en-US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) and (</a:t>
            </a:r>
            <a:r>
              <a:rPr lang="de-CH" altLang="en-US">
                <a:effectLst>
                  <a:outerShdw blurRad="38100" dist="38100" dir="2700000" algn="tl">
                    <a:srgbClr val="C0C0C0"/>
                  </a:outerShdw>
                </a:effectLst>
                <a:latin typeface="Symbol" panose="05050102010706020507" pitchFamily="18" charset="2"/>
              </a:rPr>
              <a:t>g</a:t>
            </a:r>
            <a:r>
              <a:rPr lang="de-CH" altLang="en-US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,n) in each isotopic chain</a:t>
            </a:r>
          </a:p>
          <a:p>
            <a:pPr eaLnBrk="1" hangingPunct="1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Ø"/>
              <a:defRPr/>
            </a:pPr>
            <a:r>
              <a:rPr lang="de-CH" altLang="en-US" i="1">
                <a:effectLst>
                  <a:outerShdw blurRad="38100" dist="38100" dir="2700000" algn="tl">
                    <a:srgbClr val="C0C0C0"/>
                  </a:outerShdw>
                </a:effectLst>
                <a:latin typeface="Symbol" panose="05050102010706020507" pitchFamily="18" charset="2"/>
              </a:rPr>
              <a:t>b</a:t>
            </a:r>
            <a:r>
              <a:rPr lang="de-CH" altLang="en-US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-decay of isotope(s) with highest abundance (i.e. waiting point) populates next chain</a:t>
            </a:r>
          </a:p>
          <a:p>
            <a:pPr eaLnBrk="1" hangingPunct="1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Ø"/>
              <a:defRPr/>
            </a:pPr>
            <a:r>
              <a:rPr lang="de-CH" altLang="en-US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„Path“ defined by connecting maximum abundances in each chain</a:t>
            </a:r>
            <a:endParaRPr lang="en-US" altLang="en-US"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</a:endParaRPr>
          </a:p>
        </p:txBody>
      </p:sp>
      <p:grpSp>
        <p:nvGrpSpPr>
          <p:cNvPr id="16531" name="Group 147">
            <a:extLst>
              <a:ext uri="{FF2B5EF4-FFF2-40B4-BE49-F238E27FC236}">
                <a16:creationId xmlns:a16="http://schemas.microsoft.com/office/drawing/2014/main" id="{8BEEC63D-D77C-AF88-6769-049F77329EA2}"/>
              </a:ext>
            </a:extLst>
          </p:cNvPr>
          <p:cNvGrpSpPr>
            <a:grpSpLocks/>
          </p:cNvGrpSpPr>
          <p:nvPr/>
        </p:nvGrpSpPr>
        <p:grpSpPr bwMode="auto">
          <a:xfrm>
            <a:off x="5930900" y="4953000"/>
            <a:ext cx="1054100" cy="838200"/>
            <a:chOff x="3736" y="3120"/>
            <a:chExt cx="664" cy="528"/>
          </a:xfrm>
        </p:grpSpPr>
        <p:sp>
          <p:nvSpPr>
            <p:cNvPr id="15406" name="Line 148">
              <a:extLst>
                <a:ext uri="{FF2B5EF4-FFF2-40B4-BE49-F238E27FC236}">
                  <a16:creationId xmlns:a16="http://schemas.microsoft.com/office/drawing/2014/main" id="{41E8916F-1F60-1EB6-0301-239204AD9213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736" y="3136"/>
              <a:ext cx="384" cy="512"/>
            </a:xfrm>
            <a:prstGeom prst="line">
              <a:avLst/>
            </a:prstGeom>
            <a:noFill/>
            <a:ln w="76200">
              <a:solidFill>
                <a:srgbClr val="00FF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GB"/>
            </a:p>
          </p:txBody>
        </p:sp>
        <p:sp>
          <p:nvSpPr>
            <p:cNvPr id="15407" name="Line 149">
              <a:extLst>
                <a:ext uri="{FF2B5EF4-FFF2-40B4-BE49-F238E27FC236}">
                  <a16:creationId xmlns:a16="http://schemas.microsoft.com/office/drawing/2014/main" id="{F27F8CD9-A24C-A009-30DB-55FD25B89690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080" y="3120"/>
              <a:ext cx="320" cy="432"/>
            </a:xfrm>
            <a:prstGeom prst="line">
              <a:avLst/>
            </a:prstGeom>
            <a:noFill/>
            <a:ln w="12700" cap="sq">
              <a:solidFill>
                <a:srgbClr val="00FF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GB"/>
            </a:p>
          </p:txBody>
        </p:sp>
      </p:grpSp>
      <p:grpSp>
        <p:nvGrpSpPr>
          <p:cNvPr id="16534" name="Group 150">
            <a:extLst>
              <a:ext uri="{FF2B5EF4-FFF2-40B4-BE49-F238E27FC236}">
                <a16:creationId xmlns:a16="http://schemas.microsoft.com/office/drawing/2014/main" id="{D733401B-AF06-7B2F-BA4F-E1C99590BD90}"/>
              </a:ext>
            </a:extLst>
          </p:cNvPr>
          <p:cNvGrpSpPr>
            <a:grpSpLocks/>
          </p:cNvGrpSpPr>
          <p:nvPr/>
        </p:nvGrpSpPr>
        <p:grpSpPr bwMode="auto">
          <a:xfrm>
            <a:off x="4203700" y="3898900"/>
            <a:ext cx="2489200" cy="1206500"/>
            <a:chOff x="2648" y="2456"/>
            <a:chExt cx="1568" cy="760"/>
          </a:xfrm>
        </p:grpSpPr>
        <p:sp>
          <p:nvSpPr>
            <p:cNvPr id="15404" name="Oval 151">
              <a:extLst>
                <a:ext uri="{FF2B5EF4-FFF2-40B4-BE49-F238E27FC236}">
                  <a16:creationId xmlns:a16="http://schemas.microsoft.com/office/drawing/2014/main" id="{EB5CBDAF-50B6-4E2B-6423-A1187236B7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32" y="3032"/>
              <a:ext cx="184" cy="18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82550" cap="sq">
                  <a:solidFill>
                    <a:srgbClr val="8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GB" altLang="en-US" sz="1800"/>
            </a:p>
          </p:txBody>
        </p:sp>
        <p:sp>
          <p:nvSpPr>
            <p:cNvPr id="15405" name="Oval 152">
              <a:extLst>
                <a:ext uri="{FF2B5EF4-FFF2-40B4-BE49-F238E27FC236}">
                  <a16:creationId xmlns:a16="http://schemas.microsoft.com/office/drawing/2014/main" id="{4CC3389D-A455-82CC-E942-9CB7944A25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48" y="2456"/>
              <a:ext cx="184" cy="18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82550" cap="sq">
                  <a:solidFill>
                    <a:srgbClr val="8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GB" altLang="en-US" sz="1800"/>
            </a:p>
          </p:txBody>
        </p:sp>
      </p:grpSp>
      <p:grpSp>
        <p:nvGrpSpPr>
          <p:cNvPr id="16537" name="Group 153">
            <a:extLst>
              <a:ext uri="{FF2B5EF4-FFF2-40B4-BE49-F238E27FC236}">
                <a16:creationId xmlns:a16="http://schemas.microsoft.com/office/drawing/2014/main" id="{8282D263-25CD-6FF1-C11D-0CBBED759FB0}"/>
              </a:ext>
            </a:extLst>
          </p:cNvPr>
          <p:cNvGrpSpPr>
            <a:grpSpLocks/>
          </p:cNvGrpSpPr>
          <p:nvPr/>
        </p:nvGrpSpPr>
        <p:grpSpPr bwMode="auto">
          <a:xfrm>
            <a:off x="1295400" y="1854200"/>
            <a:ext cx="6451600" cy="1612900"/>
            <a:chOff x="816" y="1168"/>
            <a:chExt cx="4064" cy="1016"/>
          </a:xfrm>
        </p:grpSpPr>
        <p:sp>
          <p:nvSpPr>
            <p:cNvPr id="15389" name="Line 154">
              <a:extLst>
                <a:ext uri="{FF2B5EF4-FFF2-40B4-BE49-F238E27FC236}">
                  <a16:creationId xmlns:a16="http://schemas.microsoft.com/office/drawing/2014/main" id="{A3826B33-D439-46FA-DC10-5FBA6E9BFDB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16" y="2184"/>
              <a:ext cx="288" cy="0"/>
            </a:xfrm>
            <a:prstGeom prst="line">
              <a:avLst/>
            </a:prstGeom>
            <a:noFill/>
            <a:ln w="38100" cap="sq">
              <a:solidFill>
                <a:srgbClr val="FF0000"/>
              </a:solidFill>
              <a:round/>
              <a:headEnd type="oval" w="med" len="med"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GB"/>
            </a:p>
          </p:txBody>
        </p:sp>
        <p:sp>
          <p:nvSpPr>
            <p:cNvPr id="15390" name="Line 155">
              <a:extLst>
                <a:ext uri="{FF2B5EF4-FFF2-40B4-BE49-F238E27FC236}">
                  <a16:creationId xmlns:a16="http://schemas.microsoft.com/office/drawing/2014/main" id="{7149E4DC-BBF6-C2B1-FE08-168AEBC925B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04" y="2184"/>
              <a:ext cx="288" cy="0"/>
            </a:xfrm>
            <a:prstGeom prst="line">
              <a:avLst/>
            </a:prstGeom>
            <a:noFill/>
            <a:ln w="38100" cap="sq">
              <a:solidFill>
                <a:srgbClr val="FF0000"/>
              </a:solidFill>
              <a:round/>
              <a:headEnd type="oval" w="med" len="med"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GB"/>
            </a:p>
          </p:txBody>
        </p:sp>
        <p:sp>
          <p:nvSpPr>
            <p:cNvPr id="15391" name="Line 156">
              <a:extLst>
                <a:ext uri="{FF2B5EF4-FFF2-40B4-BE49-F238E27FC236}">
                  <a16:creationId xmlns:a16="http://schemas.microsoft.com/office/drawing/2014/main" id="{F06FC820-BBB2-BF06-44CB-1F94B7CDE9B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2184"/>
              <a:ext cx="248" cy="0"/>
            </a:xfrm>
            <a:prstGeom prst="line">
              <a:avLst/>
            </a:prstGeom>
            <a:noFill/>
            <a:ln w="38100" cap="sq">
              <a:solidFill>
                <a:srgbClr val="FF0000"/>
              </a:solidFill>
              <a:round/>
              <a:headEnd type="oval" w="med" len="med"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GB"/>
            </a:p>
          </p:txBody>
        </p:sp>
        <p:sp>
          <p:nvSpPr>
            <p:cNvPr id="15392" name="Line 157">
              <a:extLst>
                <a:ext uri="{FF2B5EF4-FFF2-40B4-BE49-F238E27FC236}">
                  <a16:creationId xmlns:a16="http://schemas.microsoft.com/office/drawing/2014/main" id="{E7D3FEF0-CB54-4AFB-E247-CCD3C0814D3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648" y="2184"/>
              <a:ext cx="248" cy="0"/>
            </a:xfrm>
            <a:prstGeom prst="line">
              <a:avLst/>
            </a:prstGeom>
            <a:noFill/>
            <a:ln w="38100" cap="sq">
              <a:solidFill>
                <a:srgbClr val="FF0000"/>
              </a:solidFill>
              <a:round/>
              <a:headEnd type="oval" w="med" len="med"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GB"/>
            </a:p>
          </p:txBody>
        </p:sp>
        <p:sp>
          <p:nvSpPr>
            <p:cNvPr id="15393" name="Line 158">
              <a:extLst>
                <a:ext uri="{FF2B5EF4-FFF2-40B4-BE49-F238E27FC236}">
                  <a16:creationId xmlns:a16="http://schemas.microsoft.com/office/drawing/2014/main" id="{367F5075-17A1-0ED4-44AC-9BC74B35756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896" y="2184"/>
              <a:ext cx="288" cy="0"/>
            </a:xfrm>
            <a:prstGeom prst="line">
              <a:avLst/>
            </a:prstGeom>
            <a:noFill/>
            <a:ln w="38100" cap="sq">
              <a:solidFill>
                <a:srgbClr val="FF0000"/>
              </a:solidFill>
              <a:round/>
              <a:headEnd type="oval" w="med" len="med"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GB"/>
            </a:p>
          </p:txBody>
        </p:sp>
        <p:sp>
          <p:nvSpPr>
            <p:cNvPr id="15394" name="Line 159">
              <a:extLst>
                <a:ext uri="{FF2B5EF4-FFF2-40B4-BE49-F238E27FC236}">
                  <a16:creationId xmlns:a16="http://schemas.microsoft.com/office/drawing/2014/main" id="{13F38338-CB35-83C3-49AA-B7E52CAA641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184" y="2184"/>
              <a:ext cx="288" cy="0"/>
            </a:xfrm>
            <a:prstGeom prst="line">
              <a:avLst/>
            </a:prstGeom>
            <a:noFill/>
            <a:ln w="38100" cap="sq">
              <a:solidFill>
                <a:srgbClr val="FF0000"/>
              </a:solidFill>
              <a:round/>
              <a:headEnd type="oval" w="med" len="med"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GB"/>
            </a:p>
          </p:txBody>
        </p:sp>
        <p:sp>
          <p:nvSpPr>
            <p:cNvPr id="15395" name="Line 160">
              <a:extLst>
                <a:ext uri="{FF2B5EF4-FFF2-40B4-BE49-F238E27FC236}">
                  <a16:creationId xmlns:a16="http://schemas.microsoft.com/office/drawing/2014/main" id="{08ACB249-1B82-0C1B-3085-009F2FBFA5B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472" y="2184"/>
              <a:ext cx="248" cy="0"/>
            </a:xfrm>
            <a:prstGeom prst="line">
              <a:avLst/>
            </a:prstGeom>
            <a:noFill/>
            <a:ln w="38100" cap="sq">
              <a:solidFill>
                <a:srgbClr val="FF0000"/>
              </a:solidFill>
              <a:round/>
              <a:headEnd type="oval" w="med" len="med"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GB"/>
            </a:p>
          </p:txBody>
        </p:sp>
        <p:sp>
          <p:nvSpPr>
            <p:cNvPr id="15396" name="Line 161">
              <a:extLst>
                <a:ext uri="{FF2B5EF4-FFF2-40B4-BE49-F238E27FC236}">
                  <a16:creationId xmlns:a16="http://schemas.microsoft.com/office/drawing/2014/main" id="{DE4EB346-54E9-930D-2FF5-93327BAC04B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728" y="2184"/>
              <a:ext cx="248" cy="0"/>
            </a:xfrm>
            <a:prstGeom prst="line">
              <a:avLst/>
            </a:prstGeom>
            <a:noFill/>
            <a:ln w="38100" cap="sq">
              <a:solidFill>
                <a:srgbClr val="FF0000"/>
              </a:solidFill>
              <a:round/>
              <a:headEnd type="oval" w="med" len="med"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GB"/>
            </a:p>
          </p:txBody>
        </p:sp>
        <p:sp>
          <p:nvSpPr>
            <p:cNvPr id="15397" name="Line 162">
              <a:extLst>
                <a:ext uri="{FF2B5EF4-FFF2-40B4-BE49-F238E27FC236}">
                  <a16:creationId xmlns:a16="http://schemas.microsoft.com/office/drawing/2014/main" id="{B5FFADA3-98AA-141D-AA84-E260947A9D2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976" y="2184"/>
              <a:ext cx="288" cy="0"/>
            </a:xfrm>
            <a:prstGeom prst="line">
              <a:avLst/>
            </a:prstGeom>
            <a:noFill/>
            <a:ln w="38100" cap="sq">
              <a:solidFill>
                <a:srgbClr val="FF0000"/>
              </a:solidFill>
              <a:round/>
              <a:headEnd type="oval" w="med" len="med"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GB"/>
            </a:p>
          </p:txBody>
        </p:sp>
        <p:sp>
          <p:nvSpPr>
            <p:cNvPr id="15398" name="Line 163">
              <a:extLst>
                <a:ext uri="{FF2B5EF4-FFF2-40B4-BE49-F238E27FC236}">
                  <a16:creationId xmlns:a16="http://schemas.microsoft.com/office/drawing/2014/main" id="{1D94C99C-DD24-6BD2-5BE5-DCBEC8E69A8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64" y="2184"/>
              <a:ext cx="240" cy="0"/>
            </a:xfrm>
            <a:prstGeom prst="line">
              <a:avLst/>
            </a:prstGeom>
            <a:noFill/>
            <a:ln w="38100" cap="sq">
              <a:solidFill>
                <a:srgbClr val="FF0000"/>
              </a:solidFill>
              <a:round/>
              <a:headEnd type="oval" w="med" len="med"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GB"/>
            </a:p>
          </p:txBody>
        </p:sp>
        <p:sp>
          <p:nvSpPr>
            <p:cNvPr id="15399" name="Line 164">
              <a:extLst>
                <a:ext uri="{FF2B5EF4-FFF2-40B4-BE49-F238E27FC236}">
                  <a16:creationId xmlns:a16="http://schemas.microsoft.com/office/drawing/2014/main" id="{07FC1603-90F7-7D7A-BD21-E3BEFB401C1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488" y="2176"/>
              <a:ext cx="312" cy="8"/>
            </a:xfrm>
            <a:prstGeom prst="line">
              <a:avLst/>
            </a:prstGeom>
            <a:noFill/>
            <a:ln w="38100" cap="sq">
              <a:solidFill>
                <a:srgbClr val="FF0000"/>
              </a:solidFill>
              <a:round/>
              <a:headEnd type="oval" w="med" len="med"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GB"/>
            </a:p>
          </p:txBody>
        </p:sp>
        <p:sp>
          <p:nvSpPr>
            <p:cNvPr id="15400" name="Line 165">
              <a:extLst>
                <a:ext uri="{FF2B5EF4-FFF2-40B4-BE49-F238E27FC236}">
                  <a16:creationId xmlns:a16="http://schemas.microsoft.com/office/drawing/2014/main" id="{357A9DA6-8DFF-5AB7-0788-E61184621B2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808" y="1168"/>
              <a:ext cx="304" cy="1016"/>
            </a:xfrm>
            <a:prstGeom prst="line">
              <a:avLst/>
            </a:prstGeom>
            <a:noFill/>
            <a:ln w="38100" cap="sq">
              <a:solidFill>
                <a:srgbClr val="FF0000"/>
              </a:solidFill>
              <a:round/>
              <a:headEnd type="oval" w="med" len="med"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GB"/>
            </a:p>
          </p:txBody>
        </p:sp>
        <p:sp>
          <p:nvSpPr>
            <p:cNvPr id="15401" name="Line 166">
              <a:extLst>
                <a:ext uri="{FF2B5EF4-FFF2-40B4-BE49-F238E27FC236}">
                  <a16:creationId xmlns:a16="http://schemas.microsoft.com/office/drawing/2014/main" id="{3D41C11B-46BA-1D85-C824-138B5856160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20" y="1176"/>
              <a:ext cx="200" cy="616"/>
            </a:xfrm>
            <a:prstGeom prst="line">
              <a:avLst/>
            </a:prstGeom>
            <a:noFill/>
            <a:ln w="38100" cap="sq">
              <a:solidFill>
                <a:srgbClr val="FF0000"/>
              </a:solidFill>
              <a:round/>
              <a:headEnd type="oval" w="med" len="med"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GB"/>
            </a:p>
          </p:txBody>
        </p:sp>
        <p:sp>
          <p:nvSpPr>
            <p:cNvPr id="15402" name="Line 167">
              <a:extLst>
                <a:ext uri="{FF2B5EF4-FFF2-40B4-BE49-F238E27FC236}">
                  <a16:creationId xmlns:a16="http://schemas.microsoft.com/office/drawing/2014/main" id="{0D76F862-557D-626C-43DE-9BD7CB01598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328" y="1808"/>
              <a:ext cx="288" cy="376"/>
            </a:xfrm>
            <a:prstGeom prst="line">
              <a:avLst/>
            </a:prstGeom>
            <a:noFill/>
            <a:ln w="38100" cap="sq">
              <a:solidFill>
                <a:srgbClr val="FF0000"/>
              </a:solidFill>
              <a:round/>
              <a:headEnd type="oval" w="med" len="med"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GB"/>
            </a:p>
          </p:txBody>
        </p:sp>
        <p:sp>
          <p:nvSpPr>
            <p:cNvPr id="15403" name="Line 168">
              <a:extLst>
                <a:ext uri="{FF2B5EF4-FFF2-40B4-BE49-F238E27FC236}">
                  <a16:creationId xmlns:a16="http://schemas.microsoft.com/office/drawing/2014/main" id="{32020B4F-0D89-925F-426D-310F140032DB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608" y="2008"/>
              <a:ext cx="272" cy="176"/>
            </a:xfrm>
            <a:prstGeom prst="line">
              <a:avLst/>
            </a:prstGeom>
            <a:noFill/>
            <a:ln w="38100" cap="sq">
              <a:solidFill>
                <a:srgbClr val="FF0000"/>
              </a:solidFill>
              <a:round/>
              <a:headEnd type="oval" w="med" len="med"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GB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5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5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65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8" dur="500"/>
                                        <p:tgtEl>
                                          <p:spTgt spid="164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65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65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65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530" grpId="0" autoUpdateAnimBg="0"/>
    </p:bldLst>
  </p:timing>
</p:sld>
</file>

<file path=ppt/theme/theme1.xml><?xml version="1.0" encoding="utf-8"?>
<a:theme xmlns:a="http://schemas.openxmlformats.org/drawingml/2006/main" name="Standarddesign">
  <a:themeElements>
    <a:clrScheme name="Standard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andard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lnDef>
  </a:objectDefaults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Blue Diagonal">
  <a:themeElements>
    <a:clrScheme name="">
      <a:dk1>
        <a:srgbClr val="000000"/>
      </a:dk1>
      <a:lt1>
        <a:srgbClr val="FFFFFF"/>
      </a:lt1>
      <a:dk2>
        <a:srgbClr val="0066FF"/>
      </a:dk2>
      <a:lt2>
        <a:srgbClr val="FFFF00"/>
      </a:lt2>
      <a:accent1>
        <a:srgbClr val="00CCCC"/>
      </a:accent1>
      <a:accent2>
        <a:srgbClr val="FF33CC"/>
      </a:accent2>
      <a:accent3>
        <a:srgbClr val="AAB8FF"/>
      </a:accent3>
      <a:accent4>
        <a:srgbClr val="DADADA"/>
      </a:accent4>
      <a:accent5>
        <a:srgbClr val="AAE2E2"/>
      </a:accent5>
      <a:accent6>
        <a:srgbClr val="E72DB9"/>
      </a:accent6>
      <a:hlink>
        <a:srgbClr val="FFFFFF"/>
      </a:hlink>
      <a:folHlink>
        <a:srgbClr val="CCECFF"/>
      </a:folHlink>
    </a:clrScheme>
    <a:fontScheme name="Blue Diagonal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57150" cap="sq" cmpd="sng" algn="ctr">
          <a:solidFill>
            <a:srgbClr val="FF0000"/>
          </a:solidFill>
          <a:prstDash val="solid"/>
          <a:round/>
          <a:headEnd type="none" w="med" len="med"/>
          <a:tailEnd type="stealth" w="lg" len="lg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tx2"/>
          </a:buClr>
          <a:buSzPct val="75000"/>
          <a:buFont typeface="Wingdings" pitchFamily="2" charset="2"/>
          <a:buNone/>
          <a:tabLst/>
          <a:defRPr kumimoji="0" lang="de-AT" alt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57150" cap="sq" cmpd="sng" algn="ctr">
          <a:solidFill>
            <a:srgbClr val="FF0000"/>
          </a:solidFill>
          <a:prstDash val="solid"/>
          <a:round/>
          <a:headEnd type="none" w="med" len="med"/>
          <a:tailEnd type="stealth" w="lg" len="lg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tx2"/>
          </a:buClr>
          <a:buSzPct val="75000"/>
          <a:buFont typeface="Wingdings" pitchFamily="2" charset="2"/>
          <a:buNone/>
          <a:tabLst/>
          <a:defRPr kumimoji="0" lang="de-AT" alt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</a:defRPr>
        </a:defPPr>
      </a:lstStyle>
    </a:lnDef>
  </a:objectDefaults>
  <a:extraClrSchemeLst>
    <a:extraClrScheme>
      <a:clrScheme name="Blue Diagonal 1">
        <a:dk1>
          <a:srgbClr val="000000"/>
        </a:dk1>
        <a:lt1>
          <a:srgbClr val="FFFFFF"/>
        </a:lt1>
        <a:dk2>
          <a:srgbClr val="0066FF"/>
        </a:dk2>
        <a:lt2>
          <a:srgbClr val="FFFF00"/>
        </a:lt2>
        <a:accent1>
          <a:srgbClr val="00CCCC"/>
        </a:accent1>
        <a:accent2>
          <a:srgbClr val="FF33CC"/>
        </a:accent2>
        <a:accent3>
          <a:srgbClr val="AAB8FF"/>
        </a:accent3>
        <a:accent4>
          <a:srgbClr val="DADADA"/>
        </a:accent4>
        <a:accent5>
          <a:srgbClr val="AAE2E2"/>
        </a:accent5>
        <a:accent6>
          <a:srgbClr val="E72DB9"/>
        </a:accent6>
        <a:hlink>
          <a:srgbClr val="FF4568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 Diagonal 2">
        <a:dk1>
          <a:srgbClr val="000000"/>
        </a:dk1>
        <a:lt1>
          <a:srgbClr val="9999FF"/>
        </a:lt1>
        <a:dk2>
          <a:srgbClr val="6600FF"/>
        </a:dk2>
        <a:lt2>
          <a:srgbClr val="FFFFFF"/>
        </a:lt2>
        <a:accent1>
          <a:srgbClr val="CCCCFF"/>
        </a:accent1>
        <a:accent2>
          <a:srgbClr val="FF99FF"/>
        </a:accent2>
        <a:accent3>
          <a:srgbClr val="CACAFF"/>
        </a:accent3>
        <a:accent4>
          <a:srgbClr val="000000"/>
        </a:accent4>
        <a:accent5>
          <a:srgbClr val="E2E2FF"/>
        </a:accent5>
        <a:accent6>
          <a:srgbClr val="E78AE7"/>
        </a:accent6>
        <a:hlink>
          <a:srgbClr val="00CC66"/>
        </a:hlink>
        <a:folHlink>
          <a:srgbClr val="CCE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Diagonal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DDDDDD"/>
        </a:accent1>
        <a:accent2>
          <a:srgbClr val="B2B2B2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A1A1A1"/>
        </a:accent6>
        <a:hlink>
          <a:srgbClr val="4D4D4D"/>
        </a:hlink>
        <a:folHlink>
          <a:srgbClr val="77777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Diagonal 4">
        <a:dk1>
          <a:srgbClr val="000000"/>
        </a:dk1>
        <a:lt1>
          <a:srgbClr val="FFFFFF"/>
        </a:lt1>
        <a:dk2>
          <a:srgbClr val="990066"/>
        </a:dk2>
        <a:lt2>
          <a:srgbClr val="FFFF00"/>
        </a:lt2>
        <a:accent1>
          <a:srgbClr val="996633"/>
        </a:accent1>
        <a:accent2>
          <a:srgbClr val="CC6600"/>
        </a:accent2>
        <a:accent3>
          <a:srgbClr val="CAAAB8"/>
        </a:accent3>
        <a:accent4>
          <a:srgbClr val="DADADA"/>
        </a:accent4>
        <a:accent5>
          <a:srgbClr val="CAB8AD"/>
        </a:accent5>
        <a:accent6>
          <a:srgbClr val="B95C00"/>
        </a:accent6>
        <a:hlink>
          <a:srgbClr val="999933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Blue Diagonal">
  <a:themeElements>
    <a:clrScheme name="">
      <a:dk1>
        <a:srgbClr val="000000"/>
      </a:dk1>
      <a:lt1>
        <a:srgbClr val="FFFFFF"/>
      </a:lt1>
      <a:dk2>
        <a:srgbClr val="0066FF"/>
      </a:dk2>
      <a:lt2>
        <a:srgbClr val="FFFF00"/>
      </a:lt2>
      <a:accent1>
        <a:srgbClr val="00CCCC"/>
      </a:accent1>
      <a:accent2>
        <a:srgbClr val="FF33CC"/>
      </a:accent2>
      <a:accent3>
        <a:srgbClr val="AAB8FF"/>
      </a:accent3>
      <a:accent4>
        <a:srgbClr val="DADADA"/>
      </a:accent4>
      <a:accent5>
        <a:srgbClr val="AAE2E2"/>
      </a:accent5>
      <a:accent6>
        <a:srgbClr val="E72DB9"/>
      </a:accent6>
      <a:hlink>
        <a:srgbClr val="FFFFFF"/>
      </a:hlink>
      <a:folHlink>
        <a:srgbClr val="CCECFF"/>
      </a:folHlink>
    </a:clrScheme>
    <a:fontScheme name="Blue Diagonal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57150" cap="sq" cmpd="sng" algn="ctr">
          <a:solidFill>
            <a:srgbClr val="FF0000"/>
          </a:solidFill>
          <a:prstDash val="solid"/>
          <a:round/>
          <a:headEnd type="none" w="med" len="med"/>
          <a:tailEnd type="stealth" w="lg" len="lg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tx2"/>
          </a:buClr>
          <a:buSzPct val="75000"/>
          <a:buFont typeface="Wingdings" pitchFamily="2" charset="2"/>
          <a:buNone/>
          <a:tabLst/>
          <a:defRPr kumimoji="0" lang="de-AT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57150" cap="sq" cmpd="sng" algn="ctr">
          <a:solidFill>
            <a:srgbClr val="FF0000"/>
          </a:solidFill>
          <a:prstDash val="solid"/>
          <a:round/>
          <a:headEnd type="none" w="med" len="med"/>
          <a:tailEnd type="stealth" w="lg" len="lg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tx2"/>
          </a:buClr>
          <a:buSzPct val="75000"/>
          <a:buFont typeface="Wingdings" pitchFamily="2" charset="2"/>
          <a:buNone/>
          <a:tabLst/>
          <a:defRPr kumimoji="0" lang="de-AT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</a:defRPr>
        </a:defPPr>
      </a:lstStyle>
    </a:lnDef>
  </a:objectDefaults>
  <a:extraClrSchemeLst>
    <a:extraClrScheme>
      <a:clrScheme name="Blue Diagonal 1">
        <a:dk1>
          <a:srgbClr val="000000"/>
        </a:dk1>
        <a:lt1>
          <a:srgbClr val="FFFFFF"/>
        </a:lt1>
        <a:dk2>
          <a:srgbClr val="0066FF"/>
        </a:dk2>
        <a:lt2>
          <a:srgbClr val="FFFF00"/>
        </a:lt2>
        <a:accent1>
          <a:srgbClr val="00CCCC"/>
        </a:accent1>
        <a:accent2>
          <a:srgbClr val="FF33CC"/>
        </a:accent2>
        <a:accent3>
          <a:srgbClr val="AAB8FF"/>
        </a:accent3>
        <a:accent4>
          <a:srgbClr val="DADADA"/>
        </a:accent4>
        <a:accent5>
          <a:srgbClr val="AAE2E2"/>
        </a:accent5>
        <a:accent6>
          <a:srgbClr val="E72DB9"/>
        </a:accent6>
        <a:hlink>
          <a:srgbClr val="FF4568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 Diagonal 2">
        <a:dk1>
          <a:srgbClr val="000000"/>
        </a:dk1>
        <a:lt1>
          <a:srgbClr val="9999FF"/>
        </a:lt1>
        <a:dk2>
          <a:srgbClr val="6600FF"/>
        </a:dk2>
        <a:lt2>
          <a:srgbClr val="FFFFFF"/>
        </a:lt2>
        <a:accent1>
          <a:srgbClr val="CCCCFF"/>
        </a:accent1>
        <a:accent2>
          <a:srgbClr val="FF99FF"/>
        </a:accent2>
        <a:accent3>
          <a:srgbClr val="CACAFF"/>
        </a:accent3>
        <a:accent4>
          <a:srgbClr val="000000"/>
        </a:accent4>
        <a:accent5>
          <a:srgbClr val="E2E2FF"/>
        </a:accent5>
        <a:accent6>
          <a:srgbClr val="E78AE7"/>
        </a:accent6>
        <a:hlink>
          <a:srgbClr val="00CC66"/>
        </a:hlink>
        <a:folHlink>
          <a:srgbClr val="CCE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Diagonal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DDDDDD"/>
        </a:accent1>
        <a:accent2>
          <a:srgbClr val="B2B2B2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A1A1A1"/>
        </a:accent6>
        <a:hlink>
          <a:srgbClr val="4D4D4D"/>
        </a:hlink>
        <a:folHlink>
          <a:srgbClr val="77777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Diagonal 4">
        <a:dk1>
          <a:srgbClr val="000000"/>
        </a:dk1>
        <a:lt1>
          <a:srgbClr val="FFFFFF"/>
        </a:lt1>
        <a:dk2>
          <a:srgbClr val="990066"/>
        </a:dk2>
        <a:lt2>
          <a:srgbClr val="FFFF00"/>
        </a:lt2>
        <a:accent1>
          <a:srgbClr val="996633"/>
        </a:accent1>
        <a:accent2>
          <a:srgbClr val="CC6600"/>
        </a:accent2>
        <a:accent3>
          <a:srgbClr val="CAAAB8"/>
        </a:accent3>
        <a:accent4>
          <a:srgbClr val="DADADA"/>
        </a:accent4>
        <a:accent5>
          <a:srgbClr val="CAB8AD"/>
        </a:accent5>
        <a:accent6>
          <a:srgbClr val="B95C00"/>
        </a:accent6>
        <a:hlink>
          <a:srgbClr val="999933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1_Blue Diagonal">
  <a:themeElements>
    <a:clrScheme name="">
      <a:dk1>
        <a:srgbClr val="000000"/>
      </a:dk1>
      <a:lt1>
        <a:srgbClr val="FFFFFF"/>
      </a:lt1>
      <a:dk2>
        <a:srgbClr val="0066FF"/>
      </a:dk2>
      <a:lt2>
        <a:srgbClr val="FFFF00"/>
      </a:lt2>
      <a:accent1>
        <a:srgbClr val="00CCCC"/>
      </a:accent1>
      <a:accent2>
        <a:srgbClr val="FF33CC"/>
      </a:accent2>
      <a:accent3>
        <a:srgbClr val="AAB8FF"/>
      </a:accent3>
      <a:accent4>
        <a:srgbClr val="DADADA"/>
      </a:accent4>
      <a:accent5>
        <a:srgbClr val="AAE2E2"/>
      </a:accent5>
      <a:accent6>
        <a:srgbClr val="E72DB9"/>
      </a:accent6>
      <a:hlink>
        <a:srgbClr val="FFFFFF"/>
      </a:hlink>
      <a:folHlink>
        <a:srgbClr val="CCECFF"/>
      </a:folHlink>
    </a:clrScheme>
    <a:fontScheme name="Blue Diagonal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Blue Diagonal 1">
        <a:dk1>
          <a:srgbClr val="000000"/>
        </a:dk1>
        <a:lt1>
          <a:srgbClr val="FFFFFF"/>
        </a:lt1>
        <a:dk2>
          <a:srgbClr val="0066FF"/>
        </a:dk2>
        <a:lt2>
          <a:srgbClr val="FFFF00"/>
        </a:lt2>
        <a:accent1>
          <a:srgbClr val="00CCCC"/>
        </a:accent1>
        <a:accent2>
          <a:srgbClr val="FF33CC"/>
        </a:accent2>
        <a:accent3>
          <a:srgbClr val="AAB8FF"/>
        </a:accent3>
        <a:accent4>
          <a:srgbClr val="DADADA"/>
        </a:accent4>
        <a:accent5>
          <a:srgbClr val="AAE2E2"/>
        </a:accent5>
        <a:accent6>
          <a:srgbClr val="E72DB9"/>
        </a:accent6>
        <a:hlink>
          <a:srgbClr val="FF4568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 Diagonal 2">
        <a:dk1>
          <a:srgbClr val="000000"/>
        </a:dk1>
        <a:lt1>
          <a:srgbClr val="9999FF"/>
        </a:lt1>
        <a:dk2>
          <a:srgbClr val="6600FF"/>
        </a:dk2>
        <a:lt2>
          <a:srgbClr val="FFFFFF"/>
        </a:lt2>
        <a:accent1>
          <a:srgbClr val="CCCCFF"/>
        </a:accent1>
        <a:accent2>
          <a:srgbClr val="FF99FF"/>
        </a:accent2>
        <a:accent3>
          <a:srgbClr val="CACAFF"/>
        </a:accent3>
        <a:accent4>
          <a:srgbClr val="000000"/>
        </a:accent4>
        <a:accent5>
          <a:srgbClr val="E2E2FF"/>
        </a:accent5>
        <a:accent6>
          <a:srgbClr val="E78AE7"/>
        </a:accent6>
        <a:hlink>
          <a:srgbClr val="00CC66"/>
        </a:hlink>
        <a:folHlink>
          <a:srgbClr val="CCE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Diagonal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DDDDDD"/>
        </a:accent1>
        <a:accent2>
          <a:srgbClr val="B2B2B2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A1A1A1"/>
        </a:accent6>
        <a:hlink>
          <a:srgbClr val="4D4D4D"/>
        </a:hlink>
        <a:folHlink>
          <a:srgbClr val="77777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Diagonal 4">
        <a:dk1>
          <a:srgbClr val="000000"/>
        </a:dk1>
        <a:lt1>
          <a:srgbClr val="FFFFFF"/>
        </a:lt1>
        <a:dk2>
          <a:srgbClr val="990066"/>
        </a:dk2>
        <a:lt2>
          <a:srgbClr val="FFFF00"/>
        </a:lt2>
        <a:accent1>
          <a:srgbClr val="996633"/>
        </a:accent1>
        <a:accent2>
          <a:srgbClr val="CC6600"/>
        </a:accent2>
        <a:accent3>
          <a:srgbClr val="CAAAB8"/>
        </a:accent3>
        <a:accent4>
          <a:srgbClr val="DADADA"/>
        </a:accent4>
        <a:accent5>
          <a:srgbClr val="CAB8AD"/>
        </a:accent5>
        <a:accent6>
          <a:srgbClr val="B95C00"/>
        </a:accent6>
        <a:hlink>
          <a:srgbClr val="999933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1_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57150" cap="sq" cmpd="sng" algn="ctr">
          <a:solidFill>
            <a:srgbClr val="FF0000"/>
          </a:solidFill>
          <a:prstDash val="solid"/>
          <a:round/>
          <a:headEnd type="none" w="med" len="med"/>
          <a:tailEnd type="stealth" w="lg" len="lg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tx2"/>
          </a:buClr>
          <a:buSzPct val="75000"/>
          <a:buFont typeface="Wingdings" pitchFamily="2" charset="2"/>
          <a:buNone/>
          <a:tabLst/>
          <a:defRPr kumimoji="0" lang="de-AT" alt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57150" cap="sq" cmpd="sng" algn="ctr">
          <a:solidFill>
            <a:srgbClr val="FF0000"/>
          </a:solidFill>
          <a:prstDash val="solid"/>
          <a:round/>
          <a:headEnd type="none" w="med" len="med"/>
          <a:tailEnd type="stealth" w="lg" len="lg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tx2"/>
          </a:buClr>
          <a:buSzPct val="75000"/>
          <a:buFont typeface="Wingdings" pitchFamily="2" charset="2"/>
          <a:buNone/>
          <a:tabLst/>
          <a:defRPr kumimoji="0" lang="de-AT" alt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2832</TotalTime>
  <Words>6683</Words>
  <Application>Microsoft Office PowerPoint</Application>
  <PresentationFormat>On-screen Show (4:3)</PresentationFormat>
  <Paragraphs>883</Paragraphs>
  <Slides>106</Slides>
  <Notes>49</Notes>
  <HiddenSlides>0</HiddenSlides>
  <MMClips>0</MMClips>
  <ScaleCrop>false</ScaleCrop>
  <HeadingPairs>
    <vt:vector size="10" baseType="variant">
      <vt:variant>
        <vt:lpstr>Fonts Used</vt:lpstr>
      </vt:variant>
      <vt:variant>
        <vt:i4>11</vt:i4>
      </vt:variant>
      <vt:variant>
        <vt:lpstr>Theme</vt:lpstr>
      </vt:variant>
      <vt:variant>
        <vt:i4>7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106</vt:i4>
      </vt:variant>
      <vt:variant>
        <vt:lpstr>Custom Shows</vt:lpstr>
      </vt:variant>
      <vt:variant>
        <vt:i4>4</vt:i4>
      </vt:variant>
    </vt:vector>
  </HeadingPairs>
  <TitlesOfParts>
    <vt:vector size="130" baseType="lpstr">
      <vt:lpstr>Arial</vt:lpstr>
      <vt:lpstr>Calibri</vt:lpstr>
      <vt:lpstr>Calibri Light</vt:lpstr>
      <vt:lpstr>Cambria Math</vt:lpstr>
      <vt:lpstr>Comic Sans MS</vt:lpstr>
      <vt:lpstr>Courier New</vt:lpstr>
      <vt:lpstr>Euclid Symbol</vt:lpstr>
      <vt:lpstr>Symbol</vt:lpstr>
      <vt:lpstr>Times New Roman</vt:lpstr>
      <vt:lpstr>Verdana</vt:lpstr>
      <vt:lpstr>Wingdings</vt:lpstr>
      <vt:lpstr>Standarddesign</vt:lpstr>
      <vt:lpstr>Blue Diagonal</vt:lpstr>
      <vt:lpstr>2_Blue Diagonal</vt:lpstr>
      <vt:lpstr>Default Design</vt:lpstr>
      <vt:lpstr>1_Blue Diagonal</vt:lpstr>
      <vt:lpstr>1_Default Design</vt:lpstr>
      <vt:lpstr>Office Theme</vt:lpstr>
      <vt:lpstr>Equation</vt:lpstr>
      <vt:lpstr>Formel</vt:lpstr>
      <vt:lpstr>Theory Aspects of Nuclear Reactions in Astrophysics</vt:lpstr>
      <vt:lpstr>PowerPoint Presentation</vt:lpstr>
      <vt:lpstr>Outline</vt:lpstr>
      <vt:lpstr>Solar Abundances</vt:lpstr>
      <vt:lpstr>PowerPoint Presentation</vt:lpstr>
      <vt:lpstr>Nucleosynthesis Processes</vt:lpstr>
      <vt:lpstr>PowerPoint Presentation</vt:lpstr>
      <vt:lpstr>PowerPoint Presentation</vt:lpstr>
      <vt:lpstr>Nuclear Reaction Basics</vt:lpstr>
      <vt:lpstr>PowerPoint Presentation</vt:lpstr>
      <vt:lpstr>Optical model potential</vt:lpstr>
      <vt:lpstr>PowerPoint Presentation</vt:lpstr>
      <vt:lpstr>Reaction Mechanisms</vt:lpstr>
      <vt:lpstr>Reaction Mechanisms II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Breit-Wigner Formula</vt:lpstr>
      <vt:lpstr>PowerPoint Presentation</vt:lpstr>
      <vt:lpstr>Hauser-Feshbach Averaged Cross Section (Statistical Model)</vt:lpstr>
      <vt:lpstr>PowerPoint Presentation</vt:lpstr>
      <vt:lpstr>Astrophysical applicability of the Statistical Model (Hauser-Feshbach)</vt:lpstr>
      <vt:lpstr>Reactions Far Off Stability</vt:lpstr>
      <vt:lpstr>Relative importance of widths</vt:lpstr>
      <vt:lpstr>Sensitivity</vt:lpstr>
      <vt:lpstr>Reaction networks and Astrophysical Reaction Rates</vt:lpstr>
      <vt:lpstr>Astrophysical Definitions</vt:lpstr>
      <vt:lpstr>Reaction Networks I</vt:lpstr>
      <vt:lpstr>Reaction Networks II</vt:lpstr>
      <vt:lpstr>PowerPoint Presentation</vt:lpstr>
      <vt:lpstr>Thermonuclear Reaction Rates</vt:lpstr>
      <vt:lpstr>Particle Statistics</vt:lpstr>
      <vt:lpstr>Reaction Rate (MB)</vt:lpstr>
      <vt:lpstr>PowerPoint Presentation</vt:lpstr>
      <vt:lpstr>„Gamow peak“ for neutrons</vt:lpstr>
      <vt:lpstr>PowerPoint Presentation</vt:lpstr>
      <vt:lpstr>PowerPoint Presentation</vt:lpstr>
      <vt:lpstr>PowerPoint Presentation</vt:lpstr>
      <vt:lpstr>Limitation of Gamow peak concept</vt:lpstr>
      <vt:lpstr>Revised Gamow peaks for intermediate and heavy target nuclides</vt:lpstr>
      <vt:lpstr>Examples of revised energy windows</vt:lpstr>
      <vt:lpstr>PowerPoint Presentation</vt:lpstr>
      <vt:lpstr>PowerPoint Presentation</vt:lpstr>
      <vt:lpstr>PowerPoint Presentation</vt:lpstr>
      <vt:lpstr>Rate for broad resonances or non-resonant reactions</vt:lpstr>
      <vt:lpstr>“Stellar” cross sections</vt:lpstr>
      <vt:lpstr>PowerPoint Presentation</vt:lpstr>
      <vt:lpstr>PowerPoint Presentation</vt:lpstr>
      <vt:lpstr>Stellar rate and stellar cross section</vt:lpstr>
      <vt:lpstr>Effective weights of excited states</vt:lpstr>
      <vt:lpstr>Reaction Rate (MB)</vt:lpstr>
      <vt:lpstr>Simplification of Stellar Rate</vt:lpstr>
      <vt:lpstr>Reciprocity of stellar rates</vt:lpstr>
      <vt:lpstr>PowerPoint Presentation</vt:lpstr>
      <vt:lpstr>PowerPoint Presentation</vt:lpstr>
      <vt:lpstr>PowerPoint Presentation</vt:lpstr>
      <vt:lpstr>PowerPoint Presentation</vt:lpstr>
      <vt:lpstr>Nucleus-Photon Rate</vt:lpstr>
      <vt:lpstr>Nuclear Partition Functions</vt:lpstr>
      <vt:lpstr>Reciprocity in Stellar Rates</vt:lpstr>
      <vt:lpstr>Ground state contribution to stellar rate</vt:lpstr>
      <vt:lpstr>PowerPoint Presentation</vt:lpstr>
      <vt:lpstr>Importance of g-energies</vt:lpstr>
      <vt:lpstr>Ground-state contributions to  s-process neutron capture?</vt:lpstr>
      <vt:lpstr>PowerPoint Presentation</vt:lpstr>
      <vt:lpstr>Underestimation of excited state contribution to neutron capture rate when using SEF </vt:lpstr>
      <vt:lpstr>Coulomb enhancement of g.s. contribution</vt:lpstr>
      <vt:lpstr>Stellar Reaction Rates </vt:lpstr>
      <vt:lpstr>Keep in mind</vt:lpstr>
      <vt:lpstr>PowerPoint Presentation</vt:lpstr>
      <vt:lpstr>Additional links/references</vt:lpstr>
      <vt:lpstr>What I have no time to talk about in detail</vt:lpstr>
      <vt:lpstr>PowerPoint Presentation</vt:lpstr>
      <vt:lpstr>PowerPoint Presentation</vt:lpstr>
      <vt:lpstr>Reaction Equilibria</vt:lpstr>
      <vt:lpstr>Reaction Equilibria</vt:lpstr>
      <vt:lpstr>Nuclear Statistical Equilibrium I</vt:lpstr>
      <vt:lpstr>Nuclear Statistical Equilibrium II</vt:lpstr>
      <vt:lpstr>Nuclear Statistical Equilibrium III</vt:lpstr>
      <vt:lpstr>Examples of NSE distributions from interior region of ccSN</vt:lpstr>
      <vt:lpstr>Quasi-Statistical Nuclear Equilibrium</vt:lpstr>
      <vt:lpstr>r-Process Path and Waiting Point Approximation</vt:lpstr>
      <vt:lpstr>Definition of „Waiting Points“</vt:lpstr>
      <vt:lpstr>Waiting Point Approximation</vt:lpstr>
      <vt:lpstr>Fission in Astrophysics</vt:lpstr>
      <vt:lpstr>Fission: Endpoint of the r-Process</vt:lpstr>
      <vt:lpstr>Decays</vt:lpstr>
      <vt:lpstr>Decay Rate</vt:lpstr>
      <vt:lpstr>Nucleus-Lepton Rate</vt:lpstr>
      <vt:lpstr>Importance of nuclear input</vt:lpstr>
      <vt:lpstr>fermigas</vt:lpstr>
      <vt:lpstr>pygmy</vt:lpstr>
      <vt:lpstr>FRDM mass comparison</vt:lpstr>
      <vt:lpstr>applicability</vt:lpstr>
    </vt:vector>
  </TitlesOfParts>
  <Company>Universität Basel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Basics Of Nucleosynthesis: Reaction Networks, Rates, Cross Sections</dc:title>
  <dc:creator>Dr. Thomas Rauscher</dc:creator>
  <cp:lastModifiedBy>Dr. Thomas Rauscher</cp:lastModifiedBy>
  <cp:revision>95</cp:revision>
  <dcterms:created xsi:type="dcterms:W3CDTF">2005-03-08T10:09:14Z</dcterms:created>
  <dcterms:modified xsi:type="dcterms:W3CDTF">2024-01-25T14:30:28Z</dcterms:modified>
</cp:coreProperties>
</file>