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1403" r:id="rId2"/>
    <p:sldId id="1424" r:id="rId3"/>
    <p:sldId id="281" r:id="rId4"/>
    <p:sldId id="1404" r:id="rId5"/>
    <p:sldId id="260" r:id="rId6"/>
    <p:sldId id="261" r:id="rId7"/>
    <p:sldId id="268" r:id="rId8"/>
    <p:sldId id="1422" r:id="rId9"/>
    <p:sldId id="1421" r:id="rId10"/>
    <p:sldId id="1423" r:id="rId11"/>
    <p:sldId id="276" r:id="rId12"/>
    <p:sldId id="735" r:id="rId13"/>
    <p:sldId id="740" r:id="rId14"/>
    <p:sldId id="1405" r:id="rId15"/>
    <p:sldId id="1407" r:id="rId16"/>
    <p:sldId id="1408" r:id="rId17"/>
    <p:sldId id="748" r:id="rId18"/>
    <p:sldId id="752" r:id="rId19"/>
    <p:sldId id="1412" r:id="rId20"/>
    <p:sldId id="1413" r:id="rId21"/>
    <p:sldId id="279" r:id="rId22"/>
    <p:sldId id="1409" r:id="rId23"/>
    <p:sldId id="747" r:id="rId24"/>
    <p:sldId id="737" r:id="rId25"/>
    <p:sldId id="738" r:id="rId26"/>
    <p:sldId id="734" r:id="rId27"/>
    <p:sldId id="1410" r:id="rId28"/>
    <p:sldId id="1401" r:id="rId29"/>
    <p:sldId id="731" r:id="rId30"/>
    <p:sldId id="732" r:id="rId31"/>
    <p:sldId id="1411" r:id="rId32"/>
    <p:sldId id="1414" r:id="rId33"/>
    <p:sldId id="1415" r:id="rId34"/>
    <p:sldId id="1402" r:id="rId35"/>
    <p:sldId id="257" r:id="rId36"/>
    <p:sldId id="1391" r:id="rId37"/>
    <p:sldId id="1432" r:id="rId38"/>
    <p:sldId id="1416" r:id="rId39"/>
    <p:sldId id="727" r:id="rId40"/>
    <p:sldId id="1430" r:id="rId41"/>
    <p:sldId id="726" r:id="rId42"/>
    <p:sldId id="1429" r:id="rId43"/>
    <p:sldId id="729" r:id="rId44"/>
    <p:sldId id="730" r:id="rId45"/>
    <p:sldId id="1425" r:id="rId46"/>
    <p:sldId id="728" r:id="rId47"/>
    <p:sldId id="1301" r:id="rId48"/>
    <p:sldId id="721" r:id="rId49"/>
    <p:sldId id="1420" r:id="rId50"/>
    <p:sldId id="304" r:id="rId51"/>
    <p:sldId id="1426" r:id="rId52"/>
    <p:sldId id="1427" r:id="rId53"/>
    <p:sldId id="1428" r:id="rId54"/>
    <p:sldId id="262" r:id="rId55"/>
    <p:sldId id="736" r:id="rId56"/>
    <p:sldId id="1431" r:id="rId57"/>
    <p:sldId id="1299" r:id="rId58"/>
    <p:sldId id="679" r:id="rId59"/>
    <p:sldId id="269" r:id="rId60"/>
    <p:sldId id="739" r:id="rId61"/>
    <p:sldId id="1406" r:id="rId62"/>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8"/>
    <p:restoredTop sz="94729"/>
  </p:normalViewPr>
  <p:slideViewPr>
    <p:cSldViewPr snapToGrid="0">
      <p:cViewPr varScale="1">
        <p:scale>
          <a:sx n="86" d="100"/>
          <a:sy n="86" d="100"/>
        </p:scale>
        <p:origin x="248"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57DCC-60F0-9742-84FF-016CA9952223}" type="datetimeFigureOut">
              <a:rPr lang="en-US" smtClean="0"/>
              <a:t>1/25/24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EDB80-B329-6549-9D62-B751E4DD7CBD}" type="slidenum">
              <a:rPr lang="en-US" smtClean="0"/>
              <a:t>‹#›</a:t>
            </a:fld>
            <a:endParaRPr lang="en-US"/>
          </a:p>
        </p:txBody>
      </p:sp>
    </p:spTree>
    <p:extLst>
      <p:ext uri="{BB962C8B-B14F-4D97-AF65-F5344CB8AC3E}">
        <p14:creationId xmlns:p14="http://schemas.microsoft.com/office/powerpoint/2010/main" val="3167125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a:t>
            </a:fld>
            <a:endParaRPr lang="en-US"/>
          </a:p>
        </p:txBody>
      </p:sp>
    </p:spTree>
    <p:extLst>
      <p:ext uri="{BB962C8B-B14F-4D97-AF65-F5344CB8AC3E}">
        <p14:creationId xmlns:p14="http://schemas.microsoft.com/office/powerpoint/2010/main" val="149366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9BD60-320C-D28C-3F72-25EFFF419001}"/>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542C8AB0-93D9-5DC3-DB80-254D6E45B7CA}"/>
              </a:ext>
            </a:extLst>
          </p:cNvPr>
          <p:cNvSpPr>
            <a:spLocks noGrp="1" noChangeArrowheads="1"/>
          </p:cNvSpPr>
          <p:nvPr>
            <p:ph type="sldNum" sz="quarter" idx="5"/>
          </p:nvPr>
        </p:nvSpPr>
        <p:spPr>
          <a:ln/>
        </p:spPr>
        <p:txBody>
          <a:bodyPr/>
          <a:lstStyle/>
          <a:p>
            <a:fld id="{FB83E26A-1A80-2649-9DB3-391D2BCB76F2}" type="slidenum">
              <a:rPr lang="en-US" altLang="en-CH"/>
              <a:pPr/>
              <a:t>10</a:t>
            </a:fld>
            <a:endParaRPr lang="en-US" altLang="en-CH"/>
          </a:p>
        </p:txBody>
      </p:sp>
      <p:sp>
        <p:nvSpPr>
          <p:cNvPr id="1490946" name="Rectangle 2">
            <a:extLst>
              <a:ext uri="{FF2B5EF4-FFF2-40B4-BE49-F238E27FC236}">
                <a16:creationId xmlns:a16="http://schemas.microsoft.com/office/drawing/2014/main" id="{0CE1B74F-4640-7CBF-F843-C25B43F092EE}"/>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5C477B76-5289-0A76-53C7-AC3310EE15D6}"/>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75254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11</a:t>
            </a:fld>
            <a:endParaRPr lang="en-US"/>
          </a:p>
        </p:txBody>
      </p:sp>
    </p:spTree>
    <p:extLst>
      <p:ext uri="{BB962C8B-B14F-4D97-AF65-F5344CB8AC3E}">
        <p14:creationId xmlns:p14="http://schemas.microsoft.com/office/powerpoint/2010/main" val="3915933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12</a:t>
            </a:fld>
            <a:endParaRPr lang="en-US"/>
          </a:p>
        </p:txBody>
      </p:sp>
    </p:spTree>
    <p:extLst>
      <p:ext uri="{BB962C8B-B14F-4D97-AF65-F5344CB8AC3E}">
        <p14:creationId xmlns:p14="http://schemas.microsoft.com/office/powerpoint/2010/main" val="708108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13</a:t>
            </a:fld>
            <a:endParaRPr lang="en-US"/>
          </a:p>
        </p:txBody>
      </p:sp>
    </p:spTree>
    <p:extLst>
      <p:ext uri="{BB962C8B-B14F-4D97-AF65-F5344CB8AC3E}">
        <p14:creationId xmlns:p14="http://schemas.microsoft.com/office/powerpoint/2010/main" val="1227782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14</a:t>
            </a:fld>
            <a:endParaRPr lang="en-US"/>
          </a:p>
        </p:txBody>
      </p:sp>
    </p:spTree>
    <p:extLst>
      <p:ext uri="{BB962C8B-B14F-4D97-AF65-F5344CB8AC3E}">
        <p14:creationId xmlns:p14="http://schemas.microsoft.com/office/powerpoint/2010/main" val="1779938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15</a:t>
            </a:fld>
            <a:endParaRPr lang="en-US"/>
          </a:p>
        </p:txBody>
      </p:sp>
    </p:spTree>
    <p:extLst>
      <p:ext uri="{BB962C8B-B14F-4D97-AF65-F5344CB8AC3E}">
        <p14:creationId xmlns:p14="http://schemas.microsoft.com/office/powerpoint/2010/main" val="1246011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16</a:t>
            </a:fld>
            <a:endParaRPr lang="en-US"/>
          </a:p>
        </p:txBody>
      </p:sp>
    </p:spTree>
    <p:extLst>
      <p:ext uri="{BB962C8B-B14F-4D97-AF65-F5344CB8AC3E}">
        <p14:creationId xmlns:p14="http://schemas.microsoft.com/office/powerpoint/2010/main" val="2225613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17</a:t>
            </a:fld>
            <a:endParaRPr lang="en-US"/>
          </a:p>
        </p:txBody>
      </p:sp>
    </p:spTree>
    <p:extLst>
      <p:ext uri="{BB962C8B-B14F-4D97-AF65-F5344CB8AC3E}">
        <p14:creationId xmlns:p14="http://schemas.microsoft.com/office/powerpoint/2010/main" val="1606527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18</a:t>
            </a:fld>
            <a:endParaRPr lang="en-US"/>
          </a:p>
        </p:txBody>
      </p:sp>
    </p:spTree>
    <p:extLst>
      <p:ext uri="{BB962C8B-B14F-4D97-AF65-F5344CB8AC3E}">
        <p14:creationId xmlns:p14="http://schemas.microsoft.com/office/powerpoint/2010/main" val="2519943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19</a:t>
            </a:fld>
            <a:endParaRPr lang="en-US"/>
          </a:p>
        </p:txBody>
      </p:sp>
    </p:spTree>
    <p:extLst>
      <p:ext uri="{BB962C8B-B14F-4D97-AF65-F5344CB8AC3E}">
        <p14:creationId xmlns:p14="http://schemas.microsoft.com/office/powerpoint/2010/main" val="606508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a:t>
            </a:fld>
            <a:endParaRPr lang="en-US"/>
          </a:p>
        </p:txBody>
      </p:sp>
    </p:spTree>
    <p:extLst>
      <p:ext uri="{BB962C8B-B14F-4D97-AF65-F5344CB8AC3E}">
        <p14:creationId xmlns:p14="http://schemas.microsoft.com/office/powerpoint/2010/main" val="3535881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20</a:t>
            </a:fld>
            <a:endParaRPr lang="en-US"/>
          </a:p>
        </p:txBody>
      </p:sp>
    </p:spTree>
    <p:extLst>
      <p:ext uri="{BB962C8B-B14F-4D97-AF65-F5344CB8AC3E}">
        <p14:creationId xmlns:p14="http://schemas.microsoft.com/office/powerpoint/2010/main" val="3260836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21</a:t>
            </a:fld>
            <a:endParaRPr lang="en-US"/>
          </a:p>
        </p:txBody>
      </p:sp>
    </p:spTree>
    <p:extLst>
      <p:ext uri="{BB962C8B-B14F-4D97-AF65-F5344CB8AC3E}">
        <p14:creationId xmlns:p14="http://schemas.microsoft.com/office/powerpoint/2010/main" val="12304356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22</a:t>
            </a:fld>
            <a:endParaRPr lang="en-US"/>
          </a:p>
        </p:txBody>
      </p:sp>
    </p:spTree>
    <p:extLst>
      <p:ext uri="{BB962C8B-B14F-4D97-AF65-F5344CB8AC3E}">
        <p14:creationId xmlns:p14="http://schemas.microsoft.com/office/powerpoint/2010/main" val="4193566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23</a:t>
            </a:fld>
            <a:endParaRPr lang="en-US"/>
          </a:p>
        </p:txBody>
      </p:sp>
    </p:spTree>
    <p:extLst>
      <p:ext uri="{BB962C8B-B14F-4D97-AF65-F5344CB8AC3E}">
        <p14:creationId xmlns:p14="http://schemas.microsoft.com/office/powerpoint/2010/main" val="1863929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24</a:t>
            </a:fld>
            <a:endParaRPr lang="en-US"/>
          </a:p>
        </p:txBody>
      </p:sp>
    </p:spTree>
    <p:extLst>
      <p:ext uri="{BB962C8B-B14F-4D97-AF65-F5344CB8AC3E}">
        <p14:creationId xmlns:p14="http://schemas.microsoft.com/office/powerpoint/2010/main" val="21265672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25</a:t>
            </a:fld>
            <a:endParaRPr lang="en-US"/>
          </a:p>
        </p:txBody>
      </p:sp>
    </p:spTree>
    <p:extLst>
      <p:ext uri="{BB962C8B-B14F-4D97-AF65-F5344CB8AC3E}">
        <p14:creationId xmlns:p14="http://schemas.microsoft.com/office/powerpoint/2010/main" val="578278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26</a:t>
            </a:fld>
            <a:endParaRPr lang="en-US"/>
          </a:p>
        </p:txBody>
      </p:sp>
    </p:spTree>
    <p:extLst>
      <p:ext uri="{BB962C8B-B14F-4D97-AF65-F5344CB8AC3E}">
        <p14:creationId xmlns:p14="http://schemas.microsoft.com/office/powerpoint/2010/main" val="28015135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27</a:t>
            </a:fld>
            <a:endParaRPr lang="en-US"/>
          </a:p>
        </p:txBody>
      </p:sp>
    </p:spTree>
    <p:extLst>
      <p:ext uri="{BB962C8B-B14F-4D97-AF65-F5344CB8AC3E}">
        <p14:creationId xmlns:p14="http://schemas.microsoft.com/office/powerpoint/2010/main" val="2936435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28</a:t>
            </a:fld>
            <a:endParaRPr lang="en-US"/>
          </a:p>
        </p:txBody>
      </p:sp>
    </p:spTree>
    <p:extLst>
      <p:ext uri="{BB962C8B-B14F-4D97-AF65-F5344CB8AC3E}">
        <p14:creationId xmlns:p14="http://schemas.microsoft.com/office/powerpoint/2010/main" val="2606450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29</a:t>
            </a:fld>
            <a:endParaRPr lang="en-US"/>
          </a:p>
        </p:txBody>
      </p:sp>
    </p:spTree>
    <p:extLst>
      <p:ext uri="{BB962C8B-B14F-4D97-AF65-F5344CB8AC3E}">
        <p14:creationId xmlns:p14="http://schemas.microsoft.com/office/powerpoint/2010/main" val="2405759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a:t>
            </a:fld>
            <a:endParaRPr lang="en-US"/>
          </a:p>
        </p:txBody>
      </p:sp>
    </p:spTree>
    <p:extLst>
      <p:ext uri="{BB962C8B-B14F-4D97-AF65-F5344CB8AC3E}">
        <p14:creationId xmlns:p14="http://schemas.microsoft.com/office/powerpoint/2010/main" val="12460110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30</a:t>
            </a:fld>
            <a:endParaRPr lang="en-US"/>
          </a:p>
        </p:txBody>
      </p:sp>
    </p:spTree>
    <p:extLst>
      <p:ext uri="{BB962C8B-B14F-4D97-AF65-F5344CB8AC3E}">
        <p14:creationId xmlns:p14="http://schemas.microsoft.com/office/powerpoint/2010/main" val="24994882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31</a:t>
            </a:fld>
            <a:endParaRPr lang="en-US"/>
          </a:p>
        </p:txBody>
      </p:sp>
    </p:spTree>
    <p:extLst>
      <p:ext uri="{BB962C8B-B14F-4D97-AF65-F5344CB8AC3E}">
        <p14:creationId xmlns:p14="http://schemas.microsoft.com/office/powerpoint/2010/main" val="2965966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32</a:t>
            </a:fld>
            <a:endParaRPr lang="en-US"/>
          </a:p>
        </p:txBody>
      </p:sp>
    </p:spTree>
    <p:extLst>
      <p:ext uri="{BB962C8B-B14F-4D97-AF65-F5344CB8AC3E}">
        <p14:creationId xmlns:p14="http://schemas.microsoft.com/office/powerpoint/2010/main" val="8416840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33</a:t>
            </a:fld>
            <a:endParaRPr lang="en-US"/>
          </a:p>
        </p:txBody>
      </p:sp>
    </p:spTree>
    <p:extLst>
      <p:ext uri="{BB962C8B-B14F-4D97-AF65-F5344CB8AC3E}">
        <p14:creationId xmlns:p14="http://schemas.microsoft.com/office/powerpoint/2010/main" val="10474715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34</a:t>
            </a:fld>
            <a:endParaRPr lang="en-US"/>
          </a:p>
        </p:txBody>
      </p:sp>
    </p:spTree>
    <p:extLst>
      <p:ext uri="{BB962C8B-B14F-4D97-AF65-F5344CB8AC3E}">
        <p14:creationId xmlns:p14="http://schemas.microsoft.com/office/powerpoint/2010/main" val="41085929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078DF11-9709-855C-E911-9B3184C875A6}"/>
              </a:ext>
            </a:extLst>
          </p:cNvPr>
          <p:cNvSpPr>
            <a:spLocks noGrp="1" noChangeArrowheads="1"/>
          </p:cNvSpPr>
          <p:nvPr>
            <p:ph type="sldNum" sz="quarter" idx="5"/>
          </p:nvPr>
        </p:nvSpPr>
        <p:spPr>
          <a:ln/>
        </p:spPr>
        <p:txBody>
          <a:bodyPr/>
          <a:lstStyle/>
          <a:p>
            <a:fld id="{FB83E26A-1A80-2649-9DB3-391D2BCB76F2}" type="slidenum">
              <a:rPr lang="en-US" altLang="en-CH"/>
              <a:pPr/>
              <a:t>36</a:t>
            </a:fld>
            <a:endParaRPr lang="en-US" altLang="en-CH"/>
          </a:p>
        </p:txBody>
      </p:sp>
      <p:sp>
        <p:nvSpPr>
          <p:cNvPr id="1490946" name="Rectangle 2">
            <a:extLst>
              <a:ext uri="{FF2B5EF4-FFF2-40B4-BE49-F238E27FC236}">
                <a16:creationId xmlns:a16="http://schemas.microsoft.com/office/drawing/2014/main" id="{79953CAC-362A-B6E3-C04C-1CB735C023FE}"/>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7EC08927-A279-B50E-132C-5F8BBFAB173B}"/>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33046871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68F59-2DF9-1D70-781B-4BFA3C7D711F}"/>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54B423AF-54FC-4099-2FE6-13C5A28B179E}"/>
              </a:ext>
            </a:extLst>
          </p:cNvPr>
          <p:cNvSpPr>
            <a:spLocks noGrp="1" noChangeArrowheads="1"/>
          </p:cNvSpPr>
          <p:nvPr>
            <p:ph type="sldNum" sz="quarter" idx="5"/>
          </p:nvPr>
        </p:nvSpPr>
        <p:spPr>
          <a:ln/>
        </p:spPr>
        <p:txBody>
          <a:bodyPr/>
          <a:lstStyle/>
          <a:p>
            <a:fld id="{FB83E26A-1A80-2649-9DB3-391D2BCB76F2}" type="slidenum">
              <a:rPr lang="en-US" altLang="en-CH"/>
              <a:pPr/>
              <a:t>37</a:t>
            </a:fld>
            <a:endParaRPr lang="en-US" altLang="en-CH"/>
          </a:p>
        </p:txBody>
      </p:sp>
      <p:sp>
        <p:nvSpPr>
          <p:cNvPr id="1490946" name="Rectangle 2">
            <a:extLst>
              <a:ext uri="{FF2B5EF4-FFF2-40B4-BE49-F238E27FC236}">
                <a16:creationId xmlns:a16="http://schemas.microsoft.com/office/drawing/2014/main" id="{B92B7112-D5DD-5D1F-B3A2-235549F734F3}"/>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63E1B031-FF81-9F3B-B302-15F94DAA2C0B}"/>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4441140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078DF11-9709-855C-E911-9B3184C875A6}"/>
              </a:ext>
            </a:extLst>
          </p:cNvPr>
          <p:cNvSpPr>
            <a:spLocks noGrp="1" noChangeArrowheads="1"/>
          </p:cNvSpPr>
          <p:nvPr>
            <p:ph type="sldNum" sz="quarter" idx="5"/>
          </p:nvPr>
        </p:nvSpPr>
        <p:spPr>
          <a:ln/>
        </p:spPr>
        <p:txBody>
          <a:bodyPr/>
          <a:lstStyle/>
          <a:p>
            <a:fld id="{FB83E26A-1A80-2649-9DB3-391D2BCB76F2}" type="slidenum">
              <a:rPr lang="en-US" altLang="en-CH"/>
              <a:pPr/>
              <a:t>38</a:t>
            </a:fld>
            <a:endParaRPr lang="en-US" altLang="en-CH"/>
          </a:p>
        </p:txBody>
      </p:sp>
      <p:sp>
        <p:nvSpPr>
          <p:cNvPr id="1490946" name="Rectangle 2">
            <a:extLst>
              <a:ext uri="{FF2B5EF4-FFF2-40B4-BE49-F238E27FC236}">
                <a16:creationId xmlns:a16="http://schemas.microsoft.com/office/drawing/2014/main" id="{79953CAC-362A-B6E3-C04C-1CB735C023FE}"/>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7EC08927-A279-B50E-132C-5F8BBFAB173B}"/>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34154607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B7573-0409-9DF1-BCD9-0CA6ED314349}"/>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D45264EB-4138-C7D2-90A2-8B8FB2774C82}"/>
              </a:ext>
            </a:extLst>
          </p:cNvPr>
          <p:cNvSpPr>
            <a:spLocks noGrp="1" noChangeArrowheads="1"/>
          </p:cNvSpPr>
          <p:nvPr>
            <p:ph type="sldNum" sz="quarter" idx="5"/>
          </p:nvPr>
        </p:nvSpPr>
        <p:spPr>
          <a:ln/>
        </p:spPr>
        <p:txBody>
          <a:bodyPr/>
          <a:lstStyle/>
          <a:p>
            <a:fld id="{FB83E26A-1A80-2649-9DB3-391D2BCB76F2}" type="slidenum">
              <a:rPr lang="en-US" altLang="en-CH"/>
              <a:pPr/>
              <a:t>49</a:t>
            </a:fld>
            <a:endParaRPr lang="en-US" altLang="en-CH"/>
          </a:p>
        </p:txBody>
      </p:sp>
      <p:sp>
        <p:nvSpPr>
          <p:cNvPr id="1490946" name="Rectangle 2">
            <a:extLst>
              <a:ext uri="{FF2B5EF4-FFF2-40B4-BE49-F238E27FC236}">
                <a16:creationId xmlns:a16="http://schemas.microsoft.com/office/drawing/2014/main" id="{50E22413-9B46-3827-8869-982772160327}"/>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3699AA87-194D-2EE1-EE90-CD788EF443EF}"/>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6927087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B7D915-B359-57DC-3A5C-0D7DF82430A8}"/>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B43CC2CC-42E5-2439-37DC-C6F463B8BFA5}"/>
              </a:ext>
            </a:extLst>
          </p:cNvPr>
          <p:cNvSpPr>
            <a:spLocks noGrp="1" noChangeArrowheads="1"/>
          </p:cNvSpPr>
          <p:nvPr>
            <p:ph type="sldNum" sz="quarter" idx="5"/>
          </p:nvPr>
        </p:nvSpPr>
        <p:spPr>
          <a:ln/>
        </p:spPr>
        <p:txBody>
          <a:bodyPr/>
          <a:lstStyle/>
          <a:p>
            <a:fld id="{FB83E26A-1A80-2649-9DB3-391D2BCB76F2}" type="slidenum">
              <a:rPr lang="en-US" altLang="en-CH"/>
              <a:pPr/>
              <a:t>51</a:t>
            </a:fld>
            <a:endParaRPr lang="en-US" altLang="en-CH"/>
          </a:p>
        </p:txBody>
      </p:sp>
      <p:sp>
        <p:nvSpPr>
          <p:cNvPr id="1490946" name="Rectangle 2">
            <a:extLst>
              <a:ext uri="{FF2B5EF4-FFF2-40B4-BE49-F238E27FC236}">
                <a16:creationId xmlns:a16="http://schemas.microsoft.com/office/drawing/2014/main" id="{FA01A2CB-563A-4BB0-5B2A-65650D374154}"/>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EDB95D4B-2840-6618-BFCC-88B606ABFCA6}"/>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050862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4</a:t>
            </a:fld>
            <a:endParaRPr lang="en-US"/>
          </a:p>
        </p:txBody>
      </p:sp>
    </p:spTree>
    <p:extLst>
      <p:ext uri="{BB962C8B-B14F-4D97-AF65-F5344CB8AC3E}">
        <p14:creationId xmlns:p14="http://schemas.microsoft.com/office/powerpoint/2010/main" val="3749370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E6D-AD5B-822F-65EC-C7AB4EBE1E58}"/>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9932B5B5-D59B-7419-1293-1C33D4FD6119}"/>
              </a:ext>
            </a:extLst>
          </p:cNvPr>
          <p:cNvSpPr>
            <a:spLocks noGrp="1" noChangeArrowheads="1"/>
          </p:cNvSpPr>
          <p:nvPr>
            <p:ph type="sldNum" sz="quarter" idx="5"/>
          </p:nvPr>
        </p:nvSpPr>
        <p:spPr>
          <a:ln/>
        </p:spPr>
        <p:txBody>
          <a:bodyPr/>
          <a:lstStyle/>
          <a:p>
            <a:fld id="{FB83E26A-1A80-2649-9DB3-391D2BCB76F2}" type="slidenum">
              <a:rPr lang="en-US" altLang="en-CH"/>
              <a:pPr/>
              <a:t>52</a:t>
            </a:fld>
            <a:endParaRPr lang="en-US" altLang="en-CH"/>
          </a:p>
        </p:txBody>
      </p:sp>
      <p:sp>
        <p:nvSpPr>
          <p:cNvPr id="1490946" name="Rectangle 2">
            <a:extLst>
              <a:ext uri="{FF2B5EF4-FFF2-40B4-BE49-F238E27FC236}">
                <a16:creationId xmlns:a16="http://schemas.microsoft.com/office/drawing/2014/main" id="{CF2FC459-9251-DA2A-1DF7-D450879A3E8B}"/>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1461B2B7-64DE-55BC-C178-A079891C692E}"/>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14468326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A75C0-B06D-D108-6E60-1520766973FF}"/>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CE62EA4F-E1F7-CCC1-EF87-A835E21B631C}"/>
              </a:ext>
            </a:extLst>
          </p:cNvPr>
          <p:cNvSpPr>
            <a:spLocks noGrp="1" noChangeArrowheads="1"/>
          </p:cNvSpPr>
          <p:nvPr>
            <p:ph type="sldNum" sz="quarter" idx="5"/>
          </p:nvPr>
        </p:nvSpPr>
        <p:spPr>
          <a:ln/>
        </p:spPr>
        <p:txBody>
          <a:bodyPr/>
          <a:lstStyle/>
          <a:p>
            <a:fld id="{FB83E26A-1A80-2649-9DB3-391D2BCB76F2}" type="slidenum">
              <a:rPr lang="en-US" altLang="en-CH"/>
              <a:pPr/>
              <a:t>53</a:t>
            </a:fld>
            <a:endParaRPr lang="en-US" altLang="en-CH"/>
          </a:p>
        </p:txBody>
      </p:sp>
      <p:sp>
        <p:nvSpPr>
          <p:cNvPr id="1490946" name="Rectangle 2">
            <a:extLst>
              <a:ext uri="{FF2B5EF4-FFF2-40B4-BE49-F238E27FC236}">
                <a16:creationId xmlns:a16="http://schemas.microsoft.com/office/drawing/2014/main" id="{1D746EF7-38D3-EDD0-5742-A229EFD964F0}"/>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E8E47E18-75CA-0967-27B4-B8A48486ED42}"/>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0462894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54</a:t>
            </a:fld>
            <a:endParaRPr lang="en-US"/>
          </a:p>
        </p:txBody>
      </p:sp>
    </p:spTree>
    <p:extLst>
      <p:ext uri="{BB962C8B-B14F-4D97-AF65-F5344CB8AC3E}">
        <p14:creationId xmlns:p14="http://schemas.microsoft.com/office/powerpoint/2010/main" val="36074219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55</a:t>
            </a:fld>
            <a:endParaRPr lang="en-US"/>
          </a:p>
        </p:txBody>
      </p:sp>
    </p:spTree>
    <p:extLst>
      <p:ext uri="{BB962C8B-B14F-4D97-AF65-F5344CB8AC3E}">
        <p14:creationId xmlns:p14="http://schemas.microsoft.com/office/powerpoint/2010/main" val="24473791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25FA0-0173-0C33-E20B-19EEF0DB74AD}"/>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01DBAE75-7FC0-265B-9573-AE1D2E6917A1}"/>
              </a:ext>
            </a:extLst>
          </p:cNvPr>
          <p:cNvSpPr>
            <a:spLocks noGrp="1" noChangeArrowheads="1"/>
          </p:cNvSpPr>
          <p:nvPr>
            <p:ph type="sldNum" sz="quarter" idx="5"/>
          </p:nvPr>
        </p:nvSpPr>
        <p:spPr>
          <a:ln/>
        </p:spPr>
        <p:txBody>
          <a:bodyPr/>
          <a:lstStyle/>
          <a:p>
            <a:fld id="{FB83E26A-1A80-2649-9DB3-391D2BCB76F2}" type="slidenum">
              <a:rPr lang="en-US" altLang="en-CH"/>
              <a:pPr/>
              <a:t>56</a:t>
            </a:fld>
            <a:endParaRPr lang="en-US" altLang="en-CH"/>
          </a:p>
        </p:txBody>
      </p:sp>
      <p:sp>
        <p:nvSpPr>
          <p:cNvPr id="1490946" name="Rectangle 2">
            <a:extLst>
              <a:ext uri="{FF2B5EF4-FFF2-40B4-BE49-F238E27FC236}">
                <a16:creationId xmlns:a16="http://schemas.microsoft.com/office/drawing/2014/main" id="{459F8C1D-614E-5AB5-4FBD-8292C4990D57}"/>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5C7DDE9D-72B9-C925-4719-284680869869}"/>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2315170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490DE-28F4-8C4D-A4AE-DB999974FF63}" type="slidenum">
              <a:rPr lang="en-US" altLang="en-US"/>
              <a:pPr/>
              <a:t>58</a:t>
            </a:fld>
            <a:endParaRPr lang="en-US" altLang="en-US"/>
          </a:p>
        </p:txBody>
      </p:sp>
      <p:sp>
        <p:nvSpPr>
          <p:cNvPr id="1174530" name="Rectangle 2"/>
          <p:cNvSpPr>
            <a:spLocks noGrp="1" noRot="1" noChangeAspect="1" noChangeArrowheads="1" noTextEdit="1"/>
          </p:cNvSpPr>
          <p:nvPr>
            <p:ph type="sldImg"/>
          </p:nvPr>
        </p:nvSpPr>
        <p:spPr>
          <a:xfrm>
            <a:off x="2681288" y="503238"/>
            <a:ext cx="4503737" cy="2533650"/>
          </a:xfrm>
          <a:ln/>
        </p:spPr>
      </p:sp>
      <p:sp>
        <p:nvSpPr>
          <p:cNvPr id="1174531" name="Rectangle 3"/>
          <p:cNvSpPr>
            <a:spLocks noGrp="1" noChangeArrowheads="1"/>
          </p:cNvSpPr>
          <p:nvPr>
            <p:ph type="body" idx="1"/>
          </p:nvPr>
        </p:nvSpPr>
        <p:spPr>
          <a:xfrm>
            <a:off x="1314450" y="3206750"/>
            <a:ext cx="7239000" cy="3036888"/>
          </a:xfrm>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8B8DF-CAD1-2608-CF1E-72DA7C108F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CFEA9-F0B2-6AE2-1E37-C9FA159EAB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925C89-F195-0938-7D73-FE572EC2460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506C2E8-C00A-7EAC-61D4-B3B755D3C0E9}"/>
              </a:ext>
            </a:extLst>
          </p:cNvPr>
          <p:cNvSpPr>
            <a:spLocks noGrp="1"/>
          </p:cNvSpPr>
          <p:nvPr>
            <p:ph type="sldNum" sz="quarter" idx="5"/>
          </p:nvPr>
        </p:nvSpPr>
        <p:spPr/>
        <p:txBody>
          <a:bodyPr/>
          <a:lstStyle/>
          <a:p>
            <a:fld id="{48AEDB80-B329-6549-9D62-B751E4DD7CBD}" type="slidenum">
              <a:rPr lang="en-US" smtClean="0"/>
              <a:t>59</a:t>
            </a:fld>
            <a:endParaRPr lang="en-US"/>
          </a:p>
        </p:txBody>
      </p:sp>
    </p:spTree>
    <p:extLst>
      <p:ext uri="{BB962C8B-B14F-4D97-AF65-F5344CB8AC3E}">
        <p14:creationId xmlns:p14="http://schemas.microsoft.com/office/powerpoint/2010/main" val="18229383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1A5D4-6FF6-BE81-6DCE-D842EA257B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1E510D-A5A3-FBC3-C1EA-9F20743112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B489A2-F38A-F181-AEF8-B1C50FDA042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345C59-FB18-796C-55A2-8E498BD63900}"/>
              </a:ext>
            </a:extLst>
          </p:cNvPr>
          <p:cNvSpPr>
            <a:spLocks noGrp="1"/>
          </p:cNvSpPr>
          <p:nvPr>
            <p:ph type="sldNum" sz="quarter" idx="5"/>
          </p:nvPr>
        </p:nvSpPr>
        <p:spPr/>
        <p:txBody>
          <a:bodyPr/>
          <a:lstStyle/>
          <a:p>
            <a:fld id="{48AEDB80-B329-6549-9D62-B751E4DD7CBD}" type="slidenum">
              <a:rPr lang="en-US" smtClean="0"/>
              <a:t>60</a:t>
            </a:fld>
            <a:endParaRPr lang="en-US"/>
          </a:p>
        </p:txBody>
      </p:sp>
    </p:spTree>
    <p:extLst>
      <p:ext uri="{BB962C8B-B14F-4D97-AF65-F5344CB8AC3E}">
        <p14:creationId xmlns:p14="http://schemas.microsoft.com/office/powerpoint/2010/main" val="847778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43E69-D01D-A5B1-8AF1-7DEC36DE42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841C74-83FF-F31D-315C-122953E4C7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8703F6-AABF-2408-24A9-0F3C324B2CC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687FCDA-51CE-BFA2-0F50-2871D49BD61C}"/>
              </a:ext>
            </a:extLst>
          </p:cNvPr>
          <p:cNvSpPr>
            <a:spLocks noGrp="1"/>
          </p:cNvSpPr>
          <p:nvPr>
            <p:ph type="sldNum" sz="quarter" idx="5"/>
          </p:nvPr>
        </p:nvSpPr>
        <p:spPr/>
        <p:txBody>
          <a:bodyPr/>
          <a:lstStyle/>
          <a:p>
            <a:fld id="{48AEDB80-B329-6549-9D62-B751E4DD7CBD}" type="slidenum">
              <a:rPr lang="en-US" smtClean="0"/>
              <a:t>61</a:t>
            </a:fld>
            <a:endParaRPr lang="en-US"/>
          </a:p>
        </p:txBody>
      </p:sp>
    </p:spTree>
    <p:extLst>
      <p:ext uri="{BB962C8B-B14F-4D97-AF65-F5344CB8AC3E}">
        <p14:creationId xmlns:p14="http://schemas.microsoft.com/office/powerpoint/2010/main" val="3768871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5</a:t>
            </a:fld>
            <a:endParaRPr lang="en-US"/>
          </a:p>
        </p:txBody>
      </p:sp>
    </p:spTree>
    <p:extLst>
      <p:ext uri="{BB962C8B-B14F-4D97-AF65-F5344CB8AC3E}">
        <p14:creationId xmlns:p14="http://schemas.microsoft.com/office/powerpoint/2010/main" val="235513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6</a:t>
            </a:fld>
            <a:endParaRPr lang="en-US"/>
          </a:p>
        </p:txBody>
      </p:sp>
    </p:spTree>
    <p:extLst>
      <p:ext uri="{BB962C8B-B14F-4D97-AF65-F5344CB8AC3E}">
        <p14:creationId xmlns:p14="http://schemas.microsoft.com/office/powerpoint/2010/main" val="1935362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EDB80-B329-6549-9D62-B751E4DD7CBD}" type="slidenum">
              <a:rPr lang="en-US" smtClean="0"/>
              <a:t>7</a:t>
            </a:fld>
            <a:endParaRPr lang="en-US"/>
          </a:p>
        </p:txBody>
      </p:sp>
    </p:spTree>
    <p:extLst>
      <p:ext uri="{BB962C8B-B14F-4D97-AF65-F5344CB8AC3E}">
        <p14:creationId xmlns:p14="http://schemas.microsoft.com/office/powerpoint/2010/main" val="103802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86B74-0100-4B85-2FE7-2810E07A8789}"/>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BDAB8623-3E32-2E1A-C8E4-380F237E26A6}"/>
              </a:ext>
            </a:extLst>
          </p:cNvPr>
          <p:cNvSpPr>
            <a:spLocks noGrp="1" noChangeArrowheads="1"/>
          </p:cNvSpPr>
          <p:nvPr>
            <p:ph type="sldNum" sz="quarter" idx="5"/>
          </p:nvPr>
        </p:nvSpPr>
        <p:spPr>
          <a:ln/>
        </p:spPr>
        <p:txBody>
          <a:bodyPr/>
          <a:lstStyle/>
          <a:p>
            <a:fld id="{FB83E26A-1A80-2649-9DB3-391D2BCB76F2}" type="slidenum">
              <a:rPr lang="en-US" altLang="en-CH"/>
              <a:pPr/>
              <a:t>8</a:t>
            </a:fld>
            <a:endParaRPr lang="en-US" altLang="en-CH"/>
          </a:p>
        </p:txBody>
      </p:sp>
      <p:sp>
        <p:nvSpPr>
          <p:cNvPr id="1490946" name="Rectangle 2">
            <a:extLst>
              <a:ext uri="{FF2B5EF4-FFF2-40B4-BE49-F238E27FC236}">
                <a16:creationId xmlns:a16="http://schemas.microsoft.com/office/drawing/2014/main" id="{0E454F75-226A-9F67-C521-1DFF1982A750}"/>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6CDE15CA-7B3C-C831-F07B-4D3B3B8DDAD7}"/>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202448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033F5-3F37-C277-3F2A-9630AE5B5710}"/>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90C2E1EC-4ED0-86E7-83BC-29B01EDF66A8}"/>
              </a:ext>
            </a:extLst>
          </p:cNvPr>
          <p:cNvSpPr>
            <a:spLocks noGrp="1" noChangeArrowheads="1"/>
          </p:cNvSpPr>
          <p:nvPr>
            <p:ph type="sldNum" sz="quarter" idx="5"/>
          </p:nvPr>
        </p:nvSpPr>
        <p:spPr>
          <a:ln/>
        </p:spPr>
        <p:txBody>
          <a:bodyPr/>
          <a:lstStyle/>
          <a:p>
            <a:fld id="{FB83E26A-1A80-2649-9DB3-391D2BCB76F2}" type="slidenum">
              <a:rPr lang="en-US" altLang="en-CH"/>
              <a:pPr/>
              <a:t>9</a:t>
            </a:fld>
            <a:endParaRPr lang="en-US" altLang="en-CH"/>
          </a:p>
        </p:txBody>
      </p:sp>
      <p:sp>
        <p:nvSpPr>
          <p:cNvPr id="1490946" name="Rectangle 2">
            <a:extLst>
              <a:ext uri="{FF2B5EF4-FFF2-40B4-BE49-F238E27FC236}">
                <a16:creationId xmlns:a16="http://schemas.microsoft.com/office/drawing/2014/main" id="{A9BAB5C0-41BF-02E0-D68A-8EA3E25F531F}"/>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C100D9BD-EC57-BBBD-4005-0DD60FE8924C}"/>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12432904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76301-D70F-6F8D-321E-B7D49B4452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95067-84D8-A90C-B59F-64386B3B6F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6" descr="A close-up of a symbol&#10;&#10;Description automatically generated">
            <a:extLst>
              <a:ext uri="{FF2B5EF4-FFF2-40B4-BE49-F238E27FC236}">
                <a16:creationId xmlns:a16="http://schemas.microsoft.com/office/drawing/2014/main" id="{F0B19E13-A7EF-1EB6-9B88-1CEC719B8658}"/>
              </a:ext>
            </a:extLst>
          </p:cNvPr>
          <p:cNvPicPr>
            <a:picLocks noChangeAspect="1"/>
          </p:cNvPicPr>
          <p:nvPr userDrawn="1"/>
        </p:nvPicPr>
        <p:blipFill>
          <a:blip r:embed="rId2"/>
          <a:stretch>
            <a:fillRect/>
          </a:stretch>
        </p:blipFill>
        <p:spPr>
          <a:xfrm>
            <a:off x="83144" y="6343904"/>
            <a:ext cx="514096" cy="514096"/>
          </a:xfrm>
          <a:prstGeom prst="rect">
            <a:avLst/>
          </a:prstGeom>
        </p:spPr>
      </p:pic>
    </p:spTree>
    <p:extLst>
      <p:ext uri="{BB962C8B-B14F-4D97-AF65-F5344CB8AC3E}">
        <p14:creationId xmlns:p14="http://schemas.microsoft.com/office/powerpoint/2010/main" val="237533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6AF1-8E7F-DC18-5CA4-E29B390F58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117E24-60C5-75DE-8414-4D79D8F3E1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4D94BE-F4F0-2716-731F-0E0EBB9113EB}"/>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5" name="Footer Placeholder 4">
            <a:extLst>
              <a:ext uri="{FF2B5EF4-FFF2-40B4-BE49-F238E27FC236}">
                <a16:creationId xmlns:a16="http://schemas.microsoft.com/office/drawing/2014/main" id="{3A0B5E76-2CD7-52A9-8C55-1508842099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2B4726-69B5-7FA9-DD77-8259AA34AD56}"/>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77093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E56685-1EC5-2DD2-8D44-19479168995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D72FE3-BC3B-750E-B3C7-D27801CD92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35A71A-3AA6-29BF-9B72-EF5C1E928257}"/>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5" name="Footer Placeholder 4">
            <a:extLst>
              <a:ext uri="{FF2B5EF4-FFF2-40B4-BE49-F238E27FC236}">
                <a16:creationId xmlns:a16="http://schemas.microsoft.com/office/drawing/2014/main" id="{B0BC368F-5138-0E56-B1DE-F90912B707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AD1389-22A2-72BE-F46C-CB1C03ECF1A2}"/>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3514674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5E2D7-4F9E-EE9B-C148-8EB39F6AC7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DE7752-DB4A-E862-6488-E717A79510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B6A18D-66AA-BBF5-ECB6-EE494F3E9551}"/>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5" name="Footer Placeholder 4">
            <a:extLst>
              <a:ext uri="{FF2B5EF4-FFF2-40B4-BE49-F238E27FC236}">
                <a16:creationId xmlns:a16="http://schemas.microsoft.com/office/drawing/2014/main" id="{58DF2D44-0586-3974-B6FE-39A89E646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DBBD63-8409-2D81-A5B9-3B5AF96BD95C}"/>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583739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D7AD0-4AA8-AB21-63BE-9F4846723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5884B9-CAB7-3B06-0E7D-FBA9C83DD3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60871A-B740-673C-A625-F83B41E0CD7D}"/>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5" name="Footer Placeholder 4">
            <a:extLst>
              <a:ext uri="{FF2B5EF4-FFF2-40B4-BE49-F238E27FC236}">
                <a16:creationId xmlns:a16="http://schemas.microsoft.com/office/drawing/2014/main" id="{5901A224-A32F-0B2B-863D-34E73BB1F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A16917-A211-2A4B-2147-8EE74605A276}"/>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143007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A7F4C-9BF5-415B-CC3A-07656A78C7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878B9B-3CC7-41FA-64FC-F8787B72A9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3C6A3A-D707-C5BE-C741-85A5CB9B71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A82CCF-7943-921F-8EA0-A57BA858E8AF}"/>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6" name="Footer Placeholder 5">
            <a:extLst>
              <a:ext uri="{FF2B5EF4-FFF2-40B4-BE49-F238E27FC236}">
                <a16:creationId xmlns:a16="http://schemas.microsoft.com/office/drawing/2014/main" id="{6B66D066-85BD-B47A-154B-DF48DE92BE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6F2458-2D98-C4A9-7D15-D3D0106932DA}"/>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684305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ECAE7-FEE6-2B97-E0E2-56BE45529E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D4562A-31BC-A973-BADC-8A93F41A2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77983D-023C-2925-023A-38D6C1C436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D195E3-B541-2538-0FD8-C683BA7A9D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F2FB2D-7742-E82D-43DC-61DBCD780C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648704-F78E-B5FA-4B20-A478883BB2CA}"/>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8" name="Footer Placeholder 7">
            <a:extLst>
              <a:ext uri="{FF2B5EF4-FFF2-40B4-BE49-F238E27FC236}">
                <a16:creationId xmlns:a16="http://schemas.microsoft.com/office/drawing/2014/main" id="{B2409806-B444-47E7-5C47-496DE3CB50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DF830E-AB03-0F57-C673-74225BD698FA}"/>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3075650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7E72-3174-22A3-B369-6972F97E73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AC493B9-6D3A-4B37-9303-E5B2C0A3C861}"/>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4" name="Footer Placeholder 3">
            <a:extLst>
              <a:ext uri="{FF2B5EF4-FFF2-40B4-BE49-F238E27FC236}">
                <a16:creationId xmlns:a16="http://schemas.microsoft.com/office/drawing/2014/main" id="{BE49DA9E-73AE-2A92-C069-2A176A52E4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CA95D4-BF21-219C-02A1-B1548A64801B}"/>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018752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031551-98D2-6B22-671A-0A2CB4ED8682}"/>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3" name="Footer Placeholder 2">
            <a:extLst>
              <a:ext uri="{FF2B5EF4-FFF2-40B4-BE49-F238E27FC236}">
                <a16:creationId xmlns:a16="http://schemas.microsoft.com/office/drawing/2014/main" id="{8CE11339-7639-6C94-A8AE-6C5B58D27A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12A7CA3-6A02-C62F-C498-B0A6D5A308D5}"/>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2289473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D0257-F284-8B72-2222-8DED959757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F4C9DF-D056-2339-7FF3-EE7FD358F7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8733808-0DEB-CFB7-6AFC-E78DBBEF9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C7888B-91B7-52A5-BBEB-2762B578FF6F}"/>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6" name="Footer Placeholder 5">
            <a:extLst>
              <a:ext uri="{FF2B5EF4-FFF2-40B4-BE49-F238E27FC236}">
                <a16:creationId xmlns:a16="http://schemas.microsoft.com/office/drawing/2014/main" id="{D2A9ABA2-7D79-8750-D8EF-95A230273A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D78032-14BD-68CA-6FDE-6B50D992B7B5}"/>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1457161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36B14-B093-D950-E58D-433D49123E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A29D17-4D5F-5D98-AC04-0C252AF237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E80032-DDAB-DCEA-3ADE-CF2C38928D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E7646D-836A-AA34-F476-535EB6B63700}"/>
              </a:ext>
            </a:extLst>
          </p:cNvPr>
          <p:cNvSpPr>
            <a:spLocks noGrp="1"/>
          </p:cNvSpPr>
          <p:nvPr>
            <p:ph type="dt" sz="half" idx="10"/>
          </p:nvPr>
        </p:nvSpPr>
        <p:spPr/>
        <p:txBody>
          <a:bodyPr/>
          <a:lstStyle/>
          <a:p>
            <a:fld id="{3D9E8BC8-B8E1-9547-A929-E55E759BAC60}" type="datetimeFigureOut">
              <a:rPr lang="en-US" smtClean="0"/>
              <a:t>1/25/24</a:t>
            </a:fld>
            <a:endParaRPr lang="en-US"/>
          </a:p>
        </p:txBody>
      </p:sp>
      <p:sp>
        <p:nvSpPr>
          <p:cNvPr id="6" name="Footer Placeholder 5">
            <a:extLst>
              <a:ext uri="{FF2B5EF4-FFF2-40B4-BE49-F238E27FC236}">
                <a16:creationId xmlns:a16="http://schemas.microsoft.com/office/drawing/2014/main" id="{117B20DA-D418-ED02-3EC7-19C2275B0C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85D812-6417-3906-4C2A-BD59B097BF2D}"/>
              </a:ext>
            </a:extLst>
          </p:cNvPr>
          <p:cNvSpPr>
            <a:spLocks noGrp="1"/>
          </p:cNvSpPr>
          <p:nvPr>
            <p:ph type="sldNum" sz="quarter" idx="12"/>
          </p:nvPr>
        </p:nvSpPr>
        <p:spPr/>
        <p:txBody>
          <a:bodyPr/>
          <a:lstStyle/>
          <a:p>
            <a:fld id="{F5F3C1E6-8A9B-6D4B-B7CD-2DE7590A4053}" type="slidenum">
              <a:rPr lang="en-US" smtClean="0"/>
              <a:t>‹#›</a:t>
            </a:fld>
            <a:endParaRPr lang="en-US"/>
          </a:p>
        </p:txBody>
      </p:sp>
    </p:spTree>
    <p:extLst>
      <p:ext uri="{BB962C8B-B14F-4D97-AF65-F5344CB8AC3E}">
        <p14:creationId xmlns:p14="http://schemas.microsoft.com/office/powerpoint/2010/main" val="4118356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B34C7F-D1F0-1984-C533-1CE40B4D79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9EE208-BD76-5F34-EB16-F8ABDF38B0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36265-271B-F0E0-21E0-E7D6C7892E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9E8BC8-B8E1-9547-A929-E55E759BAC60}" type="datetimeFigureOut">
              <a:rPr lang="en-US" smtClean="0"/>
              <a:t>1/25/24</a:t>
            </a:fld>
            <a:endParaRPr lang="en-US"/>
          </a:p>
        </p:txBody>
      </p:sp>
      <p:sp>
        <p:nvSpPr>
          <p:cNvPr id="5" name="Footer Placeholder 4">
            <a:extLst>
              <a:ext uri="{FF2B5EF4-FFF2-40B4-BE49-F238E27FC236}">
                <a16:creationId xmlns:a16="http://schemas.microsoft.com/office/drawing/2014/main" id="{E360DE2C-8AEF-54F8-DA7A-00E281254A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21294C1-5B97-DC10-5BE1-D323BF2168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3C1E6-8A9B-6D4B-B7CD-2DE7590A4053}" type="slidenum">
              <a:rPr lang="en-US" smtClean="0"/>
              <a:t>‹#›</a:t>
            </a:fld>
            <a:endParaRPr lang="en-US"/>
          </a:p>
        </p:txBody>
      </p:sp>
    </p:spTree>
    <p:extLst>
      <p:ext uri="{BB962C8B-B14F-4D97-AF65-F5344CB8AC3E}">
        <p14:creationId xmlns:p14="http://schemas.microsoft.com/office/powerpoint/2010/main" val="2461819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nuclearweaponarchiv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49.png"/><Relationship Id="rId4" Type="http://schemas.openxmlformats.org/officeDocument/2006/relationships/hyperlink" Target="https://doi.org/10.1080/00295450.2021.1901002"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nuclearweaponarchive.org/"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s://nuclearweaponarchive.org/Nwfaq/Nfaq4-1.html#Nfaq4.1.6.2"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nuclearweaponarchive.org/"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s://nuclearweaponarchive.org/" TargetMode="Externa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hyperlink" Target="https://nuclearweaponarchive.or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https://nuclearweaponarchive.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nuclearweaponarchive.org/"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s://nuclearweaponarchive.org/"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en.wikipedia.org/wiki/Joe_O%27Donnell_(photojournalist)" TargetMode="Externa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3.emf"/><Relationship Id="rId4" Type="http://schemas.openxmlformats.org/officeDocument/2006/relationships/image" Target="../media/image2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3.emf"/></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10.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12.png"/><Relationship Id="rId4" Type="http://schemas.openxmlformats.org/officeDocument/2006/relationships/image" Target="../media/image11.png"/></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slide" Target="slide6.xml"/><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7.png"/><Relationship Id="rId4" Type="http://schemas.openxmlformats.org/officeDocument/2006/relationships/image" Target="../media/image46.pn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0.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4.png"/><Relationship Id="rId4" Type="http://schemas.openxmlformats.org/officeDocument/2006/relationships/image" Target="../media/image42.png"/></Relationships>
</file>

<file path=ppt/slides/_rels/slide48.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30.png"/><Relationship Id="rId7" Type="http://schemas.openxmlformats.org/officeDocument/2006/relationships/image" Target="../media/image360.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60.png"/><Relationship Id="rId5" Type="http://schemas.openxmlformats.org/officeDocument/2006/relationships/image" Target="../media/image250.png"/><Relationship Id="rId4" Type="http://schemas.openxmlformats.org/officeDocument/2006/relationships/image" Target="../media/image240.png"/></Relationships>
</file>

<file path=ppt/slides/_rels/slide5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6.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slide" Target="slide40.xml"/></Relationships>
</file>

<file path=ppt/slides/_rels/slide60.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300.png"/><Relationship Id="rId7" Type="http://schemas.openxmlformats.org/officeDocument/2006/relationships/image" Target="../media/image70.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00.png"/><Relationship Id="rId5" Type="http://schemas.openxmlformats.org/officeDocument/2006/relationships/image" Target="../media/image270.png"/><Relationship Id="rId10" Type="http://schemas.openxmlformats.org/officeDocument/2006/relationships/hyperlink" Target="https://doi.org/10.1119/1.2785193" TargetMode="External"/><Relationship Id="rId4" Type="http://schemas.openxmlformats.org/officeDocument/2006/relationships/image" Target="../media/image420.png"/><Relationship Id="rId9" Type="http://schemas.openxmlformats.org/officeDocument/2006/relationships/image" Target="../media/image61.png"/></Relationships>
</file>

<file path=ppt/slides/_rels/slide61.xml.rels><?xml version="1.0" encoding="UTF-8" standalone="yes"?>
<Relationships xmlns="http://schemas.openxmlformats.org/package/2006/relationships"><Relationship Id="rId8" Type="http://schemas.openxmlformats.org/officeDocument/2006/relationships/hyperlink" Target="https://doi.org/10.1119/1.2785193" TargetMode="External"/><Relationship Id="rId3" Type="http://schemas.openxmlformats.org/officeDocument/2006/relationships/image" Target="../media/image300.png"/><Relationship Id="rId7"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310.png"/><Relationship Id="rId11" Type="http://schemas.openxmlformats.org/officeDocument/2006/relationships/image" Target="../media/image340.png"/><Relationship Id="rId5" Type="http://schemas.openxmlformats.org/officeDocument/2006/relationships/image" Target="../media/image290.png"/><Relationship Id="rId10" Type="http://schemas.openxmlformats.org/officeDocument/2006/relationships/image" Target="../media/image331.png"/><Relationship Id="rId4" Type="http://schemas.openxmlformats.org/officeDocument/2006/relationships/image" Target="../media/image420.png"/><Relationship Id="rId9" Type="http://schemas.openxmlformats.org/officeDocument/2006/relationships/image" Target="../media/image3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image" Target="../media/image1.jpeg"/><Relationship Id="rId7"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0.png"/><Relationship Id="rId4" Type="http://schemas.openxmlformats.org/officeDocument/2006/relationships/image" Target="../media/image380.png"/><Relationship Id="rId9" Type="http://schemas.openxmlformats.org/officeDocument/2006/relationships/hyperlink" Target="https://doi.org/10.1080/00295450.2021.1901002"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jpeg"/><Relationship Id="rId7"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hyperlink" Target="https://doi.org/10.1080/00295450.2021.1901002" TargetMode="External"/><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Hands on: Nuclear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sp>
        <p:nvSpPr>
          <p:cNvPr id="3" name="TextBox 2">
            <a:extLst>
              <a:ext uri="{FF2B5EF4-FFF2-40B4-BE49-F238E27FC236}">
                <a16:creationId xmlns:a16="http://schemas.microsoft.com/office/drawing/2014/main" id="{F7C71DF4-BD46-9A37-E0E2-CEE8946296A6}"/>
              </a:ext>
            </a:extLst>
          </p:cNvPr>
          <p:cNvSpPr txBox="1"/>
          <p:nvPr/>
        </p:nvSpPr>
        <p:spPr>
          <a:xfrm>
            <a:off x="4339717" y="5923606"/>
            <a:ext cx="3512565" cy="461665"/>
          </a:xfrm>
          <a:prstGeom prst="rect">
            <a:avLst/>
          </a:prstGeom>
          <a:noFill/>
        </p:spPr>
        <p:txBody>
          <a:bodyPr wrap="none" rtlCol="0">
            <a:spAutoFit/>
          </a:bodyPr>
          <a:lstStyle/>
          <a:p>
            <a:r>
              <a:rPr lang="en-US" sz="2400" dirty="0">
                <a:hlinkClick r:id="rId3"/>
              </a:rPr>
              <a:t>nuclearweaponarchive.org</a:t>
            </a:r>
            <a:endParaRPr lang="en-US" sz="2400" dirty="0"/>
          </a:p>
        </p:txBody>
      </p:sp>
      <p:pic>
        <p:nvPicPr>
          <p:cNvPr id="1026" name="Picture 2" descr="The Nuclear Weapon Archive: A Guide to Nuclear Weapons">
            <a:extLst>
              <a:ext uri="{FF2B5EF4-FFF2-40B4-BE49-F238E27FC236}">
                <a16:creationId xmlns:a16="http://schemas.microsoft.com/office/drawing/2014/main" id="{78BCB8F5-257E-31DC-35E7-DA1B31B65B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0023" y="1194568"/>
            <a:ext cx="5983416" cy="44688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9A7FA7-3793-2BFB-218C-8E72E391EEAB}"/>
              </a:ext>
            </a:extLst>
          </p:cNvPr>
          <p:cNvSpPr txBox="1"/>
          <p:nvPr/>
        </p:nvSpPr>
        <p:spPr>
          <a:xfrm>
            <a:off x="9547365" y="6385271"/>
            <a:ext cx="2644635" cy="369332"/>
          </a:xfrm>
          <a:prstGeom prst="rect">
            <a:avLst/>
          </a:prstGeom>
          <a:noFill/>
        </p:spPr>
        <p:txBody>
          <a:bodyPr wrap="none" rtlCol="0">
            <a:spAutoFit/>
          </a:bodyPr>
          <a:lstStyle/>
          <a:p>
            <a:r>
              <a:rPr lang="en-US" dirty="0" err="1"/>
              <a:t>alberto.mengoni@cern.ch</a:t>
            </a:r>
            <a:endParaRPr lang="en-US" dirty="0"/>
          </a:p>
        </p:txBody>
      </p:sp>
      <p:cxnSp>
        <p:nvCxnSpPr>
          <p:cNvPr id="7" name="Straight Connector 6">
            <a:extLst>
              <a:ext uri="{FF2B5EF4-FFF2-40B4-BE49-F238E27FC236}">
                <a16:creationId xmlns:a16="http://schemas.microsoft.com/office/drawing/2014/main" id="{8E4EF0A0-D499-092B-F66D-9601EE1152D7}"/>
              </a:ext>
            </a:extLst>
          </p:cNvPr>
          <p:cNvCxnSpPr>
            <a:cxnSpLocks/>
          </p:cNvCxnSpPr>
          <p:nvPr/>
        </p:nvCxnSpPr>
        <p:spPr>
          <a:xfrm flipV="1">
            <a:off x="1359243" y="1064544"/>
            <a:ext cx="9473514" cy="5089894"/>
          </a:xfrm>
          <a:prstGeom prst="line">
            <a:avLst/>
          </a:prstGeom>
          <a:ln w="203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F1FCFCE-805E-E4DB-1717-037F6E61252F}"/>
              </a:ext>
            </a:extLst>
          </p:cNvPr>
          <p:cNvCxnSpPr>
            <a:cxnSpLocks/>
          </p:cNvCxnSpPr>
          <p:nvPr/>
        </p:nvCxnSpPr>
        <p:spPr>
          <a:xfrm>
            <a:off x="1322318" y="1194568"/>
            <a:ext cx="9510439" cy="4729038"/>
          </a:xfrm>
          <a:prstGeom prst="line">
            <a:avLst/>
          </a:prstGeom>
          <a:ln w="203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24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25E85D-2973-ABB6-4F89-EC8CED5E3ED1}"/>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B1443508-BD98-5914-4219-3D47C32198A5}"/>
              </a:ext>
            </a:extLst>
          </p:cNvPr>
          <p:cNvPicPr>
            <a:picLocks noChangeAspect="1"/>
          </p:cNvPicPr>
          <p:nvPr/>
        </p:nvPicPr>
        <p:blipFill>
          <a:blip r:embed="rId3"/>
          <a:stretch>
            <a:fillRect/>
          </a:stretch>
        </p:blipFill>
        <p:spPr>
          <a:xfrm>
            <a:off x="83144" y="6343904"/>
            <a:ext cx="514096" cy="514096"/>
          </a:xfrm>
          <a:prstGeom prst="rect">
            <a:avLst/>
          </a:prstGeom>
        </p:spPr>
      </p:pic>
      <p:sp>
        <p:nvSpPr>
          <p:cNvPr id="2" name="TextBox 1">
            <a:extLst>
              <a:ext uri="{FF2B5EF4-FFF2-40B4-BE49-F238E27FC236}">
                <a16:creationId xmlns:a16="http://schemas.microsoft.com/office/drawing/2014/main" id="{E49C4970-8D24-CEF3-DC90-A710BEABED0D}"/>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 mass of an untampered gadget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6" name="TextBox 5">
            <a:extLst>
              <a:ext uri="{FF2B5EF4-FFF2-40B4-BE49-F238E27FC236}">
                <a16:creationId xmlns:a16="http://schemas.microsoft.com/office/drawing/2014/main" id="{1717826B-C242-0765-B79B-C16D6D9363BB}"/>
              </a:ext>
            </a:extLst>
          </p:cNvPr>
          <p:cNvSpPr txBox="1"/>
          <p:nvPr/>
        </p:nvSpPr>
        <p:spPr>
          <a:xfrm>
            <a:off x="5304946" y="6347336"/>
            <a:ext cx="6887054" cy="461665"/>
          </a:xfrm>
          <a:prstGeom prst="rect">
            <a:avLst/>
          </a:prstGeom>
          <a:noFill/>
        </p:spPr>
        <p:txBody>
          <a:bodyPr wrap="square" rtlCol="0">
            <a:spAutoFit/>
          </a:bodyPr>
          <a:lstStyle/>
          <a:p>
            <a:r>
              <a:rPr lang="en-GB" sz="1200" dirty="0">
                <a:effectLst/>
                <a:latin typeface="OpenSans"/>
              </a:rPr>
              <a:t>Mark B. Chadwick (2021) Nuclear Science for the Manhattan Project and Comparison to Today’s ENDF Data, Nuclear Technology, 207:sup1, S24-S61, DOI: </a:t>
            </a:r>
            <a:r>
              <a:rPr lang="en-GB" sz="1200" dirty="0">
                <a:effectLst/>
                <a:latin typeface="OpenSans"/>
                <a:hlinkClick r:id="rId4"/>
              </a:rPr>
              <a:t>10.1080/00295450.2021.1901002</a:t>
            </a:r>
            <a:r>
              <a:rPr lang="en-GB" sz="1200" dirty="0">
                <a:effectLst/>
                <a:latin typeface="OpenSans"/>
              </a:rPr>
              <a:t> </a:t>
            </a:r>
            <a:endParaRPr lang="en-GB" sz="1200"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E5BE426-F118-E12B-B2C0-B5A8BDA2DC07}"/>
                  </a:ext>
                </a:extLst>
              </p:cNvPr>
              <p:cNvSpPr txBox="1"/>
              <p:nvPr/>
            </p:nvSpPr>
            <p:spPr>
              <a:xfrm>
                <a:off x="1901775" y="1446204"/>
                <a:ext cx="8388450" cy="551305"/>
              </a:xfrm>
              <a:prstGeom prst="rect">
                <a:avLst/>
              </a:prstGeom>
              <a:noFill/>
            </p:spPr>
            <p:txBody>
              <a:bodyPr wrap="none" lIns="0" tIns="0" rIns="0" bIns="0" rtlCol="0">
                <a:spAutoFit/>
              </a:bodyPr>
              <a:lstStyle/>
              <a:p>
                <a14:m>
                  <m:oMath xmlns:m="http://schemas.openxmlformats.org/officeDocument/2006/math">
                    <m:sSub>
                      <m:sSubPr>
                        <m:ctrlPr>
                          <a:rPr lang="en-US" sz="2000" i="1" smtClean="0">
                            <a:latin typeface="Cambria Math" panose="02040503050406030204" pitchFamily="18" charset="0"/>
                          </a:rPr>
                        </m:ctrlPr>
                      </m:sSubPr>
                      <m:e>
                        <m:r>
                          <a:rPr lang="it-IT" sz="2000" b="0" i="1" smtClean="0">
                            <a:latin typeface="Cambria Math" panose="02040503050406030204" pitchFamily="18" charset="0"/>
                          </a:rPr>
                          <m:t>𝑀</m:t>
                        </m:r>
                      </m:e>
                      <m:sub>
                        <m:r>
                          <a:rPr lang="it-IT" sz="2000" b="0" i="1" smtClean="0">
                            <a:latin typeface="Cambria Math" panose="02040503050406030204" pitchFamily="18" charset="0"/>
                          </a:rPr>
                          <m:t>𝐶</m:t>
                        </m:r>
                      </m:sub>
                    </m:sSub>
                    <m:r>
                      <a:rPr lang="it-IT" sz="2000" b="0" i="1" smtClean="0">
                        <a:latin typeface="Cambria Math" panose="02040503050406030204" pitchFamily="18" charset="0"/>
                      </a:rPr>
                      <m:t>=</m:t>
                    </m:r>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4</m:t>
                        </m:r>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ea typeface="Cambria Math" panose="02040503050406030204" pitchFamily="18" charset="0"/>
                              </a:rPr>
                              <m:t>𝜋</m:t>
                            </m:r>
                          </m:e>
                          <m:sup>
                            <m:r>
                              <a:rPr lang="it-IT" sz="2000" b="0" i="1" smtClean="0">
                                <a:latin typeface="Cambria Math" panose="02040503050406030204" pitchFamily="18" charset="0"/>
                              </a:rPr>
                              <m:t>4</m:t>
                            </m:r>
                          </m:sup>
                        </m:sSup>
                      </m:num>
                      <m:den>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rPr>
                              <m:t>3</m:t>
                            </m:r>
                          </m:e>
                          <m:sup>
                            <m:r>
                              <a:rPr lang="it-IT" sz="2000" b="0" i="1" smtClean="0">
                                <a:latin typeface="Cambria Math" panose="02040503050406030204" pitchFamily="18" charset="0"/>
                              </a:rPr>
                              <m:t>5/2</m:t>
                            </m:r>
                          </m:sup>
                        </m:sSup>
                      </m:den>
                    </m:f>
                    <m:sSup>
                      <m:sSupPr>
                        <m:ctrlPr>
                          <a:rPr lang="it-IT" sz="2000" b="0" i="1" smtClean="0">
                            <a:latin typeface="Cambria Math" panose="02040503050406030204" pitchFamily="18" charset="0"/>
                          </a:rPr>
                        </m:ctrlPr>
                      </m:sSupPr>
                      <m:e>
                        <m:d>
                          <m:dPr>
                            <m:ctrlPr>
                              <a:rPr lang="it-IT" sz="2000" b="0" i="1" smtClean="0">
                                <a:latin typeface="Cambria Math" panose="02040503050406030204" pitchFamily="18" charset="0"/>
                              </a:rPr>
                            </m:ctrlPr>
                          </m:dPr>
                          <m:e>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𝐴</m:t>
                                </m:r>
                              </m:num>
                              <m:den>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𝑁</m:t>
                                    </m:r>
                                  </m:e>
                                  <m:sub>
                                    <m:r>
                                      <a:rPr lang="it-IT" sz="2000" b="0" i="1" smtClean="0">
                                        <a:latin typeface="Cambria Math" panose="02040503050406030204" pitchFamily="18" charset="0"/>
                                      </a:rPr>
                                      <m:t>𝐴</m:t>
                                    </m:r>
                                  </m:sub>
                                </m:sSub>
                              </m:den>
                            </m:f>
                          </m:e>
                        </m:d>
                      </m:e>
                      <m:sup>
                        <m:r>
                          <a:rPr lang="it-IT" sz="2000" b="0" i="1" smtClean="0">
                            <a:latin typeface="Cambria Math" panose="02040503050406030204" pitchFamily="18" charset="0"/>
                          </a:rPr>
                          <m:t>3</m:t>
                        </m:r>
                      </m:sup>
                    </m:sSup>
                    <m:sSup>
                      <m:sSupPr>
                        <m:ctrlPr>
                          <a:rPr lang="it-IT" sz="2000" b="0" i="1" smtClean="0">
                            <a:latin typeface="Cambria Math" panose="02040503050406030204" pitchFamily="18" charset="0"/>
                          </a:rPr>
                        </m:ctrlPr>
                      </m:sSupPr>
                      <m:e>
                        <m:d>
                          <m:dPr>
                            <m:begChr m:val="["/>
                            <m:endChr m:val="]"/>
                            <m:ctrlPr>
                              <a:rPr lang="it-IT" sz="2000" b="0" i="1" smtClean="0">
                                <a:latin typeface="Cambria Math" panose="02040503050406030204" pitchFamily="18" charset="0"/>
                              </a:rPr>
                            </m:ctrlPr>
                          </m:dPr>
                          <m:e>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ea typeface="Cambria Math" panose="02040503050406030204" pitchFamily="18" charset="0"/>
                                  </a:rPr>
                                  <m:t>𝜎</m:t>
                                </m:r>
                              </m:e>
                              <m:sub>
                                <m:r>
                                  <a:rPr lang="it-IT" sz="2000" b="0" i="1" smtClean="0">
                                    <a:latin typeface="Cambria Math" panose="02040503050406030204" pitchFamily="18" charset="0"/>
                                  </a:rPr>
                                  <m:t>𝑡</m:t>
                                </m:r>
                              </m:sub>
                              <m:sup>
                                <m:r>
                                  <a:rPr lang="it-IT" sz="2000" b="0" i="1" smtClean="0">
                                    <a:latin typeface="Cambria Math" panose="02040503050406030204" pitchFamily="18" charset="0"/>
                                  </a:rPr>
                                  <m:t>−1/2</m:t>
                                </m:r>
                              </m:sup>
                            </m:sSubSup>
                            <m:r>
                              <a:rPr lang="it-IT" sz="2000" b="0" i="1" smtClean="0">
                                <a:latin typeface="Cambria Math" panose="02040503050406030204" pitchFamily="18" charset="0"/>
                              </a:rPr>
                              <m:t> </m:t>
                            </m:r>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ea typeface="Cambria Math" panose="02040503050406030204" pitchFamily="18" charset="0"/>
                                  </a:rPr>
                                  <m:t>𝜎</m:t>
                                </m:r>
                              </m:e>
                              <m:sub>
                                <m:r>
                                  <a:rPr lang="it-IT" sz="2000" b="0" i="1" smtClean="0">
                                    <a:latin typeface="Cambria Math" panose="02040503050406030204" pitchFamily="18" charset="0"/>
                                  </a:rPr>
                                  <m:t>𝑓</m:t>
                                </m:r>
                              </m:sub>
                              <m:sup>
                                <m:r>
                                  <a:rPr lang="it-IT" sz="2000" b="0" i="1" smtClean="0">
                                    <a:latin typeface="Cambria Math" panose="02040503050406030204" pitchFamily="18" charset="0"/>
                                  </a:rPr>
                                  <m:t>−1/2</m:t>
                                </m:r>
                              </m:sup>
                            </m:sSubSup>
                            <m:r>
                              <a:rPr lang="it-IT" sz="2000" b="0" i="1" smtClean="0">
                                <a:latin typeface="Cambria Math" panose="02040503050406030204" pitchFamily="18" charset="0"/>
                              </a:rPr>
                              <m:t> </m:t>
                            </m:r>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rPr>
                                  <m:t>(</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𝜈</m:t>
                                    </m:r>
                                  </m:e>
                                  <m:sub>
                                    <m:r>
                                      <a:rPr lang="it-IT" sz="2000" b="0" i="1" smtClean="0">
                                        <a:latin typeface="Cambria Math" panose="02040503050406030204" pitchFamily="18" charset="0"/>
                                        <a:ea typeface="Cambria Math" panose="02040503050406030204" pitchFamily="18" charset="0"/>
                                      </a:rPr>
                                      <m:t>𝑓</m:t>
                                    </m:r>
                                  </m:sub>
                                </m:sSub>
                                <m:r>
                                  <a:rPr lang="it-IT" sz="2000" b="0" i="1" smtClean="0">
                                    <a:latin typeface="Cambria Math" panose="02040503050406030204" pitchFamily="18" charset="0"/>
                                    <a:ea typeface="Cambria Math" panose="02040503050406030204" pitchFamily="18" charset="0"/>
                                  </a:rPr>
                                  <m:t>−1</m:t>
                                </m:r>
                                <m:r>
                                  <a:rPr lang="it-IT" sz="2000" b="0" i="1" smtClean="0">
                                    <a:latin typeface="Cambria Math" panose="02040503050406030204" pitchFamily="18" charset="0"/>
                                  </a:rPr>
                                  <m:t>)</m:t>
                                </m:r>
                              </m:e>
                              <m:sup>
                                <m:r>
                                  <a:rPr lang="it-IT" sz="2000" b="0" i="1" smtClean="0">
                                    <a:latin typeface="Cambria Math" panose="02040503050406030204" pitchFamily="18" charset="0"/>
                                  </a:rPr>
                                  <m:t>−1/2</m:t>
                                </m:r>
                              </m:sup>
                            </m:sSup>
                          </m:e>
                        </m:d>
                      </m:e>
                      <m:sup>
                        <m:r>
                          <a:rPr lang="it-IT" sz="2000" b="0" i="1" smtClean="0">
                            <a:latin typeface="Cambria Math" panose="02040503050406030204" pitchFamily="18" charset="0"/>
                          </a:rPr>
                          <m:t>3</m:t>
                        </m:r>
                      </m:sup>
                    </m:sSup>
                    <m:sSup>
                      <m:sSupPr>
                        <m:ctrlPr>
                          <a:rPr lang="it-IT" sz="2000" b="0" i="1" smtClean="0">
                            <a:latin typeface="Cambria Math" panose="02040503050406030204" pitchFamily="18" charset="0"/>
                          </a:rPr>
                        </m:ctrlPr>
                      </m:sSupPr>
                      <m:e>
                        <m:d>
                          <m:dPr>
                            <m:ctrlPr>
                              <a:rPr lang="it-IT" sz="2000" b="0" i="1" smtClean="0">
                                <a:latin typeface="Cambria Math" panose="02040503050406030204" pitchFamily="18" charset="0"/>
                              </a:rPr>
                            </m:ctrlPr>
                          </m:dPr>
                          <m:e>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1</m:t>
                                </m:r>
                              </m:num>
                              <m:den>
                                <m:r>
                                  <a:rPr lang="it-IT" sz="2000" b="0" i="1" smtClean="0">
                                    <a:latin typeface="Cambria Math" panose="02040503050406030204" pitchFamily="18" charset="0"/>
                                    <a:ea typeface="Cambria Math" panose="02040503050406030204" pitchFamily="18" charset="0"/>
                                  </a:rPr>
                                  <m:t>𝜌</m:t>
                                </m:r>
                              </m:den>
                            </m:f>
                          </m:e>
                        </m:d>
                      </m:e>
                      <m:sup>
                        <m:r>
                          <a:rPr lang="it-IT" sz="2000" b="0" i="1" smtClean="0">
                            <a:latin typeface="Cambria Math" panose="02040503050406030204" pitchFamily="18" charset="0"/>
                          </a:rPr>
                          <m:t>2</m:t>
                        </m:r>
                      </m:sup>
                    </m:sSup>
                  </m:oMath>
                </a14:m>
                <a:r>
                  <a:rPr lang="en-US" sz="2000" dirty="0">
                    <a:ea typeface="Cambria Math" panose="02040503050406030204" pitchFamily="18" charset="0"/>
                  </a:rPr>
                  <a:t> </a:t>
                </a:r>
                <a14:m>
                  <m:oMath xmlns:m="http://schemas.openxmlformats.org/officeDocument/2006/math">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it-IT" sz="2000" i="1">
                                <a:latin typeface="Cambria Math" panose="02040503050406030204" pitchFamily="18" charset="0"/>
                              </a:rPr>
                              <m:t>1+0.9 (</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𝜈</m:t>
                                </m:r>
                              </m:e>
                              <m:sub>
                                <m:r>
                                  <a:rPr lang="it-IT" sz="2000" i="1">
                                    <a:latin typeface="Cambria Math" panose="02040503050406030204" pitchFamily="18" charset="0"/>
                                  </a:rPr>
                                  <m:t>𝑓</m:t>
                                </m:r>
                              </m:sub>
                            </m:sSub>
                            <m:r>
                              <a:rPr lang="it-IT" sz="2000" i="1">
                                <a:latin typeface="Cambria Math" panose="02040503050406030204" pitchFamily="18" charset="0"/>
                              </a:rPr>
                              <m:t>−1)</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𝜎</m:t>
                                </m:r>
                              </m:e>
                              <m:sub>
                                <m:r>
                                  <a:rPr lang="it-IT" sz="2000" i="1">
                                    <a:latin typeface="Cambria Math" panose="02040503050406030204" pitchFamily="18" charset="0"/>
                                  </a:rPr>
                                  <m:t>𝑓</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𝜎</m:t>
                                </m:r>
                              </m:e>
                              <m:sub>
                                <m:r>
                                  <a:rPr lang="it-IT" sz="2000" i="1">
                                    <a:latin typeface="Cambria Math" panose="02040503050406030204" pitchFamily="18" charset="0"/>
                                  </a:rPr>
                                  <m:t>𝑡</m:t>
                                </m:r>
                              </m:sub>
                            </m:sSub>
                          </m:e>
                        </m:d>
                      </m:e>
                      <m:sup>
                        <m:r>
                          <a:rPr lang="it-IT" sz="2000" i="1">
                            <a:latin typeface="Cambria Math" panose="02040503050406030204" pitchFamily="18" charset="0"/>
                          </a:rPr>
                          <m:t>−3</m:t>
                        </m:r>
                      </m:sup>
                    </m:sSup>
                  </m:oMath>
                </a14:m>
                <a:endParaRPr lang="en-US" sz="2000" dirty="0"/>
              </a:p>
            </p:txBody>
          </p:sp>
        </mc:Choice>
        <mc:Fallback xmlns="">
          <p:sp>
            <p:nvSpPr>
              <p:cNvPr id="10" name="TextBox 9">
                <a:extLst>
                  <a:ext uri="{FF2B5EF4-FFF2-40B4-BE49-F238E27FC236}">
                    <a16:creationId xmlns:a16="http://schemas.microsoft.com/office/drawing/2014/main" id="{71AF94CD-B075-B639-A720-9E1E5442BC2E}"/>
                  </a:ext>
                </a:extLst>
              </p:cNvPr>
              <p:cNvSpPr txBox="1">
                <a:spLocks noRot="1" noChangeAspect="1" noMove="1" noResize="1" noEditPoints="1" noAdjustHandles="1" noChangeArrowheads="1" noChangeShapeType="1" noTextEdit="1"/>
              </p:cNvSpPr>
              <p:nvPr/>
            </p:nvSpPr>
            <p:spPr>
              <a:xfrm>
                <a:off x="1901775" y="1446204"/>
                <a:ext cx="8388450" cy="551305"/>
              </a:xfrm>
              <a:prstGeom prst="rect">
                <a:avLst/>
              </a:prstGeom>
              <a:blipFill>
                <a:blip r:embed="rId5"/>
                <a:stretch>
                  <a:fillRect l="-906" b="-1111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80D47AD5-5132-B407-7C28-1B7CD6CBAC6D}"/>
              </a:ext>
            </a:extLst>
          </p:cNvPr>
          <p:cNvPicPr>
            <a:picLocks noChangeAspect="1"/>
          </p:cNvPicPr>
          <p:nvPr/>
        </p:nvPicPr>
        <p:blipFill>
          <a:blip r:embed="rId6"/>
          <a:stretch>
            <a:fillRect/>
          </a:stretch>
        </p:blipFill>
        <p:spPr>
          <a:xfrm rot="5400000">
            <a:off x="4262518" y="-1605444"/>
            <a:ext cx="3910525" cy="11534406"/>
          </a:xfrm>
          <a:prstGeom prst="rect">
            <a:avLst/>
          </a:prstGeom>
        </p:spPr>
      </p:pic>
      <p:sp>
        <p:nvSpPr>
          <p:cNvPr id="3" name="Rectangle 2">
            <a:extLst>
              <a:ext uri="{FF2B5EF4-FFF2-40B4-BE49-F238E27FC236}">
                <a16:creationId xmlns:a16="http://schemas.microsoft.com/office/drawing/2014/main" id="{57023C90-3ED6-FD40-BBB4-C815EABC3413}"/>
              </a:ext>
            </a:extLst>
          </p:cNvPr>
          <p:cNvSpPr/>
          <p:nvPr/>
        </p:nvSpPr>
        <p:spPr>
          <a:xfrm>
            <a:off x="974361" y="4976734"/>
            <a:ext cx="10858523" cy="299804"/>
          </a:xfrm>
          <a:prstGeom prst="rect">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665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Basic principles of fission weapon design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60800" y="1303200"/>
            <a:ext cx="11510762" cy="5355312"/>
          </a:xfrm>
          <a:prstGeom prst="rect">
            <a:avLst/>
          </a:prstGeom>
          <a:noFill/>
        </p:spPr>
        <p:txBody>
          <a:bodyPr wrap="square" rtlCol="0">
            <a:spAutoFit/>
          </a:bodyPr>
          <a:lstStyle/>
          <a:p>
            <a:r>
              <a:rPr lang="en-US" dirty="0"/>
              <a:t>The principal issues that must solved to construct a fission weapon are:</a:t>
            </a:r>
          </a:p>
          <a:p>
            <a:endParaRPr lang="en-US" dirty="0"/>
          </a:p>
          <a:p>
            <a:pPr marL="342900" indent="-342900">
              <a:buFont typeface="+mj-lt"/>
              <a:buAutoNum type="arabicPeriod"/>
            </a:pPr>
            <a:r>
              <a:rPr lang="en-US" dirty="0"/>
              <a:t>Keeping the fissionable material in a subcritical state before detonation;</a:t>
            </a:r>
          </a:p>
          <a:p>
            <a:pPr marL="342900" indent="-342900">
              <a:buFont typeface="+mj-lt"/>
              <a:buAutoNum type="arabicPeriod"/>
            </a:pPr>
            <a:r>
              <a:rPr lang="en-US" dirty="0"/>
              <a:t>Bringing the fissionable material into a supercritical mass while keeping it free of neutrons;</a:t>
            </a:r>
          </a:p>
          <a:p>
            <a:pPr marL="342900" indent="-342900">
              <a:buFont typeface="+mj-lt"/>
              <a:buAutoNum type="arabicPeriod"/>
            </a:pPr>
            <a:r>
              <a:rPr lang="en-US" dirty="0"/>
              <a:t>Introducing neutrons into the critical mass when it is at the optimum configuration (i.e. at maximum supercriticality);</a:t>
            </a:r>
          </a:p>
          <a:p>
            <a:pPr marL="342900" indent="-342900">
              <a:buFont typeface="+mj-lt"/>
              <a:buAutoNum type="arabicPeriod"/>
            </a:pPr>
            <a:r>
              <a:rPr lang="en-US" dirty="0"/>
              <a:t>Keeping the mass together until a substantial portion of the material has fissioned.</a:t>
            </a:r>
          </a:p>
          <a:p>
            <a:pPr algn="just"/>
            <a:endParaRPr lang="en-US" dirty="0"/>
          </a:p>
          <a:p>
            <a:pPr algn="just"/>
            <a:r>
              <a:rPr lang="en-US" dirty="0"/>
              <a:t>The problem is further complicated by the </a:t>
            </a:r>
            <a:r>
              <a:rPr lang="en-US" b="1" dirty="0"/>
              <a:t>subcritical neutron multiplication:</a:t>
            </a:r>
            <a:r>
              <a:rPr lang="en-US" dirty="0"/>
              <a:t> </a:t>
            </a:r>
          </a:p>
          <a:p>
            <a:pPr algn="just"/>
            <a:endParaRPr lang="en-US" dirty="0"/>
          </a:p>
          <a:p>
            <a:pPr algn="just"/>
            <a:endParaRPr lang="en-US" dirty="0"/>
          </a:p>
          <a:p>
            <a:pPr algn="just"/>
            <a:endParaRPr lang="en-US" dirty="0"/>
          </a:p>
          <a:p>
            <a:pPr algn="just"/>
            <a:endParaRPr lang="en-US" dirty="0"/>
          </a:p>
          <a:p>
            <a:pPr algn="just"/>
            <a:endParaRPr lang="en-US" dirty="0"/>
          </a:p>
          <a:p>
            <a:pPr algn="just"/>
            <a:r>
              <a:rPr lang="en-US" dirty="0"/>
              <a:t>This persistence of neutrons in subcritical masses further reduces the time window for assembly and requires that the reactivity of the mass be increased from a value of &lt;0.9 to a value of 2 or so within that window.</a:t>
            </a:r>
          </a:p>
          <a:p>
            <a:pPr algn="just"/>
            <a:endParaRPr lang="en-US" dirty="0"/>
          </a:p>
          <a:p>
            <a:pPr algn="just"/>
            <a:r>
              <a:rPr lang="en-US" dirty="0"/>
              <a:t>Simply splitting a supercritical mass into two identical parts, and bringing the parts together rapidly is unlikely to succeed since neither part will have a sufficiently low k value, nor will the insertion time be rapid enough with achievable assembly speeds.</a:t>
            </a:r>
          </a:p>
        </p:txBody>
      </p:sp>
      <p:graphicFrame>
        <p:nvGraphicFramePr>
          <p:cNvPr id="3" name="Table 2">
            <a:extLst>
              <a:ext uri="{FF2B5EF4-FFF2-40B4-BE49-F238E27FC236}">
                <a16:creationId xmlns:a16="http://schemas.microsoft.com/office/drawing/2014/main" id="{81331F78-60E7-8304-D2CF-4061743CDBBB}"/>
              </a:ext>
            </a:extLst>
          </p:cNvPr>
          <p:cNvGraphicFramePr>
            <a:graphicFrameLocks noGrp="1"/>
          </p:cNvGraphicFramePr>
          <p:nvPr/>
        </p:nvGraphicFramePr>
        <p:xfrm>
          <a:off x="3236905" y="3716866"/>
          <a:ext cx="5153333" cy="1107440"/>
        </p:xfrm>
        <a:graphic>
          <a:graphicData uri="http://schemas.openxmlformats.org/drawingml/2006/table">
            <a:tbl>
              <a:tblPr firstRow="1" bandRow="1">
                <a:tableStyleId>{5C22544A-7EE6-4342-B048-85BDC9FD1C3A}</a:tableStyleId>
              </a:tblPr>
              <a:tblGrid>
                <a:gridCol w="991495">
                  <a:extLst>
                    <a:ext uri="{9D8B030D-6E8A-4147-A177-3AD203B41FA5}">
                      <a16:colId xmlns:a16="http://schemas.microsoft.com/office/drawing/2014/main" val="2054002661"/>
                    </a:ext>
                  </a:extLst>
                </a:gridCol>
                <a:gridCol w="4161838">
                  <a:extLst>
                    <a:ext uri="{9D8B030D-6E8A-4147-A177-3AD203B41FA5}">
                      <a16:colId xmlns:a16="http://schemas.microsoft.com/office/drawing/2014/main" val="1342802161"/>
                    </a:ext>
                  </a:extLst>
                </a:gridCol>
              </a:tblGrid>
              <a:tr h="0">
                <a:tc>
                  <a:txBody>
                    <a:bodyPr/>
                    <a:lstStyle/>
                    <a:p>
                      <a:pPr algn="ctr"/>
                      <a:r>
                        <a:rPr lang="en-US" dirty="0"/>
                        <a:t>k</a:t>
                      </a:r>
                    </a:p>
                  </a:txBody>
                  <a:tcPr/>
                </a:tc>
                <a:tc>
                  <a:txBody>
                    <a:bodyPr/>
                    <a:lstStyle/>
                    <a:p>
                      <a:r>
                        <a:rPr lang="en-US" dirty="0"/>
                        <a:t>neutron generations before chain stops</a:t>
                      </a:r>
                    </a:p>
                  </a:txBody>
                  <a:tcPr/>
                </a:tc>
                <a:extLst>
                  <a:ext uri="{0D108BD9-81ED-4DB2-BD59-A6C34878D82A}">
                    <a16:rowId xmlns:a16="http://schemas.microsoft.com/office/drawing/2014/main" val="4173361880"/>
                  </a:ext>
                </a:extLst>
              </a:tr>
              <a:tr h="370840">
                <a:tc>
                  <a:txBody>
                    <a:bodyPr/>
                    <a:lstStyle/>
                    <a:p>
                      <a:pPr algn="ctr"/>
                      <a:r>
                        <a:rPr lang="en-US" dirty="0"/>
                        <a:t>0.90</a:t>
                      </a:r>
                    </a:p>
                  </a:txBody>
                  <a:tcPr/>
                </a:tc>
                <a:tc>
                  <a:txBody>
                    <a:bodyPr/>
                    <a:lstStyle/>
                    <a:p>
                      <a:pPr algn="ctr"/>
                      <a:r>
                        <a:rPr lang="en-US" dirty="0"/>
                        <a:t>10</a:t>
                      </a:r>
                    </a:p>
                  </a:txBody>
                  <a:tcPr/>
                </a:tc>
                <a:extLst>
                  <a:ext uri="{0D108BD9-81ED-4DB2-BD59-A6C34878D82A}">
                    <a16:rowId xmlns:a16="http://schemas.microsoft.com/office/drawing/2014/main" val="254141367"/>
                  </a:ext>
                </a:extLst>
              </a:tr>
              <a:tr h="370840">
                <a:tc>
                  <a:txBody>
                    <a:bodyPr/>
                    <a:lstStyle/>
                    <a:p>
                      <a:pPr algn="ctr"/>
                      <a:r>
                        <a:rPr lang="en-US" dirty="0"/>
                        <a:t>0.99</a:t>
                      </a:r>
                    </a:p>
                  </a:txBody>
                  <a:tcPr/>
                </a:tc>
                <a:tc>
                  <a:txBody>
                    <a:bodyPr/>
                    <a:lstStyle/>
                    <a:p>
                      <a:pPr algn="ctr"/>
                      <a:r>
                        <a:rPr lang="en-US" dirty="0"/>
                        <a:t>100</a:t>
                      </a:r>
                    </a:p>
                  </a:txBody>
                  <a:tcPr/>
                </a:tc>
                <a:extLst>
                  <a:ext uri="{0D108BD9-81ED-4DB2-BD59-A6C34878D82A}">
                    <a16:rowId xmlns:a16="http://schemas.microsoft.com/office/drawing/2014/main" val="2095109017"/>
                  </a:ext>
                </a:extLst>
              </a:tr>
            </a:tbl>
          </a:graphicData>
        </a:graphic>
      </p:graphicFrame>
    </p:spTree>
    <p:extLst>
      <p:ext uri="{BB962C8B-B14F-4D97-AF65-F5344CB8AC3E}">
        <p14:creationId xmlns:p14="http://schemas.microsoft.com/office/powerpoint/2010/main" val="4280873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Units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2677656"/>
          </a:xfrm>
          <a:prstGeom prst="rect">
            <a:avLst/>
          </a:prstGeom>
          <a:noFill/>
        </p:spPr>
        <p:txBody>
          <a:bodyPr wrap="square" rtlCol="0">
            <a:spAutoFit/>
          </a:bodyPr>
          <a:lstStyle/>
          <a:p>
            <a:pPr>
              <a:tabLst>
                <a:tab pos="2484438" algn="l"/>
              </a:tabLst>
            </a:pPr>
            <a:r>
              <a:rPr lang="en-US" sz="2400" dirty="0"/>
              <a:t>1 kt	=    4.18 x 10</a:t>
            </a:r>
            <a:r>
              <a:rPr lang="en-US" sz="2400" baseline="30000" dirty="0"/>
              <a:t>12</a:t>
            </a:r>
            <a:r>
              <a:rPr lang="en-US" sz="2400" dirty="0"/>
              <a:t> Joule</a:t>
            </a:r>
          </a:p>
          <a:p>
            <a:pPr>
              <a:tabLst>
                <a:tab pos="2484438" algn="l"/>
              </a:tabLst>
            </a:pPr>
            <a:r>
              <a:rPr lang="en-US" sz="2400" dirty="0"/>
              <a:t>	=  26.1 x 10</a:t>
            </a:r>
            <a:r>
              <a:rPr lang="en-US" sz="2400" baseline="30000" dirty="0"/>
              <a:t>24</a:t>
            </a:r>
            <a:r>
              <a:rPr lang="en-US" sz="2400" dirty="0"/>
              <a:t> MeV</a:t>
            </a:r>
          </a:p>
          <a:p>
            <a:endParaRPr lang="en-US" sz="2400" dirty="0"/>
          </a:p>
          <a:p>
            <a:pPr>
              <a:tabLst>
                <a:tab pos="2484438" algn="l"/>
              </a:tabLst>
            </a:pPr>
            <a:r>
              <a:rPr lang="en-US" sz="2400" dirty="0"/>
              <a:t>1 Joule 	=     6.24 x 10</a:t>
            </a:r>
            <a:r>
              <a:rPr lang="en-US" sz="2400" baseline="30000" dirty="0"/>
              <a:t>12</a:t>
            </a:r>
            <a:r>
              <a:rPr lang="en-US" sz="2400" dirty="0"/>
              <a:t> MeV</a:t>
            </a:r>
          </a:p>
          <a:p>
            <a:pPr>
              <a:tabLst>
                <a:tab pos="2484438" algn="l"/>
              </a:tabLst>
            </a:pPr>
            <a:r>
              <a:rPr lang="en-US" sz="2400" dirty="0"/>
              <a:t>	=    2.39 x 10</a:t>
            </a:r>
            <a:r>
              <a:rPr lang="en-US" sz="2400" baseline="30000" dirty="0"/>
              <a:t>-13</a:t>
            </a:r>
            <a:r>
              <a:rPr lang="en-US" sz="2400" dirty="0"/>
              <a:t> kt (kilotons)</a:t>
            </a:r>
          </a:p>
          <a:p>
            <a:endParaRPr lang="en-US" sz="2400" dirty="0"/>
          </a:p>
          <a:p>
            <a:pPr>
              <a:tabLst>
                <a:tab pos="2484438" algn="l"/>
              </a:tabLst>
            </a:pPr>
            <a:r>
              <a:rPr lang="en-US" sz="2400" dirty="0"/>
              <a:t>15 kt (Hiroshima)	= 3.92/200 x 10</a:t>
            </a:r>
            <a:r>
              <a:rPr lang="en-US" sz="2400" baseline="30000" dirty="0"/>
              <a:t>26  </a:t>
            </a:r>
            <a:r>
              <a:rPr lang="en-US" sz="2400" dirty="0"/>
              <a:t> = 2.0 x 10</a:t>
            </a:r>
            <a:r>
              <a:rPr lang="en-US" sz="2400" baseline="30000" dirty="0"/>
              <a:t>24 </a:t>
            </a:r>
            <a:r>
              <a:rPr lang="en-US" sz="2400" dirty="0"/>
              <a:t> fissions</a:t>
            </a:r>
            <a:endParaRPr lang="en-US" sz="2400" baseline="30000" dirty="0"/>
          </a:p>
        </p:txBody>
      </p:sp>
      <p:cxnSp>
        <p:nvCxnSpPr>
          <p:cNvPr id="10" name="Straight Connector 9">
            <a:extLst>
              <a:ext uri="{FF2B5EF4-FFF2-40B4-BE49-F238E27FC236}">
                <a16:creationId xmlns:a16="http://schemas.microsoft.com/office/drawing/2014/main" id="{D5E65BFB-D8FB-8AC4-63A3-A5CD1A964C4A}"/>
              </a:ext>
            </a:extLst>
          </p:cNvPr>
          <p:cNvCxnSpPr>
            <a:cxnSpLocks/>
          </p:cNvCxnSpPr>
          <p:nvPr/>
        </p:nvCxnSpPr>
        <p:spPr>
          <a:xfrm>
            <a:off x="5460740" y="4041972"/>
            <a:ext cx="2270078"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EF037A2-EB89-DDF4-D631-B2C1CDBF19EC}"/>
              </a:ext>
            </a:extLst>
          </p:cNvPr>
          <p:cNvSpPr txBox="1"/>
          <p:nvPr/>
        </p:nvSpPr>
        <p:spPr>
          <a:xfrm rot="20219267">
            <a:off x="6455391" y="440822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16214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Units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C89F0F5-3E29-B263-BA69-046A920AB0E0}"/>
                  </a:ext>
                </a:extLst>
              </p:cNvPr>
              <p:cNvSpPr txBox="1"/>
              <p:nvPr/>
            </p:nvSpPr>
            <p:spPr>
              <a:xfrm>
                <a:off x="792667" y="1235620"/>
                <a:ext cx="3633770" cy="823450"/>
              </a:xfrm>
              <a:prstGeom prst="rect">
                <a:avLst/>
              </a:prstGeom>
              <a:noFill/>
              <a:ln w="25400">
                <a:solidFill>
                  <a:schemeClr val="tx1"/>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𝑁</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 </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𝑁</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 </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𝑒</m:t>
                          </m:r>
                        </m:e>
                        <m:sup>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𝑘</m:t>
                              </m:r>
                              <m:r>
                                <a:rPr lang="en-US" sz="2800" b="0" i="1" smtClean="0">
                                  <a:latin typeface="Cambria Math" panose="02040503050406030204" pitchFamily="18" charset="0"/>
                                </a:rPr>
                                <m:t>−1</m:t>
                              </m:r>
                            </m:e>
                          </m:d>
                          <m:r>
                            <a:rPr lang="en-US" sz="2800" b="0" i="1" smtClean="0">
                              <a:latin typeface="Cambria Math" panose="02040503050406030204" pitchFamily="18" charset="0"/>
                            </a:rPr>
                            <m:t>𝑡</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0</m:t>
                              </m:r>
                            </m:sub>
                          </m:sSub>
                        </m:sup>
                      </m:sSup>
                    </m:oMath>
                  </m:oMathPara>
                </a14:m>
                <a:endParaRPr lang="en-US" sz="2800" dirty="0"/>
              </a:p>
            </p:txBody>
          </p:sp>
        </mc:Choice>
        <mc:Fallback xmlns="">
          <p:sp>
            <p:nvSpPr>
              <p:cNvPr id="3" name="TextBox 2">
                <a:extLst>
                  <a:ext uri="{FF2B5EF4-FFF2-40B4-BE49-F238E27FC236}">
                    <a16:creationId xmlns:a16="http://schemas.microsoft.com/office/drawing/2014/main" id="{BC89F0F5-3E29-B263-BA69-046A920AB0E0}"/>
                  </a:ext>
                </a:extLst>
              </p:cNvPr>
              <p:cNvSpPr txBox="1">
                <a:spLocks noRot="1" noChangeAspect="1" noMove="1" noResize="1" noEditPoints="1" noAdjustHandles="1" noChangeArrowheads="1" noChangeShapeType="1" noTextEdit="1"/>
              </p:cNvSpPr>
              <p:nvPr/>
            </p:nvSpPr>
            <p:spPr>
              <a:xfrm>
                <a:off x="792667" y="1235620"/>
                <a:ext cx="3633770" cy="823450"/>
              </a:xfrm>
              <a:prstGeom prst="rect">
                <a:avLst/>
              </a:prstGeom>
              <a:blipFill>
                <a:blip r:embed="rId3"/>
                <a:stretch>
                  <a:fillRect/>
                </a:stretch>
              </a:blipFill>
              <a:ln w="2540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5E0AC1F-46AA-315E-0C08-C77C52EDD3E4}"/>
                  </a:ext>
                </a:extLst>
              </p:cNvPr>
              <p:cNvSpPr txBox="1"/>
              <p:nvPr/>
            </p:nvSpPr>
            <p:spPr>
              <a:xfrm>
                <a:off x="450579" y="4690515"/>
                <a:ext cx="10610597" cy="1133002"/>
              </a:xfrm>
              <a:prstGeom prst="rect">
                <a:avLst/>
              </a:prstGeom>
              <a:noFill/>
            </p:spPr>
            <p:txBody>
              <a:bodyPr wrap="none" lIns="0" tIns="0" rIns="0" bIns="0" rtlCol="0">
                <a:spAutoFit/>
              </a:bodyPr>
              <a:lstStyle/>
              <a:p>
                <a14:m>
                  <m:oMath xmlns:m="http://schemas.openxmlformats.org/officeDocument/2006/math">
                    <m:r>
                      <a:rPr lang="en-US" sz="2400" b="0" i="1" smtClean="0">
                        <a:latin typeface="Cambria Math" panose="02040503050406030204" pitchFamily="18" charset="0"/>
                      </a:rPr>
                      <m:t>𝑁</m:t>
                    </m:r>
                    <m:r>
                      <a:rPr lang="en-US" sz="2400" b="0" i="1" smtClean="0">
                        <a:latin typeface="Cambria Math" panose="02040503050406030204" pitchFamily="18" charset="0"/>
                      </a:rPr>
                      <m:t>= </m:t>
                    </m:r>
                  </m:oMath>
                </a14:m>
                <a:r>
                  <a:rPr lang="en-US" sz="2400" dirty="0"/>
                  <a:t>2 x 10</a:t>
                </a:r>
                <a:r>
                  <a:rPr lang="en-US" sz="2400" baseline="30000" dirty="0"/>
                  <a:t>24</a:t>
                </a:r>
                <a:r>
                  <a:rPr lang="en-US" sz="2400" dirty="0"/>
                  <a:t> =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d>
                          <m:dPr>
                            <m:ctrlPr>
                              <a:rPr lang="en-US" sz="2400" i="1">
                                <a:latin typeface="Cambria Math" panose="02040503050406030204" pitchFamily="18" charset="0"/>
                              </a:rPr>
                            </m:ctrlPr>
                          </m:dPr>
                          <m:e>
                            <m:r>
                              <a:rPr lang="en-US" sz="2400" i="1">
                                <a:latin typeface="Cambria Math" panose="02040503050406030204" pitchFamily="18" charset="0"/>
                              </a:rPr>
                              <m:t>𝑘</m:t>
                            </m:r>
                            <m:r>
                              <a:rPr lang="en-US" sz="2400" i="1">
                                <a:latin typeface="Cambria Math" panose="02040503050406030204" pitchFamily="18" charset="0"/>
                              </a:rPr>
                              <m:t>−1</m:t>
                            </m:r>
                          </m:e>
                        </m:d>
                        <m:r>
                          <a:rPr lang="en-US" sz="2400" i="1">
                            <a:latin typeface="Cambria Math" panose="02040503050406030204" pitchFamily="18" charset="0"/>
                          </a:rPr>
                          <m:t>𝑡</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0</m:t>
                            </m:r>
                          </m:sub>
                        </m:sSub>
                      </m:sup>
                    </m:sSup>
                  </m:oMath>
                </a14:m>
                <a:endParaRPr lang="en-US" sz="2400" dirty="0"/>
              </a:p>
              <a:p>
                <a:endParaRPr lang="en-US" sz="2400" dirty="0"/>
              </a:p>
              <a:p>
                <a:r>
                  <a:rPr lang="en-US" sz="2400" dirty="0"/>
                  <a:t>log(2x10</a:t>
                </a:r>
                <a:r>
                  <a:rPr lang="en-US" sz="2400" baseline="30000" dirty="0"/>
                  <a:t>24</a:t>
                </a:r>
                <a:r>
                  <a:rPr lang="en-US" sz="2400" dirty="0"/>
                  <a:t>) = </a:t>
                </a:r>
                <a14:m>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k</m:t>
                        </m:r>
                        <m:r>
                          <a:rPr lang="en-US" sz="2400" b="0" i="0" smtClean="0">
                            <a:latin typeface="Cambria Math" panose="02040503050406030204" pitchFamily="18" charset="0"/>
                          </a:rPr>
                          <m:t>−1</m:t>
                        </m:r>
                      </m:e>
                    </m:d>
                    <m:r>
                      <a:rPr lang="en-US" sz="2400" b="0" i="0" smtClean="0">
                        <a:latin typeface="Cambria Math" panose="02040503050406030204" pitchFamily="18" charset="0"/>
                      </a:rPr>
                      <m:t> </m:t>
                    </m:r>
                    <m:r>
                      <a:rPr lang="en-US" sz="2400" b="0" i="1" smtClean="0">
                        <a:latin typeface="Cambria Math" panose="02040503050406030204" pitchFamily="18" charset="0"/>
                      </a:rPr>
                      <m:t>𝑡</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0</m:t>
                        </m:r>
                      </m:sub>
                    </m:sSub>
                  </m:oMath>
                </a14:m>
                <a:r>
                  <a:rPr lang="en-US" sz="2400" dirty="0"/>
                  <a:t>   and, if </a:t>
                </a:r>
                <a14:m>
                  <m:oMath xmlns:m="http://schemas.openxmlformats.org/officeDocument/2006/math">
                    <m:r>
                      <a:rPr lang="en-US" sz="2400" i="1">
                        <a:latin typeface="Cambria Math" panose="02040503050406030204" pitchFamily="18" charset="0"/>
                      </a:rPr>
                      <m:t>𝑘</m:t>
                    </m:r>
                    <m:r>
                      <a:rPr lang="en-US" sz="2400">
                        <a:latin typeface="Cambria Math" panose="02040503050406030204" pitchFamily="18" charset="0"/>
                      </a:rPr>
                      <m:t>=2</m:t>
                    </m:r>
                  </m:oMath>
                </a14:m>
                <a:r>
                  <a:rPr lang="en-US" sz="2400" dirty="0"/>
                  <a:t>, </a:t>
                </a:r>
                <a14:m>
                  <m:oMath xmlns:m="http://schemas.openxmlformats.org/officeDocument/2006/math">
                    <m:r>
                      <a:rPr lang="en-US" sz="2400" i="1">
                        <a:latin typeface="Cambria Math" panose="02040503050406030204" pitchFamily="18" charset="0"/>
                      </a:rPr>
                      <m:t>𝑡</m:t>
                    </m:r>
                    <m:r>
                      <a:rPr lang="en-US" sz="2400" b="0" i="1" smtClean="0">
                        <a:latin typeface="Cambria Math" panose="02040503050406030204" pitchFamily="18" charset="0"/>
                      </a:rPr>
                      <m:t>= </m:t>
                    </m:r>
                  </m:oMath>
                </a14:m>
                <a:r>
                  <a:rPr lang="en-US" sz="2400" dirty="0"/>
                  <a:t> 56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0</m:t>
                        </m:r>
                      </m:sub>
                    </m:sSub>
                  </m:oMath>
                </a14:m>
                <a:r>
                  <a:rPr lang="en-US" sz="2400" dirty="0"/>
                  <a:t>     or   </a:t>
                </a:r>
                <a14:m>
                  <m:oMath xmlns:m="http://schemas.openxmlformats.org/officeDocument/2006/math">
                    <m:r>
                      <a:rPr lang="en-US" sz="2400" i="1">
                        <a:latin typeface="Cambria Math" panose="02040503050406030204" pitchFamily="18" charset="0"/>
                      </a:rPr>
                      <m:t>𝑡</m:t>
                    </m:r>
                    <m:r>
                      <a:rPr lang="en-US" sz="2400" i="1">
                        <a:latin typeface="Cambria Math" panose="02040503050406030204" pitchFamily="18" charset="0"/>
                      </a:rPr>
                      <m:t>=</m:t>
                    </m:r>
                  </m:oMath>
                </a14:m>
                <a:r>
                  <a:rPr lang="en-US" sz="2400" dirty="0"/>
                  <a:t> 560 ns  (56 “shakes”) </a:t>
                </a:r>
              </a:p>
            </p:txBody>
          </p:sp>
        </mc:Choice>
        <mc:Fallback xmlns="">
          <p:sp>
            <p:nvSpPr>
              <p:cNvPr id="4" name="TextBox 3">
                <a:extLst>
                  <a:ext uri="{FF2B5EF4-FFF2-40B4-BE49-F238E27FC236}">
                    <a16:creationId xmlns:a16="http://schemas.microsoft.com/office/drawing/2014/main" id="{95E0AC1F-46AA-315E-0C08-C77C52EDD3E4}"/>
                  </a:ext>
                </a:extLst>
              </p:cNvPr>
              <p:cNvSpPr txBox="1">
                <a:spLocks noRot="1" noChangeAspect="1" noMove="1" noResize="1" noEditPoints="1" noAdjustHandles="1" noChangeArrowheads="1" noChangeShapeType="1" noTextEdit="1"/>
              </p:cNvSpPr>
              <p:nvPr/>
            </p:nvSpPr>
            <p:spPr>
              <a:xfrm>
                <a:off x="450579" y="4690515"/>
                <a:ext cx="10610597" cy="1133002"/>
              </a:xfrm>
              <a:prstGeom prst="rect">
                <a:avLst/>
              </a:prstGeom>
              <a:blipFill>
                <a:blip r:embed="rId4"/>
                <a:stretch>
                  <a:fillRect l="-1794" t="-5556" b="-1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BC583AC-853C-22E2-D3D0-ADBEBEA8FAF5}"/>
                  </a:ext>
                </a:extLst>
              </p:cNvPr>
              <p:cNvSpPr txBox="1"/>
              <p:nvPr/>
            </p:nvSpPr>
            <p:spPr>
              <a:xfrm>
                <a:off x="792667" y="2499967"/>
                <a:ext cx="9926420" cy="1898725"/>
              </a:xfrm>
              <a:prstGeom prst="rect">
                <a:avLst/>
              </a:prstGeom>
              <a:noFill/>
            </p:spPr>
            <p:txBody>
              <a:bodyPr wrap="square" lIns="0" tIns="0" rIns="0" bIns="0" rtlCol="0">
                <a:spAutoFit/>
              </a:bodyPr>
              <a:lstStyle/>
              <a:p>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sSub>
                          <m:sSubPr>
                            <m:ctrlPr>
                              <a:rPr lang="en-US" sz="2800" i="1" smtClean="0">
                                <a:latin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𝜆</m:t>
                            </m:r>
                          </m:e>
                          <m:sub>
                            <m:r>
                              <a:rPr lang="en-US" sz="2800" b="0" i="1" smtClean="0">
                                <a:latin typeface="Cambria Math" panose="02040503050406030204" pitchFamily="18" charset="0"/>
                              </a:rPr>
                              <m:t>𝑓</m:t>
                            </m:r>
                          </m:sub>
                        </m:sSub>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𝜐</m:t>
                            </m:r>
                          </m:e>
                          <m:sub>
                            <m:r>
                              <a:rPr lang="en-US" sz="2800" b="0" i="1" smtClean="0">
                                <a:latin typeface="Cambria Math" panose="02040503050406030204" pitchFamily="18" charset="0"/>
                              </a:rPr>
                              <m:t>𝑛</m:t>
                            </m:r>
                          </m:sub>
                        </m:sSub>
                      </m:den>
                    </m:f>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sSub>
                          <m:sSubPr>
                            <m:ctrlPr>
                              <a:rPr lang="en-US" sz="2800" i="1">
                                <a:latin typeface="Cambria Math" panose="02040503050406030204" pitchFamily="18" charset="0"/>
                              </a:rPr>
                            </m:ctrlPr>
                          </m:sSubPr>
                          <m:e>
                            <m:r>
                              <m:rPr>
                                <m:sty m:val="p"/>
                              </m:rPr>
                              <a:rPr lang="el-GR" sz="2800" i="1">
                                <a:latin typeface="Cambria Math" panose="02040503050406030204" pitchFamily="18" charset="0"/>
                                <a:ea typeface="Cambria Math" panose="02040503050406030204" pitchFamily="18" charset="0"/>
                              </a:rPr>
                              <m:t>Σ</m:t>
                            </m:r>
                          </m:e>
                          <m:sub>
                            <m:r>
                              <a:rPr lang="en-US" sz="2800" i="1">
                                <a:latin typeface="Cambria Math" panose="02040503050406030204" pitchFamily="18" charset="0"/>
                              </a:rPr>
                              <m:t>𝑓</m:t>
                            </m:r>
                          </m:sub>
                        </m:sSub>
                      </m:den>
                    </m:f>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𝜐</m:t>
                            </m:r>
                          </m:e>
                          <m:sub>
                            <m:r>
                              <a:rPr lang="en-US" sz="2800" b="0" i="1" smtClean="0">
                                <a:latin typeface="Cambria Math" panose="02040503050406030204" pitchFamily="18" charset="0"/>
                              </a:rPr>
                              <m:t>𝑛</m:t>
                            </m:r>
                          </m:sub>
                        </m:sSub>
                      </m:den>
                    </m:f>
                  </m:oMath>
                </a14:m>
                <a:r>
                  <a:rPr lang="en-US" sz="2800" dirty="0"/>
                  <a:t> </a:t>
                </a:r>
                <a:r>
                  <a:rPr lang="en-US" sz="2400" dirty="0"/>
                  <a:t>	</a:t>
                </a:r>
              </a:p>
              <a:p>
                <a:endParaRPr lang="en-US" sz="2400" dirty="0"/>
              </a:p>
              <a:p>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𝜆</m:t>
                        </m:r>
                      </m:e>
                      <m:sub>
                        <m:r>
                          <a:rPr lang="en-US" sz="2400" i="1">
                            <a:latin typeface="Cambria Math" panose="02040503050406030204" pitchFamily="18" charset="0"/>
                          </a:rPr>
                          <m:t>𝑓</m:t>
                        </m:r>
                      </m:sub>
                    </m:sSub>
                    <m:r>
                      <a:rPr lang="en-US" sz="2400" i="1">
                        <a:latin typeface="Cambria Math" panose="02040503050406030204" pitchFamily="18" charset="0"/>
                      </a:rPr>
                      <m:t>=</m:t>
                    </m:r>
                    <m:r>
                      <a:rPr lang="en-US" sz="2400">
                        <a:latin typeface="Cambria Math" panose="02040503050406030204" pitchFamily="18" charset="0"/>
                      </a:rPr>
                      <m:t>18</m:t>
                    </m:r>
                  </m:oMath>
                </a14:m>
                <a:r>
                  <a:rPr lang="en-US" sz="2400" dirty="0"/>
                  <a:t>.7 cm,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𝜎</m:t>
                        </m:r>
                      </m:e>
                      <m:sub>
                        <m:r>
                          <a:rPr lang="en-US" sz="2400" i="1">
                            <a:latin typeface="Cambria Math" panose="02040503050406030204" pitchFamily="18" charset="0"/>
                          </a:rPr>
                          <m:t>𝑓</m:t>
                        </m:r>
                      </m:sub>
                    </m:sSub>
                    <m:r>
                      <a:rPr lang="en-US" sz="2400" i="1">
                        <a:latin typeface="Cambria Math" panose="02040503050406030204" pitchFamily="18" charset="0"/>
                      </a:rPr>
                      <m:t>=</m:t>
                    </m:r>
                  </m:oMath>
                </a14:m>
                <a:r>
                  <a:rPr lang="en-US" sz="2400" dirty="0"/>
                  <a:t> 1.1 b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𝐸</m:t>
                        </m:r>
                      </m:e>
                      <m:sub>
                        <m:r>
                          <a:rPr lang="en-US" sz="2400" i="1">
                            <a:latin typeface="Cambria Math" panose="02040503050406030204" pitchFamily="18" charset="0"/>
                          </a:rPr>
                          <m:t>𝑛</m:t>
                        </m:r>
                      </m:sub>
                    </m:sSub>
                    <m:r>
                      <a:rPr lang="en-US" sz="2400" dirty="0">
                        <a:latin typeface="Cambria Math" panose="02040503050406030204" pitchFamily="18" charset="0"/>
                        <a:ea typeface="Cambria Math" panose="02040503050406030204" pitchFamily="18" charset="0"/>
                      </a:rPr>
                      <m:t>≈ </m:t>
                    </m:r>
                  </m:oMath>
                </a14:m>
                <a:r>
                  <a:rPr lang="en-US" sz="2400" dirty="0"/>
                  <a:t>2 MeV,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0 </m:t>
                        </m:r>
                      </m:sub>
                    </m:sSub>
                    <m:r>
                      <a:rPr lang="en-US" sz="2400" i="1">
                        <a:latin typeface="Cambria Math" panose="02040503050406030204" pitchFamily="18" charset="0"/>
                      </a:rPr>
                      <m:t>=</m:t>
                    </m:r>
                  </m:oMath>
                </a14:m>
                <a:r>
                  <a:rPr lang="en-US" sz="2400" dirty="0"/>
                  <a:t> 9.6 ns </a:t>
                </a:r>
                <a14:m>
                  <m:oMath xmlns:m="http://schemas.openxmlformats.org/officeDocument/2006/math">
                    <m:r>
                      <a:rPr lang="en-US" sz="2400" i="1">
                        <a:latin typeface="Cambria Math" panose="02040503050406030204" pitchFamily="18" charset="0"/>
                        <a:ea typeface="Cambria Math" panose="02040503050406030204" pitchFamily="18" charset="0"/>
                      </a:rPr>
                      <m:t>≈</m:t>
                    </m:r>
                  </m:oMath>
                </a14:m>
                <a:r>
                  <a:rPr lang="en-US" sz="2400" dirty="0"/>
                  <a:t> 10 ns (1 “shake”)                      </a:t>
                </a:r>
              </a:p>
              <a:p>
                <a:endParaRPr lang="en-US" sz="2400" dirty="0"/>
              </a:p>
            </p:txBody>
          </p:sp>
        </mc:Choice>
        <mc:Fallback xmlns="">
          <p:sp>
            <p:nvSpPr>
              <p:cNvPr id="8" name="TextBox 7">
                <a:extLst>
                  <a:ext uri="{FF2B5EF4-FFF2-40B4-BE49-F238E27FC236}">
                    <a16:creationId xmlns:a16="http://schemas.microsoft.com/office/drawing/2014/main" id="{1BC583AC-853C-22E2-D3D0-ADBEBEA8FAF5}"/>
                  </a:ext>
                </a:extLst>
              </p:cNvPr>
              <p:cNvSpPr txBox="1">
                <a:spLocks noRot="1" noChangeAspect="1" noMove="1" noResize="1" noEditPoints="1" noAdjustHandles="1" noChangeArrowheads="1" noChangeShapeType="1" noTextEdit="1"/>
              </p:cNvSpPr>
              <p:nvPr/>
            </p:nvSpPr>
            <p:spPr>
              <a:xfrm>
                <a:off x="792667" y="2499967"/>
                <a:ext cx="9926420" cy="1898725"/>
              </a:xfrm>
              <a:prstGeom prst="rect">
                <a:avLst/>
              </a:prstGeom>
              <a:blipFill>
                <a:blip r:embed="rId5"/>
                <a:stretch>
                  <a:fillRect l="-1151" r="-104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D177AD1-EF97-EC65-88E9-F2ED21148590}"/>
                  </a:ext>
                </a:extLst>
              </p:cNvPr>
              <p:cNvSpPr txBox="1"/>
              <p:nvPr/>
            </p:nvSpPr>
            <p:spPr>
              <a:xfrm>
                <a:off x="6265741" y="1169699"/>
                <a:ext cx="5567143" cy="1244828"/>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ea typeface="Cambria Math" panose="02040503050406030204" pitchFamily="18" charset="0"/>
                      </a:rPr>
                      <m:t>𝑛</m:t>
                    </m:r>
                  </m:oMath>
                </a14:m>
                <a:r>
                  <a:rPr lang="en-US" dirty="0"/>
                  <a:t> 	: number density [1/cm</a:t>
                </a:r>
                <a:r>
                  <a:rPr lang="en-US" baseline="30000" dirty="0"/>
                  <a:t>3</a:t>
                </a:r>
                <a:r>
                  <a:rPr lang="en-US" dirty="0"/>
                  <a:t>]</a:t>
                </a:r>
              </a:p>
              <a:p>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𝑓</m:t>
                        </m:r>
                      </m:sub>
                    </m:sSub>
                  </m:oMath>
                </a14:m>
                <a:r>
                  <a:rPr lang="en-US" dirty="0"/>
                  <a:t>	: fission cross section [cm</a:t>
                </a:r>
                <a:r>
                  <a:rPr lang="en-US" baseline="30000" dirty="0"/>
                  <a:t>2</a:t>
                </a:r>
                <a:r>
                  <a:rPr lang="en-US" dirty="0"/>
                  <a:t>]</a:t>
                </a:r>
              </a:p>
              <a:p>
                <a:r>
                  <a:rPr lang="en-US" dirty="0"/>
                  <a:t>The macroscopic cross section is defined by</a:t>
                </a:r>
              </a:p>
              <a:p>
                <a14:m>
                  <m:oMath xmlns:m="http://schemas.openxmlformats.org/officeDocument/2006/math">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𝑛</m:t>
                    </m:r>
                    <m:r>
                      <a:rPr lang="en-US" i="1">
                        <a:latin typeface="Cambria Math" panose="02040503050406030204" pitchFamily="18" charset="0"/>
                        <a:ea typeface="Cambria Math" panose="02040503050406030204" pitchFamily="18" charset="0"/>
                      </a:rPr>
                      <m:t> </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 1/cm </a:t>
                </a:r>
              </a:p>
            </p:txBody>
          </p:sp>
        </mc:Choice>
        <mc:Fallback xmlns="">
          <p:sp>
            <p:nvSpPr>
              <p:cNvPr id="2" name="TextBox 1">
                <a:extLst>
                  <a:ext uri="{FF2B5EF4-FFF2-40B4-BE49-F238E27FC236}">
                    <a16:creationId xmlns:a16="http://schemas.microsoft.com/office/drawing/2014/main" id="{2D177AD1-EF97-EC65-88E9-F2ED21148590}"/>
                  </a:ext>
                </a:extLst>
              </p:cNvPr>
              <p:cNvSpPr txBox="1">
                <a:spLocks noRot="1" noChangeAspect="1" noMove="1" noResize="1" noEditPoints="1" noAdjustHandles="1" noChangeArrowheads="1" noChangeShapeType="1" noTextEdit="1"/>
              </p:cNvSpPr>
              <p:nvPr/>
            </p:nvSpPr>
            <p:spPr>
              <a:xfrm>
                <a:off x="6265741" y="1169699"/>
                <a:ext cx="5567143" cy="1244828"/>
              </a:xfrm>
              <a:prstGeom prst="rect">
                <a:avLst/>
              </a:prstGeom>
              <a:blipFill>
                <a:blip r:embed="rId6"/>
                <a:stretch>
                  <a:fillRect l="-911" t="-3030" b="-50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257042D-6FBE-7E54-6EDC-657C8E4BAA6D}"/>
                  </a:ext>
                </a:extLst>
              </p:cNvPr>
              <p:cNvSpPr txBox="1"/>
              <p:nvPr/>
            </p:nvSpPr>
            <p:spPr>
              <a:xfrm>
                <a:off x="6265741" y="2499967"/>
                <a:ext cx="5401617" cy="668581"/>
              </a:xfrm>
              <a:prstGeom prst="rect">
                <a:avLst/>
              </a:prstGeom>
              <a:noFill/>
            </p:spPr>
            <p:txBody>
              <a:bodyPr wrap="square" rtlCol="0">
                <a:spAutoFit/>
              </a:bodyPr>
              <a:lstStyle/>
              <a:p>
                <a:r>
                  <a:rPr lang="en-US" dirty="0"/>
                  <a:t>The mean-free path is</a:t>
                </a:r>
              </a:p>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𝑓</m:t>
                        </m:r>
                      </m:sub>
                    </m:sSub>
                    <m:r>
                      <a:rPr lang="en-US" b="0" i="1" smtClean="0">
                        <a:latin typeface="Cambria Math" panose="02040503050406030204" pitchFamily="18" charset="0"/>
                      </a:rPr>
                      <m:t>=1/</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i="1">
                            <a:latin typeface="Cambria Math" panose="02040503050406030204" pitchFamily="18" charset="0"/>
                          </a:rPr>
                          <m:t>𝑓</m:t>
                        </m:r>
                      </m:sub>
                    </m:sSub>
                  </m:oMath>
                </a14:m>
                <a:r>
                  <a:rPr lang="en-US" dirty="0"/>
                  <a:t>] = cm</a:t>
                </a:r>
              </a:p>
            </p:txBody>
          </p:sp>
        </mc:Choice>
        <mc:Fallback xmlns="">
          <p:sp>
            <p:nvSpPr>
              <p:cNvPr id="7" name="TextBox 6">
                <a:extLst>
                  <a:ext uri="{FF2B5EF4-FFF2-40B4-BE49-F238E27FC236}">
                    <a16:creationId xmlns:a16="http://schemas.microsoft.com/office/drawing/2014/main" id="{4257042D-6FBE-7E54-6EDC-657C8E4BAA6D}"/>
                  </a:ext>
                </a:extLst>
              </p:cNvPr>
              <p:cNvSpPr txBox="1">
                <a:spLocks noRot="1" noChangeAspect="1" noMove="1" noResize="1" noEditPoints="1" noAdjustHandles="1" noChangeArrowheads="1" noChangeShapeType="1" noTextEdit="1"/>
              </p:cNvSpPr>
              <p:nvPr/>
            </p:nvSpPr>
            <p:spPr>
              <a:xfrm>
                <a:off x="6265741" y="2499967"/>
                <a:ext cx="5401617" cy="668581"/>
              </a:xfrm>
              <a:prstGeom prst="rect">
                <a:avLst/>
              </a:prstGeom>
              <a:blipFill>
                <a:blip r:embed="rId7"/>
                <a:stretch>
                  <a:fillRect l="-939" t="-3704" b="-11111"/>
                </a:stretch>
              </a:blipFill>
            </p:spPr>
            <p:txBody>
              <a:bodyPr/>
              <a:lstStyle/>
              <a:p>
                <a:r>
                  <a:rPr lang="en-US">
                    <a:noFill/>
                  </a:rPr>
                  <a:t> </a:t>
                </a:r>
              </a:p>
            </p:txBody>
          </p:sp>
        </mc:Fallback>
      </mc:AlternateContent>
    </p:spTree>
    <p:extLst>
      <p:ext uri="{BB962C8B-B14F-4D97-AF65-F5344CB8AC3E}">
        <p14:creationId xmlns:p14="http://schemas.microsoft.com/office/powerpoint/2010/main" val="296238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dissolv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p:bldP spid="2"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Basic principles of fission weapon design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60800" y="1303200"/>
            <a:ext cx="11510762" cy="5355312"/>
          </a:xfrm>
          <a:prstGeom prst="rect">
            <a:avLst/>
          </a:prstGeom>
          <a:noFill/>
        </p:spPr>
        <p:txBody>
          <a:bodyPr wrap="square" rtlCol="0">
            <a:spAutoFit/>
          </a:bodyPr>
          <a:lstStyle/>
          <a:p>
            <a:r>
              <a:rPr lang="en-US" dirty="0"/>
              <a:t>The principal issues that must solved to construct a fission weapon are:</a:t>
            </a:r>
          </a:p>
          <a:p>
            <a:endParaRPr lang="en-US" dirty="0"/>
          </a:p>
          <a:p>
            <a:pPr marL="342900" indent="-342900">
              <a:buFont typeface="+mj-lt"/>
              <a:buAutoNum type="arabicPeriod"/>
            </a:pPr>
            <a:r>
              <a:rPr lang="en-US" dirty="0"/>
              <a:t>Keeping the fissionable material in a subcritical state before detonation;</a:t>
            </a:r>
          </a:p>
          <a:p>
            <a:pPr marL="342900" indent="-342900">
              <a:buFont typeface="+mj-lt"/>
              <a:buAutoNum type="arabicPeriod"/>
            </a:pPr>
            <a:r>
              <a:rPr lang="en-US" dirty="0"/>
              <a:t>Bringing the fissionable material into a supercritical mass while keeping it free of neutrons;</a:t>
            </a:r>
          </a:p>
          <a:p>
            <a:pPr marL="342900" indent="-342900">
              <a:buFont typeface="+mj-lt"/>
              <a:buAutoNum type="arabicPeriod"/>
            </a:pPr>
            <a:r>
              <a:rPr lang="en-US" dirty="0"/>
              <a:t>Introducing neutrons into the critical mass when it is at the optimum configuration (i.e. at maximum supercriticality);</a:t>
            </a:r>
          </a:p>
          <a:p>
            <a:pPr marL="342900" indent="-342900">
              <a:buFont typeface="+mj-lt"/>
              <a:buAutoNum type="arabicPeriod"/>
            </a:pPr>
            <a:r>
              <a:rPr lang="en-US" dirty="0"/>
              <a:t>Keeping the mass together until a substantial portion of the material has fissioned.</a:t>
            </a:r>
          </a:p>
          <a:p>
            <a:pPr algn="just"/>
            <a:endParaRPr lang="en-US" dirty="0"/>
          </a:p>
          <a:p>
            <a:pPr algn="just"/>
            <a:r>
              <a:rPr lang="en-US" dirty="0"/>
              <a:t>The problem is further complicated by the </a:t>
            </a:r>
            <a:r>
              <a:rPr lang="en-US" b="1" dirty="0"/>
              <a:t>subcritical neutron multiplication:</a:t>
            </a:r>
            <a:r>
              <a:rPr lang="en-US" dirty="0"/>
              <a:t> </a:t>
            </a:r>
          </a:p>
          <a:p>
            <a:pPr algn="just"/>
            <a:endParaRPr lang="en-US" dirty="0"/>
          </a:p>
          <a:p>
            <a:pPr algn="just"/>
            <a:endParaRPr lang="en-US" dirty="0"/>
          </a:p>
          <a:p>
            <a:pPr algn="just"/>
            <a:endParaRPr lang="en-US" dirty="0"/>
          </a:p>
          <a:p>
            <a:pPr algn="just"/>
            <a:endParaRPr lang="en-US" dirty="0"/>
          </a:p>
          <a:p>
            <a:pPr algn="just"/>
            <a:endParaRPr lang="en-US" dirty="0"/>
          </a:p>
          <a:p>
            <a:pPr algn="just"/>
            <a:r>
              <a:rPr lang="en-US" dirty="0"/>
              <a:t>This persistence of neutrons in subcritical masses further reduces the time window for assembly and requires that the reactivity of the mass be increased from a value of &lt;0.9 to a value of 2 or so within that window.</a:t>
            </a:r>
          </a:p>
          <a:p>
            <a:pPr algn="just"/>
            <a:endParaRPr lang="en-US" dirty="0"/>
          </a:p>
          <a:p>
            <a:pPr algn="just"/>
            <a:r>
              <a:rPr lang="en-US" dirty="0"/>
              <a:t>Simply splitting a supercritical mass into two identical parts, and bringing the parts together rapidly is unlikely to succeed since neither part will have a sufficiently low k value, nor will the insertion time be rapid enough with achievable assembly speeds.</a:t>
            </a:r>
          </a:p>
        </p:txBody>
      </p:sp>
      <p:graphicFrame>
        <p:nvGraphicFramePr>
          <p:cNvPr id="3" name="Table 2">
            <a:extLst>
              <a:ext uri="{FF2B5EF4-FFF2-40B4-BE49-F238E27FC236}">
                <a16:creationId xmlns:a16="http://schemas.microsoft.com/office/drawing/2014/main" id="{81331F78-60E7-8304-D2CF-4061743CDBBB}"/>
              </a:ext>
            </a:extLst>
          </p:cNvPr>
          <p:cNvGraphicFramePr>
            <a:graphicFrameLocks noGrp="1"/>
          </p:cNvGraphicFramePr>
          <p:nvPr/>
        </p:nvGraphicFramePr>
        <p:xfrm>
          <a:off x="3236905" y="3716866"/>
          <a:ext cx="5153333" cy="1107440"/>
        </p:xfrm>
        <a:graphic>
          <a:graphicData uri="http://schemas.openxmlformats.org/drawingml/2006/table">
            <a:tbl>
              <a:tblPr firstRow="1" bandRow="1">
                <a:tableStyleId>{5C22544A-7EE6-4342-B048-85BDC9FD1C3A}</a:tableStyleId>
              </a:tblPr>
              <a:tblGrid>
                <a:gridCol w="991495">
                  <a:extLst>
                    <a:ext uri="{9D8B030D-6E8A-4147-A177-3AD203B41FA5}">
                      <a16:colId xmlns:a16="http://schemas.microsoft.com/office/drawing/2014/main" val="2054002661"/>
                    </a:ext>
                  </a:extLst>
                </a:gridCol>
                <a:gridCol w="4161838">
                  <a:extLst>
                    <a:ext uri="{9D8B030D-6E8A-4147-A177-3AD203B41FA5}">
                      <a16:colId xmlns:a16="http://schemas.microsoft.com/office/drawing/2014/main" val="1342802161"/>
                    </a:ext>
                  </a:extLst>
                </a:gridCol>
              </a:tblGrid>
              <a:tr h="0">
                <a:tc>
                  <a:txBody>
                    <a:bodyPr/>
                    <a:lstStyle/>
                    <a:p>
                      <a:pPr algn="ctr"/>
                      <a:r>
                        <a:rPr lang="en-US" dirty="0"/>
                        <a:t>k</a:t>
                      </a:r>
                    </a:p>
                  </a:txBody>
                  <a:tcPr/>
                </a:tc>
                <a:tc>
                  <a:txBody>
                    <a:bodyPr/>
                    <a:lstStyle/>
                    <a:p>
                      <a:r>
                        <a:rPr lang="en-US" dirty="0"/>
                        <a:t>neutron generations before chain stops</a:t>
                      </a:r>
                    </a:p>
                  </a:txBody>
                  <a:tcPr/>
                </a:tc>
                <a:extLst>
                  <a:ext uri="{0D108BD9-81ED-4DB2-BD59-A6C34878D82A}">
                    <a16:rowId xmlns:a16="http://schemas.microsoft.com/office/drawing/2014/main" val="4173361880"/>
                  </a:ext>
                </a:extLst>
              </a:tr>
              <a:tr h="370840">
                <a:tc>
                  <a:txBody>
                    <a:bodyPr/>
                    <a:lstStyle/>
                    <a:p>
                      <a:pPr algn="ctr"/>
                      <a:r>
                        <a:rPr lang="en-US" dirty="0"/>
                        <a:t>0.90</a:t>
                      </a:r>
                    </a:p>
                  </a:txBody>
                  <a:tcPr/>
                </a:tc>
                <a:tc>
                  <a:txBody>
                    <a:bodyPr/>
                    <a:lstStyle/>
                    <a:p>
                      <a:pPr algn="ctr"/>
                      <a:r>
                        <a:rPr lang="en-US" dirty="0"/>
                        <a:t>10</a:t>
                      </a:r>
                    </a:p>
                  </a:txBody>
                  <a:tcPr/>
                </a:tc>
                <a:extLst>
                  <a:ext uri="{0D108BD9-81ED-4DB2-BD59-A6C34878D82A}">
                    <a16:rowId xmlns:a16="http://schemas.microsoft.com/office/drawing/2014/main" val="254141367"/>
                  </a:ext>
                </a:extLst>
              </a:tr>
              <a:tr h="370840">
                <a:tc>
                  <a:txBody>
                    <a:bodyPr/>
                    <a:lstStyle/>
                    <a:p>
                      <a:pPr algn="ctr"/>
                      <a:r>
                        <a:rPr lang="en-US" dirty="0"/>
                        <a:t>0.99</a:t>
                      </a:r>
                    </a:p>
                  </a:txBody>
                  <a:tcPr/>
                </a:tc>
                <a:tc>
                  <a:txBody>
                    <a:bodyPr/>
                    <a:lstStyle/>
                    <a:p>
                      <a:pPr algn="ctr"/>
                      <a:r>
                        <a:rPr lang="en-US" dirty="0"/>
                        <a:t>100</a:t>
                      </a:r>
                    </a:p>
                  </a:txBody>
                  <a:tcPr/>
                </a:tc>
                <a:extLst>
                  <a:ext uri="{0D108BD9-81ED-4DB2-BD59-A6C34878D82A}">
                    <a16:rowId xmlns:a16="http://schemas.microsoft.com/office/drawing/2014/main" val="2095109017"/>
                  </a:ext>
                </a:extLst>
              </a:tr>
            </a:tbl>
          </a:graphicData>
        </a:graphic>
      </p:graphicFrame>
    </p:spTree>
    <p:extLst>
      <p:ext uri="{BB962C8B-B14F-4D97-AF65-F5344CB8AC3E}">
        <p14:creationId xmlns:p14="http://schemas.microsoft.com/office/powerpoint/2010/main" val="956039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Implosion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4" name="Picture 3" descr="A diagram of a circular object with text&#10;&#10;Description automatically generated">
            <a:extLst>
              <a:ext uri="{FF2B5EF4-FFF2-40B4-BE49-F238E27FC236}">
                <a16:creationId xmlns:a16="http://schemas.microsoft.com/office/drawing/2014/main" id="{B0B9324A-D3A8-F45B-1DF4-C2CBD2684914}"/>
              </a:ext>
            </a:extLst>
          </p:cNvPr>
          <p:cNvPicPr>
            <a:picLocks noChangeAspect="1"/>
          </p:cNvPicPr>
          <p:nvPr/>
        </p:nvPicPr>
        <p:blipFill>
          <a:blip r:embed="rId3"/>
          <a:stretch>
            <a:fillRect/>
          </a:stretch>
        </p:blipFill>
        <p:spPr>
          <a:xfrm>
            <a:off x="91462" y="1066376"/>
            <a:ext cx="6438947" cy="5099646"/>
          </a:xfrm>
          <a:prstGeom prst="rect">
            <a:avLst/>
          </a:prstGeom>
        </p:spPr>
      </p:pic>
      <p:pic>
        <p:nvPicPr>
          <p:cNvPr id="9" name="Picture 8" descr="A table with numbers and measurements&#10;&#10;Description automatically generated with medium confidence">
            <a:extLst>
              <a:ext uri="{FF2B5EF4-FFF2-40B4-BE49-F238E27FC236}">
                <a16:creationId xmlns:a16="http://schemas.microsoft.com/office/drawing/2014/main" id="{9284388D-3868-A4E2-D0DC-39543F9532EA}"/>
              </a:ext>
            </a:extLst>
          </p:cNvPr>
          <p:cNvPicPr>
            <a:picLocks noChangeAspect="1"/>
          </p:cNvPicPr>
          <p:nvPr/>
        </p:nvPicPr>
        <p:blipFill>
          <a:blip r:embed="rId4"/>
          <a:stretch>
            <a:fillRect/>
          </a:stretch>
        </p:blipFill>
        <p:spPr>
          <a:xfrm>
            <a:off x="6681914" y="1272745"/>
            <a:ext cx="5494755" cy="5233561"/>
          </a:xfrm>
          <a:prstGeom prst="rect">
            <a:avLst/>
          </a:prstGeom>
        </p:spPr>
      </p:pic>
      <p:sp>
        <p:nvSpPr>
          <p:cNvPr id="10" name="Oval 9">
            <a:extLst>
              <a:ext uri="{FF2B5EF4-FFF2-40B4-BE49-F238E27FC236}">
                <a16:creationId xmlns:a16="http://schemas.microsoft.com/office/drawing/2014/main" id="{41F05C59-DB64-AFA3-CDD9-BC938CB8E509}"/>
              </a:ext>
            </a:extLst>
          </p:cNvPr>
          <p:cNvSpPr/>
          <p:nvPr/>
        </p:nvSpPr>
        <p:spPr>
          <a:xfrm>
            <a:off x="3181300" y="3652255"/>
            <a:ext cx="324000" cy="324000"/>
          </a:xfrm>
          <a:prstGeom prst="ellipse">
            <a:avLst/>
          </a:prstGeom>
          <a:solidFill>
            <a:schemeClr val="accent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03F2C171-A64B-4ABF-BE0C-FF4DA7ABED52}"/>
              </a:ext>
            </a:extLst>
          </p:cNvPr>
          <p:cNvSpPr/>
          <p:nvPr/>
        </p:nvSpPr>
        <p:spPr>
          <a:xfrm>
            <a:off x="2983300" y="3446850"/>
            <a:ext cx="720000" cy="720000"/>
          </a:xfrm>
          <a:prstGeom prst="ellipse">
            <a:avLst/>
          </a:prstGeom>
          <a:solidFill>
            <a:srgbClr val="00B0F0">
              <a:alpha val="2435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7961393-8FA8-9E82-61F1-CB4E3C0493DF}"/>
              </a:ext>
            </a:extLst>
          </p:cNvPr>
          <p:cNvSpPr/>
          <p:nvPr/>
        </p:nvSpPr>
        <p:spPr>
          <a:xfrm>
            <a:off x="3298885" y="3756555"/>
            <a:ext cx="90000" cy="900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B911A44-06B3-00BA-9FC4-5801659EE7C2}"/>
              </a:ext>
            </a:extLst>
          </p:cNvPr>
          <p:cNvSpPr/>
          <p:nvPr/>
        </p:nvSpPr>
        <p:spPr>
          <a:xfrm>
            <a:off x="6718300" y="2092535"/>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9555573-14C7-4DAD-78E3-83A3CFEAD37A}"/>
              </a:ext>
            </a:extLst>
          </p:cNvPr>
          <p:cNvSpPr/>
          <p:nvPr/>
        </p:nvSpPr>
        <p:spPr>
          <a:xfrm>
            <a:off x="6718300" y="2669965"/>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B6D33D0-FFF5-5E35-CF36-3637310CE98C}"/>
              </a:ext>
            </a:extLst>
          </p:cNvPr>
          <p:cNvSpPr/>
          <p:nvPr/>
        </p:nvSpPr>
        <p:spPr>
          <a:xfrm>
            <a:off x="6718300" y="2958680"/>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AF4A438B-402F-B57B-8E82-5A03D12709C7}"/>
              </a:ext>
            </a:extLst>
          </p:cNvPr>
          <p:cNvSpPr/>
          <p:nvPr/>
        </p:nvSpPr>
        <p:spPr>
          <a:xfrm>
            <a:off x="2515300" y="2973005"/>
            <a:ext cx="1655999" cy="1655999"/>
          </a:xfrm>
          <a:prstGeom prst="ellipse">
            <a:avLst/>
          </a:prstGeom>
          <a:solidFill>
            <a:schemeClr val="accent1">
              <a:alpha val="2435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DEB8E066-F2E6-E94B-1E87-13FF96B6BAE0}"/>
              </a:ext>
            </a:extLst>
          </p:cNvPr>
          <p:cNvSpPr/>
          <p:nvPr/>
        </p:nvSpPr>
        <p:spPr>
          <a:xfrm>
            <a:off x="6724239" y="3824894"/>
            <a:ext cx="4527550" cy="288715"/>
          </a:xfrm>
          <a:prstGeom prst="rect">
            <a:avLst/>
          </a:prstGeom>
          <a:noFill/>
          <a:ln w="635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72151F1-B4FD-19D1-D51B-38C3D56478A2}"/>
              </a:ext>
            </a:extLst>
          </p:cNvPr>
          <p:cNvSpPr/>
          <p:nvPr/>
        </p:nvSpPr>
        <p:spPr>
          <a:xfrm>
            <a:off x="1849299" y="2307004"/>
            <a:ext cx="2988000" cy="2988000"/>
          </a:xfrm>
          <a:prstGeom prst="ellipse">
            <a:avLst/>
          </a:prstGeom>
          <a:solidFill>
            <a:schemeClr val="accent1">
              <a:alpha val="2435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4BAD9402-7FA7-C822-5218-98D74221CBE8}"/>
              </a:ext>
            </a:extLst>
          </p:cNvPr>
          <p:cNvSpPr/>
          <p:nvPr/>
        </p:nvSpPr>
        <p:spPr>
          <a:xfrm>
            <a:off x="6724239" y="4129753"/>
            <a:ext cx="4527550" cy="288715"/>
          </a:xfrm>
          <a:prstGeom prst="rect">
            <a:avLst/>
          </a:prstGeom>
          <a:noFill/>
          <a:ln w="635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5DB6300-2E58-1158-A322-9B4DE2ADFD27}"/>
              </a:ext>
            </a:extLst>
          </p:cNvPr>
          <p:cNvSpPr/>
          <p:nvPr/>
        </p:nvSpPr>
        <p:spPr>
          <a:xfrm>
            <a:off x="6719473" y="4425032"/>
            <a:ext cx="4527550" cy="288715"/>
          </a:xfrm>
          <a:prstGeom prst="rect">
            <a:avLst/>
          </a:prstGeom>
          <a:noFill/>
          <a:ln w="635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7088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dissolv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dissolve">
                                      <p:cBhvr>
                                        <p:cTn id="39" dur="500"/>
                                        <p:tgtEl>
                                          <p:spTgt spid="3"/>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dissolv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dissolv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5" grpId="0" animBg="1"/>
      <p:bldP spid="16" grpId="0" animBg="1"/>
      <p:bldP spid="17" grpId="0" animBg="1"/>
      <p:bldP spid="18" grpId="0" animBg="1"/>
      <p:bldP spid="3" grpId="0" animBg="1"/>
      <p:bldP spid="5"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Implosion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2050" name="Picture 2">
            <a:extLst>
              <a:ext uri="{FF2B5EF4-FFF2-40B4-BE49-F238E27FC236}">
                <a16:creationId xmlns:a16="http://schemas.microsoft.com/office/drawing/2014/main" id="{5F7A19BB-3687-1C32-EE02-16AAF890C1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92" y="1121866"/>
            <a:ext cx="5645421" cy="542684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table with numbers and measurements&#10;&#10;Description automatically generated with medium confidence">
            <a:extLst>
              <a:ext uri="{FF2B5EF4-FFF2-40B4-BE49-F238E27FC236}">
                <a16:creationId xmlns:a16="http://schemas.microsoft.com/office/drawing/2014/main" id="{C047BDE0-7E59-34A1-5EE3-DFA11AB477B4}"/>
              </a:ext>
            </a:extLst>
          </p:cNvPr>
          <p:cNvPicPr>
            <a:picLocks noChangeAspect="1"/>
          </p:cNvPicPr>
          <p:nvPr/>
        </p:nvPicPr>
        <p:blipFill>
          <a:blip r:embed="rId4"/>
          <a:stretch>
            <a:fillRect/>
          </a:stretch>
        </p:blipFill>
        <p:spPr>
          <a:xfrm>
            <a:off x="6681914" y="1272745"/>
            <a:ext cx="5494755" cy="5233561"/>
          </a:xfrm>
          <a:prstGeom prst="rect">
            <a:avLst/>
          </a:prstGeom>
        </p:spPr>
      </p:pic>
    </p:spTree>
    <p:extLst>
      <p:ext uri="{BB962C8B-B14F-4D97-AF65-F5344CB8AC3E}">
        <p14:creationId xmlns:p14="http://schemas.microsoft.com/office/powerpoint/2010/main" val="2735767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Implosion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3074" name="Picture 2">
            <a:extLst>
              <a:ext uri="{FF2B5EF4-FFF2-40B4-BE49-F238E27FC236}">
                <a16:creationId xmlns:a16="http://schemas.microsoft.com/office/drawing/2014/main" id="{161EBA5A-914A-8750-2EC2-D02EF370A5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064" y="1272745"/>
            <a:ext cx="6134065" cy="48551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A780ADB-2DF6-8580-EFA9-A4E8EE4278CE}"/>
              </a:ext>
            </a:extLst>
          </p:cNvPr>
          <p:cNvSpPr txBox="1"/>
          <p:nvPr/>
        </p:nvSpPr>
        <p:spPr>
          <a:xfrm>
            <a:off x="576526" y="6127849"/>
            <a:ext cx="5933496" cy="646331"/>
          </a:xfrm>
          <a:prstGeom prst="rect">
            <a:avLst/>
          </a:prstGeom>
          <a:noFill/>
        </p:spPr>
        <p:txBody>
          <a:bodyPr wrap="square" rtlCol="0">
            <a:spAutoFit/>
          </a:bodyPr>
          <a:lstStyle/>
          <a:p>
            <a:r>
              <a:rPr lang="en-US" dirty="0"/>
              <a:t>32 explosive blocks (20 hexagonal and 12 pentagonal blocks) which fit together in the same pattern as a soccer ball.</a:t>
            </a:r>
          </a:p>
        </p:txBody>
      </p:sp>
      <p:pic>
        <p:nvPicPr>
          <p:cNvPr id="4" name="Picture 3" descr="A table with numbers and measurements&#10;&#10;Description automatically generated with medium confidence">
            <a:extLst>
              <a:ext uri="{FF2B5EF4-FFF2-40B4-BE49-F238E27FC236}">
                <a16:creationId xmlns:a16="http://schemas.microsoft.com/office/drawing/2014/main" id="{274E4F42-DD16-EF5D-0E01-0F30C9A1940D}"/>
              </a:ext>
            </a:extLst>
          </p:cNvPr>
          <p:cNvPicPr>
            <a:picLocks noChangeAspect="1"/>
          </p:cNvPicPr>
          <p:nvPr/>
        </p:nvPicPr>
        <p:blipFill>
          <a:blip r:embed="rId4"/>
          <a:stretch>
            <a:fillRect/>
          </a:stretch>
        </p:blipFill>
        <p:spPr>
          <a:xfrm>
            <a:off x="6681914" y="1272745"/>
            <a:ext cx="5494755" cy="5233561"/>
          </a:xfrm>
          <a:prstGeom prst="rect">
            <a:avLst/>
          </a:prstGeom>
        </p:spPr>
      </p:pic>
      <p:sp>
        <p:nvSpPr>
          <p:cNvPr id="5" name="Rectangle 4">
            <a:extLst>
              <a:ext uri="{FF2B5EF4-FFF2-40B4-BE49-F238E27FC236}">
                <a16:creationId xmlns:a16="http://schemas.microsoft.com/office/drawing/2014/main" id="{A66CF45F-3C5D-30E2-A455-4C197F17E494}"/>
              </a:ext>
            </a:extLst>
          </p:cNvPr>
          <p:cNvSpPr/>
          <p:nvPr/>
        </p:nvSpPr>
        <p:spPr>
          <a:xfrm>
            <a:off x="204064" y="3653089"/>
            <a:ext cx="4818312" cy="133937"/>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7262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Implosion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3074" name="Picture 2">
            <a:extLst>
              <a:ext uri="{FF2B5EF4-FFF2-40B4-BE49-F238E27FC236}">
                <a16:creationId xmlns:a16="http://schemas.microsoft.com/office/drawing/2014/main" id="{161EBA5A-914A-8750-2EC2-D02EF370A5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064" y="1272745"/>
            <a:ext cx="6134065" cy="48551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A780ADB-2DF6-8580-EFA9-A4E8EE4278CE}"/>
              </a:ext>
            </a:extLst>
          </p:cNvPr>
          <p:cNvSpPr txBox="1"/>
          <p:nvPr/>
        </p:nvSpPr>
        <p:spPr>
          <a:xfrm>
            <a:off x="576526" y="6127849"/>
            <a:ext cx="5933496" cy="646331"/>
          </a:xfrm>
          <a:prstGeom prst="rect">
            <a:avLst/>
          </a:prstGeom>
          <a:noFill/>
        </p:spPr>
        <p:txBody>
          <a:bodyPr wrap="square" rtlCol="0">
            <a:spAutoFit/>
          </a:bodyPr>
          <a:lstStyle/>
          <a:p>
            <a:r>
              <a:rPr lang="en-US" dirty="0"/>
              <a:t>32 explosive blocks (20 hexagonal and 12 pentagonal blocks) which fit together in the same pattern as a soccer ball.</a:t>
            </a:r>
          </a:p>
        </p:txBody>
      </p:sp>
      <p:sp>
        <p:nvSpPr>
          <p:cNvPr id="5" name="Rectangle 4">
            <a:extLst>
              <a:ext uri="{FF2B5EF4-FFF2-40B4-BE49-F238E27FC236}">
                <a16:creationId xmlns:a16="http://schemas.microsoft.com/office/drawing/2014/main" id="{A66CF45F-3C5D-30E2-A455-4C197F17E494}"/>
              </a:ext>
            </a:extLst>
          </p:cNvPr>
          <p:cNvSpPr/>
          <p:nvPr/>
        </p:nvSpPr>
        <p:spPr>
          <a:xfrm>
            <a:off x="204064" y="4553212"/>
            <a:ext cx="4818312" cy="133937"/>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n_TOF TAC">
            <a:extLst>
              <a:ext uri="{FF2B5EF4-FFF2-40B4-BE49-F238E27FC236}">
                <a16:creationId xmlns:a16="http://schemas.microsoft.com/office/drawing/2014/main" id="{A14FFE5A-D1ED-BDCE-BE45-720F868CE9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100" y="1272745"/>
            <a:ext cx="5369835" cy="485510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2F97013-D2E4-4DBD-4D61-E719AC153C6D}"/>
              </a:ext>
            </a:extLst>
          </p:cNvPr>
          <p:cNvSpPr txBox="1"/>
          <p:nvPr/>
        </p:nvSpPr>
        <p:spPr>
          <a:xfrm>
            <a:off x="6618100" y="6127849"/>
            <a:ext cx="5668731" cy="646331"/>
          </a:xfrm>
          <a:prstGeom prst="rect">
            <a:avLst/>
          </a:prstGeom>
          <a:noFill/>
        </p:spPr>
        <p:txBody>
          <a:bodyPr wrap="none" rtlCol="0">
            <a:spAutoFit/>
          </a:bodyPr>
          <a:lstStyle/>
          <a:p>
            <a:r>
              <a:rPr lang="en-US" dirty="0"/>
              <a:t>40 BaF</a:t>
            </a:r>
            <a:r>
              <a:rPr lang="en-US" baseline="-25000" dirty="0"/>
              <a:t>2 </a:t>
            </a:r>
            <a:r>
              <a:rPr lang="en-US" dirty="0"/>
              <a:t>crystals for 𝛾-ray detection: a 4π Total Absorption</a:t>
            </a:r>
            <a:endParaRPr lang="en-US" baseline="-25000" dirty="0"/>
          </a:p>
          <a:p>
            <a:r>
              <a:rPr lang="en-US" dirty="0"/>
              <a:t>Calorimeter (TAC) at CERN </a:t>
            </a:r>
            <a:r>
              <a:rPr lang="en-US" dirty="0">
                <a:solidFill>
                  <a:srgbClr val="FF0000"/>
                </a:solidFill>
              </a:rPr>
              <a:t>n</a:t>
            </a:r>
            <a:r>
              <a:rPr lang="en-US" dirty="0"/>
              <a:t>_TOF</a:t>
            </a:r>
          </a:p>
        </p:txBody>
      </p:sp>
    </p:spTree>
    <p:extLst>
      <p:ext uri="{BB962C8B-B14F-4D97-AF65-F5344CB8AC3E}">
        <p14:creationId xmlns:p14="http://schemas.microsoft.com/office/powerpoint/2010/main" val="1019401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Implosion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5887550" cy="1477328"/>
          </a:xfrm>
          <a:prstGeom prst="rect">
            <a:avLst/>
          </a:prstGeom>
          <a:noFill/>
        </p:spPr>
        <p:txBody>
          <a:bodyPr wrap="square" rtlCol="0">
            <a:spAutoFit/>
          </a:bodyPr>
          <a:lstStyle/>
          <a:p>
            <a:pPr algn="just"/>
            <a:r>
              <a:rPr lang="en-US" dirty="0"/>
              <a:t>A high performance explosive can generate shock wave pressures of </a:t>
            </a:r>
            <a:r>
              <a:rPr lang="en-US" b="1" dirty="0"/>
              <a:t>400 kilobars </a:t>
            </a:r>
            <a:r>
              <a:rPr lang="en-US" dirty="0"/>
              <a:t>(four hundred thousand atmospheres), implosion convergence and other concentration techniques can boost this to </a:t>
            </a:r>
            <a:r>
              <a:rPr lang="en-US" b="1" dirty="0"/>
              <a:t>several megabars</a:t>
            </a:r>
            <a:r>
              <a:rPr lang="en-US" dirty="0"/>
              <a:t>. </a:t>
            </a:r>
          </a:p>
        </p:txBody>
      </p:sp>
      <p:pic>
        <p:nvPicPr>
          <p:cNvPr id="4" name="Picture 3" descr="A table with numbers and measurements&#10;&#10;Description automatically generated with medium confidence">
            <a:extLst>
              <a:ext uri="{FF2B5EF4-FFF2-40B4-BE49-F238E27FC236}">
                <a16:creationId xmlns:a16="http://schemas.microsoft.com/office/drawing/2014/main" id="{274E4F42-DD16-EF5D-0E01-0F30C9A1940D}"/>
              </a:ext>
            </a:extLst>
          </p:cNvPr>
          <p:cNvPicPr>
            <a:picLocks noChangeAspect="1"/>
          </p:cNvPicPr>
          <p:nvPr/>
        </p:nvPicPr>
        <p:blipFill>
          <a:blip r:embed="rId3"/>
          <a:stretch>
            <a:fillRect/>
          </a:stretch>
        </p:blipFill>
        <p:spPr>
          <a:xfrm>
            <a:off x="6681914" y="1272745"/>
            <a:ext cx="5494755" cy="5233561"/>
          </a:xfrm>
          <a:prstGeom prst="rect">
            <a:avLst/>
          </a:prstGeom>
        </p:spPr>
      </p:pic>
      <p:sp>
        <p:nvSpPr>
          <p:cNvPr id="7" name="TextBox 6">
            <a:extLst>
              <a:ext uri="{FF2B5EF4-FFF2-40B4-BE49-F238E27FC236}">
                <a16:creationId xmlns:a16="http://schemas.microsoft.com/office/drawing/2014/main" id="{0570780A-D540-F172-CF3B-8117270A5C38}"/>
              </a:ext>
            </a:extLst>
          </p:cNvPr>
          <p:cNvSpPr txBox="1"/>
          <p:nvPr/>
        </p:nvSpPr>
        <p:spPr>
          <a:xfrm>
            <a:off x="450579" y="3294544"/>
            <a:ext cx="5887550" cy="1477328"/>
          </a:xfrm>
          <a:prstGeom prst="rect">
            <a:avLst/>
          </a:prstGeom>
          <a:noFill/>
        </p:spPr>
        <p:txBody>
          <a:bodyPr wrap="square" rtlCol="0">
            <a:spAutoFit/>
          </a:bodyPr>
          <a:lstStyle/>
          <a:p>
            <a:pPr algn="just"/>
            <a:r>
              <a:rPr lang="en-US" dirty="0"/>
              <a:t>The convergent shock wave of an implosion can compress solid uranium or plutonium by </a:t>
            </a:r>
            <a:r>
              <a:rPr lang="en-US" b="1" dirty="0"/>
              <a:t>a factor of 2 to 3</a:t>
            </a:r>
            <a:r>
              <a:rPr lang="en-US" dirty="0"/>
              <a:t>. The compression occurs very rapidly, typically providing insertion times in the range to </a:t>
            </a:r>
            <a:r>
              <a:rPr lang="en-US" b="1" dirty="0"/>
              <a:t>1 to 4 microseconds</a:t>
            </a:r>
            <a:r>
              <a:rPr lang="en-US" dirty="0"/>
              <a:t>. The period of maximum compression lasts less than a microsecond.</a:t>
            </a:r>
          </a:p>
        </p:txBody>
      </p:sp>
      <p:sp>
        <p:nvSpPr>
          <p:cNvPr id="8" name="TextBox 7">
            <a:extLst>
              <a:ext uri="{FF2B5EF4-FFF2-40B4-BE49-F238E27FC236}">
                <a16:creationId xmlns:a16="http://schemas.microsoft.com/office/drawing/2014/main" id="{8B2B5CB4-0B2B-773B-7CA3-7CF1BD21B06B}"/>
              </a:ext>
            </a:extLst>
          </p:cNvPr>
          <p:cNvSpPr txBox="1"/>
          <p:nvPr/>
        </p:nvSpPr>
        <p:spPr>
          <a:xfrm>
            <a:off x="450579" y="5142884"/>
            <a:ext cx="5887550" cy="646331"/>
          </a:xfrm>
          <a:prstGeom prst="rect">
            <a:avLst/>
          </a:prstGeom>
          <a:noFill/>
        </p:spPr>
        <p:txBody>
          <a:bodyPr wrap="square" rtlCol="0">
            <a:spAutoFit/>
          </a:bodyPr>
          <a:lstStyle/>
          <a:p>
            <a:r>
              <a:rPr lang="en-US" dirty="0"/>
              <a:t>A two-fold compression will boost a slightly sub-critical solid mass to nearly </a:t>
            </a:r>
            <a:r>
              <a:rPr lang="en-US" b="1" dirty="0"/>
              <a:t>four critical masses</a:t>
            </a:r>
            <a:r>
              <a:rPr lang="en-US" dirty="0"/>
              <a:t>.</a:t>
            </a:r>
          </a:p>
        </p:txBody>
      </p:sp>
    </p:spTree>
    <p:extLst>
      <p:ext uri="{BB962C8B-B14F-4D97-AF65-F5344CB8AC3E}">
        <p14:creationId xmlns:p14="http://schemas.microsoft.com/office/powerpoint/2010/main" val="46126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technologies 4</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3382456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4" name="Picture 3" descr="A table with numbers and measurements&#10;&#10;Description automatically generated with medium confidence">
            <a:extLst>
              <a:ext uri="{FF2B5EF4-FFF2-40B4-BE49-F238E27FC236}">
                <a16:creationId xmlns:a16="http://schemas.microsoft.com/office/drawing/2014/main" id="{274E4F42-DD16-EF5D-0E01-0F30C9A1940D}"/>
              </a:ext>
            </a:extLst>
          </p:cNvPr>
          <p:cNvPicPr>
            <a:picLocks noChangeAspect="1"/>
          </p:cNvPicPr>
          <p:nvPr/>
        </p:nvPicPr>
        <p:blipFill>
          <a:blip r:embed="rId3"/>
          <a:stretch>
            <a:fillRect/>
          </a:stretch>
        </p:blipFill>
        <p:spPr>
          <a:xfrm>
            <a:off x="6681914" y="1272745"/>
            <a:ext cx="5494755" cy="5233561"/>
          </a:xfrm>
          <a:prstGeom prst="rect">
            <a:avLst/>
          </a:prstGeom>
        </p:spPr>
      </p:pic>
      <p:sp>
        <p:nvSpPr>
          <p:cNvPr id="9" name="TextBox 8">
            <a:extLst>
              <a:ext uri="{FF2B5EF4-FFF2-40B4-BE49-F238E27FC236}">
                <a16:creationId xmlns:a16="http://schemas.microsoft.com/office/drawing/2014/main" id="{6E835FF3-4A80-9D62-8112-A59522EF2954}"/>
              </a:ext>
            </a:extLst>
          </p:cNvPr>
          <p:cNvSpPr txBox="1"/>
          <p:nvPr/>
        </p:nvSpPr>
        <p:spPr>
          <a:xfrm>
            <a:off x="450579" y="1461649"/>
            <a:ext cx="5887550" cy="2031325"/>
          </a:xfrm>
          <a:prstGeom prst="rect">
            <a:avLst/>
          </a:prstGeom>
          <a:noFill/>
        </p:spPr>
        <p:txBody>
          <a:bodyPr wrap="square" rtlCol="0">
            <a:spAutoFit/>
          </a:bodyPr>
          <a:lstStyle/>
          <a:p>
            <a:pPr algn="just"/>
            <a:r>
              <a:rPr lang="en-US" dirty="0"/>
              <a:t>In addition to its major objective of achieving supercriticality, compression has another important effect: The increased density </a:t>
            </a:r>
            <a:r>
              <a:rPr lang="en-US" b="1" dirty="0"/>
              <a:t>reduces the neutron mean free path</a:t>
            </a:r>
            <a:r>
              <a:rPr lang="en-US" dirty="0"/>
              <a:t>, which is inversely proportional to density. This reduces the time period for each generation and allows a faster reaction that can progress farther before disassembly occurs. Implosion thus considerably increases a bomb's efficiency.</a:t>
            </a:r>
          </a:p>
        </p:txBody>
      </p:sp>
    </p:spTree>
    <p:extLst>
      <p:ext uri="{BB962C8B-B14F-4D97-AF65-F5344CB8AC3E}">
        <p14:creationId xmlns:p14="http://schemas.microsoft.com/office/powerpoint/2010/main" val="262749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Initiating fission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8" y="1133229"/>
            <a:ext cx="10873946" cy="369332"/>
          </a:xfrm>
          <a:prstGeom prst="rect">
            <a:avLst/>
          </a:prstGeom>
          <a:noFill/>
        </p:spPr>
        <p:txBody>
          <a:bodyPr wrap="square" rtlCol="0">
            <a:spAutoFit/>
          </a:bodyPr>
          <a:lstStyle/>
          <a:p>
            <a:r>
              <a:rPr lang="en-US" dirty="0"/>
              <a:t>There are three different ways to generate the neutrons that starts the chain reaction (10</a:t>
            </a:r>
            <a:r>
              <a:rPr lang="en-US" baseline="30000" dirty="0"/>
              <a:t>7</a:t>
            </a:r>
            <a:r>
              <a:rPr lang="en-US" dirty="0"/>
              <a:t> – 10</a:t>
            </a:r>
            <a:r>
              <a:rPr lang="en-US" baseline="30000" dirty="0"/>
              <a:t>9</a:t>
            </a:r>
            <a:r>
              <a:rPr lang="en-US" dirty="0"/>
              <a:t> n/s needed)</a:t>
            </a:r>
          </a:p>
        </p:txBody>
      </p:sp>
      <p:sp>
        <p:nvSpPr>
          <p:cNvPr id="3" name="TextBox 2">
            <a:extLst>
              <a:ext uri="{FF2B5EF4-FFF2-40B4-BE49-F238E27FC236}">
                <a16:creationId xmlns:a16="http://schemas.microsoft.com/office/drawing/2014/main" id="{6965DFB8-1102-CFCD-7B3E-642AD06A2CEF}"/>
              </a:ext>
            </a:extLst>
          </p:cNvPr>
          <p:cNvSpPr txBox="1"/>
          <p:nvPr/>
        </p:nvSpPr>
        <p:spPr>
          <a:xfrm>
            <a:off x="450578" y="1745071"/>
            <a:ext cx="8023863" cy="369332"/>
          </a:xfrm>
          <a:prstGeom prst="rect">
            <a:avLst/>
          </a:prstGeom>
          <a:noFill/>
        </p:spPr>
        <p:txBody>
          <a:bodyPr wrap="none" rtlCol="0">
            <a:spAutoFit/>
          </a:bodyPr>
          <a:lstStyle/>
          <a:p>
            <a:r>
              <a:rPr lang="en-US" dirty="0"/>
              <a:t>1. </a:t>
            </a:r>
            <a:r>
              <a:rPr lang="en-US" baseline="30000" dirty="0"/>
              <a:t> 9</a:t>
            </a:r>
            <a:r>
              <a:rPr lang="en-US" dirty="0"/>
              <a:t>Be + ⍺  -&gt; </a:t>
            </a:r>
            <a:r>
              <a:rPr lang="en-US" baseline="30000" dirty="0"/>
              <a:t> 8</a:t>
            </a:r>
            <a:r>
              <a:rPr lang="en-US" dirty="0"/>
              <a:t>Be + ⍺ + n                   with the ⍺ provided by a </a:t>
            </a:r>
            <a:r>
              <a:rPr lang="en-US" baseline="30000" dirty="0"/>
              <a:t>210</a:t>
            </a:r>
            <a:r>
              <a:rPr lang="en-US" dirty="0"/>
              <a:t>Po source  of 3-30 Ci </a:t>
            </a:r>
          </a:p>
        </p:txBody>
      </p:sp>
      <p:sp>
        <p:nvSpPr>
          <p:cNvPr id="4" name="TextBox 3">
            <a:extLst>
              <a:ext uri="{FF2B5EF4-FFF2-40B4-BE49-F238E27FC236}">
                <a16:creationId xmlns:a16="http://schemas.microsoft.com/office/drawing/2014/main" id="{CDF7FF2C-B8B6-4D8A-900C-DA965E369E13}"/>
              </a:ext>
            </a:extLst>
          </p:cNvPr>
          <p:cNvSpPr txBox="1"/>
          <p:nvPr/>
        </p:nvSpPr>
        <p:spPr>
          <a:xfrm>
            <a:off x="450578" y="2353127"/>
            <a:ext cx="10873945" cy="923330"/>
          </a:xfrm>
          <a:prstGeom prst="rect">
            <a:avLst/>
          </a:prstGeom>
          <a:noFill/>
        </p:spPr>
        <p:txBody>
          <a:bodyPr wrap="square" rtlCol="0">
            <a:spAutoFit/>
          </a:bodyPr>
          <a:lstStyle/>
          <a:p>
            <a:pPr algn="just"/>
            <a:r>
              <a:rPr lang="en-US" dirty="0"/>
              <a:t>The major problem with the beryllium/alpha emitter generators is that the strong emitters used have very short half-life (138.4 days for </a:t>
            </a:r>
            <a:r>
              <a:rPr lang="en-US" baseline="30000" dirty="0"/>
              <a:t>210</a:t>
            </a:r>
            <a:r>
              <a:rPr lang="en-US" dirty="0"/>
              <a:t>Po). Maintaining an inventory of weapons thus requires continual manufacture and replacement of generators. </a:t>
            </a:r>
          </a:p>
        </p:txBody>
      </p:sp>
      <p:sp>
        <p:nvSpPr>
          <p:cNvPr id="5" name="TextBox 4">
            <a:extLst>
              <a:ext uri="{FF2B5EF4-FFF2-40B4-BE49-F238E27FC236}">
                <a16:creationId xmlns:a16="http://schemas.microsoft.com/office/drawing/2014/main" id="{D4B2D63D-29C2-DDAE-8249-BD636D50D05D}"/>
              </a:ext>
            </a:extLst>
          </p:cNvPr>
          <p:cNvSpPr txBox="1"/>
          <p:nvPr/>
        </p:nvSpPr>
        <p:spPr>
          <a:xfrm>
            <a:off x="450578" y="3620481"/>
            <a:ext cx="10873945" cy="1754326"/>
          </a:xfrm>
          <a:prstGeom prst="rect">
            <a:avLst/>
          </a:prstGeom>
          <a:noFill/>
        </p:spPr>
        <p:txBody>
          <a:bodyPr wrap="square" rtlCol="0">
            <a:spAutoFit/>
          </a:bodyPr>
          <a:lstStyle/>
          <a:p>
            <a:pPr algn="just"/>
            <a:r>
              <a:rPr lang="en-US" dirty="0"/>
              <a:t>2. Use the implosion to initiate a neutron generating fusion D+T reactions (placed at the center of the imploding device).</a:t>
            </a:r>
          </a:p>
          <a:p>
            <a:pPr algn="just"/>
            <a:endParaRPr lang="en-US" dirty="0"/>
          </a:p>
          <a:p>
            <a:pPr algn="just"/>
            <a:r>
              <a:rPr lang="en-US" dirty="0"/>
              <a:t>This type of implosion initiator is even more difficult to engineer than the Be/</a:t>
            </a:r>
            <a:r>
              <a:rPr lang="en-US" baseline="30000" dirty="0"/>
              <a:t>210</a:t>
            </a:r>
            <a:r>
              <a:rPr lang="en-US" dirty="0"/>
              <a:t>Po type since the very high precision implosion is required to achieve the required symmetry. The major advantage is that the short half-life </a:t>
            </a:r>
            <a:r>
              <a:rPr lang="en-US" baseline="30000" dirty="0"/>
              <a:t>210</a:t>
            </a:r>
            <a:r>
              <a:rPr lang="en-US" dirty="0"/>
              <a:t>Po is not needed.</a:t>
            </a:r>
          </a:p>
        </p:txBody>
      </p:sp>
      <p:sp>
        <p:nvSpPr>
          <p:cNvPr id="7" name="TextBox 6">
            <a:extLst>
              <a:ext uri="{FF2B5EF4-FFF2-40B4-BE49-F238E27FC236}">
                <a16:creationId xmlns:a16="http://schemas.microsoft.com/office/drawing/2014/main" id="{CC8977FE-FC26-4DAF-4AFB-C0A5F9197321}"/>
              </a:ext>
            </a:extLst>
          </p:cNvPr>
          <p:cNvSpPr txBox="1"/>
          <p:nvPr/>
        </p:nvSpPr>
        <p:spPr>
          <a:xfrm>
            <a:off x="450578" y="5718831"/>
            <a:ext cx="10873945" cy="646331"/>
          </a:xfrm>
          <a:prstGeom prst="rect">
            <a:avLst/>
          </a:prstGeom>
          <a:noFill/>
        </p:spPr>
        <p:txBody>
          <a:bodyPr wrap="square" rtlCol="0">
            <a:spAutoFit/>
          </a:bodyPr>
          <a:lstStyle/>
          <a:p>
            <a:r>
              <a:rPr lang="en-US" dirty="0"/>
              <a:t>3. Use an electronically controlled particle accelerator (a pulse neutron tube). Can produce  10</a:t>
            </a:r>
            <a:r>
              <a:rPr lang="en-US" baseline="30000" dirty="0"/>
              <a:t>8</a:t>
            </a:r>
            <a:r>
              <a:rPr lang="en-US" dirty="0"/>
              <a:t> – 10</a:t>
            </a:r>
            <a:r>
              <a:rPr lang="en-US" baseline="30000" dirty="0"/>
              <a:t>9</a:t>
            </a:r>
            <a:r>
              <a:rPr lang="en-US" dirty="0"/>
              <a:t> n/s (pulsed or continuous) </a:t>
            </a:r>
          </a:p>
        </p:txBody>
      </p:sp>
    </p:spTree>
    <p:extLst>
      <p:ext uri="{BB962C8B-B14F-4D97-AF65-F5344CB8AC3E}">
        <p14:creationId xmlns:p14="http://schemas.microsoft.com/office/powerpoint/2010/main" val="2843390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Initiating fission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8" name="Picture 7">
            <a:extLst>
              <a:ext uri="{FF2B5EF4-FFF2-40B4-BE49-F238E27FC236}">
                <a16:creationId xmlns:a16="http://schemas.microsoft.com/office/drawing/2014/main" id="{4F5DF658-AFFE-0872-80F1-F65FCE5214E5}"/>
              </a:ext>
            </a:extLst>
          </p:cNvPr>
          <p:cNvPicPr>
            <a:picLocks noChangeAspect="1"/>
          </p:cNvPicPr>
          <p:nvPr/>
        </p:nvPicPr>
        <p:blipFill>
          <a:blip r:embed="rId3"/>
          <a:stretch>
            <a:fillRect/>
          </a:stretch>
        </p:blipFill>
        <p:spPr>
          <a:xfrm>
            <a:off x="911138" y="939114"/>
            <a:ext cx="4994615" cy="5918886"/>
          </a:xfrm>
          <a:prstGeom prst="rect">
            <a:avLst/>
          </a:prstGeom>
        </p:spPr>
      </p:pic>
      <p:pic>
        <p:nvPicPr>
          <p:cNvPr id="9" name="Picture 8">
            <a:extLst>
              <a:ext uri="{FF2B5EF4-FFF2-40B4-BE49-F238E27FC236}">
                <a16:creationId xmlns:a16="http://schemas.microsoft.com/office/drawing/2014/main" id="{F5EDD303-DFB9-3C19-E4F1-5EDD9B7B60B9}"/>
              </a:ext>
            </a:extLst>
          </p:cNvPr>
          <p:cNvPicPr>
            <a:picLocks noChangeAspect="1"/>
          </p:cNvPicPr>
          <p:nvPr/>
        </p:nvPicPr>
        <p:blipFill rotWithShape="1">
          <a:blip r:embed="rId4"/>
          <a:srcRect b="13693"/>
          <a:stretch/>
        </p:blipFill>
        <p:spPr>
          <a:xfrm>
            <a:off x="6366312" y="939114"/>
            <a:ext cx="5651314" cy="5918886"/>
          </a:xfrm>
          <a:prstGeom prst="rect">
            <a:avLst/>
          </a:prstGeom>
        </p:spPr>
      </p:pic>
    </p:spTree>
    <p:extLst>
      <p:ext uri="{BB962C8B-B14F-4D97-AF65-F5344CB8AC3E}">
        <p14:creationId xmlns:p14="http://schemas.microsoft.com/office/powerpoint/2010/main" val="18985277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Gun 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401172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Gun-assembly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4" name="Picture 3" descr="A diagram of a nuclear bomb&#10;&#10;Description automatically generated">
            <a:extLst>
              <a:ext uri="{FF2B5EF4-FFF2-40B4-BE49-F238E27FC236}">
                <a16:creationId xmlns:a16="http://schemas.microsoft.com/office/drawing/2014/main" id="{4757923E-0328-D6D3-244A-DF080D02C032}"/>
              </a:ext>
            </a:extLst>
          </p:cNvPr>
          <p:cNvPicPr>
            <a:picLocks noChangeAspect="1"/>
          </p:cNvPicPr>
          <p:nvPr/>
        </p:nvPicPr>
        <p:blipFill>
          <a:blip r:embed="rId3"/>
          <a:stretch>
            <a:fillRect/>
          </a:stretch>
        </p:blipFill>
        <p:spPr>
          <a:xfrm>
            <a:off x="4831280" y="1272746"/>
            <a:ext cx="7255784" cy="3774685"/>
          </a:xfrm>
          <a:prstGeom prst="rect">
            <a:avLst/>
          </a:prstGeom>
        </p:spPr>
      </p:pic>
      <p:sp>
        <p:nvSpPr>
          <p:cNvPr id="3" name="TextBox 2">
            <a:extLst>
              <a:ext uri="{FF2B5EF4-FFF2-40B4-BE49-F238E27FC236}">
                <a16:creationId xmlns:a16="http://schemas.microsoft.com/office/drawing/2014/main" id="{3BF615BF-5CCB-58D2-E29B-1A75C35771F4}"/>
              </a:ext>
            </a:extLst>
          </p:cNvPr>
          <p:cNvSpPr txBox="1"/>
          <p:nvPr/>
        </p:nvSpPr>
        <p:spPr>
          <a:xfrm>
            <a:off x="450578" y="1003986"/>
            <a:ext cx="4380701" cy="4801314"/>
          </a:xfrm>
          <a:prstGeom prst="rect">
            <a:avLst/>
          </a:prstGeom>
          <a:noFill/>
        </p:spPr>
        <p:txBody>
          <a:bodyPr wrap="square" rtlCol="0">
            <a:spAutoFit/>
          </a:bodyPr>
          <a:lstStyle/>
          <a:p>
            <a:pPr algn="just"/>
            <a:r>
              <a:rPr lang="en-US" dirty="0"/>
              <a:t>Take two subcritical masses and obtain the equivalent of three critical masses by bringing them together.</a:t>
            </a:r>
          </a:p>
          <a:p>
            <a:pPr algn="just"/>
            <a:endParaRPr lang="en-US" dirty="0"/>
          </a:p>
          <a:p>
            <a:pPr algn="just"/>
            <a:r>
              <a:rPr lang="en-US" dirty="0"/>
              <a:t>Imagine a spherical pit made up of about three critical masses of fissionable material. Now remove a core from the pit with a mass slightly less than critical. Since the center of the pit is now hollow, its effective density has been reduced to 2/3 of the original density. Since we now have two critical masses remaining in the pit, and the reduction in density leads to a further reduction of (2/3)^2 = 4/9, the pit now contains only 2*(4/9) = 8/9 of a critical mass.</a:t>
            </a:r>
          </a:p>
          <a:p>
            <a:pPr algn="just"/>
            <a:endParaRPr lang="en-US" dirty="0"/>
          </a:p>
          <a:p>
            <a:pPr algn="just"/>
            <a:endParaRPr lang="en-US" dirty="0"/>
          </a:p>
        </p:txBody>
      </p:sp>
    </p:spTree>
    <p:extLst>
      <p:ext uri="{BB962C8B-B14F-4D97-AF65-F5344CB8AC3E}">
        <p14:creationId xmlns:p14="http://schemas.microsoft.com/office/powerpoint/2010/main" val="2872299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Gun-assembly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8" y="1003986"/>
            <a:ext cx="4380701" cy="4801314"/>
          </a:xfrm>
          <a:prstGeom prst="rect">
            <a:avLst/>
          </a:prstGeom>
          <a:noFill/>
        </p:spPr>
        <p:txBody>
          <a:bodyPr wrap="square" rtlCol="0">
            <a:spAutoFit/>
          </a:bodyPr>
          <a:lstStyle/>
          <a:p>
            <a:pPr algn="just"/>
            <a:r>
              <a:rPr lang="en-US" dirty="0"/>
              <a:t>Take two subcritical masses and obtain the equivalent of three critical masses by bringing them together.</a:t>
            </a:r>
          </a:p>
          <a:p>
            <a:pPr algn="just"/>
            <a:endParaRPr lang="en-US" dirty="0"/>
          </a:p>
          <a:p>
            <a:pPr algn="just"/>
            <a:r>
              <a:rPr lang="en-US" dirty="0"/>
              <a:t>Imagine a spherical pit made up of about three critical masses of fissionable material. Now remove a core from the pit with a mass slightly less than critical. Since the center of the pit is now hollow, its effective density has been reduced to 2/3 of the original density. Since we now have two critical masses remaining in the pit, and the reduction in density leads to a further reduction of (2/3)^2 = 4/9, the pit now contains only 2*(4/9) = 8/9 of a critical mass.</a:t>
            </a:r>
          </a:p>
          <a:p>
            <a:pPr algn="just"/>
            <a:endParaRPr lang="en-US" dirty="0"/>
          </a:p>
          <a:p>
            <a:pPr algn="just"/>
            <a:endParaRPr lang="en-US" dirty="0"/>
          </a:p>
        </p:txBody>
      </p:sp>
      <p:pic>
        <p:nvPicPr>
          <p:cNvPr id="2050" name="Picture 2">
            <a:extLst>
              <a:ext uri="{FF2B5EF4-FFF2-40B4-BE49-F238E27FC236}">
                <a16:creationId xmlns:a16="http://schemas.microsoft.com/office/drawing/2014/main" id="{79A27D03-B7F5-2213-E91A-30174ADF8A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0436" y="198029"/>
            <a:ext cx="7225446" cy="6635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4235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Efficiency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sp>
        <p:nvSpPr>
          <p:cNvPr id="3" name="TextBox 2">
            <a:extLst>
              <a:ext uri="{FF2B5EF4-FFF2-40B4-BE49-F238E27FC236}">
                <a16:creationId xmlns:a16="http://schemas.microsoft.com/office/drawing/2014/main" id="{CC3AC095-EDD5-CD51-BD94-19B8BD5AF0B0}"/>
              </a:ext>
            </a:extLst>
          </p:cNvPr>
          <p:cNvSpPr txBox="1"/>
          <p:nvPr/>
        </p:nvSpPr>
        <p:spPr>
          <a:xfrm>
            <a:off x="359116" y="1312928"/>
            <a:ext cx="10463559" cy="3970318"/>
          </a:xfrm>
          <a:prstGeom prst="rect">
            <a:avLst/>
          </a:prstGeom>
          <a:noFill/>
        </p:spPr>
        <p:txBody>
          <a:bodyPr wrap="square" rtlCol="0">
            <a:spAutoFit/>
          </a:bodyPr>
          <a:lstStyle/>
          <a:p>
            <a:pPr algn="just"/>
            <a:r>
              <a:rPr lang="en-US" dirty="0"/>
              <a:t>By the time a significant percentage of the atoms have fissioned, their thermal kinetic energy is so high that the pit will expand enough to shut down the reaction in only a few of shakes. </a:t>
            </a:r>
          </a:p>
          <a:p>
            <a:pPr algn="just"/>
            <a:endParaRPr lang="en-US" dirty="0"/>
          </a:p>
          <a:p>
            <a:pPr algn="just"/>
            <a:r>
              <a:rPr lang="en-US" dirty="0"/>
              <a:t>This severely limits the efficiency of fission weapons (percentage of material fissioned). The practical efficiency limit of a typical pure fission bomb is about 25% and could be much less. </a:t>
            </a:r>
          </a:p>
          <a:p>
            <a:pPr algn="just"/>
            <a:endParaRPr lang="en-US" dirty="0"/>
          </a:p>
          <a:p>
            <a:pPr algn="just"/>
            <a:r>
              <a:rPr lang="en-US" b="1" dirty="0"/>
              <a:t>Little Boy</a:t>
            </a:r>
            <a:r>
              <a:rPr lang="en-US" dirty="0"/>
              <a:t> (Hiroshima, gun-type) had an efficiency of only </a:t>
            </a:r>
            <a:r>
              <a:rPr lang="en-US" b="1" dirty="0"/>
              <a:t>1.4%</a:t>
            </a:r>
            <a:r>
              <a:rPr lang="en-US" dirty="0"/>
              <a:t>. The </a:t>
            </a:r>
            <a:r>
              <a:rPr lang="en-US" b="1" dirty="0"/>
              <a:t>Fat Man</a:t>
            </a:r>
            <a:r>
              <a:rPr lang="en-US" dirty="0"/>
              <a:t> implosion bomb (Nagasaki) was </a:t>
            </a:r>
            <a:r>
              <a:rPr lang="en-US" b="1" dirty="0"/>
              <a:t>17% efficient</a:t>
            </a:r>
            <a:r>
              <a:rPr lang="en-US" dirty="0"/>
              <a:t> (counting only the energy produced by the fissile core, the natural uranium tamper contributed another 4% through fast fission). Very large pure fission bombs can achieve efficiencies approaching 50% but have been supplanted by thermonuclear weapon technology. Anything that will increase the confinement time of the fissionable core or decrease the generation time, even slightly, can cause a significant increase in bomb yield.</a:t>
            </a:r>
          </a:p>
          <a:p>
            <a:pPr algn="just"/>
            <a:endParaRPr lang="en-US" dirty="0"/>
          </a:p>
          <a:p>
            <a:pPr algn="just"/>
            <a:endParaRPr lang="en-US" dirty="0"/>
          </a:p>
        </p:txBody>
      </p:sp>
      <p:sp>
        <p:nvSpPr>
          <p:cNvPr id="4" name="TextBox 3">
            <a:extLst>
              <a:ext uri="{FF2B5EF4-FFF2-40B4-BE49-F238E27FC236}">
                <a16:creationId xmlns:a16="http://schemas.microsoft.com/office/drawing/2014/main" id="{A7F28D74-B2AE-82CD-3233-07C30B027F12}"/>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3"/>
              </a:rPr>
              <a:t>nuclearweaponarchive.org</a:t>
            </a:r>
            <a:endParaRPr lang="en-US" dirty="0"/>
          </a:p>
        </p:txBody>
      </p:sp>
      <p:sp>
        <p:nvSpPr>
          <p:cNvPr id="5" name="TextBox 4">
            <a:extLst>
              <a:ext uri="{FF2B5EF4-FFF2-40B4-BE49-F238E27FC236}">
                <a16:creationId xmlns:a16="http://schemas.microsoft.com/office/drawing/2014/main" id="{050EEE16-6EF0-7C4B-20CF-B3766E24DF89}"/>
              </a:ext>
            </a:extLst>
          </p:cNvPr>
          <p:cNvSpPr txBox="1"/>
          <p:nvPr/>
        </p:nvSpPr>
        <p:spPr>
          <a:xfrm>
            <a:off x="3210371" y="5227130"/>
            <a:ext cx="4761047" cy="369332"/>
          </a:xfrm>
          <a:prstGeom prst="rect">
            <a:avLst/>
          </a:prstGeom>
          <a:noFill/>
        </p:spPr>
        <p:txBody>
          <a:bodyPr wrap="none" rtlCol="0">
            <a:spAutoFit/>
          </a:bodyPr>
          <a:lstStyle/>
          <a:p>
            <a:r>
              <a:rPr lang="en-US" dirty="0"/>
              <a:t>all details in: </a:t>
            </a:r>
            <a:r>
              <a:rPr lang="en-US" dirty="0">
                <a:hlinkClick r:id="rId4"/>
              </a:rPr>
              <a:t>Elements of Fission Weapon Design</a:t>
            </a:r>
            <a:endParaRPr lang="en-US" dirty="0"/>
          </a:p>
        </p:txBody>
      </p:sp>
    </p:spTree>
    <p:extLst>
      <p:ext uri="{BB962C8B-B14F-4D97-AF65-F5344CB8AC3E}">
        <p14:creationId xmlns:p14="http://schemas.microsoft.com/office/powerpoint/2010/main" val="3887203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 </a:t>
            </a:r>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239</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Pu &amp; </a:t>
            </a:r>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235</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U production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7" y="1446202"/>
            <a:ext cx="5400000" cy="3970318"/>
          </a:xfrm>
          <a:prstGeom prst="rect">
            <a:avLst/>
          </a:prstGeom>
          <a:noFill/>
        </p:spPr>
        <p:txBody>
          <a:bodyPr wrap="square" rtlCol="0">
            <a:spAutoFit/>
          </a:bodyPr>
          <a:lstStyle/>
          <a:p>
            <a:pPr algn="just"/>
            <a:r>
              <a:rPr lang="en-US" dirty="0"/>
              <a:t>The three reactors (B and D which went started up for production in December 1944, and F which started up February 1945) at Hanford had a combined design thermal output of 750 MW and were theoretically capable of producing </a:t>
            </a:r>
            <a:r>
              <a:rPr lang="en-US" b="1" dirty="0"/>
              <a:t>19.4 kg of plutonium a month</a:t>
            </a:r>
            <a:r>
              <a:rPr lang="en-US" dirty="0"/>
              <a:t> (6.5 kg/reactor), enough for over 3 Fat Man bombs. Monthly or annual production figures are unavailable for 1945 and 1946, but by the end of FY 1947 (30 June 1947) 493 kg of plutonium had been produced. Neglecting the startup month of each reactor, this indicates </a:t>
            </a:r>
            <a:r>
              <a:rPr lang="en-US" b="1" dirty="0"/>
              <a:t>an average plutonium production 5.6 kg/reactor/month</a:t>
            </a:r>
            <a:r>
              <a:rPr lang="en-US" dirty="0"/>
              <a:t> even though they were operated at reduced power or even shut down intermittently beginning in 1946.</a:t>
            </a:r>
          </a:p>
        </p:txBody>
      </p:sp>
      <p:sp>
        <p:nvSpPr>
          <p:cNvPr id="3" name="TextBox 2">
            <a:extLst>
              <a:ext uri="{FF2B5EF4-FFF2-40B4-BE49-F238E27FC236}">
                <a16:creationId xmlns:a16="http://schemas.microsoft.com/office/drawing/2014/main" id="{093A0EE2-9F82-1892-FD30-44E4EDC2F1F7}"/>
              </a:ext>
            </a:extLst>
          </p:cNvPr>
          <p:cNvSpPr txBox="1"/>
          <p:nvPr/>
        </p:nvSpPr>
        <p:spPr>
          <a:xfrm>
            <a:off x="6432884" y="1446202"/>
            <a:ext cx="5400000" cy="2862322"/>
          </a:xfrm>
          <a:prstGeom prst="rect">
            <a:avLst/>
          </a:prstGeom>
          <a:noFill/>
        </p:spPr>
        <p:txBody>
          <a:bodyPr wrap="square" rtlCol="0">
            <a:spAutoFit/>
          </a:bodyPr>
          <a:lstStyle/>
          <a:p>
            <a:pPr algn="just"/>
            <a:r>
              <a:rPr lang="en-US" dirty="0"/>
              <a:t>Enriched uranium production is more difficult to summarize since there were three different enrichment processes in use that had interconnected production. The Y-12 plant calutrons also had reached maximum output early in 1945, but the amount of weapon-grade uranium this translates into varies depending on the enrichment of the feedstock. Initially this was natural uranium giving a production of </a:t>
            </a:r>
            <a:r>
              <a:rPr lang="en-US" b="1" dirty="0"/>
              <a:t>weapon-grade uranium of some 6 kg/month</a:t>
            </a:r>
            <a:r>
              <a:rPr lang="en-US" dirty="0"/>
              <a:t>.</a:t>
            </a:r>
          </a:p>
        </p:txBody>
      </p:sp>
      <p:sp>
        <p:nvSpPr>
          <p:cNvPr id="4" name="TextBox 3">
            <a:extLst>
              <a:ext uri="{FF2B5EF4-FFF2-40B4-BE49-F238E27FC236}">
                <a16:creationId xmlns:a16="http://schemas.microsoft.com/office/drawing/2014/main" id="{B4401B67-C4EB-4D55-1B48-0652E1F19CD6}"/>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3"/>
              </a:rPr>
              <a:t>nuclearweaponarchive.org</a:t>
            </a:r>
            <a:endParaRPr lang="en-US" dirty="0"/>
          </a:p>
        </p:txBody>
      </p:sp>
      <p:sp>
        <p:nvSpPr>
          <p:cNvPr id="5" name="TextBox 4">
            <a:extLst>
              <a:ext uri="{FF2B5EF4-FFF2-40B4-BE49-F238E27FC236}">
                <a16:creationId xmlns:a16="http://schemas.microsoft.com/office/drawing/2014/main" id="{74A827EF-63D8-46AC-DF1D-89E35EB06F65}"/>
              </a:ext>
            </a:extLst>
          </p:cNvPr>
          <p:cNvSpPr txBox="1"/>
          <p:nvPr/>
        </p:nvSpPr>
        <p:spPr>
          <a:xfrm>
            <a:off x="4387885" y="5268804"/>
            <a:ext cx="3507692" cy="1231106"/>
          </a:xfrm>
          <a:prstGeom prst="rect">
            <a:avLst/>
          </a:prstGeom>
          <a:noFill/>
        </p:spPr>
        <p:txBody>
          <a:bodyPr wrap="none" rtlCol="0">
            <a:spAutoFit/>
          </a:bodyPr>
          <a:lstStyle/>
          <a:p>
            <a:r>
              <a:rPr lang="en-US" sz="2000" b="1" dirty="0"/>
              <a:t>remember the critical masses:</a:t>
            </a:r>
          </a:p>
          <a:p>
            <a:r>
              <a:rPr lang="en-US" dirty="0"/>
              <a:t>U-233                		16 kg </a:t>
            </a:r>
          </a:p>
          <a:p>
            <a:r>
              <a:rPr lang="en-US" dirty="0"/>
              <a:t>U-235                		52 kg </a:t>
            </a:r>
          </a:p>
          <a:p>
            <a:r>
              <a:rPr lang="en-US" dirty="0"/>
              <a:t>Pu-239 (alpha phase) 	10 kg </a:t>
            </a:r>
          </a:p>
        </p:txBody>
      </p:sp>
      <p:pic>
        <p:nvPicPr>
          <p:cNvPr id="1026" name="Picture 2" descr="Diagram showing the source, the particle stream being deflected 180°, and it being caught in the collector">
            <a:extLst>
              <a:ext uri="{FF2B5EF4-FFF2-40B4-BE49-F238E27FC236}">
                <a16:creationId xmlns:a16="http://schemas.microsoft.com/office/drawing/2014/main" id="{98476376-C1BA-E8D5-3833-26011AE13F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9051" y="4114784"/>
            <a:ext cx="3483833" cy="2308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721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3" name="Picture 2" descr="A close-up of a symbol&#10;&#10;Description automatically generated">
            <a:extLst>
              <a:ext uri="{FF2B5EF4-FFF2-40B4-BE49-F238E27FC236}">
                <a16:creationId xmlns:a16="http://schemas.microsoft.com/office/drawing/2014/main" id="{DFE9AF84-C929-5DC5-4B76-78188F1B7E95}"/>
              </a:ext>
            </a:extLst>
          </p:cNvPr>
          <p:cNvPicPr>
            <a:picLocks noChangeAspect="1"/>
          </p:cNvPicPr>
          <p:nvPr/>
        </p:nvPicPr>
        <p:blipFill>
          <a:blip r:embed="rId3"/>
          <a:stretch>
            <a:fillRect/>
          </a:stretch>
        </p:blipFill>
        <p:spPr>
          <a:xfrm>
            <a:off x="83144" y="6343904"/>
            <a:ext cx="514096" cy="514096"/>
          </a:xfrm>
          <a:prstGeom prst="rect">
            <a:avLst/>
          </a:prstGeom>
        </p:spPr>
      </p:pic>
      <p:sp>
        <p:nvSpPr>
          <p:cNvPr id="4" name="TextBox 3">
            <a:extLst>
              <a:ext uri="{FF2B5EF4-FFF2-40B4-BE49-F238E27FC236}">
                <a16:creationId xmlns:a16="http://schemas.microsoft.com/office/drawing/2014/main" id="{83D4B581-EC61-2878-11FF-8351467B020A}"/>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984745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r>
              <a:rPr lang="en-US" dirty="0"/>
              <a:t>The most important fusion reactions for thermonuclear weapons are given below:</a:t>
            </a:r>
          </a:p>
          <a:p>
            <a:endParaRPr lang="en-US" dirty="0"/>
          </a:p>
        </p:txBody>
      </p:sp>
      <p:sp>
        <p:nvSpPr>
          <p:cNvPr id="4" name="TextBox 3">
            <a:extLst>
              <a:ext uri="{FF2B5EF4-FFF2-40B4-BE49-F238E27FC236}">
                <a16:creationId xmlns:a16="http://schemas.microsoft.com/office/drawing/2014/main" id="{8FA41075-EBF3-3117-151A-E9DE6252B87B}"/>
              </a:ext>
            </a:extLst>
          </p:cNvPr>
          <p:cNvSpPr txBox="1"/>
          <p:nvPr/>
        </p:nvSpPr>
        <p:spPr>
          <a:xfrm>
            <a:off x="681046" y="1997042"/>
            <a:ext cx="6098058" cy="3139321"/>
          </a:xfrm>
          <a:prstGeom prst="rect">
            <a:avLst/>
          </a:prstGeom>
          <a:noFill/>
        </p:spPr>
        <p:txBody>
          <a:bodyPr wrap="square">
            <a:spAutoFit/>
          </a:bodyPr>
          <a:lstStyle/>
          <a:p>
            <a:pPr marL="342900" indent="-342900" algn="l">
              <a:buFont typeface="+mj-lt"/>
              <a:buAutoNum type="arabicPeriod"/>
              <a:tabLst>
                <a:tab pos="1366838" algn="l"/>
              </a:tabLst>
            </a:pPr>
            <a:r>
              <a:rPr lang="en-US" dirty="0"/>
              <a:t>D + T    	</a:t>
            </a:r>
            <a:r>
              <a:rPr lang="en-US" dirty="0">
                <a:sym typeface="Wingdings" pitchFamily="2" charset="2"/>
              </a:rPr>
              <a:t></a:t>
            </a:r>
            <a:r>
              <a:rPr lang="en-US" dirty="0"/>
              <a:t>   </a:t>
            </a:r>
            <a:r>
              <a:rPr lang="en-US" baseline="30000" dirty="0"/>
              <a:t>4</a:t>
            </a:r>
            <a:r>
              <a:rPr lang="en-US" dirty="0"/>
              <a:t>He + n + 17.588 MeV</a:t>
            </a:r>
          </a:p>
          <a:p>
            <a:pPr marL="342900" indent="-342900" algn="l">
              <a:buFont typeface="+mj-lt"/>
              <a:buAutoNum type="arabicPeriod"/>
              <a:tabLst>
                <a:tab pos="1366838" algn="l"/>
              </a:tabLst>
            </a:pPr>
            <a:endParaRPr lang="en-US" dirty="0"/>
          </a:p>
          <a:p>
            <a:pPr marL="342900" indent="-342900" algn="l">
              <a:buFont typeface="+mj-lt"/>
              <a:buAutoNum type="arabicPeriod"/>
              <a:tabLst>
                <a:tab pos="1366838" algn="l"/>
              </a:tabLst>
            </a:pPr>
            <a:r>
              <a:rPr lang="en-US" dirty="0"/>
              <a:t>D + D   	</a:t>
            </a:r>
            <a:r>
              <a:rPr lang="en-US" dirty="0">
                <a:sym typeface="Wingdings" pitchFamily="2" charset="2"/>
              </a:rPr>
              <a:t></a:t>
            </a:r>
            <a:r>
              <a:rPr lang="en-US" dirty="0"/>
              <a:t>   </a:t>
            </a:r>
            <a:r>
              <a:rPr lang="en-US" baseline="30000" dirty="0"/>
              <a:t>3</a:t>
            </a:r>
            <a:r>
              <a:rPr lang="en-US" dirty="0"/>
              <a:t>He + n + 3.268 MeV</a:t>
            </a:r>
          </a:p>
          <a:p>
            <a:pPr marL="342900" indent="-342900" algn="l">
              <a:buFont typeface="+mj-lt"/>
              <a:buAutoNum type="arabicPeriod"/>
              <a:tabLst>
                <a:tab pos="1366838" algn="l"/>
              </a:tabLst>
            </a:pPr>
            <a:endParaRPr lang="en-US" dirty="0"/>
          </a:p>
          <a:p>
            <a:pPr marL="342900" indent="-342900" algn="l">
              <a:buFont typeface="+mj-lt"/>
              <a:buAutoNum type="arabicPeriod"/>
              <a:tabLst>
                <a:tab pos="1366838" algn="l"/>
              </a:tabLst>
            </a:pPr>
            <a:r>
              <a:rPr lang="en-US" dirty="0"/>
              <a:t>D + D   	</a:t>
            </a:r>
            <a:r>
              <a:rPr lang="en-US" dirty="0">
                <a:sym typeface="Wingdings" pitchFamily="2" charset="2"/>
              </a:rPr>
              <a:t></a:t>
            </a:r>
            <a:r>
              <a:rPr lang="en-US" dirty="0"/>
              <a:t>   T + p + 4.03 MeV</a:t>
            </a:r>
          </a:p>
          <a:p>
            <a:pPr marL="342900" indent="-342900" algn="l">
              <a:buFont typeface="+mj-lt"/>
              <a:buAutoNum type="arabicPeriod"/>
              <a:tabLst>
                <a:tab pos="1366838" algn="l"/>
              </a:tabLst>
            </a:pPr>
            <a:endParaRPr lang="en-US" dirty="0"/>
          </a:p>
          <a:p>
            <a:pPr marL="342900" indent="-342900" algn="l">
              <a:buFont typeface="+mj-lt"/>
              <a:buAutoNum type="arabicPeriod"/>
              <a:tabLst>
                <a:tab pos="1366838" algn="l"/>
              </a:tabLst>
            </a:pPr>
            <a:r>
              <a:rPr lang="en-US" baseline="30000" dirty="0"/>
              <a:t>3</a:t>
            </a:r>
            <a:r>
              <a:rPr lang="en-US" dirty="0"/>
              <a:t>He + D  	</a:t>
            </a:r>
            <a:r>
              <a:rPr lang="en-US" dirty="0">
                <a:sym typeface="Wingdings" pitchFamily="2" charset="2"/>
              </a:rPr>
              <a:t></a:t>
            </a:r>
            <a:r>
              <a:rPr lang="en-US" dirty="0"/>
              <a:t>   </a:t>
            </a:r>
            <a:r>
              <a:rPr lang="en-US" baseline="30000" dirty="0"/>
              <a:t>4</a:t>
            </a:r>
            <a:r>
              <a:rPr lang="en-US" dirty="0"/>
              <a:t>He + p + 18.34 MeV</a:t>
            </a:r>
          </a:p>
          <a:p>
            <a:pPr marL="342900" indent="-342900" algn="l">
              <a:buFont typeface="+mj-lt"/>
              <a:buAutoNum type="arabicPeriod"/>
              <a:tabLst>
                <a:tab pos="1366838" algn="l"/>
              </a:tabLst>
            </a:pPr>
            <a:endParaRPr lang="en-US" dirty="0"/>
          </a:p>
          <a:p>
            <a:pPr marL="342900" indent="-342900" algn="l">
              <a:buFont typeface="+mj-lt"/>
              <a:buAutoNum type="arabicPeriod"/>
              <a:tabLst>
                <a:tab pos="1366838" algn="l"/>
              </a:tabLst>
            </a:pPr>
            <a:r>
              <a:rPr lang="en-US" baseline="30000" dirty="0"/>
              <a:t>6</a:t>
            </a:r>
            <a:r>
              <a:rPr lang="en-US" dirty="0"/>
              <a:t>Li + n 	</a:t>
            </a:r>
            <a:r>
              <a:rPr lang="en-US" dirty="0">
                <a:sym typeface="Wingdings" pitchFamily="2" charset="2"/>
              </a:rPr>
              <a:t></a:t>
            </a:r>
            <a:r>
              <a:rPr lang="en-US" dirty="0"/>
              <a:t>   T + </a:t>
            </a:r>
            <a:r>
              <a:rPr lang="en-US" baseline="30000" dirty="0"/>
              <a:t>4</a:t>
            </a:r>
            <a:r>
              <a:rPr lang="en-US" dirty="0"/>
              <a:t>He + 4.78 MeV</a:t>
            </a:r>
          </a:p>
          <a:p>
            <a:pPr marL="342900" indent="-342900" algn="l">
              <a:buFont typeface="+mj-lt"/>
              <a:buAutoNum type="arabicPeriod"/>
              <a:tabLst>
                <a:tab pos="1366838" algn="l"/>
              </a:tabLst>
            </a:pPr>
            <a:endParaRPr lang="en-US" dirty="0"/>
          </a:p>
          <a:p>
            <a:pPr marL="342900" indent="-342900" algn="l">
              <a:buFont typeface="+mj-lt"/>
              <a:buAutoNum type="arabicPeriod"/>
              <a:tabLst>
                <a:tab pos="1366838" algn="l"/>
              </a:tabLst>
            </a:pPr>
            <a:r>
              <a:rPr lang="en-US" baseline="30000" dirty="0"/>
              <a:t>7</a:t>
            </a:r>
            <a:r>
              <a:rPr lang="en-US" dirty="0"/>
              <a:t>Li + n 	</a:t>
            </a:r>
            <a:r>
              <a:rPr lang="en-US" dirty="0">
                <a:sym typeface="Wingdings" pitchFamily="2" charset="2"/>
              </a:rPr>
              <a:t></a:t>
            </a:r>
            <a:r>
              <a:rPr lang="en-US" dirty="0"/>
              <a:t>   T + </a:t>
            </a:r>
            <a:r>
              <a:rPr lang="en-US" baseline="30000" dirty="0"/>
              <a:t>4</a:t>
            </a:r>
            <a:r>
              <a:rPr lang="en-US" dirty="0"/>
              <a:t>He + n - 2.47 MeV</a:t>
            </a:r>
          </a:p>
        </p:txBody>
      </p:sp>
      <p:pic>
        <p:nvPicPr>
          <p:cNvPr id="8" name="Picture 7" descr="A close-up of a periodic table&#10;&#10;Description automatically generated">
            <a:extLst>
              <a:ext uri="{FF2B5EF4-FFF2-40B4-BE49-F238E27FC236}">
                <a16:creationId xmlns:a16="http://schemas.microsoft.com/office/drawing/2014/main" id="{A1839EDF-417C-EC80-F7F0-DB90870A8159}"/>
              </a:ext>
            </a:extLst>
          </p:cNvPr>
          <p:cNvPicPr>
            <a:picLocks noChangeAspect="1"/>
          </p:cNvPicPr>
          <p:nvPr/>
        </p:nvPicPr>
        <p:blipFill>
          <a:blip r:embed="rId3"/>
          <a:stretch>
            <a:fillRect/>
          </a:stretch>
        </p:blipFill>
        <p:spPr>
          <a:xfrm>
            <a:off x="5433243" y="1013254"/>
            <a:ext cx="6399641" cy="4550855"/>
          </a:xfrm>
          <a:prstGeom prst="rect">
            <a:avLst/>
          </a:prstGeom>
        </p:spPr>
      </p:pic>
      <p:sp>
        <p:nvSpPr>
          <p:cNvPr id="9" name="TextBox 8">
            <a:extLst>
              <a:ext uri="{FF2B5EF4-FFF2-40B4-BE49-F238E27FC236}">
                <a16:creationId xmlns:a16="http://schemas.microsoft.com/office/drawing/2014/main" id="{43A6E68D-06EC-B1B0-2B05-C30463ED1036}"/>
              </a:ext>
            </a:extLst>
          </p:cNvPr>
          <p:cNvSpPr txBox="1"/>
          <p:nvPr/>
        </p:nvSpPr>
        <p:spPr>
          <a:xfrm>
            <a:off x="681046" y="5543976"/>
            <a:ext cx="11243223" cy="923330"/>
          </a:xfrm>
          <a:prstGeom prst="rect">
            <a:avLst/>
          </a:prstGeom>
          <a:noFill/>
        </p:spPr>
        <p:txBody>
          <a:bodyPr wrap="square" rtlCol="0">
            <a:spAutoFit/>
          </a:bodyPr>
          <a:lstStyle/>
          <a:p>
            <a:pPr algn="just"/>
            <a:r>
              <a:rPr lang="en-US" dirty="0"/>
              <a:t>At ordinary material densities (e.g. liquid hydrogen, compressed hydrogen gas, or hydrogen-rich solids), the D+T reaction is the only reaction that can occur to a significant extent at the temperature of an atomic bomb of 50-100 million degrees. The temperature at the center of the Sun is only 14 million degrees!</a:t>
            </a:r>
          </a:p>
        </p:txBody>
      </p:sp>
    </p:spTree>
    <p:extLst>
      <p:ext uri="{BB962C8B-B14F-4D97-AF65-F5344CB8AC3E}">
        <p14:creationId xmlns:p14="http://schemas.microsoft.com/office/powerpoint/2010/main" val="1463323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technologies 4</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4" name="Picture 3" descr="A diagram of a circular object with text&#10;&#10;Description automatically generated">
            <a:extLst>
              <a:ext uri="{FF2B5EF4-FFF2-40B4-BE49-F238E27FC236}">
                <a16:creationId xmlns:a16="http://schemas.microsoft.com/office/drawing/2014/main" id="{B0B9324A-D3A8-F45B-1DF4-C2CBD2684914}"/>
              </a:ext>
            </a:extLst>
          </p:cNvPr>
          <p:cNvPicPr>
            <a:picLocks noChangeAspect="1"/>
          </p:cNvPicPr>
          <p:nvPr/>
        </p:nvPicPr>
        <p:blipFill>
          <a:blip r:embed="rId3"/>
          <a:stretch>
            <a:fillRect/>
          </a:stretch>
        </p:blipFill>
        <p:spPr>
          <a:xfrm>
            <a:off x="91462" y="1066376"/>
            <a:ext cx="6438947" cy="5099646"/>
          </a:xfrm>
          <a:prstGeom prst="rect">
            <a:avLst/>
          </a:prstGeom>
        </p:spPr>
      </p:pic>
      <p:pic>
        <p:nvPicPr>
          <p:cNvPr id="9" name="Picture 8" descr="A table with numbers and measurements&#10;&#10;Description automatically generated with medium confidence">
            <a:extLst>
              <a:ext uri="{FF2B5EF4-FFF2-40B4-BE49-F238E27FC236}">
                <a16:creationId xmlns:a16="http://schemas.microsoft.com/office/drawing/2014/main" id="{9284388D-3868-A4E2-D0DC-39543F9532EA}"/>
              </a:ext>
            </a:extLst>
          </p:cNvPr>
          <p:cNvPicPr>
            <a:picLocks noChangeAspect="1"/>
          </p:cNvPicPr>
          <p:nvPr/>
        </p:nvPicPr>
        <p:blipFill>
          <a:blip r:embed="rId4"/>
          <a:stretch>
            <a:fillRect/>
          </a:stretch>
        </p:blipFill>
        <p:spPr>
          <a:xfrm>
            <a:off x="6681914" y="1272745"/>
            <a:ext cx="5494755" cy="5233561"/>
          </a:xfrm>
          <a:prstGeom prst="rect">
            <a:avLst/>
          </a:prstGeom>
        </p:spPr>
      </p:pic>
      <p:sp>
        <p:nvSpPr>
          <p:cNvPr id="10" name="Oval 9">
            <a:extLst>
              <a:ext uri="{FF2B5EF4-FFF2-40B4-BE49-F238E27FC236}">
                <a16:creationId xmlns:a16="http://schemas.microsoft.com/office/drawing/2014/main" id="{41F05C59-DB64-AFA3-CDD9-BC938CB8E509}"/>
              </a:ext>
            </a:extLst>
          </p:cNvPr>
          <p:cNvSpPr/>
          <p:nvPr/>
        </p:nvSpPr>
        <p:spPr>
          <a:xfrm>
            <a:off x="3181300" y="3652255"/>
            <a:ext cx="324000" cy="324000"/>
          </a:xfrm>
          <a:prstGeom prst="ellipse">
            <a:avLst/>
          </a:prstGeom>
          <a:solidFill>
            <a:schemeClr val="accent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03F2C171-A64B-4ABF-BE0C-FF4DA7ABED52}"/>
              </a:ext>
            </a:extLst>
          </p:cNvPr>
          <p:cNvSpPr/>
          <p:nvPr/>
        </p:nvSpPr>
        <p:spPr>
          <a:xfrm>
            <a:off x="2983300" y="3446850"/>
            <a:ext cx="720000" cy="720000"/>
          </a:xfrm>
          <a:prstGeom prst="ellipse">
            <a:avLst/>
          </a:prstGeom>
          <a:solidFill>
            <a:srgbClr val="00B0F0">
              <a:alpha val="2435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7961393-8FA8-9E82-61F1-CB4E3C0493DF}"/>
              </a:ext>
            </a:extLst>
          </p:cNvPr>
          <p:cNvSpPr/>
          <p:nvPr/>
        </p:nvSpPr>
        <p:spPr>
          <a:xfrm>
            <a:off x="3298885" y="3756555"/>
            <a:ext cx="90000" cy="900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B911A44-06B3-00BA-9FC4-5801659EE7C2}"/>
              </a:ext>
            </a:extLst>
          </p:cNvPr>
          <p:cNvSpPr/>
          <p:nvPr/>
        </p:nvSpPr>
        <p:spPr>
          <a:xfrm>
            <a:off x="6718300" y="2092535"/>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9555573-14C7-4DAD-78E3-83A3CFEAD37A}"/>
              </a:ext>
            </a:extLst>
          </p:cNvPr>
          <p:cNvSpPr/>
          <p:nvPr/>
        </p:nvSpPr>
        <p:spPr>
          <a:xfrm>
            <a:off x="6718300" y="2669965"/>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B6D33D0-FFF5-5E35-CF36-3637310CE98C}"/>
              </a:ext>
            </a:extLst>
          </p:cNvPr>
          <p:cNvSpPr/>
          <p:nvPr/>
        </p:nvSpPr>
        <p:spPr>
          <a:xfrm>
            <a:off x="6718300" y="2958680"/>
            <a:ext cx="4527550" cy="288715"/>
          </a:xfrm>
          <a:prstGeom prst="rect">
            <a:avLst/>
          </a:prstGeom>
          <a:noFill/>
          <a:ln w="635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624B0D09-EA34-63E6-0703-FE4EBD4EFACE}"/>
              </a:ext>
            </a:extLst>
          </p:cNvPr>
          <p:cNvSpPr txBox="1"/>
          <p:nvPr/>
        </p:nvSpPr>
        <p:spPr>
          <a:xfrm>
            <a:off x="1632030" y="6488668"/>
            <a:ext cx="3422540" cy="369332"/>
          </a:xfrm>
          <a:prstGeom prst="rect">
            <a:avLst/>
          </a:prstGeom>
          <a:noFill/>
        </p:spPr>
        <p:txBody>
          <a:bodyPr wrap="none" rtlCol="0">
            <a:spAutoFit/>
          </a:bodyPr>
          <a:lstStyle/>
          <a:p>
            <a:r>
              <a:rPr lang="en-US" dirty="0"/>
              <a:t>source: </a:t>
            </a:r>
            <a:r>
              <a:rPr lang="en-US" dirty="0" err="1">
                <a:hlinkClick r:id="rId5"/>
              </a:rPr>
              <a:t>nuclearweaponarchive.org</a:t>
            </a:r>
            <a:endParaRPr lang="en-US" dirty="0"/>
          </a:p>
        </p:txBody>
      </p:sp>
    </p:spTree>
    <p:extLst>
      <p:ext uri="{BB962C8B-B14F-4D97-AF65-F5344CB8AC3E}">
        <p14:creationId xmlns:p14="http://schemas.microsoft.com/office/powerpoint/2010/main" val="2546710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5" grpId="0" animBg="1"/>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eller Ulam Diagram">
            <a:extLst>
              <a:ext uri="{FF2B5EF4-FFF2-40B4-BE49-F238E27FC236}">
                <a16:creationId xmlns:a16="http://schemas.microsoft.com/office/drawing/2014/main" id="{A07636C1-E2A8-0A1C-76A2-707D4198EC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4300" y="706408"/>
            <a:ext cx="6997700" cy="27051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65EE995-C772-EFE4-B376-B8B1F7398094}"/>
              </a:ext>
            </a:extLst>
          </p:cNvPr>
          <p:cNvSpPr txBox="1"/>
          <p:nvPr/>
        </p:nvSpPr>
        <p:spPr>
          <a:xfrm>
            <a:off x="506731" y="1446204"/>
            <a:ext cx="4687569" cy="2031325"/>
          </a:xfrm>
          <a:prstGeom prst="rect">
            <a:avLst/>
          </a:prstGeom>
          <a:noFill/>
        </p:spPr>
        <p:txBody>
          <a:bodyPr wrap="square" rtlCol="0">
            <a:spAutoFit/>
          </a:bodyPr>
          <a:lstStyle/>
          <a:p>
            <a:pPr algn="just"/>
            <a:r>
              <a:rPr lang="en-US" dirty="0"/>
              <a:t>At ordinary material densities (e.g. liquid hydrogen, compressed hydrogen gas, or hydrogen-rich solids), the D+T reaction is the only reaction that can occur to a significant extent at the temperature of an atomic bomb of 50-100 million degrees. The temperature at the center of the Sun is only 14 million degrees!</a:t>
            </a:r>
          </a:p>
        </p:txBody>
      </p:sp>
      <p:sp>
        <p:nvSpPr>
          <p:cNvPr id="3" name="TextBox 2">
            <a:extLst>
              <a:ext uri="{FF2B5EF4-FFF2-40B4-BE49-F238E27FC236}">
                <a16:creationId xmlns:a16="http://schemas.microsoft.com/office/drawing/2014/main" id="{D875B183-928C-0899-9B88-FF0857072EFF}"/>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4"/>
              </a:rPr>
              <a:t>nuclearweaponarchive.org</a:t>
            </a:r>
            <a:endParaRPr lang="en-US" dirty="0"/>
          </a:p>
        </p:txBody>
      </p:sp>
      <p:sp>
        <p:nvSpPr>
          <p:cNvPr id="4" name="TextBox 3">
            <a:extLst>
              <a:ext uri="{FF2B5EF4-FFF2-40B4-BE49-F238E27FC236}">
                <a16:creationId xmlns:a16="http://schemas.microsoft.com/office/drawing/2014/main" id="{57E5547F-78B8-7CDF-362A-C04ED5B83F08}"/>
              </a:ext>
            </a:extLst>
          </p:cNvPr>
          <p:cNvSpPr txBox="1"/>
          <p:nvPr/>
        </p:nvSpPr>
        <p:spPr>
          <a:xfrm>
            <a:off x="450579" y="3772470"/>
            <a:ext cx="11382305" cy="1477328"/>
          </a:xfrm>
          <a:prstGeom prst="rect">
            <a:avLst/>
          </a:prstGeom>
          <a:noFill/>
        </p:spPr>
        <p:txBody>
          <a:bodyPr wrap="square" rtlCol="0">
            <a:spAutoFit/>
          </a:bodyPr>
          <a:lstStyle/>
          <a:p>
            <a:pPr algn="just"/>
            <a:r>
              <a:rPr lang="en-US" dirty="0"/>
              <a:t>The Teller-</a:t>
            </a:r>
            <a:r>
              <a:rPr lang="en-US" dirty="0" err="1"/>
              <a:t>Ulam</a:t>
            </a:r>
            <a:r>
              <a:rPr lang="en-US" dirty="0"/>
              <a:t> configuration makes use of the fact that at the high temperatures of a fission bomb 80% or more of the energy exists as soft X-rays, not kinetic energy. The transport of energy by radiation from the fission core greatly exceeds the core's expansion rate (a mere 1000 km/sec or so). It is possible then to use this energy to compress, and ignite a physically separate mass of fusion fuel (the second stage) through radiation implosion before the expanding trigger disrupts it.</a:t>
            </a:r>
          </a:p>
        </p:txBody>
      </p:sp>
      <p:sp>
        <p:nvSpPr>
          <p:cNvPr id="5" name="TextBox 4">
            <a:extLst>
              <a:ext uri="{FF2B5EF4-FFF2-40B4-BE49-F238E27FC236}">
                <a16:creationId xmlns:a16="http://schemas.microsoft.com/office/drawing/2014/main" id="{80170752-E9A3-7FE6-B139-37B105C1928B}"/>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05695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eller Ulam Diagram">
            <a:extLst>
              <a:ext uri="{FF2B5EF4-FFF2-40B4-BE49-F238E27FC236}">
                <a16:creationId xmlns:a16="http://schemas.microsoft.com/office/drawing/2014/main" id="{A07636C1-E2A8-0A1C-76A2-707D4198EC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46" y="1075739"/>
            <a:ext cx="12032508" cy="46514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875B183-928C-0899-9B88-FF0857072EFF}"/>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4"/>
              </a:rPr>
              <a:t>nuclearweaponarchive.org</a:t>
            </a:r>
            <a:endParaRPr lang="en-US" dirty="0"/>
          </a:p>
        </p:txBody>
      </p:sp>
      <p:sp>
        <p:nvSpPr>
          <p:cNvPr id="5" name="TextBox 4">
            <a:extLst>
              <a:ext uri="{FF2B5EF4-FFF2-40B4-BE49-F238E27FC236}">
                <a16:creationId xmlns:a16="http://schemas.microsoft.com/office/drawing/2014/main" id="{0E9BD6AE-61F9-CA2E-8DFF-80E6433BB6B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8756047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75B183-928C-0899-9B88-FF0857072EFF}"/>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3"/>
              </a:rPr>
              <a:t>nuclearweaponarchive.org</a:t>
            </a:r>
            <a:endParaRPr lang="en-US" dirty="0"/>
          </a:p>
        </p:txBody>
      </p:sp>
      <p:sp>
        <p:nvSpPr>
          <p:cNvPr id="5" name="TextBox 4">
            <a:extLst>
              <a:ext uri="{FF2B5EF4-FFF2-40B4-BE49-F238E27FC236}">
                <a16:creationId xmlns:a16="http://schemas.microsoft.com/office/drawing/2014/main" id="{0E9BD6AE-61F9-CA2E-8DFF-80E6433BB6B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0F30E493-B508-4D31-02E1-005C08C18113}"/>
              </a:ext>
            </a:extLst>
          </p:cNvPr>
          <p:cNvSpPr txBox="1"/>
          <p:nvPr/>
        </p:nvSpPr>
        <p:spPr>
          <a:xfrm>
            <a:off x="419100" y="1173600"/>
            <a:ext cx="11188700" cy="923330"/>
          </a:xfrm>
          <a:prstGeom prst="rect">
            <a:avLst/>
          </a:prstGeom>
          <a:noFill/>
        </p:spPr>
        <p:txBody>
          <a:bodyPr wrap="square" rtlCol="0">
            <a:spAutoFit/>
          </a:bodyPr>
          <a:lstStyle/>
          <a:p>
            <a:pPr algn="just"/>
            <a:r>
              <a:rPr lang="en-US" dirty="0"/>
              <a:t>At the temperatures achievable in the fission core of the primary (up to 10</a:t>
            </a:r>
            <a:r>
              <a:rPr lang="en-US" baseline="30000" dirty="0"/>
              <a:t>8</a:t>
            </a:r>
            <a:r>
              <a:rPr lang="en-US" dirty="0"/>
              <a:t> degrees K) nearly all of the energy is present as a thermal radiation field (up to 95%) with average photon energies </a:t>
            </a:r>
            <a:r>
              <a:rPr lang="en-US" b="1" dirty="0"/>
              <a:t>around 10 KeV</a:t>
            </a:r>
            <a:r>
              <a:rPr lang="en-US" dirty="0"/>
              <a:t> (moderately energetic X-rays). </a:t>
            </a:r>
          </a:p>
        </p:txBody>
      </p:sp>
      <p:sp>
        <p:nvSpPr>
          <p:cNvPr id="4" name="TextBox 3">
            <a:extLst>
              <a:ext uri="{FF2B5EF4-FFF2-40B4-BE49-F238E27FC236}">
                <a16:creationId xmlns:a16="http://schemas.microsoft.com/office/drawing/2014/main" id="{275AC539-50AF-42DC-7121-3ECF28DC18E5}"/>
              </a:ext>
            </a:extLst>
          </p:cNvPr>
          <p:cNvSpPr txBox="1"/>
          <p:nvPr/>
        </p:nvSpPr>
        <p:spPr>
          <a:xfrm>
            <a:off x="419100" y="2197845"/>
            <a:ext cx="11188700" cy="1200329"/>
          </a:xfrm>
          <a:prstGeom prst="rect">
            <a:avLst/>
          </a:prstGeom>
          <a:noFill/>
        </p:spPr>
        <p:txBody>
          <a:bodyPr wrap="square" rtlCol="0">
            <a:spAutoFit/>
          </a:bodyPr>
          <a:lstStyle/>
          <a:p>
            <a:pPr algn="just"/>
            <a:r>
              <a:rPr lang="en-US" dirty="0"/>
              <a:t>As energy flows down the radiation channel, the energy density drops since the photon gas is now filling a greater volume. This means the temperature of the photon gas, and the average photon energy must drop as well. From an initial average energy of 10 KeV, the X-rays </a:t>
            </a:r>
            <a:r>
              <a:rPr lang="en-US" b="1" dirty="0"/>
              <a:t>soften to around 1-2 KeV</a:t>
            </a:r>
            <a:r>
              <a:rPr lang="en-US" dirty="0"/>
              <a:t>. This corresponds to a temperature in the casing of some 10-25 million degrees K.</a:t>
            </a:r>
          </a:p>
        </p:txBody>
      </p:sp>
      <p:sp>
        <p:nvSpPr>
          <p:cNvPr id="6" name="TextBox 5">
            <a:extLst>
              <a:ext uri="{FF2B5EF4-FFF2-40B4-BE49-F238E27FC236}">
                <a16:creationId xmlns:a16="http://schemas.microsoft.com/office/drawing/2014/main" id="{BCD7476C-D19C-E548-D878-F5647632F024}"/>
              </a:ext>
            </a:extLst>
          </p:cNvPr>
          <p:cNvSpPr txBox="1"/>
          <p:nvPr/>
        </p:nvSpPr>
        <p:spPr>
          <a:xfrm>
            <a:off x="419100" y="3499089"/>
            <a:ext cx="11188700" cy="923330"/>
          </a:xfrm>
          <a:prstGeom prst="rect">
            <a:avLst/>
          </a:prstGeom>
          <a:noFill/>
        </p:spPr>
        <p:txBody>
          <a:bodyPr wrap="square" rtlCol="0">
            <a:spAutoFit/>
          </a:bodyPr>
          <a:lstStyle/>
          <a:p>
            <a:pPr algn="just"/>
            <a:r>
              <a:rPr lang="en-US" dirty="0"/>
              <a:t>By applying the blackbody radiation laws we can determine the corresponding radiation intensities and temperatures: </a:t>
            </a:r>
            <a:r>
              <a:rPr lang="en-US" b="1" dirty="0"/>
              <a:t>9.8 MK</a:t>
            </a:r>
            <a:r>
              <a:rPr lang="en-US" dirty="0"/>
              <a:t> and 5.3 x 10^16 W/cm</a:t>
            </a:r>
            <a:r>
              <a:rPr lang="en-US" baseline="30000" dirty="0"/>
              <a:t>2</a:t>
            </a:r>
            <a:r>
              <a:rPr lang="en-US" dirty="0"/>
              <a:t> for Mike; and </a:t>
            </a:r>
            <a:r>
              <a:rPr lang="en-US" b="1" dirty="0"/>
              <a:t>20 MK </a:t>
            </a:r>
            <a:r>
              <a:rPr lang="en-US" dirty="0"/>
              <a:t>and 1.0 x 10^18 W/cm^2 for the W-80. The radiation pressures are 73 and 1400 Mbar respectively.</a:t>
            </a:r>
          </a:p>
        </p:txBody>
      </p:sp>
      <p:sp>
        <p:nvSpPr>
          <p:cNvPr id="8" name="TextBox 7">
            <a:extLst>
              <a:ext uri="{FF2B5EF4-FFF2-40B4-BE49-F238E27FC236}">
                <a16:creationId xmlns:a16="http://schemas.microsoft.com/office/drawing/2014/main" id="{10E59559-313C-46D4-C6ED-2BDE92E5B919}"/>
              </a:ext>
            </a:extLst>
          </p:cNvPr>
          <p:cNvSpPr txBox="1"/>
          <p:nvPr/>
        </p:nvSpPr>
        <p:spPr>
          <a:xfrm>
            <a:off x="419100" y="4543270"/>
            <a:ext cx="11188700" cy="1477328"/>
          </a:xfrm>
          <a:prstGeom prst="rect">
            <a:avLst/>
          </a:prstGeom>
          <a:noFill/>
        </p:spPr>
        <p:txBody>
          <a:bodyPr wrap="square" rtlCol="0">
            <a:spAutoFit/>
          </a:bodyPr>
          <a:lstStyle/>
          <a:p>
            <a:pPr algn="just"/>
            <a:r>
              <a:rPr lang="en-US" dirty="0"/>
              <a:t>The pressure exerted by the plasma causes cylindrical (or spherical) implosion of the </a:t>
            </a:r>
            <a:r>
              <a:rPr lang="en-US" b="1" dirty="0"/>
              <a:t>fusion capsule</a:t>
            </a:r>
            <a:r>
              <a:rPr lang="en-US" dirty="0"/>
              <a:t>, consisting of the pusher/tamper, fuel, and the axial fissionable rod. The capsule is compressed to perhaps </a:t>
            </a:r>
            <a:r>
              <a:rPr lang="en-US" b="1" dirty="0"/>
              <a:t>1/30 of its original diameter</a:t>
            </a:r>
            <a:r>
              <a:rPr lang="en-US" dirty="0"/>
              <a:t> for cylindrical compression (1/10 for spherical compression), and thus reaches or exceeds </a:t>
            </a:r>
            <a:r>
              <a:rPr lang="en-US" b="1" dirty="0"/>
              <a:t>1000 times its original density</a:t>
            </a:r>
            <a:r>
              <a:rPr lang="en-US" dirty="0"/>
              <a:t>. It is noteworthy that at this point the explosive force released by the trigger, an amount of energy sufficient to destroy a small city, is being used simply to squeeze several kilograms of fuel!</a:t>
            </a:r>
          </a:p>
        </p:txBody>
      </p:sp>
    </p:spTree>
    <p:extLst>
      <p:ext uri="{BB962C8B-B14F-4D97-AF65-F5344CB8AC3E}">
        <p14:creationId xmlns:p14="http://schemas.microsoft.com/office/powerpoint/2010/main" val="301831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75B183-928C-0899-9B88-FF0857072EFF}"/>
              </a:ext>
            </a:extLst>
          </p:cNvPr>
          <p:cNvSpPr txBox="1"/>
          <p:nvPr/>
        </p:nvSpPr>
        <p:spPr>
          <a:xfrm>
            <a:off x="8769460" y="6475305"/>
            <a:ext cx="3422540" cy="369332"/>
          </a:xfrm>
          <a:prstGeom prst="rect">
            <a:avLst/>
          </a:prstGeom>
          <a:noFill/>
        </p:spPr>
        <p:txBody>
          <a:bodyPr wrap="none" rtlCol="0">
            <a:spAutoFit/>
          </a:bodyPr>
          <a:lstStyle/>
          <a:p>
            <a:r>
              <a:rPr lang="en-US" dirty="0"/>
              <a:t>source: </a:t>
            </a:r>
            <a:r>
              <a:rPr lang="en-US" dirty="0" err="1">
                <a:hlinkClick r:id="rId3"/>
              </a:rPr>
              <a:t>nuclearweaponarchive.org</a:t>
            </a:r>
            <a:endParaRPr lang="en-US" dirty="0"/>
          </a:p>
        </p:txBody>
      </p:sp>
      <p:sp>
        <p:nvSpPr>
          <p:cNvPr id="5" name="TextBox 4">
            <a:extLst>
              <a:ext uri="{FF2B5EF4-FFF2-40B4-BE49-F238E27FC236}">
                <a16:creationId xmlns:a16="http://schemas.microsoft.com/office/drawing/2014/main" id="{0E9BD6AE-61F9-CA2E-8DFF-80E6433BB6B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Fusion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7" name="TextBox 6">
            <a:extLst>
              <a:ext uri="{FF2B5EF4-FFF2-40B4-BE49-F238E27FC236}">
                <a16:creationId xmlns:a16="http://schemas.microsoft.com/office/drawing/2014/main" id="{ECC4A485-FD51-10AB-3FBC-3236CBCCA82E}"/>
              </a:ext>
            </a:extLst>
          </p:cNvPr>
          <p:cNvSpPr txBox="1"/>
          <p:nvPr/>
        </p:nvSpPr>
        <p:spPr>
          <a:xfrm>
            <a:off x="419100" y="1173415"/>
            <a:ext cx="11188700" cy="923330"/>
          </a:xfrm>
          <a:prstGeom prst="rect">
            <a:avLst/>
          </a:prstGeom>
          <a:noFill/>
        </p:spPr>
        <p:txBody>
          <a:bodyPr wrap="square" rtlCol="0">
            <a:spAutoFit/>
          </a:bodyPr>
          <a:lstStyle/>
          <a:p>
            <a:pPr algn="just"/>
            <a:r>
              <a:rPr lang="en-US" dirty="0"/>
              <a:t>It is unlikely that </a:t>
            </a:r>
            <a:r>
              <a:rPr lang="en-US" b="1" dirty="0"/>
              <a:t>the fissionable rod</a:t>
            </a:r>
            <a:r>
              <a:rPr lang="en-US" dirty="0"/>
              <a:t> reaches such extreme compression. Located at the center, it will experience an extremely violent shock wave that will heat it to high temperatures but compress it only modestly, </a:t>
            </a:r>
            <a:r>
              <a:rPr lang="en-US" b="1" dirty="0"/>
              <a:t>increasing its density by a factor of 4 or so</a:t>
            </a:r>
            <a:r>
              <a:rPr lang="en-US" dirty="0"/>
              <a:t>. This is sufficient to </a:t>
            </a:r>
            <a:r>
              <a:rPr lang="en-US" b="1" dirty="0"/>
              <a:t>make the rod super-critical</a:t>
            </a:r>
            <a:r>
              <a:rPr lang="en-US" dirty="0"/>
              <a:t>. </a:t>
            </a:r>
          </a:p>
        </p:txBody>
      </p:sp>
      <p:sp>
        <p:nvSpPr>
          <p:cNvPr id="9" name="TextBox 8">
            <a:extLst>
              <a:ext uri="{FF2B5EF4-FFF2-40B4-BE49-F238E27FC236}">
                <a16:creationId xmlns:a16="http://schemas.microsoft.com/office/drawing/2014/main" id="{DAACDF67-4C6D-DF8E-7537-B9653E756792}"/>
              </a:ext>
            </a:extLst>
          </p:cNvPr>
          <p:cNvSpPr txBox="1"/>
          <p:nvPr/>
        </p:nvSpPr>
        <p:spPr>
          <a:xfrm>
            <a:off x="419100" y="2199748"/>
            <a:ext cx="11188700" cy="1200329"/>
          </a:xfrm>
          <a:prstGeom prst="rect">
            <a:avLst/>
          </a:prstGeom>
          <a:noFill/>
        </p:spPr>
        <p:txBody>
          <a:bodyPr wrap="square" rtlCol="0">
            <a:spAutoFit/>
          </a:bodyPr>
          <a:lstStyle/>
          <a:p>
            <a:pPr algn="just"/>
            <a:r>
              <a:rPr lang="en-US" dirty="0"/>
              <a:t>Combined with the high temperatures generated by the convergent shock wave, this raises the temperature of the fusion fuel around the rod high enough to </a:t>
            </a:r>
            <a:r>
              <a:rPr lang="en-US" b="1" dirty="0"/>
              <a:t>initiate the fusion reaction</a:t>
            </a:r>
            <a:r>
              <a:rPr lang="en-US" dirty="0"/>
              <a:t>. The temperatures generated by fusion burning can considerably exceed that produced by fission (</a:t>
            </a:r>
            <a:r>
              <a:rPr lang="en-US" b="1" dirty="0"/>
              <a:t>up to 300 million K</a:t>
            </a:r>
            <a:r>
              <a:rPr lang="en-US" dirty="0"/>
              <a:t>). As the temperature rises, the fusion reactions accelerate.</a:t>
            </a:r>
          </a:p>
        </p:txBody>
      </p:sp>
      <p:sp>
        <p:nvSpPr>
          <p:cNvPr id="10" name="TextBox 9">
            <a:extLst>
              <a:ext uri="{FF2B5EF4-FFF2-40B4-BE49-F238E27FC236}">
                <a16:creationId xmlns:a16="http://schemas.microsoft.com/office/drawing/2014/main" id="{6E35BC48-066E-A07F-457F-5C91BD5B36C8}"/>
              </a:ext>
            </a:extLst>
          </p:cNvPr>
          <p:cNvSpPr txBox="1"/>
          <p:nvPr/>
        </p:nvSpPr>
        <p:spPr>
          <a:xfrm>
            <a:off x="419100" y="4892628"/>
            <a:ext cx="11188700" cy="1477328"/>
          </a:xfrm>
          <a:prstGeom prst="rect">
            <a:avLst/>
          </a:prstGeom>
          <a:noFill/>
        </p:spPr>
        <p:txBody>
          <a:bodyPr wrap="square" rtlCol="0">
            <a:spAutoFit/>
          </a:bodyPr>
          <a:lstStyle/>
          <a:p>
            <a:pPr algn="just"/>
            <a:r>
              <a:rPr lang="en-US" dirty="0"/>
              <a:t>A large part of the fusion fuel can be burned before expansion quenches the reaction by reducing the density, which takes some 20-40 nanoseconds. The power output of a fusion capsule is noteworthy. </a:t>
            </a:r>
            <a:r>
              <a:rPr lang="en-US" b="1" dirty="0"/>
              <a:t>The largest bomb ever exploded had a yield of 50 Mt</a:t>
            </a:r>
            <a:r>
              <a:rPr lang="en-US" dirty="0"/>
              <a:t>, almost all produced by its final fusion stage. Since 50 Mt is 2.1x10</a:t>
            </a:r>
            <a:r>
              <a:rPr lang="en-US" baseline="30000" dirty="0"/>
              <a:t>17</a:t>
            </a:r>
            <a:r>
              <a:rPr lang="en-US" dirty="0"/>
              <a:t> joules, the power produced during the burn was around 5.3x10</a:t>
            </a:r>
            <a:r>
              <a:rPr lang="en-US" baseline="30000" dirty="0"/>
              <a:t>24</a:t>
            </a:r>
            <a:r>
              <a:rPr lang="en-US" dirty="0"/>
              <a:t> watts. This is </a:t>
            </a:r>
            <a:r>
              <a:rPr lang="en-US" b="1" dirty="0"/>
              <a:t>more than one percent of the entire power output of the Sun </a:t>
            </a:r>
            <a:r>
              <a:rPr lang="en-US" dirty="0"/>
              <a:t>(4.3x10</a:t>
            </a:r>
            <a:r>
              <a:rPr lang="en-US" baseline="30000" dirty="0"/>
              <a:t>26</a:t>
            </a:r>
            <a:r>
              <a:rPr lang="en-US" dirty="0"/>
              <a:t> watts)!! </a:t>
            </a:r>
          </a:p>
        </p:txBody>
      </p:sp>
      <p:sp>
        <p:nvSpPr>
          <p:cNvPr id="11" name="TextBox 10">
            <a:extLst>
              <a:ext uri="{FF2B5EF4-FFF2-40B4-BE49-F238E27FC236}">
                <a16:creationId xmlns:a16="http://schemas.microsoft.com/office/drawing/2014/main" id="{AF55B488-31D0-9550-4199-A672AEA57479}"/>
              </a:ext>
            </a:extLst>
          </p:cNvPr>
          <p:cNvSpPr txBox="1"/>
          <p:nvPr/>
        </p:nvSpPr>
        <p:spPr>
          <a:xfrm>
            <a:off x="419100" y="3546188"/>
            <a:ext cx="11188700" cy="1200329"/>
          </a:xfrm>
          <a:prstGeom prst="rect">
            <a:avLst/>
          </a:prstGeom>
          <a:noFill/>
        </p:spPr>
        <p:txBody>
          <a:bodyPr wrap="square" rtlCol="0">
            <a:spAutoFit/>
          </a:bodyPr>
          <a:lstStyle/>
          <a:p>
            <a:pPr algn="just"/>
            <a:r>
              <a:rPr lang="en-US" dirty="0"/>
              <a:t>The 2.45 MeV and 14.1 MeV neutrons that escape from the fusion fuel can also contribute greatly to bomb yield by </a:t>
            </a:r>
            <a:r>
              <a:rPr lang="en-US" b="1" dirty="0"/>
              <a:t>inducing fission in the highly compressed fusion tamper</a:t>
            </a:r>
            <a:r>
              <a:rPr lang="en-US" dirty="0"/>
              <a:t>. This extra boost can release most of the explosion energy, and commonly accounts for half of the yield of large fission-fusion-fission bombs and </a:t>
            </a:r>
            <a:r>
              <a:rPr lang="en-US" b="1" dirty="0"/>
              <a:t>can reach at least 85% </a:t>
            </a:r>
            <a:r>
              <a:rPr lang="en-US" dirty="0"/>
              <a:t>of the total yield.</a:t>
            </a:r>
          </a:p>
        </p:txBody>
      </p:sp>
    </p:spTree>
    <p:extLst>
      <p:ext uri="{BB962C8B-B14F-4D97-AF65-F5344CB8AC3E}">
        <p14:creationId xmlns:p14="http://schemas.microsoft.com/office/powerpoint/2010/main" val="92264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3" name="Picture 2" descr="A close-up of a symbol&#10;&#10;Description automatically generated">
            <a:extLst>
              <a:ext uri="{FF2B5EF4-FFF2-40B4-BE49-F238E27FC236}">
                <a16:creationId xmlns:a16="http://schemas.microsoft.com/office/drawing/2014/main" id="{DFE9AF84-C929-5DC5-4B76-78188F1B7E95}"/>
              </a:ext>
            </a:extLst>
          </p:cNvPr>
          <p:cNvPicPr>
            <a:picLocks noChangeAspect="1"/>
          </p:cNvPicPr>
          <p:nvPr/>
        </p:nvPicPr>
        <p:blipFill>
          <a:blip r:embed="rId3"/>
          <a:stretch>
            <a:fillRect/>
          </a:stretch>
        </p:blipFill>
        <p:spPr>
          <a:xfrm>
            <a:off x="83144" y="6343904"/>
            <a:ext cx="514096" cy="514096"/>
          </a:xfrm>
          <a:prstGeom prst="rect">
            <a:avLst/>
          </a:prstGeom>
        </p:spPr>
      </p:pic>
      <p:pic>
        <p:nvPicPr>
          <p:cNvPr id="2050" name="Picture 2">
            <a:extLst>
              <a:ext uri="{FF2B5EF4-FFF2-40B4-BE49-F238E27FC236}">
                <a16:creationId xmlns:a16="http://schemas.microsoft.com/office/drawing/2014/main" id="{D6F8DC3D-E5E0-CEB0-0AD1-94021723A2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250" y="0"/>
            <a:ext cx="8699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34289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CD79EE3-DF34-D98E-8B5D-700ADE6FC38A}"/>
              </a:ext>
            </a:extLst>
          </p:cNvPr>
          <p:cNvSpPr txBox="1"/>
          <p:nvPr/>
        </p:nvSpPr>
        <p:spPr>
          <a:xfrm>
            <a:off x="1637485" y="6211669"/>
            <a:ext cx="6096000" cy="646331"/>
          </a:xfrm>
          <a:prstGeom prst="rect">
            <a:avLst/>
          </a:prstGeom>
          <a:noFill/>
        </p:spPr>
        <p:txBody>
          <a:bodyPr wrap="square">
            <a:spAutoFit/>
          </a:bodyPr>
          <a:lstStyle/>
          <a:p>
            <a:r>
              <a:rPr lang="en-GB" b="0" i="1" dirty="0">
                <a:solidFill>
                  <a:srgbClr val="202122"/>
                </a:solidFill>
                <a:effectLst/>
                <a:latin typeface="Arial" panose="020B0604020202020204" pitchFamily="34" charset="0"/>
              </a:rPr>
              <a:t>The boy standing by the crematory, </a:t>
            </a:r>
            <a:r>
              <a:rPr lang="en-GB" b="0" dirty="0">
                <a:solidFill>
                  <a:srgbClr val="202122"/>
                </a:solidFill>
                <a:effectLst/>
                <a:latin typeface="Arial" panose="020B0604020202020204" pitchFamily="34" charset="0"/>
              </a:rPr>
              <a:t>Hiroshima</a:t>
            </a:r>
            <a:r>
              <a:rPr lang="en-GB" b="0" i="0" dirty="0">
                <a:solidFill>
                  <a:srgbClr val="202122"/>
                </a:solidFill>
                <a:effectLst/>
                <a:latin typeface="Arial" panose="020B0604020202020204" pitchFamily="34" charset="0"/>
              </a:rPr>
              <a:t> (1945) </a:t>
            </a:r>
          </a:p>
          <a:p>
            <a:r>
              <a:rPr lang="en-GB" b="0" i="0" u="none" strike="noStrike" dirty="0">
                <a:solidFill>
                  <a:srgbClr val="0645AD"/>
                </a:solidFill>
                <a:effectLst/>
                <a:latin typeface="Arial" panose="020B0604020202020204" pitchFamily="34" charset="0"/>
                <a:hlinkClick r:id="rId2" tooltip="Joe O'Donnell (photojournalist)"/>
              </a:rPr>
              <a:t>Joe O'Donnell (photojournalist)</a:t>
            </a:r>
            <a:endParaRPr lang="en-GB" b="0" i="0" dirty="0">
              <a:solidFill>
                <a:srgbClr val="54595D"/>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20742587-90A6-2B6F-3517-4597E694A7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8837" y="0"/>
            <a:ext cx="498316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screenshot of a cell phone&#10;&#10;Description automatically generated">
            <a:extLst>
              <a:ext uri="{FF2B5EF4-FFF2-40B4-BE49-F238E27FC236}">
                <a16:creationId xmlns:a16="http://schemas.microsoft.com/office/drawing/2014/main" id="{78821110-9E2F-8E38-4436-3A70026336CD}"/>
              </a:ext>
            </a:extLst>
          </p:cNvPr>
          <p:cNvPicPr>
            <a:picLocks noChangeAspect="1"/>
          </p:cNvPicPr>
          <p:nvPr/>
        </p:nvPicPr>
        <p:blipFill>
          <a:blip r:embed="rId4"/>
          <a:stretch>
            <a:fillRect/>
          </a:stretch>
        </p:blipFill>
        <p:spPr>
          <a:xfrm>
            <a:off x="921604" y="1472708"/>
            <a:ext cx="4409769" cy="4521692"/>
          </a:xfrm>
          <a:prstGeom prst="rect">
            <a:avLst/>
          </a:prstGeom>
        </p:spPr>
      </p:pic>
      <p:sp>
        <p:nvSpPr>
          <p:cNvPr id="4" name="TextBox 3">
            <a:extLst>
              <a:ext uri="{FF2B5EF4-FFF2-40B4-BE49-F238E27FC236}">
                <a16:creationId xmlns:a16="http://schemas.microsoft.com/office/drawing/2014/main" id="{57CBA33F-E0EC-3386-1364-3CD938923614}"/>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weapons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78213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D9CE15BB-B127-35F0-B263-4376B558982A}"/>
              </a:ext>
            </a:extLst>
          </p:cNvPr>
          <p:cNvPicPr>
            <a:picLocks noChangeAspect="1"/>
          </p:cNvPicPr>
          <p:nvPr/>
        </p:nvPicPr>
        <p:blipFill>
          <a:blip r:embed="rId3"/>
          <a:stretch>
            <a:fillRect/>
          </a:stretch>
        </p:blipFill>
        <p:spPr>
          <a:xfrm>
            <a:off x="83144" y="6343904"/>
            <a:ext cx="514096" cy="514096"/>
          </a:xfrm>
          <a:prstGeom prst="rect">
            <a:avLst/>
          </a:prstGeom>
        </p:spPr>
      </p:pic>
      <p:pic>
        <p:nvPicPr>
          <p:cNvPr id="3074" name="Picture 2">
            <a:extLst>
              <a:ext uri="{FF2B5EF4-FFF2-40B4-BE49-F238E27FC236}">
                <a16:creationId xmlns:a16="http://schemas.microsoft.com/office/drawing/2014/main" id="{6D3AF34F-C771-5003-73D8-5E46B9A05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2570" y="1012402"/>
            <a:ext cx="7781952" cy="58455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5653D69-7D1B-2FF8-1125-CBD8E768E9C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Thank you!</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2865888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74BCC-FF9D-CF9C-9764-02BDFAB29E71}"/>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74B97202-88FD-07C7-2545-22F6A32B094F}"/>
              </a:ext>
            </a:extLst>
          </p:cNvPr>
          <p:cNvPicPr>
            <a:picLocks noChangeAspect="1"/>
          </p:cNvPicPr>
          <p:nvPr/>
        </p:nvPicPr>
        <p:blipFill>
          <a:blip r:embed="rId3"/>
          <a:stretch>
            <a:fillRect/>
          </a:stretch>
        </p:blipFill>
        <p:spPr>
          <a:xfrm>
            <a:off x="83144" y="6343904"/>
            <a:ext cx="514096" cy="514096"/>
          </a:xfrm>
          <a:prstGeom prst="rect">
            <a:avLst/>
          </a:prstGeom>
        </p:spPr>
      </p:pic>
      <p:sp>
        <p:nvSpPr>
          <p:cNvPr id="2" name="TextBox 1">
            <a:extLst>
              <a:ext uri="{FF2B5EF4-FFF2-40B4-BE49-F238E27FC236}">
                <a16:creationId xmlns:a16="http://schemas.microsoft.com/office/drawing/2014/main" id="{2051A249-52E2-9EF0-1132-D7C4BB4111C3}"/>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End</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3" name="Picture 2">
            <a:extLst>
              <a:ext uri="{FF2B5EF4-FFF2-40B4-BE49-F238E27FC236}">
                <a16:creationId xmlns:a16="http://schemas.microsoft.com/office/drawing/2014/main" id="{AB573E64-381C-FC37-92FB-E05BFBCAD5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2570" y="1012402"/>
            <a:ext cx="7781952" cy="5845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3410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D9CE15BB-B127-35F0-B263-4376B558982A}"/>
              </a:ext>
            </a:extLst>
          </p:cNvPr>
          <p:cNvPicPr>
            <a:picLocks noChangeAspect="1"/>
          </p:cNvPicPr>
          <p:nvPr/>
        </p:nvPicPr>
        <p:blipFill>
          <a:blip r:embed="rId3"/>
          <a:stretch>
            <a:fillRect/>
          </a:stretch>
        </p:blipFill>
        <p:spPr>
          <a:xfrm>
            <a:off x="83144" y="6343904"/>
            <a:ext cx="514096" cy="514096"/>
          </a:xfrm>
          <a:prstGeom prst="rect">
            <a:avLst/>
          </a:prstGeom>
        </p:spPr>
      </p:pic>
      <p:sp>
        <p:nvSpPr>
          <p:cNvPr id="2" name="TextBox 1">
            <a:extLst>
              <a:ext uri="{FF2B5EF4-FFF2-40B4-BE49-F238E27FC236}">
                <a16:creationId xmlns:a16="http://schemas.microsoft.com/office/drawing/2014/main" id="{E4C426B0-6F81-DFCF-CCC1-B3831D353970}"/>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Additional material</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8920098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sp>
        <p:nvSpPr>
          <p:cNvPr id="7" name="TextBox 6">
            <a:extLst>
              <a:ext uri="{FF2B5EF4-FFF2-40B4-BE49-F238E27FC236}">
                <a16:creationId xmlns:a16="http://schemas.microsoft.com/office/drawing/2014/main" id="{6473C628-6A56-F374-2F30-878A5F45ED9A}"/>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sp>
        <p:nvSpPr>
          <p:cNvPr id="9" name="TextBox 8">
            <a:extLst>
              <a:ext uri="{FF2B5EF4-FFF2-40B4-BE49-F238E27FC236}">
                <a16:creationId xmlns:a16="http://schemas.microsoft.com/office/drawing/2014/main" id="{8767DE8B-414F-B143-3D55-DA8015B033CE}"/>
              </a:ext>
            </a:extLst>
          </p:cNvPr>
          <p:cNvSpPr txBox="1"/>
          <p:nvPr/>
        </p:nvSpPr>
        <p:spPr>
          <a:xfrm>
            <a:off x="450577" y="5594768"/>
            <a:ext cx="1140056" cy="461665"/>
          </a:xfrm>
          <a:prstGeom prst="rect">
            <a:avLst/>
          </a:prstGeom>
          <a:noFill/>
        </p:spPr>
        <p:txBody>
          <a:bodyPr wrap="none" rtlCol="0">
            <a:spAutoFit/>
          </a:bodyPr>
          <a:lstStyle/>
          <a:p>
            <a:r>
              <a:rPr lang="en-US" sz="2400" dirty="0">
                <a:hlinkClick r:id="rId3" action="ppaction://hlinksldjump"/>
              </a:rPr>
              <a:t>&lt;&lt; back</a:t>
            </a:r>
            <a:endParaRPr lang="en-US" sz="2400" dirty="0"/>
          </a:p>
        </p:txBody>
      </p:sp>
      <p:pic>
        <p:nvPicPr>
          <p:cNvPr id="10" name="Picture 9">
            <a:extLst>
              <a:ext uri="{FF2B5EF4-FFF2-40B4-BE49-F238E27FC236}">
                <a16:creationId xmlns:a16="http://schemas.microsoft.com/office/drawing/2014/main" id="{60DBEBE1-74A1-B830-96C5-D2C8A2923D66}"/>
              </a:ext>
            </a:extLst>
          </p:cNvPr>
          <p:cNvPicPr>
            <a:picLocks noChangeAspect="1"/>
          </p:cNvPicPr>
          <p:nvPr/>
        </p:nvPicPr>
        <p:blipFill>
          <a:blip r:embed="rId4"/>
          <a:stretch>
            <a:fillRect/>
          </a:stretch>
        </p:blipFill>
        <p:spPr>
          <a:xfrm>
            <a:off x="6746105" y="0"/>
            <a:ext cx="5419185" cy="6858000"/>
          </a:xfrm>
          <a:prstGeom prst="rect">
            <a:avLst/>
          </a:prstGeom>
        </p:spPr>
      </p:pic>
      <p:grpSp>
        <p:nvGrpSpPr>
          <p:cNvPr id="8" name="Group 7">
            <a:extLst>
              <a:ext uri="{FF2B5EF4-FFF2-40B4-BE49-F238E27FC236}">
                <a16:creationId xmlns:a16="http://schemas.microsoft.com/office/drawing/2014/main" id="{6B3792D3-CE24-C014-BE1F-4C67502336D4}"/>
              </a:ext>
            </a:extLst>
          </p:cNvPr>
          <p:cNvGrpSpPr/>
          <p:nvPr/>
        </p:nvGrpSpPr>
        <p:grpSpPr>
          <a:xfrm>
            <a:off x="450577" y="1263232"/>
            <a:ext cx="5616852" cy="1524937"/>
            <a:chOff x="450577" y="1263232"/>
            <a:chExt cx="5616852" cy="1524937"/>
          </a:xfrm>
        </p:grpSpPr>
        <p:pic>
          <p:nvPicPr>
            <p:cNvPr id="3" name="Picture 2">
              <a:extLst>
                <a:ext uri="{FF2B5EF4-FFF2-40B4-BE49-F238E27FC236}">
                  <a16:creationId xmlns:a16="http://schemas.microsoft.com/office/drawing/2014/main" id="{56A23AA1-6DE5-943C-F6FC-0FDAD800ECCC}"/>
                </a:ext>
              </a:extLst>
            </p:cNvPr>
            <p:cNvPicPr>
              <a:picLocks noChangeAspect="1"/>
            </p:cNvPicPr>
            <p:nvPr/>
          </p:nvPicPr>
          <p:blipFill>
            <a:blip r:embed="rId5"/>
            <a:stretch>
              <a:fillRect/>
            </a:stretch>
          </p:blipFill>
          <p:spPr>
            <a:xfrm>
              <a:off x="450578" y="1263232"/>
              <a:ext cx="5616851" cy="1524937"/>
            </a:xfrm>
            <a:prstGeom prst="rect">
              <a:avLst/>
            </a:prstGeom>
          </p:spPr>
        </p:pic>
        <p:sp>
          <p:nvSpPr>
            <p:cNvPr id="6" name="Rectangle 5">
              <a:extLst>
                <a:ext uri="{FF2B5EF4-FFF2-40B4-BE49-F238E27FC236}">
                  <a16:creationId xmlns:a16="http://schemas.microsoft.com/office/drawing/2014/main" id="{D8366698-D25D-9017-C0F4-EA3F40480B27}"/>
                </a:ext>
              </a:extLst>
            </p:cNvPr>
            <p:cNvSpPr/>
            <p:nvPr/>
          </p:nvSpPr>
          <p:spPr>
            <a:xfrm>
              <a:off x="450577" y="1263232"/>
              <a:ext cx="2230839" cy="293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2" name="Straight Connector 11">
            <a:extLst>
              <a:ext uri="{FF2B5EF4-FFF2-40B4-BE49-F238E27FC236}">
                <a16:creationId xmlns:a16="http://schemas.microsoft.com/office/drawing/2014/main" id="{6E172DC9-70BB-3432-A03A-AFFADFA9EDDC}"/>
              </a:ext>
            </a:extLst>
          </p:cNvPr>
          <p:cNvCxnSpPr/>
          <p:nvPr/>
        </p:nvCxnSpPr>
        <p:spPr>
          <a:xfrm>
            <a:off x="1334125" y="1873770"/>
            <a:ext cx="2053652"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5DEC679-B49F-92DC-7AD7-9B263D199020}"/>
              </a:ext>
            </a:extLst>
          </p:cNvPr>
          <p:cNvCxnSpPr/>
          <p:nvPr/>
        </p:nvCxnSpPr>
        <p:spPr>
          <a:xfrm>
            <a:off x="11677135" y="2347784"/>
            <a:ext cx="0" cy="605481"/>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96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2EAC39B-DBF8-37E0-8DD1-B9B62EC94E5C}"/>
              </a:ext>
            </a:extLst>
          </p:cNvPr>
          <p:cNvSpPr txBox="1"/>
          <p:nvPr/>
        </p:nvSpPr>
        <p:spPr>
          <a:xfrm>
            <a:off x="450579" y="1304659"/>
            <a:ext cx="11160223" cy="5355312"/>
          </a:xfrm>
          <a:prstGeom prst="rect">
            <a:avLst/>
          </a:prstGeom>
          <a:noFill/>
        </p:spPr>
        <p:txBody>
          <a:bodyPr wrap="square" rtlCol="0">
            <a:spAutoFit/>
          </a:bodyPr>
          <a:lstStyle/>
          <a:p>
            <a:pPr algn="just"/>
            <a:r>
              <a:rPr lang="en-US" dirty="0"/>
              <a:t>Discovery of the </a:t>
            </a:r>
            <a:r>
              <a:rPr lang="en-US" b="1" dirty="0"/>
              <a:t>neutron</a:t>
            </a:r>
            <a:r>
              <a:rPr lang="en-US" dirty="0"/>
              <a:t> by James Chadwick in February 1932.</a:t>
            </a:r>
          </a:p>
          <a:p>
            <a:pPr algn="just"/>
            <a:endParaRPr lang="en-US" dirty="0"/>
          </a:p>
          <a:p>
            <a:pPr algn="just"/>
            <a:r>
              <a:rPr lang="en-US" dirty="0"/>
              <a:t>On May 10, 1934, Fermi's research group published a report on experiments with neutron bombardment of uranium. Appearance of the "</a:t>
            </a:r>
            <a:r>
              <a:rPr lang="en-US" b="1" dirty="0"/>
              <a:t>Uranium Problem</a:t>
            </a:r>
            <a:r>
              <a:rPr lang="en-US" dirty="0"/>
              <a:t>”. </a:t>
            </a:r>
          </a:p>
          <a:p>
            <a:pPr algn="just"/>
            <a:endParaRPr lang="en-US" dirty="0"/>
          </a:p>
          <a:p>
            <a:pPr algn="just"/>
            <a:r>
              <a:rPr lang="en-US" dirty="0"/>
              <a:t>Fermi discovered the extremely important principle of neutron behavior called "</a:t>
            </a:r>
            <a:r>
              <a:rPr lang="en-US" b="1" dirty="0"/>
              <a:t>moderation</a:t>
            </a:r>
            <a:r>
              <a:rPr lang="en-US" dirty="0"/>
              <a:t>" on October 22, 1934. </a:t>
            </a:r>
          </a:p>
          <a:p>
            <a:pPr algn="just"/>
            <a:endParaRPr lang="en-US" dirty="0"/>
          </a:p>
          <a:p>
            <a:pPr algn="just"/>
            <a:r>
              <a:rPr lang="en-US" dirty="0"/>
              <a:t>December 1935, Chadwick won the Nobel Prize for discovery of the neutron.</a:t>
            </a:r>
          </a:p>
          <a:p>
            <a:pPr algn="just"/>
            <a:endParaRPr lang="en-US" dirty="0"/>
          </a:p>
          <a:p>
            <a:pPr algn="just"/>
            <a:r>
              <a:rPr lang="en-US" dirty="0"/>
              <a:t>In November-December 1938, the Otto Hahn and Lise Meitner correctly unravel the Uranium Problem, i.e. </a:t>
            </a:r>
            <a:r>
              <a:rPr lang="en-US" b="1" dirty="0"/>
              <a:t>evidence of fission</a:t>
            </a:r>
            <a:r>
              <a:rPr lang="en-US" dirty="0"/>
              <a:t>.</a:t>
            </a:r>
          </a:p>
          <a:p>
            <a:pPr algn="just"/>
            <a:endParaRPr lang="en-US" dirty="0"/>
          </a:p>
          <a:p>
            <a:pPr algn="just"/>
            <a:r>
              <a:rPr lang="en-US" dirty="0"/>
              <a:t>January 13, 1939 - Otto Frisch observed fission directly by detecting </a:t>
            </a:r>
            <a:r>
              <a:rPr lang="en-US" b="1" dirty="0"/>
              <a:t>fission fragments in an ionization chamber</a:t>
            </a:r>
            <a:r>
              <a:rPr lang="en-US" dirty="0"/>
              <a:t>. With the assistance of William Arnold, he coins the term "fission".</a:t>
            </a:r>
          </a:p>
          <a:p>
            <a:pPr algn="just"/>
            <a:endParaRPr lang="en-US" dirty="0"/>
          </a:p>
          <a:p>
            <a:pPr algn="just"/>
            <a:r>
              <a:rPr lang="en-US" dirty="0"/>
              <a:t>January 26, 1939 - Niels Bohr publicly announces the discovery of fission at an annual theoretical physics conference at George Washington University in Washington, DC. This announcement was the principal revelation of fission in the United States.</a:t>
            </a:r>
          </a:p>
          <a:p>
            <a:pPr algn="just"/>
            <a:endParaRPr lang="en-US" dirty="0"/>
          </a:p>
        </p:txBody>
      </p:sp>
      <p:sp>
        <p:nvSpPr>
          <p:cNvPr id="2" name="TextBox 1">
            <a:extLst>
              <a:ext uri="{FF2B5EF4-FFF2-40B4-BE49-F238E27FC236}">
                <a16:creationId xmlns:a16="http://schemas.microsoft.com/office/drawing/2014/main" id="{26C330DC-BF0C-77B4-BF10-70EA5CC4D59E}"/>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technologies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37221348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68F2F-10C4-BE9F-AB48-4D7F9BA4EE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A4CA32D-90B2-F759-6C25-B4119C3E487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DDB37BD7-898E-6015-35F1-B0F2BA16A606}"/>
              </a:ext>
            </a:extLst>
          </p:cNvPr>
          <p:cNvPicPr>
            <a:picLocks noChangeAspect="1"/>
          </p:cNvPicPr>
          <p:nvPr/>
        </p:nvPicPr>
        <p:blipFill>
          <a:blip r:embed="rId2"/>
          <a:stretch>
            <a:fillRect/>
          </a:stretch>
        </p:blipFill>
        <p:spPr>
          <a:xfrm>
            <a:off x="83144" y="6343904"/>
            <a:ext cx="514096" cy="514096"/>
          </a:xfrm>
          <a:prstGeom prst="rect">
            <a:avLst/>
          </a:prstGeom>
        </p:spPr>
      </p:pic>
      <p:sp>
        <p:nvSpPr>
          <p:cNvPr id="7" name="TextBox 6">
            <a:extLst>
              <a:ext uri="{FF2B5EF4-FFF2-40B4-BE49-F238E27FC236}">
                <a16:creationId xmlns:a16="http://schemas.microsoft.com/office/drawing/2014/main" id="{6D84CAF5-6EE9-E8CA-D5D8-10F3DF6869FE}"/>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pic>
        <p:nvPicPr>
          <p:cNvPr id="10" name="Picture 9">
            <a:extLst>
              <a:ext uri="{FF2B5EF4-FFF2-40B4-BE49-F238E27FC236}">
                <a16:creationId xmlns:a16="http://schemas.microsoft.com/office/drawing/2014/main" id="{D249C01C-D558-75CC-A2CE-139EBB2226A8}"/>
              </a:ext>
            </a:extLst>
          </p:cNvPr>
          <p:cNvPicPr>
            <a:picLocks noChangeAspect="1"/>
          </p:cNvPicPr>
          <p:nvPr/>
        </p:nvPicPr>
        <p:blipFill>
          <a:blip r:embed="rId3"/>
          <a:stretch>
            <a:fillRect/>
          </a:stretch>
        </p:blipFill>
        <p:spPr>
          <a:xfrm>
            <a:off x="6746105" y="0"/>
            <a:ext cx="5419185" cy="6858000"/>
          </a:xfrm>
          <a:prstGeom prst="rect">
            <a:avLst/>
          </a:prstGeom>
        </p:spPr>
      </p:pic>
      <p:grpSp>
        <p:nvGrpSpPr>
          <p:cNvPr id="8" name="Group 7">
            <a:extLst>
              <a:ext uri="{FF2B5EF4-FFF2-40B4-BE49-F238E27FC236}">
                <a16:creationId xmlns:a16="http://schemas.microsoft.com/office/drawing/2014/main" id="{DD40CDFE-50F5-5862-FFAD-224E51526934}"/>
              </a:ext>
            </a:extLst>
          </p:cNvPr>
          <p:cNvGrpSpPr/>
          <p:nvPr/>
        </p:nvGrpSpPr>
        <p:grpSpPr>
          <a:xfrm>
            <a:off x="450577" y="1263232"/>
            <a:ext cx="5616852" cy="1524937"/>
            <a:chOff x="450577" y="1263232"/>
            <a:chExt cx="5616852" cy="1524937"/>
          </a:xfrm>
        </p:grpSpPr>
        <p:pic>
          <p:nvPicPr>
            <p:cNvPr id="3" name="Picture 2">
              <a:extLst>
                <a:ext uri="{FF2B5EF4-FFF2-40B4-BE49-F238E27FC236}">
                  <a16:creationId xmlns:a16="http://schemas.microsoft.com/office/drawing/2014/main" id="{063CA88A-1108-05D0-971B-25910E5994C0}"/>
                </a:ext>
              </a:extLst>
            </p:cNvPr>
            <p:cNvPicPr>
              <a:picLocks noChangeAspect="1"/>
            </p:cNvPicPr>
            <p:nvPr/>
          </p:nvPicPr>
          <p:blipFill>
            <a:blip r:embed="rId4"/>
            <a:stretch>
              <a:fillRect/>
            </a:stretch>
          </p:blipFill>
          <p:spPr>
            <a:xfrm>
              <a:off x="450578" y="1263232"/>
              <a:ext cx="5616851" cy="1524937"/>
            </a:xfrm>
            <a:prstGeom prst="rect">
              <a:avLst/>
            </a:prstGeom>
          </p:spPr>
        </p:pic>
        <p:sp>
          <p:nvSpPr>
            <p:cNvPr id="6" name="Rectangle 5">
              <a:extLst>
                <a:ext uri="{FF2B5EF4-FFF2-40B4-BE49-F238E27FC236}">
                  <a16:creationId xmlns:a16="http://schemas.microsoft.com/office/drawing/2014/main" id="{4968BC4A-1A49-6F7D-D19C-D21A1B5C84E7}"/>
                </a:ext>
              </a:extLst>
            </p:cNvPr>
            <p:cNvSpPr/>
            <p:nvPr/>
          </p:nvSpPr>
          <p:spPr>
            <a:xfrm>
              <a:off x="450577" y="1263232"/>
              <a:ext cx="2230839" cy="293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2" name="Straight Connector 11">
            <a:extLst>
              <a:ext uri="{FF2B5EF4-FFF2-40B4-BE49-F238E27FC236}">
                <a16:creationId xmlns:a16="http://schemas.microsoft.com/office/drawing/2014/main" id="{94B1D111-08E0-9F95-9643-F3D16725CA11}"/>
              </a:ext>
            </a:extLst>
          </p:cNvPr>
          <p:cNvCxnSpPr/>
          <p:nvPr/>
        </p:nvCxnSpPr>
        <p:spPr>
          <a:xfrm>
            <a:off x="1334125" y="1873770"/>
            <a:ext cx="2053652"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454B4E0-1482-4328-90A6-92DDCFD5128A}"/>
              </a:ext>
            </a:extLst>
          </p:cNvPr>
          <p:cNvCxnSpPr/>
          <p:nvPr/>
        </p:nvCxnSpPr>
        <p:spPr>
          <a:xfrm>
            <a:off x="11677135" y="2347784"/>
            <a:ext cx="0" cy="605481"/>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6B67B5A-C335-ADDC-2546-802471568510}"/>
                  </a:ext>
                </a:extLst>
              </p:cNvPr>
              <p:cNvSpPr txBox="1"/>
              <p:nvPr/>
            </p:nvSpPr>
            <p:spPr>
              <a:xfrm>
                <a:off x="594204" y="3111743"/>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p:sp>
            <p:nvSpPr>
              <p:cNvPr id="5" name="TextBox 4">
                <a:extLst>
                  <a:ext uri="{FF2B5EF4-FFF2-40B4-BE49-F238E27FC236}">
                    <a16:creationId xmlns:a16="http://schemas.microsoft.com/office/drawing/2014/main" id="{36B67B5A-C335-ADDC-2546-802471568510}"/>
                  </a:ext>
                </a:extLst>
              </p:cNvPr>
              <p:cNvSpPr txBox="1">
                <a:spLocks noRot="1" noChangeAspect="1" noMove="1" noResize="1" noEditPoints="1" noAdjustHandles="1" noChangeArrowheads="1" noChangeShapeType="1" noTextEdit="1"/>
              </p:cNvSpPr>
              <p:nvPr/>
            </p:nvSpPr>
            <p:spPr>
              <a:xfrm>
                <a:off x="594204" y="3111743"/>
                <a:ext cx="2773085" cy="855958"/>
              </a:xfrm>
              <a:prstGeom prst="rect">
                <a:avLst/>
              </a:prstGeom>
              <a:blipFill>
                <a:blip r:embed="rId5"/>
                <a:stretch>
                  <a:fillRect/>
                </a:stretch>
              </a:blipFill>
              <a:ln w="57150">
                <a:solidFill>
                  <a:srgbClr val="FF00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A9A0E79A-CFD3-F184-677E-3E23718AFB03}"/>
                  </a:ext>
                </a:extLst>
              </p:cNvPr>
              <p:cNvSpPr txBox="1"/>
              <p:nvPr/>
            </p:nvSpPr>
            <p:spPr>
              <a:xfrm>
                <a:off x="542982" y="4165565"/>
                <a:ext cx="2875531" cy="1569660"/>
              </a:xfrm>
              <a:prstGeom prst="rect">
                <a:avLst/>
              </a:prstGeom>
              <a:noFill/>
            </p:spPr>
            <p:txBody>
              <a:bodyPr wrap="none" rtlCol="0">
                <a:spAutoFit/>
              </a:bodyPr>
              <a:lstStyle/>
              <a:p>
                <a14:m>
                  <m:oMath xmlns:m="http://schemas.openxmlformats.org/officeDocument/2006/math">
                    <m:r>
                      <a:rPr lang="en-US" sz="2400" b="0" i="1" smtClean="0">
                        <a:latin typeface="Cambria Math" panose="02040503050406030204" pitchFamily="18" charset="0"/>
                        <a:ea typeface="Cambria Math" panose="02040503050406030204" pitchFamily="18" charset="0"/>
                      </a:rPr>
                      <m:t>𝜂</m:t>
                    </m:r>
                  </m:oMath>
                </a14:m>
                <a:r>
                  <a:rPr lang="en-US" sz="2400" dirty="0"/>
                  <a:t> : reproduction</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𝜖</m:t>
                    </m:r>
                  </m:oMath>
                </a14:m>
                <a:r>
                  <a:rPr lang="en-US" sz="2400" dirty="0"/>
                  <a:t> : fast fission </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𝑝</m:t>
                    </m:r>
                  </m:oMath>
                </a14:m>
                <a:r>
                  <a:rPr lang="en-US" sz="2400" dirty="0"/>
                  <a:t> : resonance escape</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𝑓</m:t>
                    </m:r>
                  </m:oMath>
                </a14:m>
                <a:r>
                  <a:rPr lang="en-US" sz="2400" dirty="0"/>
                  <a:t> : thermal utilization</a:t>
                </a:r>
              </a:p>
            </p:txBody>
          </p:sp>
        </mc:Choice>
        <mc:Fallback>
          <p:sp>
            <p:nvSpPr>
              <p:cNvPr id="11" name="TextBox 10">
                <a:extLst>
                  <a:ext uri="{FF2B5EF4-FFF2-40B4-BE49-F238E27FC236}">
                    <a16:creationId xmlns:a16="http://schemas.microsoft.com/office/drawing/2014/main" id="{A9A0E79A-CFD3-F184-677E-3E23718AFB03}"/>
                  </a:ext>
                </a:extLst>
              </p:cNvPr>
              <p:cNvSpPr txBox="1">
                <a:spLocks noRot="1" noChangeAspect="1" noMove="1" noResize="1" noEditPoints="1" noAdjustHandles="1" noChangeArrowheads="1" noChangeShapeType="1" noTextEdit="1"/>
              </p:cNvSpPr>
              <p:nvPr/>
            </p:nvSpPr>
            <p:spPr>
              <a:xfrm>
                <a:off x="542982" y="4165565"/>
                <a:ext cx="2875531" cy="1569660"/>
              </a:xfrm>
              <a:prstGeom prst="rect">
                <a:avLst/>
              </a:prstGeom>
              <a:blipFill>
                <a:blip r:embed="rId6"/>
                <a:stretch>
                  <a:fillRect l="-1754" t="-2400" r="-2193" b="-8000"/>
                </a:stretch>
              </a:blipFill>
            </p:spPr>
            <p:txBody>
              <a:bodyPr/>
              <a:lstStyle/>
              <a:p>
                <a:r>
                  <a:rPr lang="en-US">
                    <a:noFill/>
                  </a:rPr>
                  <a:t> </a:t>
                </a:r>
              </a:p>
            </p:txBody>
          </p:sp>
        </mc:Fallback>
      </mc:AlternateContent>
    </p:spTree>
    <p:extLst>
      <p:ext uri="{BB962C8B-B14F-4D97-AF65-F5344CB8AC3E}">
        <p14:creationId xmlns:p14="http://schemas.microsoft.com/office/powerpoint/2010/main" val="16692964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8" name="Picture 7" descr="A graph of a graph&#10;&#10;Description automatically generated">
            <a:extLst>
              <a:ext uri="{FF2B5EF4-FFF2-40B4-BE49-F238E27FC236}">
                <a16:creationId xmlns:a16="http://schemas.microsoft.com/office/drawing/2014/main" id="{96C483CF-CC91-D2E8-4289-ADF789DFB3AC}"/>
              </a:ext>
            </a:extLst>
          </p:cNvPr>
          <p:cNvPicPr>
            <a:picLocks noChangeAspect="1"/>
          </p:cNvPicPr>
          <p:nvPr/>
        </p:nvPicPr>
        <p:blipFill>
          <a:blip r:embed="rId3"/>
          <a:stretch>
            <a:fillRect/>
          </a:stretch>
        </p:blipFill>
        <p:spPr>
          <a:xfrm>
            <a:off x="4500000" y="882000"/>
            <a:ext cx="7680000" cy="576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DA798BE-D8C1-38C5-01EC-A1E6E45E2823}"/>
                  </a:ext>
                </a:extLst>
              </p:cNvPr>
              <p:cNvSpPr txBox="1"/>
              <p:nvPr/>
            </p:nvSpPr>
            <p:spPr>
              <a:xfrm>
                <a:off x="450579" y="1381124"/>
                <a:ext cx="4231479" cy="18674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𝜂</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𝑥</m:t>
                          </m:r>
                        </m:e>
                      </m:d>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𝜈</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 </m:t>
                          </m:r>
                        </m:num>
                        <m:den>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𝑎</m:t>
                              </m:r>
                            </m:sub>
                          </m:sSub>
                        </m:den>
                      </m:f>
                    </m:oMath>
                  </m:oMathPara>
                </a14:m>
                <a:br>
                  <a:rPr lang="en-US" sz="2400" b="0" i="1" dirty="0">
                    <a:latin typeface="Cambria Math" panose="02040503050406030204" pitchFamily="18" charset="0"/>
                    <a:ea typeface="Cambria Math" panose="02040503050406030204" pitchFamily="18" charset="0"/>
                  </a:rPr>
                </a:br>
                <a:br>
                  <a:rPr lang="en-US" sz="2400" b="0" i="1" dirty="0">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2.42 </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𝑓</m:t>
                              </m:r>
                            </m:sub>
                          </m:sSub>
                          <m:d>
                            <m:dPr>
                              <m:ctrlPr>
                                <a:rPr lang="en-US" sz="2400" b="0" i="1" smtClean="0">
                                  <a:latin typeface="Cambria Math" panose="02040503050406030204" pitchFamily="18" charset="0"/>
                                  <a:ea typeface="Cambria Math" panose="02040503050406030204" pitchFamily="18" charset="0"/>
                                </a:rPr>
                              </m:ctrlPr>
                            </m:dPr>
                            <m:e>
                              <m:r>
                                <m:rPr>
                                  <m:sty m:val="p"/>
                                </m:rPr>
                                <a:rPr lang="en-US" sz="2400" b="0" i="0" smtClean="0">
                                  <a:latin typeface="Cambria Math" panose="02040503050406030204" pitchFamily="18" charset="0"/>
                                  <a:ea typeface="Cambria Math" panose="02040503050406030204" pitchFamily="18" charset="0"/>
                                </a:rPr>
                                <m:t>U</m:t>
                              </m:r>
                              <m:r>
                                <a:rPr lang="en-US" sz="2400" b="0" i="0" smtClean="0">
                                  <a:latin typeface="Cambria Math" panose="02040503050406030204" pitchFamily="18" charset="0"/>
                                  <a:ea typeface="Cambria Math" panose="02040503050406030204" pitchFamily="18" charset="0"/>
                                </a:rPr>
                                <m:t>5</m:t>
                              </m:r>
                            </m:e>
                          </m:d>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𝑥</m:t>
                          </m:r>
                        </m:num>
                        <m:den>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𝑥</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𝑎</m:t>
                              </m:r>
                            </m:sub>
                          </m:sSub>
                          <m:d>
                            <m:dPr>
                              <m:ctrlPr>
                                <a:rPr lang="en-US" sz="2400" b="0" i="1" smtClean="0">
                                  <a:latin typeface="Cambria Math" panose="02040503050406030204" pitchFamily="18" charset="0"/>
                                  <a:ea typeface="Cambria Math" panose="02040503050406030204" pitchFamily="18" charset="0"/>
                                </a:rPr>
                              </m:ctrlPr>
                            </m:dPr>
                            <m:e>
                              <m:r>
                                <m:rPr>
                                  <m:sty m:val="p"/>
                                </m:rPr>
                                <a:rPr lang="en-US" sz="2400" b="0" i="0" smtClean="0">
                                  <a:latin typeface="Cambria Math" panose="02040503050406030204" pitchFamily="18" charset="0"/>
                                  <a:ea typeface="Cambria Math" panose="02040503050406030204" pitchFamily="18" charset="0"/>
                                </a:rPr>
                                <m:t>U</m:t>
                              </m:r>
                              <m:r>
                                <a:rPr lang="en-US" sz="2400" b="0" i="0" smtClean="0">
                                  <a:latin typeface="Cambria Math" panose="02040503050406030204" pitchFamily="18" charset="0"/>
                                  <a:ea typeface="Cambria Math" panose="02040503050406030204" pitchFamily="18" charset="0"/>
                                </a:rPr>
                                <m:t>5</m:t>
                              </m:r>
                            </m:e>
                          </m:d>
                          <m:r>
                            <a:rPr lang="en-US" sz="2400" b="0" i="1" smtClean="0">
                              <a:latin typeface="Cambria Math" panose="02040503050406030204" pitchFamily="18" charset="0"/>
                              <a:ea typeface="Cambria Math" panose="02040503050406030204" pitchFamily="18" charset="0"/>
                            </a:rPr>
                            <m:t>+(1−</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ea typeface="Cambria Math" panose="02040503050406030204" pitchFamily="18" charset="0"/>
                                </a:rPr>
                                <m:t>𝑎</m:t>
                              </m:r>
                            </m:sub>
                          </m:sSub>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U</m:t>
                          </m:r>
                          <m:r>
                            <a:rPr lang="en-US" sz="2400" b="0" i="0" smtClean="0">
                              <a:latin typeface="Cambria Math" panose="02040503050406030204" pitchFamily="18" charset="0"/>
                              <a:ea typeface="Cambria Math" panose="02040503050406030204" pitchFamily="18" charset="0"/>
                            </a:rPr>
                            <m:t>8</m:t>
                          </m:r>
                          <m:r>
                            <a:rPr lang="en-US" sz="2400" b="0" i="1" smtClean="0">
                              <a:latin typeface="Cambria Math" panose="02040503050406030204" pitchFamily="18" charset="0"/>
                              <a:ea typeface="Cambria Math" panose="02040503050406030204" pitchFamily="18" charset="0"/>
                            </a:rPr>
                            <m:t>))</m:t>
                          </m:r>
                        </m:den>
                      </m:f>
                    </m:oMath>
                  </m:oMathPara>
                </a14:m>
                <a:endParaRPr lang="en-US" sz="2400" dirty="0"/>
              </a:p>
            </p:txBody>
          </p:sp>
        </mc:Choice>
        <mc:Fallback xmlns="">
          <p:sp>
            <p:nvSpPr>
              <p:cNvPr id="11" name="TextBox 10">
                <a:extLst>
                  <a:ext uri="{FF2B5EF4-FFF2-40B4-BE49-F238E27FC236}">
                    <a16:creationId xmlns:a16="http://schemas.microsoft.com/office/drawing/2014/main" id="{BDA798BE-D8C1-38C5-01EC-A1E6E45E2823}"/>
                  </a:ext>
                </a:extLst>
              </p:cNvPr>
              <p:cNvSpPr txBox="1">
                <a:spLocks noRot="1" noChangeAspect="1" noMove="1" noResize="1" noEditPoints="1" noAdjustHandles="1" noChangeArrowheads="1" noChangeShapeType="1" noTextEdit="1"/>
              </p:cNvSpPr>
              <p:nvPr/>
            </p:nvSpPr>
            <p:spPr>
              <a:xfrm>
                <a:off x="450579" y="1381124"/>
                <a:ext cx="4231479" cy="1867434"/>
              </a:xfrm>
              <a:prstGeom prst="rect">
                <a:avLst/>
              </a:prstGeom>
              <a:blipFill>
                <a:blip r:embed="rId4"/>
                <a:stretch>
                  <a:fillRect t="-6757" r="-1198" b="-7432"/>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3D7EFB00-70A4-4BB5-994D-BB25300C0EB3}"/>
              </a:ext>
            </a:extLst>
          </p:cNvPr>
          <p:cNvSpPr/>
          <p:nvPr/>
        </p:nvSpPr>
        <p:spPr>
          <a:xfrm>
            <a:off x="5297213" y="1477736"/>
            <a:ext cx="6519905" cy="453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24B2DAF-562B-A71A-DF8A-692C6C76045B}"/>
              </a:ext>
            </a:extLst>
          </p:cNvPr>
          <p:cNvPicPr>
            <a:picLocks noChangeAspect="1"/>
          </p:cNvPicPr>
          <p:nvPr/>
        </p:nvPicPr>
        <p:blipFill rotWithShape="1">
          <a:blip r:embed="rId5"/>
          <a:srcRect t="30690" b="15172"/>
          <a:stretch/>
        </p:blipFill>
        <p:spPr>
          <a:xfrm>
            <a:off x="111441" y="3813551"/>
            <a:ext cx="4396224" cy="2162449"/>
          </a:xfrm>
          <a:prstGeom prst="rect">
            <a:avLst/>
          </a:prstGeom>
        </p:spPr>
      </p:pic>
      <p:sp>
        <p:nvSpPr>
          <p:cNvPr id="6" name="TextBox 5">
            <a:extLst>
              <a:ext uri="{FF2B5EF4-FFF2-40B4-BE49-F238E27FC236}">
                <a16:creationId xmlns:a16="http://schemas.microsoft.com/office/drawing/2014/main" id="{81C08589-590D-358A-3A7E-FB3BC3108F34}"/>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spTree>
    <p:extLst>
      <p:ext uri="{BB962C8B-B14F-4D97-AF65-F5344CB8AC3E}">
        <p14:creationId xmlns:p14="http://schemas.microsoft.com/office/powerpoint/2010/main" val="167331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5" name="Picture 4" descr="A graph of a graph with a line&#10;&#10;Description automatically generated with medium confidence">
            <a:extLst>
              <a:ext uri="{FF2B5EF4-FFF2-40B4-BE49-F238E27FC236}">
                <a16:creationId xmlns:a16="http://schemas.microsoft.com/office/drawing/2014/main" id="{3C553C90-19A4-DE2E-FF7A-A66B1BE0CBC3}"/>
              </a:ext>
            </a:extLst>
          </p:cNvPr>
          <p:cNvPicPr>
            <a:picLocks noChangeAspect="1"/>
          </p:cNvPicPr>
          <p:nvPr/>
        </p:nvPicPr>
        <p:blipFill>
          <a:blip r:embed="rId3"/>
          <a:stretch>
            <a:fillRect/>
          </a:stretch>
        </p:blipFill>
        <p:spPr>
          <a:xfrm>
            <a:off x="4500000" y="882000"/>
            <a:ext cx="7680000" cy="57600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5C43643-132C-8E32-CDC4-4B4EFD9D9775}"/>
                  </a:ext>
                </a:extLst>
              </p:cNvPr>
              <p:cNvSpPr txBox="1"/>
              <p:nvPr/>
            </p:nvSpPr>
            <p:spPr>
              <a:xfrm>
                <a:off x="720000" y="1800000"/>
                <a:ext cx="788229" cy="3708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𝜖</m:t>
                      </m:r>
                      <m:r>
                        <a:rPr lang="en-US" sz="2400" i="1" smtClean="0">
                          <a:latin typeface="Cambria Math" panose="02040503050406030204" pitchFamily="18" charset="0"/>
                          <a:ea typeface="Cambria Math" panose="02040503050406030204" pitchFamily="18" charset="0"/>
                        </a:rPr>
                        <m:t>≈1</m:t>
                      </m:r>
                    </m:oMath>
                  </m:oMathPara>
                </a14:m>
                <a:endParaRPr lang="en-US" sz="2400" dirty="0"/>
              </a:p>
            </p:txBody>
          </p:sp>
        </mc:Choice>
        <mc:Fallback xmlns="">
          <p:sp>
            <p:nvSpPr>
              <p:cNvPr id="6" name="TextBox 5">
                <a:extLst>
                  <a:ext uri="{FF2B5EF4-FFF2-40B4-BE49-F238E27FC236}">
                    <a16:creationId xmlns:a16="http://schemas.microsoft.com/office/drawing/2014/main" id="{05C43643-132C-8E32-CDC4-4B4EFD9D9775}"/>
                  </a:ext>
                </a:extLst>
              </p:cNvPr>
              <p:cNvSpPr txBox="1">
                <a:spLocks noRot="1" noChangeAspect="1" noMove="1" noResize="1" noEditPoints="1" noAdjustHandles="1" noChangeArrowheads="1" noChangeShapeType="1" noTextEdit="1"/>
              </p:cNvSpPr>
              <p:nvPr/>
            </p:nvSpPr>
            <p:spPr>
              <a:xfrm>
                <a:off x="720000" y="1800000"/>
                <a:ext cx="788229" cy="370800"/>
              </a:xfrm>
              <a:prstGeom prst="rect">
                <a:avLst/>
              </a:prstGeom>
              <a:blipFill>
                <a:blip r:embed="rId4"/>
                <a:stretch>
                  <a:fillRect l="-4762" r="-7937" b="-6667"/>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D37AA8FF-A895-5841-DF59-E6AA6367EF40}"/>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spTree>
    <p:extLst>
      <p:ext uri="{BB962C8B-B14F-4D97-AF65-F5344CB8AC3E}">
        <p14:creationId xmlns:p14="http://schemas.microsoft.com/office/powerpoint/2010/main" val="17561810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5" name="Picture 4" descr="A graph of a graph with numbers and lines&#10;&#10;Description automatically generated with medium confidence">
            <a:extLst>
              <a:ext uri="{FF2B5EF4-FFF2-40B4-BE49-F238E27FC236}">
                <a16:creationId xmlns:a16="http://schemas.microsoft.com/office/drawing/2014/main" id="{1956BF5A-A87E-77A4-B4FB-3CD35FDEF982}"/>
              </a:ext>
            </a:extLst>
          </p:cNvPr>
          <p:cNvPicPr>
            <a:picLocks noChangeAspect="1"/>
          </p:cNvPicPr>
          <p:nvPr/>
        </p:nvPicPr>
        <p:blipFill>
          <a:blip r:embed="rId3"/>
          <a:stretch>
            <a:fillRect/>
          </a:stretch>
        </p:blipFill>
        <p:spPr>
          <a:xfrm>
            <a:off x="4500000" y="882000"/>
            <a:ext cx="7678799" cy="5759099"/>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0B076B0-026C-36BE-851C-5A692743B14E}"/>
                  </a:ext>
                </a:extLst>
              </p:cNvPr>
              <p:cNvSpPr txBox="1"/>
              <p:nvPr/>
            </p:nvSpPr>
            <p:spPr>
              <a:xfrm>
                <a:off x="720000" y="1800000"/>
                <a:ext cx="121347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𝑝</m:t>
                      </m:r>
                      <m:r>
                        <a:rPr lang="en-US" sz="2400" b="0" i="1" smtClean="0">
                          <a:latin typeface="Cambria Math" panose="02040503050406030204" pitchFamily="18" charset="0"/>
                          <a:ea typeface="Cambria Math" panose="02040503050406030204" pitchFamily="18" charset="0"/>
                        </a:rPr>
                        <m:t>≈0.74</m:t>
                      </m:r>
                    </m:oMath>
                  </m:oMathPara>
                </a14:m>
                <a:endParaRPr lang="en-US" sz="2400" dirty="0"/>
              </a:p>
            </p:txBody>
          </p:sp>
        </mc:Choice>
        <mc:Fallback xmlns="">
          <p:sp>
            <p:nvSpPr>
              <p:cNvPr id="6" name="TextBox 5">
                <a:extLst>
                  <a:ext uri="{FF2B5EF4-FFF2-40B4-BE49-F238E27FC236}">
                    <a16:creationId xmlns:a16="http://schemas.microsoft.com/office/drawing/2014/main" id="{30B076B0-026C-36BE-851C-5A692743B14E}"/>
                  </a:ext>
                </a:extLst>
              </p:cNvPr>
              <p:cNvSpPr txBox="1">
                <a:spLocks noRot="1" noChangeAspect="1" noMove="1" noResize="1" noEditPoints="1" noAdjustHandles="1" noChangeArrowheads="1" noChangeShapeType="1" noTextEdit="1"/>
              </p:cNvSpPr>
              <p:nvPr/>
            </p:nvSpPr>
            <p:spPr>
              <a:xfrm>
                <a:off x="720000" y="1800000"/>
                <a:ext cx="1213474" cy="369332"/>
              </a:xfrm>
              <a:prstGeom prst="rect">
                <a:avLst/>
              </a:prstGeom>
              <a:blipFill>
                <a:blip r:embed="rId4"/>
                <a:stretch>
                  <a:fillRect l="-5155" r="-5155" b="-26667"/>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1A9E1DDD-F7F1-57F9-4A01-4DAF87DF06F0}"/>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spTree>
    <p:extLst>
      <p:ext uri="{BB962C8B-B14F-4D97-AF65-F5344CB8AC3E}">
        <p14:creationId xmlns:p14="http://schemas.microsoft.com/office/powerpoint/2010/main" val="39255214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5" name="Picture 4" descr="A graph of different colored lines&#10;&#10;Description automatically generated">
            <a:extLst>
              <a:ext uri="{FF2B5EF4-FFF2-40B4-BE49-F238E27FC236}">
                <a16:creationId xmlns:a16="http://schemas.microsoft.com/office/drawing/2014/main" id="{9A23F249-27E6-4C9D-D649-842F05D210DB}"/>
              </a:ext>
            </a:extLst>
          </p:cNvPr>
          <p:cNvPicPr>
            <a:picLocks noChangeAspect="1"/>
          </p:cNvPicPr>
          <p:nvPr/>
        </p:nvPicPr>
        <p:blipFill>
          <a:blip r:embed="rId3"/>
          <a:stretch>
            <a:fillRect/>
          </a:stretch>
        </p:blipFill>
        <p:spPr>
          <a:xfrm>
            <a:off x="4500000" y="882000"/>
            <a:ext cx="7680000" cy="57600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99458EC-FCA8-C48C-F115-8826C9FEEFC2}"/>
                  </a:ext>
                </a:extLst>
              </p:cNvPr>
              <p:cNvSpPr txBox="1"/>
              <p:nvPr/>
            </p:nvSpPr>
            <p:spPr>
              <a:xfrm>
                <a:off x="67378" y="1559083"/>
                <a:ext cx="4740720" cy="5848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𝑎</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𝑈</m:t>
                              </m:r>
                              <m:r>
                                <a:rPr lang="en-US" b="0" i="1" smtClean="0">
                                  <a:latin typeface="Cambria Math" panose="02040503050406030204" pitchFamily="18" charset="0"/>
                                </a:rPr>
                                <m:t>5</m:t>
                              </m:r>
                            </m:e>
                          </m:d>
                          <m:r>
                            <a:rPr lang="en-US" b="0" i="1" smtClean="0">
                              <a:latin typeface="Cambria Math" panose="02040503050406030204" pitchFamily="18" charset="0"/>
                            </a:rPr>
                            <m:t>+(1−</m:t>
                          </m:r>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U</m:t>
                          </m:r>
                          <m:r>
                            <a:rPr lang="en-US" b="0" i="0" smtClean="0">
                              <a:latin typeface="Cambria Math" panose="02040503050406030204" pitchFamily="18" charset="0"/>
                            </a:rPr>
                            <m:t>8</m:t>
                          </m:r>
                          <m:r>
                            <a:rPr lang="en-US" b="0" i="1" smtClean="0">
                              <a:latin typeface="Cambria Math" panose="02040503050406030204" pitchFamily="18" charset="0"/>
                            </a:rPr>
                            <m:t>) </m:t>
                          </m:r>
                        </m:num>
                        <m:den>
                          <m:sSub>
                            <m:sSubPr>
                              <m:ctrlPr>
                                <a:rPr lang="en-US" i="1">
                                  <a:latin typeface="Cambria Math" panose="02040503050406030204" pitchFamily="18" charset="0"/>
                                </a:rPr>
                              </m:ctrlPr>
                            </m:sSubPr>
                            <m:e>
                              <m:r>
                                <a:rPr lang="en-US" i="1">
                                  <a:latin typeface="Cambria Math" panose="02040503050406030204" pitchFamily="18" charset="0"/>
                                </a:rPr>
                                <m:t>𝑥</m:t>
                              </m:r>
                              <m:r>
                                <a:rPr lang="en-US" i="1">
                                  <a:latin typeface="Cambria Math" panose="02040503050406030204" pitchFamily="18" charset="0"/>
                                </a:rPr>
                                <m:t> </m:t>
                              </m:r>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rPr>
                                <m:t>𝑎</m:t>
                              </m:r>
                            </m:sub>
                          </m:sSub>
                          <m:d>
                            <m:dPr>
                              <m:ctrlPr>
                                <a:rPr lang="en-US" i="1">
                                  <a:latin typeface="Cambria Math" panose="02040503050406030204" pitchFamily="18" charset="0"/>
                                </a:rPr>
                              </m:ctrlPr>
                            </m:dPr>
                            <m:e>
                              <m:r>
                                <m:rPr>
                                  <m:sty m:val="p"/>
                                </m:rPr>
                                <a:rPr lang="en-US" i="0">
                                  <a:latin typeface="Cambria Math" panose="02040503050406030204" pitchFamily="18" charset="0"/>
                                </a:rPr>
                                <m:t>U</m:t>
                              </m:r>
                              <m:r>
                                <a:rPr lang="en-US" i="0">
                                  <a:latin typeface="Cambria Math" panose="02040503050406030204" pitchFamily="18" charset="0"/>
                                </a:rPr>
                                <m:t>5</m:t>
                              </m:r>
                            </m:e>
                          </m:d>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𝑥</m:t>
                              </m:r>
                            </m:e>
                          </m:d>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rPr>
                                <m:t>𝑎</m:t>
                              </m:r>
                            </m:sub>
                          </m:sSub>
                          <m:d>
                            <m:dPr>
                              <m:ctrlPr>
                                <a:rPr lang="en-US" i="1">
                                  <a:latin typeface="Cambria Math" panose="02040503050406030204" pitchFamily="18" charset="0"/>
                                </a:rPr>
                              </m:ctrlPr>
                            </m:dPr>
                            <m:e>
                              <m:r>
                                <m:rPr>
                                  <m:sty m:val="p"/>
                                </m:rPr>
                                <a:rPr lang="en-US" i="0">
                                  <a:latin typeface="Cambria Math" panose="02040503050406030204" pitchFamily="18" charset="0"/>
                                </a:rPr>
                                <m:t>U</m:t>
                              </m:r>
                              <m:r>
                                <a:rPr lang="en-US" i="0">
                                  <a:latin typeface="Cambria Math" panose="02040503050406030204" pitchFamily="18" charset="0"/>
                                </a:rPr>
                                <m:t>8</m:t>
                              </m:r>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rPr>
                                <m:t>𝑎</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mod</m:t>
                              </m:r>
                            </m:e>
                          </m:d>
                          <m:r>
                            <a:rPr lang="en-US" b="0" i="1" smtClean="0">
                              <a:latin typeface="Cambria Math" panose="02040503050406030204" pitchFamily="18" charset="0"/>
                            </a:rPr>
                            <m:t> </m:t>
                          </m:r>
                          <m:r>
                            <a:rPr lang="en-US" b="0" i="1" smtClean="0">
                              <a:latin typeface="Cambria Math" panose="02040503050406030204" pitchFamily="18" charset="0"/>
                            </a:rPr>
                            <m:t>𝑦</m:t>
                          </m:r>
                        </m:den>
                      </m:f>
                    </m:oMath>
                  </m:oMathPara>
                </a14:m>
                <a:endParaRPr lang="en-US" dirty="0"/>
              </a:p>
            </p:txBody>
          </p:sp>
        </mc:Choice>
        <mc:Fallback xmlns="">
          <p:sp>
            <p:nvSpPr>
              <p:cNvPr id="6" name="TextBox 5">
                <a:extLst>
                  <a:ext uri="{FF2B5EF4-FFF2-40B4-BE49-F238E27FC236}">
                    <a16:creationId xmlns:a16="http://schemas.microsoft.com/office/drawing/2014/main" id="{C99458EC-FCA8-C48C-F115-8826C9FEEFC2}"/>
                  </a:ext>
                </a:extLst>
              </p:cNvPr>
              <p:cNvSpPr txBox="1">
                <a:spLocks noRot="1" noChangeAspect="1" noMove="1" noResize="1" noEditPoints="1" noAdjustHandles="1" noChangeArrowheads="1" noChangeShapeType="1" noTextEdit="1"/>
              </p:cNvSpPr>
              <p:nvPr/>
            </p:nvSpPr>
            <p:spPr>
              <a:xfrm>
                <a:off x="67378" y="1559083"/>
                <a:ext cx="4740720" cy="584840"/>
              </a:xfrm>
              <a:prstGeom prst="rect">
                <a:avLst/>
              </a:prstGeom>
              <a:blipFill>
                <a:blip r:embed="rId4"/>
                <a:stretch>
                  <a:fillRect l="-1337" t="-4255" r="-802" b="-212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486C05-7265-0DC1-19BE-B0872898909D}"/>
                  </a:ext>
                </a:extLst>
              </p:cNvPr>
              <p:cNvSpPr txBox="1"/>
              <p:nvPr/>
            </p:nvSpPr>
            <p:spPr>
              <a:xfrm>
                <a:off x="597240" y="2454282"/>
                <a:ext cx="936860" cy="276999"/>
              </a:xfrm>
              <a:prstGeom prst="rect">
                <a:avLst/>
              </a:prstGeom>
              <a:noFill/>
            </p:spPr>
            <p:txBody>
              <a:bodyPr wrap="none" lIns="0" tIns="0" rIns="0" bIns="0" rtlCol="0">
                <a:spAutoFit/>
              </a:bodyPr>
              <a:lstStyle/>
              <a:p>
                <a:r>
                  <a:rPr lang="en-US" dirty="0"/>
                  <a:t>for  </a:t>
                </a: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=3</m:t>
                    </m:r>
                  </m:oMath>
                </a14:m>
                <a:endParaRPr lang="en-US" dirty="0"/>
              </a:p>
            </p:txBody>
          </p:sp>
        </mc:Choice>
        <mc:Fallback xmlns="">
          <p:sp>
            <p:nvSpPr>
              <p:cNvPr id="7" name="TextBox 6">
                <a:extLst>
                  <a:ext uri="{FF2B5EF4-FFF2-40B4-BE49-F238E27FC236}">
                    <a16:creationId xmlns:a16="http://schemas.microsoft.com/office/drawing/2014/main" id="{20486C05-7265-0DC1-19BE-B0872898909D}"/>
                  </a:ext>
                </a:extLst>
              </p:cNvPr>
              <p:cNvSpPr txBox="1">
                <a:spLocks noRot="1" noChangeAspect="1" noMove="1" noResize="1" noEditPoints="1" noAdjustHandles="1" noChangeArrowheads="1" noChangeShapeType="1" noTextEdit="1"/>
              </p:cNvSpPr>
              <p:nvPr/>
            </p:nvSpPr>
            <p:spPr>
              <a:xfrm>
                <a:off x="597240" y="2454282"/>
                <a:ext cx="936860" cy="276999"/>
              </a:xfrm>
              <a:prstGeom prst="rect">
                <a:avLst/>
              </a:prstGeom>
              <a:blipFill>
                <a:blip r:embed="rId5"/>
                <a:stretch>
                  <a:fillRect l="-14865" t="-26087" r="-8108" b="-47826"/>
                </a:stretch>
              </a:blipFill>
            </p:spPr>
            <p:txBody>
              <a:bodyPr/>
              <a:lstStyle/>
              <a:p>
                <a:r>
                  <a:rPr lang="en-US">
                    <a:noFill/>
                  </a:rPr>
                  <a:t> </a:t>
                </a:r>
              </a:p>
            </p:txBody>
          </p:sp>
        </mc:Fallback>
      </mc:AlternateContent>
      <p:pic>
        <p:nvPicPr>
          <p:cNvPr id="8" name="Picture 7" descr="A table with numbers and symbols&#10;&#10;Description automatically generated">
            <a:extLst>
              <a:ext uri="{FF2B5EF4-FFF2-40B4-BE49-F238E27FC236}">
                <a16:creationId xmlns:a16="http://schemas.microsoft.com/office/drawing/2014/main" id="{9D04B0D1-FB13-3EDC-6B42-542BF50D7697}"/>
              </a:ext>
            </a:extLst>
          </p:cNvPr>
          <p:cNvPicPr>
            <a:picLocks noChangeAspect="1"/>
          </p:cNvPicPr>
          <p:nvPr/>
        </p:nvPicPr>
        <p:blipFill>
          <a:blip r:embed="rId6"/>
          <a:stretch>
            <a:fillRect/>
          </a:stretch>
        </p:blipFill>
        <p:spPr>
          <a:xfrm>
            <a:off x="12000" y="3429000"/>
            <a:ext cx="4440933" cy="2717948"/>
          </a:xfrm>
          <a:prstGeom prst="rect">
            <a:avLst/>
          </a:prstGeom>
        </p:spPr>
      </p:pic>
      <p:sp>
        <p:nvSpPr>
          <p:cNvPr id="3" name="TextBox 2">
            <a:extLst>
              <a:ext uri="{FF2B5EF4-FFF2-40B4-BE49-F238E27FC236}">
                <a16:creationId xmlns:a16="http://schemas.microsoft.com/office/drawing/2014/main" id="{F149770B-41C2-EC2E-8424-26894B4C74D3}"/>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spTree>
    <p:extLst>
      <p:ext uri="{BB962C8B-B14F-4D97-AF65-F5344CB8AC3E}">
        <p14:creationId xmlns:p14="http://schemas.microsoft.com/office/powerpoint/2010/main" val="2672564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6" name="Picture 5" descr="A graph of different colored lines&#10;&#10;Description automatically generated">
            <a:extLst>
              <a:ext uri="{FF2B5EF4-FFF2-40B4-BE49-F238E27FC236}">
                <a16:creationId xmlns:a16="http://schemas.microsoft.com/office/drawing/2014/main" id="{8C8E4AB5-0BC8-D09D-64A2-8FB0D0952159}"/>
              </a:ext>
            </a:extLst>
          </p:cNvPr>
          <p:cNvPicPr>
            <a:picLocks noChangeAspect="1"/>
          </p:cNvPicPr>
          <p:nvPr/>
        </p:nvPicPr>
        <p:blipFill>
          <a:blip r:embed="rId3"/>
          <a:stretch>
            <a:fillRect/>
          </a:stretch>
        </p:blipFill>
        <p:spPr>
          <a:xfrm>
            <a:off x="4500000" y="882000"/>
            <a:ext cx="7679999" cy="576000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AD3FCF5-52A5-1709-15A1-DD24F9F49C39}"/>
                  </a:ext>
                </a:extLst>
              </p:cNvPr>
              <p:cNvSpPr txBox="1"/>
              <p:nvPr/>
            </p:nvSpPr>
            <p:spPr>
              <a:xfrm>
                <a:off x="730408" y="1446204"/>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xmlns="">
          <p:sp>
            <p:nvSpPr>
              <p:cNvPr id="3" name="TextBox 2">
                <a:extLst>
                  <a:ext uri="{FF2B5EF4-FFF2-40B4-BE49-F238E27FC236}">
                    <a16:creationId xmlns:a16="http://schemas.microsoft.com/office/drawing/2014/main" id="{9AD3FCF5-52A5-1709-15A1-DD24F9F49C39}"/>
                  </a:ext>
                </a:extLst>
              </p:cNvPr>
              <p:cNvSpPr txBox="1">
                <a:spLocks noRot="1" noChangeAspect="1" noMove="1" noResize="1" noEditPoints="1" noAdjustHandles="1" noChangeArrowheads="1" noChangeShapeType="1" noTextEdit="1"/>
              </p:cNvSpPr>
              <p:nvPr/>
            </p:nvSpPr>
            <p:spPr>
              <a:xfrm>
                <a:off x="730408" y="1446204"/>
                <a:ext cx="2773085" cy="855958"/>
              </a:xfrm>
              <a:prstGeom prst="rect">
                <a:avLst/>
              </a:prstGeom>
              <a:blipFill>
                <a:blip r:embed="rId4"/>
                <a:stretch>
                  <a:fillRect/>
                </a:stretch>
              </a:blipFill>
              <a:ln w="57150">
                <a:solidFill>
                  <a:srgbClr val="FF0000"/>
                </a:solidFill>
              </a:ln>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F29748FA-20EA-FDFB-6645-1DE6D1399B4E}"/>
              </a:ext>
            </a:extLst>
          </p:cNvPr>
          <p:cNvCxnSpPr>
            <a:cxnSpLocks/>
          </p:cNvCxnSpPr>
          <p:nvPr/>
        </p:nvCxnSpPr>
        <p:spPr>
          <a:xfrm>
            <a:off x="5762625" y="4200525"/>
            <a:ext cx="0" cy="1853434"/>
          </a:xfrm>
          <a:prstGeom prst="straightConnector1">
            <a:avLst/>
          </a:prstGeom>
          <a:ln w="571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473C628-6A56-F374-2F30-878A5F45ED9A}"/>
              </a:ext>
            </a:extLst>
          </p:cNvPr>
          <p:cNvSpPr txBox="1"/>
          <p:nvPr/>
        </p:nvSpPr>
        <p:spPr>
          <a:xfrm>
            <a:off x="6811562" y="1011792"/>
            <a:ext cx="3839834" cy="369332"/>
          </a:xfrm>
          <a:prstGeom prst="rect">
            <a:avLst/>
          </a:prstGeom>
          <a:solidFill>
            <a:schemeClr val="bg1"/>
          </a:solidFill>
        </p:spPr>
        <p:txBody>
          <a:bodyPr wrap="none" rtlCol="0">
            <a:spAutoFit/>
          </a:bodyPr>
          <a:lstStyle/>
          <a:p>
            <a:r>
              <a:rPr lang="en-US" dirty="0"/>
              <a:t>U-fuel, H2O-moderated infinite reactor</a:t>
            </a:r>
          </a:p>
        </p:txBody>
      </p:sp>
      <p:cxnSp>
        <p:nvCxnSpPr>
          <p:cNvPr id="12" name="Straight Arrow Connector 11">
            <a:extLst>
              <a:ext uri="{FF2B5EF4-FFF2-40B4-BE49-F238E27FC236}">
                <a16:creationId xmlns:a16="http://schemas.microsoft.com/office/drawing/2014/main" id="{28E264E7-B57D-E6EF-5EDC-7105F7CB74C1}"/>
              </a:ext>
            </a:extLst>
          </p:cNvPr>
          <p:cNvCxnSpPr>
            <a:cxnSpLocks/>
          </p:cNvCxnSpPr>
          <p:nvPr/>
        </p:nvCxnSpPr>
        <p:spPr>
          <a:xfrm flipH="1">
            <a:off x="5300663" y="4200525"/>
            <a:ext cx="46196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7EAC3E5B-7E79-F30C-F06C-7E1CBE5FC2EA}"/>
                  </a:ext>
                </a:extLst>
              </p:cNvPr>
              <p:cNvSpPr txBox="1"/>
              <p:nvPr/>
            </p:nvSpPr>
            <p:spPr>
              <a:xfrm>
                <a:off x="5758376" y="5606668"/>
                <a:ext cx="1449372" cy="369332"/>
              </a:xfrm>
              <a:prstGeom prst="rect">
                <a:avLst/>
              </a:prstGeom>
              <a:noFill/>
            </p:spPr>
            <p:txBody>
              <a:bodyPr wrap="square">
                <a:spAutoFit/>
              </a:bodyPr>
              <a:lstStyle/>
              <a:p>
                <a14:m>
                  <m:oMath xmlns:m="http://schemas.openxmlformats.org/officeDocument/2006/math">
                    <m:r>
                      <a:rPr lang="en-US" sz="1800" b="0" i="1" smtClean="0">
                        <a:latin typeface="Cambria Math" panose="02040503050406030204" pitchFamily="18" charset="0"/>
                      </a:rPr>
                      <m:t>𝑥</m:t>
                    </m:r>
                    <m:r>
                      <a:rPr lang="en-US" sz="1800" b="0" i="1" smtClean="0">
                        <a:latin typeface="Cambria Math" panose="02040503050406030204" pitchFamily="18" charset="0"/>
                      </a:rPr>
                      <m:t>=0.00</m:t>
                    </m:r>
                    <m:r>
                      <a:rPr lang="en-US" sz="1800" b="0" i="1" smtClean="0">
                        <a:latin typeface="Cambria Math" panose="02040503050406030204" pitchFamily="18" charset="0"/>
                        <a:ea typeface="Cambria Math" panose="02040503050406030204" pitchFamily="18" charset="0"/>
                      </a:rPr>
                      <m:t>72</m:t>
                    </m:r>
                  </m:oMath>
                </a14:m>
                <a:r>
                  <a:rPr lang="en-US" sz="1800" dirty="0"/>
                  <a:t> </a:t>
                </a:r>
                <a:endParaRPr lang="en-US" dirty="0"/>
              </a:p>
            </p:txBody>
          </p:sp>
        </mc:Choice>
        <mc:Fallback>
          <p:sp>
            <p:nvSpPr>
              <p:cNvPr id="13" name="TextBox 12">
                <a:extLst>
                  <a:ext uri="{FF2B5EF4-FFF2-40B4-BE49-F238E27FC236}">
                    <a16:creationId xmlns:a16="http://schemas.microsoft.com/office/drawing/2014/main" id="{7EAC3E5B-7E79-F30C-F06C-7E1CBE5FC2EA}"/>
                  </a:ext>
                </a:extLst>
              </p:cNvPr>
              <p:cNvSpPr txBox="1">
                <a:spLocks noRot="1" noChangeAspect="1" noMove="1" noResize="1" noEditPoints="1" noAdjustHandles="1" noChangeArrowheads="1" noChangeShapeType="1" noTextEdit="1"/>
              </p:cNvSpPr>
              <p:nvPr/>
            </p:nvSpPr>
            <p:spPr>
              <a:xfrm>
                <a:off x="5758376" y="5606668"/>
                <a:ext cx="1449372"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B54223E2-F622-85DD-9514-8C41E36948B7}"/>
                  </a:ext>
                </a:extLst>
              </p:cNvPr>
              <p:cNvSpPr txBox="1"/>
              <p:nvPr/>
            </p:nvSpPr>
            <p:spPr>
              <a:xfrm>
                <a:off x="620957" y="2967335"/>
                <a:ext cx="3036985" cy="830997"/>
              </a:xfrm>
              <a:prstGeom prst="rect">
                <a:avLst/>
              </a:prstGeom>
              <a:noFill/>
            </p:spPr>
            <p:txBody>
              <a:bodyPr wrap="none" rtlCol="0">
                <a:spAutoFit/>
              </a:bodyPr>
              <a:lstStyle/>
              <a:p>
                <a:pPr algn="ctr"/>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𝑘</m:t>
                        </m:r>
                      </m:e>
                      <m:sub>
                        <m:r>
                          <a:rPr lang="en-US" sz="2400" i="1">
                            <a:latin typeface="Cambria Math" panose="02040503050406030204" pitchFamily="18" charset="0"/>
                            <a:ea typeface="Cambria Math" panose="02040503050406030204" pitchFamily="18" charset="0"/>
                          </a:rPr>
                          <m:t>∞</m:t>
                        </m:r>
                      </m:sub>
                    </m:sSub>
                    <m:r>
                      <a:rPr lang="en-US" sz="2400" i="1">
                        <a:latin typeface="Cambria Math" panose="02040503050406030204" pitchFamily="18" charset="0"/>
                        <a:ea typeface="Cambria Math" panose="02040503050406030204" pitchFamily="18" charset="0"/>
                      </a:rPr>
                      <m:t> </m:t>
                    </m:r>
                  </m:oMath>
                </a14:m>
                <a:r>
                  <a:rPr lang="en-US" sz="2400" dirty="0"/>
                  <a:t> &lt;  1  for </a:t>
                </a: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0.072</m:t>
                    </m:r>
                  </m:oMath>
                </a14:m>
                <a:endParaRPr lang="en-US" sz="2400" b="0" dirty="0">
                  <a:ea typeface="Cambria Math" panose="02040503050406030204" pitchFamily="18" charset="0"/>
                </a:endParaRPr>
              </a:p>
              <a:p>
                <a:pPr algn="ctr"/>
                <a:r>
                  <a:rPr lang="en-US" sz="2400" dirty="0"/>
                  <a:t>(U-</a:t>
                </a:r>
                <a:r>
                  <a:rPr lang="en-US" sz="2400" dirty="0" err="1"/>
                  <a:t>nat</a:t>
                </a:r>
                <a:r>
                  <a:rPr lang="en-US" sz="2400" dirty="0"/>
                  <a:t>) </a:t>
                </a:r>
              </a:p>
            </p:txBody>
          </p:sp>
        </mc:Choice>
        <mc:Fallback>
          <p:sp>
            <p:nvSpPr>
              <p:cNvPr id="14" name="TextBox 13">
                <a:extLst>
                  <a:ext uri="{FF2B5EF4-FFF2-40B4-BE49-F238E27FC236}">
                    <a16:creationId xmlns:a16="http://schemas.microsoft.com/office/drawing/2014/main" id="{B54223E2-F622-85DD-9514-8C41E36948B7}"/>
                  </a:ext>
                </a:extLst>
              </p:cNvPr>
              <p:cNvSpPr txBox="1">
                <a:spLocks noRot="1" noChangeAspect="1" noMove="1" noResize="1" noEditPoints="1" noAdjustHandles="1" noChangeArrowheads="1" noChangeShapeType="1" noTextEdit="1"/>
              </p:cNvSpPr>
              <p:nvPr/>
            </p:nvSpPr>
            <p:spPr>
              <a:xfrm>
                <a:off x="620957" y="2967335"/>
                <a:ext cx="3036985" cy="830997"/>
              </a:xfrm>
              <a:prstGeom prst="rect">
                <a:avLst/>
              </a:prstGeom>
              <a:blipFill>
                <a:blip r:embed="rId6"/>
                <a:stretch>
                  <a:fillRect t="-4478" b="-14925"/>
                </a:stretch>
              </a:blipFill>
            </p:spPr>
            <p:txBody>
              <a:bodyPr/>
              <a:lstStyle/>
              <a:p>
                <a:r>
                  <a:rPr lang="en-US">
                    <a:noFill/>
                  </a:rPr>
                  <a:t> </a:t>
                </a:r>
              </a:p>
            </p:txBody>
          </p:sp>
        </mc:Fallback>
      </mc:AlternateContent>
    </p:spTree>
    <p:extLst>
      <p:ext uri="{BB962C8B-B14F-4D97-AF65-F5344CB8AC3E}">
        <p14:creationId xmlns:p14="http://schemas.microsoft.com/office/powerpoint/2010/main" val="42780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graph of different colored lines&#10;&#10;Description automatically generated">
            <a:extLst>
              <a:ext uri="{FF2B5EF4-FFF2-40B4-BE49-F238E27FC236}">
                <a16:creationId xmlns:a16="http://schemas.microsoft.com/office/drawing/2014/main" id="{503E9425-1D52-F016-AAF3-DFBE6C49A15B}"/>
              </a:ext>
            </a:extLst>
          </p:cNvPr>
          <p:cNvPicPr>
            <a:picLocks noChangeAspect="1"/>
          </p:cNvPicPr>
          <p:nvPr/>
        </p:nvPicPr>
        <p:blipFill>
          <a:blip r:embed="rId2"/>
          <a:stretch>
            <a:fillRect/>
          </a:stretch>
        </p:blipFill>
        <p:spPr>
          <a:xfrm>
            <a:off x="4500000" y="882000"/>
            <a:ext cx="7680000" cy="5760000"/>
          </a:xfrm>
          <a:prstGeom prst="rect">
            <a:avLst/>
          </a:prstGeom>
        </p:spPr>
      </p:pic>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3"/>
          <a:stretch>
            <a:fillRect/>
          </a:stretch>
        </p:blipFill>
        <p:spPr>
          <a:xfrm>
            <a:off x="83144" y="6343904"/>
            <a:ext cx="514096" cy="514096"/>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AD3FCF5-52A5-1709-15A1-DD24F9F49C39}"/>
                  </a:ext>
                </a:extLst>
              </p:cNvPr>
              <p:cNvSpPr txBox="1"/>
              <p:nvPr/>
            </p:nvSpPr>
            <p:spPr>
              <a:xfrm>
                <a:off x="730408" y="1446204"/>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xmlns="">
          <p:sp>
            <p:nvSpPr>
              <p:cNvPr id="3" name="TextBox 2">
                <a:extLst>
                  <a:ext uri="{FF2B5EF4-FFF2-40B4-BE49-F238E27FC236}">
                    <a16:creationId xmlns:a16="http://schemas.microsoft.com/office/drawing/2014/main" id="{9AD3FCF5-52A5-1709-15A1-DD24F9F49C39}"/>
                  </a:ext>
                </a:extLst>
              </p:cNvPr>
              <p:cNvSpPr txBox="1">
                <a:spLocks noRot="1" noChangeAspect="1" noMove="1" noResize="1" noEditPoints="1" noAdjustHandles="1" noChangeArrowheads="1" noChangeShapeType="1" noTextEdit="1"/>
              </p:cNvSpPr>
              <p:nvPr/>
            </p:nvSpPr>
            <p:spPr>
              <a:xfrm>
                <a:off x="730408" y="1446204"/>
                <a:ext cx="2773085" cy="855958"/>
              </a:xfrm>
              <a:prstGeom prst="rect">
                <a:avLst/>
              </a:prstGeom>
              <a:blipFill>
                <a:blip r:embed="rId4"/>
                <a:stretch>
                  <a:fillRect/>
                </a:stretch>
              </a:blipFill>
              <a:ln w="57150">
                <a:solidFill>
                  <a:srgbClr val="FF00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66ED5BAD-A61F-1D7E-8C54-FB5A6672357B}"/>
                  </a:ext>
                </a:extLst>
              </p:cNvPr>
              <p:cNvSpPr txBox="1"/>
              <p:nvPr/>
            </p:nvSpPr>
            <p:spPr>
              <a:xfrm>
                <a:off x="620956" y="2967335"/>
                <a:ext cx="3036985" cy="830997"/>
              </a:xfrm>
              <a:prstGeom prst="rect">
                <a:avLst/>
              </a:prstGeom>
              <a:noFill/>
            </p:spPr>
            <p:txBody>
              <a:bodyPr wrap="none" rtlCol="0">
                <a:spAutoFit/>
              </a:bodyPr>
              <a:lstStyle/>
              <a:p>
                <a:pPr algn="ctr"/>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𝑘</m:t>
                        </m:r>
                      </m:e>
                      <m:sub>
                        <m:r>
                          <a:rPr lang="en-US" sz="2400" i="1">
                            <a:latin typeface="Cambria Math" panose="02040503050406030204" pitchFamily="18" charset="0"/>
                            <a:ea typeface="Cambria Math" panose="02040503050406030204" pitchFamily="18" charset="0"/>
                          </a:rPr>
                          <m:t>∞</m:t>
                        </m:r>
                      </m:sub>
                    </m:sSub>
                    <m:r>
                      <a:rPr lang="en-US" sz="2400" i="1">
                        <a:latin typeface="Cambria Math" panose="02040503050406030204" pitchFamily="18" charset="0"/>
                        <a:ea typeface="Cambria Math" panose="02040503050406030204" pitchFamily="18" charset="0"/>
                      </a:rPr>
                      <m:t> </m:t>
                    </m:r>
                  </m:oMath>
                </a14:m>
                <a:r>
                  <a:rPr lang="en-US" sz="2400" dirty="0"/>
                  <a:t> =  1  for </a:t>
                </a: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0.072</m:t>
                    </m:r>
                  </m:oMath>
                </a14:m>
                <a:endParaRPr lang="en-US" sz="2400" b="0" dirty="0">
                  <a:ea typeface="Cambria Math" panose="02040503050406030204" pitchFamily="18" charset="0"/>
                </a:endParaRPr>
              </a:p>
              <a:p>
                <a:pPr algn="ctr"/>
                <a:r>
                  <a:rPr lang="en-US" sz="2400" dirty="0"/>
                  <a:t>(U-</a:t>
                </a:r>
                <a:r>
                  <a:rPr lang="en-US" sz="2400" dirty="0" err="1"/>
                  <a:t>nat</a:t>
                </a:r>
                <a:r>
                  <a:rPr lang="en-US" sz="2400" dirty="0"/>
                  <a:t>) </a:t>
                </a:r>
              </a:p>
            </p:txBody>
          </p:sp>
        </mc:Choice>
        <mc:Fallback>
          <p:sp>
            <p:nvSpPr>
              <p:cNvPr id="5" name="TextBox 4">
                <a:extLst>
                  <a:ext uri="{FF2B5EF4-FFF2-40B4-BE49-F238E27FC236}">
                    <a16:creationId xmlns:a16="http://schemas.microsoft.com/office/drawing/2014/main" id="{66ED5BAD-A61F-1D7E-8C54-FB5A6672357B}"/>
                  </a:ext>
                </a:extLst>
              </p:cNvPr>
              <p:cNvSpPr txBox="1">
                <a:spLocks noRot="1" noChangeAspect="1" noMove="1" noResize="1" noEditPoints="1" noAdjustHandles="1" noChangeArrowheads="1" noChangeShapeType="1" noTextEdit="1"/>
              </p:cNvSpPr>
              <p:nvPr/>
            </p:nvSpPr>
            <p:spPr>
              <a:xfrm>
                <a:off x="620956" y="2967335"/>
                <a:ext cx="3036985" cy="830997"/>
              </a:xfrm>
              <a:prstGeom prst="rect">
                <a:avLst/>
              </a:prstGeom>
              <a:blipFill>
                <a:blip r:embed="rId5"/>
                <a:stretch>
                  <a:fillRect t="-4478" b="-14925"/>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F29748FA-20EA-FDFB-6645-1DE6D1399B4E}"/>
              </a:ext>
            </a:extLst>
          </p:cNvPr>
          <p:cNvCxnSpPr>
            <a:cxnSpLocks/>
          </p:cNvCxnSpPr>
          <p:nvPr/>
        </p:nvCxnSpPr>
        <p:spPr>
          <a:xfrm>
            <a:off x="5758376" y="3752193"/>
            <a:ext cx="0" cy="2301765"/>
          </a:xfrm>
          <a:prstGeom prst="straightConnector1">
            <a:avLst/>
          </a:prstGeom>
          <a:ln w="571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00A15DB9-6A76-9052-0135-29ADCD197480}"/>
                  </a:ext>
                </a:extLst>
              </p:cNvPr>
              <p:cNvSpPr txBox="1"/>
              <p:nvPr/>
            </p:nvSpPr>
            <p:spPr>
              <a:xfrm>
                <a:off x="5758376" y="5606668"/>
                <a:ext cx="1449372" cy="369332"/>
              </a:xfrm>
              <a:prstGeom prst="rect">
                <a:avLst/>
              </a:prstGeom>
              <a:noFill/>
            </p:spPr>
            <p:txBody>
              <a:bodyPr wrap="square">
                <a:spAutoFit/>
              </a:bodyPr>
              <a:lstStyle/>
              <a:p>
                <a14:m>
                  <m:oMath xmlns:m="http://schemas.openxmlformats.org/officeDocument/2006/math">
                    <m:r>
                      <a:rPr lang="en-US" sz="1800" b="0" i="1" smtClean="0">
                        <a:latin typeface="Cambria Math" panose="02040503050406030204" pitchFamily="18" charset="0"/>
                      </a:rPr>
                      <m:t>𝑥</m:t>
                    </m:r>
                    <m:r>
                      <a:rPr lang="en-US" sz="1800" b="0" i="1" smtClean="0">
                        <a:latin typeface="Cambria Math" panose="02040503050406030204" pitchFamily="18" charset="0"/>
                      </a:rPr>
                      <m:t>=0.00</m:t>
                    </m:r>
                    <m:r>
                      <a:rPr lang="en-US" sz="1800" b="0" i="1" smtClean="0">
                        <a:latin typeface="Cambria Math" panose="02040503050406030204" pitchFamily="18" charset="0"/>
                        <a:ea typeface="Cambria Math" panose="02040503050406030204" pitchFamily="18" charset="0"/>
                      </a:rPr>
                      <m:t>72</m:t>
                    </m:r>
                  </m:oMath>
                </a14:m>
                <a:r>
                  <a:rPr lang="en-US" sz="1800" dirty="0"/>
                  <a:t> </a:t>
                </a:r>
                <a:endParaRPr lang="en-US" dirty="0"/>
              </a:p>
            </p:txBody>
          </p:sp>
        </mc:Choice>
        <mc:Fallback>
          <p:sp>
            <p:nvSpPr>
              <p:cNvPr id="11" name="TextBox 10">
                <a:extLst>
                  <a:ext uri="{FF2B5EF4-FFF2-40B4-BE49-F238E27FC236}">
                    <a16:creationId xmlns:a16="http://schemas.microsoft.com/office/drawing/2014/main" id="{00A15DB9-6A76-9052-0135-29ADCD197480}"/>
                  </a:ext>
                </a:extLst>
              </p:cNvPr>
              <p:cNvSpPr txBox="1">
                <a:spLocks noRot="1" noChangeAspect="1" noMove="1" noResize="1" noEditPoints="1" noAdjustHandles="1" noChangeArrowheads="1" noChangeShapeType="1" noTextEdit="1"/>
              </p:cNvSpPr>
              <p:nvPr/>
            </p:nvSpPr>
            <p:spPr>
              <a:xfrm>
                <a:off x="5758376" y="5606668"/>
                <a:ext cx="1449372" cy="369332"/>
              </a:xfrm>
              <a:prstGeom prst="rect">
                <a:avLst/>
              </a:prstGeom>
              <a:blipFill>
                <a:blip r:embed="rId6"/>
                <a:stretch>
                  <a:fillRect/>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6473C628-6A56-F374-2F30-878A5F45ED9A}"/>
              </a:ext>
            </a:extLst>
          </p:cNvPr>
          <p:cNvSpPr txBox="1"/>
          <p:nvPr/>
        </p:nvSpPr>
        <p:spPr>
          <a:xfrm>
            <a:off x="6811562" y="1011792"/>
            <a:ext cx="3549690" cy="369332"/>
          </a:xfrm>
          <a:prstGeom prst="rect">
            <a:avLst/>
          </a:prstGeom>
          <a:solidFill>
            <a:schemeClr val="bg1"/>
          </a:solidFill>
        </p:spPr>
        <p:txBody>
          <a:bodyPr wrap="none" rtlCol="0">
            <a:spAutoFit/>
          </a:bodyPr>
          <a:lstStyle/>
          <a:p>
            <a:r>
              <a:rPr lang="en-US" dirty="0"/>
              <a:t>U-fuel, C-moderated infinite reactor</a:t>
            </a:r>
          </a:p>
        </p:txBody>
      </p:sp>
      <p:sp>
        <p:nvSpPr>
          <p:cNvPr id="6" name="TextBox 5">
            <a:extLst>
              <a:ext uri="{FF2B5EF4-FFF2-40B4-BE49-F238E27FC236}">
                <a16:creationId xmlns:a16="http://schemas.microsoft.com/office/drawing/2014/main" id="{C8F3BDA1-C516-B7B4-4617-5D0921A0980E}"/>
              </a:ext>
            </a:extLst>
          </p:cNvPr>
          <p:cNvSpPr txBox="1"/>
          <p:nvPr/>
        </p:nvSpPr>
        <p:spPr>
          <a:xfrm>
            <a:off x="597240" y="5592294"/>
            <a:ext cx="1140056" cy="461665"/>
          </a:xfrm>
          <a:prstGeom prst="rect">
            <a:avLst/>
          </a:prstGeom>
          <a:noFill/>
        </p:spPr>
        <p:txBody>
          <a:bodyPr wrap="none" rtlCol="0">
            <a:spAutoFit/>
          </a:bodyPr>
          <a:lstStyle/>
          <a:p>
            <a:r>
              <a:rPr lang="en-US" sz="2400" dirty="0">
                <a:hlinkClick r:id="rId7" action="ppaction://hlinksldjump"/>
              </a:rPr>
              <a:t>&lt;&lt; back</a:t>
            </a:r>
            <a:endParaRPr lang="en-US" sz="2400" dirty="0"/>
          </a:p>
        </p:txBody>
      </p:sp>
      <p:cxnSp>
        <p:nvCxnSpPr>
          <p:cNvPr id="9" name="Straight Arrow Connector 8">
            <a:extLst>
              <a:ext uri="{FF2B5EF4-FFF2-40B4-BE49-F238E27FC236}">
                <a16:creationId xmlns:a16="http://schemas.microsoft.com/office/drawing/2014/main" id="{F84DBB44-8E74-4C92-0B59-BF71D9C1AA37}"/>
              </a:ext>
            </a:extLst>
          </p:cNvPr>
          <p:cNvCxnSpPr>
            <a:cxnSpLocks/>
          </p:cNvCxnSpPr>
          <p:nvPr/>
        </p:nvCxnSpPr>
        <p:spPr>
          <a:xfrm flipH="1">
            <a:off x="5267711" y="3722729"/>
            <a:ext cx="46196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489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2AC2-8279-37F1-656B-2ECA92825782}"/>
            </a:ext>
          </a:extLst>
        </p:cNvPr>
        <p:cNvGrpSpPr/>
        <p:nvPr/>
      </p:nvGrpSpPr>
      <p:grpSpPr>
        <a:xfrm>
          <a:off x="0" y="0"/>
          <a:ext cx="0" cy="0"/>
          <a:chOff x="0" y="0"/>
          <a:chExt cx="0" cy="0"/>
        </a:xfrm>
      </p:grpSpPr>
      <p:pic>
        <p:nvPicPr>
          <p:cNvPr id="5" name="Picture 4" descr="A diagram of a nuclear reactor&#10;&#10;Description automatically generated">
            <a:extLst>
              <a:ext uri="{FF2B5EF4-FFF2-40B4-BE49-F238E27FC236}">
                <a16:creationId xmlns:a16="http://schemas.microsoft.com/office/drawing/2014/main" id="{3C21E329-51B6-4F06-D9F3-EF6B33EDECD1}"/>
              </a:ext>
            </a:extLst>
          </p:cNvPr>
          <p:cNvPicPr>
            <a:picLocks noChangeAspect="1"/>
          </p:cNvPicPr>
          <p:nvPr/>
        </p:nvPicPr>
        <p:blipFill>
          <a:blip r:embed="rId2"/>
          <a:stretch>
            <a:fillRect/>
          </a:stretch>
        </p:blipFill>
        <p:spPr>
          <a:xfrm>
            <a:off x="4336456" y="195399"/>
            <a:ext cx="7772400" cy="6618460"/>
          </a:xfrm>
          <a:prstGeom prst="rect">
            <a:avLst/>
          </a:prstGeom>
        </p:spPr>
      </p:pic>
      <p:sp>
        <p:nvSpPr>
          <p:cNvPr id="4" name="TextBox 3">
            <a:extLst>
              <a:ext uri="{FF2B5EF4-FFF2-40B4-BE49-F238E27FC236}">
                <a16:creationId xmlns:a16="http://schemas.microsoft.com/office/drawing/2014/main" id="{A257C631-EE05-7C9C-DDEC-6DCF12871F54}"/>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29055D5-01F1-B63E-9316-7FB9FC6A1743}"/>
              </a:ext>
            </a:extLst>
          </p:cNvPr>
          <p:cNvPicPr>
            <a:picLocks noChangeAspect="1"/>
          </p:cNvPicPr>
          <p:nvPr/>
        </p:nvPicPr>
        <p:blipFill>
          <a:blip r:embed="rId3"/>
          <a:stretch>
            <a:fillRect/>
          </a:stretch>
        </p:blipFill>
        <p:spPr>
          <a:xfrm>
            <a:off x="83144" y="6343904"/>
            <a:ext cx="514096" cy="514096"/>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4396159-F89B-0D09-D7FB-E4A6FAED763B}"/>
                  </a:ext>
                </a:extLst>
              </p:cNvPr>
              <p:cNvSpPr txBox="1"/>
              <p:nvPr/>
            </p:nvSpPr>
            <p:spPr>
              <a:xfrm>
                <a:off x="594204" y="1406503"/>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p:sp>
            <p:nvSpPr>
              <p:cNvPr id="6" name="TextBox 5">
                <a:extLst>
                  <a:ext uri="{FF2B5EF4-FFF2-40B4-BE49-F238E27FC236}">
                    <a16:creationId xmlns:a16="http://schemas.microsoft.com/office/drawing/2014/main" id="{84396159-F89B-0D09-D7FB-E4A6FAED763B}"/>
                  </a:ext>
                </a:extLst>
              </p:cNvPr>
              <p:cNvSpPr txBox="1">
                <a:spLocks noRot="1" noChangeAspect="1" noMove="1" noResize="1" noEditPoints="1" noAdjustHandles="1" noChangeArrowheads="1" noChangeShapeType="1" noTextEdit="1"/>
              </p:cNvSpPr>
              <p:nvPr/>
            </p:nvSpPr>
            <p:spPr>
              <a:xfrm>
                <a:off x="594204" y="1406503"/>
                <a:ext cx="2773085" cy="855958"/>
              </a:xfrm>
              <a:prstGeom prst="rect">
                <a:avLst/>
              </a:prstGeom>
              <a:blipFill>
                <a:blip r:embed="rId4"/>
                <a:stretch>
                  <a:fillRect/>
                </a:stretch>
              </a:blipFill>
              <a:ln w="57150">
                <a:solidFill>
                  <a:srgbClr val="FF0000"/>
                </a:solidFill>
              </a:ln>
            </p:spPr>
            <p:txBody>
              <a:bodyPr/>
              <a:lstStyle/>
              <a:p>
                <a:r>
                  <a:rPr lang="en-US">
                    <a:noFill/>
                  </a:rPr>
                  <a:t> </a:t>
                </a:r>
              </a:p>
            </p:txBody>
          </p:sp>
        </mc:Fallback>
      </mc:AlternateContent>
      <p:sp>
        <p:nvSpPr>
          <p:cNvPr id="8" name="TextBox 7">
            <a:extLst>
              <a:ext uri="{FF2B5EF4-FFF2-40B4-BE49-F238E27FC236}">
                <a16:creationId xmlns:a16="http://schemas.microsoft.com/office/drawing/2014/main" id="{86350110-EEE1-1618-56B9-85358D4E17D0}"/>
              </a:ext>
            </a:extLst>
          </p:cNvPr>
          <p:cNvSpPr txBox="1"/>
          <p:nvPr/>
        </p:nvSpPr>
        <p:spPr>
          <a:xfrm>
            <a:off x="979423" y="6506082"/>
            <a:ext cx="4121962" cy="307777"/>
          </a:xfrm>
          <a:prstGeom prst="rect">
            <a:avLst/>
          </a:prstGeom>
          <a:noFill/>
        </p:spPr>
        <p:txBody>
          <a:bodyPr wrap="none" rtlCol="0">
            <a:spAutoFit/>
          </a:bodyPr>
          <a:lstStyle/>
          <a:p>
            <a:r>
              <a:rPr lang="en-US" sz="1400" dirty="0"/>
              <a:t>source: Kenneth S Krane, Introductory Nuclear Physics</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EA00BE34-97CB-6FC5-0291-B77C8EAECF3C}"/>
                  </a:ext>
                </a:extLst>
              </p:cNvPr>
              <p:cNvSpPr txBox="1"/>
              <p:nvPr/>
            </p:nvSpPr>
            <p:spPr>
              <a:xfrm>
                <a:off x="542982" y="2460325"/>
                <a:ext cx="2875531" cy="1569660"/>
              </a:xfrm>
              <a:prstGeom prst="rect">
                <a:avLst/>
              </a:prstGeom>
              <a:noFill/>
            </p:spPr>
            <p:txBody>
              <a:bodyPr wrap="none" rtlCol="0">
                <a:spAutoFit/>
              </a:bodyPr>
              <a:lstStyle/>
              <a:p>
                <a14:m>
                  <m:oMath xmlns:m="http://schemas.openxmlformats.org/officeDocument/2006/math">
                    <m:r>
                      <a:rPr lang="en-US" sz="2400" b="0" i="1" smtClean="0">
                        <a:latin typeface="Cambria Math" panose="02040503050406030204" pitchFamily="18" charset="0"/>
                        <a:ea typeface="Cambria Math" panose="02040503050406030204" pitchFamily="18" charset="0"/>
                      </a:rPr>
                      <m:t>𝜂</m:t>
                    </m:r>
                  </m:oMath>
                </a14:m>
                <a:r>
                  <a:rPr lang="en-US" sz="2400" dirty="0"/>
                  <a:t> : reproduction</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𝜖</m:t>
                    </m:r>
                  </m:oMath>
                </a14:m>
                <a:r>
                  <a:rPr lang="en-US" sz="2400" dirty="0"/>
                  <a:t> : fast fission </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𝑝</m:t>
                    </m:r>
                  </m:oMath>
                </a14:m>
                <a:r>
                  <a:rPr lang="en-US" sz="2400" dirty="0"/>
                  <a:t> : resonance escape</a:t>
                </a:r>
              </a:p>
              <a:p>
                <a14:m>
                  <m:oMath xmlns:m="http://schemas.openxmlformats.org/officeDocument/2006/math">
                    <m:r>
                      <a:rPr lang="en-US" sz="2400" b="0" i="1" smtClean="0">
                        <a:latin typeface="Cambria Math" panose="02040503050406030204" pitchFamily="18" charset="0"/>
                        <a:ea typeface="Cambria Math" panose="02040503050406030204" pitchFamily="18" charset="0"/>
                      </a:rPr>
                      <m:t>𝑓</m:t>
                    </m:r>
                  </m:oMath>
                </a14:m>
                <a:r>
                  <a:rPr lang="en-US" sz="2400" dirty="0"/>
                  <a:t> : thermal utilization</a:t>
                </a:r>
              </a:p>
            </p:txBody>
          </p:sp>
        </mc:Choice>
        <mc:Fallback>
          <p:sp>
            <p:nvSpPr>
              <p:cNvPr id="3" name="TextBox 2">
                <a:extLst>
                  <a:ext uri="{FF2B5EF4-FFF2-40B4-BE49-F238E27FC236}">
                    <a16:creationId xmlns:a16="http://schemas.microsoft.com/office/drawing/2014/main" id="{EA00BE34-97CB-6FC5-0291-B77C8EAECF3C}"/>
                  </a:ext>
                </a:extLst>
              </p:cNvPr>
              <p:cNvSpPr txBox="1">
                <a:spLocks noRot="1" noChangeAspect="1" noMove="1" noResize="1" noEditPoints="1" noAdjustHandles="1" noChangeArrowheads="1" noChangeShapeType="1" noTextEdit="1"/>
              </p:cNvSpPr>
              <p:nvPr/>
            </p:nvSpPr>
            <p:spPr>
              <a:xfrm>
                <a:off x="542982" y="2460325"/>
                <a:ext cx="2875531" cy="1569660"/>
              </a:xfrm>
              <a:prstGeom prst="rect">
                <a:avLst/>
              </a:prstGeom>
              <a:blipFill>
                <a:blip r:embed="rId5"/>
                <a:stretch>
                  <a:fillRect l="-1754" t="-1600" r="-2193" b="-72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84AC9883-BEDB-FE45-E63F-8C0E12BC48E3}"/>
                  </a:ext>
                </a:extLst>
              </p:cNvPr>
              <p:cNvSpPr txBox="1"/>
              <p:nvPr/>
            </p:nvSpPr>
            <p:spPr>
              <a:xfrm>
                <a:off x="597240" y="5483284"/>
                <a:ext cx="3793474" cy="860620"/>
              </a:xfrm>
              <a:prstGeom prst="rect">
                <a:avLst/>
              </a:prstGeom>
              <a:noFill/>
            </p:spPr>
            <p:txBody>
              <a:bodyPr wrap="none" rtlCol="0">
                <a:spAutoFit/>
              </a:bodyPr>
              <a:lstStyle/>
              <a:p>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ℒ</m:t>
                        </m:r>
                      </m:e>
                      <m:sub>
                        <m:r>
                          <a:rPr lang="en-US" sz="2400" b="0" i="1" smtClean="0">
                            <a:latin typeface="Cambria Math" panose="02040503050406030204" pitchFamily="18" charset="0"/>
                          </a:rPr>
                          <m:t>𝑓</m:t>
                        </m:r>
                      </m:sub>
                    </m:sSub>
                  </m:oMath>
                </a14:m>
                <a:r>
                  <a:rPr lang="en-US" sz="2400" dirty="0"/>
                  <a:t> : fast neutron leakage</a:t>
                </a:r>
              </a:p>
              <a:p>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ℒ</m:t>
                        </m:r>
                      </m:e>
                      <m:sub>
                        <m:r>
                          <a:rPr lang="en-US" sz="2400" b="0" i="1" smtClean="0">
                            <a:latin typeface="Cambria Math" panose="02040503050406030204" pitchFamily="18" charset="0"/>
                            <a:ea typeface="Cambria Math" panose="02040503050406030204" pitchFamily="18" charset="0"/>
                          </a:rPr>
                          <m:t>𝑡</m:t>
                        </m:r>
                      </m:sub>
                    </m:sSub>
                  </m:oMath>
                </a14:m>
                <a:r>
                  <a:rPr lang="en-US" sz="2400" dirty="0"/>
                  <a:t> : thermal neutron leakage</a:t>
                </a:r>
              </a:p>
            </p:txBody>
          </p:sp>
        </mc:Choice>
        <mc:Fallback>
          <p:sp>
            <p:nvSpPr>
              <p:cNvPr id="7" name="TextBox 6">
                <a:extLst>
                  <a:ext uri="{FF2B5EF4-FFF2-40B4-BE49-F238E27FC236}">
                    <a16:creationId xmlns:a16="http://schemas.microsoft.com/office/drawing/2014/main" id="{84AC9883-BEDB-FE45-E63F-8C0E12BC48E3}"/>
                  </a:ext>
                </a:extLst>
              </p:cNvPr>
              <p:cNvSpPr txBox="1">
                <a:spLocks noRot="1" noChangeAspect="1" noMove="1" noResize="1" noEditPoints="1" noAdjustHandles="1" noChangeArrowheads="1" noChangeShapeType="1" noTextEdit="1"/>
              </p:cNvSpPr>
              <p:nvPr/>
            </p:nvSpPr>
            <p:spPr>
              <a:xfrm>
                <a:off x="597240" y="5483284"/>
                <a:ext cx="3793474" cy="860620"/>
              </a:xfrm>
              <a:prstGeom prst="rect">
                <a:avLst/>
              </a:prstGeom>
              <a:blipFill>
                <a:blip r:embed="rId6"/>
                <a:stretch>
                  <a:fillRect l="-334" t="-4348" r="-1672" b="-1594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50C413D-5A9A-D3B1-E3E9-9DD8F01289E7}"/>
                  </a:ext>
                </a:extLst>
              </p:cNvPr>
              <p:cNvSpPr txBox="1"/>
              <p:nvPr/>
            </p:nvSpPr>
            <p:spPr>
              <a:xfrm>
                <a:off x="594204" y="4425713"/>
                <a:ext cx="4043882" cy="895393"/>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b="0" i="1" smtClean="0">
                              <a:latin typeface="Cambria Math" panose="02040503050406030204" pitchFamily="18" charset="0"/>
                            </a:rPr>
                            <m:t>𝑒𝑓𝑓</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r>
                        <a:rPr lang="en-US" sz="3200" b="0" i="1" smtClean="0">
                          <a:latin typeface="Cambria Math" panose="02040503050406030204" pitchFamily="18" charset="0"/>
                          <a:ea typeface="Cambria Math" panose="02040503050406030204" pitchFamily="18" charset="0"/>
                        </a:rPr>
                        <m:t> </m:t>
                      </m:r>
                      <m:sSub>
                        <m:sSubPr>
                          <m:ctrlPr>
                            <a:rPr lang="en-US" sz="3200" i="1">
                              <a:latin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ℒ</m:t>
                          </m:r>
                        </m:e>
                        <m:sub>
                          <m:r>
                            <a:rPr lang="en-US" sz="3200" i="1">
                              <a:latin typeface="Cambria Math" panose="02040503050406030204" pitchFamily="18" charset="0"/>
                            </a:rPr>
                            <m:t>𝑓</m:t>
                          </m:r>
                        </m:sub>
                      </m:sSub>
                      <m:sSub>
                        <m:sSubPr>
                          <m:ctrlPr>
                            <a:rPr lang="en-US" sz="3200" i="1">
                              <a:latin typeface="Cambria Math" panose="02040503050406030204" pitchFamily="18" charset="0"/>
                            </a:rPr>
                          </m:ctrlPr>
                        </m:sSubPr>
                        <m:e>
                          <m:r>
                            <a:rPr lang="en-US" sz="3200" b="0" i="1" smtClean="0">
                              <a:latin typeface="Cambria Math" panose="02040503050406030204" pitchFamily="18" charset="0"/>
                            </a:rPr>
                            <m:t> </m:t>
                          </m:r>
                          <m:r>
                            <a:rPr lang="en-US" sz="3200" i="1">
                              <a:latin typeface="Cambria Math" panose="02040503050406030204" pitchFamily="18" charset="0"/>
                              <a:ea typeface="Cambria Math" panose="02040503050406030204" pitchFamily="18" charset="0"/>
                            </a:rPr>
                            <m:t>ℒ</m:t>
                          </m:r>
                        </m:e>
                        <m:sub>
                          <m:r>
                            <a:rPr lang="en-US" sz="3200" i="1">
                              <a:latin typeface="Cambria Math" panose="02040503050406030204" pitchFamily="18" charset="0"/>
                              <a:ea typeface="Cambria Math" panose="02040503050406030204" pitchFamily="18" charset="0"/>
                            </a:rPr>
                            <m:t>𝑡</m:t>
                          </m:r>
                        </m:sub>
                      </m:sSub>
                    </m:oMath>
                  </m:oMathPara>
                </a14:m>
                <a:endParaRPr lang="en-US" sz="3200" dirty="0"/>
              </a:p>
            </p:txBody>
          </p:sp>
        </mc:Choice>
        <mc:Fallback>
          <p:sp>
            <p:nvSpPr>
              <p:cNvPr id="9" name="TextBox 8">
                <a:extLst>
                  <a:ext uri="{FF2B5EF4-FFF2-40B4-BE49-F238E27FC236}">
                    <a16:creationId xmlns:a16="http://schemas.microsoft.com/office/drawing/2014/main" id="{950C413D-5A9A-D3B1-E3E9-9DD8F01289E7}"/>
                  </a:ext>
                </a:extLst>
              </p:cNvPr>
              <p:cNvSpPr txBox="1">
                <a:spLocks noRot="1" noChangeAspect="1" noMove="1" noResize="1" noEditPoints="1" noAdjustHandles="1" noChangeArrowheads="1" noChangeShapeType="1" noTextEdit="1"/>
              </p:cNvSpPr>
              <p:nvPr/>
            </p:nvSpPr>
            <p:spPr>
              <a:xfrm>
                <a:off x="594204" y="4425713"/>
                <a:ext cx="4043882" cy="895393"/>
              </a:xfrm>
              <a:prstGeom prst="rect">
                <a:avLst/>
              </a:prstGeom>
              <a:blipFill>
                <a:blip r:embed="rId7"/>
                <a:stretch>
                  <a:fillRect/>
                </a:stretch>
              </a:blipFill>
              <a:ln w="57150">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216815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3A20D-662E-C129-BAC5-6779E857076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170C80A-CDDE-365F-2CB0-6268036B4B18}"/>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5369C0AE-2333-A886-E840-1CF3F586FDEF}"/>
              </a:ext>
            </a:extLst>
          </p:cNvPr>
          <p:cNvPicPr>
            <a:picLocks noChangeAspect="1"/>
          </p:cNvPicPr>
          <p:nvPr/>
        </p:nvPicPr>
        <p:blipFill>
          <a:blip r:embed="rId2"/>
          <a:stretch>
            <a:fillRect/>
          </a:stretch>
        </p:blipFill>
        <p:spPr>
          <a:xfrm>
            <a:off x="83144" y="6343904"/>
            <a:ext cx="514096" cy="51409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3023ED6-D919-F553-EE8B-72FDF3B954C4}"/>
                  </a:ext>
                </a:extLst>
              </p:cNvPr>
              <p:cNvSpPr txBox="1"/>
              <p:nvPr/>
            </p:nvSpPr>
            <p:spPr>
              <a:xfrm>
                <a:off x="5207815" y="718905"/>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xmlns="">
          <p:sp>
            <p:nvSpPr>
              <p:cNvPr id="6" name="TextBox 5">
                <a:extLst>
                  <a:ext uri="{FF2B5EF4-FFF2-40B4-BE49-F238E27FC236}">
                    <a16:creationId xmlns:a16="http://schemas.microsoft.com/office/drawing/2014/main" id="{12F38E3E-CCC2-B3E6-B895-C8F8F199935E}"/>
                  </a:ext>
                </a:extLst>
              </p:cNvPr>
              <p:cNvSpPr txBox="1">
                <a:spLocks noRot="1" noChangeAspect="1" noMove="1" noResize="1" noEditPoints="1" noAdjustHandles="1" noChangeArrowheads="1" noChangeShapeType="1" noTextEdit="1"/>
              </p:cNvSpPr>
              <p:nvPr/>
            </p:nvSpPr>
            <p:spPr>
              <a:xfrm>
                <a:off x="5207815" y="718905"/>
                <a:ext cx="2773085" cy="855958"/>
              </a:xfrm>
              <a:prstGeom prst="rect">
                <a:avLst/>
              </a:prstGeom>
              <a:blipFill>
                <a:blip r:embed="rId3"/>
                <a:stretch>
                  <a:fillRect/>
                </a:stretch>
              </a:blipFill>
              <a:ln w="57150">
                <a:solidFill>
                  <a:srgbClr val="FF0000"/>
                </a:solidFill>
              </a:ln>
            </p:spPr>
            <p:txBody>
              <a:bodyPr/>
              <a:lstStyle/>
              <a:p>
                <a:r>
                  <a:rPr lang="en-US">
                    <a:noFill/>
                  </a:rPr>
                  <a:t> </a:t>
                </a:r>
              </a:p>
            </p:txBody>
          </p:sp>
        </mc:Fallback>
      </mc:AlternateContent>
      <p:pic>
        <p:nvPicPr>
          <p:cNvPr id="8" name="Picture 7" descr="A white sheet with black text and numbers&#10;&#10;Description automatically generated">
            <a:extLst>
              <a:ext uri="{FF2B5EF4-FFF2-40B4-BE49-F238E27FC236}">
                <a16:creationId xmlns:a16="http://schemas.microsoft.com/office/drawing/2014/main" id="{064FFF01-10BF-FF52-3551-F64F120ACB3B}"/>
              </a:ext>
            </a:extLst>
          </p:cNvPr>
          <p:cNvPicPr>
            <a:picLocks noChangeAspect="1"/>
          </p:cNvPicPr>
          <p:nvPr/>
        </p:nvPicPr>
        <p:blipFill>
          <a:blip r:embed="rId4"/>
          <a:stretch>
            <a:fillRect/>
          </a:stretch>
        </p:blipFill>
        <p:spPr>
          <a:xfrm>
            <a:off x="1355834" y="1703522"/>
            <a:ext cx="10477049" cy="4956450"/>
          </a:xfrm>
          <a:prstGeom prst="rect">
            <a:avLst/>
          </a:prstGeom>
        </p:spPr>
      </p:pic>
      <p:sp>
        <p:nvSpPr>
          <p:cNvPr id="3" name="TextBox 2">
            <a:extLst>
              <a:ext uri="{FF2B5EF4-FFF2-40B4-BE49-F238E27FC236}">
                <a16:creationId xmlns:a16="http://schemas.microsoft.com/office/drawing/2014/main" id="{C2B5D8D7-7AFF-7BAB-3BFA-A8A8DB7D4623}"/>
              </a:ext>
            </a:extLst>
          </p:cNvPr>
          <p:cNvSpPr txBox="1"/>
          <p:nvPr/>
        </p:nvSpPr>
        <p:spPr>
          <a:xfrm>
            <a:off x="1315089" y="6550223"/>
            <a:ext cx="1458028" cy="307777"/>
          </a:xfrm>
          <a:prstGeom prst="rect">
            <a:avLst/>
          </a:prstGeom>
          <a:noFill/>
        </p:spPr>
        <p:txBody>
          <a:bodyPr wrap="none" rtlCol="0">
            <a:spAutoFit/>
          </a:bodyPr>
          <a:lstStyle/>
          <a:p>
            <a:r>
              <a:rPr lang="en-US" sz="1400" dirty="0"/>
              <a:t>source: </a:t>
            </a:r>
            <a:r>
              <a:rPr lang="en-US" sz="1400" dirty="0" err="1"/>
              <a:t>wikipedia</a:t>
            </a:r>
            <a:endParaRPr lang="en-US" sz="1400" dirty="0"/>
          </a:p>
        </p:txBody>
      </p:sp>
    </p:spTree>
    <p:extLst>
      <p:ext uri="{BB962C8B-B14F-4D97-AF65-F5344CB8AC3E}">
        <p14:creationId xmlns:p14="http://schemas.microsoft.com/office/powerpoint/2010/main" val="3412211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F97A5-9FE9-AEA5-F4B3-FB0DF697F5A2}"/>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EEC0E782-7B84-22C5-323B-A6046F4BFF00}"/>
              </a:ext>
            </a:extLst>
          </p:cNvPr>
          <p:cNvPicPr>
            <a:picLocks noChangeAspect="1"/>
          </p:cNvPicPr>
          <p:nvPr/>
        </p:nvPicPr>
        <p:blipFill>
          <a:blip r:embed="rId3"/>
          <a:stretch>
            <a:fillRect/>
          </a:stretch>
        </p:blipFill>
        <p:spPr>
          <a:xfrm>
            <a:off x="83144" y="6343904"/>
            <a:ext cx="514096" cy="514096"/>
          </a:xfrm>
          <a:prstGeom prst="rect">
            <a:avLst/>
          </a:prstGeom>
        </p:spPr>
      </p:pic>
    </p:spTree>
    <p:extLst>
      <p:ext uri="{BB962C8B-B14F-4D97-AF65-F5344CB8AC3E}">
        <p14:creationId xmlns:p14="http://schemas.microsoft.com/office/powerpoint/2010/main" val="856564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2EAC39B-DBF8-37E0-8DD1-B9B62EC94E5C}"/>
              </a:ext>
            </a:extLst>
          </p:cNvPr>
          <p:cNvSpPr txBox="1"/>
          <p:nvPr/>
        </p:nvSpPr>
        <p:spPr>
          <a:xfrm>
            <a:off x="460800" y="1303200"/>
            <a:ext cx="11160223" cy="4524315"/>
          </a:xfrm>
          <a:prstGeom prst="rect">
            <a:avLst/>
          </a:prstGeom>
          <a:noFill/>
        </p:spPr>
        <p:txBody>
          <a:bodyPr wrap="square" rtlCol="0">
            <a:spAutoFit/>
          </a:bodyPr>
          <a:lstStyle/>
          <a:p>
            <a:pPr algn="just"/>
            <a:r>
              <a:rPr lang="en-US" dirty="0"/>
              <a:t>January 29, 1939 - Robert Oppenheimer hears about the discovery of fission, within a few minutes he realized that excess neutrons must be emitted, and that it might be </a:t>
            </a:r>
            <a:r>
              <a:rPr lang="en-US" b="1" dirty="0"/>
              <a:t>possible to build a bomb</a:t>
            </a:r>
            <a:r>
              <a:rPr lang="en-US" dirty="0"/>
              <a:t>.</a:t>
            </a:r>
          </a:p>
          <a:p>
            <a:pPr algn="just"/>
            <a:endParaRPr lang="en-US" dirty="0"/>
          </a:p>
          <a:p>
            <a:pPr algn="just"/>
            <a:r>
              <a:rPr lang="en-US" dirty="0"/>
              <a:t>February 5, 1939 - Niels Bohr gained a crucial insight into the principles of fission - that U-235 and U-238 must have different fission properties, that U-238 could be fissioned by fast neutrons but not slow ones, and that U-235 accounted for observed slow fission in uranium. Key uncertainties were:</a:t>
            </a:r>
          </a:p>
          <a:p>
            <a:pPr algn="just"/>
            <a:endParaRPr lang="en-US" dirty="0"/>
          </a:p>
          <a:p>
            <a:pPr marL="285750" indent="-285750" algn="just">
              <a:buFont typeface="Arial" panose="020B0604020202020204" pitchFamily="34" charset="0"/>
              <a:buChar char="•"/>
            </a:pPr>
            <a:r>
              <a:rPr lang="en-US" dirty="0"/>
              <a:t>The number of neutrons emitted per fission</a:t>
            </a:r>
          </a:p>
          <a:p>
            <a:pPr marL="285750" indent="-285750" algn="just">
              <a:buFont typeface="Arial" panose="020B0604020202020204" pitchFamily="34" charset="0"/>
              <a:buChar char="•"/>
            </a:pPr>
            <a:r>
              <a:rPr lang="en-US" dirty="0"/>
              <a:t>The cross sections for fission and absorption at different energies for the uranium isotopes.</a:t>
            </a:r>
          </a:p>
          <a:p>
            <a:pPr algn="just"/>
            <a:endParaRPr lang="en-US" dirty="0"/>
          </a:p>
          <a:p>
            <a:pPr algn="just"/>
            <a:r>
              <a:rPr lang="en-US" dirty="0"/>
              <a:t>For a chain reaction there would need to be both a sufficient excess of neutrons produced, and the ratio between fission to absorption averaged over the neutron energies present would need to be sufficiently large. The different properties of U-235 and U-238 were essential to understand in determining the feasibility of an atomic bomb, or of any atomic power at all. The only uranium available for study was the isotope mixture of natural uranium, in which U-235 comprised only 0.72%.</a:t>
            </a:r>
          </a:p>
          <a:p>
            <a:pPr algn="just"/>
            <a:endParaRPr lang="en-US" dirty="0"/>
          </a:p>
        </p:txBody>
      </p:sp>
      <p:sp>
        <p:nvSpPr>
          <p:cNvPr id="2" name="TextBox 1">
            <a:extLst>
              <a:ext uri="{FF2B5EF4-FFF2-40B4-BE49-F238E27FC236}">
                <a16:creationId xmlns:a16="http://schemas.microsoft.com/office/drawing/2014/main" id="{9954B0FD-28AF-6D22-AB01-DD79A66B342B}"/>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technologies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225264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 neutronics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pic>
        <p:nvPicPr>
          <p:cNvPr id="1026" name="Picture 2" descr="Fission neutron energy distribution">
            <a:extLst>
              <a:ext uri="{FF2B5EF4-FFF2-40B4-BE49-F238E27FC236}">
                <a16:creationId xmlns:a16="http://schemas.microsoft.com/office/drawing/2014/main" id="{FDDFCFBD-DE5D-1444-1545-131BDF629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3553" y="1365504"/>
            <a:ext cx="9664700" cy="4978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346E1C7-A807-5507-D911-339CDE88DC27}"/>
              </a:ext>
            </a:extLst>
          </p:cNvPr>
          <p:cNvSpPr txBox="1"/>
          <p:nvPr/>
        </p:nvSpPr>
        <p:spPr>
          <a:xfrm>
            <a:off x="3323182" y="1261538"/>
            <a:ext cx="8509702" cy="369332"/>
          </a:xfrm>
          <a:prstGeom prst="rect">
            <a:avLst/>
          </a:prstGeom>
          <a:noFill/>
        </p:spPr>
        <p:txBody>
          <a:bodyPr wrap="none" rtlCol="0">
            <a:spAutoFit/>
          </a:bodyPr>
          <a:lstStyle/>
          <a:p>
            <a:r>
              <a:rPr lang="en-US" dirty="0"/>
              <a:t>Probability density functions of the fission neutron energies of U-235, Pu-239 and U-233</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F9B631F-D092-A62F-3B11-7CBCE7400137}"/>
                  </a:ext>
                </a:extLst>
              </p:cNvPr>
              <p:cNvSpPr txBox="1"/>
              <p:nvPr/>
            </p:nvSpPr>
            <p:spPr>
              <a:xfrm>
                <a:off x="3438929" y="1734836"/>
                <a:ext cx="5650521" cy="303994"/>
              </a:xfrm>
              <a:prstGeom prst="rect">
                <a:avLst/>
              </a:prstGeom>
              <a:noFill/>
            </p:spPr>
            <p:txBody>
              <a:bodyPr wrap="none" lIns="0" tIns="0" rIns="0" bIns="0" rtlCol="0">
                <a:spAutoFit/>
              </a:bodyPr>
              <a:lstStyle/>
              <a:p>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𝐸</m:t>
                        </m:r>
                      </m:e>
                    </m:d>
                    <m:r>
                      <a:rPr lang="en-US" b="0" i="1" smtClean="0">
                        <a:latin typeface="Cambria Math" panose="02040503050406030204" pitchFamily="18" charset="0"/>
                      </a:rPr>
                      <m:t>=0.4865 </m:t>
                    </m:r>
                    <m:r>
                      <m:rPr>
                        <m:sty m:val="p"/>
                      </m:rPr>
                      <a:rPr lang="en-US" b="0" i="0" smtClean="0">
                        <a:latin typeface="Cambria Math" panose="02040503050406030204" pitchFamily="18" charset="0"/>
                      </a:rPr>
                      <m:t>sinh</m:t>
                    </m:r>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r>
                          <a:rPr lang="en-US" b="0" i="1" smtClean="0">
                            <a:latin typeface="Cambria Math" panose="02040503050406030204" pitchFamily="18" charset="0"/>
                          </a:rPr>
                          <m:t>𝐸</m:t>
                        </m:r>
                      </m:e>
                    </m:ra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𝐸</m:t>
                        </m:r>
                      </m:sup>
                    </m:sSup>
                  </m:oMath>
                </a14:m>
                <a:r>
                  <a:rPr lang="en-US" dirty="0"/>
                  <a:t>,     [</a:t>
                </a:r>
                <a:r>
                  <a:rPr lang="en-US" i="1" dirty="0">
                    <a:latin typeface="Times New Roman" panose="02020603050405020304" pitchFamily="18" charset="0"/>
                    <a:cs typeface="Times New Roman" panose="02020603050405020304" pitchFamily="18" charset="0"/>
                  </a:rPr>
                  <a:t>E</a:t>
                </a:r>
                <a:r>
                  <a:rPr lang="en-US" dirty="0"/>
                  <a:t>] = MeV,   &lt;E&gt;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2 MeV</a:t>
                </a:r>
              </a:p>
            </p:txBody>
          </p:sp>
        </mc:Choice>
        <mc:Fallback xmlns="">
          <p:sp>
            <p:nvSpPr>
              <p:cNvPr id="7" name="TextBox 6">
                <a:extLst>
                  <a:ext uri="{FF2B5EF4-FFF2-40B4-BE49-F238E27FC236}">
                    <a16:creationId xmlns:a16="http://schemas.microsoft.com/office/drawing/2014/main" id="{DF9B631F-D092-A62F-3B11-7CBCE7400137}"/>
                  </a:ext>
                </a:extLst>
              </p:cNvPr>
              <p:cNvSpPr txBox="1">
                <a:spLocks noRot="1" noChangeAspect="1" noMove="1" noResize="1" noEditPoints="1" noAdjustHandles="1" noChangeArrowheads="1" noChangeShapeType="1" noTextEdit="1"/>
              </p:cNvSpPr>
              <p:nvPr/>
            </p:nvSpPr>
            <p:spPr>
              <a:xfrm>
                <a:off x="3438929" y="1734836"/>
                <a:ext cx="5650521" cy="303994"/>
              </a:xfrm>
              <a:prstGeom prst="rect">
                <a:avLst/>
              </a:prstGeom>
              <a:blipFill>
                <a:blip r:embed="rId4"/>
                <a:stretch>
                  <a:fillRect l="-1345" t="-16000" r="-1570" b="-44000"/>
                </a:stretch>
              </a:blipFill>
            </p:spPr>
            <p:txBody>
              <a:bodyPr/>
              <a:lstStyle/>
              <a:p>
                <a:r>
                  <a:rPr lang="en-US">
                    <a:noFill/>
                  </a:rPr>
                  <a:t> </a:t>
                </a:r>
              </a:p>
            </p:txBody>
          </p:sp>
        </mc:Fallback>
      </mc:AlternateContent>
    </p:spTree>
    <p:extLst>
      <p:ext uri="{BB962C8B-B14F-4D97-AF65-F5344CB8AC3E}">
        <p14:creationId xmlns:p14="http://schemas.microsoft.com/office/powerpoint/2010/main" val="13359821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5D016-E024-10ED-6137-81AAE180EAFF}"/>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40FA31BC-D488-910C-B7BC-B5C24554481C}"/>
              </a:ext>
            </a:extLst>
          </p:cNvPr>
          <p:cNvPicPr>
            <a:picLocks noChangeAspect="1"/>
          </p:cNvPicPr>
          <p:nvPr/>
        </p:nvPicPr>
        <p:blipFill>
          <a:blip r:embed="rId3"/>
          <a:stretch>
            <a:fillRect/>
          </a:stretch>
        </p:blipFill>
        <p:spPr>
          <a:xfrm>
            <a:off x="83144" y="6343904"/>
            <a:ext cx="514096" cy="514096"/>
          </a:xfrm>
          <a:prstGeom prst="rect">
            <a:avLst/>
          </a:prstGeom>
        </p:spPr>
      </p:pic>
    </p:spTree>
    <p:extLst>
      <p:ext uri="{BB962C8B-B14F-4D97-AF65-F5344CB8AC3E}">
        <p14:creationId xmlns:p14="http://schemas.microsoft.com/office/powerpoint/2010/main" val="4124433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A3079-F79F-3699-1637-690BB48C078D}"/>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2EDB45A5-317E-0E48-78BA-6D73327B910D}"/>
              </a:ext>
            </a:extLst>
          </p:cNvPr>
          <p:cNvPicPr>
            <a:picLocks noChangeAspect="1"/>
          </p:cNvPicPr>
          <p:nvPr/>
        </p:nvPicPr>
        <p:blipFill>
          <a:blip r:embed="rId3"/>
          <a:stretch>
            <a:fillRect/>
          </a:stretch>
        </p:blipFill>
        <p:spPr>
          <a:xfrm>
            <a:off x="83144" y="6343904"/>
            <a:ext cx="514096" cy="514096"/>
          </a:xfrm>
          <a:prstGeom prst="rect">
            <a:avLst/>
          </a:prstGeom>
        </p:spPr>
      </p:pic>
    </p:spTree>
    <p:extLst>
      <p:ext uri="{BB962C8B-B14F-4D97-AF65-F5344CB8AC3E}">
        <p14:creationId xmlns:p14="http://schemas.microsoft.com/office/powerpoint/2010/main" val="6970010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C9F94-9B99-EA5E-89E1-F7384A9CC31A}"/>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F55E71CF-AD86-82CF-AD71-1A3793444400}"/>
              </a:ext>
            </a:extLst>
          </p:cNvPr>
          <p:cNvPicPr>
            <a:picLocks noChangeAspect="1"/>
          </p:cNvPicPr>
          <p:nvPr/>
        </p:nvPicPr>
        <p:blipFill>
          <a:blip r:embed="rId3"/>
          <a:stretch>
            <a:fillRect/>
          </a:stretch>
        </p:blipFill>
        <p:spPr>
          <a:xfrm>
            <a:off x="83144" y="6343904"/>
            <a:ext cx="514096" cy="514096"/>
          </a:xfrm>
          <a:prstGeom prst="rect">
            <a:avLst/>
          </a:prstGeom>
        </p:spPr>
      </p:pic>
    </p:spTree>
    <p:extLst>
      <p:ext uri="{BB962C8B-B14F-4D97-AF65-F5344CB8AC3E}">
        <p14:creationId xmlns:p14="http://schemas.microsoft.com/office/powerpoint/2010/main" val="24712861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100 ton test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21490"/>
            <a:ext cx="10873946" cy="2862322"/>
          </a:xfrm>
          <a:prstGeom prst="rect">
            <a:avLst/>
          </a:prstGeom>
          <a:noFill/>
        </p:spPr>
        <p:txBody>
          <a:bodyPr wrap="square" rtlCol="0">
            <a:spAutoFit/>
          </a:bodyPr>
          <a:lstStyle/>
          <a:p>
            <a:r>
              <a:rPr lang="en-US" dirty="0"/>
              <a:t>The first nuclear explosion in history took place in New Mexico, at the Alamogordo Test Range, on the </a:t>
            </a:r>
            <a:r>
              <a:rPr lang="en-US" b="1" dirty="0"/>
              <a:t>Jornada del </a:t>
            </a:r>
            <a:r>
              <a:rPr lang="en-US" b="1" dirty="0" err="1"/>
              <a:t>Muerto</a:t>
            </a:r>
            <a:r>
              <a:rPr lang="en-US" dirty="0"/>
              <a:t> (Journey of Death) desert, in the test named Trinity.</a:t>
            </a:r>
          </a:p>
          <a:p>
            <a:endParaRPr lang="en-US" dirty="0"/>
          </a:p>
          <a:p>
            <a:r>
              <a:rPr lang="en-US" dirty="0"/>
              <a:t>Before Trinity: May 7, 1945</a:t>
            </a:r>
          </a:p>
          <a:p>
            <a:endParaRPr lang="en-US" dirty="0"/>
          </a:p>
          <a:p>
            <a:pPr algn="just"/>
            <a:r>
              <a:rPr lang="en-US" dirty="0"/>
              <a:t>To help in preparing the instrumentation for the Trinity shot the "100 Ton Test" was fired on 7 May 1945. This test detonated 108 tons of TNT stacked on a wooden platform 800 yards from Trinity ground zero. The pile of high explosive was threaded with tubes containing 1000 curies of reactor fission products. This is the largest instrumented explosion conducted up to this date. The test allowed the calibration of instruments to measure the blast wave, and gave some indication of how fission products might be distributed by the explosion.</a:t>
            </a:r>
          </a:p>
        </p:txBody>
      </p:sp>
      <p:pic>
        <p:nvPicPr>
          <p:cNvPr id="4" name="Picture 3">
            <a:extLst>
              <a:ext uri="{FF2B5EF4-FFF2-40B4-BE49-F238E27FC236}">
                <a16:creationId xmlns:a16="http://schemas.microsoft.com/office/drawing/2014/main" id="{1AE86856-046B-1595-052D-D3C168FE40E1}"/>
              </a:ext>
            </a:extLst>
          </p:cNvPr>
          <p:cNvPicPr>
            <a:picLocks noChangeAspect="1"/>
          </p:cNvPicPr>
          <p:nvPr/>
        </p:nvPicPr>
        <p:blipFill>
          <a:blip r:embed="rId3"/>
          <a:stretch>
            <a:fillRect/>
          </a:stretch>
        </p:blipFill>
        <p:spPr>
          <a:xfrm>
            <a:off x="1097005" y="4288073"/>
            <a:ext cx="3251200" cy="2438400"/>
          </a:xfrm>
          <a:prstGeom prst="rect">
            <a:avLst/>
          </a:prstGeom>
        </p:spPr>
      </p:pic>
      <p:pic>
        <p:nvPicPr>
          <p:cNvPr id="7" name="Picture 6">
            <a:extLst>
              <a:ext uri="{FF2B5EF4-FFF2-40B4-BE49-F238E27FC236}">
                <a16:creationId xmlns:a16="http://schemas.microsoft.com/office/drawing/2014/main" id="{97F1094A-13B5-3DC7-B9E7-F9D896945DFE}"/>
              </a:ext>
            </a:extLst>
          </p:cNvPr>
          <p:cNvPicPr>
            <a:picLocks noChangeAspect="1"/>
          </p:cNvPicPr>
          <p:nvPr/>
        </p:nvPicPr>
        <p:blipFill>
          <a:blip r:embed="rId4"/>
          <a:stretch>
            <a:fillRect/>
          </a:stretch>
        </p:blipFill>
        <p:spPr>
          <a:xfrm>
            <a:off x="7466677" y="4283812"/>
            <a:ext cx="3264310" cy="2438400"/>
          </a:xfrm>
          <a:prstGeom prst="rect">
            <a:avLst/>
          </a:prstGeom>
        </p:spPr>
      </p:pic>
    </p:spTree>
    <p:extLst>
      <p:ext uri="{BB962C8B-B14F-4D97-AF65-F5344CB8AC3E}">
        <p14:creationId xmlns:p14="http://schemas.microsoft.com/office/powerpoint/2010/main" val="10223924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Spontaneous fission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50579" y="1446204"/>
            <a:ext cx="10873946" cy="646331"/>
          </a:xfrm>
          <a:prstGeom prst="rect">
            <a:avLst/>
          </a:prstGeom>
          <a:noFill/>
        </p:spPr>
        <p:txBody>
          <a:bodyPr wrap="square" rtlCol="0">
            <a:spAutoFit/>
          </a:bodyPr>
          <a:lstStyle/>
          <a:p>
            <a:endParaRPr lang="en-US" dirty="0"/>
          </a:p>
          <a:p>
            <a:endParaRPr lang="en-US" dirty="0"/>
          </a:p>
        </p:txBody>
      </p:sp>
      <p:pic>
        <p:nvPicPr>
          <p:cNvPr id="3" name="Picture 2" descr="A table with numbers and a number of objects&#10;&#10;Description automatically generated">
            <a:extLst>
              <a:ext uri="{FF2B5EF4-FFF2-40B4-BE49-F238E27FC236}">
                <a16:creationId xmlns:a16="http://schemas.microsoft.com/office/drawing/2014/main" id="{7B645DB6-86DC-6B54-FC24-1757145E6BDE}"/>
              </a:ext>
            </a:extLst>
          </p:cNvPr>
          <p:cNvPicPr>
            <a:picLocks noChangeAspect="1"/>
          </p:cNvPicPr>
          <p:nvPr/>
        </p:nvPicPr>
        <p:blipFill rotWithShape="1">
          <a:blip r:embed="rId3"/>
          <a:srcRect l="3534" r="5283" b="6101"/>
          <a:stretch/>
        </p:blipFill>
        <p:spPr>
          <a:xfrm>
            <a:off x="4526609" y="822116"/>
            <a:ext cx="7665391" cy="3973698"/>
          </a:xfrm>
          <a:prstGeom prst="rect">
            <a:avLst/>
          </a:prstGeom>
        </p:spPr>
      </p:pic>
      <p:pic>
        <p:nvPicPr>
          <p:cNvPr id="8" name="Picture 7" descr="A piece of paper with math equations&#10;&#10;Description automatically generated">
            <a:extLst>
              <a:ext uri="{FF2B5EF4-FFF2-40B4-BE49-F238E27FC236}">
                <a16:creationId xmlns:a16="http://schemas.microsoft.com/office/drawing/2014/main" id="{451FD524-055B-6D03-C7D1-5DA9CA5709B3}"/>
              </a:ext>
            </a:extLst>
          </p:cNvPr>
          <p:cNvPicPr>
            <a:picLocks noChangeAspect="1"/>
          </p:cNvPicPr>
          <p:nvPr/>
        </p:nvPicPr>
        <p:blipFill rotWithShape="1">
          <a:blip r:embed="rId4"/>
          <a:srcRect l="7513" t="8622" r="3930" b="3618"/>
          <a:stretch/>
        </p:blipFill>
        <p:spPr>
          <a:xfrm>
            <a:off x="250259" y="1091821"/>
            <a:ext cx="4048785" cy="5349786"/>
          </a:xfrm>
          <a:prstGeom prst="rect">
            <a:avLst/>
          </a:prstGeom>
        </p:spPr>
      </p:pic>
    </p:spTree>
    <p:extLst>
      <p:ext uri="{BB962C8B-B14F-4D97-AF65-F5344CB8AC3E}">
        <p14:creationId xmlns:p14="http://schemas.microsoft.com/office/powerpoint/2010/main" val="192186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646B9-AD14-0A30-F041-156D9C366E3A}"/>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D5968C31-8A75-9D7B-1AD6-575FE9D3BC83}"/>
              </a:ext>
            </a:extLst>
          </p:cNvPr>
          <p:cNvPicPr>
            <a:picLocks noChangeAspect="1"/>
          </p:cNvPicPr>
          <p:nvPr/>
        </p:nvPicPr>
        <p:blipFill>
          <a:blip r:embed="rId3"/>
          <a:stretch>
            <a:fillRect/>
          </a:stretch>
        </p:blipFill>
        <p:spPr>
          <a:xfrm>
            <a:off x="83144" y="6343904"/>
            <a:ext cx="514096" cy="514096"/>
          </a:xfrm>
          <a:prstGeom prst="rect">
            <a:avLst/>
          </a:prstGeom>
        </p:spPr>
      </p:pic>
    </p:spTree>
    <p:extLst>
      <p:ext uri="{BB962C8B-B14F-4D97-AF65-F5344CB8AC3E}">
        <p14:creationId xmlns:p14="http://schemas.microsoft.com/office/powerpoint/2010/main" val="26754004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0AEBB3-6E5D-22B4-B401-124E823C3FD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Reactors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descr="A close-up of a symbol&#10;&#10;Description automatically generated">
            <a:extLst>
              <a:ext uri="{FF2B5EF4-FFF2-40B4-BE49-F238E27FC236}">
                <a16:creationId xmlns:a16="http://schemas.microsoft.com/office/drawing/2014/main" id="{39331107-D74D-F9EC-0B1D-4E43268FECCC}"/>
              </a:ext>
            </a:extLst>
          </p:cNvPr>
          <p:cNvPicPr>
            <a:picLocks noChangeAspect="1"/>
          </p:cNvPicPr>
          <p:nvPr/>
        </p:nvPicPr>
        <p:blipFill>
          <a:blip r:embed="rId2"/>
          <a:stretch>
            <a:fillRect/>
          </a:stretch>
        </p:blipFill>
        <p:spPr>
          <a:xfrm>
            <a:off x="83144" y="6343904"/>
            <a:ext cx="514096" cy="514096"/>
          </a:xfrm>
          <a:prstGeom prst="rect">
            <a:avLst/>
          </a:prstGeom>
        </p:spPr>
      </p:pic>
      <p:sp>
        <p:nvSpPr>
          <p:cNvPr id="7" name="TextBox 6">
            <a:extLst>
              <a:ext uri="{FF2B5EF4-FFF2-40B4-BE49-F238E27FC236}">
                <a16:creationId xmlns:a16="http://schemas.microsoft.com/office/drawing/2014/main" id="{CEC1BC47-DAA5-35EE-7EBA-5F2A37DB0BFA}"/>
              </a:ext>
            </a:extLst>
          </p:cNvPr>
          <p:cNvSpPr txBox="1"/>
          <p:nvPr/>
        </p:nvSpPr>
        <p:spPr>
          <a:xfrm>
            <a:off x="1608881" y="1909823"/>
            <a:ext cx="184731" cy="369332"/>
          </a:xfrm>
          <a:prstGeom prst="rect">
            <a:avLst/>
          </a:prstGeom>
          <a:noFill/>
        </p:spPr>
        <p:txBody>
          <a:bodyPr wrap="none" rtlCol="0">
            <a:spAutoFit/>
          </a:bodyPr>
          <a:lstStyle/>
          <a:p>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E844DAE-A02F-2087-AF76-42129C6F4FB8}"/>
                  </a:ext>
                </a:extLst>
              </p:cNvPr>
              <p:cNvSpPr txBox="1"/>
              <p:nvPr/>
            </p:nvSpPr>
            <p:spPr>
              <a:xfrm>
                <a:off x="2251276" y="1709832"/>
                <a:ext cx="2670025" cy="3943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𝑁</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𝑁</m:t>
                          </m:r>
                        </m:e>
                        <m:sub>
                          <m:r>
                            <a:rPr lang="en-US" sz="2400" b="0" i="1" smtClean="0">
                              <a:latin typeface="Cambria Math" panose="02040503050406030204" pitchFamily="18" charset="0"/>
                            </a:rPr>
                            <m:t>0</m:t>
                          </m:r>
                        </m:sub>
                      </m:s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𝑘</m:t>
                              </m:r>
                              <m:r>
                                <a:rPr lang="en-US" sz="2400" b="0" i="1" smtClean="0">
                                  <a:latin typeface="Cambria Math" panose="02040503050406030204" pitchFamily="18" charset="0"/>
                                </a:rPr>
                                <m:t>−1</m:t>
                              </m:r>
                            </m:e>
                          </m:d>
                          <m:r>
                            <a:rPr lang="en-US" sz="2400" b="0" i="1" smtClean="0">
                              <a:latin typeface="Cambria Math" panose="02040503050406030204" pitchFamily="18" charset="0"/>
                            </a:rPr>
                            <m:t>𝑡</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0</m:t>
                              </m:r>
                            </m:sub>
                          </m:sSub>
                        </m:sup>
                      </m:sSup>
                    </m:oMath>
                  </m:oMathPara>
                </a14:m>
                <a:endParaRPr lang="en-US" sz="2400" dirty="0"/>
              </a:p>
            </p:txBody>
          </p:sp>
        </mc:Choice>
        <mc:Fallback xmlns="">
          <p:sp>
            <p:nvSpPr>
              <p:cNvPr id="8" name="TextBox 7">
                <a:extLst>
                  <a:ext uri="{FF2B5EF4-FFF2-40B4-BE49-F238E27FC236}">
                    <a16:creationId xmlns:a16="http://schemas.microsoft.com/office/drawing/2014/main" id="{5E844DAE-A02F-2087-AF76-42129C6F4FB8}"/>
                  </a:ext>
                </a:extLst>
              </p:cNvPr>
              <p:cNvSpPr txBox="1">
                <a:spLocks noRot="1" noChangeAspect="1" noMove="1" noResize="1" noEditPoints="1" noAdjustHandles="1" noChangeArrowheads="1" noChangeShapeType="1" noTextEdit="1"/>
              </p:cNvSpPr>
              <p:nvPr/>
            </p:nvSpPr>
            <p:spPr>
              <a:xfrm>
                <a:off x="2251276" y="1709832"/>
                <a:ext cx="2670025" cy="394339"/>
              </a:xfrm>
              <a:prstGeom prst="rect">
                <a:avLst/>
              </a:prstGeom>
              <a:blipFill>
                <a:blip r:embed="rId3"/>
                <a:stretch>
                  <a:fillRect l="-2370" b="-15625"/>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EBDE4540-9395-7257-0542-45EA956F36E4}"/>
              </a:ext>
            </a:extLst>
          </p:cNvPr>
          <p:cNvSpPr txBox="1"/>
          <p:nvPr/>
        </p:nvSpPr>
        <p:spPr>
          <a:xfrm>
            <a:off x="1266166" y="1261538"/>
            <a:ext cx="2007281" cy="369332"/>
          </a:xfrm>
          <a:prstGeom prst="rect">
            <a:avLst/>
          </a:prstGeom>
          <a:noFill/>
        </p:spPr>
        <p:txBody>
          <a:bodyPr wrap="none" rtlCol="0">
            <a:spAutoFit/>
          </a:bodyPr>
          <a:lstStyle/>
          <a:p>
            <a:r>
              <a:rPr lang="en-US" dirty="0"/>
              <a:t>Number of fissions: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BB25EB-9E61-2867-9BB7-CF85A9CFF335}"/>
                  </a:ext>
                </a:extLst>
              </p:cNvPr>
              <p:cNvSpPr txBox="1"/>
              <p:nvPr/>
            </p:nvSpPr>
            <p:spPr>
              <a:xfrm>
                <a:off x="2214364" y="2367799"/>
                <a:ext cx="6933629" cy="369332"/>
              </a:xfrm>
              <a:prstGeom prst="rect">
                <a:avLst/>
              </a:prstGeom>
              <a:noFill/>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𝑡</m:t>
                        </m:r>
                      </m:e>
                      <m:sub>
                        <m:r>
                          <a:rPr lang="en-US" b="0" i="1" smtClean="0">
                            <a:latin typeface="Cambria Math" panose="02040503050406030204" pitchFamily="18" charset="0"/>
                          </a:rPr>
                          <m:t>0</m:t>
                        </m:r>
                      </m:sub>
                    </m:sSub>
                  </m:oMath>
                </a14:m>
                <a:r>
                  <a:rPr lang="en-US" dirty="0"/>
                  <a:t> is the time needed to go from one generation of neutrons to the next</a:t>
                </a:r>
              </a:p>
            </p:txBody>
          </p:sp>
        </mc:Choice>
        <mc:Fallback xmlns="">
          <p:sp>
            <p:nvSpPr>
              <p:cNvPr id="10" name="TextBox 9">
                <a:extLst>
                  <a:ext uri="{FF2B5EF4-FFF2-40B4-BE49-F238E27FC236}">
                    <a16:creationId xmlns:a16="http://schemas.microsoft.com/office/drawing/2014/main" id="{E5BB25EB-9E61-2867-9BB7-CF85A9CFF335}"/>
                  </a:ext>
                </a:extLst>
              </p:cNvPr>
              <p:cNvSpPr txBox="1">
                <a:spLocks noRot="1" noChangeAspect="1" noMove="1" noResize="1" noEditPoints="1" noAdjustHandles="1" noChangeArrowheads="1" noChangeShapeType="1" noTextEdit="1"/>
              </p:cNvSpPr>
              <p:nvPr/>
            </p:nvSpPr>
            <p:spPr>
              <a:xfrm>
                <a:off x="2214364" y="2367799"/>
                <a:ext cx="6933629" cy="369332"/>
              </a:xfrm>
              <a:prstGeom prst="rect">
                <a:avLst/>
              </a:prstGeom>
              <a:blipFill>
                <a:blip r:embed="rId4"/>
                <a:stretch>
                  <a:fillRect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C3A4B96-CE46-858F-2E9F-1279EFB7D01D}"/>
                  </a:ext>
                </a:extLst>
              </p:cNvPr>
              <p:cNvSpPr txBox="1"/>
              <p:nvPr/>
            </p:nvSpPr>
            <p:spPr>
              <a:xfrm>
                <a:off x="3674962" y="2840207"/>
                <a:ext cx="1024255" cy="5241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𝑘</m:t>
                          </m:r>
                        </m:den>
                      </m:f>
                    </m:oMath>
                  </m:oMathPara>
                </a14:m>
                <a:endParaRPr lang="en-US" dirty="0"/>
              </a:p>
            </p:txBody>
          </p:sp>
        </mc:Choice>
        <mc:Fallback xmlns="">
          <p:sp>
            <p:nvSpPr>
              <p:cNvPr id="11" name="TextBox 10">
                <a:extLst>
                  <a:ext uri="{FF2B5EF4-FFF2-40B4-BE49-F238E27FC236}">
                    <a16:creationId xmlns:a16="http://schemas.microsoft.com/office/drawing/2014/main" id="{0C3A4B96-CE46-858F-2E9F-1279EFB7D01D}"/>
                  </a:ext>
                </a:extLst>
              </p:cNvPr>
              <p:cNvSpPr txBox="1">
                <a:spLocks noRot="1" noChangeAspect="1" noMove="1" noResize="1" noEditPoints="1" noAdjustHandles="1" noChangeArrowheads="1" noChangeShapeType="1" noTextEdit="1"/>
              </p:cNvSpPr>
              <p:nvPr/>
            </p:nvSpPr>
            <p:spPr>
              <a:xfrm>
                <a:off x="3674962" y="2840207"/>
                <a:ext cx="1024255" cy="524118"/>
              </a:xfrm>
              <a:prstGeom prst="rect">
                <a:avLst/>
              </a:prstGeom>
              <a:blipFill>
                <a:blip r:embed="rId5"/>
                <a:stretch>
                  <a:fillRect l="-4878" t="-2381" r="-4878" b="-16667"/>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17BEA7F2-D7C8-313C-CEC3-E34224614B7C}"/>
              </a:ext>
            </a:extLst>
          </p:cNvPr>
          <p:cNvSpPr txBox="1"/>
          <p:nvPr/>
        </p:nvSpPr>
        <p:spPr>
          <a:xfrm>
            <a:off x="2214364" y="2994993"/>
            <a:ext cx="1116203" cy="369332"/>
          </a:xfrm>
          <a:prstGeom prst="rect">
            <a:avLst/>
          </a:prstGeom>
          <a:noFill/>
        </p:spPr>
        <p:txBody>
          <a:bodyPr wrap="none" rtlCol="0">
            <a:spAutoFit/>
          </a:bodyPr>
          <a:lstStyle/>
          <a:p>
            <a:r>
              <a:rPr lang="en-US" dirty="0"/>
              <a:t>reactivity:</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4CD1530-05F2-94B2-E72F-E271B1985301}"/>
                  </a:ext>
                </a:extLst>
              </p:cNvPr>
              <p:cNvSpPr txBox="1"/>
              <p:nvPr/>
            </p:nvSpPr>
            <p:spPr>
              <a:xfrm>
                <a:off x="2214364" y="3797704"/>
                <a:ext cx="9221883" cy="646331"/>
              </a:xfrm>
              <a:prstGeom prst="rect">
                <a:avLst/>
              </a:prstGeom>
              <a:noFill/>
            </p:spPr>
            <p:txBody>
              <a:bodyPr wrap="none" rtlCol="0">
                <a:spAutoFit/>
              </a:bodyPr>
              <a:lstStyle/>
              <a:p>
                <a:r>
                  <a:rPr lang="en-US" dirty="0"/>
                  <a:t>The multiplication factor </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oMath>
                </a14:m>
                <a:r>
                  <a:rPr lang="en-US" dirty="0"/>
                  <a:t>  represents the number of neutrons of (</a:t>
                </a:r>
                <a:r>
                  <a:rPr lang="en-US" i="1" dirty="0"/>
                  <a:t>n</a:t>
                </a:r>
                <a:r>
                  <a:rPr lang="en-US" dirty="0"/>
                  <a:t>+1)</a:t>
                </a:r>
                <a:r>
                  <a:rPr lang="en-US" dirty="0" err="1"/>
                  <a:t>st</a:t>
                </a:r>
                <a:r>
                  <a:rPr lang="en-US" dirty="0"/>
                  <a:t> generation, produced</a:t>
                </a:r>
              </a:p>
              <a:p>
                <a:r>
                  <a:rPr lang="en-US" dirty="0"/>
                  <a:t>by each neutron of the </a:t>
                </a:r>
                <a:r>
                  <a:rPr lang="en-US" i="1" dirty="0"/>
                  <a:t>n-</a:t>
                </a:r>
                <a:r>
                  <a:rPr lang="en-US" dirty="0" err="1"/>
                  <a:t>th</a:t>
                </a:r>
                <a:r>
                  <a:rPr lang="en-US" dirty="0"/>
                  <a:t> generation   </a:t>
                </a:r>
              </a:p>
            </p:txBody>
          </p:sp>
        </mc:Choice>
        <mc:Fallback xmlns="">
          <p:sp>
            <p:nvSpPr>
              <p:cNvPr id="13" name="TextBox 12">
                <a:extLst>
                  <a:ext uri="{FF2B5EF4-FFF2-40B4-BE49-F238E27FC236}">
                    <a16:creationId xmlns:a16="http://schemas.microsoft.com/office/drawing/2014/main" id="{B4CD1530-05F2-94B2-E72F-E271B1985301}"/>
                  </a:ext>
                </a:extLst>
              </p:cNvPr>
              <p:cNvSpPr txBox="1">
                <a:spLocks noRot="1" noChangeAspect="1" noMove="1" noResize="1" noEditPoints="1" noAdjustHandles="1" noChangeArrowheads="1" noChangeShapeType="1" noTextEdit="1"/>
              </p:cNvSpPr>
              <p:nvPr/>
            </p:nvSpPr>
            <p:spPr>
              <a:xfrm>
                <a:off x="2214364" y="3797704"/>
                <a:ext cx="9221883" cy="646331"/>
              </a:xfrm>
              <a:prstGeom prst="rect">
                <a:avLst/>
              </a:prstGeom>
              <a:blipFill>
                <a:blip r:embed="rId6"/>
                <a:stretch>
                  <a:fillRect l="-550" t="-3922" b="-13725"/>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BA92900D-106C-CBE7-1A23-F037BEC773CD}"/>
              </a:ext>
            </a:extLst>
          </p:cNvPr>
          <p:cNvSpPr txBox="1"/>
          <p:nvPr/>
        </p:nvSpPr>
        <p:spPr>
          <a:xfrm>
            <a:off x="2396359" y="4887310"/>
            <a:ext cx="2094356" cy="369332"/>
          </a:xfrm>
          <a:prstGeom prst="rect">
            <a:avLst/>
          </a:prstGeom>
          <a:noFill/>
        </p:spPr>
        <p:txBody>
          <a:bodyPr wrap="none" rtlCol="0">
            <a:spAutoFit/>
          </a:bodyPr>
          <a:lstStyle/>
          <a:p>
            <a:r>
              <a:rPr lang="en-US" dirty="0"/>
              <a:t>In an infinite reactor</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B99E27F-736C-9C1A-913A-EC75C69BD45A}"/>
                  </a:ext>
                </a:extLst>
              </p:cNvPr>
              <p:cNvSpPr txBox="1"/>
              <p:nvPr/>
            </p:nvSpPr>
            <p:spPr>
              <a:xfrm>
                <a:off x="5438762" y="5404745"/>
                <a:ext cx="2773085" cy="855958"/>
              </a:xfrm>
              <a:prstGeom prst="rect">
                <a:avLst/>
              </a:prstGeom>
              <a:noFill/>
              <a:ln w="57150">
                <a:solidFill>
                  <a:srgbClr val="FF0000"/>
                </a:solidFill>
              </a:ln>
            </p:spPr>
            <p:txBody>
              <a:bodyPr wrap="none" lIns="180000" tIns="180000" rIns="180000" bIns="18000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𝑘</m:t>
                          </m:r>
                        </m:e>
                        <m:sub>
                          <m:r>
                            <a:rPr lang="en-US" sz="3200" i="1" smtClean="0">
                              <a:latin typeface="Cambria Math" panose="02040503050406030204" pitchFamily="18" charset="0"/>
                              <a:ea typeface="Cambria Math" panose="02040503050406030204" pitchFamily="18" charset="0"/>
                            </a:rPr>
                            <m:t>∞</m:t>
                          </m:r>
                        </m:sub>
                      </m:sSub>
                      <m:r>
                        <a:rPr lang="en-US" sz="3200" b="0" i="1" smtClean="0">
                          <a:latin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𝜖</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𝑝</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𝑓</m:t>
                      </m:r>
                    </m:oMath>
                  </m:oMathPara>
                </a14:m>
                <a:endParaRPr lang="en-US" sz="3200" dirty="0"/>
              </a:p>
            </p:txBody>
          </p:sp>
        </mc:Choice>
        <mc:Fallback xmlns="">
          <p:sp>
            <p:nvSpPr>
              <p:cNvPr id="3" name="TextBox 2">
                <a:extLst>
                  <a:ext uri="{FF2B5EF4-FFF2-40B4-BE49-F238E27FC236}">
                    <a16:creationId xmlns:a16="http://schemas.microsoft.com/office/drawing/2014/main" id="{AB99E27F-736C-9C1A-913A-EC75C69BD45A}"/>
                  </a:ext>
                </a:extLst>
              </p:cNvPr>
              <p:cNvSpPr txBox="1">
                <a:spLocks noRot="1" noChangeAspect="1" noMove="1" noResize="1" noEditPoints="1" noAdjustHandles="1" noChangeArrowheads="1" noChangeShapeType="1" noTextEdit="1"/>
              </p:cNvSpPr>
              <p:nvPr/>
            </p:nvSpPr>
            <p:spPr>
              <a:xfrm>
                <a:off x="5438762" y="5404745"/>
                <a:ext cx="2773085" cy="855958"/>
              </a:xfrm>
              <a:prstGeom prst="rect">
                <a:avLst/>
              </a:prstGeom>
              <a:blipFill>
                <a:blip r:embed="rId7"/>
                <a:stretch>
                  <a:fillRect/>
                </a:stretch>
              </a:blipFill>
              <a:ln w="57150">
                <a:solidFill>
                  <a:srgbClr val="FF0000"/>
                </a:solidFill>
              </a:ln>
            </p:spPr>
            <p:txBody>
              <a:bodyPr/>
              <a:lstStyle/>
              <a:p>
                <a:r>
                  <a:rPr lang="en-US">
                    <a:noFill/>
                  </a:rPr>
                  <a:t> </a:t>
                </a:r>
              </a:p>
            </p:txBody>
          </p:sp>
        </mc:Fallback>
      </mc:AlternateContent>
      <p:sp>
        <p:nvSpPr>
          <p:cNvPr id="5" name="TextBox 4">
            <a:extLst>
              <a:ext uri="{FF2B5EF4-FFF2-40B4-BE49-F238E27FC236}">
                <a16:creationId xmlns:a16="http://schemas.microsoft.com/office/drawing/2014/main" id="{690FBA54-79DB-8F04-0221-61D82098B8E1}"/>
              </a:ext>
            </a:extLst>
          </p:cNvPr>
          <p:cNvSpPr txBox="1"/>
          <p:nvPr/>
        </p:nvSpPr>
        <p:spPr>
          <a:xfrm>
            <a:off x="5438762" y="2836994"/>
            <a:ext cx="5393336" cy="646331"/>
          </a:xfrm>
          <a:prstGeom prst="rect">
            <a:avLst/>
          </a:prstGeom>
          <a:noFill/>
        </p:spPr>
        <p:txBody>
          <a:bodyPr wrap="none" rtlCol="0">
            <a:spAutoFit/>
          </a:bodyPr>
          <a:lstStyle/>
          <a:p>
            <a:r>
              <a:rPr lang="en-US" dirty="0"/>
              <a:t>Most neutrons from are emitted within 10</a:t>
            </a:r>
            <a:r>
              <a:rPr lang="en-US" baseline="30000" dirty="0"/>
              <a:t>-13</a:t>
            </a:r>
            <a:r>
              <a:rPr lang="en-US" dirty="0"/>
              <a:t> s (prompt)</a:t>
            </a:r>
          </a:p>
          <a:p>
            <a:r>
              <a:rPr lang="en-US" dirty="0"/>
              <a:t>The slowing-down process takes, typically 10</a:t>
            </a:r>
            <a:r>
              <a:rPr lang="en-US" baseline="30000" dirty="0"/>
              <a:t>-4</a:t>
            </a:r>
            <a:r>
              <a:rPr lang="en-US" dirty="0"/>
              <a:t> s</a:t>
            </a:r>
          </a:p>
        </p:txBody>
      </p:sp>
    </p:spTree>
    <p:extLst>
      <p:ext uri="{BB962C8B-B14F-4D97-AF65-F5344CB8AC3E}">
        <p14:creationId xmlns:p14="http://schemas.microsoft.com/office/powerpoint/2010/main" val="25711898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5D643BF-E826-CF69-1BD7-4DB03A674E11}"/>
              </a:ext>
            </a:extLst>
          </p:cNvPr>
          <p:cNvGrpSpPr/>
          <p:nvPr/>
        </p:nvGrpSpPr>
        <p:grpSpPr>
          <a:xfrm>
            <a:off x="1219200" y="914401"/>
            <a:ext cx="7772400" cy="5432425"/>
            <a:chOff x="1219200" y="914401"/>
            <a:chExt cx="7772400" cy="5432425"/>
          </a:xfrm>
        </p:grpSpPr>
        <p:pic>
          <p:nvPicPr>
            <p:cNvPr id="1173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14401"/>
              <a:ext cx="7772400" cy="543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Rounded Rectangle 4">
              <a:extLst>
                <a:ext uri="{FF2B5EF4-FFF2-40B4-BE49-F238E27FC236}">
                  <a16:creationId xmlns:a16="http://schemas.microsoft.com/office/drawing/2014/main" id="{17954C8A-99F2-2A33-1EBB-5D2266440CA8}"/>
                </a:ext>
              </a:extLst>
            </p:cNvPr>
            <p:cNvSpPr/>
            <p:nvPr/>
          </p:nvSpPr>
          <p:spPr>
            <a:xfrm>
              <a:off x="6745973" y="4928886"/>
              <a:ext cx="2245627" cy="557514"/>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73507" name="Text Box 3"/>
          <p:cNvSpPr txBox="1">
            <a:spLocks noChangeAspect="1" noChangeArrowheads="1"/>
          </p:cNvSpPr>
          <p:nvPr/>
        </p:nvSpPr>
        <p:spPr bwMode="auto">
          <a:xfrm>
            <a:off x="4306888" y="2438400"/>
            <a:ext cx="798512"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08" name="Line 4"/>
          <p:cNvSpPr>
            <a:spLocks noChangeShapeType="1"/>
          </p:cNvSpPr>
          <p:nvPr/>
        </p:nvSpPr>
        <p:spPr bwMode="auto">
          <a:xfrm flipH="1" flipV="1">
            <a:off x="4800600" y="28956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10" name="Text Box 6"/>
          <p:cNvSpPr txBox="1">
            <a:spLocks noChangeArrowheads="1"/>
          </p:cNvSpPr>
          <p:nvPr/>
        </p:nvSpPr>
        <p:spPr bwMode="auto">
          <a:xfrm>
            <a:off x="9067800" y="2514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spcBef>
                <a:spcPct val="0"/>
              </a:spcBef>
              <a:buClrTx/>
              <a:buSzTx/>
              <a:buFontTx/>
              <a:buNone/>
            </a:pPr>
            <a:r>
              <a:rPr lang="it-IT" altLang="en-US" baseline="30000">
                <a:latin typeface="Arial" charset="0"/>
              </a:rPr>
              <a:t>239</a:t>
            </a:r>
            <a:r>
              <a:rPr lang="it-IT" altLang="en-US">
                <a:latin typeface="Arial" charset="0"/>
              </a:rPr>
              <a:t>Pu: 125 Kg/yr</a:t>
            </a:r>
            <a:endParaRPr lang="en-US" altLang="en-US">
              <a:latin typeface="Arial" charset="0"/>
            </a:endParaRPr>
          </a:p>
        </p:txBody>
      </p:sp>
      <p:sp>
        <p:nvSpPr>
          <p:cNvPr id="1173511" name="Text Box 7"/>
          <p:cNvSpPr txBox="1">
            <a:spLocks noChangeAspect="1" noChangeArrowheads="1"/>
          </p:cNvSpPr>
          <p:nvPr/>
        </p:nvSpPr>
        <p:spPr bwMode="auto">
          <a:xfrm>
            <a:off x="2782888" y="3998914"/>
            <a:ext cx="798512"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12" name="Text Box 8"/>
          <p:cNvSpPr txBox="1">
            <a:spLocks noChangeAspect="1" noChangeArrowheads="1"/>
          </p:cNvSpPr>
          <p:nvPr/>
        </p:nvSpPr>
        <p:spPr bwMode="auto">
          <a:xfrm>
            <a:off x="5105401" y="3998914"/>
            <a:ext cx="798513"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13" name="Line 9"/>
          <p:cNvSpPr>
            <a:spLocks noChangeShapeType="1"/>
          </p:cNvSpPr>
          <p:nvPr/>
        </p:nvSpPr>
        <p:spPr bwMode="auto">
          <a:xfrm>
            <a:off x="38862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14" name="Text Box 10"/>
          <p:cNvSpPr txBox="1">
            <a:spLocks noChangeArrowheads="1"/>
          </p:cNvSpPr>
          <p:nvPr/>
        </p:nvSpPr>
        <p:spPr bwMode="auto">
          <a:xfrm>
            <a:off x="9067800" y="3276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r>
              <a:rPr lang="it-IT" altLang="en-US" baseline="30000">
                <a:latin typeface="Arial" charset="0"/>
              </a:rPr>
              <a:t>237</a:t>
            </a:r>
            <a:r>
              <a:rPr lang="it-IT" altLang="en-US">
                <a:latin typeface="Arial" charset="0"/>
              </a:rPr>
              <a:t>Np: 16 Kg/yr </a:t>
            </a:r>
          </a:p>
          <a:p>
            <a:pPr>
              <a:spcBef>
                <a:spcPct val="0"/>
              </a:spcBef>
              <a:buClrTx/>
              <a:buSzTx/>
              <a:buFontTx/>
              <a:buNone/>
            </a:pPr>
            <a:endParaRPr lang="en-US" altLang="en-US">
              <a:latin typeface="Arial" charset="0"/>
            </a:endParaRPr>
          </a:p>
        </p:txBody>
      </p:sp>
      <p:sp>
        <p:nvSpPr>
          <p:cNvPr id="1173515" name="Text Box 11"/>
          <p:cNvSpPr txBox="1">
            <a:spLocks noChangeAspect="1" noChangeArrowheads="1"/>
          </p:cNvSpPr>
          <p:nvPr/>
        </p:nvSpPr>
        <p:spPr bwMode="auto">
          <a:xfrm>
            <a:off x="2782888" y="3998914"/>
            <a:ext cx="798512"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16" name="Text Box 12"/>
          <p:cNvSpPr txBox="1">
            <a:spLocks noChangeAspect="1" noChangeArrowheads="1"/>
          </p:cNvSpPr>
          <p:nvPr/>
        </p:nvSpPr>
        <p:spPr bwMode="auto">
          <a:xfrm>
            <a:off x="5105401" y="3998914"/>
            <a:ext cx="798513"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17" name="Line 13"/>
          <p:cNvSpPr>
            <a:spLocks noChangeShapeType="1"/>
          </p:cNvSpPr>
          <p:nvPr/>
        </p:nvSpPr>
        <p:spPr bwMode="auto">
          <a:xfrm>
            <a:off x="30480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18" name="Text Box 14"/>
          <p:cNvSpPr txBox="1">
            <a:spLocks noChangeAspect="1" noChangeArrowheads="1"/>
          </p:cNvSpPr>
          <p:nvPr/>
        </p:nvSpPr>
        <p:spPr bwMode="auto">
          <a:xfrm>
            <a:off x="3544888" y="3252788"/>
            <a:ext cx="798512" cy="762000"/>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19" name="Line 15"/>
          <p:cNvSpPr>
            <a:spLocks noChangeShapeType="1"/>
          </p:cNvSpPr>
          <p:nvPr/>
        </p:nvSpPr>
        <p:spPr bwMode="auto">
          <a:xfrm flipH="1" flipV="1">
            <a:off x="4038600" y="35814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20" name="Text Box 16"/>
          <p:cNvSpPr txBox="1">
            <a:spLocks noChangeAspect="1" noChangeArrowheads="1"/>
          </p:cNvSpPr>
          <p:nvPr/>
        </p:nvSpPr>
        <p:spPr bwMode="auto">
          <a:xfrm>
            <a:off x="5105401" y="1676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21" name="Text Box 17"/>
          <p:cNvSpPr txBox="1">
            <a:spLocks noChangeAspect="1" noChangeArrowheads="1"/>
          </p:cNvSpPr>
          <p:nvPr/>
        </p:nvSpPr>
        <p:spPr bwMode="auto">
          <a:xfrm>
            <a:off x="6629401" y="1676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22" name="Text Box 18"/>
          <p:cNvSpPr txBox="1">
            <a:spLocks noChangeAspect="1" noChangeArrowheads="1"/>
          </p:cNvSpPr>
          <p:nvPr/>
        </p:nvSpPr>
        <p:spPr bwMode="auto">
          <a:xfrm>
            <a:off x="6629401" y="914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23" name="Text Box 19"/>
          <p:cNvSpPr txBox="1">
            <a:spLocks noChangeArrowheads="1"/>
          </p:cNvSpPr>
          <p:nvPr/>
        </p:nvSpPr>
        <p:spPr bwMode="auto">
          <a:xfrm>
            <a:off x="9067800" y="1752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r>
              <a:rPr lang="it-IT" altLang="en-US" baseline="30000">
                <a:latin typeface="Arial" charset="0"/>
              </a:rPr>
              <a:t>241</a:t>
            </a:r>
            <a:r>
              <a:rPr lang="it-IT" altLang="en-US">
                <a:latin typeface="Arial" charset="0"/>
              </a:rPr>
              <a:t>Am:11.6 Kg/yr </a:t>
            </a:r>
          </a:p>
          <a:p>
            <a:pPr>
              <a:spcBef>
                <a:spcPct val="0"/>
              </a:spcBef>
              <a:buClrTx/>
              <a:buSzTx/>
              <a:buFontTx/>
              <a:buNone/>
            </a:pPr>
            <a:r>
              <a:rPr lang="it-IT" altLang="en-US" baseline="30000">
                <a:latin typeface="Arial" charset="0"/>
              </a:rPr>
              <a:t>243</a:t>
            </a:r>
            <a:r>
              <a:rPr lang="it-IT" altLang="en-US">
                <a:latin typeface="Arial" charset="0"/>
              </a:rPr>
              <a:t>Am:  4.8 Kg/yr</a:t>
            </a:r>
            <a:endParaRPr lang="en-US" altLang="en-US">
              <a:latin typeface="Arial" charset="0"/>
            </a:endParaRPr>
          </a:p>
        </p:txBody>
      </p:sp>
      <p:sp>
        <p:nvSpPr>
          <p:cNvPr id="1173524" name="Text Box 20"/>
          <p:cNvSpPr txBox="1">
            <a:spLocks noChangeArrowheads="1"/>
          </p:cNvSpPr>
          <p:nvPr/>
        </p:nvSpPr>
        <p:spPr bwMode="auto">
          <a:xfrm>
            <a:off x="9067800" y="990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spcBef>
                <a:spcPct val="0"/>
              </a:spcBef>
              <a:buClrTx/>
              <a:buSzTx/>
              <a:buFontTx/>
              <a:buNone/>
            </a:pPr>
            <a:r>
              <a:rPr lang="it-IT" altLang="en-US" baseline="30000">
                <a:latin typeface="Arial" charset="0"/>
              </a:rPr>
              <a:t>244</a:t>
            </a:r>
            <a:r>
              <a:rPr lang="it-IT" altLang="en-US">
                <a:latin typeface="Arial" charset="0"/>
              </a:rPr>
              <a:t>Cm</a:t>
            </a:r>
          </a:p>
          <a:p>
            <a:pPr algn="ctr">
              <a:spcBef>
                <a:spcPct val="0"/>
              </a:spcBef>
              <a:buClrTx/>
              <a:buSzTx/>
              <a:buFontTx/>
              <a:buNone/>
            </a:pPr>
            <a:r>
              <a:rPr lang="it-IT" altLang="en-US">
                <a:latin typeface="Arial" charset="0"/>
              </a:rPr>
              <a:t>   1.5 Kg/yr</a:t>
            </a:r>
            <a:endParaRPr lang="en-US" altLang="en-US">
              <a:latin typeface="Arial" charset="0"/>
            </a:endParaRPr>
          </a:p>
        </p:txBody>
      </p:sp>
      <p:sp>
        <p:nvSpPr>
          <p:cNvPr id="1173525" name="Text Box 21"/>
          <p:cNvSpPr txBox="1">
            <a:spLocks noChangeAspect="1" noChangeArrowheads="1"/>
          </p:cNvSpPr>
          <p:nvPr/>
        </p:nvSpPr>
        <p:spPr bwMode="auto">
          <a:xfrm>
            <a:off x="7431088" y="914400"/>
            <a:ext cx="798512"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spcBef>
                <a:spcPct val="0"/>
              </a:spcBef>
              <a:buClrTx/>
              <a:buSzTx/>
              <a:buFontTx/>
              <a:buNone/>
            </a:pPr>
            <a:endParaRPr lang="en-US" altLang="en-US" sz="1200">
              <a:latin typeface="Arial" charset="0"/>
            </a:endParaRPr>
          </a:p>
        </p:txBody>
      </p:sp>
      <p:sp>
        <p:nvSpPr>
          <p:cNvPr id="1173526" name="Line 22"/>
          <p:cNvSpPr>
            <a:spLocks noChangeShapeType="1"/>
          </p:cNvSpPr>
          <p:nvPr/>
        </p:nvSpPr>
        <p:spPr bwMode="auto">
          <a:xfrm flipH="1">
            <a:off x="2817813" y="4343400"/>
            <a:ext cx="1066800" cy="22098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27" name="Line 23"/>
          <p:cNvSpPr>
            <a:spLocks noChangeShapeType="1"/>
          </p:cNvSpPr>
          <p:nvPr/>
        </p:nvSpPr>
        <p:spPr bwMode="auto">
          <a:xfrm flipH="1">
            <a:off x="3503613" y="4343400"/>
            <a:ext cx="381000" cy="2286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28" name="Text Box 24"/>
          <p:cNvSpPr txBox="1">
            <a:spLocks noChangeArrowheads="1"/>
          </p:cNvSpPr>
          <p:nvPr/>
        </p:nvSpPr>
        <p:spPr bwMode="auto">
          <a:xfrm>
            <a:off x="2667001" y="6477000"/>
            <a:ext cx="7360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spcBef>
                <a:spcPct val="0"/>
              </a:spcBef>
              <a:buClrTx/>
              <a:buSzTx/>
              <a:buFontTx/>
              <a:buNone/>
            </a:pPr>
            <a:r>
              <a:rPr lang="it-IT" altLang="en-US">
                <a:latin typeface="Arial" charset="0"/>
              </a:rPr>
              <a:t>LLFP</a:t>
            </a:r>
            <a:endParaRPr lang="en-US" altLang="en-US">
              <a:latin typeface="Arial" charset="0"/>
            </a:endParaRPr>
          </a:p>
        </p:txBody>
      </p:sp>
      <p:sp>
        <p:nvSpPr>
          <p:cNvPr id="1173529" name="Text Box 25"/>
          <p:cNvSpPr txBox="1">
            <a:spLocks noChangeArrowheads="1"/>
          </p:cNvSpPr>
          <p:nvPr/>
        </p:nvSpPr>
        <p:spPr bwMode="auto">
          <a:xfrm>
            <a:off x="9066214" y="5638800"/>
            <a:ext cx="1919287"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spcBef>
                <a:spcPct val="0"/>
              </a:spcBef>
              <a:buClrTx/>
              <a:buSzTx/>
              <a:buFontTx/>
              <a:buNone/>
            </a:pPr>
            <a:r>
              <a:rPr lang="it-IT" altLang="en-US">
                <a:latin typeface="Arial" charset="0"/>
              </a:rPr>
              <a:t>LLFP</a:t>
            </a:r>
          </a:p>
          <a:p>
            <a:pPr algn="ctr">
              <a:spcBef>
                <a:spcPct val="0"/>
              </a:spcBef>
              <a:buClrTx/>
              <a:buSzTx/>
              <a:buFontTx/>
              <a:buNone/>
            </a:pPr>
            <a:r>
              <a:rPr lang="it-IT" altLang="en-US">
                <a:latin typeface="Arial" charset="0"/>
              </a:rPr>
              <a:t>   76.2 Kg/yr</a:t>
            </a:r>
            <a:endParaRPr lang="en-US" altLang="en-US">
              <a:latin typeface="Arial" charset="0"/>
            </a:endParaRPr>
          </a:p>
        </p:txBody>
      </p:sp>
      <p:sp>
        <p:nvSpPr>
          <p:cNvPr id="1173530" name="Line 26"/>
          <p:cNvSpPr>
            <a:spLocks noChangeShapeType="1"/>
          </p:cNvSpPr>
          <p:nvPr/>
        </p:nvSpPr>
        <p:spPr bwMode="auto">
          <a:xfrm>
            <a:off x="3046413"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31" name="Line 27"/>
          <p:cNvSpPr>
            <a:spLocks noChangeShapeType="1"/>
          </p:cNvSpPr>
          <p:nvPr/>
        </p:nvSpPr>
        <p:spPr bwMode="auto">
          <a:xfrm flipH="1" flipV="1">
            <a:off x="5486400" y="35814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32" name="Line 28"/>
          <p:cNvSpPr>
            <a:spLocks noChangeShapeType="1"/>
          </p:cNvSpPr>
          <p:nvPr/>
        </p:nvSpPr>
        <p:spPr bwMode="auto">
          <a:xfrm>
            <a:off x="54102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1173533" name="Text Box 29"/>
          <p:cNvSpPr txBox="1">
            <a:spLocks noChangeArrowheads="1"/>
          </p:cNvSpPr>
          <p:nvPr/>
        </p:nvSpPr>
        <p:spPr bwMode="auto">
          <a:xfrm>
            <a:off x="5322888" y="6553200"/>
            <a:ext cx="57261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219075">
              <a:spcBef>
                <a:spcPct val="0"/>
              </a:spcBef>
              <a:defRPr>
                <a:solidFill>
                  <a:schemeClr val="tx1"/>
                </a:solidFill>
                <a:latin typeface="Arial" charset="0"/>
              </a:defRPr>
            </a:lvl1pPr>
            <a:lvl2pPr defTabSz="219075">
              <a:spcBef>
                <a:spcPct val="0"/>
              </a:spcBef>
              <a:defRPr>
                <a:solidFill>
                  <a:schemeClr val="tx1"/>
                </a:solidFill>
                <a:latin typeface="Arial" charset="0"/>
              </a:defRPr>
            </a:lvl2pPr>
            <a:lvl3pPr defTabSz="219075">
              <a:spcBef>
                <a:spcPct val="0"/>
              </a:spcBef>
              <a:defRPr>
                <a:solidFill>
                  <a:schemeClr val="tx1"/>
                </a:solidFill>
                <a:latin typeface="Arial" charset="0"/>
              </a:defRPr>
            </a:lvl3pPr>
            <a:lvl4pPr defTabSz="219075">
              <a:spcBef>
                <a:spcPct val="0"/>
              </a:spcBef>
              <a:defRPr>
                <a:solidFill>
                  <a:schemeClr val="tx1"/>
                </a:solidFill>
                <a:latin typeface="Arial" charset="0"/>
              </a:defRPr>
            </a:lvl4pPr>
            <a:lvl5pPr defTabSz="219075">
              <a:spcBef>
                <a:spcPct val="0"/>
              </a:spcBef>
              <a:defRPr>
                <a:solidFill>
                  <a:schemeClr val="tx1"/>
                </a:solidFill>
                <a:latin typeface="Arial" charset="0"/>
              </a:defRPr>
            </a:lvl5pPr>
            <a:lvl6pPr defTabSz="219075" fontAlgn="base">
              <a:spcBef>
                <a:spcPct val="0"/>
              </a:spcBef>
              <a:spcAft>
                <a:spcPct val="0"/>
              </a:spcAft>
              <a:defRPr>
                <a:solidFill>
                  <a:schemeClr val="tx1"/>
                </a:solidFill>
                <a:latin typeface="Arial" charset="0"/>
              </a:defRPr>
            </a:lvl6pPr>
            <a:lvl7pPr defTabSz="219075" fontAlgn="base">
              <a:spcBef>
                <a:spcPct val="0"/>
              </a:spcBef>
              <a:spcAft>
                <a:spcPct val="0"/>
              </a:spcAft>
              <a:defRPr>
                <a:solidFill>
                  <a:schemeClr val="tx1"/>
                </a:solidFill>
                <a:latin typeface="Arial" charset="0"/>
              </a:defRPr>
            </a:lvl7pPr>
            <a:lvl8pPr defTabSz="219075" fontAlgn="base">
              <a:spcBef>
                <a:spcPct val="0"/>
              </a:spcBef>
              <a:spcAft>
                <a:spcPct val="0"/>
              </a:spcAft>
              <a:defRPr>
                <a:solidFill>
                  <a:schemeClr val="tx1"/>
                </a:solidFill>
                <a:latin typeface="Arial" charset="0"/>
              </a:defRPr>
            </a:lvl8pPr>
            <a:lvl9pPr defTabSz="219075" fontAlgn="base">
              <a:spcBef>
                <a:spcPct val="0"/>
              </a:spcBef>
              <a:spcAft>
                <a:spcPct val="0"/>
              </a:spcAft>
              <a:defRPr>
                <a:solidFill>
                  <a:schemeClr val="tx1"/>
                </a:solidFill>
                <a:latin typeface="Arial" charset="0"/>
              </a:defRPr>
            </a:lvl9pPr>
          </a:lstStyle>
          <a:p>
            <a:pPr eaLnBrk="0" hangingPunct="0">
              <a:buClrTx/>
              <a:buSzTx/>
              <a:buFontTx/>
              <a:buNone/>
            </a:pPr>
            <a:r>
              <a:rPr lang="en-US" altLang="en-US" sz="1200"/>
              <a:t>source: Actinide and Fission Product Partitioning and Transmutation – NEA (1999)</a:t>
            </a:r>
          </a:p>
        </p:txBody>
      </p:sp>
      <p:sp>
        <p:nvSpPr>
          <p:cNvPr id="3" name="TextBox 2">
            <a:extLst>
              <a:ext uri="{FF2B5EF4-FFF2-40B4-BE49-F238E27FC236}">
                <a16:creationId xmlns:a16="http://schemas.microsoft.com/office/drawing/2014/main" id="{12B54E73-9EB9-A4BC-9DFD-B99EC28C45B4}"/>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Nucleosynthesis: TRU                      </a:t>
            </a:r>
            <a:r>
              <a:rPr lang="en-US" sz="2800" dirty="0">
                <a:solidFill>
                  <a:srgbClr val="1A63A0"/>
                </a:solidFill>
                <a:effectLst>
                  <a:outerShdw blurRad="50800" dist="38100" dir="2700000" algn="tl" rotWithShape="0">
                    <a:prstClr val="black">
                      <a:alpha val="40000"/>
                    </a:prstClr>
                  </a:outerShdw>
                </a:effectLst>
                <a:latin typeface="Roboto" panose="02000000000000000000" pitchFamily="2" charset="0"/>
              </a:rPr>
              <a:t>(1000 Mw</a:t>
            </a:r>
            <a:r>
              <a:rPr lang="en-US" sz="2800" baseline="-25000" dirty="0">
                <a:solidFill>
                  <a:srgbClr val="1A63A0"/>
                </a:solidFill>
                <a:effectLst>
                  <a:outerShdw blurRad="50800" dist="38100" dir="2700000" algn="tl" rotWithShape="0">
                    <a:prstClr val="black">
                      <a:alpha val="40000"/>
                    </a:prstClr>
                  </a:outerShdw>
                </a:effectLst>
                <a:latin typeface="Roboto" panose="02000000000000000000" pitchFamily="2" charset="0"/>
              </a:rPr>
              <a:t>e</a:t>
            </a:r>
            <a:r>
              <a:rPr lang="en-US" sz="2800" dirty="0">
                <a:solidFill>
                  <a:srgbClr val="1A63A0"/>
                </a:solidFill>
                <a:effectLst>
                  <a:outerShdw blurRad="50800" dist="38100" dir="2700000" algn="tl" rotWithShape="0">
                    <a:prstClr val="black">
                      <a:alpha val="40000"/>
                    </a:prstClr>
                  </a:outerShdw>
                </a:effectLst>
                <a:latin typeface="Roboto" panose="02000000000000000000" pitchFamily="2" charset="0"/>
              </a:rPr>
              <a:t> LWR)</a:t>
            </a:r>
            <a:endParaRPr lang="en-GB" sz="28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173532"/>
                                        </p:tgtEl>
                                        <p:attrNameLst>
                                          <p:attrName>style.visibility</p:attrName>
                                        </p:attrNameLst>
                                      </p:cBhvr>
                                      <p:to>
                                        <p:strVal val="visible"/>
                                      </p:to>
                                    </p:set>
                                    <p:anim calcmode="lin" valueType="num">
                                      <p:cBhvr>
                                        <p:cTn id="7" dur="500" fill="hold"/>
                                        <p:tgtEl>
                                          <p:spTgt spid="1173532"/>
                                        </p:tgtEl>
                                        <p:attrNameLst>
                                          <p:attrName>ppt_x</p:attrName>
                                        </p:attrNameLst>
                                      </p:cBhvr>
                                      <p:tavLst>
                                        <p:tav tm="0">
                                          <p:val>
                                            <p:strVal val="#ppt_x-#ppt_w/2"/>
                                          </p:val>
                                        </p:tav>
                                        <p:tav tm="100000">
                                          <p:val>
                                            <p:strVal val="#ppt_x"/>
                                          </p:val>
                                        </p:tav>
                                      </p:tavLst>
                                    </p:anim>
                                    <p:anim calcmode="lin" valueType="num">
                                      <p:cBhvr>
                                        <p:cTn id="8" dur="500" fill="hold"/>
                                        <p:tgtEl>
                                          <p:spTgt spid="1173532"/>
                                        </p:tgtEl>
                                        <p:attrNameLst>
                                          <p:attrName>ppt_y</p:attrName>
                                        </p:attrNameLst>
                                      </p:cBhvr>
                                      <p:tavLst>
                                        <p:tav tm="0">
                                          <p:val>
                                            <p:strVal val="#ppt_y"/>
                                          </p:val>
                                        </p:tav>
                                        <p:tav tm="100000">
                                          <p:val>
                                            <p:strVal val="#ppt_y"/>
                                          </p:val>
                                        </p:tav>
                                      </p:tavLst>
                                    </p:anim>
                                    <p:anim calcmode="lin" valueType="num">
                                      <p:cBhvr>
                                        <p:cTn id="9" dur="500" fill="hold"/>
                                        <p:tgtEl>
                                          <p:spTgt spid="1173532"/>
                                        </p:tgtEl>
                                        <p:attrNameLst>
                                          <p:attrName>ppt_w</p:attrName>
                                        </p:attrNameLst>
                                      </p:cBhvr>
                                      <p:tavLst>
                                        <p:tav tm="0">
                                          <p:val>
                                            <p:fltVal val="0"/>
                                          </p:val>
                                        </p:tav>
                                        <p:tav tm="100000">
                                          <p:val>
                                            <p:strVal val="#ppt_w"/>
                                          </p:val>
                                        </p:tav>
                                      </p:tavLst>
                                    </p:anim>
                                    <p:anim calcmode="lin" valueType="num">
                                      <p:cBhvr>
                                        <p:cTn id="10" dur="500" fill="hold"/>
                                        <p:tgtEl>
                                          <p:spTgt spid="1173532"/>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500"/>
                            </p:stCondLst>
                            <p:childTnLst>
                              <p:par>
                                <p:cTn id="12" presetID="23" presetClass="entr" presetSubtype="16" fill="hold" grpId="0" nodeType="afterEffect">
                                  <p:stCondLst>
                                    <p:cond delay="0"/>
                                  </p:stCondLst>
                                  <p:childTnLst>
                                    <p:set>
                                      <p:cBhvr>
                                        <p:cTn id="13" dur="1" fill="hold">
                                          <p:stCondLst>
                                            <p:cond delay="0"/>
                                          </p:stCondLst>
                                        </p:cTn>
                                        <p:tgtEl>
                                          <p:spTgt spid="1173531"/>
                                        </p:tgtEl>
                                        <p:attrNameLst>
                                          <p:attrName>style.visibility</p:attrName>
                                        </p:attrNameLst>
                                      </p:cBhvr>
                                      <p:to>
                                        <p:strVal val="visible"/>
                                      </p:to>
                                    </p:set>
                                    <p:anim calcmode="lin" valueType="num">
                                      <p:cBhvr>
                                        <p:cTn id="14" dur="500" fill="hold"/>
                                        <p:tgtEl>
                                          <p:spTgt spid="1173531"/>
                                        </p:tgtEl>
                                        <p:attrNameLst>
                                          <p:attrName>ppt_w</p:attrName>
                                        </p:attrNameLst>
                                      </p:cBhvr>
                                      <p:tavLst>
                                        <p:tav tm="0">
                                          <p:val>
                                            <p:fltVal val="0"/>
                                          </p:val>
                                        </p:tav>
                                        <p:tav tm="100000">
                                          <p:val>
                                            <p:strVal val="#ppt_w"/>
                                          </p:val>
                                        </p:tav>
                                      </p:tavLst>
                                    </p:anim>
                                    <p:anim calcmode="lin" valueType="num">
                                      <p:cBhvr>
                                        <p:cTn id="15" dur="500" fill="hold"/>
                                        <p:tgtEl>
                                          <p:spTgt spid="1173531"/>
                                        </p:tgtEl>
                                        <p:attrNameLst>
                                          <p:attrName>ppt_h</p:attrName>
                                        </p:attrNameLst>
                                      </p:cBhvr>
                                      <p:tavLst>
                                        <p:tav tm="0">
                                          <p:val>
                                            <p:fltVal val="0"/>
                                          </p:val>
                                        </p:tav>
                                        <p:tav tm="100000">
                                          <p:val>
                                            <p:strVal val="#ppt_h"/>
                                          </p:val>
                                        </p:tav>
                                      </p:tavLst>
                                    </p:anim>
                                  </p:childTnLst>
                                </p:cTn>
                              </p:par>
                            </p:childTnLst>
                          </p:cTn>
                        </p:par>
                        <p:par>
                          <p:cTn id="16" fill="hold" nodeType="afterGroup">
                            <p:stCondLst>
                              <p:cond delay="1000"/>
                            </p:stCondLst>
                            <p:childTnLst>
                              <p:par>
                                <p:cTn id="17" presetID="23" presetClass="entr" presetSubtype="16" fill="hold" grpId="0" nodeType="afterEffect">
                                  <p:stCondLst>
                                    <p:cond delay="0"/>
                                  </p:stCondLst>
                                  <p:childTnLst>
                                    <p:set>
                                      <p:cBhvr>
                                        <p:cTn id="18" dur="1" fill="hold">
                                          <p:stCondLst>
                                            <p:cond delay="0"/>
                                          </p:stCondLst>
                                        </p:cTn>
                                        <p:tgtEl>
                                          <p:spTgt spid="1173508"/>
                                        </p:tgtEl>
                                        <p:attrNameLst>
                                          <p:attrName>style.visibility</p:attrName>
                                        </p:attrNameLst>
                                      </p:cBhvr>
                                      <p:to>
                                        <p:strVal val="visible"/>
                                      </p:to>
                                    </p:set>
                                    <p:anim calcmode="lin" valueType="num">
                                      <p:cBhvr>
                                        <p:cTn id="19" dur="500" fill="hold"/>
                                        <p:tgtEl>
                                          <p:spTgt spid="1173508"/>
                                        </p:tgtEl>
                                        <p:attrNameLst>
                                          <p:attrName>ppt_w</p:attrName>
                                        </p:attrNameLst>
                                      </p:cBhvr>
                                      <p:tavLst>
                                        <p:tav tm="0">
                                          <p:val>
                                            <p:fltVal val="0"/>
                                          </p:val>
                                        </p:tav>
                                        <p:tav tm="100000">
                                          <p:val>
                                            <p:strVal val="#ppt_w"/>
                                          </p:val>
                                        </p:tav>
                                      </p:tavLst>
                                    </p:anim>
                                    <p:anim calcmode="lin" valueType="num">
                                      <p:cBhvr>
                                        <p:cTn id="20" dur="500" fill="hold"/>
                                        <p:tgtEl>
                                          <p:spTgt spid="1173508"/>
                                        </p:tgtEl>
                                        <p:attrNameLst>
                                          <p:attrName>ppt_h</p:attrName>
                                        </p:attrNameLst>
                                      </p:cBhvr>
                                      <p:tavLst>
                                        <p:tav tm="0">
                                          <p:val>
                                            <p:fltVal val="0"/>
                                          </p:val>
                                        </p:tav>
                                        <p:tav tm="100000">
                                          <p:val>
                                            <p:strVal val="#ppt_h"/>
                                          </p:val>
                                        </p:tav>
                                      </p:tavLst>
                                    </p:anim>
                                  </p:childTnLst>
                                </p:cTn>
                              </p:par>
                            </p:childTnLst>
                          </p:cTn>
                        </p:par>
                        <p:par>
                          <p:cTn id="21" fill="hold" nodeType="afterGroup">
                            <p:stCondLst>
                              <p:cond delay="1500"/>
                            </p:stCondLst>
                            <p:childTnLst>
                              <p:par>
                                <p:cTn id="22" presetID="23" presetClass="entr" presetSubtype="16" fill="hold" grpId="0" nodeType="afterEffect">
                                  <p:stCondLst>
                                    <p:cond delay="0"/>
                                  </p:stCondLst>
                                  <p:childTnLst>
                                    <p:set>
                                      <p:cBhvr>
                                        <p:cTn id="23" dur="1" fill="hold">
                                          <p:stCondLst>
                                            <p:cond delay="0"/>
                                          </p:stCondLst>
                                        </p:cTn>
                                        <p:tgtEl>
                                          <p:spTgt spid="1173507"/>
                                        </p:tgtEl>
                                        <p:attrNameLst>
                                          <p:attrName>style.visibility</p:attrName>
                                        </p:attrNameLst>
                                      </p:cBhvr>
                                      <p:to>
                                        <p:strVal val="visible"/>
                                      </p:to>
                                    </p:set>
                                    <p:anim calcmode="lin" valueType="num">
                                      <p:cBhvr>
                                        <p:cTn id="24" dur="500" fill="hold"/>
                                        <p:tgtEl>
                                          <p:spTgt spid="1173507"/>
                                        </p:tgtEl>
                                        <p:attrNameLst>
                                          <p:attrName>ppt_w</p:attrName>
                                        </p:attrNameLst>
                                      </p:cBhvr>
                                      <p:tavLst>
                                        <p:tav tm="0">
                                          <p:val>
                                            <p:fltVal val="0"/>
                                          </p:val>
                                        </p:tav>
                                        <p:tav tm="100000">
                                          <p:val>
                                            <p:strVal val="#ppt_w"/>
                                          </p:val>
                                        </p:tav>
                                      </p:tavLst>
                                    </p:anim>
                                    <p:anim calcmode="lin" valueType="num">
                                      <p:cBhvr>
                                        <p:cTn id="25" dur="500" fill="hold"/>
                                        <p:tgtEl>
                                          <p:spTgt spid="1173507"/>
                                        </p:tgtEl>
                                        <p:attrNameLst>
                                          <p:attrName>ppt_h</p:attrName>
                                        </p:attrNameLst>
                                      </p:cBhvr>
                                      <p:tavLst>
                                        <p:tav tm="0">
                                          <p:val>
                                            <p:fltVal val="0"/>
                                          </p:val>
                                        </p:tav>
                                        <p:tav tm="100000">
                                          <p:val>
                                            <p:strVal val="#ppt_h"/>
                                          </p:val>
                                        </p:tav>
                                      </p:tavLst>
                                    </p:anim>
                                  </p:childTnLst>
                                </p:cTn>
                              </p:par>
                            </p:childTnLst>
                          </p:cTn>
                        </p:par>
                        <p:par>
                          <p:cTn id="26" fill="hold" nodeType="afterGroup">
                            <p:stCondLst>
                              <p:cond delay="2000"/>
                            </p:stCondLst>
                            <p:childTnLst>
                              <p:par>
                                <p:cTn id="27" presetID="2" presetClass="entr" presetSubtype="2" fill="hold" grpId="0" nodeType="afterEffect">
                                  <p:stCondLst>
                                    <p:cond delay="0"/>
                                  </p:stCondLst>
                                  <p:childTnLst>
                                    <p:set>
                                      <p:cBhvr>
                                        <p:cTn id="28" dur="1" fill="hold">
                                          <p:stCondLst>
                                            <p:cond delay="0"/>
                                          </p:stCondLst>
                                        </p:cTn>
                                        <p:tgtEl>
                                          <p:spTgt spid="1173510"/>
                                        </p:tgtEl>
                                        <p:attrNameLst>
                                          <p:attrName>style.visibility</p:attrName>
                                        </p:attrNameLst>
                                      </p:cBhvr>
                                      <p:to>
                                        <p:strVal val="visible"/>
                                      </p:to>
                                    </p:set>
                                    <p:anim calcmode="lin" valueType="num">
                                      <p:cBhvr additive="base">
                                        <p:cTn id="29" dur="500" fill="hold"/>
                                        <p:tgtEl>
                                          <p:spTgt spid="1173510"/>
                                        </p:tgtEl>
                                        <p:attrNameLst>
                                          <p:attrName>ppt_x</p:attrName>
                                        </p:attrNameLst>
                                      </p:cBhvr>
                                      <p:tavLst>
                                        <p:tav tm="0">
                                          <p:val>
                                            <p:strVal val="1+#ppt_w/2"/>
                                          </p:val>
                                        </p:tav>
                                        <p:tav tm="100000">
                                          <p:val>
                                            <p:strVal val="#ppt_x"/>
                                          </p:val>
                                        </p:tav>
                                      </p:tavLst>
                                    </p:anim>
                                    <p:anim calcmode="lin" valueType="num">
                                      <p:cBhvr additive="base">
                                        <p:cTn id="30" dur="500" fill="hold"/>
                                        <p:tgtEl>
                                          <p:spTgt spid="1173510"/>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500"/>
                            </p:stCondLst>
                            <p:childTnLst>
                              <p:par>
                                <p:cTn id="32" presetID="17" presetClass="entr" presetSubtype="8" fill="hold" grpId="0" nodeType="afterEffect">
                                  <p:stCondLst>
                                    <p:cond delay="0"/>
                                  </p:stCondLst>
                                  <p:childTnLst>
                                    <p:set>
                                      <p:cBhvr>
                                        <p:cTn id="33" dur="1" fill="hold">
                                          <p:stCondLst>
                                            <p:cond delay="0"/>
                                          </p:stCondLst>
                                        </p:cTn>
                                        <p:tgtEl>
                                          <p:spTgt spid="1173517"/>
                                        </p:tgtEl>
                                        <p:attrNameLst>
                                          <p:attrName>style.visibility</p:attrName>
                                        </p:attrNameLst>
                                      </p:cBhvr>
                                      <p:to>
                                        <p:strVal val="visible"/>
                                      </p:to>
                                    </p:set>
                                    <p:anim calcmode="lin" valueType="num">
                                      <p:cBhvr>
                                        <p:cTn id="34" dur="500" fill="hold"/>
                                        <p:tgtEl>
                                          <p:spTgt spid="1173517"/>
                                        </p:tgtEl>
                                        <p:attrNameLst>
                                          <p:attrName>ppt_x</p:attrName>
                                        </p:attrNameLst>
                                      </p:cBhvr>
                                      <p:tavLst>
                                        <p:tav tm="0">
                                          <p:val>
                                            <p:strVal val="#ppt_x-#ppt_w/2"/>
                                          </p:val>
                                        </p:tav>
                                        <p:tav tm="100000">
                                          <p:val>
                                            <p:strVal val="#ppt_x"/>
                                          </p:val>
                                        </p:tav>
                                      </p:tavLst>
                                    </p:anim>
                                    <p:anim calcmode="lin" valueType="num">
                                      <p:cBhvr>
                                        <p:cTn id="35" dur="500" fill="hold"/>
                                        <p:tgtEl>
                                          <p:spTgt spid="1173517"/>
                                        </p:tgtEl>
                                        <p:attrNameLst>
                                          <p:attrName>ppt_y</p:attrName>
                                        </p:attrNameLst>
                                      </p:cBhvr>
                                      <p:tavLst>
                                        <p:tav tm="0">
                                          <p:val>
                                            <p:strVal val="#ppt_y"/>
                                          </p:val>
                                        </p:tav>
                                        <p:tav tm="100000">
                                          <p:val>
                                            <p:strVal val="#ppt_y"/>
                                          </p:val>
                                        </p:tav>
                                      </p:tavLst>
                                    </p:anim>
                                    <p:anim calcmode="lin" valueType="num">
                                      <p:cBhvr>
                                        <p:cTn id="36" dur="500" fill="hold"/>
                                        <p:tgtEl>
                                          <p:spTgt spid="1173517"/>
                                        </p:tgtEl>
                                        <p:attrNameLst>
                                          <p:attrName>ppt_w</p:attrName>
                                        </p:attrNameLst>
                                      </p:cBhvr>
                                      <p:tavLst>
                                        <p:tav tm="0">
                                          <p:val>
                                            <p:fltVal val="0"/>
                                          </p:val>
                                        </p:tav>
                                        <p:tav tm="100000">
                                          <p:val>
                                            <p:strVal val="#ppt_w"/>
                                          </p:val>
                                        </p:tav>
                                      </p:tavLst>
                                    </p:anim>
                                    <p:anim calcmode="lin" valueType="num">
                                      <p:cBhvr>
                                        <p:cTn id="37" dur="500" fill="hold"/>
                                        <p:tgtEl>
                                          <p:spTgt spid="1173517"/>
                                        </p:tgtEl>
                                        <p:attrNameLst>
                                          <p:attrName>ppt_h</p:attrName>
                                        </p:attrNameLst>
                                      </p:cBhvr>
                                      <p:tavLst>
                                        <p:tav tm="0">
                                          <p:val>
                                            <p:strVal val="#ppt_h"/>
                                          </p:val>
                                        </p:tav>
                                        <p:tav tm="100000">
                                          <p:val>
                                            <p:strVal val="#ppt_h"/>
                                          </p:val>
                                        </p:tav>
                                      </p:tavLst>
                                    </p:anim>
                                  </p:childTnLst>
                                </p:cTn>
                              </p:par>
                            </p:childTnLst>
                          </p:cTn>
                        </p:par>
                        <p:par>
                          <p:cTn id="38" fill="hold" nodeType="afterGroup">
                            <p:stCondLst>
                              <p:cond delay="3000"/>
                            </p:stCondLst>
                            <p:childTnLst>
                              <p:par>
                                <p:cTn id="39" presetID="17" presetClass="entr" presetSubtype="8" fill="hold" grpId="0" nodeType="afterEffect">
                                  <p:stCondLst>
                                    <p:cond delay="0"/>
                                  </p:stCondLst>
                                  <p:childTnLst>
                                    <p:set>
                                      <p:cBhvr>
                                        <p:cTn id="40" dur="1" fill="hold">
                                          <p:stCondLst>
                                            <p:cond delay="0"/>
                                          </p:stCondLst>
                                        </p:cTn>
                                        <p:tgtEl>
                                          <p:spTgt spid="1173513"/>
                                        </p:tgtEl>
                                        <p:attrNameLst>
                                          <p:attrName>style.visibility</p:attrName>
                                        </p:attrNameLst>
                                      </p:cBhvr>
                                      <p:to>
                                        <p:strVal val="visible"/>
                                      </p:to>
                                    </p:set>
                                    <p:anim calcmode="lin" valueType="num">
                                      <p:cBhvr>
                                        <p:cTn id="41" dur="500" fill="hold"/>
                                        <p:tgtEl>
                                          <p:spTgt spid="1173513"/>
                                        </p:tgtEl>
                                        <p:attrNameLst>
                                          <p:attrName>ppt_x</p:attrName>
                                        </p:attrNameLst>
                                      </p:cBhvr>
                                      <p:tavLst>
                                        <p:tav tm="0">
                                          <p:val>
                                            <p:strVal val="#ppt_x-#ppt_w/2"/>
                                          </p:val>
                                        </p:tav>
                                        <p:tav tm="100000">
                                          <p:val>
                                            <p:strVal val="#ppt_x"/>
                                          </p:val>
                                        </p:tav>
                                      </p:tavLst>
                                    </p:anim>
                                    <p:anim calcmode="lin" valueType="num">
                                      <p:cBhvr>
                                        <p:cTn id="42" dur="500" fill="hold"/>
                                        <p:tgtEl>
                                          <p:spTgt spid="1173513"/>
                                        </p:tgtEl>
                                        <p:attrNameLst>
                                          <p:attrName>ppt_y</p:attrName>
                                        </p:attrNameLst>
                                      </p:cBhvr>
                                      <p:tavLst>
                                        <p:tav tm="0">
                                          <p:val>
                                            <p:strVal val="#ppt_y"/>
                                          </p:val>
                                        </p:tav>
                                        <p:tav tm="100000">
                                          <p:val>
                                            <p:strVal val="#ppt_y"/>
                                          </p:val>
                                        </p:tav>
                                      </p:tavLst>
                                    </p:anim>
                                    <p:anim calcmode="lin" valueType="num">
                                      <p:cBhvr>
                                        <p:cTn id="43" dur="500" fill="hold"/>
                                        <p:tgtEl>
                                          <p:spTgt spid="1173513"/>
                                        </p:tgtEl>
                                        <p:attrNameLst>
                                          <p:attrName>ppt_w</p:attrName>
                                        </p:attrNameLst>
                                      </p:cBhvr>
                                      <p:tavLst>
                                        <p:tav tm="0">
                                          <p:val>
                                            <p:fltVal val="0"/>
                                          </p:val>
                                        </p:tav>
                                        <p:tav tm="100000">
                                          <p:val>
                                            <p:strVal val="#ppt_w"/>
                                          </p:val>
                                        </p:tav>
                                      </p:tavLst>
                                    </p:anim>
                                    <p:anim calcmode="lin" valueType="num">
                                      <p:cBhvr>
                                        <p:cTn id="44" dur="500" fill="hold"/>
                                        <p:tgtEl>
                                          <p:spTgt spid="1173513"/>
                                        </p:tgtEl>
                                        <p:attrNameLst>
                                          <p:attrName>ppt_h</p:attrName>
                                        </p:attrNameLst>
                                      </p:cBhvr>
                                      <p:tavLst>
                                        <p:tav tm="0">
                                          <p:val>
                                            <p:strVal val="#ppt_h"/>
                                          </p:val>
                                        </p:tav>
                                        <p:tav tm="100000">
                                          <p:val>
                                            <p:strVal val="#ppt_h"/>
                                          </p:val>
                                        </p:tav>
                                      </p:tavLst>
                                    </p:anim>
                                  </p:childTnLst>
                                </p:cTn>
                              </p:par>
                            </p:childTnLst>
                          </p:cTn>
                        </p:par>
                        <p:par>
                          <p:cTn id="45" fill="hold" nodeType="afterGroup">
                            <p:stCondLst>
                              <p:cond delay="3500"/>
                            </p:stCondLst>
                            <p:childTnLst>
                              <p:par>
                                <p:cTn id="46" presetID="23" presetClass="entr" presetSubtype="16" fill="hold" grpId="0" nodeType="afterEffect">
                                  <p:stCondLst>
                                    <p:cond delay="0"/>
                                  </p:stCondLst>
                                  <p:childTnLst>
                                    <p:set>
                                      <p:cBhvr>
                                        <p:cTn id="47" dur="1" fill="hold">
                                          <p:stCondLst>
                                            <p:cond delay="0"/>
                                          </p:stCondLst>
                                        </p:cTn>
                                        <p:tgtEl>
                                          <p:spTgt spid="1173519"/>
                                        </p:tgtEl>
                                        <p:attrNameLst>
                                          <p:attrName>style.visibility</p:attrName>
                                        </p:attrNameLst>
                                      </p:cBhvr>
                                      <p:to>
                                        <p:strVal val="visible"/>
                                      </p:to>
                                    </p:set>
                                    <p:anim calcmode="lin" valueType="num">
                                      <p:cBhvr>
                                        <p:cTn id="48" dur="500" fill="hold"/>
                                        <p:tgtEl>
                                          <p:spTgt spid="1173519"/>
                                        </p:tgtEl>
                                        <p:attrNameLst>
                                          <p:attrName>ppt_w</p:attrName>
                                        </p:attrNameLst>
                                      </p:cBhvr>
                                      <p:tavLst>
                                        <p:tav tm="0">
                                          <p:val>
                                            <p:fltVal val="0"/>
                                          </p:val>
                                        </p:tav>
                                        <p:tav tm="100000">
                                          <p:val>
                                            <p:strVal val="#ppt_w"/>
                                          </p:val>
                                        </p:tav>
                                      </p:tavLst>
                                    </p:anim>
                                    <p:anim calcmode="lin" valueType="num">
                                      <p:cBhvr>
                                        <p:cTn id="49" dur="500" fill="hold"/>
                                        <p:tgtEl>
                                          <p:spTgt spid="1173519"/>
                                        </p:tgtEl>
                                        <p:attrNameLst>
                                          <p:attrName>ppt_h</p:attrName>
                                        </p:attrNameLst>
                                      </p:cBhvr>
                                      <p:tavLst>
                                        <p:tav tm="0">
                                          <p:val>
                                            <p:fltVal val="0"/>
                                          </p:val>
                                        </p:tav>
                                        <p:tav tm="100000">
                                          <p:val>
                                            <p:strVal val="#ppt_h"/>
                                          </p:val>
                                        </p:tav>
                                      </p:tavLst>
                                    </p:anim>
                                  </p:childTnLst>
                                </p:cTn>
                              </p:par>
                            </p:childTnLst>
                          </p:cTn>
                        </p:par>
                        <p:par>
                          <p:cTn id="50" fill="hold" nodeType="afterGroup">
                            <p:stCondLst>
                              <p:cond delay="4000"/>
                            </p:stCondLst>
                            <p:childTnLst>
                              <p:par>
                                <p:cTn id="51" presetID="23" presetClass="entr" presetSubtype="16" fill="hold" grpId="0" nodeType="afterEffect">
                                  <p:stCondLst>
                                    <p:cond delay="0"/>
                                  </p:stCondLst>
                                  <p:childTnLst>
                                    <p:set>
                                      <p:cBhvr>
                                        <p:cTn id="52" dur="1" fill="hold">
                                          <p:stCondLst>
                                            <p:cond delay="0"/>
                                          </p:stCondLst>
                                        </p:cTn>
                                        <p:tgtEl>
                                          <p:spTgt spid="1173518"/>
                                        </p:tgtEl>
                                        <p:attrNameLst>
                                          <p:attrName>style.visibility</p:attrName>
                                        </p:attrNameLst>
                                      </p:cBhvr>
                                      <p:to>
                                        <p:strVal val="visible"/>
                                      </p:to>
                                    </p:set>
                                    <p:anim calcmode="lin" valueType="num">
                                      <p:cBhvr>
                                        <p:cTn id="53" dur="500" fill="hold"/>
                                        <p:tgtEl>
                                          <p:spTgt spid="1173518"/>
                                        </p:tgtEl>
                                        <p:attrNameLst>
                                          <p:attrName>ppt_w</p:attrName>
                                        </p:attrNameLst>
                                      </p:cBhvr>
                                      <p:tavLst>
                                        <p:tav tm="0">
                                          <p:val>
                                            <p:fltVal val="0"/>
                                          </p:val>
                                        </p:tav>
                                        <p:tav tm="100000">
                                          <p:val>
                                            <p:strVal val="#ppt_w"/>
                                          </p:val>
                                        </p:tav>
                                      </p:tavLst>
                                    </p:anim>
                                    <p:anim calcmode="lin" valueType="num">
                                      <p:cBhvr>
                                        <p:cTn id="54" dur="500" fill="hold"/>
                                        <p:tgtEl>
                                          <p:spTgt spid="1173518"/>
                                        </p:tgtEl>
                                        <p:attrNameLst>
                                          <p:attrName>ppt_h</p:attrName>
                                        </p:attrNameLst>
                                      </p:cBhvr>
                                      <p:tavLst>
                                        <p:tav tm="0">
                                          <p:val>
                                            <p:fltVal val="0"/>
                                          </p:val>
                                        </p:tav>
                                        <p:tav tm="100000">
                                          <p:val>
                                            <p:strVal val="#ppt_h"/>
                                          </p:val>
                                        </p:tav>
                                      </p:tavLst>
                                    </p:anim>
                                  </p:childTnLst>
                                </p:cTn>
                              </p:par>
                            </p:childTnLst>
                          </p:cTn>
                        </p:par>
                        <p:par>
                          <p:cTn id="55" fill="hold" nodeType="afterGroup">
                            <p:stCondLst>
                              <p:cond delay="4500"/>
                            </p:stCondLst>
                            <p:childTnLst>
                              <p:par>
                                <p:cTn id="56" presetID="2" presetClass="entr" presetSubtype="2" fill="hold" grpId="0" nodeType="afterEffect">
                                  <p:stCondLst>
                                    <p:cond delay="0"/>
                                  </p:stCondLst>
                                  <p:childTnLst>
                                    <p:set>
                                      <p:cBhvr>
                                        <p:cTn id="57" dur="1" fill="hold">
                                          <p:stCondLst>
                                            <p:cond delay="0"/>
                                          </p:stCondLst>
                                        </p:cTn>
                                        <p:tgtEl>
                                          <p:spTgt spid="1173514"/>
                                        </p:tgtEl>
                                        <p:attrNameLst>
                                          <p:attrName>style.visibility</p:attrName>
                                        </p:attrNameLst>
                                      </p:cBhvr>
                                      <p:to>
                                        <p:strVal val="visible"/>
                                      </p:to>
                                    </p:set>
                                    <p:anim calcmode="lin" valueType="num">
                                      <p:cBhvr additive="base">
                                        <p:cTn id="58" dur="500" fill="hold"/>
                                        <p:tgtEl>
                                          <p:spTgt spid="1173514"/>
                                        </p:tgtEl>
                                        <p:attrNameLst>
                                          <p:attrName>ppt_x</p:attrName>
                                        </p:attrNameLst>
                                      </p:cBhvr>
                                      <p:tavLst>
                                        <p:tav tm="0">
                                          <p:val>
                                            <p:strVal val="1+#ppt_w/2"/>
                                          </p:val>
                                        </p:tav>
                                        <p:tav tm="100000">
                                          <p:val>
                                            <p:strVal val="#ppt_x"/>
                                          </p:val>
                                        </p:tav>
                                      </p:tavLst>
                                    </p:anim>
                                    <p:anim calcmode="lin" valueType="num">
                                      <p:cBhvr additive="base">
                                        <p:cTn id="59" dur="500" fill="hold"/>
                                        <p:tgtEl>
                                          <p:spTgt spid="1173514"/>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5000"/>
                            </p:stCondLst>
                            <p:childTnLst>
                              <p:par>
                                <p:cTn id="61" presetID="23" presetClass="entr" presetSubtype="16" fill="hold" grpId="0" nodeType="afterEffect">
                                  <p:stCondLst>
                                    <p:cond delay="0"/>
                                  </p:stCondLst>
                                  <p:childTnLst>
                                    <p:set>
                                      <p:cBhvr>
                                        <p:cTn id="62" dur="1" fill="hold">
                                          <p:stCondLst>
                                            <p:cond delay="0"/>
                                          </p:stCondLst>
                                        </p:cTn>
                                        <p:tgtEl>
                                          <p:spTgt spid="1173520"/>
                                        </p:tgtEl>
                                        <p:attrNameLst>
                                          <p:attrName>style.visibility</p:attrName>
                                        </p:attrNameLst>
                                      </p:cBhvr>
                                      <p:to>
                                        <p:strVal val="visible"/>
                                      </p:to>
                                    </p:set>
                                    <p:anim calcmode="lin" valueType="num">
                                      <p:cBhvr>
                                        <p:cTn id="63" dur="500" fill="hold"/>
                                        <p:tgtEl>
                                          <p:spTgt spid="1173520"/>
                                        </p:tgtEl>
                                        <p:attrNameLst>
                                          <p:attrName>ppt_w</p:attrName>
                                        </p:attrNameLst>
                                      </p:cBhvr>
                                      <p:tavLst>
                                        <p:tav tm="0">
                                          <p:val>
                                            <p:fltVal val="0"/>
                                          </p:val>
                                        </p:tav>
                                        <p:tav tm="100000">
                                          <p:val>
                                            <p:strVal val="#ppt_w"/>
                                          </p:val>
                                        </p:tav>
                                      </p:tavLst>
                                    </p:anim>
                                    <p:anim calcmode="lin" valueType="num">
                                      <p:cBhvr>
                                        <p:cTn id="64" dur="500" fill="hold"/>
                                        <p:tgtEl>
                                          <p:spTgt spid="1173520"/>
                                        </p:tgtEl>
                                        <p:attrNameLst>
                                          <p:attrName>ppt_h</p:attrName>
                                        </p:attrNameLst>
                                      </p:cBhvr>
                                      <p:tavLst>
                                        <p:tav tm="0">
                                          <p:val>
                                            <p:fltVal val="0"/>
                                          </p:val>
                                        </p:tav>
                                        <p:tav tm="100000">
                                          <p:val>
                                            <p:strVal val="#ppt_h"/>
                                          </p:val>
                                        </p:tav>
                                      </p:tavLst>
                                    </p:anim>
                                  </p:childTnLst>
                                </p:cTn>
                              </p:par>
                            </p:childTnLst>
                          </p:cTn>
                        </p:par>
                        <p:par>
                          <p:cTn id="65" fill="hold" nodeType="afterGroup">
                            <p:stCondLst>
                              <p:cond delay="5500"/>
                            </p:stCondLst>
                            <p:childTnLst>
                              <p:par>
                                <p:cTn id="66" presetID="23" presetClass="entr" presetSubtype="16" fill="hold" grpId="0" nodeType="afterEffect">
                                  <p:stCondLst>
                                    <p:cond delay="0"/>
                                  </p:stCondLst>
                                  <p:childTnLst>
                                    <p:set>
                                      <p:cBhvr>
                                        <p:cTn id="67" dur="1" fill="hold">
                                          <p:stCondLst>
                                            <p:cond delay="0"/>
                                          </p:stCondLst>
                                        </p:cTn>
                                        <p:tgtEl>
                                          <p:spTgt spid="1173521"/>
                                        </p:tgtEl>
                                        <p:attrNameLst>
                                          <p:attrName>style.visibility</p:attrName>
                                        </p:attrNameLst>
                                      </p:cBhvr>
                                      <p:to>
                                        <p:strVal val="visible"/>
                                      </p:to>
                                    </p:set>
                                    <p:anim calcmode="lin" valueType="num">
                                      <p:cBhvr>
                                        <p:cTn id="68" dur="500" fill="hold"/>
                                        <p:tgtEl>
                                          <p:spTgt spid="1173521"/>
                                        </p:tgtEl>
                                        <p:attrNameLst>
                                          <p:attrName>ppt_w</p:attrName>
                                        </p:attrNameLst>
                                      </p:cBhvr>
                                      <p:tavLst>
                                        <p:tav tm="0">
                                          <p:val>
                                            <p:fltVal val="0"/>
                                          </p:val>
                                        </p:tav>
                                        <p:tav tm="100000">
                                          <p:val>
                                            <p:strVal val="#ppt_w"/>
                                          </p:val>
                                        </p:tav>
                                      </p:tavLst>
                                    </p:anim>
                                    <p:anim calcmode="lin" valueType="num">
                                      <p:cBhvr>
                                        <p:cTn id="69" dur="500" fill="hold"/>
                                        <p:tgtEl>
                                          <p:spTgt spid="1173521"/>
                                        </p:tgtEl>
                                        <p:attrNameLst>
                                          <p:attrName>ppt_h</p:attrName>
                                        </p:attrNameLst>
                                      </p:cBhvr>
                                      <p:tavLst>
                                        <p:tav tm="0">
                                          <p:val>
                                            <p:fltVal val="0"/>
                                          </p:val>
                                        </p:tav>
                                        <p:tav tm="100000">
                                          <p:val>
                                            <p:strVal val="#ppt_h"/>
                                          </p:val>
                                        </p:tav>
                                      </p:tavLst>
                                    </p:anim>
                                  </p:childTnLst>
                                </p:cTn>
                              </p:par>
                            </p:childTnLst>
                          </p:cTn>
                        </p:par>
                        <p:par>
                          <p:cTn id="70" fill="hold" nodeType="afterGroup">
                            <p:stCondLst>
                              <p:cond delay="6000"/>
                            </p:stCondLst>
                            <p:childTnLst>
                              <p:par>
                                <p:cTn id="71" presetID="23" presetClass="entr" presetSubtype="16" fill="hold" grpId="0" nodeType="afterEffect">
                                  <p:stCondLst>
                                    <p:cond delay="0"/>
                                  </p:stCondLst>
                                  <p:childTnLst>
                                    <p:set>
                                      <p:cBhvr>
                                        <p:cTn id="72" dur="1" fill="hold">
                                          <p:stCondLst>
                                            <p:cond delay="0"/>
                                          </p:stCondLst>
                                        </p:cTn>
                                        <p:tgtEl>
                                          <p:spTgt spid="1173522"/>
                                        </p:tgtEl>
                                        <p:attrNameLst>
                                          <p:attrName>style.visibility</p:attrName>
                                        </p:attrNameLst>
                                      </p:cBhvr>
                                      <p:to>
                                        <p:strVal val="visible"/>
                                      </p:to>
                                    </p:set>
                                    <p:anim calcmode="lin" valueType="num">
                                      <p:cBhvr>
                                        <p:cTn id="73" dur="500" fill="hold"/>
                                        <p:tgtEl>
                                          <p:spTgt spid="1173522"/>
                                        </p:tgtEl>
                                        <p:attrNameLst>
                                          <p:attrName>ppt_w</p:attrName>
                                        </p:attrNameLst>
                                      </p:cBhvr>
                                      <p:tavLst>
                                        <p:tav tm="0">
                                          <p:val>
                                            <p:fltVal val="0"/>
                                          </p:val>
                                        </p:tav>
                                        <p:tav tm="100000">
                                          <p:val>
                                            <p:strVal val="#ppt_w"/>
                                          </p:val>
                                        </p:tav>
                                      </p:tavLst>
                                    </p:anim>
                                    <p:anim calcmode="lin" valueType="num">
                                      <p:cBhvr>
                                        <p:cTn id="74" dur="500" fill="hold"/>
                                        <p:tgtEl>
                                          <p:spTgt spid="1173522"/>
                                        </p:tgtEl>
                                        <p:attrNameLst>
                                          <p:attrName>ppt_h</p:attrName>
                                        </p:attrNameLst>
                                      </p:cBhvr>
                                      <p:tavLst>
                                        <p:tav tm="0">
                                          <p:val>
                                            <p:fltVal val="0"/>
                                          </p:val>
                                        </p:tav>
                                        <p:tav tm="100000">
                                          <p:val>
                                            <p:strVal val="#ppt_h"/>
                                          </p:val>
                                        </p:tav>
                                      </p:tavLst>
                                    </p:anim>
                                  </p:childTnLst>
                                </p:cTn>
                              </p:par>
                            </p:childTnLst>
                          </p:cTn>
                        </p:par>
                        <p:par>
                          <p:cTn id="75" fill="hold" nodeType="afterGroup">
                            <p:stCondLst>
                              <p:cond delay="6500"/>
                            </p:stCondLst>
                            <p:childTnLst>
                              <p:par>
                                <p:cTn id="76" presetID="23" presetClass="entr" presetSubtype="16" fill="hold" grpId="0" nodeType="afterEffect">
                                  <p:stCondLst>
                                    <p:cond delay="0"/>
                                  </p:stCondLst>
                                  <p:childTnLst>
                                    <p:set>
                                      <p:cBhvr>
                                        <p:cTn id="77" dur="1" fill="hold">
                                          <p:stCondLst>
                                            <p:cond delay="0"/>
                                          </p:stCondLst>
                                        </p:cTn>
                                        <p:tgtEl>
                                          <p:spTgt spid="1173525"/>
                                        </p:tgtEl>
                                        <p:attrNameLst>
                                          <p:attrName>style.visibility</p:attrName>
                                        </p:attrNameLst>
                                      </p:cBhvr>
                                      <p:to>
                                        <p:strVal val="visible"/>
                                      </p:to>
                                    </p:set>
                                    <p:anim calcmode="lin" valueType="num">
                                      <p:cBhvr>
                                        <p:cTn id="78" dur="500" fill="hold"/>
                                        <p:tgtEl>
                                          <p:spTgt spid="1173525"/>
                                        </p:tgtEl>
                                        <p:attrNameLst>
                                          <p:attrName>ppt_w</p:attrName>
                                        </p:attrNameLst>
                                      </p:cBhvr>
                                      <p:tavLst>
                                        <p:tav tm="0">
                                          <p:val>
                                            <p:fltVal val="0"/>
                                          </p:val>
                                        </p:tav>
                                        <p:tav tm="100000">
                                          <p:val>
                                            <p:strVal val="#ppt_w"/>
                                          </p:val>
                                        </p:tav>
                                      </p:tavLst>
                                    </p:anim>
                                    <p:anim calcmode="lin" valueType="num">
                                      <p:cBhvr>
                                        <p:cTn id="79" dur="500" fill="hold"/>
                                        <p:tgtEl>
                                          <p:spTgt spid="1173525"/>
                                        </p:tgtEl>
                                        <p:attrNameLst>
                                          <p:attrName>ppt_h</p:attrName>
                                        </p:attrNameLst>
                                      </p:cBhvr>
                                      <p:tavLst>
                                        <p:tav tm="0">
                                          <p:val>
                                            <p:fltVal val="0"/>
                                          </p:val>
                                        </p:tav>
                                        <p:tav tm="100000">
                                          <p:val>
                                            <p:strVal val="#ppt_h"/>
                                          </p:val>
                                        </p:tav>
                                      </p:tavLst>
                                    </p:anim>
                                  </p:childTnLst>
                                </p:cTn>
                              </p:par>
                            </p:childTnLst>
                          </p:cTn>
                        </p:par>
                        <p:par>
                          <p:cTn id="80" fill="hold" nodeType="afterGroup">
                            <p:stCondLst>
                              <p:cond delay="7000"/>
                            </p:stCondLst>
                            <p:childTnLst>
                              <p:par>
                                <p:cTn id="81" presetID="2" presetClass="entr" presetSubtype="2" fill="hold" grpId="0" nodeType="afterEffect">
                                  <p:stCondLst>
                                    <p:cond delay="0"/>
                                  </p:stCondLst>
                                  <p:childTnLst>
                                    <p:set>
                                      <p:cBhvr>
                                        <p:cTn id="82" dur="1" fill="hold">
                                          <p:stCondLst>
                                            <p:cond delay="0"/>
                                          </p:stCondLst>
                                        </p:cTn>
                                        <p:tgtEl>
                                          <p:spTgt spid="1173523"/>
                                        </p:tgtEl>
                                        <p:attrNameLst>
                                          <p:attrName>style.visibility</p:attrName>
                                        </p:attrNameLst>
                                      </p:cBhvr>
                                      <p:to>
                                        <p:strVal val="visible"/>
                                      </p:to>
                                    </p:set>
                                    <p:anim calcmode="lin" valueType="num">
                                      <p:cBhvr additive="base">
                                        <p:cTn id="83" dur="500" fill="hold"/>
                                        <p:tgtEl>
                                          <p:spTgt spid="1173523"/>
                                        </p:tgtEl>
                                        <p:attrNameLst>
                                          <p:attrName>ppt_x</p:attrName>
                                        </p:attrNameLst>
                                      </p:cBhvr>
                                      <p:tavLst>
                                        <p:tav tm="0">
                                          <p:val>
                                            <p:strVal val="1+#ppt_w/2"/>
                                          </p:val>
                                        </p:tav>
                                        <p:tav tm="100000">
                                          <p:val>
                                            <p:strVal val="#ppt_x"/>
                                          </p:val>
                                        </p:tav>
                                      </p:tavLst>
                                    </p:anim>
                                    <p:anim calcmode="lin" valueType="num">
                                      <p:cBhvr additive="base">
                                        <p:cTn id="84" dur="500" fill="hold"/>
                                        <p:tgtEl>
                                          <p:spTgt spid="1173523"/>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7500"/>
                            </p:stCondLst>
                            <p:childTnLst>
                              <p:par>
                                <p:cTn id="86" presetID="2" presetClass="entr" presetSubtype="2" fill="hold" grpId="0" nodeType="afterEffect">
                                  <p:stCondLst>
                                    <p:cond delay="0"/>
                                  </p:stCondLst>
                                  <p:childTnLst>
                                    <p:set>
                                      <p:cBhvr>
                                        <p:cTn id="87" dur="1" fill="hold">
                                          <p:stCondLst>
                                            <p:cond delay="0"/>
                                          </p:stCondLst>
                                        </p:cTn>
                                        <p:tgtEl>
                                          <p:spTgt spid="1173524"/>
                                        </p:tgtEl>
                                        <p:attrNameLst>
                                          <p:attrName>style.visibility</p:attrName>
                                        </p:attrNameLst>
                                      </p:cBhvr>
                                      <p:to>
                                        <p:strVal val="visible"/>
                                      </p:to>
                                    </p:set>
                                    <p:anim calcmode="lin" valueType="num">
                                      <p:cBhvr additive="base">
                                        <p:cTn id="88" dur="500" fill="hold"/>
                                        <p:tgtEl>
                                          <p:spTgt spid="1173524"/>
                                        </p:tgtEl>
                                        <p:attrNameLst>
                                          <p:attrName>ppt_x</p:attrName>
                                        </p:attrNameLst>
                                      </p:cBhvr>
                                      <p:tavLst>
                                        <p:tav tm="0">
                                          <p:val>
                                            <p:strVal val="1+#ppt_w/2"/>
                                          </p:val>
                                        </p:tav>
                                        <p:tav tm="100000">
                                          <p:val>
                                            <p:strVal val="#ppt_x"/>
                                          </p:val>
                                        </p:tav>
                                      </p:tavLst>
                                    </p:anim>
                                    <p:anim calcmode="lin" valueType="num">
                                      <p:cBhvr additive="base">
                                        <p:cTn id="89" dur="500" fill="hold"/>
                                        <p:tgtEl>
                                          <p:spTgt spid="1173524"/>
                                        </p:tgtEl>
                                        <p:attrNameLst>
                                          <p:attrName>ppt_y</p:attrName>
                                        </p:attrNameLst>
                                      </p:cBhvr>
                                      <p:tavLst>
                                        <p:tav tm="0">
                                          <p:val>
                                            <p:strVal val="#ppt_y"/>
                                          </p:val>
                                        </p:tav>
                                        <p:tav tm="100000">
                                          <p:val>
                                            <p:strVal val="#ppt_y"/>
                                          </p:val>
                                        </p:tav>
                                      </p:tavLst>
                                    </p:anim>
                                  </p:childTnLst>
                                </p:cTn>
                              </p:par>
                            </p:childTnLst>
                          </p:cTn>
                        </p:par>
                        <p:par>
                          <p:cTn id="90" fill="hold" nodeType="afterGroup">
                            <p:stCondLst>
                              <p:cond delay="8000"/>
                            </p:stCondLst>
                            <p:childTnLst>
                              <p:par>
                                <p:cTn id="91" presetID="17" presetClass="entr" presetSubtype="8" fill="hold" grpId="0" nodeType="afterEffect">
                                  <p:stCondLst>
                                    <p:cond delay="0"/>
                                  </p:stCondLst>
                                  <p:childTnLst>
                                    <p:set>
                                      <p:cBhvr>
                                        <p:cTn id="92" dur="1" fill="hold">
                                          <p:stCondLst>
                                            <p:cond delay="0"/>
                                          </p:stCondLst>
                                        </p:cTn>
                                        <p:tgtEl>
                                          <p:spTgt spid="1173530"/>
                                        </p:tgtEl>
                                        <p:attrNameLst>
                                          <p:attrName>style.visibility</p:attrName>
                                        </p:attrNameLst>
                                      </p:cBhvr>
                                      <p:to>
                                        <p:strVal val="visible"/>
                                      </p:to>
                                    </p:set>
                                    <p:anim calcmode="lin" valueType="num">
                                      <p:cBhvr>
                                        <p:cTn id="93" dur="500" fill="hold"/>
                                        <p:tgtEl>
                                          <p:spTgt spid="1173530"/>
                                        </p:tgtEl>
                                        <p:attrNameLst>
                                          <p:attrName>ppt_x</p:attrName>
                                        </p:attrNameLst>
                                      </p:cBhvr>
                                      <p:tavLst>
                                        <p:tav tm="0">
                                          <p:val>
                                            <p:strVal val="#ppt_x-#ppt_w/2"/>
                                          </p:val>
                                        </p:tav>
                                        <p:tav tm="100000">
                                          <p:val>
                                            <p:strVal val="#ppt_x"/>
                                          </p:val>
                                        </p:tav>
                                      </p:tavLst>
                                    </p:anim>
                                    <p:anim calcmode="lin" valueType="num">
                                      <p:cBhvr>
                                        <p:cTn id="94" dur="500" fill="hold"/>
                                        <p:tgtEl>
                                          <p:spTgt spid="1173530"/>
                                        </p:tgtEl>
                                        <p:attrNameLst>
                                          <p:attrName>ppt_y</p:attrName>
                                        </p:attrNameLst>
                                      </p:cBhvr>
                                      <p:tavLst>
                                        <p:tav tm="0">
                                          <p:val>
                                            <p:strVal val="#ppt_y"/>
                                          </p:val>
                                        </p:tav>
                                        <p:tav tm="100000">
                                          <p:val>
                                            <p:strVal val="#ppt_y"/>
                                          </p:val>
                                        </p:tav>
                                      </p:tavLst>
                                    </p:anim>
                                    <p:anim calcmode="lin" valueType="num">
                                      <p:cBhvr>
                                        <p:cTn id="95" dur="500" fill="hold"/>
                                        <p:tgtEl>
                                          <p:spTgt spid="1173530"/>
                                        </p:tgtEl>
                                        <p:attrNameLst>
                                          <p:attrName>ppt_w</p:attrName>
                                        </p:attrNameLst>
                                      </p:cBhvr>
                                      <p:tavLst>
                                        <p:tav tm="0">
                                          <p:val>
                                            <p:fltVal val="0"/>
                                          </p:val>
                                        </p:tav>
                                        <p:tav tm="100000">
                                          <p:val>
                                            <p:strVal val="#ppt_w"/>
                                          </p:val>
                                        </p:tav>
                                      </p:tavLst>
                                    </p:anim>
                                    <p:anim calcmode="lin" valueType="num">
                                      <p:cBhvr>
                                        <p:cTn id="96" dur="500" fill="hold"/>
                                        <p:tgtEl>
                                          <p:spTgt spid="1173530"/>
                                        </p:tgtEl>
                                        <p:attrNameLst>
                                          <p:attrName>ppt_h</p:attrName>
                                        </p:attrNameLst>
                                      </p:cBhvr>
                                      <p:tavLst>
                                        <p:tav tm="0">
                                          <p:val>
                                            <p:strVal val="#ppt_h"/>
                                          </p:val>
                                        </p:tav>
                                        <p:tav tm="100000">
                                          <p:val>
                                            <p:strVal val="#ppt_h"/>
                                          </p:val>
                                        </p:tav>
                                      </p:tavLst>
                                    </p:anim>
                                  </p:childTnLst>
                                </p:cTn>
                              </p:par>
                            </p:childTnLst>
                          </p:cTn>
                        </p:par>
                        <p:par>
                          <p:cTn id="97" fill="hold" nodeType="afterGroup">
                            <p:stCondLst>
                              <p:cond delay="8500"/>
                            </p:stCondLst>
                            <p:childTnLst>
                              <p:par>
                                <p:cTn id="98" presetID="23" presetClass="entr" presetSubtype="16" fill="hold" grpId="0" nodeType="afterEffect">
                                  <p:stCondLst>
                                    <p:cond delay="0"/>
                                  </p:stCondLst>
                                  <p:childTnLst>
                                    <p:set>
                                      <p:cBhvr>
                                        <p:cTn id="99" dur="1" fill="hold">
                                          <p:stCondLst>
                                            <p:cond delay="0"/>
                                          </p:stCondLst>
                                        </p:cTn>
                                        <p:tgtEl>
                                          <p:spTgt spid="1173526"/>
                                        </p:tgtEl>
                                        <p:attrNameLst>
                                          <p:attrName>style.visibility</p:attrName>
                                        </p:attrNameLst>
                                      </p:cBhvr>
                                      <p:to>
                                        <p:strVal val="visible"/>
                                      </p:to>
                                    </p:set>
                                    <p:anim calcmode="lin" valueType="num">
                                      <p:cBhvr>
                                        <p:cTn id="100" dur="500" fill="hold"/>
                                        <p:tgtEl>
                                          <p:spTgt spid="1173526"/>
                                        </p:tgtEl>
                                        <p:attrNameLst>
                                          <p:attrName>ppt_w</p:attrName>
                                        </p:attrNameLst>
                                      </p:cBhvr>
                                      <p:tavLst>
                                        <p:tav tm="0">
                                          <p:val>
                                            <p:fltVal val="0"/>
                                          </p:val>
                                        </p:tav>
                                        <p:tav tm="100000">
                                          <p:val>
                                            <p:strVal val="#ppt_w"/>
                                          </p:val>
                                        </p:tav>
                                      </p:tavLst>
                                    </p:anim>
                                    <p:anim calcmode="lin" valueType="num">
                                      <p:cBhvr>
                                        <p:cTn id="101" dur="500" fill="hold"/>
                                        <p:tgtEl>
                                          <p:spTgt spid="1173526"/>
                                        </p:tgtEl>
                                        <p:attrNameLst>
                                          <p:attrName>ppt_h</p:attrName>
                                        </p:attrNameLst>
                                      </p:cBhvr>
                                      <p:tavLst>
                                        <p:tav tm="0">
                                          <p:val>
                                            <p:fltVal val="0"/>
                                          </p:val>
                                        </p:tav>
                                        <p:tav tm="100000">
                                          <p:val>
                                            <p:strVal val="#ppt_h"/>
                                          </p:val>
                                        </p:tav>
                                      </p:tavLst>
                                    </p:anim>
                                  </p:childTnLst>
                                </p:cTn>
                              </p:par>
                            </p:childTnLst>
                          </p:cTn>
                        </p:par>
                        <p:par>
                          <p:cTn id="102" fill="hold" nodeType="afterGroup">
                            <p:stCondLst>
                              <p:cond delay="9000"/>
                            </p:stCondLst>
                            <p:childTnLst>
                              <p:par>
                                <p:cTn id="103" presetID="23" presetClass="entr" presetSubtype="16" fill="hold" grpId="0" nodeType="afterEffect">
                                  <p:stCondLst>
                                    <p:cond delay="0"/>
                                  </p:stCondLst>
                                  <p:childTnLst>
                                    <p:set>
                                      <p:cBhvr>
                                        <p:cTn id="104" dur="1" fill="hold">
                                          <p:stCondLst>
                                            <p:cond delay="0"/>
                                          </p:stCondLst>
                                        </p:cTn>
                                        <p:tgtEl>
                                          <p:spTgt spid="1173527"/>
                                        </p:tgtEl>
                                        <p:attrNameLst>
                                          <p:attrName>style.visibility</p:attrName>
                                        </p:attrNameLst>
                                      </p:cBhvr>
                                      <p:to>
                                        <p:strVal val="visible"/>
                                      </p:to>
                                    </p:set>
                                    <p:anim calcmode="lin" valueType="num">
                                      <p:cBhvr>
                                        <p:cTn id="105" dur="500" fill="hold"/>
                                        <p:tgtEl>
                                          <p:spTgt spid="1173527"/>
                                        </p:tgtEl>
                                        <p:attrNameLst>
                                          <p:attrName>ppt_w</p:attrName>
                                        </p:attrNameLst>
                                      </p:cBhvr>
                                      <p:tavLst>
                                        <p:tav tm="0">
                                          <p:val>
                                            <p:fltVal val="0"/>
                                          </p:val>
                                        </p:tav>
                                        <p:tav tm="100000">
                                          <p:val>
                                            <p:strVal val="#ppt_w"/>
                                          </p:val>
                                        </p:tav>
                                      </p:tavLst>
                                    </p:anim>
                                    <p:anim calcmode="lin" valueType="num">
                                      <p:cBhvr>
                                        <p:cTn id="106" dur="500" fill="hold"/>
                                        <p:tgtEl>
                                          <p:spTgt spid="1173527"/>
                                        </p:tgtEl>
                                        <p:attrNameLst>
                                          <p:attrName>ppt_h</p:attrName>
                                        </p:attrNameLst>
                                      </p:cBhvr>
                                      <p:tavLst>
                                        <p:tav tm="0">
                                          <p:val>
                                            <p:fltVal val="0"/>
                                          </p:val>
                                        </p:tav>
                                        <p:tav tm="100000">
                                          <p:val>
                                            <p:strVal val="#ppt_h"/>
                                          </p:val>
                                        </p:tav>
                                      </p:tavLst>
                                    </p:anim>
                                  </p:childTnLst>
                                </p:cTn>
                              </p:par>
                            </p:childTnLst>
                          </p:cTn>
                        </p:par>
                        <p:par>
                          <p:cTn id="107" fill="hold" nodeType="afterGroup">
                            <p:stCondLst>
                              <p:cond delay="9500"/>
                            </p:stCondLst>
                            <p:childTnLst>
                              <p:par>
                                <p:cTn id="108" presetID="2" presetClass="entr" presetSubtype="4" fill="hold" grpId="0" nodeType="afterEffect">
                                  <p:stCondLst>
                                    <p:cond delay="0"/>
                                  </p:stCondLst>
                                  <p:childTnLst>
                                    <p:set>
                                      <p:cBhvr>
                                        <p:cTn id="109" dur="1" fill="hold">
                                          <p:stCondLst>
                                            <p:cond delay="0"/>
                                          </p:stCondLst>
                                        </p:cTn>
                                        <p:tgtEl>
                                          <p:spTgt spid="1173528"/>
                                        </p:tgtEl>
                                        <p:attrNameLst>
                                          <p:attrName>style.visibility</p:attrName>
                                        </p:attrNameLst>
                                      </p:cBhvr>
                                      <p:to>
                                        <p:strVal val="visible"/>
                                      </p:to>
                                    </p:set>
                                    <p:anim calcmode="lin" valueType="num">
                                      <p:cBhvr additive="base">
                                        <p:cTn id="110" dur="500" fill="hold"/>
                                        <p:tgtEl>
                                          <p:spTgt spid="1173528"/>
                                        </p:tgtEl>
                                        <p:attrNameLst>
                                          <p:attrName>ppt_x</p:attrName>
                                        </p:attrNameLst>
                                      </p:cBhvr>
                                      <p:tavLst>
                                        <p:tav tm="0">
                                          <p:val>
                                            <p:strVal val="#ppt_x"/>
                                          </p:val>
                                        </p:tav>
                                        <p:tav tm="100000">
                                          <p:val>
                                            <p:strVal val="#ppt_x"/>
                                          </p:val>
                                        </p:tav>
                                      </p:tavLst>
                                    </p:anim>
                                    <p:anim calcmode="lin" valueType="num">
                                      <p:cBhvr additive="base">
                                        <p:cTn id="111" dur="500" fill="hold"/>
                                        <p:tgtEl>
                                          <p:spTgt spid="1173528"/>
                                        </p:tgtEl>
                                        <p:attrNameLst>
                                          <p:attrName>ppt_y</p:attrName>
                                        </p:attrNameLst>
                                      </p:cBhvr>
                                      <p:tavLst>
                                        <p:tav tm="0">
                                          <p:val>
                                            <p:strVal val="1+#ppt_h/2"/>
                                          </p:val>
                                        </p:tav>
                                        <p:tav tm="100000">
                                          <p:val>
                                            <p:strVal val="#ppt_y"/>
                                          </p:val>
                                        </p:tav>
                                      </p:tavLst>
                                    </p:anim>
                                  </p:childTnLst>
                                </p:cTn>
                              </p:par>
                            </p:childTnLst>
                          </p:cTn>
                        </p:par>
                        <p:par>
                          <p:cTn id="112" fill="hold" nodeType="afterGroup">
                            <p:stCondLst>
                              <p:cond delay="10000"/>
                            </p:stCondLst>
                            <p:childTnLst>
                              <p:par>
                                <p:cTn id="113" presetID="2" presetClass="entr" presetSubtype="2" fill="hold" grpId="0" nodeType="afterEffect">
                                  <p:stCondLst>
                                    <p:cond delay="0"/>
                                  </p:stCondLst>
                                  <p:childTnLst>
                                    <p:set>
                                      <p:cBhvr>
                                        <p:cTn id="114" dur="1" fill="hold">
                                          <p:stCondLst>
                                            <p:cond delay="0"/>
                                          </p:stCondLst>
                                        </p:cTn>
                                        <p:tgtEl>
                                          <p:spTgt spid="1173529"/>
                                        </p:tgtEl>
                                        <p:attrNameLst>
                                          <p:attrName>style.visibility</p:attrName>
                                        </p:attrNameLst>
                                      </p:cBhvr>
                                      <p:to>
                                        <p:strVal val="visible"/>
                                      </p:to>
                                    </p:set>
                                    <p:anim calcmode="lin" valueType="num">
                                      <p:cBhvr additive="base">
                                        <p:cTn id="115" dur="500" fill="hold"/>
                                        <p:tgtEl>
                                          <p:spTgt spid="1173529"/>
                                        </p:tgtEl>
                                        <p:attrNameLst>
                                          <p:attrName>ppt_x</p:attrName>
                                        </p:attrNameLst>
                                      </p:cBhvr>
                                      <p:tavLst>
                                        <p:tav tm="0">
                                          <p:val>
                                            <p:strVal val="1+#ppt_w/2"/>
                                          </p:val>
                                        </p:tav>
                                        <p:tav tm="100000">
                                          <p:val>
                                            <p:strVal val="#ppt_x"/>
                                          </p:val>
                                        </p:tav>
                                      </p:tavLst>
                                    </p:anim>
                                    <p:anim calcmode="lin" valueType="num">
                                      <p:cBhvr additive="base">
                                        <p:cTn id="116" dur="500" fill="hold"/>
                                        <p:tgtEl>
                                          <p:spTgt spid="1173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3507" grpId="0" animBg="1" autoUpdateAnimBg="0"/>
      <p:bldP spid="1173508" grpId="0" animBg="1"/>
      <p:bldP spid="1173510" grpId="0" animBg="1" autoUpdateAnimBg="0"/>
      <p:bldP spid="1173513" grpId="0" animBg="1"/>
      <p:bldP spid="1173514" grpId="0" animBg="1" autoUpdateAnimBg="0"/>
      <p:bldP spid="1173517" grpId="0" animBg="1"/>
      <p:bldP spid="1173518" grpId="0" animBg="1" autoUpdateAnimBg="0"/>
      <p:bldP spid="1173519" grpId="0" animBg="1"/>
      <p:bldP spid="1173520" grpId="0" animBg="1" autoUpdateAnimBg="0"/>
      <p:bldP spid="1173521" grpId="0" animBg="1" autoUpdateAnimBg="0"/>
      <p:bldP spid="1173522" grpId="0" animBg="1" autoUpdateAnimBg="0"/>
      <p:bldP spid="1173523" grpId="0" animBg="1" autoUpdateAnimBg="0"/>
      <p:bldP spid="1173524" grpId="0" animBg="1" autoUpdateAnimBg="0"/>
      <p:bldP spid="1173525" grpId="0" animBg="1" autoUpdateAnimBg="0"/>
      <p:bldP spid="1173526" grpId="0" animBg="1"/>
      <p:bldP spid="1173527" grpId="0" animBg="1"/>
      <p:bldP spid="1173528" grpId="0" autoUpdateAnimBg="0"/>
      <p:bldP spid="1173529" grpId="0" animBg="1" autoUpdateAnimBg="0"/>
      <p:bldP spid="1173530" grpId="0" animBg="1"/>
      <p:bldP spid="1173531" grpId="0" animBg="1"/>
      <p:bldP spid="117353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63767B-C7FB-D41F-B307-21EE9A6E4AA9}"/>
            </a:ext>
          </a:extLst>
        </p:cNvPr>
        <p:cNvGrpSpPr/>
        <p:nvPr/>
      </p:nvGrpSpPr>
      <p:grpSpPr>
        <a:xfrm>
          <a:off x="0" y="0"/>
          <a:ext cx="0" cy="0"/>
          <a:chOff x="0" y="0"/>
          <a:chExt cx="0" cy="0"/>
        </a:xfrm>
      </p:grpSpPr>
      <p:pic>
        <p:nvPicPr>
          <p:cNvPr id="11" name="Picture 10" descr="A graph of a graph showing a number of electrons&#10;&#10;Description automatically generated">
            <a:extLst>
              <a:ext uri="{FF2B5EF4-FFF2-40B4-BE49-F238E27FC236}">
                <a16:creationId xmlns:a16="http://schemas.microsoft.com/office/drawing/2014/main" id="{E3B4892E-9E0B-926A-B1DE-534CC268C793}"/>
              </a:ext>
            </a:extLst>
          </p:cNvPr>
          <p:cNvPicPr>
            <a:picLocks noChangeAspect="1"/>
          </p:cNvPicPr>
          <p:nvPr/>
        </p:nvPicPr>
        <p:blipFill>
          <a:blip r:embed="rId3"/>
          <a:stretch>
            <a:fillRect/>
          </a:stretch>
        </p:blipFill>
        <p:spPr>
          <a:xfrm>
            <a:off x="6120000" y="1144800"/>
            <a:ext cx="6000000" cy="4500000"/>
          </a:xfrm>
          <a:prstGeom prst="rect">
            <a:avLst/>
          </a:prstGeom>
        </p:spPr>
      </p:pic>
      <p:sp>
        <p:nvSpPr>
          <p:cNvPr id="6" name="TextBox 5">
            <a:extLst>
              <a:ext uri="{FF2B5EF4-FFF2-40B4-BE49-F238E27FC236}">
                <a16:creationId xmlns:a16="http://schemas.microsoft.com/office/drawing/2014/main" id="{6EA409BA-87A5-52EF-2B57-E3B509D5D80E}"/>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Criticality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C7747606-81BB-8C50-BE4E-C12CD594B56E}"/>
              </a:ext>
            </a:extLst>
          </p:cNvPr>
          <p:cNvSpPr txBox="1"/>
          <p:nvPr/>
        </p:nvSpPr>
        <p:spPr>
          <a:xfrm>
            <a:off x="450579" y="1145954"/>
            <a:ext cx="5322424" cy="5355312"/>
          </a:xfrm>
          <a:prstGeom prst="rect">
            <a:avLst/>
          </a:prstGeom>
          <a:noFill/>
        </p:spPr>
        <p:txBody>
          <a:bodyPr wrap="square" rtlCol="0">
            <a:spAutoFit/>
          </a:bodyPr>
          <a:lstStyle/>
          <a:p>
            <a:pPr algn="just"/>
            <a:r>
              <a:rPr lang="en-US" dirty="0"/>
              <a:t>A neutron entering a pure chunk of one of the slow-fissionable isotopes would have a high probability of causing fission compared with the chance of unproductive neutron capture. If the chunk is large and compact enough, then the rate of neutron escape from its surface will be so low that it becomes a "critical mass", a mass in which a self-sustaining chain reaction occurs. Non-fissionable materials mixed with these isotopes tend to absorb some of the neutrons uselessly and increase the required size of the critical mass or may even make it impossible to achieve altogether.</a:t>
            </a:r>
          </a:p>
          <a:p>
            <a:pPr algn="just"/>
            <a:endParaRPr lang="en-US" dirty="0"/>
          </a:p>
          <a:p>
            <a:pPr algn="just"/>
            <a:r>
              <a:rPr lang="en-US" dirty="0"/>
              <a:t>Typical figures for critical masses for bare (</a:t>
            </a:r>
            <a:r>
              <a:rPr lang="en-US" dirty="0" err="1"/>
              <a:t>unreflected</a:t>
            </a:r>
            <a:r>
              <a:rPr lang="en-US" dirty="0"/>
              <a:t>) spheres of fissionable materials are:</a:t>
            </a:r>
          </a:p>
          <a:p>
            <a:pPr algn="just"/>
            <a:endParaRPr lang="en-US" dirty="0"/>
          </a:p>
          <a:p>
            <a:pPr algn="just"/>
            <a:r>
              <a:rPr lang="en-US" dirty="0"/>
              <a:t>U-233                		16 kg </a:t>
            </a:r>
          </a:p>
          <a:p>
            <a:pPr algn="just"/>
            <a:r>
              <a:rPr lang="en-US" dirty="0"/>
              <a:t>U-235                		52 kg </a:t>
            </a:r>
          </a:p>
          <a:p>
            <a:pPr algn="just"/>
            <a:r>
              <a:rPr lang="en-US" dirty="0"/>
              <a:t>Pu-239 (alpha phase) 	10 kg </a:t>
            </a:r>
          </a:p>
          <a:p>
            <a:pPr algn="just"/>
            <a:endParaRPr lang="en-US" dirty="0"/>
          </a:p>
        </p:txBody>
      </p:sp>
      <p:pic>
        <p:nvPicPr>
          <p:cNvPr id="9" name="Picture 8" descr="A graph of different colored lines&#10;&#10;Description automatically generated">
            <a:extLst>
              <a:ext uri="{FF2B5EF4-FFF2-40B4-BE49-F238E27FC236}">
                <a16:creationId xmlns:a16="http://schemas.microsoft.com/office/drawing/2014/main" id="{FD20ECFE-CC29-0211-0C21-7AE2BCC6821E}"/>
              </a:ext>
            </a:extLst>
          </p:cNvPr>
          <p:cNvPicPr>
            <a:picLocks noChangeAspect="1"/>
          </p:cNvPicPr>
          <p:nvPr/>
        </p:nvPicPr>
        <p:blipFill>
          <a:blip r:embed="rId4"/>
          <a:stretch>
            <a:fillRect/>
          </a:stretch>
        </p:blipFill>
        <p:spPr>
          <a:xfrm>
            <a:off x="6120000" y="1144800"/>
            <a:ext cx="6000000" cy="4500000"/>
          </a:xfrm>
          <a:prstGeom prst="rect">
            <a:avLst/>
          </a:prstGeom>
        </p:spPr>
      </p:pic>
    </p:spTree>
    <p:extLst>
      <p:ext uri="{BB962C8B-B14F-4D97-AF65-F5344CB8AC3E}">
        <p14:creationId xmlns:p14="http://schemas.microsoft.com/office/powerpoint/2010/main" val="128119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2EAC39B-DBF8-37E0-8DD1-B9B62EC94E5C}"/>
              </a:ext>
            </a:extLst>
          </p:cNvPr>
          <p:cNvSpPr txBox="1"/>
          <p:nvPr/>
        </p:nvSpPr>
        <p:spPr>
          <a:xfrm>
            <a:off x="460800" y="1303200"/>
            <a:ext cx="11160223" cy="4524315"/>
          </a:xfrm>
          <a:prstGeom prst="rect">
            <a:avLst/>
          </a:prstGeom>
          <a:noFill/>
        </p:spPr>
        <p:txBody>
          <a:bodyPr wrap="square" rtlCol="0">
            <a:spAutoFit/>
          </a:bodyPr>
          <a:lstStyle/>
          <a:p>
            <a:pPr algn="just"/>
            <a:r>
              <a:rPr lang="en-US" dirty="0"/>
              <a:t>March, 1939 - Fermi and Herbert Anderson determine that </a:t>
            </a:r>
            <a:r>
              <a:rPr lang="en-US" b="1" dirty="0"/>
              <a:t>there are about two neutrons produced for every one consumed in fission</a:t>
            </a:r>
            <a:r>
              <a:rPr lang="en-US" dirty="0"/>
              <a:t>. This paper is the first experimental evidence of neutron multiplication. </a:t>
            </a:r>
            <a:r>
              <a:rPr lang="en-US" dirty="0">
                <a:hlinkClick r:id="rId3" action="ppaction://hlinksldjump"/>
              </a:rPr>
              <a:t>See &gt;&gt;</a:t>
            </a:r>
            <a:r>
              <a:rPr lang="en-US" dirty="0"/>
              <a:t>.</a:t>
            </a:r>
          </a:p>
          <a:p>
            <a:pPr algn="just"/>
            <a:endParaRPr lang="en-US" dirty="0"/>
          </a:p>
          <a:p>
            <a:pPr algn="just"/>
            <a:endParaRPr lang="en-US" dirty="0"/>
          </a:p>
          <a:p>
            <a:pPr algn="just"/>
            <a:r>
              <a:rPr lang="en-US" dirty="0"/>
              <a:t>June, 1939 - Fermi and Szilard submit a paper to Physical Review  describing sub-critical neutron multiplication in a lattice of uranium oxide in water, but it is clear that </a:t>
            </a:r>
            <a:r>
              <a:rPr lang="en-US" b="1" dirty="0"/>
              <a:t>natural uranium and water cannot make a self-sustaining reaction</a:t>
            </a:r>
            <a:r>
              <a:rPr lang="en-US" dirty="0"/>
              <a:t>. </a:t>
            </a:r>
          </a:p>
          <a:p>
            <a:pPr algn="just"/>
            <a:endParaRPr lang="en-US" dirty="0"/>
          </a:p>
          <a:p>
            <a:pPr algn="just"/>
            <a:r>
              <a:rPr lang="en-US" dirty="0"/>
              <a:t>July 3, 1939 - Szilard writes to Fermi describing the idea of using a uranium lattice in carbon (graphite) to create a chain reaction. This is the first proposal of the graphite moderated reactor concept. </a:t>
            </a:r>
            <a:r>
              <a:rPr lang="en-US" dirty="0">
                <a:hlinkClick r:id="rId4" action="ppaction://hlinksldjump"/>
              </a:rPr>
              <a:t>See &gt;&gt;.</a:t>
            </a:r>
            <a:endParaRPr lang="en-US" dirty="0"/>
          </a:p>
          <a:p>
            <a:pPr algn="just"/>
            <a:endParaRPr lang="en-US" dirty="0"/>
          </a:p>
          <a:p>
            <a:pPr algn="just"/>
            <a:r>
              <a:rPr lang="en-US" dirty="0"/>
              <a:t>August 31, 1939 - Bohr and John A. Wheeler publish a theoretical analysis of fission. This theory implies U-235 is more fissile than U-238, and that the undiscovered element 94-239 (Plutonium!) is also very fissile. These implications are not immediately recognized.</a:t>
            </a:r>
          </a:p>
          <a:p>
            <a:pPr algn="just"/>
            <a:endParaRPr lang="en-US" dirty="0"/>
          </a:p>
          <a:p>
            <a:pPr algn="just"/>
            <a:r>
              <a:rPr lang="en-US" dirty="0"/>
              <a:t>September 1, 1939 - Germany invades Poland, beginning World War 2.</a:t>
            </a:r>
          </a:p>
        </p:txBody>
      </p:sp>
      <p:sp>
        <p:nvSpPr>
          <p:cNvPr id="2" name="TextBox 1">
            <a:extLst>
              <a:ext uri="{FF2B5EF4-FFF2-40B4-BE49-F238E27FC236}">
                <a16:creationId xmlns:a16="http://schemas.microsoft.com/office/drawing/2014/main" id="{83F8F34A-95AE-BE23-55C7-23786CF0CB0B}"/>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technologies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9106950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27076-7B7E-83B8-ECA8-74AD2C7ABEE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CE82DBB-C036-3B8F-376B-D2DC218F36B9}"/>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Criticality: HEU</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E30705E4-C669-CE6F-E96B-2A18770CEFBB}"/>
              </a:ext>
            </a:extLst>
          </p:cNvPr>
          <p:cNvSpPr txBox="1"/>
          <p:nvPr/>
        </p:nvSpPr>
        <p:spPr>
          <a:xfrm>
            <a:off x="450579" y="1446204"/>
            <a:ext cx="10873946" cy="369332"/>
          </a:xfrm>
          <a:prstGeom prst="rect">
            <a:avLst/>
          </a:prstGeom>
          <a:noFill/>
        </p:spPr>
        <p:txBody>
          <a:bodyPr wrap="square" rtlCol="0">
            <a:spAutoFit/>
          </a:bodyPr>
          <a:lstStyle/>
          <a:p>
            <a:r>
              <a:rPr lang="en-US" dirty="0"/>
              <a:t>The macroscopic cross section is defined by</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E971177-5F20-6113-41B4-98FC639CC851}"/>
                  </a:ext>
                </a:extLst>
              </p:cNvPr>
              <p:cNvSpPr txBox="1"/>
              <p:nvPr/>
            </p:nvSpPr>
            <p:spPr>
              <a:xfrm>
                <a:off x="2554759" y="1726883"/>
                <a:ext cx="6098058" cy="391582"/>
              </a:xfrm>
              <a:prstGeom prst="rect">
                <a:avLst/>
              </a:prstGeom>
              <a:noFill/>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Σ</m:t>
                        </m:r>
                      </m:e>
                      <m:sub>
                        <m:r>
                          <a:rPr lang="en-US" b="0" i="1" smtClean="0">
                            <a:latin typeface="Cambria Math" panose="02040503050406030204" pitchFamily="18" charset="0"/>
                          </a:rPr>
                          <m:t>𝑓</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 1/cm   </a:t>
                </a:r>
              </a:p>
            </p:txBody>
          </p:sp>
        </mc:Choice>
        <mc:Fallback xmlns="">
          <p:sp>
            <p:nvSpPr>
              <p:cNvPr id="4" name="TextBox 3">
                <a:extLst>
                  <a:ext uri="{FF2B5EF4-FFF2-40B4-BE49-F238E27FC236}">
                    <a16:creationId xmlns:a16="http://schemas.microsoft.com/office/drawing/2014/main" id="{89FB0B17-16A4-C14F-69E6-37325C194D10}"/>
                  </a:ext>
                </a:extLst>
              </p:cNvPr>
              <p:cNvSpPr txBox="1">
                <a:spLocks noRot="1" noChangeAspect="1" noMove="1" noResize="1" noEditPoints="1" noAdjustHandles="1" noChangeArrowheads="1" noChangeShapeType="1" noTextEdit="1"/>
              </p:cNvSpPr>
              <p:nvPr/>
            </p:nvSpPr>
            <p:spPr>
              <a:xfrm>
                <a:off x="2554759" y="1726883"/>
                <a:ext cx="6098058" cy="391582"/>
              </a:xfrm>
              <a:prstGeom prst="rect">
                <a:avLst/>
              </a:prstGeom>
              <a:blipFill>
                <a:blip r:embed="rId3"/>
                <a:stretch>
                  <a:fillRect t="-6061" b="-15152"/>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63F02AD3-FD4C-E2EB-4C4E-788F47A7AABE}"/>
              </a:ext>
            </a:extLst>
          </p:cNvPr>
          <p:cNvSpPr txBox="1"/>
          <p:nvPr/>
        </p:nvSpPr>
        <p:spPr>
          <a:xfrm>
            <a:off x="450578" y="2025804"/>
            <a:ext cx="2243756" cy="369332"/>
          </a:xfrm>
          <a:prstGeom prst="rect">
            <a:avLst/>
          </a:prstGeom>
          <a:noFill/>
        </p:spPr>
        <p:txBody>
          <a:bodyPr wrap="none" rtlCol="0">
            <a:spAutoFit/>
          </a:bodyPr>
          <a:lstStyle/>
          <a:p>
            <a:r>
              <a:rPr lang="en-US" dirty="0"/>
              <a:t>The mean-free path is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8A409C2-73E0-4650-2286-54AA992D469E}"/>
                  </a:ext>
                </a:extLst>
              </p:cNvPr>
              <p:cNvSpPr txBox="1"/>
              <p:nvPr/>
            </p:nvSpPr>
            <p:spPr>
              <a:xfrm>
                <a:off x="2624546" y="2245511"/>
                <a:ext cx="5958483" cy="299249"/>
              </a:xfrm>
              <a:prstGeom prst="rect">
                <a:avLst/>
              </a:prstGeom>
              <a:noFill/>
            </p:spPr>
            <p:txBody>
              <a:bodyPr wrap="squar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𝑓</m:t>
                        </m:r>
                      </m:sub>
                    </m:sSub>
                    <m:r>
                      <a:rPr lang="en-US" b="0" i="1" smtClean="0">
                        <a:latin typeface="Cambria Math" panose="02040503050406030204" pitchFamily="18" charset="0"/>
                      </a:rPr>
                      <m:t>=1/</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i="1">
                            <a:latin typeface="Cambria Math" panose="02040503050406030204" pitchFamily="18" charset="0"/>
                          </a:rPr>
                          <m:t>𝑓</m:t>
                        </m:r>
                      </m:sub>
                    </m:sSub>
                  </m:oMath>
                </a14:m>
                <a:r>
                  <a:rPr lang="en-US" dirty="0"/>
                  <a:t>] = cm</a:t>
                </a:r>
              </a:p>
            </p:txBody>
          </p:sp>
        </mc:Choice>
        <mc:Fallback xmlns="">
          <p:sp>
            <p:nvSpPr>
              <p:cNvPr id="7" name="TextBox 6">
                <a:extLst>
                  <a:ext uri="{FF2B5EF4-FFF2-40B4-BE49-F238E27FC236}">
                    <a16:creationId xmlns:a16="http://schemas.microsoft.com/office/drawing/2014/main" id="{7A4B66DA-B42E-50D8-3C3A-81ABD906D65D}"/>
                  </a:ext>
                </a:extLst>
              </p:cNvPr>
              <p:cNvSpPr txBox="1">
                <a:spLocks noRot="1" noChangeAspect="1" noMove="1" noResize="1" noEditPoints="1" noAdjustHandles="1" noChangeArrowheads="1" noChangeShapeType="1" noTextEdit="1"/>
              </p:cNvSpPr>
              <p:nvPr/>
            </p:nvSpPr>
            <p:spPr>
              <a:xfrm>
                <a:off x="2624546" y="2245511"/>
                <a:ext cx="5958483" cy="299249"/>
              </a:xfrm>
              <a:prstGeom prst="rect">
                <a:avLst/>
              </a:prstGeom>
              <a:blipFill>
                <a:blip r:embed="rId4"/>
                <a:stretch>
                  <a:fillRect l="-1489" t="-24000" b="-4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6EE9A71-EDD4-124D-948D-D31C4D9524C0}"/>
                  </a:ext>
                </a:extLst>
              </p:cNvPr>
              <p:cNvSpPr txBox="1"/>
              <p:nvPr/>
            </p:nvSpPr>
            <p:spPr>
              <a:xfrm>
                <a:off x="450578" y="2522182"/>
                <a:ext cx="5079276" cy="668581"/>
              </a:xfrm>
              <a:prstGeom prst="rect">
                <a:avLst/>
              </a:prstGeom>
              <a:noFill/>
            </p:spPr>
            <p:txBody>
              <a:bodyPr wrap="none" rtlCol="0">
                <a:spAutoFit/>
              </a:bodyPr>
              <a:lstStyle/>
              <a:p>
                <a:r>
                  <a:rPr lang="en-US" dirty="0"/>
                  <a:t>Considering that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𝑓</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𝑒𝑙</m:t>
                        </m:r>
                      </m:sub>
                    </m:sSub>
                  </m:oMath>
                </a14:m>
                <a:r>
                  <a:rPr lang="en-US" dirty="0"/>
                  <a:t>  the criticality radius</a:t>
                </a:r>
              </a:p>
              <a:p>
                <a:r>
                  <a:rPr lang="en-US" dirty="0"/>
                  <a:t>is given by</a:t>
                </a:r>
              </a:p>
            </p:txBody>
          </p:sp>
        </mc:Choice>
        <mc:Fallback xmlns="">
          <p:sp>
            <p:nvSpPr>
              <p:cNvPr id="8" name="TextBox 7">
                <a:extLst>
                  <a:ext uri="{FF2B5EF4-FFF2-40B4-BE49-F238E27FC236}">
                    <a16:creationId xmlns:a16="http://schemas.microsoft.com/office/drawing/2014/main" id="{9F1725E7-AAA0-9404-6972-7F08F83F922B}"/>
                  </a:ext>
                </a:extLst>
              </p:cNvPr>
              <p:cNvSpPr txBox="1">
                <a:spLocks noRot="1" noChangeAspect="1" noMove="1" noResize="1" noEditPoints="1" noAdjustHandles="1" noChangeArrowheads="1" noChangeShapeType="1" noTextEdit="1"/>
              </p:cNvSpPr>
              <p:nvPr/>
            </p:nvSpPr>
            <p:spPr>
              <a:xfrm>
                <a:off x="450578" y="2522182"/>
                <a:ext cx="5079276" cy="668581"/>
              </a:xfrm>
              <a:prstGeom prst="rect">
                <a:avLst/>
              </a:prstGeom>
              <a:blipFill>
                <a:blip r:embed="rId5"/>
                <a:stretch>
                  <a:fillRect l="-998" t="-3704" b="-129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B5F4183-5E51-B976-1B3F-B0BA315E8C34}"/>
                  </a:ext>
                </a:extLst>
              </p:cNvPr>
              <p:cNvSpPr txBox="1"/>
              <p:nvPr/>
            </p:nvSpPr>
            <p:spPr>
              <a:xfrm>
                <a:off x="2638419" y="3143769"/>
                <a:ext cx="1404552" cy="5636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𝐶</m:t>
                          </m:r>
                        </m:sub>
                      </m:sSub>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𝑓</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𝑡</m:t>
                              </m:r>
                            </m:sub>
                          </m:sSub>
                        </m:e>
                      </m:rad>
                    </m:oMath>
                  </m:oMathPara>
                </a14:m>
                <a:endParaRPr lang="en-US" dirty="0"/>
              </a:p>
            </p:txBody>
          </p:sp>
        </mc:Choice>
        <mc:Fallback xmlns="">
          <p:sp>
            <p:nvSpPr>
              <p:cNvPr id="9" name="TextBox 8">
                <a:extLst>
                  <a:ext uri="{FF2B5EF4-FFF2-40B4-BE49-F238E27FC236}">
                    <a16:creationId xmlns:a16="http://schemas.microsoft.com/office/drawing/2014/main" id="{D4D6FF1E-BB17-3FBB-619F-D4306E81DD73}"/>
                  </a:ext>
                </a:extLst>
              </p:cNvPr>
              <p:cNvSpPr txBox="1">
                <a:spLocks noRot="1" noChangeAspect="1" noMove="1" noResize="1" noEditPoints="1" noAdjustHandles="1" noChangeArrowheads="1" noChangeShapeType="1" noTextEdit="1"/>
              </p:cNvSpPr>
              <p:nvPr/>
            </p:nvSpPr>
            <p:spPr>
              <a:xfrm>
                <a:off x="2638419" y="3143769"/>
                <a:ext cx="1404552" cy="563680"/>
              </a:xfrm>
              <a:prstGeom prst="rect">
                <a:avLst/>
              </a:prstGeom>
              <a:blipFill>
                <a:blip r:embed="rId6"/>
                <a:stretch>
                  <a:fillRect l="-26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0425FF0-F7E6-BD3C-44F6-618A75E3333F}"/>
                  </a:ext>
                </a:extLst>
              </p:cNvPr>
              <p:cNvSpPr txBox="1"/>
              <p:nvPr/>
            </p:nvSpPr>
            <p:spPr>
              <a:xfrm>
                <a:off x="436002" y="3944237"/>
                <a:ext cx="5154744" cy="646331"/>
              </a:xfrm>
              <a:prstGeom prst="rect">
                <a:avLst/>
              </a:prstGeom>
              <a:noFill/>
            </p:spPr>
            <p:txBody>
              <a:bodyPr wrap="none" rtlCol="0">
                <a:spAutoFit/>
              </a:bodyPr>
              <a:lstStyle/>
              <a:p>
                <a:r>
                  <a:rPr lang="en-US" dirty="0"/>
                  <a:t>With the constant  </a:t>
                </a:r>
                <a14:m>
                  <m:oMath xmlns:m="http://schemas.openxmlformats.org/officeDocument/2006/math">
                    <m:r>
                      <a:rPr lang="en-US" b="0" i="1" smtClean="0">
                        <a:latin typeface="Cambria Math" panose="02040503050406030204" pitchFamily="18" charset="0"/>
                      </a:rPr>
                      <m:t>𝑘</m:t>
                    </m:r>
                  </m:oMath>
                </a14:m>
                <a:r>
                  <a:rPr lang="en-US" dirty="0"/>
                  <a:t> related to the effective number </a:t>
                </a:r>
                <a:br>
                  <a:rPr lang="en-US" dirty="0"/>
                </a:br>
                <a:r>
                  <a:rPr lang="en-US" dirty="0"/>
                  <a:t>of neutrons emitted/fission, given by  </a:t>
                </a:r>
              </a:p>
            </p:txBody>
          </p:sp>
        </mc:Choice>
        <mc:Fallback xmlns="">
          <p:sp>
            <p:nvSpPr>
              <p:cNvPr id="10" name="TextBox 9">
                <a:extLst>
                  <a:ext uri="{FF2B5EF4-FFF2-40B4-BE49-F238E27FC236}">
                    <a16:creationId xmlns:a16="http://schemas.microsoft.com/office/drawing/2014/main" id="{2948B9B4-6E4E-D79F-7912-25E2838A12A1}"/>
                  </a:ext>
                </a:extLst>
              </p:cNvPr>
              <p:cNvSpPr txBox="1">
                <a:spLocks noRot="1" noChangeAspect="1" noMove="1" noResize="1" noEditPoints="1" noAdjustHandles="1" noChangeArrowheads="1" noChangeShapeType="1" noTextEdit="1"/>
              </p:cNvSpPr>
              <p:nvPr/>
            </p:nvSpPr>
            <p:spPr>
              <a:xfrm>
                <a:off x="436002" y="3944237"/>
                <a:ext cx="5154744" cy="646331"/>
              </a:xfrm>
              <a:prstGeom prst="rect">
                <a:avLst/>
              </a:prstGeom>
              <a:blipFill>
                <a:blip r:embed="rId7"/>
                <a:stretch>
                  <a:fillRect l="-983" t="-3846" b="-134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59311D8-EA6A-4582-DC7D-B8F1C60FD368}"/>
                  </a:ext>
                </a:extLst>
              </p:cNvPr>
              <p:cNvSpPr txBox="1"/>
              <p:nvPr/>
            </p:nvSpPr>
            <p:spPr>
              <a:xfrm>
                <a:off x="2554759" y="4587208"/>
                <a:ext cx="1324658" cy="636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1.82</m:t>
                          </m:r>
                        </m:num>
                        <m:den>
                          <m:rad>
                            <m:radPr>
                              <m:degHide m:val="on"/>
                              <m:ctrlPr>
                                <a:rPr lang="en-US" b="0" i="1" smtClean="0">
                                  <a:latin typeface="Cambria Math" panose="02040503050406030204" pitchFamily="18" charset="0"/>
                                </a:rPr>
                              </m:ctrlPr>
                            </m:radPr>
                            <m:deg/>
                            <m:e>
                              <m:r>
                                <m:rPr>
                                  <m:sty m:val="p"/>
                                </m:rPr>
                                <a:rPr lang="en-US" b="0" i="0" smtClean="0">
                                  <a:latin typeface="Cambria Math" panose="02040503050406030204" pitchFamily="18" charset="0"/>
                                </a:rPr>
                                <m:t>log</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𝜈</m:t>
                              </m:r>
                              <m:r>
                                <a:rPr lang="en-US" b="0" i="1" smtClean="0">
                                  <a:latin typeface="Cambria Math" panose="02040503050406030204" pitchFamily="18" charset="0"/>
                                </a:rPr>
                                <m:t>)</m:t>
                              </m:r>
                            </m:e>
                          </m:rad>
                        </m:den>
                      </m:f>
                    </m:oMath>
                  </m:oMathPara>
                </a14:m>
                <a:endParaRPr lang="en-US" dirty="0"/>
              </a:p>
            </p:txBody>
          </p:sp>
        </mc:Choice>
        <mc:Fallback xmlns="">
          <p:sp>
            <p:nvSpPr>
              <p:cNvPr id="13" name="TextBox 12">
                <a:extLst>
                  <a:ext uri="{FF2B5EF4-FFF2-40B4-BE49-F238E27FC236}">
                    <a16:creationId xmlns:a16="http://schemas.microsoft.com/office/drawing/2014/main" id="{81BA9AC9-0154-53B9-7F92-42FA8C45C057}"/>
                  </a:ext>
                </a:extLst>
              </p:cNvPr>
              <p:cNvSpPr txBox="1">
                <a:spLocks noRot="1" noChangeAspect="1" noMove="1" noResize="1" noEditPoints="1" noAdjustHandles="1" noChangeArrowheads="1" noChangeShapeType="1" noTextEdit="1"/>
              </p:cNvSpPr>
              <p:nvPr/>
            </p:nvSpPr>
            <p:spPr>
              <a:xfrm>
                <a:off x="2554759" y="4587208"/>
                <a:ext cx="1324658" cy="636713"/>
              </a:xfrm>
              <a:prstGeom prst="rect">
                <a:avLst/>
              </a:prstGeom>
              <a:blipFill>
                <a:blip r:embed="rId8"/>
                <a:stretch>
                  <a:fillRect l="-4762" t="-1923" r="-5714" b="-13462"/>
                </a:stretch>
              </a:blipFill>
            </p:spPr>
            <p:txBody>
              <a:bodyPr/>
              <a:lstStyle/>
              <a:p>
                <a:r>
                  <a:rPr lang="en-US">
                    <a:noFill/>
                  </a:rPr>
                  <a:t> </a:t>
                </a:r>
              </a:p>
            </p:txBody>
          </p:sp>
        </mc:Fallback>
      </mc:AlternateContent>
      <p:pic>
        <p:nvPicPr>
          <p:cNvPr id="15" name="Picture 14" descr="A table with numbers and letters&#10;&#10;Description automatically generated">
            <a:extLst>
              <a:ext uri="{FF2B5EF4-FFF2-40B4-BE49-F238E27FC236}">
                <a16:creationId xmlns:a16="http://schemas.microsoft.com/office/drawing/2014/main" id="{30981731-0270-F8AE-254B-7CB46271092D}"/>
              </a:ext>
            </a:extLst>
          </p:cNvPr>
          <p:cNvPicPr>
            <a:picLocks noChangeAspect="1"/>
          </p:cNvPicPr>
          <p:nvPr/>
        </p:nvPicPr>
        <p:blipFill>
          <a:blip r:embed="rId9"/>
          <a:stretch>
            <a:fillRect/>
          </a:stretch>
        </p:blipFill>
        <p:spPr>
          <a:xfrm>
            <a:off x="5813264" y="198029"/>
            <a:ext cx="6273800" cy="6045200"/>
          </a:xfrm>
          <a:prstGeom prst="rect">
            <a:avLst/>
          </a:prstGeom>
        </p:spPr>
      </p:pic>
      <p:sp>
        <p:nvSpPr>
          <p:cNvPr id="16" name="TextBox 15">
            <a:extLst>
              <a:ext uri="{FF2B5EF4-FFF2-40B4-BE49-F238E27FC236}">
                <a16:creationId xmlns:a16="http://schemas.microsoft.com/office/drawing/2014/main" id="{EB536ED1-5F5F-810A-8213-F3BB1B2E9C53}"/>
              </a:ext>
            </a:extLst>
          </p:cNvPr>
          <p:cNvSpPr txBox="1"/>
          <p:nvPr/>
        </p:nvSpPr>
        <p:spPr>
          <a:xfrm>
            <a:off x="6220523" y="6352194"/>
            <a:ext cx="4725011" cy="307777"/>
          </a:xfrm>
          <a:prstGeom prst="rect">
            <a:avLst/>
          </a:prstGeom>
          <a:noFill/>
        </p:spPr>
        <p:txBody>
          <a:bodyPr wrap="none" rtlCol="0">
            <a:spAutoFit/>
          </a:bodyPr>
          <a:lstStyle/>
          <a:p>
            <a:r>
              <a:rPr lang="en-US" sz="1400" dirty="0"/>
              <a:t>B Cameron Reed, </a:t>
            </a:r>
            <a:r>
              <a:rPr lang="en-US" sz="1400" dirty="0">
                <a:hlinkClick r:id="rId10"/>
              </a:rPr>
              <a:t>Am. J. Phys., Vol. 75</a:t>
            </a:r>
            <a:r>
              <a:rPr lang="en-US" sz="1400" dirty="0"/>
              <a:t>, No. 12, December 2007</a:t>
            </a:r>
          </a:p>
        </p:txBody>
      </p:sp>
      <p:sp>
        <p:nvSpPr>
          <p:cNvPr id="17" name="Rounded Rectangle 16">
            <a:extLst>
              <a:ext uri="{FF2B5EF4-FFF2-40B4-BE49-F238E27FC236}">
                <a16:creationId xmlns:a16="http://schemas.microsoft.com/office/drawing/2014/main" id="{47493BED-EAA0-30D1-B31D-3113916FB9BC}"/>
              </a:ext>
            </a:extLst>
          </p:cNvPr>
          <p:cNvSpPr/>
          <p:nvPr/>
        </p:nvSpPr>
        <p:spPr>
          <a:xfrm>
            <a:off x="10849232" y="679622"/>
            <a:ext cx="1075038" cy="3076832"/>
          </a:xfrm>
          <a:prstGeom prst="roundRect">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039146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890876-74EC-9AE6-14FB-6EB22C06DCC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18DFB9B-55DB-D8FD-4C3E-CA6538F4841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Criticality: HEU</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51398A3C-E06F-2515-90C9-CFF383ED78D7}"/>
              </a:ext>
            </a:extLst>
          </p:cNvPr>
          <p:cNvSpPr txBox="1"/>
          <p:nvPr/>
        </p:nvSpPr>
        <p:spPr>
          <a:xfrm>
            <a:off x="450579" y="1446204"/>
            <a:ext cx="5362685" cy="369332"/>
          </a:xfrm>
          <a:prstGeom prst="rect">
            <a:avLst/>
          </a:prstGeom>
          <a:noFill/>
        </p:spPr>
        <p:txBody>
          <a:bodyPr wrap="square" rtlCol="0">
            <a:spAutoFit/>
          </a:bodyPr>
          <a:lstStyle/>
          <a:p>
            <a:r>
              <a:rPr lang="en-US" dirty="0"/>
              <a:t>The macroscopic cross section is defined by</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62C88AD-DCBA-DB51-08DD-7D721DCC36B7}"/>
                  </a:ext>
                </a:extLst>
              </p:cNvPr>
              <p:cNvSpPr txBox="1"/>
              <p:nvPr/>
            </p:nvSpPr>
            <p:spPr>
              <a:xfrm>
                <a:off x="2554759" y="1726883"/>
                <a:ext cx="6098058" cy="391582"/>
              </a:xfrm>
              <a:prstGeom prst="rect">
                <a:avLst/>
              </a:prstGeom>
              <a:noFill/>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Σ</m:t>
                        </m:r>
                      </m:e>
                      <m:sub>
                        <m:r>
                          <a:rPr lang="en-US" b="0" i="1" smtClean="0">
                            <a:latin typeface="Cambria Math" panose="02040503050406030204" pitchFamily="18" charset="0"/>
                          </a:rPr>
                          <m:t>𝑓</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 1/cm   </a:t>
                </a:r>
              </a:p>
            </p:txBody>
          </p:sp>
        </mc:Choice>
        <mc:Fallback xmlns="">
          <p:sp>
            <p:nvSpPr>
              <p:cNvPr id="4" name="TextBox 3">
                <a:extLst>
                  <a:ext uri="{FF2B5EF4-FFF2-40B4-BE49-F238E27FC236}">
                    <a16:creationId xmlns:a16="http://schemas.microsoft.com/office/drawing/2014/main" id="{89FB0B17-16A4-C14F-69E6-37325C194D10}"/>
                  </a:ext>
                </a:extLst>
              </p:cNvPr>
              <p:cNvSpPr txBox="1">
                <a:spLocks noRot="1" noChangeAspect="1" noMove="1" noResize="1" noEditPoints="1" noAdjustHandles="1" noChangeArrowheads="1" noChangeShapeType="1" noTextEdit="1"/>
              </p:cNvSpPr>
              <p:nvPr/>
            </p:nvSpPr>
            <p:spPr>
              <a:xfrm>
                <a:off x="2554759" y="1726883"/>
                <a:ext cx="6098058" cy="391582"/>
              </a:xfrm>
              <a:prstGeom prst="rect">
                <a:avLst/>
              </a:prstGeom>
              <a:blipFill>
                <a:blip r:embed="rId3"/>
                <a:stretch>
                  <a:fillRect t="-6061" b="-15152"/>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470E9ED1-4D36-1690-899C-F46DBB3CF971}"/>
              </a:ext>
            </a:extLst>
          </p:cNvPr>
          <p:cNvSpPr txBox="1"/>
          <p:nvPr/>
        </p:nvSpPr>
        <p:spPr>
          <a:xfrm>
            <a:off x="450578" y="2025804"/>
            <a:ext cx="2243756" cy="369332"/>
          </a:xfrm>
          <a:prstGeom prst="rect">
            <a:avLst/>
          </a:prstGeom>
          <a:noFill/>
        </p:spPr>
        <p:txBody>
          <a:bodyPr wrap="none" rtlCol="0">
            <a:spAutoFit/>
          </a:bodyPr>
          <a:lstStyle/>
          <a:p>
            <a:r>
              <a:rPr lang="en-US" dirty="0"/>
              <a:t>The mean-free path is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7069A48-7294-B312-DCA4-F050E8EC660B}"/>
                  </a:ext>
                </a:extLst>
              </p:cNvPr>
              <p:cNvSpPr txBox="1"/>
              <p:nvPr/>
            </p:nvSpPr>
            <p:spPr>
              <a:xfrm>
                <a:off x="2624546" y="2245511"/>
                <a:ext cx="5958483" cy="299249"/>
              </a:xfrm>
              <a:prstGeom prst="rect">
                <a:avLst/>
              </a:prstGeom>
              <a:noFill/>
            </p:spPr>
            <p:txBody>
              <a:bodyPr wrap="squar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𝑓</m:t>
                        </m:r>
                      </m:sub>
                    </m:sSub>
                    <m:r>
                      <a:rPr lang="en-US" b="0" i="1" smtClean="0">
                        <a:latin typeface="Cambria Math" panose="02040503050406030204" pitchFamily="18" charset="0"/>
                      </a:rPr>
                      <m:t>=1/</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US" i="1">
                            <a:latin typeface="Cambria Math" panose="02040503050406030204" pitchFamily="18" charset="0"/>
                          </a:rPr>
                          <m:t>𝑓</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i="1">
                            <a:latin typeface="Cambria Math" panose="02040503050406030204" pitchFamily="18" charset="0"/>
                          </a:rPr>
                          <m:t>𝑓</m:t>
                        </m:r>
                      </m:sub>
                    </m:sSub>
                  </m:oMath>
                </a14:m>
                <a:r>
                  <a:rPr lang="en-US" dirty="0"/>
                  <a:t>] = cm</a:t>
                </a:r>
              </a:p>
            </p:txBody>
          </p:sp>
        </mc:Choice>
        <mc:Fallback xmlns="">
          <p:sp>
            <p:nvSpPr>
              <p:cNvPr id="7" name="TextBox 6">
                <a:extLst>
                  <a:ext uri="{FF2B5EF4-FFF2-40B4-BE49-F238E27FC236}">
                    <a16:creationId xmlns:a16="http://schemas.microsoft.com/office/drawing/2014/main" id="{7A4B66DA-B42E-50D8-3C3A-81ABD906D65D}"/>
                  </a:ext>
                </a:extLst>
              </p:cNvPr>
              <p:cNvSpPr txBox="1">
                <a:spLocks noRot="1" noChangeAspect="1" noMove="1" noResize="1" noEditPoints="1" noAdjustHandles="1" noChangeArrowheads="1" noChangeShapeType="1" noTextEdit="1"/>
              </p:cNvSpPr>
              <p:nvPr/>
            </p:nvSpPr>
            <p:spPr>
              <a:xfrm>
                <a:off x="2624546" y="2245511"/>
                <a:ext cx="5958483" cy="299249"/>
              </a:xfrm>
              <a:prstGeom prst="rect">
                <a:avLst/>
              </a:prstGeom>
              <a:blipFill>
                <a:blip r:embed="rId4"/>
                <a:stretch>
                  <a:fillRect l="-1489" t="-24000" b="-4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A55CC07-5EEC-4C61-357C-C71F26BFA32F}"/>
                  </a:ext>
                </a:extLst>
              </p:cNvPr>
              <p:cNvSpPr txBox="1"/>
              <p:nvPr/>
            </p:nvSpPr>
            <p:spPr>
              <a:xfrm>
                <a:off x="1810516" y="3129421"/>
                <a:ext cx="1102353" cy="3086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𝐶</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i="1">
                              <a:latin typeface="Cambria Math" panose="02040503050406030204" pitchFamily="18" charset="0"/>
                            </a:rPr>
                            <m:t>𝑓</m:t>
                          </m:r>
                        </m:sub>
                      </m:sSub>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𝑠</m:t>
                          </m:r>
                        </m:e>
                      </m:rad>
                    </m:oMath>
                  </m:oMathPara>
                </a14:m>
                <a:endParaRPr lang="en-US" dirty="0"/>
              </a:p>
            </p:txBody>
          </p:sp>
        </mc:Choice>
        <mc:Fallback xmlns="">
          <p:sp>
            <p:nvSpPr>
              <p:cNvPr id="9" name="TextBox 8">
                <a:extLst>
                  <a:ext uri="{FF2B5EF4-FFF2-40B4-BE49-F238E27FC236}">
                    <a16:creationId xmlns:a16="http://schemas.microsoft.com/office/drawing/2014/main" id="{D4D6FF1E-BB17-3FBB-619F-D4306E81DD73}"/>
                  </a:ext>
                </a:extLst>
              </p:cNvPr>
              <p:cNvSpPr txBox="1">
                <a:spLocks noRot="1" noChangeAspect="1" noMove="1" noResize="1" noEditPoints="1" noAdjustHandles="1" noChangeArrowheads="1" noChangeShapeType="1" noTextEdit="1"/>
              </p:cNvSpPr>
              <p:nvPr/>
            </p:nvSpPr>
            <p:spPr>
              <a:xfrm>
                <a:off x="1810516" y="3129421"/>
                <a:ext cx="1102353" cy="308611"/>
              </a:xfrm>
              <a:prstGeom prst="rect">
                <a:avLst/>
              </a:prstGeom>
              <a:blipFill>
                <a:blip r:embed="rId5"/>
                <a:stretch>
                  <a:fillRect l="-4545" r="-2273" b="-2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982A1F5-A384-CD65-0C71-2FF42DA146A2}"/>
                  </a:ext>
                </a:extLst>
              </p:cNvPr>
              <p:cNvSpPr txBox="1"/>
              <p:nvPr/>
            </p:nvSpPr>
            <p:spPr>
              <a:xfrm>
                <a:off x="1572456" y="4284759"/>
                <a:ext cx="2047740" cy="5863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1 </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𝑓</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𝑓</m:t>
                              </m:r>
                            </m:sub>
                          </m:sSub>
                        </m:num>
                        <m:den>
                          <m:r>
                            <a:rPr lang="en-US" b="0" i="1" smtClean="0">
                              <a:latin typeface="Cambria Math" panose="02040503050406030204" pitchFamily="18" charset="0"/>
                            </a:rPr>
                            <m:t>𝐴</m:t>
                          </m:r>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𝑠</m:t>
                              </m:r>
                            </m:e>
                          </m:rad>
                        </m:den>
                      </m:f>
                      <m:sSup>
                        <m:sSupPr>
                          <m:ctrlPr>
                            <a:rPr lang="en-US" b="0" i="1" smtClean="0">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𝜌</m:t>
                          </m:r>
                        </m:e>
                        <m:sup>
                          <m:r>
                            <a:rPr lang="en-US" b="0" i="1" smtClean="0">
                              <a:latin typeface="Cambria Math" panose="02040503050406030204" pitchFamily="18" charset="0"/>
                            </a:rPr>
                            <m:t>2/3</m:t>
                          </m:r>
                        </m:sup>
                      </m:sSup>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𝑀</m:t>
                          </m:r>
                        </m:e>
                        <m:sub>
                          <m:r>
                            <a:rPr lang="en-US" b="0" i="1" smtClean="0">
                              <a:latin typeface="Cambria Math" panose="02040503050406030204" pitchFamily="18" charset="0"/>
                            </a:rPr>
                            <m:t>𝐶</m:t>
                          </m:r>
                        </m:sub>
                        <m:sup>
                          <m:r>
                            <a:rPr lang="en-US" b="0" i="1" smtClean="0">
                              <a:latin typeface="Cambria Math" panose="02040503050406030204" pitchFamily="18" charset="0"/>
                            </a:rPr>
                            <m:t>1/3</m:t>
                          </m:r>
                        </m:sup>
                      </m:sSubSup>
                    </m:oMath>
                  </m:oMathPara>
                </a14:m>
                <a:endParaRPr lang="en-US" dirty="0"/>
              </a:p>
            </p:txBody>
          </p:sp>
        </mc:Choice>
        <mc:Fallback xmlns="">
          <p:sp>
            <p:nvSpPr>
              <p:cNvPr id="13" name="TextBox 12">
                <a:extLst>
                  <a:ext uri="{FF2B5EF4-FFF2-40B4-BE49-F238E27FC236}">
                    <a16:creationId xmlns:a16="http://schemas.microsoft.com/office/drawing/2014/main" id="{81BA9AC9-0154-53B9-7F92-42FA8C45C057}"/>
                  </a:ext>
                </a:extLst>
              </p:cNvPr>
              <p:cNvSpPr txBox="1">
                <a:spLocks noRot="1" noChangeAspect="1" noMove="1" noResize="1" noEditPoints="1" noAdjustHandles="1" noChangeArrowheads="1" noChangeShapeType="1" noTextEdit="1"/>
              </p:cNvSpPr>
              <p:nvPr/>
            </p:nvSpPr>
            <p:spPr>
              <a:xfrm>
                <a:off x="1572456" y="4284759"/>
                <a:ext cx="2047740" cy="586314"/>
              </a:xfrm>
              <a:prstGeom prst="rect">
                <a:avLst/>
              </a:prstGeom>
              <a:blipFill>
                <a:blip r:embed="rId6"/>
                <a:stretch>
                  <a:fillRect l="-1840" t="-8511" r="-613" b="-19149"/>
                </a:stretch>
              </a:blipFill>
            </p:spPr>
            <p:txBody>
              <a:bodyPr/>
              <a:lstStyle/>
              <a:p>
                <a:r>
                  <a:rPr lang="en-US">
                    <a:noFill/>
                  </a:rPr>
                  <a:t> </a:t>
                </a:r>
              </a:p>
            </p:txBody>
          </p:sp>
        </mc:Fallback>
      </mc:AlternateContent>
      <p:pic>
        <p:nvPicPr>
          <p:cNvPr id="15" name="Picture 14" descr="A table with numbers and letters&#10;&#10;Description automatically generated">
            <a:extLst>
              <a:ext uri="{FF2B5EF4-FFF2-40B4-BE49-F238E27FC236}">
                <a16:creationId xmlns:a16="http://schemas.microsoft.com/office/drawing/2014/main" id="{BC62ED99-5026-E3E8-5244-CCD8F4DA48FD}"/>
              </a:ext>
            </a:extLst>
          </p:cNvPr>
          <p:cNvPicPr>
            <a:picLocks noChangeAspect="1"/>
          </p:cNvPicPr>
          <p:nvPr/>
        </p:nvPicPr>
        <p:blipFill>
          <a:blip r:embed="rId7"/>
          <a:stretch>
            <a:fillRect/>
          </a:stretch>
        </p:blipFill>
        <p:spPr>
          <a:xfrm>
            <a:off x="5813264" y="198029"/>
            <a:ext cx="6273800" cy="6045200"/>
          </a:xfrm>
          <a:prstGeom prst="rect">
            <a:avLst/>
          </a:prstGeom>
        </p:spPr>
      </p:pic>
      <p:sp>
        <p:nvSpPr>
          <p:cNvPr id="16" name="TextBox 15">
            <a:extLst>
              <a:ext uri="{FF2B5EF4-FFF2-40B4-BE49-F238E27FC236}">
                <a16:creationId xmlns:a16="http://schemas.microsoft.com/office/drawing/2014/main" id="{2D974587-A558-318B-50E8-BC8B2E85B471}"/>
              </a:ext>
            </a:extLst>
          </p:cNvPr>
          <p:cNvSpPr txBox="1"/>
          <p:nvPr/>
        </p:nvSpPr>
        <p:spPr>
          <a:xfrm>
            <a:off x="6220523" y="6352194"/>
            <a:ext cx="4725011" cy="307777"/>
          </a:xfrm>
          <a:prstGeom prst="rect">
            <a:avLst/>
          </a:prstGeom>
          <a:noFill/>
        </p:spPr>
        <p:txBody>
          <a:bodyPr wrap="none" rtlCol="0">
            <a:spAutoFit/>
          </a:bodyPr>
          <a:lstStyle/>
          <a:p>
            <a:r>
              <a:rPr lang="en-US" sz="1400" dirty="0"/>
              <a:t>B Cameron Reed, </a:t>
            </a:r>
            <a:r>
              <a:rPr lang="en-US" sz="1400" dirty="0">
                <a:hlinkClick r:id="rId8"/>
              </a:rPr>
              <a:t>Am. J. Phys., Vol. 75</a:t>
            </a:r>
            <a:r>
              <a:rPr lang="en-US" sz="1400" dirty="0"/>
              <a:t>, No. 12, December 2007</a:t>
            </a:r>
          </a:p>
        </p:txBody>
      </p:sp>
      <p:sp>
        <p:nvSpPr>
          <p:cNvPr id="17" name="Rounded Rectangle 16">
            <a:extLst>
              <a:ext uri="{FF2B5EF4-FFF2-40B4-BE49-F238E27FC236}">
                <a16:creationId xmlns:a16="http://schemas.microsoft.com/office/drawing/2014/main" id="{7263C5F2-9DBB-0D75-58EA-5B2FF41A7E90}"/>
              </a:ext>
            </a:extLst>
          </p:cNvPr>
          <p:cNvSpPr/>
          <p:nvPr/>
        </p:nvSpPr>
        <p:spPr>
          <a:xfrm>
            <a:off x="10849232" y="679622"/>
            <a:ext cx="1075038" cy="3076832"/>
          </a:xfrm>
          <a:prstGeom prst="roundRect">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01E69BB9-309D-AAD9-9AD1-A132CD35B3BA}"/>
              </a:ext>
            </a:extLst>
          </p:cNvPr>
          <p:cNvSpPr txBox="1"/>
          <p:nvPr/>
        </p:nvSpPr>
        <p:spPr>
          <a:xfrm>
            <a:off x="450578" y="2761436"/>
            <a:ext cx="3358355" cy="369332"/>
          </a:xfrm>
          <a:prstGeom prst="rect">
            <a:avLst/>
          </a:prstGeom>
          <a:noFill/>
        </p:spPr>
        <p:txBody>
          <a:bodyPr wrap="none" rtlCol="0">
            <a:spAutoFit/>
          </a:bodyPr>
          <a:lstStyle/>
          <a:p>
            <a:r>
              <a:rPr lang="en-US" dirty="0"/>
              <a:t>The radius of a critical assembly is</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4891103-AD4A-C790-2436-0C89053285F2}"/>
                  </a:ext>
                </a:extLst>
              </p:cNvPr>
              <p:cNvSpPr txBox="1"/>
              <p:nvPr/>
            </p:nvSpPr>
            <p:spPr>
              <a:xfrm>
                <a:off x="450578" y="3391487"/>
                <a:ext cx="5393849" cy="1015471"/>
              </a:xfrm>
              <a:prstGeom prst="rect">
                <a:avLst/>
              </a:prstGeom>
              <a:noFill/>
            </p:spPr>
            <p:txBody>
              <a:bodyPr wrap="none" rtlCol="0">
                <a:spAutoFit/>
              </a:bodyPr>
              <a:lstStyle/>
              <a:p>
                <a:r>
                  <a:rPr lang="en-US" dirty="0"/>
                  <a:t>where </a:t>
                </a:r>
                <a14:m>
                  <m:oMath xmlns:m="http://schemas.openxmlformats.org/officeDocument/2006/math">
                    <m:r>
                      <a:rPr lang="en-US" b="0" i="1" smtClean="0">
                        <a:latin typeface="Cambria Math" panose="02040503050406030204" pitchFamily="18" charset="0"/>
                      </a:rPr>
                      <m:t>𝑠</m:t>
                    </m:r>
                  </m:oMath>
                </a14:m>
                <a:r>
                  <a:rPr lang="en-US" dirty="0"/>
                  <a:t> is the number of steps in a random walk. Then,</a:t>
                </a:r>
              </a:p>
              <a:p>
                <a:r>
                  <a:rPr lang="en-US" dirty="0"/>
                  <a:t>considering that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𝐴</m:t>
                        </m:r>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𝐴</m:t>
                        </m:r>
                      </m:sub>
                    </m:sSub>
                  </m:oMath>
                </a14:m>
                <a:r>
                  <a:rPr lang="en-US" dirty="0"/>
                  <a:t> </a:t>
                </a:r>
              </a:p>
              <a:p>
                <a:r>
                  <a:rPr lang="en-US" dirty="0"/>
                  <a:t> </a:t>
                </a:r>
              </a:p>
            </p:txBody>
          </p:sp>
        </mc:Choice>
        <mc:Fallback xmlns="">
          <p:sp>
            <p:nvSpPr>
              <p:cNvPr id="11" name="TextBox 10">
                <a:extLst>
                  <a:ext uri="{FF2B5EF4-FFF2-40B4-BE49-F238E27FC236}">
                    <a16:creationId xmlns:a16="http://schemas.microsoft.com/office/drawing/2014/main" id="{E7A42837-E12C-A4F0-E14F-18A833127912}"/>
                  </a:ext>
                </a:extLst>
              </p:cNvPr>
              <p:cNvSpPr txBox="1">
                <a:spLocks noRot="1" noChangeAspect="1" noMove="1" noResize="1" noEditPoints="1" noAdjustHandles="1" noChangeArrowheads="1" noChangeShapeType="1" noTextEdit="1"/>
              </p:cNvSpPr>
              <p:nvPr/>
            </p:nvSpPr>
            <p:spPr>
              <a:xfrm>
                <a:off x="450578" y="3391487"/>
                <a:ext cx="5393849" cy="1015471"/>
              </a:xfrm>
              <a:prstGeom prst="rect">
                <a:avLst/>
              </a:prstGeom>
              <a:blipFill>
                <a:blip r:embed="rId9"/>
                <a:stretch>
                  <a:fillRect l="-939" t="-24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FFAE4AA-14C0-0CA4-99F5-BCC1D2B95B2E}"/>
                  </a:ext>
                </a:extLst>
              </p:cNvPr>
              <p:cNvSpPr txBox="1"/>
              <p:nvPr/>
            </p:nvSpPr>
            <p:spPr>
              <a:xfrm>
                <a:off x="586854" y="5008728"/>
                <a:ext cx="4858125" cy="646331"/>
              </a:xfrm>
              <a:prstGeom prst="rect">
                <a:avLst/>
              </a:prstGeom>
              <a:noFill/>
            </p:spPr>
            <p:txBody>
              <a:bodyPr wrap="none" rtlCol="0">
                <a:spAutoFit/>
              </a:bodyPr>
              <a:lstStyle/>
              <a:p>
                <a14:m>
                  <m:oMath xmlns:m="http://schemas.openxmlformats.org/officeDocument/2006/math">
                    <m:r>
                      <a:rPr lang="en-US" b="0" i="1" smtClean="0">
                        <a:latin typeface="Cambria Math" panose="02040503050406030204" pitchFamily="18" charset="0"/>
                      </a:rPr>
                      <m:t>𝑓</m:t>
                    </m:r>
                  </m:oMath>
                </a14:m>
                <a:r>
                  <a:rPr lang="en-US" dirty="0"/>
                  <a:t> is a “fudge” factor incorporating constants and </a:t>
                </a:r>
              </a:p>
              <a:p>
                <a:r>
                  <a:rPr lang="en-US" dirty="0"/>
                  <a:t>geometrical factors. It follows that:</a:t>
                </a:r>
              </a:p>
            </p:txBody>
          </p:sp>
        </mc:Choice>
        <mc:Fallback xmlns="">
          <p:sp>
            <p:nvSpPr>
              <p:cNvPr id="14" name="TextBox 13">
                <a:extLst>
                  <a:ext uri="{FF2B5EF4-FFF2-40B4-BE49-F238E27FC236}">
                    <a16:creationId xmlns:a16="http://schemas.microsoft.com/office/drawing/2014/main" id="{A88B5CA7-2621-9A4C-C24E-7E31538D9033}"/>
                  </a:ext>
                </a:extLst>
              </p:cNvPr>
              <p:cNvSpPr txBox="1">
                <a:spLocks noRot="1" noChangeAspect="1" noMove="1" noResize="1" noEditPoints="1" noAdjustHandles="1" noChangeArrowheads="1" noChangeShapeType="1" noTextEdit="1"/>
              </p:cNvSpPr>
              <p:nvPr/>
            </p:nvSpPr>
            <p:spPr>
              <a:xfrm>
                <a:off x="586854" y="5008728"/>
                <a:ext cx="4858125" cy="646331"/>
              </a:xfrm>
              <a:prstGeom prst="rect">
                <a:avLst/>
              </a:prstGeom>
              <a:blipFill>
                <a:blip r:embed="rId10"/>
                <a:stretch>
                  <a:fillRect l="-1044" t="-3846" b="-134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8EE8988-F372-B5AC-06A6-27BB99F1CAAE}"/>
                  </a:ext>
                </a:extLst>
              </p:cNvPr>
              <p:cNvSpPr txBox="1"/>
              <p:nvPr/>
            </p:nvSpPr>
            <p:spPr>
              <a:xfrm>
                <a:off x="2129755" y="5944872"/>
                <a:ext cx="113050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𝐶</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𝜌</m:t>
                          </m:r>
                        </m:e>
                        <m:sup>
                          <m:r>
                            <a:rPr lang="en-US" b="0" i="1" smtClean="0">
                              <a:latin typeface="Cambria Math" panose="02040503050406030204" pitchFamily="18" charset="0"/>
                              <a:ea typeface="Cambria Math" panose="02040503050406030204" pitchFamily="18" charset="0"/>
                            </a:rPr>
                            <m:t>2</m:t>
                          </m:r>
                        </m:sup>
                      </m:sSup>
                    </m:oMath>
                  </m:oMathPara>
                </a14:m>
                <a:endParaRPr lang="en-US" dirty="0"/>
              </a:p>
            </p:txBody>
          </p:sp>
        </mc:Choice>
        <mc:Fallback xmlns="">
          <p:sp>
            <p:nvSpPr>
              <p:cNvPr id="18" name="TextBox 17">
                <a:extLst>
                  <a:ext uri="{FF2B5EF4-FFF2-40B4-BE49-F238E27FC236}">
                    <a16:creationId xmlns:a16="http://schemas.microsoft.com/office/drawing/2014/main" id="{2D1E723F-C10A-35D2-E2B8-8D08B223C61F}"/>
                  </a:ext>
                </a:extLst>
              </p:cNvPr>
              <p:cNvSpPr txBox="1">
                <a:spLocks noRot="1" noChangeAspect="1" noMove="1" noResize="1" noEditPoints="1" noAdjustHandles="1" noChangeArrowheads="1" noChangeShapeType="1" noTextEdit="1"/>
              </p:cNvSpPr>
              <p:nvPr/>
            </p:nvSpPr>
            <p:spPr>
              <a:xfrm>
                <a:off x="2129755" y="5944872"/>
                <a:ext cx="1130501" cy="276999"/>
              </a:xfrm>
              <a:prstGeom prst="rect">
                <a:avLst/>
              </a:prstGeom>
              <a:blipFill>
                <a:blip r:embed="rId11"/>
                <a:stretch>
                  <a:fillRect l="-3333" t="-4348" r="-2222" b="-30435"/>
                </a:stretch>
              </a:blipFill>
            </p:spPr>
            <p:txBody>
              <a:bodyPr/>
              <a:lstStyle/>
              <a:p>
                <a:r>
                  <a:rPr lang="en-US">
                    <a:noFill/>
                  </a:rPr>
                  <a:t> </a:t>
                </a:r>
              </a:p>
            </p:txBody>
          </p:sp>
        </mc:Fallback>
      </mc:AlternateContent>
    </p:spTree>
    <p:extLst>
      <p:ext uri="{BB962C8B-B14F-4D97-AF65-F5344CB8AC3E}">
        <p14:creationId xmlns:p14="http://schemas.microsoft.com/office/powerpoint/2010/main" val="36051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019347D-3C1F-9841-8697-D7053FB6A53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Basic principles of fission weapon design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2" name="TextBox 1">
            <a:extLst>
              <a:ext uri="{FF2B5EF4-FFF2-40B4-BE49-F238E27FC236}">
                <a16:creationId xmlns:a16="http://schemas.microsoft.com/office/drawing/2014/main" id="{665EE995-C772-EFE4-B376-B8B1F7398094}"/>
              </a:ext>
            </a:extLst>
          </p:cNvPr>
          <p:cNvSpPr txBox="1"/>
          <p:nvPr/>
        </p:nvSpPr>
        <p:spPr>
          <a:xfrm>
            <a:off x="460800" y="1303200"/>
            <a:ext cx="11510762" cy="4273542"/>
          </a:xfrm>
          <a:prstGeom prst="rect">
            <a:avLst/>
          </a:prstGeom>
          <a:noFill/>
        </p:spPr>
        <p:txBody>
          <a:bodyPr wrap="square" rtlCol="0">
            <a:spAutoFit/>
          </a:bodyPr>
          <a:lstStyle/>
          <a:p>
            <a:r>
              <a:rPr lang="en-US" dirty="0"/>
              <a:t>The principal issues that must solved to construct a fission weapon are:</a:t>
            </a:r>
          </a:p>
          <a:p>
            <a:endParaRPr lang="en-US" dirty="0"/>
          </a:p>
          <a:p>
            <a:pPr marL="342900" indent="-342900">
              <a:buFont typeface="+mj-lt"/>
              <a:buAutoNum type="arabicPeriod"/>
            </a:pPr>
            <a:r>
              <a:rPr lang="en-US" dirty="0"/>
              <a:t>Keeping the fissionable material in a subcritical state before detonation;</a:t>
            </a:r>
          </a:p>
          <a:p>
            <a:pPr marL="342900" indent="-342900">
              <a:buFont typeface="+mj-lt"/>
              <a:buAutoNum type="arabicPeriod"/>
            </a:pPr>
            <a:r>
              <a:rPr lang="en-US" dirty="0"/>
              <a:t>Bringing the fissionable material into a supercritical mass while keeping it free of neutrons;</a:t>
            </a:r>
          </a:p>
          <a:p>
            <a:pPr marL="342900" indent="-342900">
              <a:buFont typeface="+mj-lt"/>
              <a:buAutoNum type="arabicPeriod"/>
            </a:pPr>
            <a:r>
              <a:rPr lang="en-US" dirty="0"/>
              <a:t>Introducing neutrons into the critical mass when it is at the optimum configuration (i.e. at maximum supercriticality);</a:t>
            </a:r>
          </a:p>
          <a:p>
            <a:pPr marL="342900" indent="-342900">
              <a:buFont typeface="+mj-lt"/>
              <a:buAutoNum type="arabicPeriod"/>
            </a:pPr>
            <a:r>
              <a:rPr lang="en-US" dirty="0"/>
              <a:t>Keeping the mass together until a substantial portion of the material has fissioned.</a:t>
            </a:r>
          </a:p>
          <a:p>
            <a:endParaRPr lang="en-US" dirty="0"/>
          </a:p>
          <a:p>
            <a:pPr algn="just"/>
            <a:r>
              <a:rPr lang="en-US" dirty="0"/>
              <a:t>Solving issues 1, 2 and 3 together is greatly complicated by the unavoidable presence of naturally occurring neutrons. Neutrons can be generated by cosmic rays (at a low rate), and by spontaneous fission. </a:t>
            </a:r>
          </a:p>
          <a:p>
            <a:pPr algn="just"/>
            <a:endParaRPr lang="en-US" dirty="0"/>
          </a:p>
          <a:p>
            <a:pPr algn="just"/>
            <a:r>
              <a:rPr lang="en-US" dirty="0"/>
              <a:t>The process of assembling the supercritical mass must occur in significantly less time than the average interval between spontaneous fissions to have a reasonable chance of succeeding. This problem is difficult to accomplish due to the very large change in reactivity required in going from a subcritical state to a supercritical one. The time required to raise the value of </a:t>
            </a:r>
            <a:r>
              <a:rPr lang="en-US" b="1" dirty="0"/>
              <a:t>k from 1 to the maximum value of 2</a:t>
            </a:r>
            <a:r>
              <a:rPr lang="en-US" dirty="0"/>
              <a:t> or so is called the reactivity insertion time, or simply </a:t>
            </a:r>
            <a:r>
              <a:rPr lang="en-US" b="1" dirty="0"/>
              <a:t>insertion time</a:t>
            </a:r>
            <a:r>
              <a:rPr lang="en-US" dirty="0"/>
              <a:t>.</a:t>
            </a:r>
          </a:p>
          <a:p>
            <a:pPr algn="just"/>
            <a:endParaRPr lang="en-US" dirty="0"/>
          </a:p>
        </p:txBody>
      </p:sp>
    </p:spTree>
    <p:extLst>
      <p:ext uri="{BB962C8B-B14F-4D97-AF65-F5344CB8AC3E}">
        <p14:creationId xmlns:p14="http://schemas.microsoft.com/office/powerpoint/2010/main" val="695387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195A6-18C7-6E99-DB2D-0DE4DB7753F4}"/>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3F172966-484B-BE4C-1B6E-7265BAEACC31}"/>
              </a:ext>
            </a:extLst>
          </p:cNvPr>
          <p:cNvPicPr>
            <a:picLocks noChangeAspect="1"/>
          </p:cNvPicPr>
          <p:nvPr/>
        </p:nvPicPr>
        <p:blipFill>
          <a:blip r:embed="rId3"/>
          <a:stretch>
            <a:fillRect/>
          </a:stretch>
        </p:blipFill>
        <p:spPr>
          <a:xfrm>
            <a:off x="83144" y="6343904"/>
            <a:ext cx="514096" cy="514096"/>
          </a:xfrm>
          <a:prstGeom prst="rect">
            <a:avLst/>
          </a:prstGeom>
        </p:spPr>
      </p:pic>
      <p:sp>
        <p:nvSpPr>
          <p:cNvPr id="2" name="TextBox 1">
            <a:extLst>
              <a:ext uri="{FF2B5EF4-FFF2-40B4-BE49-F238E27FC236}">
                <a16:creationId xmlns:a16="http://schemas.microsoft.com/office/drawing/2014/main" id="{9CFC38C6-B228-0EDF-1AB4-4D065258A556}"/>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 mass of an untampered gadget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58F4C36-0058-FF53-BDAC-680F76E7DCDE}"/>
                  </a:ext>
                </a:extLst>
              </p:cNvPr>
              <p:cNvSpPr txBox="1"/>
              <p:nvPr/>
            </p:nvSpPr>
            <p:spPr>
              <a:xfrm>
                <a:off x="450579" y="1338544"/>
                <a:ext cx="4160178" cy="1002326"/>
              </a:xfrm>
              <a:prstGeom prst="rect">
                <a:avLst/>
              </a:prstGeom>
              <a:noFill/>
            </p:spPr>
            <p:txBody>
              <a:bodyPr wrap="none" lIns="0" tIns="0" rIns="0" bIns="0" rtlCol="0">
                <a:spAutoFit/>
              </a:bodyPr>
              <a:lstStyle/>
              <a:p>
                <a:r>
                  <a:rPr lang="en-US" sz="2400" dirty="0"/>
                  <a:t> </a:t>
                </a:r>
                <a:r>
                  <a:rPr lang="en-US" dirty="0"/>
                  <a:t>Diffusion equation:</a:t>
                </a:r>
                <a:r>
                  <a:rPr lang="en-US" sz="2400" dirty="0"/>
                  <a:t> </a:t>
                </a:r>
              </a:p>
              <a:p>
                <a:r>
                  <a:rPr lang="en-US" sz="2400" dirty="0"/>
                  <a:t>	</a:t>
                </a:r>
                <a14:m>
                  <m:oMath xmlns:m="http://schemas.openxmlformats.org/officeDocument/2006/math">
                    <m:f>
                      <m:fPr>
                        <m:ctrlPr>
                          <a:rPr lang="en-US" sz="2400" i="1" smtClean="0">
                            <a:latin typeface="Cambria Math" panose="02040503050406030204" pitchFamily="18" charset="0"/>
                          </a:rPr>
                        </m:ctrlPr>
                      </m:fPr>
                      <m:num>
                        <m:r>
                          <a:rPr lang="en-US" sz="2400" i="1" smtClean="0">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𝐹</m:t>
                        </m:r>
                      </m:num>
                      <m:den>
                        <m:r>
                          <a:rPr lang="en-US" sz="2400" i="1" smtClean="0">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𝑡</m:t>
                        </m:r>
                      </m:den>
                    </m:f>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r>
                          <a:rPr lang="it-IT" sz="2400" b="0" i="0" smtClean="0">
                            <a:latin typeface="Cambria Math" panose="02040503050406030204" pitchFamily="18" charset="0"/>
                          </a:rPr>
                          <m:t>1</m:t>
                        </m:r>
                      </m:num>
                      <m:den>
                        <m:r>
                          <a:rPr lang="it-IT" sz="2400" b="0" i="0" smtClean="0">
                            <a:latin typeface="Cambria Math" panose="02040503050406030204" pitchFamily="18" charset="0"/>
                          </a:rPr>
                          <m:t>3</m:t>
                        </m:r>
                      </m:den>
                    </m:f>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𝜆</m:t>
                        </m:r>
                      </m:e>
                      <m:sub>
                        <m:r>
                          <a:rPr lang="it-IT" sz="2400" b="0" i="1" smtClean="0">
                            <a:latin typeface="Cambria Math" panose="02040503050406030204" pitchFamily="18" charset="0"/>
                            <a:ea typeface="Cambria Math" panose="02040503050406030204" pitchFamily="18" charset="0"/>
                          </a:rPr>
                          <m:t>𝑡</m:t>
                        </m:r>
                      </m:sub>
                    </m:sSub>
                    <m:r>
                      <a:rPr lang="it-IT" sz="2400" b="0" i="1" smtClean="0">
                        <a:latin typeface="Cambria Math" panose="02040503050406030204" pitchFamily="18" charset="0"/>
                        <a:ea typeface="Cambria Math" panose="02040503050406030204" pitchFamily="18" charset="0"/>
                      </a:rPr>
                      <m:t>𝑣</m:t>
                    </m:r>
                    <m:r>
                      <a:rPr lang="it-IT" sz="2400" b="0" i="1" smtClean="0">
                        <a:latin typeface="Cambria Math" panose="02040503050406030204" pitchFamily="18" charset="0"/>
                        <a:ea typeface="Cambria Math" panose="02040503050406030204" pitchFamily="18" charset="0"/>
                      </a:rPr>
                      <m:t> </m:t>
                    </m:r>
                    <m:sSup>
                      <m:sSupPr>
                        <m:ctrlPr>
                          <a:rPr lang="it-IT" sz="2400" b="0" i="1" smtClean="0">
                            <a:latin typeface="Cambria Math" panose="02040503050406030204" pitchFamily="18" charset="0"/>
                            <a:ea typeface="Cambria Math" panose="02040503050406030204" pitchFamily="18" charset="0"/>
                          </a:rPr>
                        </m:ctrlPr>
                      </m:sSupPr>
                      <m:e>
                        <m:r>
                          <m:rPr>
                            <m:sty m:val="p"/>
                          </m:rPr>
                          <a:rPr lang="it-IT" sz="2400" b="0" i="1" smtClean="0">
                            <a:latin typeface="Cambria Math" panose="02040503050406030204" pitchFamily="18" charset="0"/>
                            <a:ea typeface="Cambria Math" panose="02040503050406030204" pitchFamily="18" charset="0"/>
                          </a:rPr>
                          <m:t>∇</m:t>
                        </m:r>
                      </m:e>
                      <m:sup>
                        <m:r>
                          <a:rPr lang="it-IT" sz="2400" b="0" i="1" smtClean="0">
                            <a:latin typeface="Cambria Math" panose="02040503050406030204" pitchFamily="18" charset="0"/>
                            <a:ea typeface="Cambria Math" panose="02040503050406030204" pitchFamily="18" charset="0"/>
                          </a:rPr>
                          <m:t>2</m:t>
                        </m:r>
                      </m:sup>
                    </m:sSup>
                    <m:r>
                      <a:rPr lang="it-IT" sz="2400" b="0" i="1" smtClean="0">
                        <a:latin typeface="Cambria Math" panose="02040503050406030204" pitchFamily="18" charset="0"/>
                        <a:ea typeface="Cambria Math" panose="02040503050406030204" pitchFamily="18" charset="0"/>
                      </a:rPr>
                      <m:t>𝐹</m:t>
                    </m:r>
                    <m:r>
                      <a:rPr lang="it-IT" sz="2400" b="0" i="1" smtClean="0">
                        <a:latin typeface="Cambria Math" panose="02040503050406030204" pitchFamily="18" charset="0"/>
                        <a:ea typeface="Cambria Math" panose="02040503050406030204" pitchFamily="18" charset="0"/>
                      </a:rPr>
                      <m:t>+</m:t>
                    </m:r>
                    <m:f>
                      <m:fPr>
                        <m:ctrlPr>
                          <a:rPr lang="it-IT" sz="2400" b="0" i="1" smtClean="0">
                            <a:latin typeface="Cambria Math" panose="02040503050406030204" pitchFamily="18" charset="0"/>
                            <a:ea typeface="Cambria Math" panose="02040503050406030204" pitchFamily="18" charset="0"/>
                          </a:rPr>
                        </m:ctrlPr>
                      </m:fPr>
                      <m:num>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𝜈</m:t>
                            </m:r>
                          </m:e>
                          <m:sub>
                            <m:r>
                              <a:rPr lang="it-IT" sz="2400" b="0" i="1" smtClean="0">
                                <a:latin typeface="Cambria Math" panose="02040503050406030204" pitchFamily="18" charset="0"/>
                                <a:ea typeface="Cambria Math" panose="02040503050406030204" pitchFamily="18" charset="0"/>
                              </a:rPr>
                              <m:t>𝑓</m:t>
                            </m:r>
                          </m:sub>
                        </m:sSub>
                        <m:r>
                          <a:rPr lang="it-IT" sz="2400" b="0" i="1" smtClean="0">
                            <a:latin typeface="Cambria Math" panose="02040503050406030204" pitchFamily="18" charset="0"/>
                            <a:ea typeface="Cambria Math" panose="02040503050406030204" pitchFamily="18" charset="0"/>
                          </a:rPr>
                          <m:t>−1</m:t>
                        </m:r>
                      </m:num>
                      <m:den>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𝑡</m:t>
                            </m:r>
                          </m:e>
                          <m:sub>
                            <m:r>
                              <a:rPr lang="it-IT" sz="2400" b="0" i="1" smtClean="0">
                                <a:latin typeface="Cambria Math" panose="02040503050406030204" pitchFamily="18" charset="0"/>
                                <a:ea typeface="Cambria Math" panose="02040503050406030204" pitchFamily="18" charset="0"/>
                              </a:rPr>
                              <m:t>𝑓</m:t>
                            </m:r>
                          </m:sub>
                        </m:sSub>
                      </m:den>
                    </m:f>
                    <m:r>
                      <a:rPr lang="it-IT" sz="2400" b="0" i="1" smtClean="0">
                        <a:latin typeface="Cambria Math" panose="02040503050406030204" pitchFamily="18" charset="0"/>
                        <a:ea typeface="Cambria Math" panose="02040503050406030204" pitchFamily="18" charset="0"/>
                      </a:rPr>
                      <m:t>𝐹</m:t>
                    </m:r>
                  </m:oMath>
                </a14:m>
                <a:endParaRPr lang="en-US" sz="2400" dirty="0"/>
              </a:p>
            </p:txBody>
          </p:sp>
        </mc:Choice>
        <mc:Fallback xmlns="">
          <p:sp>
            <p:nvSpPr>
              <p:cNvPr id="7" name="TextBox 6">
                <a:extLst>
                  <a:ext uri="{FF2B5EF4-FFF2-40B4-BE49-F238E27FC236}">
                    <a16:creationId xmlns:a16="http://schemas.microsoft.com/office/drawing/2014/main" id="{81175EAB-8B5B-FF5B-04B7-17045AD3BAA6}"/>
                  </a:ext>
                </a:extLst>
              </p:cNvPr>
              <p:cNvSpPr txBox="1">
                <a:spLocks noRot="1" noChangeAspect="1" noMove="1" noResize="1" noEditPoints="1" noAdjustHandles="1" noChangeArrowheads="1" noChangeShapeType="1" noTextEdit="1"/>
              </p:cNvSpPr>
              <p:nvPr/>
            </p:nvSpPr>
            <p:spPr>
              <a:xfrm>
                <a:off x="450579" y="1338544"/>
                <a:ext cx="4160178" cy="1002326"/>
              </a:xfrm>
              <a:prstGeom prst="rect">
                <a:avLst/>
              </a:prstGeom>
              <a:blipFill>
                <a:blip r:embed="rId4"/>
                <a:stretch>
                  <a:fillRect l="-1829" t="-1250"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C94A1E1-8F76-F39A-4EF0-EC726336544F}"/>
                  </a:ext>
                </a:extLst>
              </p:cNvPr>
              <p:cNvSpPr txBox="1"/>
              <p:nvPr/>
            </p:nvSpPr>
            <p:spPr>
              <a:xfrm>
                <a:off x="450579" y="2401687"/>
                <a:ext cx="3800592" cy="799193"/>
              </a:xfrm>
              <a:prstGeom prst="rect">
                <a:avLst/>
              </a:prstGeom>
              <a:noFill/>
            </p:spPr>
            <p:txBody>
              <a:bodyPr wrap="none" rtlCol="0">
                <a:spAutoFit/>
              </a:bodyPr>
              <a:lstStyle/>
              <a:p>
                <a:r>
                  <a:rPr lang="en-US" dirty="0"/>
                  <a:t>1. Persistent time-dependent solution:</a:t>
                </a:r>
              </a:p>
              <a:p>
                <a:r>
                  <a:rPr lang="en-US" dirty="0"/>
                  <a:t>	</a:t>
                </a:r>
                <a14:m>
                  <m:oMath xmlns:m="http://schemas.openxmlformats.org/officeDocument/2006/math">
                    <m:r>
                      <a:rPr lang="it-IT" sz="2400" b="0" i="1" smtClean="0">
                        <a:latin typeface="Cambria Math" panose="02040503050406030204" pitchFamily="18" charset="0"/>
                      </a:rPr>
                      <m:t>𝐹</m:t>
                    </m:r>
                    <m:d>
                      <m:dPr>
                        <m:ctrlPr>
                          <a:rPr lang="it-IT" sz="2400" b="0" i="1" smtClean="0">
                            <a:latin typeface="Cambria Math" panose="02040503050406030204" pitchFamily="18" charset="0"/>
                          </a:rPr>
                        </m:ctrlPr>
                      </m:dPr>
                      <m:e>
                        <m:r>
                          <a:rPr lang="it-IT" sz="2400" b="0" i="1" smtClean="0">
                            <a:latin typeface="Cambria Math" panose="02040503050406030204" pitchFamily="18" charset="0"/>
                          </a:rPr>
                          <m:t>𝑡</m:t>
                        </m:r>
                      </m:e>
                    </m:d>
                    <m:r>
                      <a:rPr lang="it-IT" sz="2400" b="0" i="1" smtClean="0">
                        <a:latin typeface="Cambria Math" panose="02040503050406030204" pitchFamily="18" charset="0"/>
                      </a:rPr>
                      <m:t> </m:t>
                    </m:r>
                    <m:r>
                      <a:rPr lang="it-IT" sz="2400" b="0" i="1" smtClean="0">
                        <a:latin typeface="Cambria Math" panose="02040503050406030204" pitchFamily="18" charset="0"/>
                        <a:ea typeface="Cambria Math" panose="02040503050406030204" pitchFamily="18" charset="0"/>
                      </a:rPr>
                      <m:t>~ </m:t>
                    </m:r>
                    <m:sSup>
                      <m:sSupPr>
                        <m:ctrlPr>
                          <a:rPr lang="it-IT" sz="2400" b="0" i="1" smtClean="0">
                            <a:latin typeface="Cambria Math" panose="02040503050406030204" pitchFamily="18" charset="0"/>
                            <a:ea typeface="Cambria Math" panose="02040503050406030204" pitchFamily="18" charset="0"/>
                          </a:rPr>
                        </m:ctrlPr>
                      </m:sSupPr>
                      <m:e>
                        <m:r>
                          <a:rPr lang="it-IT" sz="2400" b="0" i="1" smtClean="0">
                            <a:latin typeface="Cambria Math" panose="02040503050406030204" pitchFamily="18" charset="0"/>
                            <a:ea typeface="Cambria Math" panose="02040503050406030204" pitchFamily="18" charset="0"/>
                          </a:rPr>
                          <m:t>𝑒</m:t>
                        </m:r>
                      </m:e>
                      <m:sup>
                        <m:sSup>
                          <m:sSupPr>
                            <m:ctrlPr>
                              <a:rPr lang="it-IT" sz="2400" b="0" i="1" smtClean="0">
                                <a:latin typeface="Cambria Math" panose="02040503050406030204" pitchFamily="18" charset="0"/>
                                <a:ea typeface="Cambria Math" panose="02040503050406030204" pitchFamily="18" charset="0"/>
                              </a:rPr>
                            </m:ctrlPr>
                          </m:sSupPr>
                          <m:e>
                            <m:r>
                              <a:rPr lang="it-IT" sz="2400" b="0" i="1" smtClean="0">
                                <a:latin typeface="Cambria Math" panose="02040503050406030204" pitchFamily="18" charset="0"/>
                                <a:ea typeface="Cambria Math" panose="02040503050406030204" pitchFamily="18" charset="0"/>
                              </a:rPr>
                              <m:t>𝜈</m:t>
                            </m:r>
                          </m:e>
                          <m:sup>
                            <m:r>
                              <a:rPr lang="it-IT" sz="2400" b="0" i="1" smtClean="0">
                                <a:latin typeface="Cambria Math" panose="02040503050406030204" pitchFamily="18" charset="0"/>
                                <a:ea typeface="Cambria Math" panose="02040503050406030204" pitchFamily="18" charset="0"/>
                              </a:rPr>
                              <m:t>′</m:t>
                            </m:r>
                          </m:sup>
                        </m:sSup>
                        <m:r>
                          <a:rPr lang="it-IT" sz="2400" b="0" i="1" smtClean="0">
                            <a:latin typeface="Cambria Math" panose="02040503050406030204" pitchFamily="18" charset="0"/>
                            <a:ea typeface="Cambria Math" panose="02040503050406030204" pitchFamily="18" charset="0"/>
                          </a:rPr>
                          <m:t>𝑡</m:t>
                        </m:r>
                        <m:r>
                          <a:rPr lang="it-IT" sz="2400" b="0" i="1" smtClean="0">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𝑡</m:t>
                            </m:r>
                          </m:e>
                          <m:sub>
                            <m:r>
                              <a:rPr lang="it-IT" sz="2400" b="0" i="1" smtClean="0">
                                <a:latin typeface="Cambria Math" panose="02040503050406030204" pitchFamily="18" charset="0"/>
                                <a:ea typeface="Cambria Math" panose="02040503050406030204" pitchFamily="18" charset="0"/>
                              </a:rPr>
                              <m:t>𝑓</m:t>
                            </m:r>
                          </m:sub>
                        </m:sSub>
                      </m:sup>
                    </m:sSup>
                  </m:oMath>
                </a14:m>
                <a:endParaRPr lang="en-US" sz="2400" dirty="0"/>
              </a:p>
            </p:txBody>
          </p:sp>
        </mc:Choice>
        <mc:Fallback xmlns="">
          <p:sp>
            <p:nvSpPr>
              <p:cNvPr id="8" name="TextBox 7">
                <a:extLst>
                  <a:ext uri="{FF2B5EF4-FFF2-40B4-BE49-F238E27FC236}">
                    <a16:creationId xmlns:a16="http://schemas.microsoft.com/office/drawing/2014/main" id="{EC5326D6-A110-F858-8B4A-BEEA74BCA51D}"/>
                  </a:ext>
                </a:extLst>
              </p:cNvPr>
              <p:cNvSpPr txBox="1">
                <a:spLocks noRot="1" noChangeAspect="1" noMove="1" noResize="1" noEditPoints="1" noAdjustHandles="1" noChangeArrowheads="1" noChangeShapeType="1" noTextEdit="1"/>
              </p:cNvSpPr>
              <p:nvPr/>
            </p:nvSpPr>
            <p:spPr>
              <a:xfrm>
                <a:off x="450579" y="2401687"/>
                <a:ext cx="3800592" cy="799193"/>
              </a:xfrm>
              <a:prstGeom prst="rect">
                <a:avLst/>
              </a:prstGeom>
              <a:blipFill>
                <a:blip r:embed="rId5"/>
                <a:stretch>
                  <a:fillRect l="-1333" t="-3125" r="-333" b="-109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C63E962-B893-4111-3469-23707509EC78}"/>
                  </a:ext>
                </a:extLst>
              </p:cNvPr>
              <p:cNvSpPr txBox="1"/>
              <p:nvPr/>
            </p:nvSpPr>
            <p:spPr>
              <a:xfrm>
                <a:off x="450579" y="3270290"/>
                <a:ext cx="5059014" cy="1184876"/>
              </a:xfrm>
              <a:prstGeom prst="rect">
                <a:avLst/>
              </a:prstGeom>
              <a:noFill/>
            </p:spPr>
            <p:txBody>
              <a:bodyPr wrap="none" rtlCol="0">
                <a:spAutoFit/>
              </a:bodyPr>
              <a:lstStyle/>
              <a:p>
                <a:r>
                  <a:rPr lang="en-US" dirty="0"/>
                  <a:t>2. Space-dependence for a spherical assembly:</a:t>
                </a:r>
              </a:p>
              <a:p>
                <a:r>
                  <a:rPr lang="en-US" dirty="0"/>
                  <a:t>	</a:t>
                </a:r>
                <a14:m>
                  <m:oMath xmlns:m="http://schemas.openxmlformats.org/officeDocument/2006/math">
                    <m:r>
                      <a:rPr lang="it-IT" sz="2400" b="0" i="1" smtClean="0">
                        <a:latin typeface="Cambria Math" panose="02040503050406030204" pitchFamily="18" charset="0"/>
                      </a:rPr>
                      <m:t>𝐹</m:t>
                    </m:r>
                    <m:d>
                      <m:dPr>
                        <m:ctrlPr>
                          <a:rPr lang="it-IT" sz="2400" b="0" i="1" smtClean="0">
                            <a:latin typeface="Cambria Math" panose="02040503050406030204" pitchFamily="18" charset="0"/>
                          </a:rPr>
                        </m:ctrlPr>
                      </m:dPr>
                      <m:e>
                        <m:r>
                          <a:rPr lang="it-IT" sz="2400" b="0" i="1" smtClean="0">
                            <a:latin typeface="Cambria Math" panose="02040503050406030204" pitchFamily="18" charset="0"/>
                          </a:rPr>
                          <m:t>𝑟</m:t>
                        </m:r>
                      </m:e>
                    </m:d>
                    <m:r>
                      <a:rPr lang="it-IT" sz="2400" b="0" i="1" smtClean="0">
                        <a:latin typeface="Cambria Math" panose="02040503050406030204" pitchFamily="18" charset="0"/>
                        <a:ea typeface="Cambria Math" panose="02040503050406030204" pitchFamily="18" charset="0"/>
                      </a:rPr>
                      <m:t>~</m:t>
                    </m:r>
                    <m:f>
                      <m:fPr>
                        <m:ctrlPr>
                          <a:rPr lang="it-IT" sz="2400" b="0" i="1" smtClean="0">
                            <a:latin typeface="Cambria Math" panose="02040503050406030204" pitchFamily="18" charset="0"/>
                            <a:ea typeface="Cambria Math" panose="02040503050406030204" pitchFamily="18" charset="0"/>
                          </a:rPr>
                        </m:ctrlPr>
                      </m:fPr>
                      <m:num>
                        <m:func>
                          <m:funcPr>
                            <m:ctrlPr>
                              <a:rPr lang="it-IT" sz="2400" b="0" i="1" smtClean="0">
                                <a:latin typeface="Cambria Math" panose="02040503050406030204" pitchFamily="18" charset="0"/>
                                <a:ea typeface="Cambria Math" panose="02040503050406030204" pitchFamily="18" charset="0"/>
                              </a:rPr>
                            </m:ctrlPr>
                          </m:funcPr>
                          <m:fName>
                            <m:r>
                              <m:rPr>
                                <m:sty m:val="p"/>
                              </m:rPr>
                              <a:rPr lang="it-IT" sz="2400" b="0" i="0" smtClean="0">
                                <a:latin typeface="Cambria Math" panose="02040503050406030204" pitchFamily="18" charset="0"/>
                                <a:ea typeface="Cambria Math" panose="02040503050406030204" pitchFamily="18" charset="0"/>
                              </a:rPr>
                              <m:t>sin</m:t>
                            </m:r>
                          </m:fName>
                          <m:e>
                            <m:r>
                              <a:rPr lang="it-IT" sz="2400" b="0" i="1" smtClean="0">
                                <a:latin typeface="Cambria Math" panose="02040503050406030204" pitchFamily="18" charset="0"/>
                                <a:ea typeface="Cambria Math" panose="02040503050406030204" pitchFamily="18" charset="0"/>
                              </a:rPr>
                              <m:t>𝐾𝑟</m:t>
                            </m:r>
                          </m:e>
                        </m:func>
                      </m:num>
                      <m:den>
                        <m:r>
                          <a:rPr lang="it-IT" sz="2400" b="0" i="1" smtClean="0">
                            <a:latin typeface="Cambria Math" panose="02040503050406030204" pitchFamily="18" charset="0"/>
                            <a:ea typeface="Cambria Math" panose="02040503050406030204" pitchFamily="18" charset="0"/>
                          </a:rPr>
                          <m:t>𝑟</m:t>
                        </m:r>
                      </m:den>
                    </m:f>
                    <m:r>
                      <a:rPr lang="it-IT" sz="2400" b="0" i="1" smtClean="0">
                        <a:latin typeface="Cambria Math" panose="02040503050406030204" pitchFamily="18" charset="0"/>
                        <a:ea typeface="Cambria Math" panose="02040503050406030204" pitchFamily="18" charset="0"/>
                      </a:rPr>
                      <m:t>,</m:t>
                    </m:r>
                  </m:oMath>
                </a14:m>
                <a:r>
                  <a:rPr lang="en-US" dirty="0"/>
                  <a:t>  with </a:t>
                </a:r>
                <a14:m>
                  <m:oMath xmlns:m="http://schemas.openxmlformats.org/officeDocument/2006/math">
                    <m:sSup>
                      <m:sSupPr>
                        <m:ctrlPr>
                          <a:rPr lang="en-US" sz="2000" i="1" smtClean="0">
                            <a:latin typeface="Cambria Math" panose="02040503050406030204" pitchFamily="18" charset="0"/>
                          </a:rPr>
                        </m:ctrlPr>
                      </m:sSupPr>
                      <m:e>
                        <m:r>
                          <a:rPr lang="it-IT" sz="2000" b="0" i="1" smtClean="0">
                            <a:latin typeface="Cambria Math" panose="02040503050406030204" pitchFamily="18" charset="0"/>
                          </a:rPr>
                          <m:t>𝐾</m:t>
                        </m:r>
                      </m:e>
                      <m:sup>
                        <m:r>
                          <a:rPr lang="it-IT" sz="2000" b="0" i="1" smtClean="0">
                            <a:latin typeface="Cambria Math" panose="02040503050406030204" pitchFamily="18" charset="0"/>
                          </a:rPr>
                          <m:t>2</m:t>
                        </m:r>
                      </m:sup>
                    </m:sSup>
                    <m:r>
                      <a:rPr lang="it-IT" sz="2000" b="0" i="1" smtClean="0">
                        <a:latin typeface="Cambria Math" panose="02040503050406030204" pitchFamily="18" charset="0"/>
                      </a:rPr>
                      <m:t>=</m:t>
                    </m:r>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3(</m:t>
                        </m:r>
                        <m:sSub>
                          <m:sSubPr>
                            <m:ctrlPr>
                              <a:rPr lang="it-IT" sz="2000" i="1">
                                <a:latin typeface="Cambria Math" panose="02040503050406030204" pitchFamily="18" charset="0"/>
                                <a:ea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𝜈</m:t>
                            </m:r>
                          </m:e>
                          <m:sub>
                            <m:r>
                              <a:rPr lang="it-IT" sz="2000" i="1">
                                <a:latin typeface="Cambria Math" panose="02040503050406030204" pitchFamily="18" charset="0"/>
                                <a:ea typeface="Cambria Math" panose="02040503050406030204" pitchFamily="18" charset="0"/>
                              </a:rPr>
                              <m:t>𝑓</m:t>
                            </m:r>
                          </m:sub>
                        </m:sSub>
                        <m:r>
                          <a:rPr lang="it-IT" sz="2000" b="0" i="1" smtClean="0">
                            <a:latin typeface="Cambria Math" panose="02040503050406030204" pitchFamily="18" charset="0"/>
                            <a:ea typeface="Cambria Math" panose="02040503050406030204" pitchFamily="18" charset="0"/>
                          </a:rPr>
                          <m:t>−</m:t>
                        </m:r>
                        <m:sSup>
                          <m:sSupPr>
                            <m:ctrlPr>
                              <a:rPr lang="it-IT" sz="2000" b="0" i="1" smtClean="0">
                                <a:latin typeface="Cambria Math" panose="02040503050406030204" pitchFamily="18" charset="0"/>
                                <a:ea typeface="Cambria Math" panose="02040503050406030204" pitchFamily="18" charset="0"/>
                              </a:rPr>
                            </m:ctrlPr>
                          </m:sSupPr>
                          <m:e>
                            <m:r>
                              <a:rPr lang="it-IT" sz="2000" b="0" i="1" smtClean="0">
                                <a:latin typeface="Cambria Math" panose="02040503050406030204" pitchFamily="18" charset="0"/>
                                <a:ea typeface="Cambria Math" panose="02040503050406030204" pitchFamily="18" charset="0"/>
                              </a:rPr>
                              <m:t>𝜈</m:t>
                            </m:r>
                          </m:e>
                          <m:sup>
                            <m:r>
                              <a:rPr lang="it-IT" sz="2000" b="0" i="1" smtClean="0">
                                <a:latin typeface="Cambria Math" panose="02040503050406030204" pitchFamily="18" charset="0"/>
                                <a:ea typeface="Cambria Math" panose="02040503050406030204" pitchFamily="18" charset="0"/>
                              </a:rPr>
                              <m:t>′</m:t>
                            </m:r>
                          </m:sup>
                        </m:sSup>
                        <m:r>
                          <a:rPr lang="it-IT" sz="2000" i="1">
                            <a:latin typeface="Cambria Math" panose="02040503050406030204" pitchFamily="18" charset="0"/>
                            <a:ea typeface="Cambria Math" panose="02040503050406030204" pitchFamily="18" charset="0"/>
                          </a:rPr>
                          <m:t>−1</m:t>
                        </m:r>
                        <m:r>
                          <a:rPr lang="it-IT" sz="2000" b="0" i="1" smtClean="0">
                            <a:latin typeface="Cambria Math" panose="02040503050406030204" pitchFamily="18" charset="0"/>
                          </a:rPr>
                          <m:t>)</m:t>
                        </m:r>
                      </m:num>
                      <m:den>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𝜆</m:t>
                            </m:r>
                          </m:e>
                          <m:sub>
                            <m:r>
                              <a:rPr lang="it-IT" sz="2000" b="0" i="1" smtClean="0">
                                <a:latin typeface="Cambria Math" panose="02040503050406030204" pitchFamily="18" charset="0"/>
                                <a:ea typeface="Cambria Math" panose="02040503050406030204" pitchFamily="18" charset="0"/>
                              </a:rPr>
                              <m:t>𝑡</m:t>
                            </m:r>
                          </m:sub>
                        </m:sSub>
                        <m:r>
                          <a:rPr lang="it-IT" sz="2000" b="0" i="1" smtClean="0">
                            <a:latin typeface="Cambria Math" panose="02040503050406030204" pitchFamily="18" charset="0"/>
                          </a:rPr>
                          <m:t>𝑣</m:t>
                        </m:r>
                        <m:r>
                          <a:rPr lang="it-IT" sz="2000" b="0" i="1" smtClean="0">
                            <a:latin typeface="Cambria Math" panose="02040503050406030204" pitchFamily="18" charset="0"/>
                            <a:ea typeface="Cambria Math" panose="02040503050406030204" pitchFamily="18" charset="0"/>
                          </a:rPr>
                          <m:t> </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𝑡</m:t>
                            </m:r>
                          </m:e>
                          <m:sub>
                            <m:r>
                              <a:rPr lang="it-IT" sz="2000" b="0" i="1" smtClean="0">
                                <a:latin typeface="Cambria Math" panose="02040503050406030204" pitchFamily="18" charset="0"/>
                                <a:ea typeface="Cambria Math" panose="02040503050406030204" pitchFamily="18" charset="0"/>
                              </a:rPr>
                              <m:t>0</m:t>
                            </m:r>
                          </m:sub>
                        </m:sSub>
                      </m:den>
                    </m:f>
                  </m:oMath>
                </a14:m>
                <a:endParaRPr lang="en-US" sz="2000" dirty="0"/>
              </a:p>
              <a:p>
                <a:r>
                  <a:rPr lang="en-US" dirty="0"/>
                  <a:t>	</a:t>
                </a:r>
              </a:p>
            </p:txBody>
          </p:sp>
        </mc:Choice>
        <mc:Fallback xmlns="">
          <p:sp>
            <p:nvSpPr>
              <p:cNvPr id="11" name="TextBox 10">
                <a:extLst>
                  <a:ext uri="{FF2B5EF4-FFF2-40B4-BE49-F238E27FC236}">
                    <a16:creationId xmlns:a16="http://schemas.microsoft.com/office/drawing/2014/main" id="{A2EA6A91-B15C-57AE-44CE-95950D9E2D72}"/>
                  </a:ext>
                </a:extLst>
              </p:cNvPr>
              <p:cNvSpPr txBox="1">
                <a:spLocks noRot="1" noChangeAspect="1" noMove="1" noResize="1" noEditPoints="1" noAdjustHandles="1" noChangeArrowheads="1" noChangeShapeType="1" noTextEdit="1"/>
              </p:cNvSpPr>
              <p:nvPr/>
            </p:nvSpPr>
            <p:spPr>
              <a:xfrm>
                <a:off x="450579" y="3270290"/>
                <a:ext cx="5059014" cy="1184876"/>
              </a:xfrm>
              <a:prstGeom prst="rect">
                <a:avLst/>
              </a:prstGeom>
              <a:blipFill>
                <a:blip r:embed="rId6"/>
                <a:stretch>
                  <a:fillRect l="-1003" t="-2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E740F47-A6B0-E153-A294-D4D67C482192}"/>
                  </a:ext>
                </a:extLst>
              </p:cNvPr>
              <p:cNvSpPr txBox="1"/>
              <p:nvPr/>
            </p:nvSpPr>
            <p:spPr>
              <a:xfrm>
                <a:off x="450579" y="4541725"/>
                <a:ext cx="5050934" cy="1737527"/>
              </a:xfrm>
              <a:prstGeom prst="rect">
                <a:avLst/>
              </a:prstGeom>
              <a:noFill/>
            </p:spPr>
            <p:txBody>
              <a:bodyPr wrap="none" rtlCol="0">
                <a:spAutoFit/>
              </a:bodyPr>
              <a:lstStyle/>
              <a:p>
                <a:r>
                  <a:rPr lang="en-US" dirty="0"/>
                  <a:t>Vanishing at the boundary provides </a:t>
                </a:r>
                <a14:m>
                  <m:oMath xmlns:m="http://schemas.openxmlformats.org/officeDocument/2006/math">
                    <m:r>
                      <a:rPr lang="it-IT" b="0" i="1" smtClean="0">
                        <a:latin typeface="Cambria Math" panose="02040503050406030204" pitchFamily="18" charset="0"/>
                      </a:rPr>
                      <m:t>𝐾𝑅</m:t>
                    </m:r>
                    <m:r>
                      <a:rPr lang="en-US" i="1" smtClean="0">
                        <a:latin typeface="Cambria Math" panose="02040503050406030204" pitchFamily="18" charset="0"/>
                      </a:rPr>
                      <m:t>=</m:t>
                    </m:r>
                    <m:r>
                      <a:rPr lang="el-GR" i="1" smtClean="0">
                        <a:latin typeface="Cambria Math" panose="02040503050406030204" pitchFamily="18" charset="0"/>
                      </a:rPr>
                      <m:t>𝜋</m:t>
                    </m:r>
                  </m:oMath>
                </a14:m>
                <a:r>
                  <a:rPr lang="en-US" dirty="0"/>
                  <a:t>, hence </a:t>
                </a:r>
              </a:p>
              <a:p>
                <a:pPr/>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𝑅</m:t>
                      </m:r>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r>
                            <a:rPr lang="it-IT" sz="2400" b="0" i="1" smtClean="0">
                              <a:latin typeface="Cambria Math" panose="02040503050406030204" pitchFamily="18" charset="0"/>
                              <a:ea typeface="Cambria Math" panose="02040503050406030204" pitchFamily="18" charset="0"/>
                            </a:rPr>
                            <m:t>𝜋</m:t>
                          </m:r>
                        </m:num>
                        <m:den>
                          <m:rad>
                            <m:radPr>
                              <m:degHide m:val="on"/>
                              <m:ctrlPr>
                                <a:rPr lang="it-IT" sz="2400" b="0" i="1" smtClean="0">
                                  <a:latin typeface="Cambria Math" panose="02040503050406030204" pitchFamily="18" charset="0"/>
                                </a:rPr>
                              </m:ctrlPr>
                            </m:radPr>
                            <m:deg/>
                            <m:e>
                              <m:r>
                                <a:rPr lang="it-IT" sz="2400" b="0" i="1" smtClean="0">
                                  <a:latin typeface="Cambria Math" panose="02040503050406030204" pitchFamily="18" charset="0"/>
                                </a:rPr>
                                <m:t>3</m:t>
                              </m:r>
                            </m:e>
                          </m:rad>
                        </m:den>
                      </m:f>
                      <m:rad>
                        <m:radPr>
                          <m:degHide m:val="on"/>
                          <m:ctrlPr>
                            <a:rPr lang="it-IT" sz="2400" b="0" i="1" smtClean="0">
                              <a:latin typeface="Cambria Math" panose="02040503050406030204" pitchFamily="18" charset="0"/>
                            </a:rPr>
                          </m:ctrlPr>
                        </m:radPr>
                        <m:deg/>
                        <m:e>
                          <m:f>
                            <m:fPr>
                              <m:ctrlPr>
                                <a:rPr lang="it-IT" sz="2400" b="0" i="1" smtClean="0">
                                  <a:latin typeface="Cambria Math" panose="02040503050406030204" pitchFamily="18" charset="0"/>
                                </a:rPr>
                              </m:ctrlPr>
                            </m:fPr>
                            <m:num>
                              <m:sSub>
                                <m:sSubPr>
                                  <m:ctrlPr>
                                    <a:rPr lang="it-IT" sz="2400" i="1">
                                      <a:latin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𝜆</m:t>
                                  </m:r>
                                </m:e>
                                <m:sub>
                                  <m:r>
                                    <a:rPr lang="it-IT" sz="2400" b="0" i="1" smtClean="0">
                                      <a:latin typeface="Cambria Math" panose="02040503050406030204" pitchFamily="18" charset="0"/>
                                      <a:ea typeface="Cambria Math" panose="02040503050406030204" pitchFamily="18" charset="0"/>
                                    </a:rPr>
                                    <m:t>𝑡</m:t>
                                  </m:r>
                                </m:sub>
                              </m:sSub>
                              <m:r>
                                <a:rPr lang="it-IT" sz="2400" b="0" i="1" smtClean="0">
                                  <a:latin typeface="Cambria Math" panose="02040503050406030204" pitchFamily="18" charset="0"/>
                                </a:rPr>
                                <m:t>𝑣</m:t>
                              </m:r>
                              <m:r>
                                <a:rPr lang="it-IT" sz="2400" i="1">
                                  <a:latin typeface="Cambria Math" panose="02040503050406030204" pitchFamily="18" charset="0"/>
                                  <a:ea typeface="Cambria Math" panose="02040503050406030204" pitchFamily="18" charset="0"/>
                                </a:rPr>
                                <m:t> </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𝑡</m:t>
                                  </m:r>
                                </m:e>
                                <m:sub>
                                  <m:r>
                                    <a:rPr lang="it-IT" sz="2400" b="0" i="1" smtClean="0">
                                      <a:latin typeface="Cambria Math" panose="02040503050406030204" pitchFamily="18" charset="0"/>
                                      <a:ea typeface="Cambria Math" panose="02040503050406030204" pitchFamily="18" charset="0"/>
                                    </a:rPr>
                                    <m:t>𝑓</m:t>
                                  </m:r>
                                </m:sub>
                              </m:sSub>
                            </m:num>
                            <m:den>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𝜈</m:t>
                                  </m:r>
                                </m:e>
                                <m:sub>
                                  <m:r>
                                    <a:rPr lang="it-IT" sz="2400" i="1">
                                      <a:latin typeface="Cambria Math" panose="02040503050406030204" pitchFamily="18" charset="0"/>
                                      <a:ea typeface="Cambria Math" panose="02040503050406030204" pitchFamily="18" charset="0"/>
                                    </a:rPr>
                                    <m:t>𝑓</m:t>
                                  </m:r>
                                </m:sub>
                              </m:sSub>
                              <m:r>
                                <a:rPr lang="it-IT" sz="2400" b="0" i="1" smtClean="0">
                                  <a:latin typeface="Cambria Math" panose="02040503050406030204" pitchFamily="18" charset="0"/>
                                  <a:ea typeface="Cambria Math" panose="02040503050406030204" pitchFamily="18" charset="0"/>
                                </a:rPr>
                                <m:t>−</m:t>
                              </m:r>
                              <m:sSup>
                                <m:sSupPr>
                                  <m:ctrlPr>
                                    <a:rPr lang="it-IT" sz="2400" b="0" i="1" smtClean="0">
                                      <a:latin typeface="Cambria Math" panose="02040503050406030204" pitchFamily="18" charset="0"/>
                                      <a:ea typeface="Cambria Math" panose="02040503050406030204" pitchFamily="18" charset="0"/>
                                    </a:rPr>
                                  </m:ctrlPr>
                                </m:sSupPr>
                                <m:e>
                                  <m:r>
                                    <a:rPr lang="it-IT" sz="2400" b="0" i="1" smtClean="0">
                                      <a:latin typeface="Cambria Math" panose="02040503050406030204" pitchFamily="18" charset="0"/>
                                      <a:ea typeface="Cambria Math" panose="02040503050406030204" pitchFamily="18" charset="0"/>
                                    </a:rPr>
                                    <m:t>𝜈</m:t>
                                  </m:r>
                                </m:e>
                                <m:sup>
                                  <m:r>
                                    <a:rPr lang="it-IT" sz="2400" b="0" i="1" smtClean="0">
                                      <a:latin typeface="Cambria Math" panose="02040503050406030204" pitchFamily="18" charset="0"/>
                                      <a:ea typeface="Cambria Math" panose="02040503050406030204" pitchFamily="18" charset="0"/>
                                    </a:rPr>
                                    <m:t>′</m:t>
                                  </m:r>
                                </m:sup>
                              </m:sSup>
                              <m:r>
                                <a:rPr lang="it-IT" sz="2400" i="1">
                                  <a:latin typeface="Cambria Math" panose="02040503050406030204" pitchFamily="18" charset="0"/>
                                  <a:ea typeface="Cambria Math" panose="02040503050406030204" pitchFamily="18" charset="0"/>
                                </a:rPr>
                                <m:t>−1</m:t>
                              </m:r>
                            </m:den>
                          </m:f>
                        </m:e>
                      </m:rad>
                    </m:oMath>
                  </m:oMathPara>
                </a14:m>
                <a:endParaRPr lang="en-US" sz="2400" dirty="0"/>
              </a:p>
              <a:p>
                <a:r>
                  <a:rPr lang="en-US" dirty="0"/>
                  <a:t>	</a:t>
                </a:r>
              </a:p>
            </p:txBody>
          </p:sp>
        </mc:Choice>
        <mc:Fallback xmlns="">
          <p:sp>
            <p:nvSpPr>
              <p:cNvPr id="3" name="TextBox 2">
                <a:extLst>
                  <a:ext uri="{FF2B5EF4-FFF2-40B4-BE49-F238E27FC236}">
                    <a16:creationId xmlns:a16="http://schemas.microsoft.com/office/drawing/2014/main" id="{B365B389-D969-AFC4-162B-A5C5938A5893}"/>
                  </a:ext>
                </a:extLst>
              </p:cNvPr>
              <p:cNvSpPr txBox="1">
                <a:spLocks noRot="1" noChangeAspect="1" noMove="1" noResize="1" noEditPoints="1" noAdjustHandles="1" noChangeArrowheads="1" noChangeShapeType="1" noTextEdit="1"/>
              </p:cNvSpPr>
              <p:nvPr/>
            </p:nvSpPr>
            <p:spPr>
              <a:xfrm>
                <a:off x="450579" y="4541725"/>
                <a:ext cx="5050934" cy="1737527"/>
              </a:xfrm>
              <a:prstGeom prst="rect">
                <a:avLst/>
              </a:prstGeom>
              <a:blipFill>
                <a:blip r:embed="rId7"/>
                <a:stretch>
                  <a:fillRect l="-1005" t="-1449" r="-25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75A81BAD-89C6-207F-D8A8-A4829F09D8A3}"/>
              </a:ext>
            </a:extLst>
          </p:cNvPr>
          <p:cNvPicPr>
            <a:picLocks noChangeAspect="1"/>
          </p:cNvPicPr>
          <p:nvPr/>
        </p:nvPicPr>
        <p:blipFill>
          <a:blip r:embed="rId8"/>
          <a:stretch>
            <a:fillRect/>
          </a:stretch>
        </p:blipFill>
        <p:spPr>
          <a:xfrm>
            <a:off x="5233679" y="1073404"/>
            <a:ext cx="6184900" cy="5270500"/>
          </a:xfrm>
          <a:prstGeom prst="rect">
            <a:avLst/>
          </a:prstGeom>
        </p:spPr>
      </p:pic>
      <p:sp>
        <p:nvSpPr>
          <p:cNvPr id="6" name="TextBox 5">
            <a:extLst>
              <a:ext uri="{FF2B5EF4-FFF2-40B4-BE49-F238E27FC236}">
                <a16:creationId xmlns:a16="http://schemas.microsoft.com/office/drawing/2014/main" id="{E1D6BC9D-45EB-0EAB-B004-659D793A67F9}"/>
              </a:ext>
            </a:extLst>
          </p:cNvPr>
          <p:cNvSpPr txBox="1"/>
          <p:nvPr/>
        </p:nvSpPr>
        <p:spPr>
          <a:xfrm>
            <a:off x="5304946" y="6347336"/>
            <a:ext cx="6887054" cy="461665"/>
          </a:xfrm>
          <a:prstGeom prst="rect">
            <a:avLst/>
          </a:prstGeom>
          <a:noFill/>
        </p:spPr>
        <p:txBody>
          <a:bodyPr wrap="square" rtlCol="0">
            <a:spAutoFit/>
          </a:bodyPr>
          <a:lstStyle/>
          <a:p>
            <a:r>
              <a:rPr lang="en-GB" sz="1200" dirty="0">
                <a:effectLst/>
                <a:latin typeface="OpenSans"/>
              </a:rPr>
              <a:t>Mark B. Chadwick (2021) Nuclear Science for the Manhattan Project and Comparison to Today’s ENDF Data, Nuclear Technology, 207:sup1, S24-S61, DOI: </a:t>
            </a:r>
            <a:r>
              <a:rPr lang="en-GB" sz="1200" dirty="0">
                <a:effectLst/>
                <a:latin typeface="OpenSans"/>
                <a:hlinkClick r:id="rId9"/>
              </a:rPr>
              <a:t>10.1080/00295450.2021.1901002</a:t>
            </a:r>
            <a:r>
              <a:rPr lang="en-GB" sz="1200" dirty="0">
                <a:effectLst/>
                <a:latin typeface="OpenSans"/>
              </a:rPr>
              <a:t> </a:t>
            </a:r>
            <a:endParaRPr lang="en-GB" sz="1200" dirty="0"/>
          </a:p>
        </p:txBody>
      </p:sp>
    </p:spTree>
    <p:extLst>
      <p:ext uri="{BB962C8B-B14F-4D97-AF65-F5344CB8AC3E}">
        <p14:creationId xmlns:p14="http://schemas.microsoft.com/office/powerpoint/2010/main" val="35775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FCEBC-B3DF-BE6D-3FBA-F3728F26D1F8}"/>
            </a:ext>
          </a:extLst>
        </p:cNvPr>
        <p:cNvGrpSpPr/>
        <p:nvPr/>
      </p:nvGrpSpPr>
      <p:grpSpPr>
        <a:xfrm>
          <a:off x="0" y="0"/>
          <a:ext cx="0" cy="0"/>
          <a:chOff x="0" y="0"/>
          <a:chExt cx="0" cy="0"/>
        </a:xfrm>
      </p:grpSpPr>
      <p:pic>
        <p:nvPicPr>
          <p:cNvPr id="5" name="Picture 4" descr="A close-up of a symbol&#10;&#10;Description automatically generated">
            <a:extLst>
              <a:ext uri="{FF2B5EF4-FFF2-40B4-BE49-F238E27FC236}">
                <a16:creationId xmlns:a16="http://schemas.microsoft.com/office/drawing/2014/main" id="{EDC7C347-AF7F-DFF9-3509-CAB056ED0BA7}"/>
              </a:ext>
            </a:extLst>
          </p:cNvPr>
          <p:cNvPicPr>
            <a:picLocks noChangeAspect="1"/>
          </p:cNvPicPr>
          <p:nvPr/>
        </p:nvPicPr>
        <p:blipFill>
          <a:blip r:embed="rId3"/>
          <a:stretch>
            <a:fillRect/>
          </a:stretch>
        </p:blipFill>
        <p:spPr>
          <a:xfrm>
            <a:off x="83144" y="6343904"/>
            <a:ext cx="514096" cy="514096"/>
          </a:xfrm>
          <a:prstGeom prst="rect">
            <a:avLst/>
          </a:prstGeom>
        </p:spPr>
      </p:pic>
      <p:sp>
        <p:nvSpPr>
          <p:cNvPr id="2" name="TextBox 1">
            <a:extLst>
              <a:ext uri="{FF2B5EF4-FFF2-40B4-BE49-F238E27FC236}">
                <a16:creationId xmlns:a16="http://schemas.microsoft.com/office/drawing/2014/main" id="{FDE6234B-01F0-716E-3A01-73777B62A7AB}"/>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Critical mass of an untampered gadget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FE3BEFD-1E28-7BCB-CF13-B36E9758348D}"/>
                  </a:ext>
                </a:extLst>
              </p:cNvPr>
              <p:cNvSpPr txBox="1"/>
              <p:nvPr/>
            </p:nvSpPr>
            <p:spPr>
              <a:xfrm>
                <a:off x="450579" y="1287048"/>
                <a:ext cx="4666149" cy="1555682"/>
              </a:xfrm>
              <a:prstGeom prst="rect">
                <a:avLst/>
              </a:prstGeom>
              <a:noFill/>
            </p:spPr>
            <p:txBody>
              <a:bodyPr wrap="none" rtlCol="0">
                <a:spAutoFit/>
              </a:bodyPr>
              <a:lstStyle/>
              <a:p>
                <a:r>
                  <a:rPr lang="en-US" dirty="0"/>
                  <a:t>The critical radius is obtained by making </a:t>
                </a:r>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𝜈</m:t>
                        </m:r>
                      </m:e>
                      <m:sup>
                        <m:r>
                          <a:rPr lang="it-IT" b="0" i="1" smtClean="0">
                            <a:latin typeface="Cambria Math" panose="02040503050406030204" pitchFamily="18" charset="0"/>
                          </a:rPr>
                          <m:t>′</m:t>
                        </m:r>
                      </m:sup>
                    </m:sSup>
                    <m:r>
                      <a:rPr lang="it-IT" b="0" i="1" smtClean="0">
                        <a:latin typeface="Cambria Math" panose="02040503050406030204" pitchFamily="18" charset="0"/>
                      </a:rPr>
                      <m:t>=0</m:t>
                    </m:r>
                  </m:oMath>
                </a14:m>
                <a:r>
                  <a:rPr lang="en-US" dirty="0"/>
                  <a:t> </a:t>
                </a:r>
              </a:p>
              <a:p>
                <a:r>
                  <a:rPr lang="en-US" dirty="0"/>
                  <a:t>(static solution), hence </a:t>
                </a:r>
              </a:p>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𝑅</m:t>
                          </m:r>
                        </m:e>
                        <m:sub>
                          <m:r>
                            <a:rPr lang="en-US" sz="2000" b="0" i="1" smtClean="0">
                              <a:latin typeface="Cambria Math" panose="02040503050406030204" pitchFamily="18" charset="0"/>
                            </a:rPr>
                            <m:t>𝑐</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𝜋</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𝑡</m:t>
                                  </m:r>
                                </m:sub>
                              </m:sSub>
                              <m:r>
                                <a:rPr lang="it-IT" sz="2000" b="0" i="1" smtClean="0">
                                  <a:latin typeface="Cambria Math" panose="02040503050406030204" pitchFamily="18" charset="0"/>
                                </a:rPr>
                                <m:t>𝑣</m:t>
                              </m:r>
                              <m:r>
                                <a:rPr lang="en-US" sz="2000" i="1">
                                  <a:latin typeface="Cambria Math" panose="02040503050406030204" pitchFamily="18" charset="0"/>
                                  <a:ea typeface="Cambria Math" panose="02040503050406030204" pitchFamily="18" charset="0"/>
                                </a:rPr>
                                <m:t> </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𝑓</m:t>
                                  </m:r>
                                </m:sub>
                              </m:sSub>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𝜈</m:t>
                                  </m:r>
                                </m:e>
                                <m:sub>
                                  <m:r>
                                    <a:rPr lang="en-US" sz="2000" i="1">
                                      <a:latin typeface="Cambria Math" panose="02040503050406030204" pitchFamily="18" charset="0"/>
                                      <a:ea typeface="Cambria Math" panose="02040503050406030204" pitchFamily="18" charset="0"/>
                                    </a:rPr>
                                    <m:t>𝑓</m:t>
                                  </m:r>
                                </m:sub>
                              </m:sSub>
                              <m:r>
                                <a:rPr lang="en-US" sz="2000" i="1">
                                  <a:latin typeface="Cambria Math" panose="02040503050406030204" pitchFamily="18" charset="0"/>
                                  <a:ea typeface="Cambria Math" panose="02040503050406030204" pitchFamily="18" charset="0"/>
                                </a:rPr>
                                <m:t>−1</m:t>
                              </m:r>
                            </m:den>
                          </m:f>
                        </m:e>
                      </m:rad>
                    </m:oMath>
                  </m:oMathPara>
                </a14:m>
                <a:endParaRPr lang="en-US" sz="2000" dirty="0"/>
              </a:p>
            </p:txBody>
          </p:sp>
        </mc:Choice>
        <mc:Fallback xmlns="">
          <p:sp>
            <p:nvSpPr>
              <p:cNvPr id="3" name="TextBox 2">
                <a:extLst>
                  <a:ext uri="{FF2B5EF4-FFF2-40B4-BE49-F238E27FC236}">
                    <a16:creationId xmlns:a16="http://schemas.microsoft.com/office/drawing/2014/main" id="{B365B389-D969-AFC4-162B-A5C5938A5893}"/>
                  </a:ext>
                </a:extLst>
              </p:cNvPr>
              <p:cNvSpPr txBox="1">
                <a:spLocks noRot="1" noChangeAspect="1" noMove="1" noResize="1" noEditPoints="1" noAdjustHandles="1" noChangeArrowheads="1" noChangeShapeType="1" noTextEdit="1"/>
              </p:cNvSpPr>
              <p:nvPr/>
            </p:nvSpPr>
            <p:spPr>
              <a:xfrm>
                <a:off x="450579" y="1287048"/>
                <a:ext cx="4666149" cy="1555682"/>
              </a:xfrm>
              <a:prstGeom prst="rect">
                <a:avLst/>
              </a:prstGeom>
              <a:blipFill>
                <a:blip r:embed="rId4"/>
                <a:stretch>
                  <a:fillRect l="-1087" t="-1626"/>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45015942-EAE0-6C84-7BA6-704609CA5FB5}"/>
              </a:ext>
            </a:extLst>
          </p:cNvPr>
          <p:cNvSpPr txBox="1"/>
          <p:nvPr/>
        </p:nvSpPr>
        <p:spPr>
          <a:xfrm>
            <a:off x="5304946" y="6347336"/>
            <a:ext cx="6887054" cy="461665"/>
          </a:xfrm>
          <a:prstGeom prst="rect">
            <a:avLst/>
          </a:prstGeom>
          <a:noFill/>
        </p:spPr>
        <p:txBody>
          <a:bodyPr wrap="square" rtlCol="0">
            <a:spAutoFit/>
          </a:bodyPr>
          <a:lstStyle/>
          <a:p>
            <a:r>
              <a:rPr lang="en-GB" sz="1200" dirty="0">
                <a:effectLst/>
                <a:latin typeface="OpenSans"/>
              </a:rPr>
              <a:t>Mark B. Chadwick (2021) Nuclear Science for the Manhattan Project and Comparison to Today’s ENDF Data, Nuclear Technology, 207:sup1, S24-S61, DOI: </a:t>
            </a:r>
            <a:r>
              <a:rPr lang="en-GB" sz="1200" dirty="0">
                <a:effectLst/>
                <a:latin typeface="OpenSans"/>
                <a:hlinkClick r:id="rId5"/>
              </a:rPr>
              <a:t>10.1080/00295450.2021.1901002</a:t>
            </a:r>
            <a:r>
              <a:rPr lang="en-GB" sz="1200" dirty="0">
                <a:effectLst/>
                <a:latin typeface="OpenSans"/>
              </a:rPr>
              <a:t> </a:t>
            </a:r>
            <a:endParaRPr lang="en-GB" sz="1200" dirty="0"/>
          </a:p>
        </p:txBody>
      </p:sp>
      <p:pic>
        <p:nvPicPr>
          <p:cNvPr id="9" name="Picture 8">
            <a:extLst>
              <a:ext uri="{FF2B5EF4-FFF2-40B4-BE49-F238E27FC236}">
                <a16:creationId xmlns:a16="http://schemas.microsoft.com/office/drawing/2014/main" id="{A6A2FE22-018C-0BE2-2CA9-6AF5C6D16BFF}"/>
              </a:ext>
            </a:extLst>
          </p:cNvPr>
          <p:cNvPicPr>
            <a:picLocks noChangeAspect="1"/>
          </p:cNvPicPr>
          <p:nvPr/>
        </p:nvPicPr>
        <p:blipFill>
          <a:blip r:embed="rId6"/>
          <a:stretch>
            <a:fillRect/>
          </a:stretch>
        </p:blipFill>
        <p:spPr>
          <a:xfrm>
            <a:off x="5859908" y="1486290"/>
            <a:ext cx="6108700" cy="4127500"/>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0E258A1-820B-5B61-978C-2A154EB45DE2}"/>
                  </a:ext>
                </a:extLst>
              </p:cNvPr>
              <p:cNvSpPr txBox="1"/>
              <p:nvPr/>
            </p:nvSpPr>
            <p:spPr>
              <a:xfrm>
                <a:off x="340192" y="3164410"/>
                <a:ext cx="5519716" cy="6910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it-IT" sz="2000" b="0" i="1" smtClean="0">
                              <a:latin typeface="Cambria Math" panose="02040503050406030204" pitchFamily="18" charset="0"/>
                            </a:rPr>
                            <m:t>𝑀</m:t>
                          </m:r>
                        </m:e>
                        <m:sub>
                          <m:r>
                            <a:rPr lang="it-IT" sz="2000" b="0" i="1" smtClean="0">
                              <a:latin typeface="Cambria Math" panose="02040503050406030204" pitchFamily="18" charset="0"/>
                            </a:rPr>
                            <m:t>𝐶</m:t>
                          </m:r>
                        </m:sub>
                      </m:sSub>
                      <m:r>
                        <a:rPr lang="it-IT" sz="2000" b="0" i="1" smtClean="0">
                          <a:latin typeface="Cambria Math" panose="02040503050406030204" pitchFamily="18" charset="0"/>
                        </a:rPr>
                        <m:t>=</m:t>
                      </m:r>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4</m:t>
                          </m:r>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ea typeface="Cambria Math" panose="02040503050406030204" pitchFamily="18" charset="0"/>
                                </a:rPr>
                                <m:t>𝜋</m:t>
                              </m:r>
                            </m:e>
                            <m:sup>
                              <m:r>
                                <a:rPr lang="it-IT" sz="2000" b="0" i="1" smtClean="0">
                                  <a:latin typeface="Cambria Math" panose="02040503050406030204" pitchFamily="18" charset="0"/>
                                </a:rPr>
                                <m:t>4</m:t>
                              </m:r>
                            </m:sup>
                          </m:sSup>
                        </m:num>
                        <m:den>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rPr>
                                <m:t>3</m:t>
                              </m:r>
                            </m:e>
                            <m:sup>
                              <m:r>
                                <a:rPr lang="it-IT" sz="2000" b="0" i="1" smtClean="0">
                                  <a:latin typeface="Cambria Math" panose="02040503050406030204" pitchFamily="18" charset="0"/>
                                </a:rPr>
                                <m:t>5/2</m:t>
                              </m:r>
                            </m:sup>
                          </m:sSup>
                        </m:den>
                      </m:f>
                      <m:sSup>
                        <m:sSupPr>
                          <m:ctrlPr>
                            <a:rPr lang="it-IT" sz="2000" b="0" i="1" smtClean="0">
                              <a:latin typeface="Cambria Math" panose="02040503050406030204" pitchFamily="18" charset="0"/>
                            </a:rPr>
                          </m:ctrlPr>
                        </m:sSupPr>
                        <m:e>
                          <m:d>
                            <m:dPr>
                              <m:ctrlPr>
                                <a:rPr lang="it-IT" sz="2000" b="0" i="1" smtClean="0">
                                  <a:latin typeface="Cambria Math" panose="02040503050406030204" pitchFamily="18" charset="0"/>
                                </a:rPr>
                              </m:ctrlPr>
                            </m:dPr>
                            <m:e>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𝐴</m:t>
                                  </m:r>
                                </m:num>
                                <m:den>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𝑁</m:t>
                                      </m:r>
                                    </m:e>
                                    <m:sub>
                                      <m:r>
                                        <a:rPr lang="it-IT" sz="2000" b="0" i="1" smtClean="0">
                                          <a:latin typeface="Cambria Math" panose="02040503050406030204" pitchFamily="18" charset="0"/>
                                        </a:rPr>
                                        <m:t>𝐴</m:t>
                                      </m:r>
                                    </m:sub>
                                  </m:sSub>
                                </m:den>
                              </m:f>
                            </m:e>
                          </m:d>
                        </m:e>
                        <m:sup>
                          <m:r>
                            <a:rPr lang="it-IT" sz="2000" b="0" i="1" smtClean="0">
                              <a:latin typeface="Cambria Math" panose="02040503050406030204" pitchFamily="18" charset="0"/>
                            </a:rPr>
                            <m:t>3</m:t>
                          </m:r>
                        </m:sup>
                      </m:sSup>
                      <m:sSup>
                        <m:sSupPr>
                          <m:ctrlPr>
                            <a:rPr lang="it-IT" sz="2000" b="0" i="1" smtClean="0">
                              <a:latin typeface="Cambria Math" panose="02040503050406030204" pitchFamily="18" charset="0"/>
                            </a:rPr>
                          </m:ctrlPr>
                        </m:sSupPr>
                        <m:e>
                          <m:d>
                            <m:dPr>
                              <m:begChr m:val="["/>
                              <m:endChr m:val="]"/>
                              <m:ctrlPr>
                                <a:rPr lang="it-IT" sz="2000" b="0" i="1" smtClean="0">
                                  <a:latin typeface="Cambria Math" panose="02040503050406030204" pitchFamily="18" charset="0"/>
                                </a:rPr>
                              </m:ctrlPr>
                            </m:dPr>
                            <m:e>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ea typeface="Cambria Math" panose="02040503050406030204" pitchFamily="18" charset="0"/>
                                    </a:rPr>
                                    <m:t>𝜎</m:t>
                                  </m:r>
                                </m:e>
                                <m:sub>
                                  <m:r>
                                    <a:rPr lang="it-IT" sz="2000" b="0" i="1" smtClean="0">
                                      <a:latin typeface="Cambria Math" panose="02040503050406030204" pitchFamily="18" charset="0"/>
                                    </a:rPr>
                                    <m:t>𝑡</m:t>
                                  </m:r>
                                </m:sub>
                                <m:sup>
                                  <m:r>
                                    <a:rPr lang="it-IT" sz="2000" b="0" i="1" smtClean="0">
                                      <a:latin typeface="Cambria Math" panose="02040503050406030204" pitchFamily="18" charset="0"/>
                                    </a:rPr>
                                    <m:t>−1/2</m:t>
                                  </m:r>
                                </m:sup>
                              </m:sSubSup>
                              <m:r>
                                <a:rPr lang="it-IT" sz="2000" b="0" i="1" smtClean="0">
                                  <a:latin typeface="Cambria Math" panose="02040503050406030204" pitchFamily="18" charset="0"/>
                                </a:rPr>
                                <m:t> </m:t>
                              </m:r>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ea typeface="Cambria Math" panose="02040503050406030204" pitchFamily="18" charset="0"/>
                                    </a:rPr>
                                    <m:t>𝜎</m:t>
                                  </m:r>
                                </m:e>
                                <m:sub>
                                  <m:r>
                                    <a:rPr lang="it-IT" sz="2000" b="0" i="1" smtClean="0">
                                      <a:latin typeface="Cambria Math" panose="02040503050406030204" pitchFamily="18" charset="0"/>
                                    </a:rPr>
                                    <m:t>𝑓</m:t>
                                  </m:r>
                                </m:sub>
                                <m:sup>
                                  <m:r>
                                    <a:rPr lang="it-IT" sz="2000" b="0" i="1" smtClean="0">
                                      <a:latin typeface="Cambria Math" panose="02040503050406030204" pitchFamily="18" charset="0"/>
                                    </a:rPr>
                                    <m:t>−1/2</m:t>
                                  </m:r>
                                </m:sup>
                              </m:sSubSup>
                              <m:r>
                                <a:rPr lang="it-IT" sz="2000" b="0" i="1" smtClean="0">
                                  <a:latin typeface="Cambria Math" panose="02040503050406030204" pitchFamily="18" charset="0"/>
                                </a:rPr>
                                <m:t> </m:t>
                              </m:r>
                              <m:sSup>
                                <m:sSupPr>
                                  <m:ctrlPr>
                                    <a:rPr lang="it-IT" sz="2000" b="0" i="1" smtClean="0">
                                      <a:latin typeface="Cambria Math" panose="02040503050406030204" pitchFamily="18" charset="0"/>
                                    </a:rPr>
                                  </m:ctrlPr>
                                </m:sSupPr>
                                <m:e>
                                  <m:r>
                                    <a:rPr lang="it-IT" sz="2000" b="0" i="1" smtClean="0">
                                      <a:latin typeface="Cambria Math" panose="02040503050406030204" pitchFamily="18" charset="0"/>
                                    </a:rPr>
                                    <m:t>(</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𝜈</m:t>
                                      </m:r>
                                    </m:e>
                                    <m:sub>
                                      <m:r>
                                        <a:rPr lang="it-IT" sz="2000" b="0" i="1" smtClean="0">
                                          <a:latin typeface="Cambria Math" panose="02040503050406030204" pitchFamily="18" charset="0"/>
                                          <a:ea typeface="Cambria Math" panose="02040503050406030204" pitchFamily="18" charset="0"/>
                                        </a:rPr>
                                        <m:t>𝑓</m:t>
                                      </m:r>
                                    </m:sub>
                                  </m:sSub>
                                  <m:r>
                                    <a:rPr lang="it-IT" sz="2000" b="0" i="1" smtClean="0">
                                      <a:latin typeface="Cambria Math" panose="02040503050406030204" pitchFamily="18" charset="0"/>
                                      <a:ea typeface="Cambria Math" panose="02040503050406030204" pitchFamily="18" charset="0"/>
                                    </a:rPr>
                                    <m:t>−1</m:t>
                                  </m:r>
                                  <m:r>
                                    <a:rPr lang="it-IT" sz="2000" b="0" i="1" smtClean="0">
                                      <a:latin typeface="Cambria Math" panose="02040503050406030204" pitchFamily="18" charset="0"/>
                                    </a:rPr>
                                    <m:t>)</m:t>
                                  </m:r>
                                </m:e>
                                <m:sup>
                                  <m:r>
                                    <a:rPr lang="it-IT" sz="2000" b="0" i="1" smtClean="0">
                                      <a:latin typeface="Cambria Math" panose="02040503050406030204" pitchFamily="18" charset="0"/>
                                    </a:rPr>
                                    <m:t>−1/2</m:t>
                                  </m:r>
                                </m:sup>
                              </m:sSup>
                            </m:e>
                          </m:d>
                        </m:e>
                        <m:sup>
                          <m:r>
                            <a:rPr lang="it-IT" sz="2000" b="0" i="1" smtClean="0">
                              <a:latin typeface="Cambria Math" panose="02040503050406030204" pitchFamily="18" charset="0"/>
                            </a:rPr>
                            <m:t>3</m:t>
                          </m:r>
                        </m:sup>
                      </m:sSup>
                      <m:sSup>
                        <m:sSupPr>
                          <m:ctrlPr>
                            <a:rPr lang="it-IT" sz="2000" b="0" i="1" smtClean="0">
                              <a:latin typeface="Cambria Math" panose="02040503050406030204" pitchFamily="18" charset="0"/>
                            </a:rPr>
                          </m:ctrlPr>
                        </m:sSupPr>
                        <m:e>
                          <m:d>
                            <m:dPr>
                              <m:ctrlPr>
                                <a:rPr lang="it-IT" sz="2000" b="0" i="1" smtClean="0">
                                  <a:latin typeface="Cambria Math" panose="02040503050406030204" pitchFamily="18" charset="0"/>
                                </a:rPr>
                              </m:ctrlPr>
                            </m:dPr>
                            <m:e>
                              <m:f>
                                <m:fPr>
                                  <m:ctrlPr>
                                    <a:rPr lang="it-IT" sz="2000" b="0" i="1" smtClean="0">
                                      <a:latin typeface="Cambria Math" panose="02040503050406030204" pitchFamily="18" charset="0"/>
                                    </a:rPr>
                                  </m:ctrlPr>
                                </m:fPr>
                                <m:num>
                                  <m:r>
                                    <a:rPr lang="it-IT" sz="2000" b="0" i="1" smtClean="0">
                                      <a:latin typeface="Cambria Math" panose="02040503050406030204" pitchFamily="18" charset="0"/>
                                    </a:rPr>
                                    <m:t>1</m:t>
                                  </m:r>
                                </m:num>
                                <m:den>
                                  <m:r>
                                    <a:rPr lang="it-IT" sz="2000" b="0" i="1" smtClean="0">
                                      <a:latin typeface="Cambria Math" panose="02040503050406030204" pitchFamily="18" charset="0"/>
                                      <a:ea typeface="Cambria Math" panose="02040503050406030204" pitchFamily="18" charset="0"/>
                                    </a:rPr>
                                    <m:t>𝜌</m:t>
                                  </m:r>
                                </m:den>
                              </m:f>
                            </m:e>
                          </m:d>
                        </m:e>
                        <m:sup>
                          <m:r>
                            <a:rPr lang="it-IT" sz="2000" b="0" i="1" smtClean="0">
                              <a:latin typeface="Cambria Math" panose="02040503050406030204" pitchFamily="18" charset="0"/>
                            </a:rPr>
                            <m:t>2</m:t>
                          </m:r>
                        </m:sup>
                      </m:sSup>
                    </m:oMath>
                  </m:oMathPara>
                </a14:m>
                <a:endParaRPr lang="en-US" sz="2000" dirty="0"/>
              </a:p>
            </p:txBody>
          </p:sp>
        </mc:Choice>
        <mc:Fallback xmlns="">
          <p:sp>
            <p:nvSpPr>
              <p:cNvPr id="10" name="TextBox 9">
                <a:extLst>
                  <a:ext uri="{FF2B5EF4-FFF2-40B4-BE49-F238E27FC236}">
                    <a16:creationId xmlns:a16="http://schemas.microsoft.com/office/drawing/2014/main" id="{71AF94CD-B075-B639-A720-9E1E5442BC2E}"/>
                  </a:ext>
                </a:extLst>
              </p:cNvPr>
              <p:cNvSpPr txBox="1">
                <a:spLocks noRot="1" noChangeAspect="1" noMove="1" noResize="1" noEditPoints="1" noAdjustHandles="1" noChangeArrowheads="1" noChangeShapeType="1" noTextEdit="1"/>
              </p:cNvSpPr>
              <p:nvPr/>
            </p:nvSpPr>
            <p:spPr>
              <a:xfrm>
                <a:off x="340192" y="3164410"/>
                <a:ext cx="5519716" cy="691087"/>
              </a:xfrm>
              <a:prstGeom prst="rect">
                <a:avLst/>
              </a:prstGeom>
              <a:blipFill>
                <a:blip r:embed="rId7"/>
                <a:stretch>
                  <a:fillRect l="-459" b="-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99D3BD5-C75F-07B1-1579-169388E6CA10}"/>
                  </a:ext>
                </a:extLst>
              </p:cNvPr>
              <p:cNvSpPr txBox="1"/>
              <p:nvPr/>
            </p:nvSpPr>
            <p:spPr>
              <a:xfrm>
                <a:off x="986608" y="4080484"/>
                <a:ext cx="3069110" cy="4153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m:t>
                      </m:r>
                      <m:sSup>
                        <m:sSupPr>
                          <m:ctrlPr>
                            <a:rPr lang="en-US" sz="2000" i="1" smtClean="0">
                              <a:latin typeface="Cambria Math" panose="02040503050406030204" pitchFamily="18" charset="0"/>
                            </a:rPr>
                          </m:ctrlPr>
                        </m:sSupPr>
                        <m:e>
                          <m:d>
                            <m:dPr>
                              <m:ctrlPr>
                                <a:rPr lang="en-US" sz="2000" i="1" smtClean="0">
                                  <a:latin typeface="Cambria Math" panose="02040503050406030204" pitchFamily="18" charset="0"/>
                                </a:rPr>
                              </m:ctrlPr>
                            </m:dPr>
                            <m:e>
                              <m:r>
                                <a:rPr lang="it-IT" sz="2000" i="1">
                                  <a:latin typeface="Cambria Math" panose="02040503050406030204" pitchFamily="18" charset="0"/>
                                </a:rPr>
                                <m:t>1+0.9 (</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𝜈</m:t>
                                  </m:r>
                                </m:e>
                                <m:sub>
                                  <m:r>
                                    <a:rPr lang="it-IT" sz="2000" i="1">
                                      <a:latin typeface="Cambria Math" panose="02040503050406030204" pitchFamily="18" charset="0"/>
                                    </a:rPr>
                                    <m:t>𝑓</m:t>
                                  </m:r>
                                </m:sub>
                              </m:sSub>
                              <m:r>
                                <a:rPr lang="it-IT" sz="2000" i="1">
                                  <a:latin typeface="Cambria Math" panose="02040503050406030204" pitchFamily="18" charset="0"/>
                                </a:rPr>
                                <m:t>−1)</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𝜎</m:t>
                                  </m:r>
                                </m:e>
                                <m:sub>
                                  <m:r>
                                    <a:rPr lang="it-IT" sz="2000" i="1">
                                      <a:latin typeface="Cambria Math" panose="02040503050406030204" pitchFamily="18" charset="0"/>
                                    </a:rPr>
                                    <m:t>𝑓</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𝜎</m:t>
                                  </m:r>
                                </m:e>
                                <m:sub>
                                  <m:r>
                                    <a:rPr lang="it-IT" sz="2000" i="1">
                                      <a:latin typeface="Cambria Math" panose="02040503050406030204" pitchFamily="18" charset="0"/>
                                    </a:rPr>
                                    <m:t>𝑡</m:t>
                                  </m:r>
                                </m:sub>
                              </m:sSub>
                            </m:e>
                          </m:d>
                        </m:e>
                        <m:sup>
                          <m:r>
                            <a:rPr lang="it-IT" sz="2000" b="0" i="1" smtClean="0">
                              <a:latin typeface="Cambria Math" panose="02040503050406030204" pitchFamily="18" charset="0"/>
                            </a:rPr>
                            <m:t>−3</m:t>
                          </m:r>
                        </m:sup>
                      </m:sSup>
                    </m:oMath>
                  </m:oMathPara>
                </a14:m>
                <a:endParaRPr lang="en-US" sz="2000" dirty="0"/>
              </a:p>
            </p:txBody>
          </p:sp>
        </mc:Choice>
        <mc:Fallback xmlns="">
          <p:sp>
            <p:nvSpPr>
              <p:cNvPr id="12" name="TextBox 11">
                <a:extLst>
                  <a:ext uri="{FF2B5EF4-FFF2-40B4-BE49-F238E27FC236}">
                    <a16:creationId xmlns:a16="http://schemas.microsoft.com/office/drawing/2014/main" id="{7816DAB2-F020-65F2-83EE-F57287EBCF6F}"/>
                  </a:ext>
                </a:extLst>
              </p:cNvPr>
              <p:cNvSpPr txBox="1">
                <a:spLocks noRot="1" noChangeAspect="1" noMove="1" noResize="1" noEditPoints="1" noAdjustHandles="1" noChangeArrowheads="1" noChangeShapeType="1" noTextEdit="1"/>
              </p:cNvSpPr>
              <p:nvPr/>
            </p:nvSpPr>
            <p:spPr>
              <a:xfrm>
                <a:off x="986608" y="4080484"/>
                <a:ext cx="3069110" cy="415307"/>
              </a:xfrm>
              <a:prstGeom prst="rect">
                <a:avLst/>
              </a:prstGeom>
              <a:blipFill>
                <a:blip r:embed="rId8"/>
                <a:stretch>
                  <a:fillRect l="-823" b="-21212"/>
                </a:stretch>
              </a:blipFill>
            </p:spPr>
            <p:txBody>
              <a:bodyPr/>
              <a:lstStyle/>
              <a:p>
                <a:r>
                  <a:rPr lang="en-US">
                    <a:noFill/>
                  </a:rPr>
                  <a:t> </a:t>
                </a:r>
              </a:p>
            </p:txBody>
          </p:sp>
        </mc:Fallback>
      </mc:AlternateContent>
    </p:spTree>
    <p:extLst>
      <p:ext uri="{BB962C8B-B14F-4D97-AF65-F5344CB8AC3E}">
        <p14:creationId xmlns:p14="http://schemas.microsoft.com/office/powerpoint/2010/main" val="214860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19013</TotalTime>
  <Words>4490</Words>
  <Application>Microsoft Macintosh PowerPoint</Application>
  <PresentationFormat>Widescreen</PresentationFormat>
  <Paragraphs>392</Paragraphs>
  <Slides>61</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OpenSans</vt:lpstr>
      <vt:lpstr>Arial</vt:lpstr>
      <vt:lpstr>Calibri</vt:lpstr>
      <vt:lpstr>Calibri Light</vt:lpstr>
      <vt:lpstr>Cambria Math</vt:lpstr>
      <vt:lpstr>Roboto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Alberto Mengoni</dc:creator>
  <cp:lastModifiedBy>Alberto Mengoni</cp:lastModifiedBy>
  <cp:revision>129</cp:revision>
  <cp:lastPrinted>2023-12-18T11:24:31Z</cp:lastPrinted>
  <dcterms:created xsi:type="dcterms:W3CDTF">2023-08-22T11:59:22Z</dcterms:created>
  <dcterms:modified xsi:type="dcterms:W3CDTF">2024-01-26T09:27:16Z</dcterms:modified>
</cp:coreProperties>
</file>