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8" r:id="rId2"/>
    <p:sldId id="376" r:id="rId3"/>
    <p:sldId id="373" r:id="rId4"/>
    <p:sldId id="368" r:id="rId5"/>
    <p:sldId id="369" r:id="rId6"/>
    <p:sldId id="3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861"/>
    <p:restoredTop sz="94706"/>
  </p:normalViewPr>
  <p:slideViewPr>
    <p:cSldViewPr snapToGrid="0" snapToObjects="1">
      <p:cViewPr varScale="1">
        <p:scale>
          <a:sx n="70" d="100"/>
          <a:sy n="70" d="100"/>
        </p:scale>
        <p:origin x="208" y="10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29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2A792-02FF-86B2-F36B-F9DE47CC02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Identifying the Key Aims of Science Shows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C549C0-E96D-89CC-80AD-E59F0296C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42730"/>
          </a:xfrm>
        </p:spPr>
        <p:txBody>
          <a:bodyPr/>
          <a:lstStyle/>
          <a:p>
            <a:pPr algn="ctr">
              <a:spcBef>
                <a:spcPts val="400"/>
              </a:spcBef>
            </a:pPr>
            <a:r>
              <a:rPr lang="en-GB" sz="2100" b="1" dirty="0" err="1">
                <a:solidFill>
                  <a:schemeClr val="accent1"/>
                </a:solidFill>
              </a:rPr>
              <a:t>Ruadh</a:t>
            </a:r>
            <a:r>
              <a:rPr lang="en-GB" sz="2100" dirty="0">
                <a:solidFill>
                  <a:schemeClr val="accent1"/>
                </a:solidFill>
              </a:rPr>
              <a:t> </a:t>
            </a:r>
            <a:r>
              <a:rPr lang="en-GB" sz="2100" b="1" dirty="0">
                <a:solidFill>
                  <a:schemeClr val="accent1"/>
                </a:solidFill>
              </a:rPr>
              <a:t>Duggan</a:t>
            </a:r>
          </a:p>
          <a:p>
            <a:pPr algn="ctr">
              <a:spcBef>
                <a:spcPts val="400"/>
              </a:spcBef>
            </a:pPr>
            <a:r>
              <a:rPr lang="en-GB" sz="21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CERN</a:t>
            </a:r>
            <a:r>
              <a:rPr lang="en-GB" sz="21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Switzerland, and </a:t>
            </a:r>
            <a:r>
              <a:rPr lang="en-GB" sz="21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Utrecht University</a:t>
            </a:r>
            <a:r>
              <a:rPr lang="en-GB" sz="21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the Netherlands</a:t>
            </a:r>
            <a:endParaRPr lang="en-GB" sz="2100" b="0" baseline="30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ctr"/>
            <a:endParaRPr lang="en-GB" sz="2000" baseline="30000" dirty="0"/>
          </a:p>
          <a:p>
            <a:pPr lvl="4" algn="l"/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Supervisors:  </a:t>
            </a:r>
            <a:r>
              <a:rPr lang="en-GB" sz="16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Wouter</a:t>
            </a:r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van </a:t>
            </a:r>
            <a:r>
              <a:rPr lang="en-GB" sz="16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Joolingen</a:t>
            </a:r>
            <a: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Utrecht University </a:t>
            </a:r>
            <a:b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      </a:t>
            </a:r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Anja </a:t>
            </a:r>
            <a:r>
              <a:rPr lang="en-GB" sz="1600" b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Kranjc</a:t>
            </a:r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Horvat</a:t>
            </a:r>
            <a: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CERN, Switzerland </a:t>
            </a:r>
            <a:b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      </a:t>
            </a:r>
            <a:r>
              <a:rPr lang="en-GB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Sascha Schmeling</a:t>
            </a:r>
            <a: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CERN, Switzerland</a:t>
            </a:r>
            <a:br>
              <a:rPr lang="en-GB" sz="1600" b="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endParaRPr lang="en-GB" sz="1600" b="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en-GB" dirty="0">
                <a:solidFill>
                  <a:schemeClr val="accent2"/>
                </a:solidFill>
              </a:rPr>
              <a:t>IMPRESS Symposium, June 2023 – Sparkle Talk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96B9B-14AC-3588-EB92-AEDCDDC66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3D08F-CE3F-5E70-ED0C-E8C1DD663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8492E-83DD-44EE-C990-0D905CE1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666F5CDC-5067-ADB7-57D5-F6508A7AA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4870" y="6421893"/>
            <a:ext cx="812635" cy="368225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9BB21AB5-17CE-55CD-54A2-5D817DD55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505" y="6421894"/>
            <a:ext cx="858286" cy="31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18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481A8EC-244D-0054-207E-9E4BEA00364A}"/>
              </a:ext>
            </a:extLst>
          </p:cNvPr>
          <p:cNvGrpSpPr/>
          <p:nvPr/>
        </p:nvGrpSpPr>
        <p:grpSpPr>
          <a:xfrm>
            <a:off x="225981" y="3429000"/>
            <a:ext cx="11740033" cy="2880000"/>
            <a:chOff x="225981" y="3429000"/>
            <a:chExt cx="11740033" cy="2880000"/>
          </a:xfrm>
        </p:grpSpPr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F5143444-65AD-52A3-AED7-2D5E31921621}"/>
                </a:ext>
              </a:extLst>
            </p:cNvPr>
            <p:cNvSpPr txBox="1">
              <a:spLocks/>
            </p:cNvSpPr>
            <p:nvPr/>
          </p:nvSpPr>
          <p:spPr>
            <a:xfrm>
              <a:off x="225981" y="3429000"/>
              <a:ext cx="11740033" cy="2880000"/>
            </a:xfrm>
            <a:prstGeom prst="rect">
              <a:avLst/>
            </a:prstGeom>
            <a:ln w="25400">
              <a:solidFill>
                <a:srgbClr val="303030"/>
              </a:solidFill>
            </a:ln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br>
                <a:rPr lang="en-GB" sz="2000" b="0" dirty="0"/>
              </a:br>
              <a:r>
                <a:rPr lang="en-GB" sz="2000" b="0" dirty="0"/>
                <a:t>	</a:t>
              </a:r>
              <a:r>
                <a:rPr lang="en-GB" b="0" dirty="0"/>
                <a:t>In October 2023, </a:t>
              </a:r>
              <a:r>
                <a:rPr lang="en-GB" dirty="0">
                  <a:solidFill>
                    <a:schemeClr val="accent1"/>
                  </a:solidFill>
                </a:rPr>
                <a:t>CERN</a:t>
              </a:r>
              <a:r>
                <a:rPr lang="en-GB" b="0" dirty="0"/>
                <a:t> will open a new science centre, </a:t>
              </a:r>
              <a:r>
                <a:rPr lang="en-GB" dirty="0">
                  <a:solidFill>
                    <a:schemeClr val="accent1"/>
                  </a:solidFill>
                </a:rPr>
                <a:t>Science Gateway</a:t>
              </a:r>
              <a:endParaRPr lang="en-GB" b="0" dirty="0"/>
            </a:p>
            <a:p>
              <a:endParaRPr lang="en-GB" dirty="0"/>
            </a:p>
            <a:p>
              <a:endParaRPr lang="en-GB" sz="2000" dirty="0"/>
            </a:p>
            <a:p>
              <a:pPr marL="0" indent="0">
                <a:buFont typeface="Arial" panose="020B0604020202020204" pitchFamily="34" charset="0"/>
                <a:buNone/>
              </a:pPr>
              <a:endParaRPr lang="en-GB" sz="2000" dirty="0"/>
            </a:p>
            <a:p>
              <a:endParaRPr lang="en-GB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2A77B2B-DA11-60AE-D756-274DDA564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6987" y="4106592"/>
              <a:ext cx="3051559" cy="2106757"/>
            </a:xfrm>
            <a:prstGeom prst="rect">
              <a:avLst/>
            </a:prstGeom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3E2A91-1399-6FBA-8626-CBBC0A7C0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981" y="417475"/>
            <a:ext cx="11740033" cy="2880000"/>
          </a:xfrm>
          <a:ln w="25400">
            <a:solidFill>
              <a:srgbClr val="30303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GB" sz="2000" dirty="0">
                <a:solidFill>
                  <a:schemeClr val="accent1"/>
                </a:solidFill>
              </a:rPr>
            </a:br>
            <a:r>
              <a:rPr lang="en-GB" sz="2000" dirty="0">
                <a:solidFill>
                  <a:schemeClr val="accent1"/>
                </a:solidFill>
              </a:rPr>
              <a:t>	</a:t>
            </a:r>
            <a:r>
              <a:rPr lang="en-GB" dirty="0">
                <a:solidFill>
                  <a:schemeClr val="accent1"/>
                </a:solidFill>
              </a:rPr>
              <a:t>Science shows </a:t>
            </a:r>
            <a:r>
              <a:rPr lang="en-GB" b="0" dirty="0"/>
              <a:t>are widely used in </a:t>
            </a:r>
            <a:r>
              <a:rPr lang="en-GB" b="0" dirty="0">
                <a:solidFill>
                  <a:schemeClr val="accent2"/>
                </a:solidFill>
              </a:rPr>
              <a:t>informal learning contexts </a:t>
            </a:r>
            <a:r>
              <a:rPr lang="en-GB" b="0" dirty="0"/>
              <a:t>to communicate science</a:t>
            </a:r>
          </a:p>
          <a:p>
            <a:endParaRPr lang="en-GB" b="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21C3-FC4E-ACCB-50EF-B254A2686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30 June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4E35C-6426-05B3-9406-421616B8E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65831151-53C8-6492-3E25-F4BD116184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0" r="6538" b="3"/>
          <a:stretch/>
        </p:blipFill>
        <p:spPr>
          <a:xfrm>
            <a:off x="2810881" y="1062862"/>
            <a:ext cx="2563773" cy="2103627"/>
          </a:xfrm>
          <a:prstGeom prst="rect">
            <a:avLst/>
          </a:prstGeom>
          <a:noFill/>
          <a:ln w="12700">
            <a:solidFill>
              <a:srgbClr val="303030"/>
            </a:solidFill>
          </a:ln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E572FC3-65A4-CAB6-EC79-1050537D31AD}"/>
              </a:ext>
            </a:extLst>
          </p:cNvPr>
          <p:cNvSpPr txBox="1">
            <a:spLocks/>
          </p:cNvSpPr>
          <p:nvPr/>
        </p:nvSpPr>
        <p:spPr>
          <a:xfrm>
            <a:off x="5738547" y="1060489"/>
            <a:ext cx="3437450" cy="210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500"/>
              </a:spcAft>
              <a:buNone/>
            </a:pPr>
            <a:r>
              <a:rPr lang="en-GB" sz="1800" kern="100" dirty="0">
                <a:solidFill>
                  <a:schemeClr val="accent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Science shows</a:t>
            </a:r>
            <a:r>
              <a:rPr lang="en-GB" sz="1800" b="0" kern="100" dirty="0">
                <a:solidFill>
                  <a:schemeClr val="accent3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en-GB" sz="1800" b="0" kern="100" dirty="0">
                <a:solidFill>
                  <a:schemeClr val="accent3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“done well, can lead to: </a:t>
            </a:r>
            <a:b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increased learning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improved cognitive and affective outcomes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b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behavioural changes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(Austin and Sullivan, 2019)</a:t>
            </a:r>
            <a:endParaRPr lang="en-GB" sz="1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A86D15E1-E2AE-5B60-6E67-5A40D4B3A647}"/>
              </a:ext>
            </a:extLst>
          </p:cNvPr>
          <p:cNvSpPr txBox="1">
            <a:spLocks/>
          </p:cNvSpPr>
          <p:nvPr/>
        </p:nvSpPr>
        <p:spPr>
          <a:xfrm>
            <a:off x="5738547" y="4089061"/>
            <a:ext cx="3437450" cy="2106000"/>
          </a:xfrm>
          <a:prstGeom prst="rect">
            <a:avLst/>
          </a:prstGeom>
          <a:ln w="12700">
            <a:solidFill>
              <a:schemeClr val="accent6"/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chemeClr val="accent1"/>
                </a:solidFill>
              </a:rPr>
              <a:t>Science centres </a:t>
            </a:r>
            <a:r>
              <a:rPr lang="en-GB" sz="1800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“provide memorable learning 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which can have a </a:t>
            </a:r>
            <a:r>
              <a:rPr lang="en-GB" sz="180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lasting impact 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on attitudes and behaviour” and can “</a:t>
            </a:r>
            <a:r>
              <a:rPr lang="en-GB" sz="180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increase visitors’ knowledge and understanding of science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800" b="0" kern="100" dirty="0" err="1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Ecsite-uk</a:t>
            </a:r>
            <a:r>
              <a:rPr lang="en-GB" sz="1800" b="0" kern="10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2008).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6434459-3855-D4D1-81C9-06475950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</p:spTree>
    <p:extLst>
      <p:ext uri="{BB962C8B-B14F-4D97-AF65-F5344CB8AC3E}">
        <p14:creationId xmlns:p14="http://schemas.microsoft.com/office/powerpoint/2010/main" val="196092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654C4DEB-21E2-EC3D-D076-3986C64D2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981" y="417475"/>
            <a:ext cx="11740033" cy="2880000"/>
          </a:xfrm>
          <a:ln w="25400">
            <a:solidFill>
              <a:srgbClr val="30303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br>
              <a:rPr lang="en-GB" sz="2000" dirty="0">
                <a:solidFill>
                  <a:schemeClr val="accent1"/>
                </a:solidFill>
              </a:rPr>
            </a:br>
            <a:r>
              <a:rPr lang="en-GB" b="0" dirty="0">
                <a:solidFill>
                  <a:srgbClr val="303030"/>
                </a:solidFill>
              </a:rPr>
              <a:t>To </a:t>
            </a:r>
            <a:r>
              <a:rPr lang="en-GB" dirty="0">
                <a:solidFill>
                  <a:schemeClr val="accent1"/>
                </a:solidFill>
              </a:rPr>
              <a:t>maximise the potential </a:t>
            </a:r>
            <a:r>
              <a:rPr lang="en-GB" b="0" dirty="0">
                <a:solidFill>
                  <a:srgbClr val="303030"/>
                </a:solidFill>
              </a:rPr>
              <a:t>of the science shows, it is necessary to: </a:t>
            </a:r>
          </a:p>
          <a:p>
            <a:endParaRPr lang="en-GB" sz="2000" b="0" dirty="0">
              <a:solidFill>
                <a:srgbClr val="303030"/>
              </a:solidFill>
            </a:endParaRP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5C40D-2B11-0D97-5379-052F77AC1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24904-4805-BB1C-CA53-110572EE3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1707FF-D9AA-3659-78D2-0A04883982AD}"/>
              </a:ext>
            </a:extLst>
          </p:cNvPr>
          <p:cNvSpPr txBox="1"/>
          <p:nvPr/>
        </p:nvSpPr>
        <p:spPr>
          <a:xfrm>
            <a:off x="-1" y="5710025"/>
            <a:ext cx="119682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000" b="1" dirty="0">
                <a:solidFill>
                  <a:schemeClr val="accent1"/>
                </a:solidFill>
              </a:rPr>
              <a:t>What do you consider to be the key aims of science shows?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0373CB6-9541-0DEA-866A-BF4391BC8F4C}"/>
              </a:ext>
            </a:extLst>
          </p:cNvPr>
          <p:cNvSpPr txBox="1">
            <a:spLocks/>
          </p:cNvSpPr>
          <p:nvPr/>
        </p:nvSpPr>
        <p:spPr>
          <a:xfrm>
            <a:off x="380943" y="4225821"/>
            <a:ext cx="5444172" cy="4722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Interviews with two expert groups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B351DF6-BD87-34FF-F8B3-7CD850BC11F3}"/>
              </a:ext>
            </a:extLst>
          </p:cNvPr>
          <p:cNvGrpSpPr/>
          <p:nvPr/>
        </p:nvGrpSpPr>
        <p:grpSpPr>
          <a:xfrm>
            <a:off x="4713139" y="3623825"/>
            <a:ext cx="7252875" cy="830997"/>
            <a:chOff x="4713139" y="3623825"/>
            <a:chExt cx="7252875" cy="83099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8EA0D7-F86E-8D84-5B9B-750B538CDE1F}"/>
                </a:ext>
              </a:extLst>
            </p:cNvPr>
            <p:cNvSpPr txBox="1"/>
            <p:nvPr/>
          </p:nvSpPr>
          <p:spPr>
            <a:xfrm>
              <a:off x="5286672" y="3623825"/>
              <a:ext cx="667934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3000" dirty="0">
                  <a:solidFill>
                    <a:srgbClr val="0070C0"/>
                  </a:solidFill>
                </a:rPr>
                <a:t>Senior CERN employees</a:t>
              </a:r>
            </a:p>
            <a:p>
              <a:r>
                <a:rPr lang="en-GB" dirty="0">
                  <a:solidFill>
                    <a:srgbClr val="0070C0"/>
                  </a:solidFill>
                </a:rPr>
                <a:t>- 10 senior CERN employees, linked to Education and Outreach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930580F-8E66-76C5-1EB1-AA1514BEF2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3139" y="3864656"/>
              <a:ext cx="550672" cy="3783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11FF6F5-E2D9-82AA-B33B-AF795AA96826}"/>
              </a:ext>
            </a:extLst>
          </p:cNvPr>
          <p:cNvGrpSpPr/>
          <p:nvPr/>
        </p:nvGrpSpPr>
        <p:grpSpPr>
          <a:xfrm>
            <a:off x="4735999" y="4461950"/>
            <a:ext cx="7075058" cy="1046933"/>
            <a:chOff x="4735999" y="4461950"/>
            <a:chExt cx="7075058" cy="104693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0837FE-E6EF-A44F-7E20-48B23B5010A9}"/>
                </a:ext>
              </a:extLst>
            </p:cNvPr>
            <p:cNvSpPr txBox="1"/>
            <p:nvPr/>
          </p:nvSpPr>
          <p:spPr>
            <a:xfrm>
              <a:off x="5286672" y="4462443"/>
              <a:ext cx="6524385" cy="10464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3000" dirty="0">
                  <a:solidFill>
                    <a:schemeClr val="accent3"/>
                  </a:solidFill>
                  <a:latin typeface="Helvetica" pitchFamily="2" charset="0"/>
                </a:rPr>
                <a:t>Science show presenters</a:t>
              </a:r>
            </a:p>
            <a:p>
              <a:r>
                <a:rPr lang="en-GB" dirty="0">
                  <a:solidFill>
                    <a:schemeClr val="accent3"/>
                  </a:solidFill>
                  <a:latin typeface="Helvetica" pitchFamily="2" charset="0"/>
                </a:rPr>
                <a:t>- 10 expert practitioners from around the world</a:t>
              </a:r>
            </a:p>
            <a:p>
              <a:r>
                <a:rPr lang="en-GB" sz="1400" dirty="0">
                  <a:solidFill>
                    <a:schemeClr val="accent3"/>
                  </a:solidFill>
                  <a:latin typeface="Helvetica" pitchFamily="2" charset="0"/>
                </a:rPr>
                <a:t>   (Australia: 1; USA: 1; South Africa: 1; Switzerland: 1; UK:6 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B222175-E810-F61B-BCB7-19ABF9A7D887}"/>
                </a:ext>
              </a:extLst>
            </p:cNvPr>
            <p:cNvCxnSpPr>
              <a:cxnSpLocks/>
            </p:cNvCxnSpPr>
            <p:nvPr/>
          </p:nvCxnSpPr>
          <p:spPr>
            <a:xfrm>
              <a:off x="4735999" y="4461950"/>
              <a:ext cx="550672" cy="2605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8C23F2B-C6F2-ED58-631C-48AEEDC78C50}"/>
              </a:ext>
            </a:extLst>
          </p:cNvPr>
          <p:cNvGrpSpPr/>
          <p:nvPr/>
        </p:nvGrpSpPr>
        <p:grpSpPr>
          <a:xfrm>
            <a:off x="1991014" y="1222114"/>
            <a:ext cx="3623555" cy="1874220"/>
            <a:chOff x="1991014" y="1222114"/>
            <a:chExt cx="3623555" cy="1874220"/>
          </a:xfrm>
        </p:grpSpPr>
        <p:pic>
          <p:nvPicPr>
            <p:cNvPr id="9" name="Picture 2" descr="Aim Vision &amp; Philosophy – Unicorn">
              <a:extLst>
                <a:ext uri="{FF2B5EF4-FFF2-40B4-BE49-F238E27FC236}">
                  <a16:creationId xmlns:a16="http://schemas.microsoft.com/office/drawing/2014/main" id="{4EE9D700-A6E7-A12F-7BFE-71307ADB1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78" b="11578"/>
            <a:stretch>
              <a:fillRect/>
            </a:stretch>
          </p:blipFill>
          <p:spPr bwMode="auto">
            <a:xfrm>
              <a:off x="1991014" y="1222114"/>
              <a:ext cx="3623555" cy="1440000"/>
            </a:xfrm>
            <a:prstGeom prst="rect">
              <a:avLst/>
            </a:prstGeom>
            <a:noFill/>
            <a:ln w="12700">
              <a:solidFill>
                <a:srgbClr val="30303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5D4051-2C78-3619-7C68-70385FD92454}"/>
                </a:ext>
              </a:extLst>
            </p:cNvPr>
            <p:cNvSpPr txBox="1"/>
            <p:nvPr/>
          </p:nvSpPr>
          <p:spPr>
            <a:xfrm>
              <a:off x="2513634" y="2773169"/>
              <a:ext cx="2578313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100" b="1" dirty="0">
                  <a:solidFill>
                    <a:srgbClr val="303030"/>
                  </a:solidFill>
                </a:rPr>
                <a:t>Define the key aims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90DDBE-DCFB-E04D-4C93-22B4CE009793}"/>
              </a:ext>
            </a:extLst>
          </p:cNvPr>
          <p:cNvGrpSpPr/>
          <p:nvPr/>
        </p:nvGrpSpPr>
        <p:grpSpPr>
          <a:xfrm>
            <a:off x="6577431" y="1222114"/>
            <a:ext cx="3623555" cy="1874219"/>
            <a:chOff x="6577431" y="1222114"/>
            <a:chExt cx="3623555" cy="1874219"/>
          </a:xfrm>
        </p:grpSpPr>
        <p:pic>
          <p:nvPicPr>
            <p:cNvPr id="10" name="Picture 6" descr="The Right Tool For The Job: Professional and Performance Evaluation Tool  Benefits - Vector Solutions">
              <a:extLst>
                <a:ext uri="{FF2B5EF4-FFF2-40B4-BE49-F238E27FC236}">
                  <a16:creationId xmlns:a16="http://schemas.microsoft.com/office/drawing/2014/main" id="{EDAA2A35-D5DE-D8E7-7D29-33A359B0EA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18" b="14518"/>
            <a:stretch>
              <a:fillRect/>
            </a:stretch>
          </p:blipFill>
          <p:spPr bwMode="auto">
            <a:xfrm>
              <a:off x="6577431" y="1222114"/>
              <a:ext cx="3623555" cy="1440000"/>
            </a:xfrm>
            <a:prstGeom prst="rect">
              <a:avLst/>
            </a:prstGeom>
            <a:noFill/>
            <a:ln w="12700">
              <a:solidFill>
                <a:srgbClr val="30303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B9C07F-987E-6BE5-1E68-4A2F80256C2F}"/>
                </a:ext>
              </a:extLst>
            </p:cNvPr>
            <p:cNvSpPr txBox="1"/>
            <p:nvPr/>
          </p:nvSpPr>
          <p:spPr>
            <a:xfrm>
              <a:off x="6711696" y="2773168"/>
              <a:ext cx="3346508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100" b="1" dirty="0">
                  <a:solidFill>
                    <a:srgbClr val="303030"/>
                  </a:solidFill>
                </a:rPr>
                <a:t>Evaluate effectiveness</a:t>
              </a:r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BBBEFF6-D8B0-2E68-A060-F13E2F7C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</p:spTree>
    <p:extLst>
      <p:ext uri="{BB962C8B-B14F-4D97-AF65-F5344CB8AC3E}">
        <p14:creationId xmlns:p14="http://schemas.microsoft.com/office/powerpoint/2010/main" val="41923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133A1B8C-FC2C-D9C6-471A-A0C01888F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981" y="417474"/>
            <a:ext cx="11740033" cy="5690717"/>
          </a:xfrm>
          <a:ln w="25400">
            <a:solidFill>
              <a:srgbClr val="303030"/>
            </a:solidFill>
          </a:ln>
        </p:spPr>
        <p:txBody>
          <a:bodyPr>
            <a:normAutofit/>
          </a:bodyPr>
          <a:lstStyle/>
          <a:p>
            <a:pPr algn="ctr">
              <a:spcAft>
                <a:spcPts val="500"/>
              </a:spcAft>
            </a:pPr>
            <a:br>
              <a:rPr lang="en-IE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0" dirty="0">
                <a:solidFill>
                  <a:srgbClr val="303030"/>
                </a:solidFill>
              </a:rPr>
              <a:t>Participants </a:t>
            </a:r>
            <a:r>
              <a:rPr lang="en-US" b="0" dirty="0" err="1">
                <a:solidFill>
                  <a:srgbClr val="303030"/>
                </a:solidFill>
              </a:rPr>
              <a:t>prioritised</a:t>
            </a:r>
            <a:r>
              <a:rPr lang="en-US" b="0" dirty="0">
                <a:solidFill>
                  <a:srgbClr val="303030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13 potential aims </a:t>
            </a:r>
            <a:r>
              <a:rPr lang="en-US" b="0" dirty="0">
                <a:solidFill>
                  <a:srgbClr val="303030"/>
                </a:solidFill>
              </a:rPr>
              <a:t>using a </a:t>
            </a:r>
            <a:r>
              <a:rPr lang="en-US" dirty="0" err="1">
                <a:solidFill>
                  <a:schemeClr val="accent2"/>
                </a:solidFill>
              </a:rPr>
              <a:t>MoSCoW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prioritisation</a:t>
            </a:r>
            <a:r>
              <a:rPr lang="en-US" dirty="0">
                <a:solidFill>
                  <a:schemeClr val="accent2"/>
                </a:solidFill>
              </a:rPr>
              <a:t> grid </a:t>
            </a:r>
          </a:p>
          <a:p>
            <a:pPr marL="342900" indent="-342900" algn="ctr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IE" kern="100" dirty="0">
              <a:solidFill>
                <a:srgbClr val="30303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b="0" dirty="0">
              <a:solidFill>
                <a:srgbClr val="303030"/>
              </a:solidFill>
            </a:endParaRP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1A6B2-45BF-96A2-C051-8809D9379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D332A-3B34-FF4B-3D57-D3CD28F9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3017C8F-0BFB-CF0E-D35A-FBE8B7DA6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87997" y="1900418"/>
            <a:ext cx="7119549" cy="39922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074422C-2140-9A38-1B41-E4BB8A583CE4}"/>
              </a:ext>
            </a:extLst>
          </p:cNvPr>
          <p:cNvGrpSpPr/>
          <p:nvPr/>
        </p:nvGrpSpPr>
        <p:grpSpPr>
          <a:xfrm>
            <a:off x="371411" y="2626483"/>
            <a:ext cx="3825363" cy="2087571"/>
            <a:chOff x="371411" y="2626483"/>
            <a:chExt cx="3825363" cy="2087571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4508604E-F8BE-F03E-1518-8E0D54DFE62C}"/>
                </a:ext>
              </a:extLst>
            </p:cNvPr>
            <p:cNvSpPr/>
            <p:nvPr/>
          </p:nvSpPr>
          <p:spPr>
            <a:xfrm>
              <a:off x="371411" y="3476818"/>
              <a:ext cx="3280687" cy="123723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 b="1" dirty="0">
                  <a:solidFill>
                    <a:schemeClr val="tx1"/>
                  </a:solidFill>
                </a:rPr>
                <a:t>Transferability</a:t>
              </a:r>
            </a:p>
            <a:p>
              <a:pPr algn="ctr"/>
              <a:r>
                <a:rPr lang="en-GB" sz="2000" dirty="0">
                  <a:solidFill>
                    <a:schemeClr val="tx1"/>
                  </a:solidFill>
                </a:rPr>
                <a:t>Seeing science as relevant to everyday life</a:t>
              </a:r>
            </a:p>
          </p:txBody>
        </p:sp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682812B5-3D58-78F0-82E8-0BF560881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4930" y="2626483"/>
              <a:ext cx="1201844" cy="847555"/>
            </a:xfrm>
            <a:prstGeom prst="curvedConnector3">
              <a:avLst/>
            </a:prstGeom>
            <a:ln w="381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16C503C9-5AF2-2403-9C5D-E6E16D7A0DC1}"/>
              </a:ext>
            </a:extLst>
          </p:cNvPr>
          <p:cNvSpPr txBox="1">
            <a:spLocks/>
          </p:cNvSpPr>
          <p:nvPr/>
        </p:nvSpPr>
        <p:spPr>
          <a:xfrm>
            <a:off x="637240" y="1400298"/>
            <a:ext cx="2451459" cy="16200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>
                <a:solidFill>
                  <a:schemeClr val="accent2"/>
                </a:solidFill>
              </a:rPr>
              <a:t>MoSCoW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 err="1">
                <a:solidFill>
                  <a:schemeClr val="accent2"/>
                </a:solidFill>
              </a:rPr>
              <a:t>Prioritisation</a:t>
            </a:r>
            <a:endParaRPr lang="en-US" sz="1600" dirty="0">
              <a:solidFill>
                <a:schemeClr val="accent2"/>
              </a:solidFill>
            </a:endParaRPr>
          </a:p>
          <a:p>
            <a:pPr marL="1800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chemeClr val="accent2"/>
                </a:solidFill>
              </a:rPr>
              <a:t>Must have… </a:t>
            </a:r>
          </a:p>
          <a:p>
            <a:pPr marL="1800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chemeClr val="accent2"/>
                </a:solidFill>
              </a:rPr>
              <a:t>Should have…  </a:t>
            </a:r>
          </a:p>
          <a:p>
            <a:pPr marL="1800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chemeClr val="accent2"/>
                </a:solidFill>
              </a:rPr>
              <a:t>Could have…</a:t>
            </a:r>
          </a:p>
          <a:p>
            <a:pPr marL="18000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chemeClr val="accent2"/>
                </a:solidFill>
              </a:rPr>
              <a:t>Would not have…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7586479C-DC1F-CD9A-7FA5-904D40096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</p:spTree>
    <p:extLst>
      <p:ext uri="{BB962C8B-B14F-4D97-AF65-F5344CB8AC3E}">
        <p14:creationId xmlns:p14="http://schemas.microsoft.com/office/powerpoint/2010/main" val="14885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D08E88B-0740-348B-8314-88C75C37D54E}"/>
              </a:ext>
            </a:extLst>
          </p:cNvPr>
          <p:cNvSpPr txBox="1">
            <a:spLocks/>
          </p:cNvSpPr>
          <p:nvPr/>
        </p:nvSpPr>
        <p:spPr>
          <a:xfrm>
            <a:off x="225981" y="417475"/>
            <a:ext cx="11740033" cy="5763869"/>
          </a:xfrm>
          <a:prstGeom prst="rect">
            <a:avLst/>
          </a:prstGeom>
          <a:ln w="25400">
            <a:solidFill>
              <a:srgbClr val="303030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en-GB" dirty="0">
                <a:solidFill>
                  <a:schemeClr val="accent1"/>
                </a:solidFill>
              </a:rPr>
            </a:br>
            <a:r>
              <a:rPr lang="en-GB" b="0" dirty="0">
                <a:solidFill>
                  <a:srgbClr val="303030"/>
                </a:solidFill>
              </a:rPr>
              <a:t>The preliminary results suggest that </a:t>
            </a:r>
            <a:r>
              <a:rPr lang="en-GB" dirty="0">
                <a:solidFill>
                  <a:srgbClr val="303030"/>
                </a:solidFill>
              </a:rPr>
              <a:t>the two groups prioritise aims differently. </a:t>
            </a:r>
          </a:p>
          <a:p>
            <a:pPr algn="ctr"/>
            <a:endParaRPr lang="en-GB" dirty="0">
              <a:solidFill>
                <a:srgbClr val="303030"/>
              </a:solidFill>
            </a:endParaRPr>
          </a:p>
          <a:p>
            <a:pPr algn="ctr"/>
            <a:endParaRPr lang="en-GB" dirty="0">
              <a:solidFill>
                <a:srgbClr val="303030"/>
              </a:solidFill>
            </a:endParaRPr>
          </a:p>
          <a:p>
            <a:endParaRPr lang="en-GB" b="0" dirty="0">
              <a:solidFill>
                <a:srgbClr val="30303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1A6B2-45BF-96A2-C051-8809D9379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D332A-3B34-FF4B-3D57-D3CD28F9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1D0F39F-3F64-3D68-E8CA-0CA980B38FCD}"/>
              </a:ext>
            </a:extLst>
          </p:cNvPr>
          <p:cNvGrpSpPr/>
          <p:nvPr/>
        </p:nvGrpSpPr>
        <p:grpSpPr>
          <a:xfrm>
            <a:off x="553467" y="1254358"/>
            <a:ext cx="5299314" cy="1769715"/>
            <a:chOff x="553467" y="1254358"/>
            <a:chExt cx="5299314" cy="176971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5323D3B-35DD-8970-BDF0-4923403EE850}"/>
                </a:ext>
              </a:extLst>
            </p:cNvPr>
            <p:cNvSpPr txBox="1"/>
            <p:nvPr/>
          </p:nvSpPr>
          <p:spPr>
            <a:xfrm>
              <a:off x="553467" y="1254358"/>
              <a:ext cx="5299314" cy="106182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dirty="0">
                  <a:solidFill>
                    <a:srgbClr val="0070C0"/>
                  </a:solidFill>
                  <a:latin typeface="Helvetica" pitchFamily="2" charset="0"/>
                </a:rPr>
                <a:t>Senior CERN employees</a:t>
              </a:r>
            </a:p>
            <a:p>
              <a:pPr algn="ctr"/>
              <a:r>
                <a:rPr lang="en-GB" sz="2100" b="1" dirty="0">
                  <a:solidFill>
                    <a:srgbClr val="0070C0"/>
                  </a:solidFill>
                  <a:latin typeface="Helvetica" pitchFamily="2" charset="0"/>
                </a:rPr>
                <a:t>Sense of awe</a:t>
              </a:r>
            </a:p>
            <a:p>
              <a:pPr algn="ctr"/>
              <a:r>
                <a:rPr lang="en-GB" sz="2100" b="1" dirty="0">
                  <a:solidFill>
                    <a:srgbClr val="0070C0"/>
                  </a:solidFill>
                  <a:latin typeface="Helvetica" pitchFamily="2" charset="0"/>
                </a:rPr>
                <a:t>Entertainment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D8A4685-2E41-A1E6-B330-AD8C8A550490}"/>
                </a:ext>
              </a:extLst>
            </p:cNvPr>
            <p:cNvSpPr txBox="1"/>
            <p:nvPr/>
          </p:nvSpPr>
          <p:spPr>
            <a:xfrm>
              <a:off x="1212145" y="2316187"/>
              <a:ext cx="3981957" cy="70788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square" numCol="1" rtlCol="0">
              <a:spAutoFit/>
            </a:bodyPr>
            <a:lstStyle/>
            <a:p>
              <a:pPr algn="ctr"/>
              <a:r>
                <a:rPr lang="en-GB" sz="2000" b="0" dirty="0">
                  <a:solidFill>
                    <a:srgbClr val="303030"/>
                  </a:solidFill>
                  <a:effectLst/>
                  <a:ea typeface="Arial" panose="020B0604020202020204" pitchFamily="34" charset="0"/>
                </a:rPr>
                <a:t>…want to </a:t>
              </a:r>
              <a:r>
                <a:rPr lang="en-GB" sz="2000" b="0" i="0" dirty="0">
                  <a:solidFill>
                    <a:srgbClr val="0070C0"/>
                  </a:solidFill>
                  <a:effectLst/>
                  <a:ea typeface="Arial" panose="020B0604020202020204" pitchFamily="34" charset="0"/>
                </a:rPr>
                <a:t>entertain the audience </a:t>
              </a:r>
              <a:r>
                <a:rPr lang="en-GB" sz="2000" b="0" i="0" dirty="0">
                  <a:solidFill>
                    <a:srgbClr val="303030"/>
                  </a:solidFill>
                  <a:effectLst/>
                  <a:ea typeface="Arial" panose="020B0604020202020204" pitchFamily="34" charset="0"/>
                </a:rPr>
                <a:t>and provide a </a:t>
              </a:r>
              <a:r>
                <a:rPr lang="en-GB" sz="2000" b="0" i="0" dirty="0">
                  <a:solidFill>
                    <a:srgbClr val="0070C0"/>
                  </a:solidFill>
                  <a:effectLst/>
                  <a:ea typeface="Arial" panose="020B0604020202020204" pitchFamily="34" charset="0"/>
                </a:rPr>
                <a:t>‘wow’ factor</a:t>
              </a:r>
              <a:endParaRPr lang="en-GB" sz="2000" b="1" i="0" dirty="0">
                <a:solidFill>
                  <a:srgbClr val="303030"/>
                </a:solidFill>
                <a:ea typeface="Arial" panose="020B0604020202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B2FAF84-5194-357D-1580-710FDFFBC1B6}"/>
              </a:ext>
            </a:extLst>
          </p:cNvPr>
          <p:cNvGrpSpPr/>
          <p:nvPr/>
        </p:nvGrpSpPr>
        <p:grpSpPr>
          <a:xfrm>
            <a:off x="6144456" y="1092774"/>
            <a:ext cx="5626795" cy="2092881"/>
            <a:chOff x="6144456" y="1092774"/>
            <a:chExt cx="5626795" cy="20928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96FA65-5A33-B5EE-6431-A9BBF83A15F2}"/>
                </a:ext>
              </a:extLst>
            </p:cNvPr>
            <p:cNvSpPr txBox="1"/>
            <p:nvPr/>
          </p:nvSpPr>
          <p:spPr>
            <a:xfrm>
              <a:off x="6308197" y="1092774"/>
              <a:ext cx="5299314" cy="138499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100" dirty="0">
                  <a:solidFill>
                    <a:schemeClr val="accent3"/>
                  </a:solidFill>
                  <a:latin typeface="Helvetica" pitchFamily="2" charset="0"/>
                </a:rPr>
                <a:t>Science show presenters</a:t>
              </a:r>
            </a:p>
            <a:p>
              <a:pPr algn="ctr"/>
              <a:r>
                <a:rPr lang="en-GB" sz="2100" b="1" dirty="0">
                  <a:solidFill>
                    <a:schemeClr val="accent3"/>
                  </a:solidFill>
                  <a:latin typeface="Helvetica" pitchFamily="2" charset="0"/>
                </a:rPr>
                <a:t>Transferability</a:t>
              </a:r>
            </a:p>
            <a:p>
              <a:pPr algn="ctr"/>
              <a:r>
                <a:rPr lang="en-GB" sz="2100" b="1" dirty="0">
                  <a:solidFill>
                    <a:schemeClr val="accent3"/>
                  </a:solidFill>
                  <a:latin typeface="Helvetica" pitchFamily="2" charset="0"/>
                </a:rPr>
                <a:t>Engagement  </a:t>
              </a:r>
            </a:p>
            <a:p>
              <a:pPr algn="ctr"/>
              <a:r>
                <a:rPr lang="en-GB" sz="2100" b="1" dirty="0">
                  <a:solidFill>
                    <a:schemeClr val="accent3"/>
                  </a:solidFill>
                  <a:latin typeface="Helvetica" pitchFamily="2" charset="0"/>
                </a:rPr>
                <a:t>Curiosity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5B10B7B-9868-E782-D4D6-BEEA3D93AD4B}"/>
                </a:ext>
              </a:extLst>
            </p:cNvPr>
            <p:cNvSpPr txBox="1"/>
            <p:nvPr/>
          </p:nvSpPr>
          <p:spPr>
            <a:xfrm>
              <a:off x="6144456" y="2477769"/>
              <a:ext cx="5626795" cy="70788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</a:ln>
          </p:spPr>
          <p:txBody>
            <a:bodyPr wrap="square" numCol="1" rtlCol="0">
              <a:spAutoFit/>
            </a:bodyPr>
            <a:lstStyle/>
            <a:p>
              <a:pPr algn="ctr"/>
              <a:r>
                <a:rPr lang="en-GB" sz="2000" b="0" i="0" dirty="0">
                  <a:solidFill>
                    <a:srgbClr val="303030"/>
                  </a:solidFill>
                  <a:effectLst/>
                  <a:ea typeface="Arial" panose="020B0604020202020204" pitchFamily="34" charset="0"/>
                </a:rPr>
                <a:t>…want to </a:t>
              </a:r>
              <a:r>
                <a:rPr lang="en-GB" sz="2000" b="0" i="0" dirty="0">
                  <a:solidFill>
                    <a:schemeClr val="accent3"/>
                  </a:solidFill>
                  <a:effectLst/>
                  <a:ea typeface="Arial" panose="020B0604020202020204" pitchFamily="34" charset="0"/>
                </a:rPr>
                <a:t>engage the audience </a:t>
              </a:r>
              <a:r>
                <a:rPr lang="en-GB" sz="2000" b="0" i="0" dirty="0">
                  <a:solidFill>
                    <a:srgbClr val="303030"/>
                  </a:solidFill>
                  <a:effectLst/>
                  <a:ea typeface="Arial" panose="020B0604020202020204" pitchFamily="34" charset="0"/>
                </a:rPr>
                <a:t>and show them how </a:t>
              </a:r>
              <a:r>
                <a:rPr lang="en-GB" sz="2000" b="0" i="0" dirty="0">
                  <a:solidFill>
                    <a:schemeClr val="accent3"/>
                  </a:solidFill>
                  <a:effectLst/>
                  <a:ea typeface="Arial" panose="020B0604020202020204" pitchFamily="34" charset="0"/>
                </a:rPr>
                <a:t>science relates to their everyday lives</a:t>
              </a:r>
              <a:r>
                <a:rPr lang="en-GB" sz="2000" b="0" i="0" dirty="0">
                  <a:solidFill>
                    <a:srgbClr val="303030"/>
                  </a:solidFill>
                  <a:effectLst/>
                  <a:ea typeface="Arial" panose="020B0604020202020204" pitchFamily="34" charset="0"/>
                </a:rPr>
                <a:t>.</a:t>
              </a:r>
              <a:endParaRPr lang="en-GB" sz="2000" b="1" dirty="0">
                <a:solidFill>
                  <a:srgbClr val="0070C0"/>
                </a:solidFill>
                <a:latin typeface="Helvetica" pitchFamily="2" charset="0"/>
              </a:endParaRPr>
            </a:p>
          </p:txBody>
        </p:sp>
      </p:grpSp>
      <p:sp>
        <p:nvSpPr>
          <p:cNvPr id="21" name="Folded Corner 20">
            <a:extLst>
              <a:ext uri="{FF2B5EF4-FFF2-40B4-BE49-F238E27FC236}">
                <a16:creationId xmlns:a16="http://schemas.microsoft.com/office/drawing/2014/main" id="{E9447C43-A76F-6F9B-F9E8-3E6083B63E6E}"/>
              </a:ext>
            </a:extLst>
          </p:cNvPr>
          <p:cNvSpPr/>
          <p:nvPr/>
        </p:nvSpPr>
        <p:spPr>
          <a:xfrm>
            <a:off x="2934644" y="3745528"/>
            <a:ext cx="2918137" cy="726910"/>
          </a:xfrm>
          <a:prstGeom prst="foldedCorner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For me a show is a kind of like bang, pop, whiz, wow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Folded Corner 21">
            <a:extLst>
              <a:ext uri="{FF2B5EF4-FFF2-40B4-BE49-F238E27FC236}">
                <a16:creationId xmlns:a16="http://schemas.microsoft.com/office/drawing/2014/main" id="{ACB02DA3-8F9F-A68C-8C01-2F37F67BD84F}"/>
              </a:ext>
            </a:extLst>
          </p:cNvPr>
          <p:cNvSpPr/>
          <p:nvPr/>
        </p:nvSpPr>
        <p:spPr>
          <a:xfrm>
            <a:off x="6144456" y="3557016"/>
            <a:ext cx="2918137" cy="1008942"/>
          </a:xfrm>
          <a:prstGeom prst="foldedCorner">
            <a:avLst/>
          </a:prstGeom>
          <a:solidFill>
            <a:schemeClr val="accent3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We try to have what I call an emotional ‘woah’, not just a visceral ‘wow’</a:t>
            </a:r>
          </a:p>
        </p:txBody>
      </p:sp>
      <p:sp>
        <p:nvSpPr>
          <p:cNvPr id="25" name="Folded Corner 24">
            <a:extLst>
              <a:ext uri="{FF2B5EF4-FFF2-40B4-BE49-F238E27FC236}">
                <a16:creationId xmlns:a16="http://schemas.microsoft.com/office/drawing/2014/main" id="{2390EC9D-BC70-7395-7F69-29EF7A63842B}"/>
              </a:ext>
            </a:extLst>
          </p:cNvPr>
          <p:cNvSpPr/>
          <p:nvPr/>
        </p:nvSpPr>
        <p:spPr>
          <a:xfrm>
            <a:off x="9257609" y="3557016"/>
            <a:ext cx="2513388" cy="1008942"/>
          </a:xfrm>
          <a:prstGeom prst="foldedCorner">
            <a:avLst/>
          </a:prstGeom>
          <a:solidFill>
            <a:schemeClr val="accent3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I’m one who kind of flinches at the idea of being an entertainer</a:t>
            </a:r>
          </a:p>
        </p:txBody>
      </p:sp>
      <p:sp>
        <p:nvSpPr>
          <p:cNvPr id="29" name="Folded Corner 28">
            <a:extLst>
              <a:ext uri="{FF2B5EF4-FFF2-40B4-BE49-F238E27FC236}">
                <a16:creationId xmlns:a16="http://schemas.microsoft.com/office/drawing/2014/main" id="{C9136BA2-F6F8-9669-0998-2F34760541E5}"/>
              </a:ext>
            </a:extLst>
          </p:cNvPr>
          <p:cNvSpPr/>
          <p:nvPr/>
        </p:nvSpPr>
        <p:spPr>
          <a:xfrm>
            <a:off x="553467" y="4816869"/>
            <a:ext cx="5299314" cy="1254787"/>
          </a:xfrm>
          <a:prstGeom prst="foldedCorner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E" dirty="0">
                <a:effectLst/>
              </a:rPr>
              <a:t>It has to be entertaining to be engaging, and to initiate that curiosity and create the memory. </a:t>
            </a:r>
            <a:br>
              <a:rPr lang="en-IE" dirty="0">
                <a:effectLst/>
              </a:rPr>
            </a:br>
            <a:r>
              <a:rPr lang="en-IE" dirty="0">
                <a:effectLst/>
              </a:rPr>
              <a:t>So entertainment is an ingredient that's essential to make it work.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B98553A-4A90-A040-7C75-2CBA2EE216E0}"/>
              </a:ext>
            </a:extLst>
          </p:cNvPr>
          <p:cNvSpPr/>
          <p:nvPr/>
        </p:nvSpPr>
        <p:spPr>
          <a:xfrm>
            <a:off x="6287101" y="4736455"/>
            <a:ext cx="5341504" cy="1260306"/>
          </a:xfrm>
          <a:prstGeom prst="foldedCorner">
            <a:avLst/>
          </a:prstGeom>
          <a:solidFill>
            <a:schemeClr val="accent3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E" dirty="0"/>
              <a:t>T</a:t>
            </a:r>
            <a:r>
              <a:rPr lang="en-IE" dirty="0">
                <a:effectLst/>
              </a:rPr>
              <a:t>he awe is something we feel a bit torn about because although it's a strong emotional hook, the risk [is that] if you're awe-inspired by something, it puts a gap between you and the thing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12C2DB00-09EB-7B03-96DE-9086A69A9685}"/>
              </a:ext>
            </a:extLst>
          </p:cNvPr>
          <p:cNvSpPr/>
          <p:nvPr/>
        </p:nvSpPr>
        <p:spPr>
          <a:xfrm>
            <a:off x="553467" y="3557016"/>
            <a:ext cx="2022336" cy="984798"/>
          </a:xfrm>
          <a:prstGeom prst="foldedCorner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IE" dirty="0"/>
              <a:t>I</a:t>
            </a:r>
            <a:r>
              <a:rPr lang="en-IE" dirty="0">
                <a:effectLst/>
              </a:rPr>
              <a:t>t's about this awe-inspiring experience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3EEC639-298F-48A2-462A-5D68CF57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</p:spTree>
    <p:extLst>
      <p:ext uri="{BB962C8B-B14F-4D97-AF65-F5344CB8AC3E}">
        <p14:creationId xmlns:p14="http://schemas.microsoft.com/office/powerpoint/2010/main" val="408206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  <p:bldP spid="29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20E80-A5DC-AD92-DA52-C9B54D6BE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June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ED14B-6996-4ECD-19BA-AE9E326B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4102BBE-CF62-F330-FC73-ABE3AF8D81FA}"/>
              </a:ext>
            </a:extLst>
          </p:cNvPr>
          <p:cNvSpPr txBox="1">
            <a:spLocks/>
          </p:cNvSpPr>
          <p:nvPr/>
        </p:nvSpPr>
        <p:spPr>
          <a:xfrm>
            <a:off x="225981" y="417475"/>
            <a:ext cx="11740033" cy="5763869"/>
          </a:xfrm>
          <a:prstGeom prst="rect">
            <a:avLst/>
          </a:prstGeom>
          <a:ln w="25400">
            <a:solidFill>
              <a:srgbClr val="303030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500"/>
              </a:spcAft>
            </a:pPr>
            <a:br>
              <a:rPr lang="en-GB" b="0" dirty="0">
                <a:latin typeface="Helvetica" pitchFamily="2" charset="0"/>
                <a:cs typeface="Times New Roman" panose="02020603050405020304" pitchFamily="18" charset="0"/>
              </a:rPr>
            </a:br>
            <a:r>
              <a:rPr lang="en-GB" dirty="0">
                <a:latin typeface="Helvetica" pitchFamily="2" charset="0"/>
                <a:cs typeface="Times New Roman" panose="02020603050405020304" pitchFamily="18" charset="0"/>
              </a:rPr>
              <a:t>This research project will:</a:t>
            </a: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  <a:latin typeface="Helvetica" pitchFamily="2" charset="0"/>
                <a:cs typeface="Times New Roman" panose="02020603050405020304" pitchFamily="18" charset="0"/>
              </a:rPr>
              <a:t>Inform the literature </a:t>
            </a:r>
            <a:r>
              <a:rPr lang="en-GB" b="0" dirty="0">
                <a:latin typeface="Helvetica" pitchFamily="2" charset="0"/>
                <a:cs typeface="Times New Roman" panose="02020603050405020304" pitchFamily="18" charset="0"/>
              </a:rPr>
              <a:t>on the key aims of science shows</a:t>
            </a: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303030"/>
                </a:solidFill>
                <a:latin typeface="Helvetica" pitchFamily="2" charset="0"/>
                <a:cs typeface="Times New Roman" panose="02020603050405020304" pitchFamily="18" charset="0"/>
              </a:rPr>
              <a:t>Increase the </a:t>
            </a:r>
            <a:r>
              <a:rPr lang="en-GB" dirty="0">
                <a:solidFill>
                  <a:schemeClr val="accent1"/>
                </a:solidFill>
                <a:latin typeface="Helvetica" pitchFamily="2" charset="0"/>
                <a:cs typeface="Times New Roman" panose="02020603050405020304" pitchFamily="18" charset="0"/>
              </a:rPr>
              <a:t>positive outcomes </a:t>
            </a:r>
            <a:r>
              <a:rPr lang="en-GB" b="0" dirty="0">
                <a:latin typeface="Helvetica" pitchFamily="2" charset="0"/>
                <a:cs typeface="Times New Roman" panose="02020603050405020304" pitchFamily="18" charset="0"/>
              </a:rPr>
              <a:t>for audiences</a:t>
            </a: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Helvetica" pitchFamily="2" charset="0"/>
                <a:cs typeface="Times New Roman" panose="02020603050405020304" pitchFamily="18" charset="0"/>
              </a:rPr>
              <a:t>pave the way for </a:t>
            </a:r>
            <a:r>
              <a:rPr lang="en-GB" dirty="0">
                <a:solidFill>
                  <a:schemeClr val="accent1"/>
                </a:solidFill>
                <a:latin typeface="Helvetica" pitchFamily="2" charset="0"/>
                <a:cs typeface="Times New Roman" panose="02020603050405020304" pitchFamily="18" charset="0"/>
              </a:rPr>
              <a:t>future evaluation </a:t>
            </a:r>
            <a:r>
              <a:rPr lang="en-GB" b="0" dirty="0">
                <a:latin typeface="Helvetica" pitchFamily="2" charset="0"/>
                <a:cs typeface="Times New Roman" panose="02020603050405020304" pitchFamily="18" charset="0"/>
              </a:rPr>
              <a:t>of science shows</a:t>
            </a:r>
            <a:br>
              <a:rPr lang="en-GB" b="0" dirty="0">
                <a:latin typeface="Helvetica" pitchFamily="2" charset="0"/>
                <a:cs typeface="Times New Roman" panose="02020603050405020304" pitchFamily="18" charset="0"/>
              </a:rPr>
            </a:b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b="0" dirty="0">
              <a:latin typeface="Helvetica" pitchFamily="2" charset="0"/>
              <a:cs typeface="Times New Roman" panose="02020603050405020304" pitchFamily="18" charset="0"/>
            </a:endParaRPr>
          </a:p>
          <a:p>
            <a:pPr algn="ctr">
              <a:spcAft>
                <a:spcPts val="500"/>
              </a:spcAft>
            </a:pPr>
            <a:r>
              <a:rPr lang="en-GB" dirty="0">
                <a:latin typeface="Helvetica" pitchFamily="2" charset="0"/>
                <a:cs typeface="Times New Roman" panose="02020603050405020304" pitchFamily="18" charset="0"/>
              </a:rPr>
              <a:t>Thank you for listening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41B6128-2332-F56D-A32A-ADD23090E4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0" r="6538" b="3"/>
          <a:stretch/>
        </p:blipFill>
        <p:spPr>
          <a:xfrm>
            <a:off x="1319809" y="2880360"/>
            <a:ext cx="3090178" cy="2535553"/>
          </a:xfrm>
          <a:prstGeom prst="rect">
            <a:avLst/>
          </a:prstGeom>
          <a:noFill/>
          <a:ln w="12700">
            <a:solidFill>
              <a:srgbClr val="303030"/>
            </a:solidFill>
          </a:ln>
        </p:spPr>
      </p:pic>
      <p:pic>
        <p:nvPicPr>
          <p:cNvPr id="10" name="Picture 9" descr="A picture containing text, person, table&#10;&#10;Description automatically generated">
            <a:extLst>
              <a:ext uri="{FF2B5EF4-FFF2-40B4-BE49-F238E27FC236}">
                <a16:creationId xmlns:a16="http://schemas.microsoft.com/office/drawing/2014/main" id="{CB42E29E-C47F-3161-5E64-772A43FAA4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31" r="20831"/>
          <a:stretch>
            <a:fillRect/>
          </a:stretch>
        </p:blipFill>
        <p:spPr>
          <a:xfrm>
            <a:off x="4652519" y="2880360"/>
            <a:ext cx="2886961" cy="2535552"/>
          </a:xfrm>
          <a:prstGeom prst="rect">
            <a:avLst/>
          </a:prstGeom>
        </p:spPr>
      </p:pic>
      <p:pic>
        <p:nvPicPr>
          <p:cNvPr id="11" name="Picture Placeholder 29" descr="A person standing in front of a screen with the arms up&#10;&#10;Description automatically generated with medium confidence">
            <a:extLst>
              <a:ext uri="{FF2B5EF4-FFF2-40B4-BE49-F238E27FC236}">
                <a16:creationId xmlns:a16="http://schemas.microsoft.com/office/drawing/2014/main" id="{03A0BC0F-82BF-53FE-9849-65F1EC15F5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95" r="7295"/>
          <a:stretch>
            <a:fillRect/>
          </a:stretch>
        </p:blipFill>
        <p:spPr>
          <a:xfrm>
            <a:off x="7782012" y="2880360"/>
            <a:ext cx="2886961" cy="2535553"/>
          </a:xfrm>
          <a:prstGeom prst="rect">
            <a:avLst/>
          </a:prstGeom>
          <a:ln w="12700">
            <a:solidFill>
              <a:srgbClr val="303030"/>
            </a:solidFill>
          </a:ln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098EC07-8C45-99FF-DC7B-8C384E7C8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 err="1"/>
              <a:t>Ruadh</a:t>
            </a:r>
            <a:r>
              <a:rPr lang="en-US" dirty="0"/>
              <a:t> Duggan | Identifying the Key Aims of Science Shows</a:t>
            </a:r>
          </a:p>
        </p:txBody>
      </p:sp>
    </p:spTree>
    <p:extLst>
      <p:ext uri="{BB962C8B-B14F-4D97-AF65-F5344CB8AC3E}">
        <p14:creationId xmlns:p14="http://schemas.microsoft.com/office/powerpoint/2010/main" val="13358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2700</TotalTime>
  <Words>563</Words>
  <Application>Microsoft Macintosh PowerPoint</Application>
  <PresentationFormat>Widescreen</PresentationFormat>
  <Paragraphs>90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</vt:lpstr>
      <vt:lpstr>Office Theme</vt:lpstr>
      <vt:lpstr>Identifying the Key Aims of Science Shows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impact of science shows </dc:title>
  <dc:creator>ruadh Duggan</dc:creator>
  <cp:lastModifiedBy>ruadh Duggan</cp:lastModifiedBy>
  <cp:revision>8</cp:revision>
  <cp:lastPrinted>2023-06-28T11:26:06Z</cp:lastPrinted>
  <dcterms:created xsi:type="dcterms:W3CDTF">2023-06-28T09:04:03Z</dcterms:created>
  <dcterms:modified xsi:type="dcterms:W3CDTF">2023-06-30T06:58:18Z</dcterms:modified>
</cp:coreProperties>
</file>