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theme/theme3.xml" ContentType="application/vnd.openxmlformats-officedocument.them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gif" ContentType="image/gif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86" d="100"/>
          <a:sy n="86" d="100"/>
        </p:scale>
        <p:origin x="-888" y="-96"/>
      </p:cViewPr>
      <p:guideLst>
        <p:guide orient="horz" pos="138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CB712-80C1-7146-80CE-CF35E7E91668}" type="datetimeFigureOut">
              <a:rPr lang="en-US" smtClean="0"/>
              <a:pPr/>
              <a:t>1/24/11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E9312-3F70-F740-8040-9D6DC3E85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6D278D-2AB7-244B-A286-B28CB31C74DF}" type="datetimeFigureOut">
              <a:rPr lang="en-US" smtClean="0"/>
              <a:pPr/>
              <a:t>1/24/11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6974D-387A-1E4B-8333-012C64420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_tradnl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es-ES_tradnl" smtClean="0"/>
              <a:t>1/24/11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ISU weekly - A. Ruiz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783C9A-4899-6048-A222-DE8444D26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1/24/11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ISU weekly - A. Ruiz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3C9A-4899-6048-A222-DE8444D26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es-ES_tradnl" smtClean="0"/>
              <a:t>1/24/11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ISU weekly - A. Ruiz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2783C9A-4899-6048-A222-DE8444D26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1/24/11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ISU weekly - A. Ruiz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2783C9A-4899-6048-A222-DE8444D26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1/24/11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2783C9A-4899-6048-A222-DE8444D26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ISU weekly - A. Ruiz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s-ES_tradnl" smtClean="0"/>
              <a:t>1/24/11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2783C9A-4899-6048-A222-DE8444D26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ISU weekly - A. Ruiz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s-ES_tradnl" smtClean="0"/>
              <a:t>1/24/11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2783C9A-4899-6048-A222-DE8444D26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ISU weekly - A. Ruiz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1/24/11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ISU weekly - A. Ruiz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2783C9A-4899-6048-A222-DE8444D26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1/24/11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ISU weekly - A. Ruiz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783C9A-4899-6048-A222-DE8444D26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1/24/11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ISU weekly - A. Ruiz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2783C9A-4899-6048-A222-DE8444D26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es-ES_tradnl" smtClean="0"/>
              <a:t>1/24/11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2783C9A-4899-6048-A222-DE8444D26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ISU weekly - A. Ruiz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_tradnl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  <a:p>
            <a:pPr lvl="1" eaLnBrk="1" latinLnBrk="0" hangingPunct="1"/>
            <a:r>
              <a:rPr kumimoji="0" lang="es-ES_tradnl" smtClean="0"/>
              <a:t>Second level</a:t>
            </a:r>
          </a:p>
          <a:p>
            <a:pPr lvl="2" eaLnBrk="1" latinLnBrk="0" hangingPunct="1"/>
            <a:r>
              <a:rPr kumimoji="0" lang="es-ES_tradnl" smtClean="0"/>
              <a:t>Third level</a:t>
            </a:r>
          </a:p>
          <a:p>
            <a:pPr lvl="3" eaLnBrk="1" latinLnBrk="0" hangingPunct="1"/>
            <a:r>
              <a:rPr kumimoji="0" lang="es-ES_tradnl" smtClean="0"/>
              <a:t>Fourth level</a:t>
            </a:r>
          </a:p>
          <a:p>
            <a:pPr lvl="4" eaLnBrk="1" latinLnBrk="0" hangingPunct="1"/>
            <a:r>
              <a:rPr kumimoji="0" lang="es-ES_tradnl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_tradnl" smtClean="0"/>
              <a:t>1/24/11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ISU weekly - A. Ruiz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2783C9A-4899-6048-A222-DE8444D26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avannah.cern.ch/bugs/?77077" TargetMode="External"/><Relationship Id="rId4" Type="http://schemas.openxmlformats.org/officeDocument/2006/relationships/hyperlink" Target="https://savannah.cern.ch/bugs/?77111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savannah.cern.ch/bugs/?76867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report: D*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Evaluate possible difference in the trigger efficiency between D* jets and QCD jets (if small, trigger efficiencies should cancel in the ratio)</a:t>
            </a:r>
          </a:p>
          <a:p>
            <a:r>
              <a:rPr lang="en-US" dirty="0" smtClean="0"/>
              <a:t>Plot ratio R=N(D* jets)/N(QCD jets):</a:t>
            </a:r>
          </a:p>
          <a:p>
            <a:pPr lvl="1"/>
            <a:r>
              <a:rPr lang="en-US" dirty="0" smtClean="0"/>
              <a:t>Without any trigger requirement</a:t>
            </a:r>
          </a:p>
          <a:p>
            <a:pPr lvl="1">
              <a:buNone/>
            </a:pPr>
            <a:r>
              <a:rPr lang="en-US" dirty="0" smtClean="0"/>
              <a:t>	(</a:t>
            </a:r>
            <a:r>
              <a:rPr lang="en-US" dirty="0" err="1" smtClean="0"/>
              <a:t>MinBias</a:t>
            </a:r>
            <a:r>
              <a:rPr lang="en-US" dirty="0" smtClean="0"/>
              <a:t> stream, periods A-I, ~1nb</a:t>
            </a:r>
            <a:r>
              <a:rPr lang="en-US" baseline="30000" dirty="0" smtClean="0"/>
              <a:t>-1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Requiring L1_J5 || L1_J10 || L1_J15 jet triggers</a:t>
            </a:r>
          </a:p>
          <a:p>
            <a:pPr lvl="1">
              <a:buNone/>
            </a:pPr>
            <a:r>
              <a:rPr lang="en-US" dirty="0" smtClean="0"/>
              <a:t>	(L1Calo stream, periods A-D, ~314 nb</a:t>
            </a:r>
            <a:r>
              <a:rPr lang="en-US" baseline="30000" dirty="0" smtClean="0"/>
              <a:t>-1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Using Monte Carlo with and without jet triggers</a:t>
            </a:r>
          </a:p>
          <a:p>
            <a:pPr lvl="2"/>
            <a:r>
              <a:rPr lang="en-US" dirty="0" smtClean="0"/>
              <a:t>Dedicated JX samples with a D* filter for the numerator</a:t>
            </a:r>
          </a:p>
          <a:p>
            <a:pPr lvl="2"/>
            <a:r>
              <a:rPr lang="en-US" dirty="0" smtClean="0"/>
              <a:t>Standard JX samples for the denominator</a:t>
            </a:r>
          </a:p>
          <a:p>
            <a:r>
              <a:rPr lang="en-US" dirty="0" smtClean="0"/>
              <a:t>Plot double ratio RR=</a:t>
            </a:r>
            <a:r>
              <a:rPr lang="en-US" dirty="0" err="1" smtClean="0"/>
              <a:t>R(w</a:t>
            </a:r>
            <a:r>
              <a:rPr lang="en-US" dirty="0" smtClean="0"/>
              <a:t>/ trigger)/</a:t>
            </a:r>
            <a:r>
              <a:rPr lang="en-US" dirty="0" err="1" smtClean="0"/>
              <a:t>R(w/o</a:t>
            </a:r>
            <a:r>
              <a:rPr lang="en-US" dirty="0" smtClean="0"/>
              <a:t> trigger) and compare data and Monte Carlo</a:t>
            </a:r>
          </a:p>
          <a:p>
            <a:r>
              <a:rPr lang="en-US" dirty="0" smtClean="0"/>
              <a:t>Study ratio as a function of different kinematic variables such as: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z</a:t>
            </a:r>
            <a:r>
              <a:rPr lang="en-US" dirty="0" smtClean="0"/>
              <a:t>,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, jet eta and jet multiplicity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1/24/11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2783C9A-4899-6048-A222-DE8444D26E0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ISU weekly - A. Ruiz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report: D* analysis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1/24/11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ISU weekly - A. Ruiz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2783C9A-4899-6048-A222-DE8444D26E0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Preliminary results: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Next steps:</a:t>
            </a:r>
          </a:p>
          <a:p>
            <a:pPr lvl="1"/>
            <a:r>
              <a:rPr lang="en-US" dirty="0" smtClean="0"/>
              <a:t>Repeat plots not requiring L1_J15 in the first jet </a:t>
            </a:r>
            <a:r>
              <a:rPr lang="en-US" dirty="0" err="1" smtClean="0"/>
              <a:t>pT</a:t>
            </a:r>
            <a:r>
              <a:rPr lang="en-US" dirty="0" smtClean="0"/>
              <a:t> bin (20-25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Assign a systematic uncertainty</a:t>
            </a:r>
          </a:p>
        </p:txBody>
      </p:sp>
      <p:pic>
        <p:nvPicPr>
          <p:cNvPr id="10" name="Picture 9" descr="RR_3ptbin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430" y="2069589"/>
            <a:ext cx="3634740" cy="2583180"/>
          </a:xfrm>
          <a:prstGeom prst="rect">
            <a:avLst/>
          </a:prstGeom>
        </p:spPr>
      </p:pic>
      <p:pic>
        <p:nvPicPr>
          <p:cNvPr id="9" name="Picture 8" descr="Ratio_Data_J1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3188" y="2069589"/>
            <a:ext cx="3634740" cy="2583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report: E/gamma trigger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1/24/11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ISU weekly - A. Ruiz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2783C9A-4899-6048-A222-DE8444D26E0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Some savannah bugs assigned:</a:t>
            </a:r>
          </a:p>
          <a:p>
            <a:pPr lvl="1"/>
            <a:r>
              <a:rPr lang="en-US" dirty="0" smtClean="0">
                <a:hlinkClick r:id="rId2"/>
              </a:rPr>
              <a:t>https://savannah.cern.ch/bugs/?76867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https://savannah.cern.ch/bugs/?77077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https://savannah.cern.ch/bugs/?77111</a:t>
            </a:r>
            <a:endParaRPr lang="en-US" dirty="0" smtClean="0"/>
          </a:p>
          <a:p>
            <a:r>
              <a:rPr lang="en-US" dirty="0" smtClean="0"/>
              <a:t>Some pending software issues in the to do list:</a:t>
            </a:r>
          </a:p>
          <a:p>
            <a:pPr lvl="1"/>
            <a:r>
              <a:rPr lang="en-US" dirty="0" smtClean="0"/>
              <a:t>Store </a:t>
            </a:r>
            <a:r>
              <a:rPr lang="en-US" dirty="0" err="1" smtClean="0"/>
              <a:t>IsEM</a:t>
            </a:r>
            <a:r>
              <a:rPr lang="en-US" dirty="0" smtClean="0"/>
              <a:t> in AOD files</a:t>
            </a:r>
          </a:p>
          <a:p>
            <a:pPr lvl="1"/>
            <a:r>
              <a:rPr lang="en-US" dirty="0" smtClean="0"/>
              <a:t>Problem in the </a:t>
            </a:r>
            <a:r>
              <a:rPr lang="en-US" dirty="0" err="1" smtClean="0"/>
              <a:t>IDTrkNoCut</a:t>
            </a:r>
            <a:r>
              <a:rPr lang="en-US" dirty="0" smtClean="0"/>
              <a:t> chains</a:t>
            </a:r>
          </a:p>
          <a:p>
            <a:r>
              <a:rPr lang="en-US" dirty="0" smtClean="0"/>
              <a:t>Shifts for tau/</a:t>
            </a:r>
            <a:r>
              <a:rPr lang="en-US" dirty="0" err="1" smtClean="0"/>
              <a:t>egamma</a:t>
            </a:r>
            <a:r>
              <a:rPr lang="en-US" dirty="0" smtClean="0"/>
              <a:t> combined trigger expert on call open in OTP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180</TotalTime>
  <Words>311</Words>
  <Application>Microsoft Macintosh PowerPoint</Application>
  <PresentationFormat>On-screen Show (4:3)</PresentationFormat>
  <Paragraphs>42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Median</vt:lpstr>
      <vt:lpstr>Status report: D* analysis</vt:lpstr>
      <vt:lpstr>Status report: D* analysis</vt:lpstr>
      <vt:lpstr>Status report: E/gamma trigger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</dc:title>
  <dc:subject/>
  <dc:creator>Arantxa Ruiz Martinez</dc:creator>
  <cp:keywords/>
  <dc:description/>
  <cp:lastModifiedBy>Arantxa</cp:lastModifiedBy>
  <cp:revision>70</cp:revision>
  <dcterms:created xsi:type="dcterms:W3CDTF">2011-01-24T18:32:27Z</dcterms:created>
  <dcterms:modified xsi:type="dcterms:W3CDTF">2011-01-24T18:32:31Z</dcterms:modified>
  <cp:category/>
</cp:coreProperties>
</file>