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handoutMasterIdLst>
    <p:handoutMasterId r:id="rId66"/>
  </p:handoutMasterIdLst>
  <p:sldIdLst>
    <p:sldId id="349" r:id="rId2"/>
    <p:sldId id="348" r:id="rId3"/>
    <p:sldId id="342" r:id="rId4"/>
    <p:sldId id="372" r:id="rId5"/>
    <p:sldId id="305" r:id="rId6"/>
    <p:sldId id="256" r:id="rId7"/>
    <p:sldId id="258" r:id="rId8"/>
    <p:sldId id="259" r:id="rId9"/>
    <p:sldId id="290" r:id="rId10"/>
    <p:sldId id="260" r:id="rId11"/>
    <p:sldId id="261" r:id="rId12"/>
    <p:sldId id="262" r:id="rId13"/>
    <p:sldId id="263" r:id="rId14"/>
    <p:sldId id="264" r:id="rId15"/>
    <p:sldId id="266" r:id="rId16"/>
    <p:sldId id="289" r:id="rId17"/>
    <p:sldId id="364" r:id="rId18"/>
    <p:sldId id="293" r:id="rId19"/>
    <p:sldId id="301" r:id="rId20"/>
    <p:sldId id="307" r:id="rId21"/>
    <p:sldId id="303" r:id="rId22"/>
    <p:sldId id="268" r:id="rId23"/>
    <p:sldId id="379" r:id="rId24"/>
    <p:sldId id="310" r:id="rId25"/>
    <p:sldId id="312" r:id="rId26"/>
    <p:sldId id="292" r:id="rId27"/>
    <p:sldId id="404" r:id="rId28"/>
    <p:sldId id="273" r:id="rId29"/>
    <p:sldId id="341" r:id="rId30"/>
    <p:sldId id="274" r:id="rId31"/>
    <p:sldId id="316" r:id="rId32"/>
    <p:sldId id="346" r:id="rId33"/>
    <p:sldId id="383" r:id="rId34"/>
    <p:sldId id="384" r:id="rId35"/>
    <p:sldId id="385" r:id="rId36"/>
    <p:sldId id="393" r:id="rId37"/>
    <p:sldId id="276" r:id="rId38"/>
    <p:sldId id="394" r:id="rId39"/>
    <p:sldId id="395" r:id="rId40"/>
    <p:sldId id="277" r:id="rId41"/>
    <p:sldId id="298" r:id="rId42"/>
    <p:sldId id="278" r:id="rId43"/>
    <p:sldId id="396" r:id="rId44"/>
    <p:sldId id="388" r:id="rId45"/>
    <p:sldId id="389" r:id="rId46"/>
    <p:sldId id="391" r:id="rId47"/>
    <p:sldId id="392" r:id="rId48"/>
    <p:sldId id="280" r:id="rId49"/>
    <p:sldId id="328" r:id="rId50"/>
    <p:sldId id="287" r:id="rId51"/>
    <p:sldId id="283" r:id="rId52"/>
    <p:sldId id="284" r:id="rId53"/>
    <p:sldId id="309" r:id="rId54"/>
    <p:sldId id="308" r:id="rId55"/>
    <p:sldId id="326" r:id="rId56"/>
    <p:sldId id="368" r:id="rId57"/>
    <p:sldId id="325" r:id="rId58"/>
    <p:sldId id="409" r:id="rId59"/>
    <p:sldId id="408" r:id="rId60"/>
    <p:sldId id="401" r:id="rId61"/>
    <p:sldId id="402" r:id="rId62"/>
    <p:sldId id="403" r:id="rId63"/>
    <p:sldId id="314" r:id="rId64"/>
  </p:sldIdLst>
  <p:sldSz cx="9144000" cy="6858000" type="screen4x3"/>
  <p:notesSz cx="7315200" cy="9601200"/>
  <p:defaultTextStyle>
    <a:defPPr>
      <a:defRPr lang="en-US"/>
    </a:defPPr>
    <a:lvl1pPr algn="l" rtl="0" fontAlgn="base">
      <a:lnSpc>
        <a:spcPct val="110000"/>
      </a:lnSpc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1pPr>
    <a:lvl2pPr marL="457200" algn="l" rtl="0" fontAlgn="base">
      <a:lnSpc>
        <a:spcPct val="110000"/>
      </a:lnSpc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2pPr>
    <a:lvl3pPr marL="914400" algn="l" rtl="0" fontAlgn="base">
      <a:lnSpc>
        <a:spcPct val="110000"/>
      </a:lnSpc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3pPr>
    <a:lvl4pPr marL="1371600" algn="l" rtl="0" fontAlgn="base">
      <a:lnSpc>
        <a:spcPct val="110000"/>
      </a:lnSpc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4pPr>
    <a:lvl5pPr marL="1828800" algn="l" rtl="0" fontAlgn="base">
      <a:lnSpc>
        <a:spcPct val="110000"/>
      </a:lnSpc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accent2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FF0000"/>
    <a:srgbClr val="FF0066"/>
    <a:srgbClr val="CCCCFF"/>
    <a:srgbClr val="66CCFF"/>
    <a:srgbClr val="FFFFCC"/>
    <a:srgbClr val="CCFFFF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0" autoAdjust="0"/>
    <p:restoredTop sz="97054" autoAdjust="0"/>
  </p:normalViewPr>
  <p:slideViewPr>
    <p:cSldViewPr>
      <p:cViewPr varScale="1">
        <p:scale>
          <a:sx n="60" d="100"/>
          <a:sy n="60" d="100"/>
        </p:scale>
        <p:origin x="-66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image" Target="../media/image60.png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Relationship Id="rId4" Type="http://schemas.openxmlformats.org/officeDocument/2006/relationships/image" Target="../media/image7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4" Type="http://schemas.openxmlformats.org/officeDocument/2006/relationships/image" Target="../media/image8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3" Type="http://schemas.openxmlformats.org/officeDocument/2006/relationships/image" Target="../media/image94.wmf"/><Relationship Id="rId7" Type="http://schemas.openxmlformats.org/officeDocument/2006/relationships/image" Target="../media/image98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6" Type="http://schemas.openxmlformats.org/officeDocument/2006/relationships/image" Target="../media/image97.wmf"/><Relationship Id="rId11" Type="http://schemas.openxmlformats.org/officeDocument/2006/relationships/image" Target="../media/image102.png"/><Relationship Id="rId5" Type="http://schemas.openxmlformats.org/officeDocument/2006/relationships/image" Target="../media/image96.wmf"/><Relationship Id="rId10" Type="http://schemas.openxmlformats.org/officeDocument/2006/relationships/image" Target="../media/image101.png"/><Relationship Id="rId4" Type="http://schemas.openxmlformats.org/officeDocument/2006/relationships/image" Target="../media/image95.wmf"/><Relationship Id="rId9" Type="http://schemas.openxmlformats.org/officeDocument/2006/relationships/image" Target="../media/image100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image" Target="../media/image119.wmf"/><Relationship Id="rId18" Type="http://schemas.openxmlformats.org/officeDocument/2006/relationships/image" Target="../media/image124.wmf"/><Relationship Id="rId3" Type="http://schemas.openxmlformats.org/officeDocument/2006/relationships/image" Target="../media/image109.wmf"/><Relationship Id="rId21" Type="http://schemas.openxmlformats.org/officeDocument/2006/relationships/image" Target="../media/image127.wmf"/><Relationship Id="rId7" Type="http://schemas.openxmlformats.org/officeDocument/2006/relationships/image" Target="../media/image113.wmf"/><Relationship Id="rId12" Type="http://schemas.openxmlformats.org/officeDocument/2006/relationships/image" Target="../media/image118.wmf"/><Relationship Id="rId17" Type="http://schemas.openxmlformats.org/officeDocument/2006/relationships/image" Target="../media/image123.wmf"/><Relationship Id="rId2" Type="http://schemas.openxmlformats.org/officeDocument/2006/relationships/image" Target="../media/image108.wmf"/><Relationship Id="rId16" Type="http://schemas.openxmlformats.org/officeDocument/2006/relationships/image" Target="../media/image122.wmf"/><Relationship Id="rId20" Type="http://schemas.openxmlformats.org/officeDocument/2006/relationships/image" Target="../media/image126.wmf"/><Relationship Id="rId1" Type="http://schemas.openxmlformats.org/officeDocument/2006/relationships/image" Target="../media/image107.wmf"/><Relationship Id="rId6" Type="http://schemas.openxmlformats.org/officeDocument/2006/relationships/image" Target="../media/image112.wmf"/><Relationship Id="rId11" Type="http://schemas.openxmlformats.org/officeDocument/2006/relationships/image" Target="../media/image117.wmf"/><Relationship Id="rId5" Type="http://schemas.openxmlformats.org/officeDocument/2006/relationships/image" Target="../media/image111.wmf"/><Relationship Id="rId15" Type="http://schemas.openxmlformats.org/officeDocument/2006/relationships/image" Target="../media/image121.wmf"/><Relationship Id="rId10" Type="http://schemas.openxmlformats.org/officeDocument/2006/relationships/image" Target="../media/image116.wmf"/><Relationship Id="rId19" Type="http://schemas.openxmlformats.org/officeDocument/2006/relationships/image" Target="../media/image125.wmf"/><Relationship Id="rId4" Type="http://schemas.openxmlformats.org/officeDocument/2006/relationships/image" Target="../media/image110.wmf"/><Relationship Id="rId9" Type="http://schemas.openxmlformats.org/officeDocument/2006/relationships/image" Target="../media/image115.wmf"/><Relationship Id="rId14" Type="http://schemas.openxmlformats.org/officeDocument/2006/relationships/image" Target="../media/image120.wmf"/><Relationship Id="rId22" Type="http://schemas.openxmlformats.org/officeDocument/2006/relationships/image" Target="../media/image128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2" Type="http://schemas.openxmlformats.org/officeDocument/2006/relationships/image" Target="../media/image130.wmf"/><Relationship Id="rId1" Type="http://schemas.openxmlformats.org/officeDocument/2006/relationships/image" Target="../media/image129.wmf"/><Relationship Id="rId5" Type="http://schemas.openxmlformats.org/officeDocument/2006/relationships/image" Target="../media/image132.wmf"/><Relationship Id="rId4" Type="http://schemas.openxmlformats.org/officeDocument/2006/relationships/image" Target="../media/image13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4.e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image" Target="../media/image139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3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9.png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4.png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2.png"/><Relationship Id="rId1" Type="http://schemas.openxmlformats.org/officeDocument/2006/relationships/image" Target="../media/image221.png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4.png"/><Relationship Id="rId1" Type="http://schemas.openxmlformats.org/officeDocument/2006/relationships/image" Target="../media/image243.png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7B723AF-C774-478C-B787-4EE5AFA382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D6EA79E-20C4-4218-98C9-E1C0B822DD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4F88E-0E7D-446C-B5D9-0F1DC86B3649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75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6C1A89-F451-4C73-991A-1AFC89DC61DF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68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AC51C2-012B-4C05-A59B-F41DAC8292FC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C70AEF-3509-4A09-B6ED-38CD49B6C63E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88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1448E-8215-43EA-B289-87B226DAA11B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98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C46573-5588-4F91-818B-2B83C6926F7C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08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CC47E-DA86-4D10-88FD-70061CDF84E4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A0703F-FA02-4CE0-A50F-2A2098C986C5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29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387730-BBF5-47A8-999B-0855210CE3B4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ABD97C-3A3D-41FB-9154-2997EFD52405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49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CC650B-3779-402D-9EF9-85414FBAED8B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60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E3337E-EA6D-42A7-A75B-4B7C59CBB507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328738" y="881063"/>
            <a:ext cx="4227512" cy="3170237"/>
          </a:xfrm>
          <a:solidFill>
            <a:srgbClr val="FFFFFF"/>
          </a:solidFill>
          <a:ln/>
        </p:spPr>
      </p:sp>
      <p:sp>
        <p:nvSpPr>
          <p:cNvPr id="68612" name="Rectangle 3"/>
          <p:cNvSpPr>
            <a:spLocks noChangeArrowheads="1"/>
          </p:cNvSpPr>
          <p:nvPr>
            <p:ph type="body" idx="1"/>
          </p:nvPr>
        </p:nvSpPr>
        <p:spPr>
          <a:xfrm>
            <a:off x="1065213" y="4360863"/>
            <a:ext cx="4760912" cy="3519487"/>
          </a:xfrm>
          <a:noFill/>
          <a:ln/>
        </p:spPr>
        <p:txBody>
          <a:bodyPr wrap="none" anchor="ctr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E2848C-9FBB-40CE-AC4A-B7F38B73C835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70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C92E11-6EA0-4FF5-A0B7-A1218C531534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CEF69A-FD53-42D5-8C2E-CA8761C789D7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90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65E037-2F6B-45E0-83D6-47B96320747D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E1BD45-F05D-4A23-BA3F-6E691D5139E5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BC6E9A-C69C-459D-AC88-5056A1CA38E8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1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4FB1D3-6362-44AF-800E-E08AA4D38123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31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0031B9-0EED-49A1-9798-66A81544A9F2}" type="slidenum">
              <a:rPr lang="en-US" smtClean="0">
                <a:latin typeface="Arial" pitchFamily="34" charset="0"/>
              </a:rPr>
              <a:pPr/>
              <a:t>31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42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87F66F-4F3B-468C-B31A-41864869ECD7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52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2AAF35-EB88-4074-9D8C-5A013ED77586}" type="slidenum">
              <a:rPr lang="en-US" smtClean="0">
                <a:latin typeface="Arial" pitchFamily="34" charset="0"/>
              </a:rPr>
              <a:pPr/>
              <a:t>33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62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AA126C-ED67-430F-A7F8-C267304E2F7A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9B284-ECF1-4288-AFB1-46B215979264}" type="slidenum">
              <a:rPr lang="en-US" smtClean="0">
                <a:latin typeface="Arial" pitchFamily="34" charset="0"/>
              </a:rPr>
              <a:pPr/>
              <a:t>34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72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8AEDF7-2065-43CF-91B4-DA2E53F90D7E}" type="slidenum">
              <a:rPr lang="en-US" smtClean="0">
                <a:latin typeface="Arial" pitchFamily="34" charset="0"/>
              </a:rPr>
              <a:pPr/>
              <a:t>35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83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44B98-4572-45F0-8204-A37BAE2DE19B}" type="slidenum">
              <a:rPr lang="en-US" smtClean="0">
                <a:latin typeface="Arial" pitchFamily="34" charset="0"/>
              </a:rPr>
              <a:pPr/>
              <a:t>36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93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F3E9C7-51C5-4786-8C56-F19416B3943F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03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0F1454-5925-4900-AE12-D6FC080776FC}" type="slidenum">
              <a:rPr lang="en-US" smtClean="0">
                <a:latin typeface="Arial" pitchFamily="34" charset="0"/>
              </a:rPr>
              <a:pPr/>
              <a:t>38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13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1CBC0D-15E6-4C01-B92D-A305050CD88A}" type="slidenum">
              <a:rPr lang="en-US" smtClean="0">
                <a:latin typeface="Arial" pitchFamily="34" charset="0"/>
              </a:rPr>
              <a:pPr/>
              <a:t>39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24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4FFF0A-2880-4892-94B0-972321A8EDF2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34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C71435-2C65-4F67-800C-D828D7604BF2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44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20359B-E9CB-477E-8225-0EE60E43DEEB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54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C93F79-39D6-42BE-8674-3D03FD29CFC5}" type="slidenum">
              <a:rPr lang="en-US" smtClean="0">
                <a:latin typeface="Arial" pitchFamily="34" charset="0"/>
              </a:rPr>
              <a:pPr/>
              <a:t>43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64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721436-8F92-48E7-81F1-F7837A8F24C5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25C0D8-269F-4D62-BD1B-0875DCB75E57}" type="slidenum">
              <a:rPr lang="en-US" smtClean="0">
                <a:latin typeface="Arial" pitchFamily="34" charset="0"/>
              </a:rPr>
              <a:pPr/>
              <a:t>44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75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EE3E68-698F-4D96-B80F-458FBFD03DD1}" type="slidenum">
              <a:rPr lang="en-US" smtClean="0">
                <a:latin typeface="Arial" pitchFamily="34" charset="0"/>
              </a:rPr>
              <a:pPr/>
              <a:t>45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85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B76108-4D9B-4991-91B6-71D07B64C6CC}" type="slidenum">
              <a:rPr lang="en-CA" smtClean="0">
                <a:latin typeface="Arial" pitchFamily="34" charset="0"/>
              </a:rPr>
              <a:pPr/>
              <a:t>46</a:t>
            </a:fld>
            <a:endParaRPr lang="en-CA" smtClean="0">
              <a:latin typeface="Arial" pitchFamily="34" charset="0"/>
            </a:endParaRPr>
          </a:p>
        </p:txBody>
      </p:sp>
      <p:sp>
        <p:nvSpPr>
          <p:cNvPr id="109571" name="Rectangle 7"/>
          <p:cNvSpPr txBox="1">
            <a:spLocks noGrp="1" noChangeArrowheads="1"/>
          </p:cNvSpPr>
          <p:nvPr/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20EF76E5-3338-4F77-A38F-7572922379F8}" type="slidenum">
              <a:rPr lang="en-US" sz="1300">
                <a:latin typeface="Calibri" pitchFamily="34" charset="0"/>
              </a:rPr>
              <a:pPr algn="r"/>
              <a:t>46</a:t>
            </a:fld>
            <a:endParaRPr lang="en-US" sz="1300">
              <a:latin typeface="Calibri" pitchFamily="34" charset="0"/>
            </a:endParaRPr>
          </a:p>
        </p:txBody>
      </p:sp>
      <p:sp>
        <p:nvSpPr>
          <p:cNvPr id="1095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C162E5-A163-42A2-9D13-0DAB70F033B8}" type="slidenum">
              <a:rPr lang="en-US" smtClean="0">
                <a:latin typeface="Arial" pitchFamily="34" charset="0"/>
              </a:rPr>
              <a:pPr/>
              <a:t>47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05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560A7-3891-4D11-81A0-51176C1D6C98}" type="slidenum">
              <a:rPr lang="en-US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16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6C7514-25AF-4AB3-A389-00618A9D4DE0}" type="slidenum">
              <a:rPr lang="en-US" smtClean="0">
                <a:latin typeface="Arial" pitchFamily="34" charset="0"/>
              </a:rPr>
              <a:pPr/>
              <a:t>49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26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60888"/>
            <a:ext cx="5365750" cy="4319587"/>
          </a:xfrm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482125-186E-422A-A882-3BED1BE7C031}" type="slidenum">
              <a:rPr lang="en-US" smtClean="0">
                <a:latin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36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2D84F-1989-461C-8B84-A86C1B6DEB7E}" type="slidenum">
              <a:rPr lang="en-US" smtClean="0">
                <a:latin typeface="Arial" pitchFamily="34" charset="0"/>
              </a:rPr>
              <a:pPr/>
              <a:t>51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46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306C62-ADEC-40A3-8888-A213320CFEFF}" type="slidenum">
              <a:rPr lang="en-US" smtClean="0">
                <a:latin typeface="Arial" pitchFamily="34" charset="0"/>
              </a:rPr>
              <a:pPr/>
              <a:t>52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57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9D0C76-F154-413C-AF79-A1E77D0D1BAD}" type="slidenum">
              <a:rPr lang="en-US" smtClean="0">
                <a:latin typeface="Arial" pitchFamily="34" charset="0"/>
              </a:rPr>
              <a:pPr/>
              <a:t>53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67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AA927C-0AD7-4568-BF58-C0DC17578CE2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0EDA50-ACC8-442A-9BA6-865BBEDF0C2A}" type="slidenum">
              <a:rPr lang="en-US" smtClean="0">
                <a:latin typeface="Arial" pitchFamily="34" charset="0"/>
              </a:rPr>
              <a:pPr/>
              <a:t>54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77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2613E2-520C-4D84-A378-9F854830DFD0}" type="slidenum">
              <a:rPr lang="en-US" smtClean="0">
                <a:latin typeface="Arial" pitchFamily="34" charset="0"/>
              </a:rPr>
              <a:pPr/>
              <a:t>55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87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90218-4B1C-4601-A082-1F258BBAC2B3}" type="slidenum">
              <a:rPr lang="en-US" smtClean="0">
                <a:latin typeface="Arial" pitchFamily="34" charset="0"/>
              </a:rPr>
              <a:pPr/>
              <a:t>58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198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15F1E4-C448-4532-BEF0-C999F83310B4}" type="slidenum">
              <a:rPr lang="en-US" smtClean="0">
                <a:latin typeface="Arial" pitchFamily="34" charset="0"/>
              </a:rPr>
              <a:pPr/>
              <a:t>59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08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A88C0E-DE6F-4EF8-AAA0-A6AE9F218E8D}" type="slidenum">
              <a:rPr lang="en-US" smtClean="0">
                <a:latin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18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75A98C-58D1-44A7-B1A0-52345CFDD4AF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736F63-9297-4087-AB07-91BE98B63341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6CFBFF-EA0B-42C0-A808-DF4C2C1FFE48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FC2AA4-389C-4509-962A-CCA7E82E4086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6604FF00-B621-4D79-97E5-6B1583CE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90811B8A-2A4D-4FAE-9C62-ED63C105B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84978863-46C2-4A47-ADCB-6DF512B65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9DAAFB4B-5792-4CCD-9CE0-58F7C6F56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61FFF0F0-6654-4DCA-B59E-F9C2C6E3F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19069936-9A3C-4EA4-885B-327DB30AC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214C2A3C-C5BF-4BED-9D04-4C97A94470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01E9A219-BBC4-4CB5-A2C3-12EA585191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1B02D40E-8A48-41A1-838D-CDE238516A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12E1BE19-D799-4447-8BDD-A9472669B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Gas Detectors / </a:t>
            </a:r>
            <a:fld id="{010800AC-C0B2-47F4-8FBB-97F25A1B8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CCCCFF"/>
            </a:gs>
            <a:gs pos="100000">
              <a:srgbClr val="FDFD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597650"/>
            <a:ext cx="14763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9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Gas Detectors / </a:t>
            </a:r>
            <a:fld id="{BDD2684F-28B0-45F0-8739-722984E31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250825" y="6629400"/>
            <a:ext cx="17843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r>
              <a:rPr lang="en-US" sz="900" b="1">
                <a:latin typeface="Arial" charset="0"/>
              </a:rPr>
              <a:t>L. Ropelewski</a:t>
            </a:r>
            <a:r>
              <a:rPr lang="en-US" sz="900">
                <a:latin typeface="Arial" charset="0"/>
              </a:rPr>
              <a:t>   CERN-PH-DT </a:t>
            </a:r>
          </a:p>
        </p:txBody>
      </p:sp>
      <p:pic>
        <p:nvPicPr>
          <p:cNvPr id="27652" name="Picture 11" descr="Logo CERN width=144,      height=14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11188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755650" y="692150"/>
            <a:ext cx="5183188" cy="0"/>
          </a:xfrm>
          <a:prstGeom prst="line">
            <a:avLst/>
          </a:prstGeom>
          <a:noFill/>
          <a:ln w="28575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39" name="Freeform 15"/>
          <p:cNvSpPr>
            <a:spLocks/>
          </p:cNvSpPr>
          <p:nvPr userDrawn="1"/>
        </p:nvSpPr>
        <p:spPr bwMode="auto">
          <a:xfrm>
            <a:off x="5940425" y="620713"/>
            <a:ext cx="2955925" cy="571500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56" y="42"/>
              </a:cxn>
              <a:cxn ang="0">
                <a:pos x="198" y="75"/>
              </a:cxn>
              <a:cxn ang="0">
                <a:pos x="234" y="48"/>
              </a:cxn>
              <a:cxn ang="0">
                <a:pos x="288" y="30"/>
              </a:cxn>
              <a:cxn ang="0">
                <a:pos x="432" y="0"/>
              </a:cxn>
              <a:cxn ang="0">
                <a:pos x="492" y="48"/>
              </a:cxn>
              <a:cxn ang="0">
                <a:pos x="651" y="30"/>
              </a:cxn>
              <a:cxn ang="0">
                <a:pos x="726" y="48"/>
              </a:cxn>
              <a:cxn ang="0">
                <a:pos x="780" y="0"/>
              </a:cxn>
              <a:cxn ang="0">
                <a:pos x="840" y="36"/>
              </a:cxn>
              <a:cxn ang="0">
                <a:pos x="924" y="30"/>
              </a:cxn>
              <a:cxn ang="0">
                <a:pos x="984" y="60"/>
              </a:cxn>
              <a:cxn ang="0">
                <a:pos x="1060" y="30"/>
              </a:cxn>
              <a:cxn ang="0">
                <a:pos x="1122" y="6"/>
              </a:cxn>
              <a:cxn ang="0">
                <a:pos x="1194" y="30"/>
              </a:cxn>
              <a:cxn ang="0">
                <a:pos x="1241" y="120"/>
              </a:cxn>
              <a:cxn ang="0">
                <a:pos x="1266" y="198"/>
              </a:cxn>
              <a:cxn ang="0">
                <a:pos x="1290" y="360"/>
              </a:cxn>
              <a:cxn ang="0">
                <a:pos x="1338" y="288"/>
              </a:cxn>
              <a:cxn ang="0">
                <a:pos x="1368" y="186"/>
              </a:cxn>
              <a:cxn ang="0">
                <a:pos x="1398" y="126"/>
              </a:cxn>
              <a:cxn ang="0">
                <a:pos x="1410" y="66"/>
              </a:cxn>
              <a:cxn ang="0">
                <a:pos x="1458" y="48"/>
              </a:cxn>
              <a:cxn ang="0">
                <a:pos x="1518" y="30"/>
              </a:cxn>
              <a:cxn ang="0">
                <a:pos x="1559" y="75"/>
              </a:cxn>
              <a:cxn ang="0">
                <a:pos x="1604" y="75"/>
              </a:cxn>
              <a:cxn ang="0">
                <a:pos x="1649" y="30"/>
              </a:cxn>
              <a:cxn ang="0">
                <a:pos x="1686" y="42"/>
              </a:cxn>
              <a:cxn ang="0">
                <a:pos x="1908" y="24"/>
              </a:cxn>
            </a:cxnLst>
            <a:rect l="0" t="0" r="r" b="b"/>
            <a:pathLst>
              <a:path w="1908" h="360">
                <a:moveTo>
                  <a:pt x="0" y="42"/>
                </a:moveTo>
                <a:cubicBezTo>
                  <a:pt x="52" y="42"/>
                  <a:pt x="104" y="42"/>
                  <a:pt x="156" y="42"/>
                </a:cubicBezTo>
                <a:lnTo>
                  <a:pt x="198" y="75"/>
                </a:lnTo>
                <a:lnTo>
                  <a:pt x="234" y="48"/>
                </a:lnTo>
                <a:lnTo>
                  <a:pt x="288" y="30"/>
                </a:lnTo>
                <a:lnTo>
                  <a:pt x="432" y="0"/>
                </a:lnTo>
                <a:lnTo>
                  <a:pt x="492" y="48"/>
                </a:lnTo>
                <a:lnTo>
                  <a:pt x="651" y="30"/>
                </a:lnTo>
                <a:lnTo>
                  <a:pt x="726" y="48"/>
                </a:lnTo>
                <a:lnTo>
                  <a:pt x="780" y="0"/>
                </a:lnTo>
                <a:lnTo>
                  <a:pt x="840" y="36"/>
                </a:lnTo>
                <a:lnTo>
                  <a:pt x="924" y="30"/>
                </a:lnTo>
                <a:lnTo>
                  <a:pt x="984" y="60"/>
                </a:lnTo>
                <a:lnTo>
                  <a:pt x="1060" y="30"/>
                </a:lnTo>
                <a:lnTo>
                  <a:pt x="1122" y="6"/>
                </a:lnTo>
                <a:lnTo>
                  <a:pt x="1194" y="30"/>
                </a:lnTo>
                <a:lnTo>
                  <a:pt x="1241" y="120"/>
                </a:lnTo>
                <a:lnTo>
                  <a:pt x="1266" y="198"/>
                </a:lnTo>
                <a:lnTo>
                  <a:pt x="1290" y="360"/>
                </a:lnTo>
                <a:lnTo>
                  <a:pt x="1338" y="288"/>
                </a:lnTo>
                <a:lnTo>
                  <a:pt x="1368" y="186"/>
                </a:lnTo>
                <a:lnTo>
                  <a:pt x="1398" y="126"/>
                </a:lnTo>
                <a:lnTo>
                  <a:pt x="1410" y="66"/>
                </a:lnTo>
                <a:lnTo>
                  <a:pt x="1458" y="48"/>
                </a:lnTo>
                <a:lnTo>
                  <a:pt x="1518" y="30"/>
                </a:lnTo>
                <a:lnTo>
                  <a:pt x="1559" y="75"/>
                </a:lnTo>
                <a:lnTo>
                  <a:pt x="1604" y="75"/>
                </a:lnTo>
                <a:cubicBezTo>
                  <a:pt x="1619" y="60"/>
                  <a:pt x="1629" y="38"/>
                  <a:pt x="1649" y="30"/>
                </a:cubicBezTo>
                <a:cubicBezTo>
                  <a:pt x="1661" y="25"/>
                  <a:pt x="1673" y="41"/>
                  <a:pt x="1686" y="42"/>
                </a:cubicBezTo>
                <a:cubicBezTo>
                  <a:pt x="1764" y="47"/>
                  <a:pt x="1830" y="23"/>
                  <a:pt x="1908" y="24"/>
                </a:cubicBezTo>
              </a:path>
            </a:pathLst>
          </a:custGeom>
          <a:noFill/>
          <a:ln w="28575" cmpd="sng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54" name="Line 30"/>
          <p:cNvSpPr>
            <a:spLocks noChangeShapeType="1"/>
          </p:cNvSpPr>
          <p:nvPr userDrawn="1"/>
        </p:nvSpPr>
        <p:spPr bwMode="auto">
          <a:xfrm>
            <a:off x="323850" y="6597650"/>
            <a:ext cx="8569325" cy="0"/>
          </a:xfrm>
          <a:prstGeom prst="line">
            <a:avLst/>
          </a:prstGeom>
          <a:noFill/>
          <a:ln w="12700">
            <a:solidFill>
              <a:srgbClr val="CCCCFF"/>
            </a:solidFill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en-GB">
              <a:latin typeface="Arial" charset="0"/>
            </a:endParaRPr>
          </a:p>
        </p:txBody>
      </p:sp>
      <p:sp>
        <p:nvSpPr>
          <p:cNvPr id="1056" name="Rectangle 32"/>
          <p:cNvSpPr>
            <a:spLocks noChangeArrowheads="1"/>
          </p:cNvSpPr>
          <p:nvPr userDrawn="1"/>
        </p:nvSpPr>
        <p:spPr bwMode="auto">
          <a:xfrm>
            <a:off x="2411413" y="6615113"/>
            <a:ext cx="4681537" cy="242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361950" algn="ctr">
              <a:defRPr/>
            </a:pPr>
            <a:r>
              <a:rPr lang="en-US" sz="900">
                <a:latin typeface="Arial" charset="0"/>
              </a:rPr>
              <a:t>1</a:t>
            </a:r>
            <a:r>
              <a:rPr lang="en-US" sz="900" baseline="30000">
                <a:latin typeface="Arial" charset="0"/>
              </a:rPr>
              <a:t>st</a:t>
            </a:r>
            <a:r>
              <a:rPr lang="en-US" sz="900">
                <a:latin typeface="Arial" charset="0"/>
              </a:rPr>
              <a:t> MC-PAD Network Training on Readout Electronics – Cracow 17-19 September 2009           </a:t>
            </a:r>
          </a:p>
        </p:txBody>
      </p:sp>
      <p:pic>
        <p:nvPicPr>
          <p:cNvPr id="27657" name="Picture 34" descr="logo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91475" y="0"/>
            <a:ext cx="115252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wmf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10" Type="http://schemas.openxmlformats.org/officeDocument/2006/relationships/image" Target="../media/image50.jpeg"/><Relationship Id="rId4" Type="http://schemas.openxmlformats.org/officeDocument/2006/relationships/image" Target="../media/image45.jpeg"/><Relationship Id="rId9" Type="http://schemas.openxmlformats.org/officeDocument/2006/relationships/image" Target="../media/image49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wmf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56.png"/><Relationship Id="rId4" Type="http://schemas.openxmlformats.org/officeDocument/2006/relationships/oleObject" Target="../embeddings/oleObject1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notesSlide" Target="../notesSlides/notesSlide14.xml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oleObject" Target="../embeddings/oleObject2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oleObject" Target="../embeddings/oleObject30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4.wmf"/><Relationship Id="rId5" Type="http://schemas.openxmlformats.org/officeDocument/2006/relationships/image" Target="../media/image83.png"/><Relationship Id="rId10" Type="http://schemas.openxmlformats.org/officeDocument/2006/relationships/oleObject" Target="../embeddings/oleObject34.bin"/><Relationship Id="rId4" Type="http://schemas.openxmlformats.org/officeDocument/2006/relationships/image" Target="../media/image82.png"/><Relationship Id="rId9" Type="http://schemas.openxmlformats.org/officeDocument/2006/relationships/oleObject" Target="../embeddings/oleObject3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91.png"/><Relationship Id="rId10" Type="http://schemas.openxmlformats.org/officeDocument/2006/relationships/oleObject" Target="../embeddings/oleObject39.bin"/><Relationship Id="rId4" Type="http://schemas.openxmlformats.org/officeDocument/2006/relationships/image" Target="../media/image90.png"/><Relationship Id="rId9" Type="http://schemas.openxmlformats.org/officeDocument/2006/relationships/oleObject" Target="../embeddings/oleObject38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13" Type="http://schemas.openxmlformats.org/officeDocument/2006/relationships/oleObject" Target="../embeddings/oleObject49.bin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43.bin"/><Relationship Id="rId12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42.bin"/><Relationship Id="rId11" Type="http://schemas.openxmlformats.org/officeDocument/2006/relationships/oleObject" Target="../embeddings/oleObject47.bin"/><Relationship Id="rId5" Type="http://schemas.openxmlformats.org/officeDocument/2006/relationships/oleObject" Target="../embeddings/oleObject41.bin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0.bin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5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oleObject" Target="../embeddings/oleObject60.bin"/><Relationship Id="rId18" Type="http://schemas.openxmlformats.org/officeDocument/2006/relationships/oleObject" Target="../embeddings/oleObject65.bin"/><Relationship Id="rId3" Type="http://schemas.openxmlformats.org/officeDocument/2006/relationships/notesSlide" Target="../notesSlides/notesSlide21.xml"/><Relationship Id="rId21" Type="http://schemas.openxmlformats.org/officeDocument/2006/relationships/oleObject" Target="../embeddings/oleObject68.bin"/><Relationship Id="rId7" Type="http://schemas.openxmlformats.org/officeDocument/2006/relationships/oleObject" Target="../embeddings/oleObject54.bin"/><Relationship Id="rId12" Type="http://schemas.openxmlformats.org/officeDocument/2006/relationships/oleObject" Target="../embeddings/oleObject59.bin"/><Relationship Id="rId17" Type="http://schemas.openxmlformats.org/officeDocument/2006/relationships/oleObject" Target="../embeddings/oleObject64.bin"/><Relationship Id="rId25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3.bin"/><Relationship Id="rId20" Type="http://schemas.openxmlformats.org/officeDocument/2006/relationships/oleObject" Target="../embeddings/oleObject67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3.bin"/><Relationship Id="rId11" Type="http://schemas.openxmlformats.org/officeDocument/2006/relationships/oleObject" Target="../embeddings/oleObject58.bin"/><Relationship Id="rId24" Type="http://schemas.openxmlformats.org/officeDocument/2006/relationships/oleObject" Target="../embeddings/oleObject71.bin"/><Relationship Id="rId5" Type="http://schemas.openxmlformats.org/officeDocument/2006/relationships/oleObject" Target="../embeddings/oleObject52.bin"/><Relationship Id="rId15" Type="http://schemas.openxmlformats.org/officeDocument/2006/relationships/oleObject" Target="../embeddings/oleObject62.bin"/><Relationship Id="rId23" Type="http://schemas.openxmlformats.org/officeDocument/2006/relationships/oleObject" Target="../embeddings/oleObject70.bin"/><Relationship Id="rId10" Type="http://schemas.openxmlformats.org/officeDocument/2006/relationships/oleObject" Target="../embeddings/oleObject57.bin"/><Relationship Id="rId19" Type="http://schemas.openxmlformats.org/officeDocument/2006/relationships/oleObject" Target="../embeddings/oleObject66.bin"/><Relationship Id="rId4" Type="http://schemas.openxmlformats.org/officeDocument/2006/relationships/oleObject" Target="../embeddings/oleObject51.bin"/><Relationship Id="rId9" Type="http://schemas.openxmlformats.org/officeDocument/2006/relationships/oleObject" Target="../embeddings/oleObject56.bin"/><Relationship Id="rId14" Type="http://schemas.openxmlformats.org/officeDocument/2006/relationships/oleObject" Target="../embeddings/oleObject61.bin"/><Relationship Id="rId22" Type="http://schemas.openxmlformats.org/officeDocument/2006/relationships/oleObject" Target="../embeddings/oleObject69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13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5.bin"/><Relationship Id="rId5" Type="http://schemas.openxmlformats.org/officeDocument/2006/relationships/oleObject" Target="../embeddings/oleObject74.bin"/><Relationship Id="rId4" Type="http://schemas.openxmlformats.org/officeDocument/2006/relationships/oleObject" Target="../embeddings/oleObject73.bin"/><Relationship Id="rId9" Type="http://schemas.openxmlformats.org/officeDocument/2006/relationships/oleObject" Target="../embeddings/oleObject77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35.gif"/><Relationship Id="rId4" Type="http://schemas.openxmlformats.org/officeDocument/2006/relationships/oleObject" Target="../embeddings/oleObject78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png"/><Relationship Id="rId4" Type="http://schemas.openxmlformats.org/officeDocument/2006/relationships/image" Target="../media/image1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14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41.jpeg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8.jpeg"/><Relationship Id="rId3" Type="http://schemas.openxmlformats.org/officeDocument/2006/relationships/oleObject" Target="../embeddings/Microsoft_Office_Word_97_-_2003_Document1.doc"/><Relationship Id="rId7" Type="http://schemas.openxmlformats.org/officeDocument/2006/relationships/image" Target="../media/image14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46.jpeg"/><Relationship Id="rId5" Type="http://schemas.openxmlformats.org/officeDocument/2006/relationships/image" Target="../media/image145.png"/><Relationship Id="rId4" Type="http://schemas.openxmlformats.org/officeDocument/2006/relationships/image" Target="../media/image1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jpeg"/><Relationship Id="rId3" Type="http://schemas.openxmlformats.org/officeDocument/2006/relationships/image" Target="../media/image151.png"/><Relationship Id="rId7" Type="http://schemas.openxmlformats.org/officeDocument/2006/relationships/image" Target="../media/image15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11" Type="http://schemas.openxmlformats.org/officeDocument/2006/relationships/image" Target="../media/image156.png"/><Relationship Id="rId5" Type="http://schemas.openxmlformats.org/officeDocument/2006/relationships/image" Target="../media/image23.png"/><Relationship Id="rId10" Type="http://schemas.openxmlformats.org/officeDocument/2006/relationships/image" Target="../media/image155.png"/><Relationship Id="rId4" Type="http://schemas.openxmlformats.org/officeDocument/2006/relationships/image" Target="../media/image28.png"/><Relationship Id="rId9" Type="http://schemas.openxmlformats.org/officeDocument/2006/relationships/image" Target="../media/image154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jpeg"/><Relationship Id="rId3" Type="http://schemas.openxmlformats.org/officeDocument/2006/relationships/image" Target="../media/image23.png"/><Relationship Id="rId7" Type="http://schemas.openxmlformats.org/officeDocument/2006/relationships/image" Target="../media/image16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5.png"/><Relationship Id="rId5" Type="http://schemas.openxmlformats.org/officeDocument/2006/relationships/image" Target="../media/image164.png"/><Relationship Id="rId4" Type="http://schemas.openxmlformats.org/officeDocument/2006/relationships/image" Target="../media/image1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3.wmf"/><Relationship Id="rId5" Type="http://schemas.openxmlformats.org/officeDocument/2006/relationships/image" Target="../media/image172.png"/><Relationship Id="rId4" Type="http://schemas.openxmlformats.org/officeDocument/2006/relationships/image" Target="../media/image17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7" Type="http://schemas.openxmlformats.org/officeDocument/2006/relationships/image" Target="../media/image17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7.jpe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18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82.png"/><Relationship Id="rId5" Type="http://schemas.openxmlformats.org/officeDocument/2006/relationships/image" Target="../media/image181.png"/><Relationship Id="rId4" Type="http://schemas.openxmlformats.org/officeDocument/2006/relationships/image" Target="../media/image180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jpeg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18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86.png"/><Relationship Id="rId5" Type="http://schemas.openxmlformats.org/officeDocument/2006/relationships/oleObject" Target="../embeddings/oleObject82.bin"/><Relationship Id="rId4" Type="http://schemas.openxmlformats.org/officeDocument/2006/relationships/image" Target="../media/image18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jpeg"/><Relationship Id="rId7" Type="http://schemas.openxmlformats.org/officeDocument/2006/relationships/image" Target="../media/image19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2.png"/><Relationship Id="rId5" Type="http://schemas.openxmlformats.org/officeDocument/2006/relationships/image" Target="../media/image191.jpeg"/><Relationship Id="rId4" Type="http://schemas.openxmlformats.org/officeDocument/2006/relationships/image" Target="../media/image190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9.jpeg"/><Relationship Id="rId3" Type="http://schemas.openxmlformats.org/officeDocument/2006/relationships/image" Target="../media/image194.png"/><Relationship Id="rId7" Type="http://schemas.openxmlformats.org/officeDocument/2006/relationships/image" Target="../media/image19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7.jpeg"/><Relationship Id="rId5" Type="http://schemas.openxmlformats.org/officeDocument/2006/relationships/image" Target="../media/image196.jpeg"/><Relationship Id="rId4" Type="http://schemas.openxmlformats.org/officeDocument/2006/relationships/image" Target="../media/image195.jpeg"/><Relationship Id="rId9" Type="http://schemas.openxmlformats.org/officeDocument/2006/relationships/image" Target="../media/image200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6.png"/><Relationship Id="rId3" Type="http://schemas.openxmlformats.org/officeDocument/2006/relationships/image" Target="../media/image201.png"/><Relationship Id="rId7" Type="http://schemas.openxmlformats.org/officeDocument/2006/relationships/image" Target="../media/image20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4.png"/><Relationship Id="rId5" Type="http://schemas.openxmlformats.org/officeDocument/2006/relationships/image" Target="../media/image203.png"/><Relationship Id="rId4" Type="http://schemas.openxmlformats.org/officeDocument/2006/relationships/image" Target="../media/image20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jpeg"/><Relationship Id="rId5" Type="http://schemas.openxmlformats.org/officeDocument/2006/relationships/image" Target="../media/image209.png"/><Relationship Id="rId4" Type="http://schemas.openxmlformats.org/officeDocument/2006/relationships/image" Target="../media/image208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jpeg"/><Relationship Id="rId13" Type="http://schemas.openxmlformats.org/officeDocument/2006/relationships/image" Target="../media/image219.jpeg"/><Relationship Id="rId3" Type="http://schemas.openxmlformats.org/officeDocument/2006/relationships/image" Target="../media/image211.jpeg"/><Relationship Id="rId7" Type="http://schemas.openxmlformats.org/officeDocument/2006/relationships/image" Target="../media/image215.png"/><Relationship Id="rId12" Type="http://schemas.openxmlformats.org/officeDocument/2006/relationships/image" Target="../media/image21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4.emf"/><Relationship Id="rId11" Type="http://schemas.openxmlformats.org/officeDocument/2006/relationships/image" Target="../media/image175.png"/><Relationship Id="rId5" Type="http://schemas.openxmlformats.org/officeDocument/2006/relationships/image" Target="../media/image213.wmf"/><Relationship Id="rId10" Type="http://schemas.openxmlformats.org/officeDocument/2006/relationships/image" Target="../media/image217.png"/><Relationship Id="rId4" Type="http://schemas.openxmlformats.org/officeDocument/2006/relationships/image" Target="../media/image212.emf"/><Relationship Id="rId9" Type="http://schemas.openxmlformats.org/officeDocument/2006/relationships/image" Target="../media/image191.jpeg"/><Relationship Id="rId14" Type="http://schemas.openxmlformats.org/officeDocument/2006/relationships/image" Target="../media/image220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5.emf"/><Relationship Id="rId3" Type="http://schemas.openxmlformats.org/officeDocument/2006/relationships/notesSlide" Target="../notesSlides/notesSlide41.xml"/><Relationship Id="rId7" Type="http://schemas.openxmlformats.org/officeDocument/2006/relationships/image" Target="../media/image2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23.jpeg"/><Relationship Id="rId5" Type="http://schemas.openxmlformats.org/officeDocument/2006/relationships/oleObject" Target="../embeddings/oleObject84.bin"/><Relationship Id="rId10" Type="http://schemas.openxmlformats.org/officeDocument/2006/relationships/image" Target="../media/image227.emf"/><Relationship Id="rId4" Type="http://schemas.openxmlformats.org/officeDocument/2006/relationships/oleObject" Target="../embeddings/oleObject83.bin"/><Relationship Id="rId9" Type="http://schemas.openxmlformats.org/officeDocument/2006/relationships/image" Target="../media/image226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jpeg"/><Relationship Id="rId13" Type="http://schemas.openxmlformats.org/officeDocument/2006/relationships/image" Target="../media/image234.jpeg"/><Relationship Id="rId3" Type="http://schemas.openxmlformats.org/officeDocument/2006/relationships/image" Target="../media/image228.jpeg"/><Relationship Id="rId7" Type="http://schemas.openxmlformats.org/officeDocument/2006/relationships/image" Target="../media/image231.png"/><Relationship Id="rId12" Type="http://schemas.openxmlformats.org/officeDocument/2006/relationships/image" Target="../media/image233.jpeg"/><Relationship Id="rId2" Type="http://schemas.openxmlformats.org/officeDocument/2006/relationships/notesSlide" Target="../notesSlides/notesSlide42.xml"/><Relationship Id="rId16" Type="http://schemas.openxmlformats.org/officeDocument/2006/relationships/image" Target="../media/image2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2.emf"/><Relationship Id="rId11" Type="http://schemas.openxmlformats.org/officeDocument/2006/relationships/image" Target="../media/image232.jpeg"/><Relationship Id="rId5" Type="http://schemas.openxmlformats.org/officeDocument/2006/relationships/image" Target="../media/image230.jpeg"/><Relationship Id="rId15" Type="http://schemas.openxmlformats.org/officeDocument/2006/relationships/image" Target="../media/image236.jpeg"/><Relationship Id="rId10" Type="http://schemas.openxmlformats.org/officeDocument/2006/relationships/image" Target="../media/image175.png"/><Relationship Id="rId4" Type="http://schemas.openxmlformats.org/officeDocument/2006/relationships/image" Target="../media/image229.jpeg"/><Relationship Id="rId9" Type="http://schemas.openxmlformats.org/officeDocument/2006/relationships/image" Target="../media/image191.jpeg"/><Relationship Id="rId14" Type="http://schemas.openxmlformats.org/officeDocument/2006/relationships/image" Target="../media/image23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jpeg"/><Relationship Id="rId7" Type="http://schemas.openxmlformats.org/officeDocument/2006/relationships/image" Target="../media/image24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1.jpeg"/><Relationship Id="rId5" Type="http://schemas.openxmlformats.org/officeDocument/2006/relationships/image" Target="../media/image240.jpeg"/><Relationship Id="rId4" Type="http://schemas.openxmlformats.org/officeDocument/2006/relationships/image" Target="../media/image239.jpe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3" Type="http://schemas.openxmlformats.org/officeDocument/2006/relationships/notesSlide" Target="../notesSlides/notesSlide44.xml"/><Relationship Id="rId7" Type="http://schemas.openxmlformats.org/officeDocument/2006/relationships/image" Target="../media/image24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47.png"/><Relationship Id="rId5" Type="http://schemas.openxmlformats.org/officeDocument/2006/relationships/image" Target="../media/image246.jpeg"/><Relationship Id="rId4" Type="http://schemas.openxmlformats.org/officeDocument/2006/relationships/image" Target="../media/image245.jpeg"/><Relationship Id="rId9" Type="http://schemas.openxmlformats.org/officeDocument/2006/relationships/oleObject" Target="../embeddings/oleObject86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9.w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7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8.png"/><Relationship Id="rId4" Type="http://schemas.openxmlformats.org/officeDocument/2006/relationships/hyperlink" Target="http://pcwetans.home.cern.ch/pcwetans/" TargetMode="Externa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7.bin"/><Relationship Id="rId3" Type="http://schemas.openxmlformats.org/officeDocument/2006/relationships/notesSlide" Target="../notesSlides/notesSlide51.xml"/><Relationship Id="rId7" Type="http://schemas.openxmlformats.org/officeDocument/2006/relationships/image" Target="../media/image26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62.jpeg"/><Relationship Id="rId5" Type="http://schemas.openxmlformats.org/officeDocument/2006/relationships/image" Target="../media/image261.png"/><Relationship Id="rId4" Type="http://schemas.openxmlformats.org/officeDocument/2006/relationships/image" Target="../media/image260.wmf"/><Relationship Id="rId9" Type="http://schemas.openxmlformats.org/officeDocument/2006/relationships/image" Target="../media/image264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6.png"/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7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jpeg"/><Relationship Id="rId2" Type="http://schemas.openxmlformats.org/officeDocument/2006/relationships/image" Target="../media/image26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0.w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5.png"/><Relationship Id="rId13" Type="http://schemas.openxmlformats.org/officeDocument/2006/relationships/image" Target="../media/image280.png"/><Relationship Id="rId3" Type="http://schemas.openxmlformats.org/officeDocument/2006/relationships/notesSlide" Target="../notesSlides/notesSlide53.xml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27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74.jpeg"/><Relationship Id="rId11" Type="http://schemas.openxmlformats.org/officeDocument/2006/relationships/image" Target="../media/image278.jpeg"/><Relationship Id="rId5" Type="http://schemas.openxmlformats.org/officeDocument/2006/relationships/image" Target="../media/image273.png"/><Relationship Id="rId10" Type="http://schemas.openxmlformats.org/officeDocument/2006/relationships/image" Target="../media/image277.jpeg"/><Relationship Id="rId4" Type="http://schemas.openxmlformats.org/officeDocument/2006/relationships/image" Target="../media/image272.jpeg"/><Relationship Id="rId9" Type="http://schemas.openxmlformats.org/officeDocument/2006/relationships/image" Target="../media/image27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7.jpeg"/><Relationship Id="rId13" Type="http://schemas.openxmlformats.org/officeDocument/2006/relationships/image" Target="../media/image292.jpeg"/><Relationship Id="rId3" Type="http://schemas.openxmlformats.org/officeDocument/2006/relationships/image" Target="../media/image282.png"/><Relationship Id="rId7" Type="http://schemas.openxmlformats.org/officeDocument/2006/relationships/image" Target="../media/image286.jpeg"/><Relationship Id="rId12" Type="http://schemas.openxmlformats.org/officeDocument/2006/relationships/image" Target="../media/image291.jpeg"/><Relationship Id="rId2" Type="http://schemas.openxmlformats.org/officeDocument/2006/relationships/image" Target="../media/image28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5.jpeg"/><Relationship Id="rId11" Type="http://schemas.openxmlformats.org/officeDocument/2006/relationships/image" Target="../media/image290.jpeg"/><Relationship Id="rId5" Type="http://schemas.openxmlformats.org/officeDocument/2006/relationships/image" Target="../media/image284.jpeg"/><Relationship Id="rId10" Type="http://schemas.openxmlformats.org/officeDocument/2006/relationships/image" Target="../media/image289.jpeg"/><Relationship Id="rId4" Type="http://schemas.openxmlformats.org/officeDocument/2006/relationships/image" Target="../media/image283.jpeg"/><Relationship Id="rId9" Type="http://schemas.openxmlformats.org/officeDocument/2006/relationships/image" Target="../media/image288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9.jpeg"/><Relationship Id="rId13" Type="http://schemas.openxmlformats.org/officeDocument/2006/relationships/image" Target="../media/image304.png"/><Relationship Id="rId18" Type="http://schemas.openxmlformats.org/officeDocument/2006/relationships/image" Target="../media/image309.jpeg"/><Relationship Id="rId3" Type="http://schemas.openxmlformats.org/officeDocument/2006/relationships/image" Target="../media/image294.jpeg"/><Relationship Id="rId21" Type="http://schemas.openxmlformats.org/officeDocument/2006/relationships/image" Target="../media/image312.jpeg"/><Relationship Id="rId7" Type="http://schemas.openxmlformats.org/officeDocument/2006/relationships/image" Target="../media/image298.jpeg"/><Relationship Id="rId12" Type="http://schemas.openxmlformats.org/officeDocument/2006/relationships/image" Target="../media/image303.jpeg"/><Relationship Id="rId17" Type="http://schemas.openxmlformats.org/officeDocument/2006/relationships/image" Target="../media/image308.jpeg"/><Relationship Id="rId2" Type="http://schemas.openxmlformats.org/officeDocument/2006/relationships/image" Target="../media/image293.jpeg"/><Relationship Id="rId16" Type="http://schemas.openxmlformats.org/officeDocument/2006/relationships/image" Target="../media/image307.jpeg"/><Relationship Id="rId20" Type="http://schemas.openxmlformats.org/officeDocument/2006/relationships/image" Target="../media/image3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7.jpeg"/><Relationship Id="rId11" Type="http://schemas.openxmlformats.org/officeDocument/2006/relationships/image" Target="../media/image302.jpeg"/><Relationship Id="rId5" Type="http://schemas.openxmlformats.org/officeDocument/2006/relationships/image" Target="../media/image296.jpeg"/><Relationship Id="rId15" Type="http://schemas.openxmlformats.org/officeDocument/2006/relationships/image" Target="../media/image306.jpeg"/><Relationship Id="rId10" Type="http://schemas.openxmlformats.org/officeDocument/2006/relationships/image" Target="../media/image301.png"/><Relationship Id="rId19" Type="http://schemas.openxmlformats.org/officeDocument/2006/relationships/image" Target="../media/image310.jpeg"/><Relationship Id="rId4" Type="http://schemas.openxmlformats.org/officeDocument/2006/relationships/image" Target="../media/image295.jpeg"/><Relationship Id="rId9" Type="http://schemas.openxmlformats.org/officeDocument/2006/relationships/image" Target="../media/image300.jpeg"/><Relationship Id="rId14" Type="http://schemas.openxmlformats.org/officeDocument/2006/relationships/image" Target="../media/image305.jpe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9.wmf"/><Relationship Id="rId13" Type="http://schemas.openxmlformats.org/officeDocument/2006/relationships/image" Target="../media/image324.jpeg"/><Relationship Id="rId3" Type="http://schemas.openxmlformats.org/officeDocument/2006/relationships/image" Target="../media/image314.jpeg"/><Relationship Id="rId7" Type="http://schemas.openxmlformats.org/officeDocument/2006/relationships/image" Target="../media/image318.png"/><Relationship Id="rId12" Type="http://schemas.openxmlformats.org/officeDocument/2006/relationships/image" Target="../media/image323.jpeg"/><Relationship Id="rId2" Type="http://schemas.openxmlformats.org/officeDocument/2006/relationships/image" Target="../media/image3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7.jpeg"/><Relationship Id="rId11" Type="http://schemas.openxmlformats.org/officeDocument/2006/relationships/image" Target="../media/image322.jpeg"/><Relationship Id="rId5" Type="http://schemas.openxmlformats.org/officeDocument/2006/relationships/image" Target="../media/image316.jpeg"/><Relationship Id="rId10" Type="http://schemas.openxmlformats.org/officeDocument/2006/relationships/image" Target="../media/image321.jpeg"/><Relationship Id="rId4" Type="http://schemas.openxmlformats.org/officeDocument/2006/relationships/image" Target="../media/image315.jpeg"/><Relationship Id="rId9" Type="http://schemas.openxmlformats.org/officeDocument/2006/relationships/image" Target="../media/image320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5.png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1857375"/>
            <a:ext cx="7772400" cy="2214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Gaseous Detectors</a:t>
            </a:r>
            <a:br>
              <a:rPr lang="en-GB" sz="40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b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Leszek Ropelewski CERN-PH-DT</a:t>
            </a:r>
            <a:endParaRPr lang="en-GB" sz="4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5" name="Picture 3" descr="ban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85813"/>
            <a:ext cx="70866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676" name="Group 33"/>
          <p:cNvGrpSpPr>
            <a:grpSpLocks/>
          </p:cNvGrpSpPr>
          <p:nvPr/>
        </p:nvGrpSpPr>
        <p:grpSpPr bwMode="auto">
          <a:xfrm>
            <a:off x="714375" y="4643438"/>
            <a:ext cx="8031163" cy="1998662"/>
            <a:chOff x="714348" y="4643446"/>
            <a:chExt cx="8031004" cy="1997919"/>
          </a:xfrm>
        </p:grpSpPr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1003267" y="6298592"/>
              <a:ext cx="1106466" cy="342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Compass</a:t>
              </a:r>
            </a:p>
          </p:txBody>
        </p:sp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3306685" y="6298592"/>
              <a:ext cx="785796" cy="342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Totem</a:t>
              </a:r>
            </a:p>
          </p:txBody>
        </p:sp>
        <p:grpSp>
          <p:nvGrpSpPr>
            <p:cNvPr id="28685" name="Group 22"/>
            <p:cNvGrpSpPr>
              <a:grpSpLocks noChangeAspect="1"/>
            </p:cNvGrpSpPr>
            <p:nvPr/>
          </p:nvGrpSpPr>
          <p:grpSpPr bwMode="auto">
            <a:xfrm>
              <a:off x="714348" y="4719655"/>
              <a:ext cx="1957388" cy="1554165"/>
              <a:chOff x="96" y="2208"/>
              <a:chExt cx="1542" cy="1224"/>
            </a:xfrm>
          </p:grpSpPr>
          <p:pic>
            <p:nvPicPr>
              <p:cNvPr id="28697" name="Picture 9" descr="compass_triple_gem3red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6" y="2208"/>
                <a:ext cx="1542" cy="1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8698" name="Line 20"/>
              <p:cNvSpPr>
                <a:spLocks noChangeAspect="1" noChangeShapeType="1"/>
              </p:cNvSpPr>
              <p:nvPr/>
            </p:nvSpPr>
            <p:spPr bwMode="auto">
              <a:xfrm>
                <a:off x="576" y="2496"/>
                <a:ext cx="720" cy="0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28699" name="Text Box 21"/>
              <p:cNvSpPr txBox="1">
                <a:spLocks noChangeAspect="1" noChangeArrowheads="1"/>
              </p:cNvSpPr>
              <p:nvPr/>
            </p:nvSpPr>
            <p:spPr bwMode="auto">
              <a:xfrm>
                <a:off x="758" y="2321"/>
                <a:ext cx="47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sz="1200">
                    <a:solidFill>
                      <a:schemeClr val="bg1"/>
                    </a:solidFill>
                  </a:rPr>
                  <a:t>33 cm</a:t>
                </a:r>
                <a:endParaRPr lang="en-GB" sz="120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8686" name="Picture 23" descr="final_chamber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57461" y="4714892"/>
              <a:ext cx="1760538" cy="1566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 Box 26"/>
            <p:cNvSpPr txBox="1">
              <a:spLocks noChangeArrowheads="1"/>
            </p:cNvSpPr>
            <p:nvPr/>
          </p:nvSpPr>
          <p:spPr bwMode="auto">
            <a:xfrm>
              <a:off x="5429130" y="6285897"/>
              <a:ext cx="708011" cy="342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</a:rPr>
                <a:t>NA61</a:t>
              </a:r>
            </a:p>
          </p:txBody>
        </p:sp>
        <p:pic>
          <p:nvPicPr>
            <p:cNvPr id="28688" name="Picture 28" descr="DSCN065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02148" y="4714892"/>
              <a:ext cx="2087563" cy="1566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89" name="Line 37"/>
            <p:cNvSpPr>
              <a:spLocks noChangeShapeType="1"/>
            </p:cNvSpPr>
            <p:nvPr/>
          </p:nvSpPr>
          <p:spPr bwMode="auto">
            <a:xfrm>
              <a:off x="3162273" y="5507047"/>
              <a:ext cx="100806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690" name="Text Box 38"/>
            <p:cNvSpPr txBox="1">
              <a:spLocks noChangeArrowheads="1"/>
            </p:cNvSpPr>
            <p:nvPr/>
          </p:nvSpPr>
          <p:spPr bwMode="auto">
            <a:xfrm>
              <a:off x="3359123" y="5094297"/>
              <a:ext cx="598487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</a:rPr>
                <a:t>30 cm</a:t>
              </a:r>
            </a:p>
          </p:txBody>
        </p:sp>
        <p:sp>
          <p:nvSpPr>
            <p:cNvPr id="28691" name="Line 39"/>
            <p:cNvSpPr>
              <a:spLocks noChangeShapeType="1"/>
            </p:cNvSpPr>
            <p:nvPr/>
          </p:nvSpPr>
          <p:spPr bwMode="auto">
            <a:xfrm>
              <a:off x="5251423" y="5578484"/>
              <a:ext cx="719137" cy="144463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692" name="Text Box 40"/>
            <p:cNvSpPr txBox="1">
              <a:spLocks noChangeArrowheads="1"/>
            </p:cNvSpPr>
            <p:nvPr/>
          </p:nvSpPr>
          <p:spPr bwMode="auto">
            <a:xfrm>
              <a:off x="5302223" y="5311784"/>
              <a:ext cx="59848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</a:rPr>
                <a:t>20 cm</a:t>
              </a:r>
            </a:p>
          </p:txBody>
        </p:sp>
        <p:pic>
          <p:nvPicPr>
            <p:cNvPr id="28693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00892" y="4643446"/>
              <a:ext cx="1478259" cy="1643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694" name="Line 37"/>
            <p:cNvSpPr>
              <a:spLocks noChangeShapeType="1"/>
            </p:cNvSpPr>
            <p:nvPr/>
          </p:nvSpPr>
          <p:spPr bwMode="auto">
            <a:xfrm flipH="1">
              <a:off x="7786709" y="4714884"/>
              <a:ext cx="45719" cy="121444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8695" name="Text Box 40"/>
            <p:cNvSpPr txBox="1">
              <a:spLocks noChangeArrowheads="1"/>
            </p:cNvSpPr>
            <p:nvPr/>
          </p:nvSpPr>
          <p:spPr bwMode="auto">
            <a:xfrm>
              <a:off x="7215206" y="5429264"/>
              <a:ext cx="566181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solidFill>
                    <a:schemeClr val="bg1"/>
                  </a:solidFill>
                </a:rPr>
                <a:t>66 cm</a:t>
              </a:r>
            </a:p>
          </p:txBody>
        </p:sp>
        <p:sp>
          <p:nvSpPr>
            <p:cNvPr id="33" name="Text Box 14"/>
            <p:cNvSpPr txBox="1">
              <a:spLocks noChangeArrowheads="1"/>
            </p:cNvSpPr>
            <p:nvPr/>
          </p:nvSpPr>
          <p:spPr bwMode="auto">
            <a:xfrm>
              <a:off x="7072160" y="6285897"/>
              <a:ext cx="1673192" cy="342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lt"/>
                </a:rPr>
                <a:t>Totem Upgrade</a:t>
              </a:r>
            </a:p>
          </p:txBody>
        </p:sp>
      </p:grpSp>
      <p:pic>
        <p:nvPicPr>
          <p:cNvPr id="28677" name="Picture 4" descr="beam_monito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" y="2928938"/>
            <a:ext cx="1524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Content Placeholder 3" descr="p8120133.jpg"/>
          <p:cNvPicPr>
            <a:picLocks noChangeAspect="1"/>
          </p:cNvPicPr>
          <p:nvPr/>
        </p:nvPicPr>
        <p:blipFill>
          <a:blip r:embed="rId8" cstate="print"/>
          <a:srcRect l="18433" t="6735" r="14644" b="4034"/>
          <a:stretch>
            <a:fillRect/>
          </a:stretch>
        </p:blipFill>
        <p:spPr bwMode="auto">
          <a:xfrm>
            <a:off x="7072313" y="2857500"/>
            <a:ext cx="1500187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Line 37"/>
          <p:cNvSpPr>
            <a:spLocks noChangeShapeType="1"/>
          </p:cNvSpPr>
          <p:nvPr/>
        </p:nvSpPr>
        <p:spPr bwMode="auto">
          <a:xfrm>
            <a:off x="857250" y="3500438"/>
            <a:ext cx="7921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8680" name="Line 37"/>
          <p:cNvSpPr>
            <a:spLocks noChangeShapeType="1"/>
          </p:cNvSpPr>
          <p:nvPr/>
        </p:nvSpPr>
        <p:spPr bwMode="auto">
          <a:xfrm>
            <a:off x="7286625" y="3429000"/>
            <a:ext cx="7921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8681" name="Text Box 38"/>
          <p:cNvSpPr txBox="1">
            <a:spLocks noChangeArrowheads="1"/>
          </p:cNvSpPr>
          <p:nvPr/>
        </p:nvSpPr>
        <p:spPr bwMode="auto">
          <a:xfrm>
            <a:off x="928688" y="3214688"/>
            <a:ext cx="5667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10 cm</a:t>
            </a:r>
          </a:p>
        </p:txBody>
      </p:sp>
      <p:sp>
        <p:nvSpPr>
          <p:cNvPr id="28682" name="Text Box 38"/>
          <p:cNvSpPr txBox="1">
            <a:spLocks noChangeArrowheads="1"/>
          </p:cNvSpPr>
          <p:nvPr/>
        </p:nvSpPr>
        <p:spPr bwMode="auto">
          <a:xfrm>
            <a:off x="7358063" y="3143250"/>
            <a:ext cx="5667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10 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28E796AD-615E-406B-AE66-1ACD6D73A4FB}" type="slidenum">
              <a:rPr lang="en-US" smtClean="0">
                <a:latin typeface="Arial" pitchFamily="34" charset="0"/>
              </a:rPr>
              <a:pPr/>
              <a:t>10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785813" y="142875"/>
            <a:ext cx="3924300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SWPC – Operation Modes</a:t>
            </a:r>
          </a:p>
        </p:txBody>
      </p:sp>
      <p:pic>
        <p:nvPicPr>
          <p:cNvPr id="32772" name="Picture 5" descr="ope_mo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785813"/>
            <a:ext cx="4857750" cy="559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642938" y="857250"/>
            <a:ext cx="3929062" cy="5284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/>
            <a:endParaRPr lang="en-US" sz="1400">
              <a:solidFill>
                <a:srgbClr val="FF0000"/>
              </a:solidFill>
            </a:endParaRPr>
          </a:p>
          <a:p>
            <a:pPr marL="400050" indent="-400050">
              <a:buFont typeface="Arial" pitchFamily="34" charset="0"/>
              <a:buAutoNum type="romanUcPeriod"/>
            </a:pPr>
            <a:r>
              <a:rPr lang="en-US" sz="1400">
                <a:solidFill>
                  <a:srgbClr val="FF0000"/>
                </a:solidFill>
              </a:rPr>
              <a:t>no collection </a:t>
            </a:r>
            <a:r>
              <a:rPr lang="en-US" sz="1400"/>
              <a:t>– ions recombine before collection</a:t>
            </a:r>
          </a:p>
          <a:p>
            <a:pPr marL="400050" indent="-400050">
              <a:buFont typeface="Arial" pitchFamily="34" charset="0"/>
              <a:buAutoNum type="romanUcPeriod"/>
            </a:pPr>
            <a:r>
              <a:rPr lang="en-US" sz="1400">
                <a:solidFill>
                  <a:srgbClr val="FF0000"/>
                </a:solidFill>
              </a:rPr>
              <a:t>ionization mode</a:t>
            </a:r>
            <a:r>
              <a:rPr lang="en-US" sz="1400"/>
              <a:t> – full charge collection, but no charge multiplication; gain ~ 1</a:t>
            </a:r>
            <a:endParaRPr lang="en-US" sz="1400">
              <a:cs typeface="Arial" pitchFamily="34" charset="0"/>
            </a:endParaRPr>
          </a:p>
          <a:p>
            <a:pPr marL="400050" indent="-400050">
              <a:buFont typeface="Arial" pitchFamily="34" charset="0"/>
              <a:buAutoNum type="romanUcPeriod"/>
            </a:pPr>
            <a:r>
              <a:rPr lang="en-US" sz="1400">
                <a:solidFill>
                  <a:srgbClr val="FF0000"/>
                </a:solidFill>
              </a:rPr>
              <a:t>proportional mode</a:t>
            </a:r>
            <a:r>
              <a:rPr lang="en-US" sz="1400"/>
              <a:t> – multiplication of ionization starts; detected signal proportional to original ionization </a:t>
            </a:r>
            <a:r>
              <a:rPr lang="en-US" sz="1400">
                <a:cs typeface="Arial" pitchFamily="34" charset="0"/>
              </a:rPr>
              <a:t>→ possible energy measurement (dE/dx); secondary avalanches have to be quenched; gain ~ 10</a:t>
            </a:r>
            <a:r>
              <a:rPr lang="en-US" sz="1400" baseline="30000">
                <a:cs typeface="Arial" pitchFamily="34" charset="0"/>
              </a:rPr>
              <a:t>4</a:t>
            </a:r>
            <a:r>
              <a:rPr lang="en-US" sz="1400">
                <a:cs typeface="Arial" pitchFamily="34" charset="0"/>
              </a:rPr>
              <a:t> – 10</a:t>
            </a:r>
            <a:r>
              <a:rPr lang="en-US" sz="1400" baseline="30000">
                <a:cs typeface="Arial" pitchFamily="34" charset="0"/>
              </a:rPr>
              <a:t>5</a:t>
            </a:r>
          </a:p>
          <a:p>
            <a:pPr marL="400050" indent="-400050"/>
            <a:r>
              <a:rPr lang="en-US" sz="1400">
                <a:solidFill>
                  <a:srgbClr val="FF0000"/>
                </a:solidFill>
                <a:cs typeface="Arial" pitchFamily="34" charset="0"/>
              </a:rPr>
              <a:t>	limited proportional mode</a:t>
            </a:r>
            <a:r>
              <a:rPr lang="en-US" sz="1400">
                <a:cs typeface="Arial" pitchFamily="34" charset="0"/>
              </a:rPr>
              <a:t>  (saturated, streamer) –strong photoemission; secondary avalanches merging with original avalanche; requires strong quenchers or pulsed HV; large signals </a:t>
            </a:r>
            <a:r>
              <a:rPr lang="en-US" sz="1400"/>
              <a:t>→ simple electronics; gain ~ 10</a:t>
            </a:r>
            <a:r>
              <a:rPr lang="en-US" sz="1400" baseline="30000"/>
              <a:t>10</a:t>
            </a:r>
          </a:p>
          <a:p>
            <a:pPr marL="400050" indent="-400050">
              <a:buFont typeface="Arial" pitchFamily="34" charset="0"/>
              <a:buAutoNum type="romanUcPeriod" startAt="4"/>
            </a:pPr>
            <a:r>
              <a:rPr lang="en-US" sz="1400">
                <a:solidFill>
                  <a:srgbClr val="FF0000"/>
                </a:solidFill>
              </a:rPr>
              <a:t>Geiger mode</a:t>
            </a:r>
            <a:r>
              <a:rPr lang="en-US" sz="1400"/>
              <a:t> – massive photoemission; full length of the anode wire affected; discharge stopped by HV cut; strong quenchers needed as well</a:t>
            </a: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75" y="2928938"/>
            <a:ext cx="747713" cy="500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0" y="4071938"/>
            <a:ext cx="723900" cy="496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25" y="3286125"/>
            <a:ext cx="709613" cy="500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2777" name="Text Box 6"/>
          <p:cNvSpPr txBox="1">
            <a:spLocks noChangeArrowheads="1"/>
          </p:cNvSpPr>
          <p:nvPr/>
        </p:nvSpPr>
        <p:spPr bwMode="auto">
          <a:xfrm rot="-5400000">
            <a:off x="-297656" y="3226594"/>
            <a:ext cx="12382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b="1">
                <a:solidFill>
                  <a:srgbClr val="FF0000"/>
                </a:solidFill>
              </a:rPr>
              <a:t>High</a:t>
            </a:r>
            <a:r>
              <a:rPr lang="en-GB" b="1">
                <a:solidFill>
                  <a:srgbClr val="FF0000"/>
                </a:solidFill>
                <a:latin typeface="Luxi Sans" charset="0"/>
              </a:rPr>
              <a:t> Voltage</a:t>
            </a:r>
          </a:p>
        </p:txBody>
      </p:sp>
      <p:sp>
        <p:nvSpPr>
          <p:cNvPr id="32778" name="Line 5"/>
          <p:cNvSpPr>
            <a:spLocks noChangeShapeType="1"/>
          </p:cNvSpPr>
          <p:nvPr/>
        </p:nvSpPr>
        <p:spPr bwMode="auto">
          <a:xfrm>
            <a:off x="500063" y="1214438"/>
            <a:ext cx="1587" cy="492283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A4386046-CA8A-445A-84C4-BA17FFC2C34E}" type="slidenum">
              <a:rPr lang="en-US" smtClean="0">
                <a:latin typeface="Arial" pitchFamily="34" charset="0"/>
              </a:rPr>
              <a:pPr/>
              <a:t>11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3922713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SWPC – Signal Formation</a:t>
            </a:r>
          </a:p>
        </p:txBody>
      </p:sp>
      <p:pic>
        <p:nvPicPr>
          <p:cNvPr id="6149" name="Picture 5" descr="avalanch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341438"/>
            <a:ext cx="4392612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6084888" y="2997200"/>
          <a:ext cx="1397000" cy="558800"/>
        </p:xfrm>
        <a:graphic>
          <a:graphicData uri="http://schemas.openxmlformats.org/presentationml/2006/ole">
            <p:oleObj spid="_x0000_s6146" name="Equation" r:id="rId5" imgW="1396800" imgH="558720" progId="Equation.3">
              <p:embed/>
            </p:oleObj>
          </a:graphicData>
        </a:graphic>
      </p:graphicFrame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5364163" y="1268413"/>
            <a:ext cx="3365500" cy="163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Avalanche formation within a few</a:t>
            </a:r>
          </a:p>
          <a:p>
            <a:pPr marL="361950" indent="-361950"/>
            <a:r>
              <a:rPr lang="en-US"/>
              <a:t>wire radii and within t </a:t>
            </a:r>
            <a:r>
              <a:rPr lang="en-US">
                <a:cs typeface="Arial" pitchFamily="34" charset="0"/>
              </a:rPr>
              <a:t>&lt; 1 ns.</a:t>
            </a:r>
          </a:p>
          <a:p>
            <a:pPr marL="361950" indent="-361950"/>
            <a:r>
              <a:rPr lang="en-US">
                <a:cs typeface="Arial" pitchFamily="34" charset="0"/>
              </a:rPr>
              <a:t>Signal induction both on anode and</a:t>
            </a:r>
          </a:p>
          <a:p>
            <a:pPr marL="361950" indent="-361950"/>
            <a:r>
              <a:rPr lang="en-US">
                <a:cs typeface="Arial" pitchFamily="34" charset="0"/>
              </a:rPr>
              <a:t>cathode due to moving charges</a:t>
            </a:r>
          </a:p>
          <a:p>
            <a:pPr marL="361950" indent="-361950"/>
            <a:r>
              <a:rPr lang="en-US">
                <a:cs typeface="Arial" pitchFamily="34" charset="0"/>
              </a:rPr>
              <a:t>(both electrons and ions).</a:t>
            </a: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179388" y="3789363"/>
            <a:ext cx="4579937" cy="194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Electrons </a:t>
            </a:r>
            <a:r>
              <a:rPr lang="en-US"/>
              <a:t>collected by the anode wire i.e.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dr</a:t>
            </a:r>
            <a:r>
              <a:rPr lang="en-US"/>
              <a:t> is</a:t>
            </a:r>
          </a:p>
          <a:p>
            <a:pPr marL="361950" indent="-361950"/>
            <a:r>
              <a:rPr lang="en-US"/>
              <a:t>very small (few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m). Electrons contribute only</a:t>
            </a:r>
          </a:p>
          <a:p>
            <a:pPr marL="361950" indent="-361950"/>
            <a:r>
              <a:rPr lang="en-US"/>
              <a:t>very little to detected signal (few %).</a:t>
            </a:r>
          </a:p>
          <a:p>
            <a:pPr marL="361950" indent="-361950"/>
            <a:r>
              <a:rPr lang="en-US">
                <a:solidFill>
                  <a:srgbClr val="FF0000"/>
                </a:solidFill>
              </a:rPr>
              <a:t>Ions</a:t>
            </a:r>
            <a:r>
              <a:rPr lang="en-US"/>
              <a:t> have to drift back to cathode i.e.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dr</a:t>
            </a:r>
            <a:r>
              <a:rPr lang="en-US"/>
              <a:t> is large</a:t>
            </a:r>
          </a:p>
          <a:p>
            <a:pPr marL="361950" indent="-361950"/>
            <a:r>
              <a:rPr lang="en-US"/>
              <a:t>(few mm). Signal duration limited by total ion drift</a:t>
            </a:r>
          </a:p>
          <a:p>
            <a:pPr marL="361950" indent="-361950"/>
            <a:r>
              <a:rPr lang="en-US"/>
              <a:t>time.</a:t>
            </a:r>
          </a:p>
        </p:txBody>
      </p:sp>
      <p:sp>
        <p:nvSpPr>
          <p:cNvPr id="6152" name="Text Box 12"/>
          <p:cNvSpPr txBox="1">
            <a:spLocks noChangeArrowheads="1"/>
          </p:cNvSpPr>
          <p:nvPr/>
        </p:nvSpPr>
        <p:spPr bwMode="auto">
          <a:xfrm>
            <a:off x="250825" y="6092825"/>
            <a:ext cx="5106988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Need electronic signal differentiation to limit dead time.</a:t>
            </a:r>
          </a:p>
        </p:txBody>
      </p:sp>
      <p:sp>
        <p:nvSpPr>
          <p:cNvPr id="6153" name="Text Box 13"/>
          <p:cNvSpPr txBox="1">
            <a:spLocks noChangeArrowheads="1"/>
          </p:cNvSpPr>
          <p:nvPr/>
        </p:nvSpPr>
        <p:spPr bwMode="auto">
          <a:xfrm>
            <a:off x="7715250" y="6215063"/>
            <a:ext cx="587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 i="1">
                <a:solidFill>
                  <a:schemeClr val="tx1"/>
                </a:solidFill>
              </a:rPr>
              <a:t>t (ns)</a:t>
            </a:r>
          </a:p>
        </p:txBody>
      </p:sp>
      <p:grpSp>
        <p:nvGrpSpPr>
          <p:cNvPr id="6154" name="Group 15"/>
          <p:cNvGrpSpPr>
            <a:grpSpLocks/>
          </p:cNvGrpSpPr>
          <p:nvPr/>
        </p:nvGrpSpPr>
        <p:grpSpPr bwMode="auto">
          <a:xfrm>
            <a:off x="5003800" y="3429000"/>
            <a:ext cx="3822700" cy="2755900"/>
            <a:chOff x="2880" y="2368"/>
            <a:chExt cx="2408" cy="1739"/>
          </a:xfrm>
        </p:grpSpPr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3537" y="3871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3912" y="3871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>
              <a:off x="4288" y="3871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>
              <a:off x="4663" y="3871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5038" y="3871"/>
              <a:ext cx="0" cy="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5" name="Line 21"/>
            <p:cNvSpPr>
              <a:spLocks noChangeShapeType="1"/>
            </p:cNvSpPr>
            <p:nvPr/>
          </p:nvSpPr>
          <p:spPr bwMode="auto">
            <a:xfrm rot="-5400000">
              <a:off x="3185" y="3765"/>
              <a:ext cx="0" cy="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6" name="Line 22"/>
            <p:cNvSpPr>
              <a:spLocks noChangeShapeType="1"/>
            </p:cNvSpPr>
            <p:nvPr/>
          </p:nvSpPr>
          <p:spPr bwMode="auto">
            <a:xfrm rot="-5400000">
              <a:off x="3185" y="3440"/>
              <a:ext cx="0" cy="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7" name="Line 23"/>
            <p:cNvSpPr>
              <a:spLocks noChangeShapeType="1"/>
            </p:cNvSpPr>
            <p:nvPr/>
          </p:nvSpPr>
          <p:spPr bwMode="auto">
            <a:xfrm rot="-5400000">
              <a:off x="3186" y="3116"/>
              <a:ext cx="0" cy="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8" name="Line 24"/>
            <p:cNvSpPr>
              <a:spLocks noChangeShapeType="1"/>
            </p:cNvSpPr>
            <p:nvPr/>
          </p:nvSpPr>
          <p:spPr bwMode="auto">
            <a:xfrm rot="-5400000">
              <a:off x="3185" y="2789"/>
              <a:ext cx="0" cy="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69" name="Text Box 25"/>
            <p:cNvSpPr txBox="1">
              <a:spLocks noChangeArrowheads="1"/>
            </p:cNvSpPr>
            <p:nvPr/>
          </p:nvSpPr>
          <p:spPr bwMode="auto">
            <a:xfrm>
              <a:off x="3105" y="3915"/>
              <a:ext cx="1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3402" y="3915"/>
              <a:ext cx="3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solidFill>
                    <a:schemeClr val="tx1"/>
                  </a:solidFill>
                </a:rPr>
                <a:t>100</a:t>
              </a:r>
            </a:p>
          </p:txBody>
        </p:sp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3774" y="3915"/>
              <a:ext cx="3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solidFill>
                    <a:schemeClr val="tx1"/>
                  </a:solidFill>
                </a:rPr>
                <a:t>200</a:t>
              </a:r>
            </a:p>
          </p:txBody>
        </p:sp>
        <p:sp>
          <p:nvSpPr>
            <p:cNvPr id="6172" name="Text Box 28"/>
            <p:cNvSpPr txBox="1">
              <a:spLocks noChangeArrowheads="1"/>
            </p:cNvSpPr>
            <p:nvPr/>
          </p:nvSpPr>
          <p:spPr bwMode="auto">
            <a:xfrm>
              <a:off x="4149" y="3915"/>
              <a:ext cx="3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solidFill>
                    <a:schemeClr val="tx1"/>
                  </a:solidFill>
                </a:rPr>
                <a:t>300</a:t>
              </a:r>
            </a:p>
          </p:txBody>
        </p:sp>
        <p:sp>
          <p:nvSpPr>
            <p:cNvPr id="6173" name="Text Box 29"/>
            <p:cNvSpPr txBox="1">
              <a:spLocks noChangeArrowheads="1"/>
            </p:cNvSpPr>
            <p:nvPr/>
          </p:nvSpPr>
          <p:spPr bwMode="auto">
            <a:xfrm>
              <a:off x="4504" y="3915"/>
              <a:ext cx="3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solidFill>
                    <a:schemeClr val="tx1"/>
                  </a:solidFill>
                </a:rPr>
                <a:t>400</a:t>
              </a:r>
            </a:p>
          </p:txBody>
        </p:sp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4897" y="3913"/>
              <a:ext cx="3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>
                  <a:solidFill>
                    <a:schemeClr val="tx1"/>
                  </a:solidFill>
                </a:rPr>
                <a:t>500</a:t>
              </a:r>
            </a:p>
          </p:txBody>
        </p:sp>
        <p:sp>
          <p:nvSpPr>
            <p:cNvPr id="6175" name="Text Box 31"/>
            <p:cNvSpPr txBox="1">
              <a:spLocks noChangeArrowheads="1"/>
            </p:cNvSpPr>
            <p:nvPr/>
          </p:nvSpPr>
          <p:spPr bwMode="auto">
            <a:xfrm>
              <a:off x="2880" y="2489"/>
              <a:ext cx="277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i="1">
                  <a:solidFill>
                    <a:schemeClr val="tx1"/>
                  </a:solidFill>
                </a:rPr>
                <a:t>v(t)</a:t>
              </a:r>
            </a:p>
          </p:txBody>
        </p:sp>
        <p:sp>
          <p:nvSpPr>
            <p:cNvPr id="6176" name="Rectangle 32"/>
            <p:cNvSpPr>
              <a:spLocks noChangeArrowheads="1"/>
            </p:cNvSpPr>
            <p:nvPr/>
          </p:nvSpPr>
          <p:spPr bwMode="auto">
            <a:xfrm>
              <a:off x="3154" y="2569"/>
              <a:ext cx="2126" cy="134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7" name="Freeform 33"/>
            <p:cNvSpPr>
              <a:spLocks/>
            </p:cNvSpPr>
            <p:nvPr/>
          </p:nvSpPr>
          <p:spPr bwMode="auto">
            <a:xfrm>
              <a:off x="3156" y="2569"/>
              <a:ext cx="2132" cy="1013"/>
            </a:xfrm>
            <a:custGeom>
              <a:avLst/>
              <a:gdLst>
                <a:gd name="T0" fmla="*/ 0 w 2132"/>
                <a:gd name="T1" fmla="*/ 0 h 1013"/>
                <a:gd name="T2" fmla="*/ 12 w 2132"/>
                <a:gd name="T3" fmla="*/ 300 h 1013"/>
                <a:gd name="T4" fmla="*/ 32 w 2132"/>
                <a:gd name="T5" fmla="*/ 476 h 1013"/>
                <a:gd name="T6" fmla="*/ 96 w 2132"/>
                <a:gd name="T7" fmla="*/ 620 h 1013"/>
                <a:gd name="T8" fmla="*/ 284 w 2132"/>
                <a:gd name="T9" fmla="*/ 756 h 1013"/>
                <a:gd name="T10" fmla="*/ 588 w 2132"/>
                <a:gd name="T11" fmla="*/ 852 h 1013"/>
                <a:gd name="T12" fmla="*/ 1316 w 2132"/>
                <a:gd name="T13" fmla="*/ 948 h 1013"/>
                <a:gd name="T14" fmla="*/ 1916 w 2132"/>
                <a:gd name="T15" fmla="*/ 1004 h 1013"/>
                <a:gd name="T16" fmla="*/ 2132 w 2132"/>
                <a:gd name="T17" fmla="*/ 1004 h 10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32"/>
                <a:gd name="T28" fmla="*/ 0 h 1013"/>
                <a:gd name="T29" fmla="*/ 2132 w 2132"/>
                <a:gd name="T30" fmla="*/ 1013 h 101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32" h="1013">
                  <a:moveTo>
                    <a:pt x="0" y="0"/>
                  </a:moveTo>
                  <a:cubicBezTo>
                    <a:pt x="3" y="110"/>
                    <a:pt x="7" y="221"/>
                    <a:pt x="12" y="300"/>
                  </a:cubicBezTo>
                  <a:cubicBezTo>
                    <a:pt x="17" y="379"/>
                    <a:pt x="18" y="423"/>
                    <a:pt x="32" y="476"/>
                  </a:cubicBezTo>
                  <a:cubicBezTo>
                    <a:pt x="46" y="529"/>
                    <a:pt x="54" y="573"/>
                    <a:pt x="96" y="620"/>
                  </a:cubicBezTo>
                  <a:cubicBezTo>
                    <a:pt x="138" y="667"/>
                    <a:pt x="202" y="717"/>
                    <a:pt x="284" y="756"/>
                  </a:cubicBezTo>
                  <a:cubicBezTo>
                    <a:pt x="366" y="795"/>
                    <a:pt x="416" y="820"/>
                    <a:pt x="588" y="852"/>
                  </a:cubicBezTo>
                  <a:cubicBezTo>
                    <a:pt x="760" y="884"/>
                    <a:pt x="1095" y="923"/>
                    <a:pt x="1316" y="948"/>
                  </a:cubicBezTo>
                  <a:cubicBezTo>
                    <a:pt x="1537" y="973"/>
                    <a:pt x="1780" y="995"/>
                    <a:pt x="1916" y="1004"/>
                  </a:cubicBezTo>
                  <a:cubicBezTo>
                    <a:pt x="2052" y="1013"/>
                    <a:pt x="2092" y="1008"/>
                    <a:pt x="2132" y="100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8" name="Freeform 34"/>
            <p:cNvSpPr>
              <a:spLocks/>
            </p:cNvSpPr>
            <p:nvPr/>
          </p:nvSpPr>
          <p:spPr bwMode="auto">
            <a:xfrm>
              <a:off x="3180" y="2475"/>
              <a:ext cx="2088" cy="546"/>
            </a:xfrm>
            <a:custGeom>
              <a:avLst/>
              <a:gdLst>
                <a:gd name="T0" fmla="*/ 0 w 2088"/>
                <a:gd name="T1" fmla="*/ 546 h 546"/>
                <a:gd name="T2" fmla="*/ 60 w 2088"/>
                <a:gd name="T3" fmla="*/ 330 h 546"/>
                <a:gd name="T4" fmla="*/ 156 w 2088"/>
                <a:gd name="T5" fmla="*/ 154 h 546"/>
                <a:gd name="T6" fmla="*/ 280 w 2088"/>
                <a:gd name="T7" fmla="*/ 70 h 546"/>
                <a:gd name="T8" fmla="*/ 464 w 2088"/>
                <a:gd name="T9" fmla="*/ 10 h 546"/>
                <a:gd name="T10" fmla="*/ 648 w 2088"/>
                <a:gd name="T11" fmla="*/ 10 h 546"/>
                <a:gd name="T12" fmla="*/ 840 w 2088"/>
                <a:gd name="T13" fmla="*/ 42 h 546"/>
                <a:gd name="T14" fmla="*/ 1148 w 2088"/>
                <a:gd name="T15" fmla="*/ 74 h 546"/>
                <a:gd name="T16" fmla="*/ 1468 w 2088"/>
                <a:gd name="T17" fmla="*/ 90 h 546"/>
                <a:gd name="T18" fmla="*/ 2088 w 2088"/>
                <a:gd name="T19" fmla="*/ 94 h 5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88"/>
                <a:gd name="T31" fmla="*/ 0 h 546"/>
                <a:gd name="T32" fmla="*/ 2088 w 2088"/>
                <a:gd name="T33" fmla="*/ 546 h 5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88" h="546">
                  <a:moveTo>
                    <a:pt x="0" y="546"/>
                  </a:moveTo>
                  <a:cubicBezTo>
                    <a:pt x="17" y="470"/>
                    <a:pt x="34" y="395"/>
                    <a:pt x="60" y="330"/>
                  </a:cubicBezTo>
                  <a:cubicBezTo>
                    <a:pt x="86" y="265"/>
                    <a:pt x="119" y="197"/>
                    <a:pt x="156" y="154"/>
                  </a:cubicBezTo>
                  <a:cubicBezTo>
                    <a:pt x="193" y="111"/>
                    <a:pt x="229" y="94"/>
                    <a:pt x="280" y="70"/>
                  </a:cubicBezTo>
                  <a:cubicBezTo>
                    <a:pt x="331" y="46"/>
                    <a:pt x="403" y="20"/>
                    <a:pt x="464" y="10"/>
                  </a:cubicBezTo>
                  <a:cubicBezTo>
                    <a:pt x="525" y="0"/>
                    <a:pt x="585" y="5"/>
                    <a:pt x="648" y="10"/>
                  </a:cubicBezTo>
                  <a:cubicBezTo>
                    <a:pt x="711" y="15"/>
                    <a:pt x="757" y="31"/>
                    <a:pt x="840" y="42"/>
                  </a:cubicBezTo>
                  <a:cubicBezTo>
                    <a:pt x="923" y="53"/>
                    <a:pt x="1043" y="66"/>
                    <a:pt x="1148" y="74"/>
                  </a:cubicBezTo>
                  <a:cubicBezTo>
                    <a:pt x="1253" y="82"/>
                    <a:pt x="1311" y="87"/>
                    <a:pt x="1468" y="90"/>
                  </a:cubicBezTo>
                  <a:cubicBezTo>
                    <a:pt x="1625" y="93"/>
                    <a:pt x="1856" y="93"/>
                    <a:pt x="2088" y="94"/>
                  </a:cubicBezTo>
                </a:path>
              </a:pathLst>
            </a:custGeom>
            <a:noFill/>
            <a:ln w="19050">
              <a:solidFill>
                <a:srgbClr val="0A0A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79" name="Freeform 35"/>
            <p:cNvSpPr>
              <a:spLocks/>
            </p:cNvSpPr>
            <p:nvPr/>
          </p:nvSpPr>
          <p:spPr bwMode="auto">
            <a:xfrm>
              <a:off x="3220" y="2539"/>
              <a:ext cx="2056" cy="622"/>
            </a:xfrm>
            <a:custGeom>
              <a:avLst/>
              <a:gdLst>
                <a:gd name="T0" fmla="*/ 0 w 2056"/>
                <a:gd name="T1" fmla="*/ 622 h 622"/>
                <a:gd name="T2" fmla="*/ 104 w 2056"/>
                <a:gd name="T3" fmla="*/ 454 h 622"/>
                <a:gd name="T4" fmla="*/ 256 w 2056"/>
                <a:gd name="T5" fmla="*/ 274 h 622"/>
                <a:gd name="T6" fmla="*/ 448 w 2056"/>
                <a:gd name="T7" fmla="*/ 146 h 622"/>
                <a:gd name="T8" fmla="*/ 648 w 2056"/>
                <a:gd name="T9" fmla="*/ 70 h 622"/>
                <a:gd name="T10" fmla="*/ 880 w 2056"/>
                <a:gd name="T11" fmla="*/ 38 h 622"/>
                <a:gd name="T12" fmla="*/ 1232 w 2056"/>
                <a:gd name="T13" fmla="*/ 2 h 622"/>
                <a:gd name="T14" fmla="*/ 1556 w 2056"/>
                <a:gd name="T15" fmla="*/ 26 h 622"/>
                <a:gd name="T16" fmla="*/ 2056 w 2056"/>
                <a:gd name="T17" fmla="*/ 22 h 6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56"/>
                <a:gd name="T28" fmla="*/ 0 h 622"/>
                <a:gd name="T29" fmla="*/ 2056 w 2056"/>
                <a:gd name="T30" fmla="*/ 622 h 6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56" h="622">
                  <a:moveTo>
                    <a:pt x="0" y="622"/>
                  </a:moveTo>
                  <a:cubicBezTo>
                    <a:pt x="30" y="567"/>
                    <a:pt x="61" y="512"/>
                    <a:pt x="104" y="454"/>
                  </a:cubicBezTo>
                  <a:cubicBezTo>
                    <a:pt x="147" y="396"/>
                    <a:pt x="199" y="325"/>
                    <a:pt x="256" y="274"/>
                  </a:cubicBezTo>
                  <a:cubicBezTo>
                    <a:pt x="313" y="223"/>
                    <a:pt x="383" y="180"/>
                    <a:pt x="448" y="146"/>
                  </a:cubicBezTo>
                  <a:cubicBezTo>
                    <a:pt x="513" y="112"/>
                    <a:pt x="576" y="88"/>
                    <a:pt x="648" y="70"/>
                  </a:cubicBezTo>
                  <a:cubicBezTo>
                    <a:pt x="720" y="52"/>
                    <a:pt x="783" y="49"/>
                    <a:pt x="880" y="38"/>
                  </a:cubicBezTo>
                  <a:cubicBezTo>
                    <a:pt x="977" y="27"/>
                    <a:pt x="1119" y="4"/>
                    <a:pt x="1232" y="2"/>
                  </a:cubicBezTo>
                  <a:cubicBezTo>
                    <a:pt x="1345" y="0"/>
                    <a:pt x="1419" y="23"/>
                    <a:pt x="1556" y="26"/>
                  </a:cubicBezTo>
                  <a:cubicBezTo>
                    <a:pt x="1693" y="29"/>
                    <a:pt x="1874" y="25"/>
                    <a:pt x="2056" y="22"/>
                  </a:cubicBezTo>
                </a:path>
              </a:pathLst>
            </a:custGeom>
            <a:noFill/>
            <a:ln w="19050">
              <a:solidFill>
                <a:srgbClr val="0A0A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80" name="Freeform 36"/>
            <p:cNvSpPr>
              <a:spLocks/>
            </p:cNvSpPr>
            <p:nvPr/>
          </p:nvSpPr>
          <p:spPr bwMode="auto">
            <a:xfrm>
              <a:off x="3288" y="2725"/>
              <a:ext cx="1984" cy="537"/>
            </a:xfrm>
            <a:custGeom>
              <a:avLst/>
              <a:gdLst>
                <a:gd name="T0" fmla="*/ 0 w 1984"/>
                <a:gd name="T1" fmla="*/ 500 h 537"/>
                <a:gd name="T2" fmla="*/ 64 w 1984"/>
                <a:gd name="T3" fmla="*/ 528 h 537"/>
                <a:gd name="T4" fmla="*/ 132 w 1984"/>
                <a:gd name="T5" fmla="*/ 504 h 537"/>
                <a:gd name="T6" fmla="*/ 340 w 1984"/>
                <a:gd name="T7" fmla="*/ 328 h 537"/>
                <a:gd name="T8" fmla="*/ 708 w 1984"/>
                <a:gd name="T9" fmla="*/ 164 h 537"/>
                <a:gd name="T10" fmla="*/ 1080 w 1984"/>
                <a:gd name="T11" fmla="*/ 72 h 537"/>
                <a:gd name="T12" fmla="*/ 1592 w 1984"/>
                <a:gd name="T13" fmla="*/ 16 h 537"/>
                <a:gd name="T14" fmla="*/ 1984 w 1984"/>
                <a:gd name="T15" fmla="*/ 0 h 5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84"/>
                <a:gd name="T25" fmla="*/ 0 h 537"/>
                <a:gd name="T26" fmla="*/ 1984 w 1984"/>
                <a:gd name="T27" fmla="*/ 537 h 5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84" h="537">
                  <a:moveTo>
                    <a:pt x="0" y="500"/>
                  </a:moveTo>
                  <a:cubicBezTo>
                    <a:pt x="21" y="513"/>
                    <a:pt x="42" y="527"/>
                    <a:pt x="64" y="528"/>
                  </a:cubicBezTo>
                  <a:cubicBezTo>
                    <a:pt x="86" y="529"/>
                    <a:pt x="86" y="537"/>
                    <a:pt x="132" y="504"/>
                  </a:cubicBezTo>
                  <a:cubicBezTo>
                    <a:pt x="178" y="471"/>
                    <a:pt x="244" y="385"/>
                    <a:pt x="340" y="328"/>
                  </a:cubicBezTo>
                  <a:cubicBezTo>
                    <a:pt x="436" y="271"/>
                    <a:pt x="585" y="207"/>
                    <a:pt x="708" y="164"/>
                  </a:cubicBezTo>
                  <a:cubicBezTo>
                    <a:pt x="831" y="121"/>
                    <a:pt x="933" y="97"/>
                    <a:pt x="1080" y="72"/>
                  </a:cubicBezTo>
                  <a:cubicBezTo>
                    <a:pt x="1227" y="47"/>
                    <a:pt x="1441" y="28"/>
                    <a:pt x="1592" y="16"/>
                  </a:cubicBezTo>
                  <a:cubicBezTo>
                    <a:pt x="1743" y="4"/>
                    <a:pt x="1863" y="2"/>
                    <a:pt x="1984" y="0"/>
                  </a:cubicBezTo>
                </a:path>
              </a:pathLst>
            </a:custGeom>
            <a:noFill/>
            <a:ln w="19050">
              <a:solidFill>
                <a:srgbClr val="0A0A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81" name="Text Box 37"/>
            <p:cNvSpPr txBox="1">
              <a:spLocks noChangeArrowheads="1"/>
            </p:cNvSpPr>
            <p:nvPr/>
          </p:nvSpPr>
          <p:spPr bwMode="auto">
            <a:xfrm>
              <a:off x="3600" y="2921"/>
              <a:ext cx="463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rgbClr val="0A0AFF"/>
                  </a:solidFill>
                </a:rPr>
                <a:t>300 ns</a:t>
              </a:r>
            </a:p>
          </p:txBody>
        </p:sp>
        <p:sp>
          <p:nvSpPr>
            <p:cNvPr id="6182" name="Text Box 38"/>
            <p:cNvSpPr txBox="1">
              <a:spLocks noChangeArrowheads="1"/>
            </p:cNvSpPr>
            <p:nvPr/>
          </p:nvSpPr>
          <p:spPr bwMode="auto">
            <a:xfrm>
              <a:off x="3360" y="2682"/>
              <a:ext cx="463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rgbClr val="0A0AFF"/>
                  </a:solidFill>
                </a:rPr>
                <a:t>100 ns</a:t>
              </a:r>
            </a:p>
          </p:txBody>
        </p:sp>
        <p:sp>
          <p:nvSpPr>
            <p:cNvPr id="6183" name="Text Box 39"/>
            <p:cNvSpPr txBox="1">
              <a:spLocks noChangeArrowheads="1"/>
            </p:cNvSpPr>
            <p:nvPr/>
          </p:nvSpPr>
          <p:spPr bwMode="auto">
            <a:xfrm>
              <a:off x="3184" y="2368"/>
              <a:ext cx="4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rgbClr val="0A0AFF"/>
                  </a:solidFill>
                </a:rPr>
                <a:t>50 ns</a:t>
              </a:r>
            </a:p>
          </p:txBody>
        </p:sp>
      </p:grpSp>
      <p:sp>
        <p:nvSpPr>
          <p:cNvPr id="6155" name="Text Box 41"/>
          <p:cNvSpPr txBox="1">
            <a:spLocks noChangeArrowheads="1"/>
          </p:cNvSpPr>
          <p:nvPr/>
        </p:nvSpPr>
        <p:spPr bwMode="auto">
          <a:xfrm>
            <a:off x="1887538" y="1635125"/>
            <a:ext cx="273050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6156" name="Text Box 42"/>
          <p:cNvSpPr txBox="1">
            <a:spLocks noChangeArrowheads="1"/>
          </p:cNvSpPr>
          <p:nvPr/>
        </p:nvSpPr>
        <p:spPr bwMode="auto">
          <a:xfrm>
            <a:off x="2032000" y="1995488"/>
            <a:ext cx="234950" cy="29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6157" name="Text Box 43"/>
          <p:cNvSpPr txBox="1">
            <a:spLocks noChangeArrowheads="1"/>
          </p:cNvSpPr>
          <p:nvPr/>
        </p:nvSpPr>
        <p:spPr bwMode="auto">
          <a:xfrm>
            <a:off x="2751138" y="1635125"/>
            <a:ext cx="273050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6158" name="Text Box 44"/>
          <p:cNvSpPr txBox="1">
            <a:spLocks noChangeArrowheads="1"/>
          </p:cNvSpPr>
          <p:nvPr/>
        </p:nvSpPr>
        <p:spPr bwMode="auto">
          <a:xfrm>
            <a:off x="2679700" y="1851025"/>
            <a:ext cx="234950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6159" name="Text Box 45"/>
          <p:cNvSpPr txBox="1">
            <a:spLocks noChangeArrowheads="1"/>
          </p:cNvSpPr>
          <p:nvPr/>
        </p:nvSpPr>
        <p:spPr bwMode="auto">
          <a:xfrm>
            <a:off x="3759200" y="1779588"/>
            <a:ext cx="273050" cy="29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+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688" y="857250"/>
            <a:ext cx="1152525" cy="162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64A31743-D4AD-4F47-9723-74C2EB5F296E}" type="slidenum">
              <a:rPr lang="en-US" smtClean="0">
                <a:latin typeface="Arial" pitchFamily="34" charset="0"/>
              </a:rPr>
              <a:pPr/>
              <a:t>12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950913" y="104775"/>
            <a:ext cx="4803775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Multiwire Proportional Chamber</a:t>
            </a:r>
          </a:p>
        </p:txBody>
      </p:sp>
      <p:pic>
        <p:nvPicPr>
          <p:cNvPr id="7174" name="Picture 5" descr="70080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7900" y="3357563"/>
            <a:ext cx="367347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6" descr="The medal of the Royal Swedish Academy of Scienc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13" y="500063"/>
            <a:ext cx="1063625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786063" y="1357313"/>
            <a:ext cx="4786312" cy="1225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>
              <a:buFont typeface="Arial" pitchFamily="34" charset="0"/>
              <a:buChar char="•"/>
            </a:pPr>
            <a:r>
              <a:rPr lang="en-US"/>
              <a:t>Simple idea to multiply SWPC cell : Nobel Prize 1992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US"/>
              <a:t>First electronic device allowing high statistics experiments !!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42875" y="4000500"/>
            <a:ext cx="2576513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Normally digital readout :</a:t>
            </a:r>
          </a:p>
          <a:p>
            <a:pPr marL="361950" indent="-361950"/>
            <a:r>
              <a:rPr lang="en-US"/>
              <a:t>spatial resolution limited to</a:t>
            </a:r>
          </a:p>
        </p:txBody>
      </p:sp>
      <p:graphicFrame>
        <p:nvGraphicFramePr>
          <p:cNvPr id="7170" name="Object 10"/>
          <p:cNvGraphicFramePr>
            <a:graphicFrameLocks noChangeAspect="1"/>
          </p:cNvGraphicFramePr>
          <p:nvPr/>
        </p:nvGraphicFramePr>
        <p:xfrm>
          <a:off x="882650" y="4841875"/>
          <a:ext cx="838200" cy="520700"/>
        </p:xfrm>
        <a:graphic>
          <a:graphicData uri="http://schemas.openxmlformats.org/presentationml/2006/ole">
            <p:oleObj spid="_x0000_s7170" name="Equation" r:id="rId7" imgW="838080" imgH="520560" progId="Equation.3">
              <p:embed/>
            </p:oleObj>
          </a:graphicData>
        </a:graphic>
      </p:graphicFrame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142875" y="5437188"/>
            <a:ext cx="24923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for d = 1 mm </a:t>
            </a:r>
            <a:r>
              <a:rPr lang="en-US" i="1">
                <a:latin typeface="Symbol" pitchFamily="18" charset="2"/>
              </a:rPr>
              <a:t>s</a:t>
            </a:r>
            <a:r>
              <a:rPr lang="en-US" i="1" baseline="-25000">
                <a:latin typeface="Times New Roman" pitchFamily="18" charset="0"/>
              </a:rPr>
              <a:t>x</a:t>
            </a:r>
            <a:r>
              <a:rPr lang="en-US"/>
              <a:t> = 300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</a:t>
            </a:r>
          </a:p>
        </p:txBody>
      </p:sp>
      <p:sp>
        <p:nvSpPr>
          <p:cNvPr id="7179" name="Text Box 12"/>
          <p:cNvSpPr txBox="1">
            <a:spLocks noChangeArrowheads="1"/>
          </p:cNvSpPr>
          <p:nvPr/>
        </p:nvSpPr>
        <p:spPr bwMode="auto">
          <a:xfrm>
            <a:off x="2714625" y="3143250"/>
            <a:ext cx="1887538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Typical geometry</a:t>
            </a:r>
          </a:p>
          <a:p>
            <a:pPr marL="361950" indent="-361950"/>
            <a:r>
              <a:rPr lang="en-US"/>
              <a:t>5mm, 1mm, 20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</a:t>
            </a:r>
          </a:p>
        </p:txBody>
      </p:sp>
      <p:sp>
        <p:nvSpPr>
          <p:cNvPr id="7180" name="Text Box 13"/>
          <p:cNvSpPr txBox="1">
            <a:spLocks noChangeArrowheads="1"/>
          </p:cNvSpPr>
          <p:nvPr/>
        </p:nvSpPr>
        <p:spPr bwMode="auto">
          <a:xfrm>
            <a:off x="4767263" y="6116638"/>
            <a:ext cx="36528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G. Charpak, F. Sauli and J.C. Santiard</a:t>
            </a:r>
          </a:p>
        </p:txBody>
      </p:sp>
      <p:grpSp>
        <p:nvGrpSpPr>
          <p:cNvPr id="7181" name="Group 13"/>
          <p:cNvGrpSpPr>
            <a:grpSpLocks/>
          </p:cNvGrpSpPr>
          <p:nvPr/>
        </p:nvGrpSpPr>
        <p:grpSpPr bwMode="auto">
          <a:xfrm>
            <a:off x="500063" y="642938"/>
            <a:ext cx="2062162" cy="3390900"/>
            <a:chOff x="152400" y="609600"/>
            <a:chExt cx="3048000" cy="5578475"/>
          </a:xfrm>
        </p:grpSpPr>
        <p:grpSp>
          <p:nvGrpSpPr>
            <p:cNvPr id="7184" name="Group 27"/>
            <p:cNvGrpSpPr>
              <a:grpSpLocks/>
            </p:cNvGrpSpPr>
            <p:nvPr/>
          </p:nvGrpSpPr>
          <p:grpSpPr bwMode="auto">
            <a:xfrm>
              <a:off x="1700213" y="609600"/>
              <a:ext cx="533400" cy="5578475"/>
              <a:chOff x="1632" y="480"/>
              <a:chExt cx="336" cy="3514"/>
            </a:xfrm>
          </p:grpSpPr>
          <p:sp>
            <p:nvSpPr>
              <p:cNvPr id="7197" name="Line 28"/>
              <p:cNvSpPr>
                <a:spLocks noChangeShapeType="1"/>
              </p:cNvSpPr>
              <p:nvPr/>
            </p:nvSpPr>
            <p:spPr bwMode="auto">
              <a:xfrm flipH="1">
                <a:off x="1632" y="480"/>
                <a:ext cx="336" cy="3408"/>
              </a:xfrm>
              <a:prstGeom prst="line">
                <a:avLst/>
              </a:prstGeom>
              <a:noFill/>
              <a:ln w="28575">
                <a:solidFill>
                  <a:srgbClr val="E31923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98" name="Line 29"/>
              <p:cNvSpPr>
                <a:spLocks noChangeShapeType="1"/>
              </p:cNvSpPr>
              <p:nvPr/>
            </p:nvSpPr>
            <p:spPr bwMode="auto">
              <a:xfrm flipH="1">
                <a:off x="1632" y="586"/>
                <a:ext cx="336" cy="3408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pic>
          <p:nvPicPr>
            <p:cNvPr id="7185" name="Picture 3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8601" y="854074"/>
              <a:ext cx="2862263" cy="5105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186" name="Group 31"/>
            <p:cNvGrpSpPr>
              <a:grpSpLocks/>
            </p:cNvGrpSpPr>
            <p:nvPr/>
          </p:nvGrpSpPr>
          <p:grpSpPr bwMode="auto">
            <a:xfrm>
              <a:off x="152400" y="854075"/>
              <a:ext cx="3048000" cy="5105400"/>
              <a:chOff x="720" y="576"/>
              <a:chExt cx="1920" cy="3216"/>
            </a:xfrm>
          </p:grpSpPr>
          <p:grpSp>
            <p:nvGrpSpPr>
              <p:cNvPr id="7190" name="Group 32"/>
              <p:cNvGrpSpPr>
                <a:grpSpLocks/>
              </p:cNvGrpSpPr>
              <p:nvPr/>
            </p:nvGrpSpPr>
            <p:grpSpPr bwMode="auto">
              <a:xfrm>
                <a:off x="956" y="2164"/>
                <a:ext cx="1436" cy="56"/>
                <a:chOff x="956" y="2164"/>
                <a:chExt cx="1436" cy="56"/>
              </a:xfrm>
            </p:grpSpPr>
            <p:sp>
              <p:nvSpPr>
                <p:cNvPr id="7193" name="Oval 33"/>
                <p:cNvSpPr>
                  <a:spLocks noChangeArrowheads="1"/>
                </p:cNvSpPr>
                <p:nvPr/>
              </p:nvSpPr>
              <p:spPr bwMode="auto">
                <a:xfrm>
                  <a:off x="956" y="2164"/>
                  <a:ext cx="48" cy="48"/>
                </a:xfrm>
                <a:prstGeom prst="ellipse">
                  <a:avLst/>
                </a:prstGeom>
                <a:solidFill>
                  <a:srgbClr val="E3192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94" name="Oval 34"/>
                <p:cNvSpPr>
                  <a:spLocks noChangeArrowheads="1"/>
                </p:cNvSpPr>
                <p:nvPr/>
              </p:nvSpPr>
              <p:spPr bwMode="auto">
                <a:xfrm>
                  <a:off x="1416" y="2168"/>
                  <a:ext cx="48" cy="48"/>
                </a:xfrm>
                <a:prstGeom prst="ellipse">
                  <a:avLst/>
                </a:prstGeom>
                <a:solidFill>
                  <a:srgbClr val="E3192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95" name="Oval 35"/>
                <p:cNvSpPr>
                  <a:spLocks noChangeArrowheads="1"/>
                </p:cNvSpPr>
                <p:nvPr/>
              </p:nvSpPr>
              <p:spPr bwMode="auto">
                <a:xfrm>
                  <a:off x="1884" y="2172"/>
                  <a:ext cx="48" cy="48"/>
                </a:xfrm>
                <a:prstGeom prst="ellipse">
                  <a:avLst/>
                </a:prstGeom>
                <a:solidFill>
                  <a:srgbClr val="E3192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7196" name="Oval 36"/>
                <p:cNvSpPr>
                  <a:spLocks noChangeArrowheads="1"/>
                </p:cNvSpPr>
                <p:nvPr/>
              </p:nvSpPr>
              <p:spPr bwMode="auto">
                <a:xfrm>
                  <a:off x="2344" y="2164"/>
                  <a:ext cx="48" cy="48"/>
                </a:xfrm>
                <a:prstGeom prst="ellipse">
                  <a:avLst/>
                </a:prstGeom>
                <a:solidFill>
                  <a:srgbClr val="E31923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7191" name="Line 37"/>
              <p:cNvSpPr>
                <a:spLocks noChangeShapeType="1"/>
              </p:cNvSpPr>
              <p:nvPr/>
            </p:nvSpPr>
            <p:spPr bwMode="auto">
              <a:xfrm>
                <a:off x="720" y="576"/>
                <a:ext cx="19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192" name="Line 38"/>
              <p:cNvSpPr>
                <a:spLocks noChangeShapeType="1"/>
              </p:cNvSpPr>
              <p:nvPr/>
            </p:nvSpPr>
            <p:spPr bwMode="auto">
              <a:xfrm>
                <a:off x="720" y="3792"/>
                <a:ext cx="19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pic>
          <p:nvPicPr>
            <p:cNvPr id="7187" name="Picture 3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17688" y="2886075"/>
              <a:ext cx="438150" cy="793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88" name="Line 41"/>
            <p:cNvSpPr>
              <a:spLocks noChangeShapeType="1"/>
            </p:cNvSpPr>
            <p:nvPr/>
          </p:nvSpPr>
          <p:spPr bwMode="auto">
            <a:xfrm>
              <a:off x="533400" y="3124200"/>
              <a:ext cx="762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7189" name="Text Box 42"/>
            <p:cNvSpPr txBox="1">
              <a:spLocks noChangeArrowheads="1"/>
            </p:cNvSpPr>
            <p:nvPr/>
          </p:nvSpPr>
          <p:spPr bwMode="auto">
            <a:xfrm>
              <a:off x="257990" y="2607521"/>
              <a:ext cx="1429182" cy="5417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chemeClr val="tx1"/>
                  </a:solidFill>
                </a:rPr>
                <a:t>d ~ 1 mm</a:t>
              </a:r>
            </a:p>
          </p:txBody>
        </p:sp>
      </p:grpSp>
      <p:pic>
        <p:nvPicPr>
          <p:cNvPr id="7182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57500" y="4071938"/>
            <a:ext cx="1762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3" name="Text Box 6"/>
          <p:cNvSpPr txBox="1">
            <a:spLocks noChangeArrowheads="1"/>
          </p:cNvSpPr>
          <p:nvPr/>
        </p:nvSpPr>
        <p:spPr bwMode="auto">
          <a:xfrm>
            <a:off x="7431088" y="2500313"/>
            <a:ext cx="1712912" cy="21748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sz="1500" b="1">
                <a:solidFill>
                  <a:srgbClr val="0000FF"/>
                </a:solidFill>
                <a:latin typeface="Luxi Sans" charset="0"/>
              </a:rPr>
              <a:t> Georges Charpak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BAA2B2F1-17AA-4746-9CF4-5BC1581B2B9E}" type="slidenum">
              <a:rPr lang="en-US" smtClean="0">
                <a:latin typeface="Arial" pitchFamily="34" charset="0"/>
              </a:rPr>
              <a:pPr/>
              <a:t>13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950913" y="104775"/>
            <a:ext cx="4570412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CSC – Cathode Strip Chamber</a:t>
            </a:r>
          </a:p>
        </p:txBody>
      </p:sp>
      <p:pic>
        <p:nvPicPr>
          <p:cNvPr id="33796" name="Picture 5" descr="csc"/>
          <p:cNvPicPr>
            <a:picLocks noChangeAspect="1" noChangeArrowheads="1"/>
          </p:cNvPicPr>
          <p:nvPr/>
        </p:nvPicPr>
        <p:blipFill>
          <a:blip r:embed="rId3" cstate="print">
            <a:lum bright="-14000" contrast="28000"/>
          </a:blip>
          <a:srcRect/>
          <a:stretch>
            <a:fillRect/>
          </a:stretch>
        </p:blipFill>
        <p:spPr bwMode="auto">
          <a:xfrm>
            <a:off x="5219700" y="1196975"/>
            <a:ext cx="3519488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cs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0" y="3962400"/>
            <a:ext cx="2438400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381000" y="1371600"/>
            <a:ext cx="4500563" cy="995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/>
              <a:t>Precise measurement of the second coordinate </a:t>
            </a:r>
          </a:p>
          <a:p>
            <a:pPr marL="361950" indent="-361950"/>
            <a:r>
              <a:rPr lang="en-US"/>
              <a:t>by interpolation of the signal induced on pads.</a:t>
            </a:r>
          </a:p>
          <a:p>
            <a:pPr marL="361950" indent="-361950"/>
            <a:r>
              <a:rPr lang="en-US"/>
              <a:t>Closely spaced wires makes CSC fast detector.</a:t>
            </a:r>
          </a:p>
        </p:txBody>
      </p:sp>
      <p:pic>
        <p:nvPicPr>
          <p:cNvPr id="33799" name="Picture 9" descr="cms_cs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3886200"/>
            <a:ext cx="17287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 Box 10"/>
          <p:cNvSpPr txBox="1">
            <a:spLocks noChangeArrowheads="1"/>
          </p:cNvSpPr>
          <p:nvPr/>
        </p:nvSpPr>
        <p:spPr bwMode="auto">
          <a:xfrm>
            <a:off x="4191000" y="6172200"/>
            <a:ext cx="16954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Space resolution</a:t>
            </a:r>
            <a:endParaRPr lang="en-GB"/>
          </a:p>
        </p:txBody>
      </p:sp>
      <p:sp>
        <p:nvSpPr>
          <p:cNvPr id="33801" name="Text Box 11"/>
          <p:cNvSpPr txBox="1">
            <a:spLocks noChangeArrowheads="1"/>
          </p:cNvSpPr>
          <p:nvPr/>
        </p:nvSpPr>
        <p:spPr bwMode="auto">
          <a:xfrm>
            <a:off x="7164388" y="6165850"/>
            <a:ext cx="6350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CMS</a:t>
            </a:r>
            <a:endParaRPr lang="en-GB"/>
          </a:p>
        </p:txBody>
      </p:sp>
      <p:sp>
        <p:nvSpPr>
          <p:cNvPr id="33802" name="Rectangle 12"/>
          <p:cNvSpPr>
            <a:spLocks noChangeArrowheads="1"/>
          </p:cNvSpPr>
          <p:nvPr/>
        </p:nvSpPr>
        <p:spPr bwMode="auto">
          <a:xfrm>
            <a:off x="5105400" y="4572000"/>
            <a:ext cx="100171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fr-FR" sz="1400" b="1">
                <a:solidFill>
                  <a:srgbClr val="FF0000"/>
                </a:solidFill>
              </a:rPr>
              <a:t> = 64 </a:t>
            </a:r>
            <a:r>
              <a:rPr lang="fr-FR" sz="1400" b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fr-FR" sz="1400" b="1">
                <a:solidFill>
                  <a:srgbClr val="FF0000"/>
                </a:solidFill>
              </a:rPr>
              <a:t>m</a:t>
            </a:r>
            <a:endParaRPr lang="en-GB" sz="1400" b="1">
              <a:solidFill>
                <a:srgbClr val="FF0000"/>
              </a:solidFill>
            </a:endParaRPr>
          </a:p>
        </p:txBody>
      </p:sp>
      <p:pic>
        <p:nvPicPr>
          <p:cNvPr id="33803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819400"/>
            <a:ext cx="3429000" cy="210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4" name="Text Box 14"/>
          <p:cNvSpPr txBox="1">
            <a:spLocks noChangeArrowheads="1"/>
          </p:cNvSpPr>
          <p:nvPr/>
        </p:nvSpPr>
        <p:spPr bwMode="auto">
          <a:xfrm>
            <a:off x="685800" y="5334000"/>
            <a:ext cx="26701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Center of gravity of induced</a:t>
            </a:r>
          </a:p>
          <a:p>
            <a:r>
              <a:rPr lang="fr-FR"/>
              <a:t>signal method.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371624AD-70D6-4808-961E-07CDE9A637B5}" type="slidenum">
              <a:rPr lang="en-US" smtClean="0">
                <a:latin typeface="Arial" pitchFamily="34" charset="0"/>
              </a:rPr>
              <a:pPr/>
              <a:t>14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950913" y="104775"/>
            <a:ext cx="4725987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RPC – Resistive Plate Chamber</a:t>
            </a:r>
          </a:p>
        </p:txBody>
      </p:sp>
      <p:grpSp>
        <p:nvGrpSpPr>
          <p:cNvPr id="8197" name="Group 5"/>
          <p:cNvGrpSpPr>
            <a:grpSpLocks/>
          </p:cNvGrpSpPr>
          <p:nvPr/>
        </p:nvGrpSpPr>
        <p:grpSpPr bwMode="auto">
          <a:xfrm>
            <a:off x="0" y="908050"/>
            <a:ext cx="4137025" cy="2952750"/>
            <a:chOff x="2928" y="1680"/>
            <a:chExt cx="2786" cy="2011"/>
          </a:xfrm>
        </p:grpSpPr>
        <p:grpSp>
          <p:nvGrpSpPr>
            <p:cNvPr id="8220" name="Group 6"/>
            <p:cNvGrpSpPr>
              <a:grpSpLocks/>
            </p:cNvGrpSpPr>
            <p:nvPr/>
          </p:nvGrpSpPr>
          <p:grpSpPr bwMode="auto">
            <a:xfrm>
              <a:off x="2928" y="1680"/>
              <a:ext cx="2688" cy="2011"/>
              <a:chOff x="2400" y="1632"/>
              <a:chExt cx="2688" cy="2011"/>
            </a:xfrm>
          </p:grpSpPr>
          <p:grpSp>
            <p:nvGrpSpPr>
              <p:cNvPr id="8225" name="Group 7"/>
              <p:cNvGrpSpPr>
                <a:grpSpLocks/>
              </p:cNvGrpSpPr>
              <p:nvPr/>
            </p:nvGrpSpPr>
            <p:grpSpPr bwMode="auto">
              <a:xfrm>
                <a:off x="2400" y="1632"/>
                <a:ext cx="2400" cy="2011"/>
                <a:chOff x="3264" y="1824"/>
                <a:chExt cx="2400" cy="2011"/>
              </a:xfrm>
            </p:grpSpPr>
            <p:graphicFrame>
              <p:nvGraphicFramePr>
                <p:cNvPr id="8194" name="Object 8"/>
                <p:cNvGraphicFramePr>
                  <a:graphicFrameLocks noChangeAspect="1"/>
                </p:cNvGraphicFramePr>
                <p:nvPr/>
              </p:nvGraphicFramePr>
              <p:xfrm>
                <a:off x="3264" y="2256"/>
                <a:ext cx="2394" cy="1579"/>
              </p:xfrm>
              <a:graphic>
                <a:graphicData uri="http://schemas.openxmlformats.org/presentationml/2006/ole">
                  <p:oleObj spid="_x0000_s8194" name="CorelDRAW" r:id="rId4" imgW="3961080" imgH="2622600" progId="CorelDRAW.Graphic.10">
                    <p:embed/>
                  </p:oleObj>
                </a:graphicData>
              </a:graphic>
            </p:graphicFrame>
            <p:sp>
              <p:nvSpPr>
                <p:cNvPr id="8232" name="Rectangle 9"/>
                <p:cNvSpPr>
                  <a:spLocks noChangeArrowheads="1"/>
                </p:cNvSpPr>
                <p:nvPr/>
              </p:nvSpPr>
              <p:spPr bwMode="auto">
                <a:xfrm>
                  <a:off x="3360" y="2640"/>
                  <a:ext cx="2208" cy="192"/>
                </a:xfrm>
                <a:prstGeom prst="rect">
                  <a:avLst/>
                </a:prstGeom>
                <a:solidFill>
                  <a:srgbClr val="FF6600">
                    <a:alpha val="29019"/>
                  </a:srgbClr>
                </a:solidFill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8233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408" y="1824"/>
                  <a:ext cx="2256" cy="22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endParaRPr lang="en-GB"/>
                </a:p>
              </p:txBody>
            </p:sp>
            <p:sp>
              <p:nvSpPr>
                <p:cNvPr id="8234" name="Line 11"/>
                <p:cNvSpPr>
                  <a:spLocks noChangeShapeType="1"/>
                </p:cNvSpPr>
                <p:nvPr/>
              </p:nvSpPr>
              <p:spPr bwMode="auto">
                <a:xfrm flipH="1">
                  <a:off x="4992" y="2064"/>
                  <a:ext cx="384" cy="67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3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4128" y="2466"/>
                  <a:ext cx="1086" cy="20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400"/>
                    <a:t>resistive electrode</a:t>
                  </a:r>
                </a:p>
              </p:txBody>
            </p:sp>
            <p:sp>
              <p:nvSpPr>
                <p:cNvPr id="823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128" y="3186"/>
                  <a:ext cx="1086" cy="20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400"/>
                    <a:t>resistive electrode</a:t>
                  </a:r>
                </a:p>
              </p:txBody>
            </p:sp>
            <p:sp>
              <p:nvSpPr>
                <p:cNvPr id="8237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4320" y="2881"/>
                  <a:ext cx="549" cy="20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400"/>
                    <a:t>gas gap</a:t>
                  </a:r>
                </a:p>
              </p:txBody>
            </p:sp>
          </p:grpSp>
          <p:grpSp>
            <p:nvGrpSpPr>
              <p:cNvPr id="8226" name="Group 15"/>
              <p:cNvGrpSpPr>
                <a:grpSpLocks/>
              </p:cNvGrpSpPr>
              <p:nvPr/>
            </p:nvGrpSpPr>
            <p:grpSpPr bwMode="auto">
              <a:xfrm>
                <a:off x="4704" y="3168"/>
                <a:ext cx="384" cy="192"/>
                <a:chOff x="4704" y="3168"/>
                <a:chExt cx="384" cy="192"/>
              </a:xfrm>
            </p:grpSpPr>
            <p:sp>
              <p:nvSpPr>
                <p:cNvPr id="8227" name="Line 16"/>
                <p:cNvSpPr>
                  <a:spLocks noChangeShapeType="1"/>
                </p:cNvSpPr>
                <p:nvPr/>
              </p:nvSpPr>
              <p:spPr bwMode="auto">
                <a:xfrm>
                  <a:off x="4704" y="3168"/>
                  <a:ext cx="240" cy="0"/>
                </a:xfrm>
                <a:prstGeom prst="line">
                  <a:avLst/>
                </a:pr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28" name="Line 17"/>
                <p:cNvSpPr>
                  <a:spLocks noChangeShapeType="1"/>
                </p:cNvSpPr>
                <p:nvPr/>
              </p:nvSpPr>
              <p:spPr bwMode="auto">
                <a:xfrm>
                  <a:off x="4800" y="3264"/>
                  <a:ext cx="288" cy="0"/>
                </a:xfrm>
                <a:prstGeom prst="line">
                  <a:avLst/>
                </a:pr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29" name="Line 18"/>
                <p:cNvSpPr>
                  <a:spLocks noChangeShapeType="1"/>
                </p:cNvSpPr>
                <p:nvPr/>
              </p:nvSpPr>
              <p:spPr bwMode="auto">
                <a:xfrm>
                  <a:off x="4848" y="3312"/>
                  <a:ext cx="192" cy="0"/>
                </a:xfrm>
                <a:prstGeom prst="line">
                  <a:avLst/>
                </a:pr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30" name="Line 19"/>
                <p:cNvSpPr>
                  <a:spLocks noChangeShapeType="1"/>
                </p:cNvSpPr>
                <p:nvPr/>
              </p:nvSpPr>
              <p:spPr bwMode="auto">
                <a:xfrm>
                  <a:off x="4896" y="3360"/>
                  <a:ext cx="96" cy="0"/>
                </a:xfrm>
                <a:prstGeom prst="line">
                  <a:avLst/>
                </a:pr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8231" name="Line 20"/>
                <p:cNvSpPr>
                  <a:spLocks noChangeShapeType="1"/>
                </p:cNvSpPr>
                <p:nvPr/>
              </p:nvSpPr>
              <p:spPr bwMode="auto">
                <a:xfrm>
                  <a:off x="4944" y="3168"/>
                  <a:ext cx="0" cy="96"/>
                </a:xfrm>
                <a:prstGeom prst="line">
                  <a:avLst/>
                </a:prstGeom>
                <a:noFill/>
                <a:ln w="25400">
                  <a:solidFill>
                    <a:srgbClr val="CC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8221" name="Text Box 21"/>
            <p:cNvSpPr txBox="1">
              <a:spLocks noChangeArrowheads="1"/>
            </p:cNvSpPr>
            <p:nvPr/>
          </p:nvSpPr>
          <p:spPr bwMode="auto">
            <a:xfrm>
              <a:off x="5365" y="2262"/>
              <a:ext cx="260" cy="2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400" b="1">
                  <a:solidFill>
                    <a:schemeClr val="tx1"/>
                  </a:solidFill>
                  <a:latin typeface="Arial Narrow" pitchFamily="34" charset="0"/>
                </a:rPr>
                <a:t>HV</a:t>
              </a:r>
            </a:p>
          </p:txBody>
        </p:sp>
        <p:sp>
          <p:nvSpPr>
            <p:cNvPr id="8222" name="Text Box 22"/>
            <p:cNvSpPr txBox="1">
              <a:spLocks noChangeArrowheads="1"/>
            </p:cNvSpPr>
            <p:nvPr/>
          </p:nvSpPr>
          <p:spPr bwMode="auto">
            <a:xfrm>
              <a:off x="5373" y="3024"/>
              <a:ext cx="341" cy="2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400" b="1">
                  <a:solidFill>
                    <a:schemeClr val="tx1"/>
                  </a:solidFill>
                  <a:latin typeface="Arial Narrow" pitchFamily="34" charset="0"/>
                </a:rPr>
                <a:t>GND</a:t>
              </a:r>
            </a:p>
          </p:txBody>
        </p:sp>
        <p:sp>
          <p:nvSpPr>
            <p:cNvPr id="8223" name="Text Box 23"/>
            <p:cNvSpPr txBox="1">
              <a:spLocks noChangeArrowheads="1"/>
            </p:cNvSpPr>
            <p:nvPr/>
          </p:nvSpPr>
          <p:spPr bwMode="auto">
            <a:xfrm>
              <a:off x="4127" y="3313"/>
              <a:ext cx="847" cy="2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400"/>
                <a:t>readout strips</a:t>
              </a:r>
            </a:p>
          </p:txBody>
        </p:sp>
        <p:sp>
          <p:nvSpPr>
            <p:cNvPr id="8224" name="Text Box 24"/>
            <p:cNvSpPr txBox="1">
              <a:spLocks noChangeArrowheads="1"/>
            </p:cNvSpPr>
            <p:nvPr/>
          </p:nvSpPr>
          <p:spPr bwMode="auto">
            <a:xfrm>
              <a:off x="3024" y="2114"/>
              <a:ext cx="847" cy="2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400"/>
                <a:t>readout strips</a:t>
              </a:r>
            </a:p>
          </p:txBody>
        </p:sp>
      </p:grpSp>
      <p:grpSp>
        <p:nvGrpSpPr>
          <p:cNvPr id="8198" name="Group 25"/>
          <p:cNvGrpSpPr>
            <a:grpSpLocks/>
          </p:cNvGrpSpPr>
          <p:nvPr/>
        </p:nvGrpSpPr>
        <p:grpSpPr bwMode="auto">
          <a:xfrm>
            <a:off x="900113" y="4437063"/>
            <a:ext cx="2971800" cy="1227137"/>
            <a:chOff x="432" y="1008"/>
            <a:chExt cx="2804" cy="1277"/>
          </a:xfrm>
        </p:grpSpPr>
        <p:sp>
          <p:nvSpPr>
            <p:cNvPr id="8209" name="Line 26"/>
            <p:cNvSpPr>
              <a:spLocks noChangeShapeType="1"/>
            </p:cNvSpPr>
            <p:nvPr/>
          </p:nvSpPr>
          <p:spPr bwMode="auto">
            <a:xfrm>
              <a:off x="2496" y="1104"/>
              <a:ext cx="2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10" name="Line 27"/>
            <p:cNvSpPr>
              <a:spLocks noChangeShapeType="1"/>
            </p:cNvSpPr>
            <p:nvPr/>
          </p:nvSpPr>
          <p:spPr bwMode="auto">
            <a:xfrm>
              <a:off x="2496" y="2064"/>
              <a:ext cx="2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8211" name="Group 28"/>
            <p:cNvGrpSpPr>
              <a:grpSpLocks/>
            </p:cNvGrpSpPr>
            <p:nvPr/>
          </p:nvGrpSpPr>
          <p:grpSpPr bwMode="auto">
            <a:xfrm>
              <a:off x="432" y="1056"/>
              <a:ext cx="2160" cy="1056"/>
              <a:chOff x="432" y="912"/>
              <a:chExt cx="2160" cy="1680"/>
            </a:xfrm>
          </p:grpSpPr>
          <p:sp>
            <p:nvSpPr>
              <p:cNvPr id="8214" name="Rectangle 29"/>
              <p:cNvSpPr>
                <a:spLocks noChangeArrowheads="1"/>
              </p:cNvSpPr>
              <p:nvPr/>
            </p:nvSpPr>
            <p:spPr bwMode="auto">
              <a:xfrm>
                <a:off x="432" y="912"/>
                <a:ext cx="2160" cy="1632"/>
              </a:xfrm>
              <a:prstGeom prst="rect">
                <a:avLst/>
              </a:prstGeom>
              <a:solidFill>
                <a:srgbClr val="EEEEE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15" name="Rectangle 30"/>
              <p:cNvSpPr>
                <a:spLocks noChangeArrowheads="1"/>
              </p:cNvSpPr>
              <p:nvPr/>
            </p:nvSpPr>
            <p:spPr bwMode="auto">
              <a:xfrm>
                <a:off x="432" y="912"/>
                <a:ext cx="2160" cy="144"/>
              </a:xfrm>
              <a:prstGeom prst="rect">
                <a:avLst/>
              </a:prstGeom>
              <a:solidFill>
                <a:srgbClr val="55555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16" name="Rectangle 31"/>
              <p:cNvSpPr>
                <a:spLocks noChangeArrowheads="1"/>
              </p:cNvSpPr>
              <p:nvPr/>
            </p:nvSpPr>
            <p:spPr bwMode="auto">
              <a:xfrm>
                <a:off x="432" y="1296"/>
                <a:ext cx="2160" cy="144"/>
              </a:xfrm>
              <a:prstGeom prst="rect">
                <a:avLst/>
              </a:prstGeom>
              <a:solidFill>
                <a:srgbClr val="55555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17" name="Rectangle 32"/>
              <p:cNvSpPr>
                <a:spLocks noChangeArrowheads="1"/>
              </p:cNvSpPr>
              <p:nvPr/>
            </p:nvSpPr>
            <p:spPr bwMode="auto">
              <a:xfrm>
                <a:off x="432" y="1680"/>
                <a:ext cx="2160" cy="144"/>
              </a:xfrm>
              <a:prstGeom prst="rect">
                <a:avLst/>
              </a:prstGeom>
              <a:solidFill>
                <a:srgbClr val="55555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18" name="Rectangle 33"/>
              <p:cNvSpPr>
                <a:spLocks noChangeArrowheads="1"/>
              </p:cNvSpPr>
              <p:nvPr/>
            </p:nvSpPr>
            <p:spPr bwMode="auto">
              <a:xfrm>
                <a:off x="432" y="2064"/>
                <a:ext cx="2160" cy="144"/>
              </a:xfrm>
              <a:prstGeom prst="rect">
                <a:avLst/>
              </a:prstGeom>
              <a:solidFill>
                <a:srgbClr val="55555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19" name="Rectangle 34"/>
              <p:cNvSpPr>
                <a:spLocks noChangeArrowheads="1"/>
              </p:cNvSpPr>
              <p:nvPr/>
            </p:nvSpPr>
            <p:spPr bwMode="auto">
              <a:xfrm>
                <a:off x="432" y="2448"/>
                <a:ext cx="2160" cy="144"/>
              </a:xfrm>
              <a:prstGeom prst="rect">
                <a:avLst/>
              </a:prstGeom>
              <a:solidFill>
                <a:srgbClr val="555555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212" name="Text Box 35"/>
            <p:cNvSpPr txBox="1">
              <a:spLocks noChangeArrowheads="1"/>
            </p:cNvSpPr>
            <p:nvPr/>
          </p:nvSpPr>
          <p:spPr bwMode="auto">
            <a:xfrm>
              <a:off x="2736" y="1008"/>
              <a:ext cx="407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chemeClr val="tx1"/>
                  </a:solidFill>
                </a:rPr>
                <a:t>HV</a:t>
              </a:r>
            </a:p>
          </p:txBody>
        </p:sp>
        <p:sp>
          <p:nvSpPr>
            <p:cNvPr id="8213" name="Text Box 36"/>
            <p:cNvSpPr txBox="1">
              <a:spLocks noChangeArrowheads="1"/>
            </p:cNvSpPr>
            <p:nvPr/>
          </p:nvSpPr>
          <p:spPr bwMode="auto">
            <a:xfrm>
              <a:off x="2689" y="1968"/>
              <a:ext cx="547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chemeClr val="tx1"/>
                  </a:solidFill>
                </a:rPr>
                <a:t>GND</a:t>
              </a:r>
            </a:p>
          </p:txBody>
        </p:sp>
      </p:grpSp>
      <p:pic>
        <p:nvPicPr>
          <p:cNvPr id="8199" name="Picture 3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2997200"/>
            <a:ext cx="3671887" cy="276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54"/>
          <p:cNvSpPr txBox="1">
            <a:spLocks noChangeArrowheads="1"/>
          </p:cNvSpPr>
          <p:nvPr/>
        </p:nvSpPr>
        <p:spPr bwMode="auto">
          <a:xfrm>
            <a:off x="1835150" y="3933825"/>
            <a:ext cx="7810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MRPC</a:t>
            </a:r>
          </a:p>
        </p:txBody>
      </p:sp>
      <p:sp>
        <p:nvSpPr>
          <p:cNvPr id="8201" name="Text Box 68"/>
          <p:cNvSpPr txBox="1">
            <a:spLocks noChangeArrowheads="1"/>
          </p:cNvSpPr>
          <p:nvPr/>
        </p:nvSpPr>
        <p:spPr bwMode="auto">
          <a:xfrm>
            <a:off x="447675" y="5684838"/>
            <a:ext cx="4078288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Multigap RPC  - exceptional time resolution</a:t>
            </a:r>
          </a:p>
          <a:p>
            <a:pPr marL="361950" indent="-361950"/>
            <a:r>
              <a:rPr lang="en-US"/>
              <a:t>suited for the trigger applications</a:t>
            </a:r>
          </a:p>
        </p:txBody>
      </p:sp>
      <p:sp>
        <p:nvSpPr>
          <p:cNvPr id="8202" name="Text Box 69"/>
          <p:cNvSpPr txBox="1">
            <a:spLocks noChangeArrowheads="1"/>
          </p:cNvSpPr>
          <p:nvPr/>
        </p:nvSpPr>
        <p:spPr bwMode="auto">
          <a:xfrm>
            <a:off x="4427538" y="1700213"/>
            <a:ext cx="4364037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Rate capability strong function of the resistivity</a:t>
            </a:r>
          </a:p>
          <a:p>
            <a:pPr marL="361950" indent="-361950"/>
            <a:r>
              <a:rPr lang="en-US"/>
              <a:t>of electrodes in streamer mode.</a:t>
            </a:r>
          </a:p>
        </p:txBody>
      </p:sp>
      <p:sp>
        <p:nvSpPr>
          <p:cNvPr id="8203" name="Text Box 72"/>
          <p:cNvSpPr txBox="1">
            <a:spLocks noChangeArrowheads="1"/>
          </p:cNvSpPr>
          <p:nvPr/>
        </p:nvSpPr>
        <p:spPr bwMode="auto">
          <a:xfrm>
            <a:off x="2824163" y="890588"/>
            <a:ext cx="1001712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useful gap</a:t>
            </a:r>
          </a:p>
        </p:txBody>
      </p:sp>
      <p:sp>
        <p:nvSpPr>
          <p:cNvPr id="8204" name="Rectangle 73"/>
          <p:cNvSpPr>
            <a:spLocks noChangeArrowheads="1"/>
          </p:cNvSpPr>
          <p:nvPr/>
        </p:nvSpPr>
        <p:spPr bwMode="auto">
          <a:xfrm>
            <a:off x="5292725" y="3429000"/>
            <a:ext cx="9461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fr-FR" sz="1400" b="1">
                <a:solidFill>
                  <a:srgbClr val="FF0000"/>
                </a:solidFill>
              </a:rPr>
              <a:t> = 77 ps</a:t>
            </a:r>
            <a:endParaRPr lang="en-GB" sz="1400" b="1">
              <a:solidFill>
                <a:srgbClr val="FF0000"/>
              </a:solidFill>
            </a:endParaRPr>
          </a:p>
        </p:txBody>
      </p:sp>
      <p:sp>
        <p:nvSpPr>
          <p:cNvPr id="8205" name="Text Box 74"/>
          <p:cNvSpPr txBox="1">
            <a:spLocks noChangeArrowheads="1"/>
          </p:cNvSpPr>
          <p:nvPr/>
        </p:nvSpPr>
        <p:spPr bwMode="auto">
          <a:xfrm>
            <a:off x="6011863" y="5734050"/>
            <a:ext cx="15716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Time resolution</a:t>
            </a:r>
            <a:endParaRPr lang="en-GB"/>
          </a:p>
        </p:txBody>
      </p:sp>
      <p:sp>
        <p:nvSpPr>
          <p:cNvPr id="8206" name="Line 77"/>
          <p:cNvSpPr>
            <a:spLocks noChangeShapeType="1"/>
          </p:cNvSpPr>
          <p:nvPr/>
        </p:nvSpPr>
        <p:spPr bwMode="auto">
          <a:xfrm>
            <a:off x="3352800" y="2133600"/>
            <a:ext cx="0" cy="838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8207" name="Text Box 78"/>
          <p:cNvSpPr txBox="1">
            <a:spLocks noChangeArrowheads="1"/>
          </p:cNvSpPr>
          <p:nvPr/>
        </p:nvSpPr>
        <p:spPr bwMode="auto">
          <a:xfrm>
            <a:off x="3413125" y="2355850"/>
            <a:ext cx="62706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2 mm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8208" name="Text Box 79"/>
          <p:cNvSpPr txBox="1">
            <a:spLocks noChangeArrowheads="1"/>
          </p:cNvSpPr>
          <p:nvPr/>
        </p:nvSpPr>
        <p:spPr bwMode="auto">
          <a:xfrm>
            <a:off x="5435600" y="2708275"/>
            <a:ext cx="2330450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A. Akindinov et al., NIM A456(2000)16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6EFE61E3-7CA7-42C8-8B6D-C4F17490E289}" type="slidenum">
              <a:rPr lang="en-US" smtClean="0">
                <a:latin typeface="Arial" pitchFamily="34" charset="0"/>
              </a:rPr>
              <a:pPr/>
              <a:t>15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2387600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Chambers</a:t>
            </a:r>
          </a:p>
        </p:txBody>
      </p:sp>
      <p:pic>
        <p:nvPicPr>
          <p:cNvPr id="9221" name="Picture 5" descr="drift_principl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1125538"/>
            <a:ext cx="3708400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222" name="Group 6"/>
          <p:cNvGrpSpPr>
            <a:grpSpLocks/>
          </p:cNvGrpSpPr>
          <p:nvPr/>
        </p:nvGrpSpPr>
        <p:grpSpPr bwMode="auto">
          <a:xfrm>
            <a:off x="5940425" y="2781300"/>
            <a:ext cx="2592388" cy="3600450"/>
            <a:chOff x="2880" y="528"/>
            <a:chExt cx="2545" cy="3408"/>
          </a:xfrm>
        </p:grpSpPr>
        <p:pic>
          <p:nvPicPr>
            <p:cNvPr id="9228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528"/>
              <a:ext cx="2545" cy="3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9" name="Freeform 8"/>
            <p:cNvSpPr>
              <a:spLocks/>
            </p:cNvSpPr>
            <p:nvPr/>
          </p:nvSpPr>
          <p:spPr bwMode="auto">
            <a:xfrm>
              <a:off x="3264" y="3456"/>
              <a:ext cx="669" cy="131"/>
            </a:xfrm>
            <a:custGeom>
              <a:avLst/>
              <a:gdLst>
                <a:gd name="T0" fmla="*/ 0 w 669"/>
                <a:gd name="T1" fmla="*/ 131 h 131"/>
                <a:gd name="T2" fmla="*/ 0 w 669"/>
                <a:gd name="T3" fmla="*/ 83 h 131"/>
                <a:gd name="T4" fmla="*/ 96 w 669"/>
                <a:gd name="T5" fmla="*/ 83 h 131"/>
                <a:gd name="T6" fmla="*/ 93 w 669"/>
                <a:gd name="T7" fmla="*/ 104 h 131"/>
                <a:gd name="T8" fmla="*/ 181 w 669"/>
                <a:gd name="T9" fmla="*/ 107 h 131"/>
                <a:gd name="T10" fmla="*/ 341 w 669"/>
                <a:gd name="T11" fmla="*/ 99 h 131"/>
                <a:gd name="T12" fmla="*/ 344 w 669"/>
                <a:gd name="T13" fmla="*/ 80 h 131"/>
                <a:gd name="T14" fmla="*/ 416 w 669"/>
                <a:gd name="T15" fmla="*/ 80 h 131"/>
                <a:gd name="T16" fmla="*/ 424 w 669"/>
                <a:gd name="T17" fmla="*/ 94 h 131"/>
                <a:gd name="T18" fmla="*/ 509 w 669"/>
                <a:gd name="T19" fmla="*/ 94 h 131"/>
                <a:gd name="T20" fmla="*/ 504 w 669"/>
                <a:gd name="T21" fmla="*/ 30 h 131"/>
                <a:gd name="T22" fmla="*/ 597 w 669"/>
                <a:gd name="T23" fmla="*/ 38 h 131"/>
                <a:gd name="T24" fmla="*/ 589 w 669"/>
                <a:gd name="T25" fmla="*/ 0 h 131"/>
                <a:gd name="T26" fmla="*/ 669 w 669"/>
                <a:gd name="T27" fmla="*/ 6 h 131"/>
                <a:gd name="T28" fmla="*/ 627 w 669"/>
                <a:gd name="T29" fmla="*/ 51 h 131"/>
                <a:gd name="T30" fmla="*/ 579 w 669"/>
                <a:gd name="T31" fmla="*/ 91 h 131"/>
                <a:gd name="T32" fmla="*/ 520 w 669"/>
                <a:gd name="T33" fmla="*/ 118 h 131"/>
                <a:gd name="T34" fmla="*/ 467 w 669"/>
                <a:gd name="T35" fmla="*/ 126 h 131"/>
                <a:gd name="T36" fmla="*/ 0 w 669"/>
                <a:gd name="T37" fmla="*/ 131 h 13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69"/>
                <a:gd name="T58" fmla="*/ 0 h 131"/>
                <a:gd name="T59" fmla="*/ 669 w 669"/>
                <a:gd name="T60" fmla="*/ 131 h 13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69" h="131">
                  <a:moveTo>
                    <a:pt x="0" y="131"/>
                  </a:moveTo>
                  <a:lnTo>
                    <a:pt x="0" y="83"/>
                  </a:lnTo>
                  <a:lnTo>
                    <a:pt x="96" y="83"/>
                  </a:lnTo>
                  <a:lnTo>
                    <a:pt x="93" y="104"/>
                  </a:lnTo>
                  <a:lnTo>
                    <a:pt x="181" y="107"/>
                  </a:lnTo>
                  <a:lnTo>
                    <a:pt x="341" y="99"/>
                  </a:lnTo>
                  <a:lnTo>
                    <a:pt x="344" y="80"/>
                  </a:lnTo>
                  <a:lnTo>
                    <a:pt x="416" y="80"/>
                  </a:lnTo>
                  <a:lnTo>
                    <a:pt x="424" y="94"/>
                  </a:lnTo>
                  <a:lnTo>
                    <a:pt x="509" y="94"/>
                  </a:lnTo>
                  <a:lnTo>
                    <a:pt x="504" y="30"/>
                  </a:lnTo>
                  <a:lnTo>
                    <a:pt x="597" y="38"/>
                  </a:lnTo>
                  <a:lnTo>
                    <a:pt x="589" y="0"/>
                  </a:lnTo>
                  <a:lnTo>
                    <a:pt x="669" y="6"/>
                  </a:lnTo>
                  <a:lnTo>
                    <a:pt x="627" y="51"/>
                  </a:lnTo>
                  <a:lnTo>
                    <a:pt x="579" y="91"/>
                  </a:lnTo>
                  <a:lnTo>
                    <a:pt x="520" y="118"/>
                  </a:lnTo>
                  <a:lnTo>
                    <a:pt x="467" y="126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rgbClr val="FF9EFB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4643438" y="1196975"/>
            <a:ext cx="4284662" cy="1312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Measure arrival time of electrons at sense </a:t>
            </a:r>
          </a:p>
          <a:p>
            <a:pPr marL="361950" indent="-361950"/>
            <a:r>
              <a:rPr lang="en-US"/>
              <a:t>wire relative to a time t</a:t>
            </a:r>
            <a:r>
              <a:rPr lang="en-US" baseline="-25000"/>
              <a:t>0</a:t>
            </a:r>
            <a:r>
              <a:rPr lang="en-US"/>
              <a:t>. </a:t>
            </a:r>
          </a:p>
          <a:p>
            <a:pPr marL="361950" indent="-361950"/>
            <a:r>
              <a:rPr lang="en-US"/>
              <a:t>Need a trigger (bunch crossing or scintillator).</a:t>
            </a:r>
          </a:p>
          <a:p>
            <a:pPr marL="361950" indent="-361950"/>
            <a:r>
              <a:rPr lang="en-US"/>
              <a:t>Drift velocity independent from E.</a:t>
            </a: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519113" y="715963"/>
            <a:ext cx="61499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Spatial information obtained by measuring time of drift of electrons</a:t>
            </a:r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285750" y="4786313"/>
            <a:ext cx="494982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Advantages: smaller number of electronics channels.</a:t>
            </a:r>
          </a:p>
        </p:txBody>
      </p:sp>
      <p:sp>
        <p:nvSpPr>
          <p:cNvPr id="9226" name="Text Box 12"/>
          <p:cNvSpPr txBox="1">
            <a:spLocks noChangeArrowheads="1"/>
          </p:cNvSpPr>
          <p:nvPr/>
        </p:nvSpPr>
        <p:spPr bwMode="auto">
          <a:xfrm>
            <a:off x="2051050" y="5229225"/>
            <a:ext cx="3355975" cy="995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Resolution determined by diffusion,</a:t>
            </a:r>
          </a:p>
          <a:p>
            <a:pPr marL="361950" indent="-361950"/>
            <a:r>
              <a:rPr lang="en-US"/>
              <a:t>primary ionization statistics, path</a:t>
            </a:r>
          </a:p>
          <a:p>
            <a:pPr marL="361950" indent="-361950"/>
            <a:r>
              <a:rPr lang="en-US"/>
              <a:t>fluctuations and electronics.</a:t>
            </a:r>
          </a:p>
        </p:txBody>
      </p:sp>
      <p:sp>
        <p:nvSpPr>
          <p:cNvPr id="9227" name="Text Box 13"/>
          <p:cNvSpPr txBox="1">
            <a:spLocks noChangeArrowheads="1"/>
          </p:cNvSpPr>
          <p:nvPr/>
        </p:nvSpPr>
        <p:spPr bwMode="auto">
          <a:xfrm>
            <a:off x="6372225" y="2565400"/>
            <a:ext cx="1735138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F. Sauli, NIM 156(1978)147</a:t>
            </a:r>
          </a:p>
        </p:txBody>
      </p:sp>
      <p:graphicFrame>
        <p:nvGraphicFramePr>
          <p:cNvPr id="9218" name="Object 9"/>
          <p:cNvGraphicFramePr>
            <a:graphicFrameLocks noGrp="1" noChangeAspect="1"/>
          </p:cNvGraphicFramePr>
          <p:nvPr/>
        </p:nvGraphicFramePr>
        <p:xfrm>
          <a:off x="4286250" y="2928938"/>
          <a:ext cx="1295400" cy="863600"/>
        </p:xfrm>
        <a:graphic>
          <a:graphicData uri="http://schemas.openxmlformats.org/presentationml/2006/ole">
            <p:oleObj spid="_x0000_s9218" name="Equation" r:id="rId6" imgW="67284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79EEA2C6-5520-47E0-9ADA-A86999C6E0F6}" type="slidenum">
              <a:rPr lang="en-US" smtClean="0">
                <a:latin typeface="Arial" pitchFamily="34" charset="0"/>
              </a:rPr>
              <a:pPr/>
              <a:t>16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249" name="Rectangle 4"/>
          <p:cNvSpPr>
            <a:spLocks noChangeArrowheads="1"/>
          </p:cNvSpPr>
          <p:nvPr/>
        </p:nvSpPr>
        <p:spPr bwMode="auto">
          <a:xfrm>
            <a:off x="971550" y="115888"/>
            <a:ext cx="2387600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Chambers</a:t>
            </a:r>
          </a:p>
        </p:txBody>
      </p:sp>
      <p:grpSp>
        <p:nvGrpSpPr>
          <p:cNvPr id="10250" name="Group 15"/>
          <p:cNvGrpSpPr>
            <a:grpSpLocks/>
          </p:cNvGrpSpPr>
          <p:nvPr/>
        </p:nvGrpSpPr>
        <p:grpSpPr bwMode="auto">
          <a:xfrm>
            <a:off x="611188" y="1989138"/>
            <a:ext cx="8064500" cy="4464050"/>
            <a:chOff x="295" y="1344"/>
            <a:chExt cx="3039" cy="2092"/>
          </a:xfrm>
        </p:grpSpPr>
        <p:graphicFrame>
          <p:nvGraphicFramePr>
            <p:cNvPr id="10242" name="Object 2"/>
            <p:cNvGraphicFramePr>
              <a:graphicFrameLocks noChangeAspect="1"/>
            </p:cNvGraphicFramePr>
            <p:nvPr/>
          </p:nvGraphicFramePr>
          <p:xfrm>
            <a:off x="295" y="1344"/>
            <a:ext cx="1270" cy="681"/>
          </p:xfrm>
          <a:graphic>
            <a:graphicData uri="http://schemas.openxmlformats.org/presentationml/2006/ole">
              <p:oleObj spid="_x0000_s10242" name="Ulead Image Editor Image" r:id="rId4" imgW="2234188" imgH="1027091" progId="EditorImage">
                <p:embed/>
              </p:oleObj>
            </a:graphicData>
          </a:graphic>
        </p:graphicFrame>
        <p:graphicFrame>
          <p:nvGraphicFramePr>
            <p:cNvPr id="10243" name="Object 3"/>
            <p:cNvGraphicFramePr>
              <a:graphicFrameLocks noChangeAspect="1"/>
            </p:cNvGraphicFramePr>
            <p:nvPr/>
          </p:nvGraphicFramePr>
          <p:xfrm>
            <a:off x="1565" y="1344"/>
            <a:ext cx="1769" cy="635"/>
          </p:xfrm>
          <a:graphic>
            <a:graphicData uri="http://schemas.openxmlformats.org/presentationml/2006/ole">
              <p:oleObj spid="_x0000_s10243" name="Ulead Image Editor Image" r:id="rId5" imgW="3797494" imgH="1365507" progId="EditorImage">
                <p:embed/>
              </p:oleObj>
            </a:graphicData>
          </a:graphic>
        </p:graphicFrame>
        <p:graphicFrame>
          <p:nvGraphicFramePr>
            <p:cNvPr id="10244" name="Object 4"/>
            <p:cNvGraphicFramePr>
              <a:graphicFrameLocks noChangeAspect="1"/>
            </p:cNvGraphicFramePr>
            <p:nvPr/>
          </p:nvGraphicFramePr>
          <p:xfrm>
            <a:off x="295" y="2070"/>
            <a:ext cx="1270" cy="542"/>
          </p:xfrm>
          <a:graphic>
            <a:graphicData uri="http://schemas.openxmlformats.org/presentationml/2006/ole">
              <p:oleObj spid="_x0000_s10244" name="Ulead Image Editor Image" r:id="rId6" imgW="1935320" imgH="825870" progId="EditorImage">
                <p:embed/>
              </p:oleObj>
            </a:graphicData>
          </a:graphic>
        </p:graphicFrame>
        <p:graphicFrame>
          <p:nvGraphicFramePr>
            <p:cNvPr id="10245" name="Object 5"/>
            <p:cNvGraphicFramePr>
              <a:graphicFrameLocks noChangeAspect="1"/>
            </p:cNvGraphicFramePr>
            <p:nvPr/>
          </p:nvGraphicFramePr>
          <p:xfrm>
            <a:off x="1565" y="1979"/>
            <a:ext cx="1769" cy="650"/>
          </p:xfrm>
          <a:graphic>
            <a:graphicData uri="http://schemas.openxmlformats.org/presentationml/2006/ole">
              <p:oleObj spid="_x0000_s10245" name="Ulead Image Editor Image" r:id="rId7" imgW="3788672" imgH="1392821" progId="EditorImage">
                <p:embed/>
              </p:oleObj>
            </a:graphicData>
          </a:graphic>
        </p:graphicFrame>
        <p:graphicFrame>
          <p:nvGraphicFramePr>
            <p:cNvPr id="10246" name="Object 6"/>
            <p:cNvGraphicFramePr>
              <a:graphicFrameLocks noChangeAspect="1"/>
            </p:cNvGraphicFramePr>
            <p:nvPr/>
          </p:nvGraphicFramePr>
          <p:xfrm>
            <a:off x="295" y="2705"/>
            <a:ext cx="1270" cy="590"/>
          </p:xfrm>
          <a:graphic>
            <a:graphicData uri="http://schemas.openxmlformats.org/presentationml/2006/ole">
              <p:oleObj spid="_x0000_s10246" name="Ulead Image Editor Image" r:id="rId8" imgW="2301050" imgH="886669" progId="EditorImage">
                <p:embed/>
              </p:oleObj>
            </a:graphicData>
          </a:graphic>
        </p:graphicFrame>
        <p:graphicFrame>
          <p:nvGraphicFramePr>
            <p:cNvPr id="10247" name="Object 7"/>
            <p:cNvGraphicFramePr>
              <a:graphicFrameLocks noChangeAspect="1"/>
            </p:cNvGraphicFramePr>
            <p:nvPr/>
          </p:nvGraphicFramePr>
          <p:xfrm>
            <a:off x="1565" y="2614"/>
            <a:ext cx="1769" cy="822"/>
          </p:xfrm>
          <a:graphic>
            <a:graphicData uri="http://schemas.openxmlformats.org/presentationml/2006/ole">
              <p:oleObj spid="_x0000_s10247" name="Ulead Image Editor Image" r:id="rId9" imgW="3880112" imgH="1758551" progId="EditorImage">
                <p:embed/>
              </p:oleObj>
            </a:graphicData>
          </a:graphic>
        </p:graphicFrame>
      </p:grp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895600" y="838200"/>
            <a:ext cx="4051300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 sz="1800" b="1"/>
              <a:t>Planar drift chamber designs</a:t>
            </a:r>
          </a:p>
        </p:txBody>
      </p:sp>
      <p:sp>
        <p:nvSpPr>
          <p:cNvPr id="10252" name="Text Box 16"/>
          <p:cNvSpPr txBox="1">
            <a:spLocks noChangeArrowheads="1"/>
          </p:cNvSpPr>
          <p:nvPr/>
        </p:nvSpPr>
        <p:spPr bwMode="auto">
          <a:xfrm>
            <a:off x="822325" y="1338263"/>
            <a:ext cx="75549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Essential: linear space-time relation; constant E-field; little dpendence of </a:t>
            </a:r>
            <a:r>
              <a:rPr lang="fr-FR" i="1">
                <a:latin typeface="Times New Roman" pitchFamily="18" charset="0"/>
              </a:rPr>
              <a:t>v</a:t>
            </a:r>
            <a:r>
              <a:rPr lang="fr-FR" i="1" baseline="-25000">
                <a:latin typeface="Times New Roman" pitchFamily="18" charset="0"/>
              </a:rPr>
              <a:t>D</a:t>
            </a:r>
            <a:r>
              <a:rPr lang="fr-FR" b="1">
                <a:latin typeface="Times New Roman" pitchFamily="18" charset="0"/>
              </a:rPr>
              <a:t> </a:t>
            </a:r>
            <a:r>
              <a:rPr lang="fr-FR"/>
              <a:t>on  E. </a:t>
            </a:r>
            <a:endParaRPr lang="en-GB"/>
          </a:p>
        </p:txBody>
      </p:sp>
      <p:sp>
        <p:nvSpPr>
          <p:cNvPr id="10253" name="Text Box 17"/>
          <p:cNvSpPr txBox="1">
            <a:spLocks noChangeArrowheads="1"/>
          </p:cNvSpPr>
          <p:nvPr/>
        </p:nvSpPr>
        <p:spPr bwMode="auto">
          <a:xfrm>
            <a:off x="663575" y="6342063"/>
            <a:ext cx="4056063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U. Becker in Instrumentation in High Energy Physics, World Scientific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214438" y="5357813"/>
          <a:ext cx="2028825" cy="1168400"/>
        </p:xfrm>
        <a:graphic>
          <a:graphicData uri="http://schemas.openxmlformats.org/presentationml/2006/ole">
            <p:oleObj spid="_x0000_s11266" name="Ulead Image Editor Image" r:id="rId3" imgW="2243143" imgH="1648832" progId="EditorImage">
              <p:embed/>
            </p:oleObj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928688" y="4214813"/>
          <a:ext cx="2590800" cy="1112837"/>
        </p:xfrm>
        <a:graphic>
          <a:graphicData uri="http://schemas.openxmlformats.org/presentationml/2006/ole">
            <p:oleObj spid="_x0000_s11267" name="Ulead Image Editor Image" r:id="rId4" imgW="2941077" imgH="1264708" progId="EditorImage">
              <p:embed/>
            </p:oleObj>
          </a:graphicData>
        </a:graphic>
      </p:graphicFrame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214313" y="857250"/>
            <a:ext cx="5929312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800" b="1"/>
              <a:t>Various geometries of cylindrical drift chambers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1214438" y="1357313"/>
          <a:ext cx="2312987" cy="884237"/>
        </p:xfrm>
        <a:graphic>
          <a:graphicData uri="http://schemas.openxmlformats.org/presentationml/2006/ole">
            <p:oleObj spid="_x0000_s11268" name="Ulead Image Editor Image" r:id="rId5" imgW="2313437" imgH="886669" progId="EditorImage">
              <p:embed/>
            </p:oleObj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5143500" y="1357313"/>
          <a:ext cx="2481263" cy="2170112"/>
        </p:xfrm>
        <a:graphic>
          <a:graphicData uri="http://schemas.openxmlformats.org/presentationml/2006/ole">
            <p:oleObj spid="_x0000_s11269" name="Ulead Image Editor Image" r:id="rId6" imgW="3014223" imgH="2636302" progId="EditorImage">
              <p:embed/>
            </p:oleObj>
          </a:graphicData>
        </a:graphic>
      </p:graphicFrame>
      <p:graphicFrame>
        <p:nvGraphicFramePr>
          <p:cNvPr id="11270" name="Object 6"/>
          <p:cNvGraphicFramePr>
            <a:graphicFrameLocks noChangeAspect="1"/>
          </p:cNvGraphicFramePr>
          <p:nvPr/>
        </p:nvGraphicFramePr>
        <p:xfrm>
          <a:off x="1285875" y="2214563"/>
          <a:ext cx="2120900" cy="1811337"/>
        </p:xfrm>
        <a:graphic>
          <a:graphicData uri="http://schemas.openxmlformats.org/presentationml/2006/ole">
            <p:oleObj spid="_x0000_s11270" name="Ulead Image Editor Image" r:id="rId7" imgW="2502413" imgH="2136652" progId="EditorImage">
              <p:embed/>
            </p:oleObj>
          </a:graphicData>
        </a:graphic>
      </p:graphicFrame>
      <p:pic>
        <p:nvPicPr>
          <p:cNvPr id="11272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571875"/>
            <a:ext cx="3684588" cy="29289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273" name="Rectangle 4"/>
          <p:cNvSpPr>
            <a:spLocks noChangeArrowheads="1"/>
          </p:cNvSpPr>
          <p:nvPr/>
        </p:nvSpPr>
        <p:spPr bwMode="auto">
          <a:xfrm>
            <a:off x="971550" y="115888"/>
            <a:ext cx="2387600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Chambers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B549C098-207C-4974-83A9-D862C0143E12}" type="slidenum">
              <a:rPr lang="en-US" smtClean="0">
                <a:latin typeface="Arial" pitchFamily="34" charset="0"/>
              </a:rPr>
              <a:pPr/>
              <a:t>18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900113" y="188913"/>
            <a:ext cx="6038850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 sz="2400" b="1"/>
              <a:t>Diffusion of Free Charges</a:t>
            </a:r>
          </a:p>
        </p:txBody>
      </p:sp>
      <p:pic>
        <p:nvPicPr>
          <p:cNvPr id="122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263" y="908050"/>
            <a:ext cx="3443287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3573463"/>
            <a:ext cx="3227388" cy="258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Text Box 8"/>
          <p:cNvSpPr txBox="1">
            <a:spLocks noChangeArrowheads="1"/>
          </p:cNvSpPr>
          <p:nvPr/>
        </p:nvSpPr>
        <p:spPr bwMode="auto">
          <a:xfrm>
            <a:off x="468313" y="2133600"/>
            <a:ext cx="2546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Average (thermal) energy:</a:t>
            </a:r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2916238" y="4265613"/>
            <a:ext cx="1936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D</a:t>
            </a:r>
            <a:r>
              <a:rPr lang="en-US" sz="1400">
                <a:solidFill>
                  <a:schemeClr val="tx1"/>
                </a:solidFill>
              </a:rPr>
              <a:t>: </a:t>
            </a:r>
            <a:r>
              <a:rPr lang="en-US" sz="1400"/>
              <a:t>diffusion coefficient</a:t>
            </a:r>
          </a:p>
        </p:txBody>
      </p:sp>
      <p:sp>
        <p:nvSpPr>
          <p:cNvPr id="12300" name="Text Box 14"/>
          <p:cNvSpPr txBox="1">
            <a:spLocks noChangeArrowheads="1"/>
          </p:cNvSpPr>
          <p:nvPr/>
        </p:nvSpPr>
        <p:spPr bwMode="auto">
          <a:xfrm>
            <a:off x="2422525" y="519271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GB" sz="1400" b="1">
              <a:solidFill>
                <a:schemeClr val="tx1"/>
              </a:solidFill>
            </a:endParaRPr>
          </a:p>
        </p:txBody>
      </p:sp>
      <p:sp>
        <p:nvSpPr>
          <p:cNvPr id="12301" name="Text Box 15"/>
          <p:cNvSpPr txBox="1">
            <a:spLocks noChangeArrowheads="1"/>
          </p:cNvSpPr>
          <p:nvPr/>
        </p:nvSpPr>
        <p:spPr bwMode="auto">
          <a:xfrm>
            <a:off x="517525" y="4937125"/>
            <a:ext cx="22844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RMS of linear diffusion:</a:t>
            </a:r>
          </a:p>
        </p:txBody>
      </p:sp>
      <p:sp>
        <p:nvSpPr>
          <p:cNvPr id="12302" name="Text Box 17"/>
          <p:cNvSpPr txBox="1">
            <a:spLocks noChangeArrowheads="1"/>
          </p:cNvSpPr>
          <p:nvPr/>
        </p:nvSpPr>
        <p:spPr bwMode="auto">
          <a:xfrm>
            <a:off x="457200" y="584041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endParaRPr lang="en-GB">
              <a:solidFill>
                <a:schemeClr val="tx1"/>
              </a:solidFill>
            </a:endParaRPr>
          </a:p>
        </p:txBody>
      </p:sp>
      <p:sp>
        <p:nvSpPr>
          <p:cNvPr id="12303" name="Text Box 18"/>
          <p:cNvSpPr txBox="1">
            <a:spLocks noChangeArrowheads="1"/>
          </p:cNvSpPr>
          <p:nvPr/>
        </p:nvSpPr>
        <p:spPr bwMode="auto">
          <a:xfrm>
            <a:off x="468313" y="765175"/>
            <a:ext cx="4492625" cy="995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Free ionization charges lose energy in collisions</a:t>
            </a:r>
          </a:p>
          <a:p>
            <a:pPr marL="361950" indent="-361950"/>
            <a:r>
              <a:rPr lang="en-US"/>
              <a:t>with gas atoms and molecules (thermalization).</a:t>
            </a:r>
          </a:p>
          <a:p>
            <a:pPr marL="361950" indent="-361950"/>
            <a:r>
              <a:rPr lang="en-US"/>
              <a:t>Maxwell - Boltzmann energy distribution:</a:t>
            </a:r>
          </a:p>
        </p:txBody>
      </p:sp>
      <p:graphicFrame>
        <p:nvGraphicFramePr>
          <p:cNvPr id="12290" name="Object 19"/>
          <p:cNvGraphicFramePr>
            <a:graphicFrameLocks noChangeAspect="1"/>
          </p:cNvGraphicFramePr>
          <p:nvPr/>
        </p:nvGraphicFramePr>
        <p:xfrm>
          <a:off x="1476375" y="1773238"/>
          <a:ext cx="1600200" cy="368300"/>
        </p:xfrm>
        <a:graphic>
          <a:graphicData uri="http://schemas.openxmlformats.org/presentationml/2006/ole">
            <p:oleObj spid="_x0000_s12290" name="Equation" r:id="rId6" imgW="1600200" imgH="368280" progId="Equation.3">
              <p:embed/>
            </p:oleObj>
          </a:graphicData>
        </a:graphic>
      </p:graphicFrame>
      <p:graphicFrame>
        <p:nvGraphicFramePr>
          <p:cNvPr id="12291" name="Object 20"/>
          <p:cNvGraphicFramePr>
            <a:graphicFrameLocks noChangeAspect="1"/>
          </p:cNvGraphicFramePr>
          <p:nvPr/>
        </p:nvGraphicFramePr>
        <p:xfrm>
          <a:off x="1403350" y="2492375"/>
          <a:ext cx="1701800" cy="508000"/>
        </p:xfrm>
        <a:graphic>
          <a:graphicData uri="http://schemas.openxmlformats.org/presentationml/2006/ole">
            <p:oleObj spid="_x0000_s12291" name="Equation" r:id="rId7" imgW="1701720" imgH="507960" progId="Equation.3">
              <p:embed/>
            </p:oleObj>
          </a:graphicData>
        </a:graphic>
      </p:graphicFrame>
      <p:graphicFrame>
        <p:nvGraphicFramePr>
          <p:cNvPr id="12292" name="Object 21"/>
          <p:cNvGraphicFramePr>
            <a:graphicFrameLocks noChangeAspect="1"/>
          </p:cNvGraphicFramePr>
          <p:nvPr/>
        </p:nvGraphicFramePr>
        <p:xfrm>
          <a:off x="900113" y="4221163"/>
          <a:ext cx="1638300" cy="520700"/>
        </p:xfrm>
        <a:graphic>
          <a:graphicData uri="http://schemas.openxmlformats.org/presentationml/2006/ole">
            <p:oleObj spid="_x0000_s12292" name="Equation" r:id="rId8" imgW="1638000" imgH="520560" progId="Equation.3">
              <p:embed/>
            </p:oleObj>
          </a:graphicData>
        </a:graphic>
      </p:graphicFrame>
      <p:graphicFrame>
        <p:nvGraphicFramePr>
          <p:cNvPr id="12293" name="Object 22"/>
          <p:cNvGraphicFramePr>
            <a:graphicFrameLocks noChangeAspect="1"/>
          </p:cNvGraphicFramePr>
          <p:nvPr/>
        </p:nvGraphicFramePr>
        <p:xfrm>
          <a:off x="1403350" y="5445125"/>
          <a:ext cx="927100" cy="304800"/>
        </p:xfrm>
        <a:graphic>
          <a:graphicData uri="http://schemas.openxmlformats.org/presentationml/2006/ole">
            <p:oleObj spid="_x0000_s12293" name="Equation" r:id="rId9" imgW="927000" imgH="304560" progId="Equation.3">
              <p:embed/>
            </p:oleObj>
          </a:graphicData>
        </a:graphic>
      </p:graphicFrame>
      <p:sp>
        <p:nvSpPr>
          <p:cNvPr id="12304" name="Text Box 23"/>
          <p:cNvSpPr txBox="1">
            <a:spLocks noChangeArrowheads="1"/>
          </p:cNvSpPr>
          <p:nvPr/>
        </p:nvSpPr>
        <p:spPr bwMode="auto">
          <a:xfrm>
            <a:off x="468313" y="3429000"/>
            <a:ext cx="4597400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Diffusion equation:</a:t>
            </a:r>
          </a:p>
          <a:p>
            <a:pPr marL="361950" indent="-361950"/>
            <a:r>
              <a:rPr lang="en-US"/>
              <a:t>Fraction of free charges at distance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x</a:t>
            </a:r>
            <a:r>
              <a:rPr lang="en-US"/>
              <a:t> after time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t</a:t>
            </a:r>
            <a:r>
              <a:rPr lang="en-US"/>
              <a:t>.</a:t>
            </a:r>
          </a:p>
        </p:txBody>
      </p:sp>
      <p:sp>
        <p:nvSpPr>
          <p:cNvPr id="12305" name="Text Box 24"/>
          <p:cNvSpPr txBox="1">
            <a:spLocks noChangeArrowheads="1"/>
          </p:cNvSpPr>
          <p:nvPr/>
        </p:nvSpPr>
        <p:spPr bwMode="auto">
          <a:xfrm>
            <a:off x="6135688" y="3940175"/>
            <a:ext cx="833437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ions in air</a:t>
            </a:r>
          </a:p>
        </p:txBody>
      </p:sp>
      <p:sp>
        <p:nvSpPr>
          <p:cNvPr id="12306" name="Text Box 25"/>
          <p:cNvSpPr txBox="1">
            <a:spLocks noChangeArrowheads="1"/>
          </p:cNvSpPr>
          <p:nvPr/>
        </p:nvSpPr>
        <p:spPr bwMode="auto">
          <a:xfrm>
            <a:off x="5580063" y="6165850"/>
            <a:ext cx="3003550" cy="458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L.B. Loeb, Basic processes of gaseous electronics</a:t>
            </a:r>
          </a:p>
          <a:p>
            <a:pPr marL="361950" indent="-361950"/>
            <a:r>
              <a:rPr lang="en-US" sz="1000">
                <a:solidFill>
                  <a:schemeClr val="tx1"/>
                </a:solidFill>
              </a:rPr>
              <a:t>Univ. of California Press, Berkeley, 1961</a:t>
            </a:r>
          </a:p>
        </p:txBody>
      </p:sp>
      <p:sp>
        <p:nvSpPr>
          <p:cNvPr id="12307" name="Rectangle 26"/>
          <p:cNvSpPr>
            <a:spLocks noChangeArrowheads="1"/>
          </p:cNvSpPr>
          <p:nvPr/>
        </p:nvSpPr>
        <p:spPr bwMode="auto">
          <a:xfrm>
            <a:off x="4787900" y="549275"/>
            <a:ext cx="41481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F. Sauli, IEEE Short Course on Radiation Detection and Measurement,</a:t>
            </a:r>
          </a:p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Norfolk (Virginia) November 10-11, 2002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5230587C-8869-4E41-8048-5A2904950ACF}" type="slidenum">
              <a:rPr lang="en-US" smtClean="0">
                <a:latin typeface="Arial" pitchFamily="34" charset="0"/>
              </a:rPr>
              <a:pPr/>
              <a:t>19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3319" name="Rectangle 4"/>
          <p:cNvSpPr>
            <a:spLocks noChangeArrowheads="1"/>
          </p:cNvSpPr>
          <p:nvPr/>
        </p:nvSpPr>
        <p:spPr bwMode="auto">
          <a:xfrm>
            <a:off x="971550" y="82550"/>
            <a:ext cx="6003925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and Diffusion in Presence of E field</a:t>
            </a:r>
          </a:p>
        </p:txBody>
      </p:sp>
      <p:grpSp>
        <p:nvGrpSpPr>
          <p:cNvPr id="13320" name="Group 5"/>
          <p:cNvGrpSpPr>
            <a:grpSpLocks/>
          </p:cNvGrpSpPr>
          <p:nvPr/>
        </p:nvGrpSpPr>
        <p:grpSpPr bwMode="auto">
          <a:xfrm>
            <a:off x="4572000" y="1268413"/>
            <a:ext cx="2736850" cy="936625"/>
            <a:chOff x="1488" y="1104"/>
            <a:chExt cx="2304" cy="848"/>
          </a:xfrm>
        </p:grpSpPr>
        <p:pic>
          <p:nvPicPr>
            <p:cNvPr id="13351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88" y="1104"/>
              <a:ext cx="2304" cy="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52" name="Oval 7"/>
            <p:cNvSpPr>
              <a:spLocks noChangeArrowheads="1"/>
            </p:cNvSpPr>
            <p:nvPr/>
          </p:nvSpPr>
          <p:spPr bwMode="auto">
            <a:xfrm>
              <a:off x="3120" y="1632"/>
              <a:ext cx="74" cy="81"/>
            </a:xfrm>
            <a:prstGeom prst="ellipse">
              <a:avLst/>
            </a:prstGeom>
            <a:solidFill>
              <a:srgbClr val="FF0F23"/>
            </a:solidFill>
            <a:ln w="9525">
              <a:solidFill>
                <a:srgbClr val="FF0F2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3" name="Freeform 8"/>
            <p:cNvSpPr>
              <a:spLocks/>
            </p:cNvSpPr>
            <p:nvPr/>
          </p:nvSpPr>
          <p:spPr bwMode="auto">
            <a:xfrm>
              <a:off x="1797" y="1189"/>
              <a:ext cx="1488" cy="683"/>
            </a:xfrm>
            <a:custGeom>
              <a:avLst/>
              <a:gdLst>
                <a:gd name="T0" fmla="*/ 1392 w 1488"/>
                <a:gd name="T1" fmla="*/ 448 h 683"/>
                <a:gd name="T2" fmla="*/ 1488 w 1488"/>
                <a:gd name="T3" fmla="*/ 288 h 683"/>
                <a:gd name="T4" fmla="*/ 1179 w 1488"/>
                <a:gd name="T5" fmla="*/ 208 h 683"/>
                <a:gd name="T6" fmla="*/ 950 w 1488"/>
                <a:gd name="T7" fmla="*/ 443 h 683"/>
                <a:gd name="T8" fmla="*/ 416 w 1488"/>
                <a:gd name="T9" fmla="*/ 683 h 683"/>
                <a:gd name="T10" fmla="*/ 475 w 1488"/>
                <a:gd name="T11" fmla="*/ 256 h 683"/>
                <a:gd name="T12" fmla="*/ 704 w 1488"/>
                <a:gd name="T13" fmla="*/ 0 h 683"/>
                <a:gd name="T14" fmla="*/ 0 w 1488"/>
                <a:gd name="T15" fmla="*/ 262 h 6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88"/>
                <a:gd name="T25" fmla="*/ 0 h 683"/>
                <a:gd name="T26" fmla="*/ 1488 w 1488"/>
                <a:gd name="T27" fmla="*/ 683 h 6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88" h="683">
                  <a:moveTo>
                    <a:pt x="1392" y="448"/>
                  </a:moveTo>
                  <a:lnTo>
                    <a:pt x="1488" y="288"/>
                  </a:lnTo>
                  <a:lnTo>
                    <a:pt x="1179" y="208"/>
                  </a:lnTo>
                  <a:lnTo>
                    <a:pt x="950" y="443"/>
                  </a:lnTo>
                  <a:lnTo>
                    <a:pt x="416" y="683"/>
                  </a:lnTo>
                  <a:lnTo>
                    <a:pt x="475" y="256"/>
                  </a:lnTo>
                  <a:lnTo>
                    <a:pt x="704" y="0"/>
                  </a:lnTo>
                  <a:lnTo>
                    <a:pt x="0" y="262"/>
                  </a:lnTo>
                </a:path>
              </a:pathLst>
            </a:custGeom>
            <a:noFill/>
            <a:ln w="9525">
              <a:solidFill>
                <a:srgbClr val="FF0F2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4" name="Line 9"/>
            <p:cNvSpPr>
              <a:spLocks noChangeShapeType="1"/>
            </p:cNvSpPr>
            <p:nvPr/>
          </p:nvSpPr>
          <p:spPr bwMode="auto">
            <a:xfrm>
              <a:off x="1781" y="1450"/>
              <a:ext cx="138" cy="219"/>
            </a:xfrm>
            <a:prstGeom prst="line">
              <a:avLst/>
            </a:prstGeom>
            <a:noFill/>
            <a:ln w="9525">
              <a:solidFill>
                <a:srgbClr val="FF0F23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1332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565400"/>
            <a:ext cx="3889375" cy="104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" name="Text Box 11"/>
          <p:cNvSpPr txBox="1">
            <a:spLocks noChangeArrowheads="1"/>
          </p:cNvSpPr>
          <p:nvPr/>
        </p:nvSpPr>
        <p:spPr bwMode="auto">
          <a:xfrm>
            <a:off x="611188" y="1557338"/>
            <a:ext cx="22129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E=0</a:t>
            </a:r>
            <a:r>
              <a:rPr lang="en-US"/>
              <a:t>  thermal diffusion </a:t>
            </a:r>
          </a:p>
        </p:txBody>
      </p:sp>
      <p:sp>
        <p:nvSpPr>
          <p:cNvPr id="13323" name="Text Box 12"/>
          <p:cNvSpPr txBox="1">
            <a:spLocks noChangeArrowheads="1"/>
          </p:cNvSpPr>
          <p:nvPr/>
        </p:nvSpPr>
        <p:spPr bwMode="auto">
          <a:xfrm>
            <a:off x="611188" y="2708275"/>
            <a:ext cx="2541587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E&gt;0</a:t>
            </a:r>
            <a:r>
              <a:rPr lang="en-US"/>
              <a:t>  charge transport and</a:t>
            </a:r>
          </a:p>
          <a:p>
            <a:pPr marL="361950" indent="-361950"/>
            <a:r>
              <a:rPr lang="en-US"/>
              <a:t>	  diffusion</a:t>
            </a:r>
          </a:p>
        </p:txBody>
      </p:sp>
      <p:grpSp>
        <p:nvGrpSpPr>
          <p:cNvPr id="13324" name="Group 13"/>
          <p:cNvGrpSpPr>
            <a:grpSpLocks/>
          </p:cNvGrpSpPr>
          <p:nvPr/>
        </p:nvGrpSpPr>
        <p:grpSpPr bwMode="auto">
          <a:xfrm>
            <a:off x="4643438" y="3789363"/>
            <a:ext cx="3851275" cy="1944687"/>
            <a:chOff x="499" y="1706"/>
            <a:chExt cx="2426" cy="1225"/>
          </a:xfrm>
        </p:grpSpPr>
        <p:sp>
          <p:nvSpPr>
            <p:cNvPr id="13331" name="Oval 14"/>
            <p:cNvSpPr>
              <a:spLocks noChangeArrowheads="1"/>
            </p:cNvSpPr>
            <p:nvPr/>
          </p:nvSpPr>
          <p:spPr bwMode="auto">
            <a:xfrm>
              <a:off x="1998" y="1997"/>
              <a:ext cx="236" cy="214"/>
            </a:xfrm>
            <a:prstGeom prst="ellipse">
              <a:avLst/>
            </a:prstGeom>
            <a:gradFill rotWithShape="0">
              <a:gsLst>
                <a:gs pos="0">
                  <a:schemeClr val="tx2"/>
                </a:gs>
                <a:gs pos="100000">
                  <a:srgbClr val="AEAEAE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2" name="Line 15"/>
            <p:cNvSpPr>
              <a:spLocks noChangeShapeType="1"/>
            </p:cNvSpPr>
            <p:nvPr/>
          </p:nvSpPr>
          <p:spPr bwMode="auto">
            <a:xfrm>
              <a:off x="796" y="1706"/>
              <a:ext cx="0" cy="704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3" name="Line 16"/>
            <p:cNvSpPr>
              <a:spLocks noChangeShapeType="1"/>
            </p:cNvSpPr>
            <p:nvPr/>
          </p:nvSpPr>
          <p:spPr bwMode="auto">
            <a:xfrm>
              <a:off x="802" y="1798"/>
              <a:ext cx="0" cy="49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4" name="Line 17"/>
            <p:cNvSpPr>
              <a:spLocks noChangeShapeType="1"/>
            </p:cNvSpPr>
            <p:nvPr/>
          </p:nvSpPr>
          <p:spPr bwMode="auto">
            <a:xfrm>
              <a:off x="499" y="1798"/>
              <a:ext cx="2426" cy="0"/>
            </a:xfrm>
            <a:prstGeom prst="line">
              <a:avLst/>
            </a:prstGeom>
            <a:noFill/>
            <a:ln w="19050">
              <a:solidFill>
                <a:srgbClr val="3B21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35" name="Line 18"/>
            <p:cNvSpPr>
              <a:spLocks noChangeShapeType="1"/>
            </p:cNvSpPr>
            <p:nvPr/>
          </p:nvSpPr>
          <p:spPr bwMode="auto">
            <a:xfrm>
              <a:off x="499" y="2288"/>
              <a:ext cx="2426" cy="0"/>
            </a:xfrm>
            <a:prstGeom prst="line">
              <a:avLst/>
            </a:prstGeom>
            <a:noFill/>
            <a:ln w="19050">
              <a:solidFill>
                <a:srgbClr val="3B21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3336" name="Picture 1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48" y="2625"/>
              <a:ext cx="325" cy="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7" name="Picture 2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11" y="2502"/>
              <a:ext cx="135" cy="4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38" name="Picture 2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206" y="2410"/>
              <a:ext cx="6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39" name="Line 22"/>
            <p:cNvSpPr>
              <a:spLocks noChangeShapeType="1"/>
            </p:cNvSpPr>
            <p:nvPr/>
          </p:nvSpPr>
          <p:spPr bwMode="auto">
            <a:xfrm>
              <a:off x="802" y="2349"/>
              <a:ext cx="0" cy="58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0" name="Line 23"/>
            <p:cNvSpPr>
              <a:spLocks noChangeShapeType="1"/>
            </p:cNvSpPr>
            <p:nvPr/>
          </p:nvSpPr>
          <p:spPr bwMode="auto">
            <a:xfrm flipH="1">
              <a:off x="701" y="1982"/>
              <a:ext cx="1820" cy="0"/>
            </a:xfrm>
            <a:prstGeom prst="line">
              <a:avLst/>
            </a:prstGeom>
            <a:noFill/>
            <a:ln w="9525">
              <a:solidFill>
                <a:srgbClr val="FF1814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1" name="Line 24"/>
            <p:cNvSpPr>
              <a:spLocks noChangeShapeType="1"/>
            </p:cNvSpPr>
            <p:nvPr/>
          </p:nvSpPr>
          <p:spPr bwMode="auto">
            <a:xfrm>
              <a:off x="1678" y="2043"/>
              <a:ext cx="0" cy="8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2" name="Line 25"/>
            <p:cNvSpPr>
              <a:spLocks noChangeShapeType="1"/>
            </p:cNvSpPr>
            <p:nvPr/>
          </p:nvSpPr>
          <p:spPr bwMode="auto">
            <a:xfrm>
              <a:off x="2116" y="1951"/>
              <a:ext cx="0" cy="98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3" name="Line 26"/>
            <p:cNvSpPr>
              <a:spLocks noChangeShapeType="1"/>
            </p:cNvSpPr>
            <p:nvPr/>
          </p:nvSpPr>
          <p:spPr bwMode="auto">
            <a:xfrm>
              <a:off x="1240" y="2043"/>
              <a:ext cx="0" cy="459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4" name="Text Box 27"/>
            <p:cNvSpPr txBox="1">
              <a:spLocks noChangeArrowheads="1"/>
            </p:cNvSpPr>
            <p:nvPr/>
          </p:nvSpPr>
          <p:spPr bwMode="auto">
            <a:xfrm>
              <a:off x="1701" y="2432"/>
              <a:ext cx="4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D</a:t>
              </a:r>
              <a:r>
                <a:rPr lang="en-US">
                  <a:solidFill>
                    <a:schemeClr val="tx1"/>
                  </a:solidFill>
                </a:rPr>
                <a:t>s, </a:t>
              </a:r>
              <a:r>
                <a:rPr lang="en-US">
                  <a:solidFill>
                    <a:schemeClr val="tx1"/>
                  </a:solidFill>
                  <a:latin typeface="Symbol" pitchFamily="18" charset="2"/>
                </a:rPr>
                <a:t>D</a:t>
              </a:r>
              <a:r>
                <a:rPr lang="en-US">
                  <a:solidFill>
                    <a:schemeClr val="tx1"/>
                  </a:solidFill>
                </a:rPr>
                <a:t>t</a:t>
              </a:r>
            </a:p>
          </p:txBody>
        </p:sp>
        <p:sp>
          <p:nvSpPr>
            <p:cNvPr id="13345" name="Line 28"/>
            <p:cNvSpPr>
              <a:spLocks noChangeShapeType="1"/>
            </p:cNvSpPr>
            <p:nvPr/>
          </p:nvSpPr>
          <p:spPr bwMode="auto">
            <a:xfrm>
              <a:off x="1678" y="2410"/>
              <a:ext cx="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6" name="Line 29"/>
            <p:cNvSpPr>
              <a:spLocks noChangeShapeType="1"/>
            </p:cNvSpPr>
            <p:nvPr/>
          </p:nvSpPr>
          <p:spPr bwMode="auto">
            <a:xfrm>
              <a:off x="802" y="2472"/>
              <a:ext cx="13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7" name="Text Box 30"/>
            <p:cNvSpPr txBox="1">
              <a:spLocks noChangeArrowheads="1"/>
            </p:cNvSpPr>
            <p:nvPr/>
          </p:nvSpPr>
          <p:spPr bwMode="auto">
            <a:xfrm>
              <a:off x="1338" y="2523"/>
              <a:ext cx="18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>
                  <a:solidFill>
                    <a:schemeClr val="tx1"/>
                  </a:solidFill>
                </a:rPr>
                <a:t>s</a:t>
              </a:r>
            </a:p>
          </p:txBody>
        </p:sp>
        <p:sp>
          <p:nvSpPr>
            <p:cNvPr id="13348" name="Oval 31"/>
            <p:cNvSpPr>
              <a:spLocks noChangeArrowheads="1"/>
            </p:cNvSpPr>
            <p:nvPr/>
          </p:nvSpPr>
          <p:spPr bwMode="auto">
            <a:xfrm>
              <a:off x="1611" y="2012"/>
              <a:ext cx="163" cy="153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CC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49" name="Oval 32"/>
            <p:cNvSpPr>
              <a:spLocks noChangeArrowheads="1"/>
            </p:cNvSpPr>
            <p:nvPr/>
          </p:nvSpPr>
          <p:spPr bwMode="auto">
            <a:xfrm>
              <a:off x="1201" y="2074"/>
              <a:ext cx="67" cy="61"/>
            </a:xfrm>
            <a:prstGeom prst="ellipse">
              <a:avLst/>
            </a:prstGeom>
            <a:gradFill rotWithShape="0">
              <a:gsLst>
                <a:gs pos="0">
                  <a:schemeClr val="tx1"/>
                </a:gs>
                <a:gs pos="100000">
                  <a:srgbClr val="CCCCCC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350" name="Line 33"/>
            <p:cNvSpPr>
              <a:spLocks noChangeShapeType="1"/>
            </p:cNvSpPr>
            <p:nvPr/>
          </p:nvSpPr>
          <p:spPr bwMode="auto">
            <a:xfrm>
              <a:off x="701" y="2104"/>
              <a:ext cx="1853" cy="0"/>
            </a:xfrm>
            <a:prstGeom prst="line">
              <a:avLst/>
            </a:prstGeom>
            <a:noFill/>
            <a:ln w="9525">
              <a:solidFill>
                <a:srgbClr val="3B21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3325" name="Rectangle 34"/>
          <p:cNvSpPr>
            <a:spLocks noChangeArrowheads="1"/>
          </p:cNvSpPr>
          <p:nvPr/>
        </p:nvSpPr>
        <p:spPr bwMode="auto">
          <a:xfrm>
            <a:off x="5724525" y="3500438"/>
            <a:ext cx="1344613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1814"/>
                </a:solidFill>
              </a:rPr>
              <a:t>Electric Field</a:t>
            </a:r>
          </a:p>
        </p:txBody>
      </p:sp>
      <p:sp>
        <p:nvSpPr>
          <p:cNvPr id="13326" name="Text Box 35"/>
          <p:cNvSpPr txBox="1">
            <a:spLocks noChangeArrowheads="1"/>
          </p:cNvSpPr>
          <p:nvPr/>
        </p:nvSpPr>
        <p:spPr bwMode="auto">
          <a:xfrm>
            <a:off x="3132138" y="4292600"/>
            <a:ext cx="1751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/>
              <a:t>Electron swarm drift</a:t>
            </a:r>
          </a:p>
        </p:txBody>
      </p:sp>
      <p:sp>
        <p:nvSpPr>
          <p:cNvPr id="13327" name="Text Box 36"/>
          <p:cNvSpPr txBox="1">
            <a:spLocks noChangeArrowheads="1"/>
          </p:cNvSpPr>
          <p:nvPr/>
        </p:nvSpPr>
        <p:spPr bwMode="auto">
          <a:xfrm>
            <a:off x="3132138" y="4868863"/>
            <a:ext cx="1150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/>
              <a:t>Drift velocity</a:t>
            </a:r>
            <a:endParaRPr lang="en-US" sz="1400">
              <a:solidFill>
                <a:srgbClr val="3B21FF"/>
              </a:solidFill>
            </a:endParaRPr>
          </a:p>
        </p:txBody>
      </p:sp>
      <p:sp>
        <p:nvSpPr>
          <p:cNvPr id="13328" name="Text Box 38"/>
          <p:cNvSpPr txBox="1">
            <a:spLocks noChangeArrowheads="1"/>
          </p:cNvSpPr>
          <p:nvPr/>
        </p:nvSpPr>
        <p:spPr bwMode="auto">
          <a:xfrm>
            <a:off x="3132138" y="5445125"/>
            <a:ext cx="923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400"/>
              <a:t>Diffusion </a:t>
            </a:r>
            <a:endParaRPr lang="en-US" sz="1400">
              <a:solidFill>
                <a:srgbClr val="3B21FF"/>
              </a:solidFill>
            </a:endParaRPr>
          </a:p>
        </p:txBody>
      </p:sp>
      <p:graphicFrame>
        <p:nvGraphicFramePr>
          <p:cNvPr id="13314" name="Object 40"/>
          <p:cNvGraphicFramePr>
            <a:graphicFrameLocks noChangeAspect="1"/>
          </p:cNvGraphicFramePr>
          <p:nvPr/>
        </p:nvGraphicFramePr>
        <p:xfrm>
          <a:off x="755650" y="4724400"/>
          <a:ext cx="660400" cy="508000"/>
        </p:xfrm>
        <a:graphic>
          <a:graphicData uri="http://schemas.openxmlformats.org/presentationml/2006/ole">
            <p:oleObj spid="_x0000_s13314" name="Equation" r:id="rId7" imgW="660240" imgH="507960" progId="Equation.3">
              <p:embed/>
            </p:oleObj>
          </a:graphicData>
        </a:graphic>
      </p:graphicFrame>
      <p:graphicFrame>
        <p:nvGraphicFramePr>
          <p:cNvPr id="13315" name="Object 41"/>
          <p:cNvGraphicFramePr>
            <a:graphicFrameLocks noChangeAspect="1"/>
          </p:cNvGraphicFramePr>
          <p:nvPr/>
        </p:nvGraphicFramePr>
        <p:xfrm>
          <a:off x="611188" y="5229225"/>
          <a:ext cx="1778000" cy="596900"/>
        </p:xfrm>
        <a:graphic>
          <a:graphicData uri="http://schemas.openxmlformats.org/presentationml/2006/ole">
            <p:oleObj spid="_x0000_s13315" name="Equation" r:id="rId8" imgW="1777680" imgH="596880" progId="Equation.3">
              <p:embed/>
            </p:oleObj>
          </a:graphicData>
        </a:graphic>
      </p:graphicFrame>
      <p:sp>
        <p:nvSpPr>
          <p:cNvPr id="13329" name="Text Box 42"/>
          <p:cNvSpPr txBox="1">
            <a:spLocks noChangeArrowheads="1"/>
          </p:cNvSpPr>
          <p:nvPr/>
        </p:nvSpPr>
        <p:spPr bwMode="auto">
          <a:xfrm>
            <a:off x="6567488" y="2443163"/>
            <a:ext cx="3429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e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3330" name="Text Box 43"/>
          <p:cNvSpPr txBox="1">
            <a:spLocks noChangeArrowheads="1"/>
          </p:cNvSpPr>
          <p:nvPr/>
        </p:nvSpPr>
        <p:spPr bwMode="auto">
          <a:xfrm>
            <a:off x="4767263" y="2443163"/>
            <a:ext cx="4000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A</a:t>
            </a:r>
            <a:r>
              <a:rPr lang="en-US" baseline="30000">
                <a:solidFill>
                  <a:srgbClr val="FF0000"/>
                </a:solidFill>
              </a:rPr>
              <a:t>+</a:t>
            </a:r>
            <a:endParaRPr lang="en-US">
              <a:solidFill>
                <a:srgbClr val="FF0000"/>
              </a:solidFill>
            </a:endParaRPr>
          </a:p>
        </p:txBody>
      </p:sp>
      <p:graphicFrame>
        <p:nvGraphicFramePr>
          <p:cNvPr id="13316" name="Object 44"/>
          <p:cNvGraphicFramePr>
            <a:graphicFrameLocks noChangeAspect="1"/>
          </p:cNvGraphicFramePr>
          <p:nvPr/>
        </p:nvGraphicFramePr>
        <p:xfrm>
          <a:off x="3276600" y="1628775"/>
          <a:ext cx="635000" cy="304800"/>
        </p:xfrm>
        <a:graphic>
          <a:graphicData uri="http://schemas.openxmlformats.org/presentationml/2006/ole">
            <p:oleObj spid="_x0000_s13316" name="Equation" r:id="rId9" imgW="634680" imgH="304560" progId="Equation.3">
              <p:embed/>
            </p:oleObj>
          </a:graphicData>
        </a:graphic>
      </p:graphicFrame>
      <p:graphicFrame>
        <p:nvGraphicFramePr>
          <p:cNvPr id="13317" name="Object 45"/>
          <p:cNvGraphicFramePr>
            <a:graphicFrameLocks noChangeAspect="1"/>
          </p:cNvGraphicFramePr>
          <p:nvPr/>
        </p:nvGraphicFramePr>
        <p:xfrm>
          <a:off x="3276600" y="2997200"/>
          <a:ext cx="698500" cy="304800"/>
        </p:xfrm>
        <a:graphic>
          <a:graphicData uri="http://schemas.openxmlformats.org/presentationml/2006/ole">
            <p:oleObj spid="_x0000_s13317" name="Equation" r:id="rId10" imgW="69840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B68A7FD1-A86D-4BA3-8022-EB4ED04FBB72}" type="slidenum">
              <a:rPr lang="en-US" smtClean="0">
                <a:latin typeface="Arial" pitchFamily="34" charset="0"/>
              </a:rPr>
              <a:pPr/>
              <a:t>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9699" name="Rectangle 4"/>
          <p:cNvSpPr>
            <a:spLocks noChangeArrowheads="1"/>
          </p:cNvSpPr>
          <p:nvPr/>
        </p:nvSpPr>
        <p:spPr bwMode="auto">
          <a:xfrm>
            <a:off x="857250" y="142875"/>
            <a:ext cx="3887788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de-DE" sz="2400" b="1"/>
              <a:t>Outline</a:t>
            </a: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428625" y="1071563"/>
            <a:ext cx="8569325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30000"/>
              </a:lnSpc>
              <a:buFont typeface="Wingdings" pitchFamily="2" charset="2"/>
              <a:buChar char="q"/>
            </a:pPr>
            <a:r>
              <a:rPr lang="en-GB" sz="1800" b="1"/>
              <a:t>Gaseous Detectors</a:t>
            </a:r>
            <a:r>
              <a:rPr lang="en-GB" sz="1800"/>
              <a:t> </a:t>
            </a:r>
          </a:p>
          <a:p>
            <a:pPr marL="342900" indent="-342900">
              <a:lnSpc>
                <a:spcPct val="130000"/>
              </a:lnSpc>
            </a:pPr>
            <a:r>
              <a:rPr lang="en-GB" sz="1800"/>
              <a:t>			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Ionization of Gases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Gas Amplification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Single Wire Proportional Chamber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Drift Chamber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Drift and Diffusion of Charge Carriers in Gases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Examples of Detectors (MWPC, CSC, RPC, TPC)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New Technologies – Micropattern Detectors (MSGC, Micromegas, GEM)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Limitations of Gas Detectors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Gas Detectors Simulations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Applications</a:t>
            </a:r>
          </a:p>
          <a:p>
            <a:pPr marL="742950" lvl="1" indent="-285750">
              <a:lnSpc>
                <a:spcPct val="100000"/>
              </a:lnSpc>
              <a:buFontTx/>
              <a:buChar char="–"/>
            </a:pPr>
            <a:r>
              <a:rPr lang="en-GB"/>
              <a:t>Production 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DD1D76AF-3D35-4493-BD82-98D6517E0B45}" type="slidenum">
              <a:rPr lang="en-US" smtClean="0">
                <a:latin typeface="Arial" pitchFamily="34" charset="0"/>
              </a:rPr>
              <a:pPr/>
              <a:t>20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4344" name="Rectangle 4"/>
          <p:cNvSpPr>
            <a:spLocks noChangeArrowheads="1"/>
          </p:cNvSpPr>
          <p:nvPr/>
        </p:nvSpPr>
        <p:spPr bwMode="auto">
          <a:xfrm>
            <a:off x="714375" y="0"/>
            <a:ext cx="7169150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and Diffusion of Ions in Presence of E Field</a:t>
            </a:r>
          </a:p>
        </p:txBody>
      </p:sp>
      <p:sp>
        <p:nvSpPr>
          <p:cNvPr id="14345" name="Text Box 5"/>
          <p:cNvSpPr txBox="1">
            <a:spLocks noChangeArrowheads="1"/>
          </p:cNvSpPr>
          <p:nvPr/>
        </p:nvSpPr>
        <p:spPr bwMode="auto">
          <a:xfrm>
            <a:off x="592138" y="787400"/>
            <a:ext cx="1841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endParaRPr lang="en-GB"/>
          </a:p>
        </p:txBody>
      </p:sp>
      <p:sp>
        <p:nvSpPr>
          <p:cNvPr id="14346" name="Text Box 6"/>
          <p:cNvSpPr txBox="1">
            <a:spLocks noChangeArrowheads="1"/>
          </p:cNvSpPr>
          <p:nvPr/>
        </p:nvSpPr>
        <p:spPr bwMode="auto">
          <a:xfrm>
            <a:off x="519113" y="787400"/>
            <a:ext cx="194627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Drift velocity of ions</a:t>
            </a:r>
            <a:endParaRPr lang="en-US"/>
          </a:p>
        </p:txBody>
      </p:sp>
      <p:sp>
        <p:nvSpPr>
          <p:cNvPr id="14347" name="Text Box 7"/>
          <p:cNvSpPr txBox="1">
            <a:spLocks noChangeArrowheads="1"/>
          </p:cNvSpPr>
          <p:nvPr/>
        </p:nvSpPr>
        <p:spPr bwMode="auto">
          <a:xfrm>
            <a:off x="592138" y="1508125"/>
            <a:ext cx="928687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Mobility:</a:t>
            </a:r>
          </a:p>
        </p:txBody>
      </p:sp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692150"/>
            <a:ext cx="40386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9" name="Text Box 9"/>
          <p:cNvSpPr txBox="1">
            <a:spLocks noChangeArrowheads="1"/>
          </p:cNvSpPr>
          <p:nvPr/>
        </p:nvSpPr>
        <p:spPr bwMode="auto">
          <a:xfrm>
            <a:off x="611188" y="1844675"/>
            <a:ext cx="3711575" cy="163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constant for given gas at fixed P and T,</a:t>
            </a:r>
          </a:p>
          <a:p>
            <a:pPr marL="361950" indent="-361950"/>
            <a:r>
              <a:rPr lang="en-US"/>
              <a:t>direct consequence of the fact that</a:t>
            </a:r>
          </a:p>
          <a:p>
            <a:pPr marL="361950" indent="-361950"/>
            <a:r>
              <a:rPr lang="en-US"/>
              <a:t>average energy of ion is unchanged</a:t>
            </a:r>
          </a:p>
          <a:p>
            <a:pPr marL="361950" indent="-361950"/>
            <a:r>
              <a:rPr lang="en-US"/>
              <a:t>up to very high E fields.</a:t>
            </a:r>
          </a:p>
          <a:p>
            <a:pPr marL="361950" indent="-361950"/>
            <a:endParaRPr lang="en-US"/>
          </a:p>
        </p:txBody>
      </p:sp>
      <p:sp>
        <p:nvSpPr>
          <p:cNvPr id="14350" name="Text Box 10"/>
          <p:cNvSpPr txBox="1">
            <a:spLocks noChangeArrowheads="1"/>
          </p:cNvSpPr>
          <p:nvPr/>
        </p:nvSpPr>
        <p:spPr bwMode="auto">
          <a:xfrm>
            <a:off x="428625" y="3571875"/>
            <a:ext cx="16859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Diffusion of ions</a:t>
            </a:r>
            <a:r>
              <a:rPr lang="en-US"/>
              <a:t> </a:t>
            </a:r>
          </a:p>
        </p:txBody>
      </p:sp>
      <p:sp>
        <p:nvSpPr>
          <p:cNvPr id="14351" name="Text Box 11"/>
          <p:cNvSpPr txBox="1">
            <a:spLocks noChangeArrowheads="1"/>
          </p:cNvSpPr>
          <p:nvPr/>
        </p:nvSpPr>
        <p:spPr bwMode="auto">
          <a:xfrm>
            <a:off x="3184525" y="1435100"/>
            <a:ext cx="1841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endParaRPr lang="en-GB"/>
          </a:p>
        </p:txBody>
      </p:sp>
      <p:sp>
        <p:nvSpPr>
          <p:cNvPr id="14352" name="Text Box 12"/>
          <p:cNvSpPr txBox="1">
            <a:spLocks noChangeArrowheads="1"/>
          </p:cNvSpPr>
          <p:nvPr/>
        </p:nvSpPr>
        <p:spPr bwMode="auto">
          <a:xfrm>
            <a:off x="2967038" y="1508125"/>
            <a:ext cx="3873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is </a:t>
            </a:r>
          </a:p>
        </p:txBody>
      </p:sp>
      <p:sp>
        <p:nvSpPr>
          <p:cNvPr id="14353" name="Text Box 13"/>
          <p:cNvSpPr txBox="1">
            <a:spLocks noChangeArrowheads="1"/>
          </p:cNvSpPr>
          <p:nvPr/>
        </p:nvSpPr>
        <p:spPr bwMode="auto">
          <a:xfrm>
            <a:off x="1763713" y="5229225"/>
            <a:ext cx="3873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cs typeface="Arial" pitchFamily="34" charset="0"/>
              </a:rPr>
              <a:t>→</a:t>
            </a:r>
          </a:p>
        </p:txBody>
      </p:sp>
      <p:grpSp>
        <p:nvGrpSpPr>
          <p:cNvPr id="14354" name="Group 14"/>
          <p:cNvGrpSpPr>
            <a:grpSpLocks/>
          </p:cNvGrpSpPr>
          <p:nvPr/>
        </p:nvGrpSpPr>
        <p:grpSpPr bwMode="auto">
          <a:xfrm>
            <a:off x="4284663" y="3789363"/>
            <a:ext cx="4248150" cy="2881312"/>
            <a:chOff x="2764" y="2304"/>
            <a:chExt cx="2836" cy="1920"/>
          </a:xfrm>
        </p:grpSpPr>
        <p:pic>
          <p:nvPicPr>
            <p:cNvPr id="14367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64" y="2304"/>
              <a:ext cx="2836" cy="1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68" name="Line 16"/>
            <p:cNvSpPr>
              <a:spLocks noChangeShapeType="1"/>
            </p:cNvSpPr>
            <p:nvPr/>
          </p:nvSpPr>
          <p:spPr bwMode="auto">
            <a:xfrm>
              <a:off x="3160" y="2612"/>
              <a:ext cx="1988" cy="988"/>
            </a:xfrm>
            <a:prstGeom prst="line">
              <a:avLst/>
            </a:prstGeom>
            <a:noFill/>
            <a:ln w="9525">
              <a:solidFill>
                <a:srgbClr val="E3352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369" name="Line 17"/>
            <p:cNvSpPr>
              <a:spLocks noChangeShapeType="1"/>
            </p:cNvSpPr>
            <p:nvPr/>
          </p:nvSpPr>
          <p:spPr bwMode="auto">
            <a:xfrm flipV="1">
              <a:off x="2928" y="3024"/>
              <a:ext cx="0" cy="432"/>
            </a:xfrm>
            <a:prstGeom prst="line">
              <a:avLst/>
            </a:prstGeom>
            <a:noFill/>
            <a:ln w="12700">
              <a:solidFill>
                <a:srgbClr val="E3352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355" name="Text Box 18"/>
          <p:cNvSpPr txBox="1">
            <a:spLocks noChangeArrowheads="1"/>
          </p:cNvSpPr>
          <p:nvPr/>
        </p:nvSpPr>
        <p:spPr bwMode="auto">
          <a:xfrm>
            <a:off x="900113" y="6021388"/>
            <a:ext cx="23447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the same for all gases !!</a:t>
            </a:r>
          </a:p>
        </p:txBody>
      </p:sp>
      <p:graphicFrame>
        <p:nvGraphicFramePr>
          <p:cNvPr id="14338" name="Object 19"/>
          <p:cNvGraphicFramePr>
            <a:graphicFrameLocks noChangeAspect="1"/>
          </p:cNvGraphicFramePr>
          <p:nvPr/>
        </p:nvGraphicFramePr>
        <p:xfrm>
          <a:off x="1758950" y="1412875"/>
          <a:ext cx="863600" cy="508000"/>
        </p:xfrm>
        <a:graphic>
          <a:graphicData uri="http://schemas.openxmlformats.org/presentationml/2006/ole">
            <p:oleObj spid="_x0000_s14338" name="Equation" r:id="rId6" imgW="863280" imgH="507960" progId="Equation.3">
              <p:embed/>
            </p:oleObj>
          </a:graphicData>
        </a:graphic>
      </p:graphicFrame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611188" y="1125538"/>
            <a:ext cx="2862262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/>
              <a:t>is almost linear function of E </a:t>
            </a:r>
          </a:p>
        </p:txBody>
      </p:sp>
      <p:graphicFrame>
        <p:nvGraphicFramePr>
          <p:cNvPr id="14339" name="Object 21"/>
          <p:cNvGraphicFramePr>
            <a:graphicFrameLocks noChangeAspect="1"/>
          </p:cNvGraphicFramePr>
          <p:nvPr/>
        </p:nvGraphicFramePr>
        <p:xfrm>
          <a:off x="3348038" y="1196975"/>
          <a:ext cx="901700" cy="266700"/>
        </p:xfrm>
        <a:graphic>
          <a:graphicData uri="http://schemas.openxmlformats.org/presentationml/2006/ole">
            <p:oleObj spid="_x0000_s14339" name="Equation" r:id="rId7" imgW="901440" imgH="266400" progId="Equation.3">
              <p:embed/>
            </p:oleObj>
          </a:graphicData>
        </a:graphic>
      </p:graphicFrame>
      <p:sp>
        <p:nvSpPr>
          <p:cNvPr id="14357" name="Text Box 22"/>
          <p:cNvSpPr txBox="1">
            <a:spLocks noChangeArrowheads="1"/>
          </p:cNvSpPr>
          <p:nvPr/>
        </p:nvSpPr>
        <p:spPr bwMode="auto">
          <a:xfrm>
            <a:off x="468313" y="3933825"/>
            <a:ext cx="3754437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from microscopic picture can be shown:</a:t>
            </a:r>
          </a:p>
        </p:txBody>
      </p:sp>
      <p:graphicFrame>
        <p:nvGraphicFramePr>
          <p:cNvPr id="14340" name="Object 23"/>
          <p:cNvGraphicFramePr>
            <a:graphicFrameLocks noChangeAspect="1"/>
          </p:cNvGraphicFramePr>
          <p:nvPr/>
        </p:nvGraphicFramePr>
        <p:xfrm>
          <a:off x="1763713" y="4365625"/>
          <a:ext cx="774700" cy="546100"/>
        </p:xfrm>
        <a:graphic>
          <a:graphicData uri="http://schemas.openxmlformats.org/presentationml/2006/ole">
            <p:oleObj spid="_x0000_s14340" name="Microsoft Equation 3.0" r:id="rId8" imgW="774360" imgH="545760" progId="Equation.3">
              <p:embed/>
            </p:oleObj>
          </a:graphicData>
        </a:graphic>
      </p:graphicFrame>
      <p:graphicFrame>
        <p:nvGraphicFramePr>
          <p:cNvPr id="14341" name="Object 24"/>
          <p:cNvGraphicFramePr>
            <a:graphicFrameLocks noChangeAspect="1"/>
          </p:cNvGraphicFramePr>
          <p:nvPr/>
        </p:nvGraphicFramePr>
        <p:xfrm>
          <a:off x="755650" y="5084763"/>
          <a:ext cx="812800" cy="546100"/>
        </p:xfrm>
        <a:graphic>
          <a:graphicData uri="http://schemas.openxmlformats.org/presentationml/2006/ole">
            <p:oleObj spid="_x0000_s14341" name="Equation" r:id="rId9" imgW="812520" imgH="545760" progId="Equation.3">
              <p:embed/>
            </p:oleObj>
          </a:graphicData>
        </a:graphic>
      </p:graphicFrame>
      <p:graphicFrame>
        <p:nvGraphicFramePr>
          <p:cNvPr id="14342" name="Object 25"/>
          <p:cNvGraphicFramePr>
            <a:graphicFrameLocks noChangeAspect="1"/>
          </p:cNvGraphicFramePr>
          <p:nvPr/>
        </p:nvGraphicFramePr>
        <p:xfrm>
          <a:off x="2411413" y="5084763"/>
          <a:ext cx="1231900" cy="546100"/>
        </p:xfrm>
        <a:graphic>
          <a:graphicData uri="http://schemas.openxmlformats.org/presentationml/2006/ole">
            <p:oleObj spid="_x0000_s14342" name="Equation" r:id="rId10" imgW="1231560" imgH="545760" progId="Equation.3">
              <p:embed/>
            </p:oleObj>
          </a:graphicData>
        </a:graphic>
      </p:graphicFrame>
      <p:sp>
        <p:nvSpPr>
          <p:cNvPr id="14358" name="Text Box 26"/>
          <p:cNvSpPr txBox="1">
            <a:spLocks noChangeArrowheads="1"/>
          </p:cNvSpPr>
          <p:nvPr/>
        </p:nvSpPr>
        <p:spPr bwMode="auto">
          <a:xfrm>
            <a:off x="6659563" y="3573463"/>
            <a:ext cx="1509712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E/p (V/cm/torr</a:t>
            </a:r>
            <a:r>
              <a:rPr lang="en-US"/>
              <a:t>)</a:t>
            </a:r>
          </a:p>
        </p:txBody>
      </p:sp>
      <p:sp>
        <p:nvSpPr>
          <p:cNvPr id="14359" name="Text Box 27"/>
          <p:cNvSpPr txBox="1">
            <a:spLocks noChangeArrowheads="1"/>
          </p:cNvSpPr>
          <p:nvPr/>
        </p:nvSpPr>
        <p:spPr bwMode="auto">
          <a:xfrm>
            <a:off x="6927850" y="6332538"/>
            <a:ext cx="976313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E (V/cm)</a:t>
            </a:r>
          </a:p>
        </p:txBody>
      </p:sp>
      <p:sp>
        <p:nvSpPr>
          <p:cNvPr id="14360" name="Text Box 28"/>
          <p:cNvSpPr txBox="1">
            <a:spLocks noChangeArrowheads="1"/>
          </p:cNvSpPr>
          <p:nvPr/>
        </p:nvSpPr>
        <p:spPr bwMode="auto">
          <a:xfrm>
            <a:off x="6064250" y="1076325"/>
            <a:ext cx="442913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He</a:t>
            </a:r>
          </a:p>
        </p:txBody>
      </p:sp>
      <p:sp>
        <p:nvSpPr>
          <p:cNvPr id="14361" name="Text Box 29"/>
          <p:cNvSpPr txBox="1">
            <a:spLocks noChangeArrowheads="1"/>
          </p:cNvSpPr>
          <p:nvPr/>
        </p:nvSpPr>
        <p:spPr bwMode="auto">
          <a:xfrm>
            <a:off x="6856413" y="1292225"/>
            <a:ext cx="442912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Ne</a:t>
            </a:r>
          </a:p>
        </p:txBody>
      </p:sp>
      <p:sp>
        <p:nvSpPr>
          <p:cNvPr id="14362" name="Text Box 30"/>
          <p:cNvSpPr txBox="1">
            <a:spLocks noChangeArrowheads="1"/>
          </p:cNvSpPr>
          <p:nvPr/>
        </p:nvSpPr>
        <p:spPr bwMode="auto">
          <a:xfrm>
            <a:off x="7432675" y="1508125"/>
            <a:ext cx="3873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Ar</a:t>
            </a:r>
          </a:p>
        </p:txBody>
      </p:sp>
      <p:sp>
        <p:nvSpPr>
          <p:cNvPr id="14363" name="Text Box 31"/>
          <p:cNvSpPr txBox="1">
            <a:spLocks noChangeArrowheads="1"/>
          </p:cNvSpPr>
          <p:nvPr/>
        </p:nvSpPr>
        <p:spPr bwMode="auto">
          <a:xfrm rot="5400000">
            <a:off x="7379494" y="2134394"/>
            <a:ext cx="194627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Drift velocity of ions</a:t>
            </a:r>
          </a:p>
        </p:txBody>
      </p:sp>
      <p:sp>
        <p:nvSpPr>
          <p:cNvPr id="14364" name="Text Box 32"/>
          <p:cNvSpPr txBox="1">
            <a:spLocks noChangeArrowheads="1"/>
          </p:cNvSpPr>
          <p:nvPr/>
        </p:nvSpPr>
        <p:spPr bwMode="auto">
          <a:xfrm rot="-5400000">
            <a:off x="3963194" y="4253707"/>
            <a:ext cx="8572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baseline="-25000">
                <a:solidFill>
                  <a:srgbClr val="FF0000"/>
                </a:solidFill>
              </a:rPr>
              <a:t>x</a:t>
            </a:r>
            <a:r>
              <a:rPr lang="en-US">
                <a:solidFill>
                  <a:srgbClr val="FF0000"/>
                </a:solidFill>
              </a:rPr>
              <a:t> (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>
                <a:solidFill>
                  <a:srgbClr val="FF0000"/>
                </a:solidFill>
              </a:rPr>
              <a:t>m)</a:t>
            </a:r>
          </a:p>
        </p:txBody>
      </p:sp>
      <p:sp>
        <p:nvSpPr>
          <p:cNvPr id="14365" name="Text Box 33"/>
          <p:cNvSpPr txBox="1">
            <a:spLocks noChangeArrowheads="1"/>
          </p:cNvSpPr>
          <p:nvPr/>
        </p:nvSpPr>
        <p:spPr bwMode="auto">
          <a:xfrm>
            <a:off x="2771775" y="5661025"/>
            <a:ext cx="1003300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thermal limit</a:t>
            </a:r>
          </a:p>
        </p:txBody>
      </p:sp>
      <p:sp>
        <p:nvSpPr>
          <p:cNvPr id="14366" name="Text Box 34"/>
          <p:cNvSpPr txBox="1">
            <a:spLocks noChangeArrowheads="1"/>
          </p:cNvSpPr>
          <p:nvPr/>
        </p:nvSpPr>
        <p:spPr bwMode="auto">
          <a:xfrm rot="5400000">
            <a:off x="7006431" y="3298032"/>
            <a:ext cx="3222625" cy="4587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E. McDaniel and E. Mason</a:t>
            </a:r>
          </a:p>
          <a:p>
            <a:pPr marL="361950" indent="-361950"/>
            <a:r>
              <a:rPr lang="en-US" sz="1000">
                <a:solidFill>
                  <a:schemeClr val="tx1"/>
                </a:solidFill>
              </a:rPr>
              <a:t>The mobility and diffusion of ions in gases, Wiley 1973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54EFAFD2-A761-4789-89E3-0B3B2E75A372}" type="slidenum">
              <a:rPr lang="en-US" smtClean="0">
                <a:latin typeface="Arial" pitchFamily="34" charset="0"/>
              </a:rPr>
              <a:pPr/>
              <a:t>21</a:t>
            </a:fld>
            <a:endParaRPr lang="en-US" smtClean="0">
              <a:latin typeface="Arial" pitchFamily="34" charset="0"/>
            </a:endParaRPr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/>
        </p:nvGraphicFramePr>
        <p:xfrm>
          <a:off x="323850" y="836613"/>
          <a:ext cx="1257300" cy="508000"/>
        </p:xfrm>
        <a:graphic>
          <a:graphicData uri="http://schemas.openxmlformats.org/presentationml/2006/ole">
            <p:oleObj spid="_x0000_s15362" name="Equation" r:id="rId4" imgW="1257120" imgH="507960" progId="Equation.3">
              <p:embed/>
            </p:oleObj>
          </a:graphicData>
        </a:graphic>
      </p:graphicFrame>
      <p:sp>
        <p:nvSpPr>
          <p:cNvPr id="15374" name="Rectangle 5"/>
          <p:cNvSpPr>
            <a:spLocks noChangeArrowheads="1"/>
          </p:cNvSpPr>
          <p:nvPr/>
        </p:nvSpPr>
        <p:spPr bwMode="auto">
          <a:xfrm>
            <a:off x="1979613" y="908050"/>
            <a:ext cx="2214562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Townsend expression</a:t>
            </a:r>
            <a:r>
              <a:rPr lang="en-US"/>
              <a:t>;</a:t>
            </a:r>
          </a:p>
        </p:txBody>
      </p:sp>
      <p:graphicFrame>
        <p:nvGraphicFramePr>
          <p:cNvPr id="15363" name="Object 6"/>
          <p:cNvGraphicFramePr>
            <a:graphicFrameLocks noChangeAspect="1"/>
          </p:cNvGraphicFramePr>
          <p:nvPr/>
        </p:nvGraphicFramePr>
        <p:xfrm>
          <a:off x="323850" y="1268413"/>
          <a:ext cx="1409700" cy="558800"/>
        </p:xfrm>
        <a:graphic>
          <a:graphicData uri="http://schemas.openxmlformats.org/presentationml/2006/ole">
            <p:oleObj spid="_x0000_s15363" name="Equation" r:id="rId5" imgW="1409400" imgH="558720" progId="Equation.3">
              <p:embed/>
            </p:oleObj>
          </a:graphicData>
        </a:graphic>
      </p:graphicFrame>
      <p:sp>
        <p:nvSpPr>
          <p:cNvPr id="15375" name="Text Box 7"/>
          <p:cNvSpPr txBox="1">
            <a:spLocks noChangeArrowheads="1"/>
          </p:cNvSpPr>
          <p:nvPr/>
        </p:nvSpPr>
        <p:spPr bwMode="auto">
          <a:xfrm>
            <a:off x="4197350" y="908050"/>
            <a:ext cx="49466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acceleration in the field times time between collisions</a:t>
            </a:r>
          </a:p>
        </p:txBody>
      </p:sp>
      <p:sp>
        <p:nvSpPr>
          <p:cNvPr id="15376" name="Text Box 8"/>
          <p:cNvSpPr txBox="1">
            <a:spLocks noChangeArrowheads="1"/>
          </p:cNvSpPr>
          <p:nvPr/>
        </p:nvSpPr>
        <p:spPr bwMode="auto">
          <a:xfrm>
            <a:off x="1979613" y="1341438"/>
            <a:ext cx="62674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balance</a:t>
            </a:r>
            <a:r>
              <a:rPr lang="en-US"/>
              <a:t> between energy acquired from the field and collision losses</a:t>
            </a:r>
          </a:p>
        </p:txBody>
      </p:sp>
      <p:graphicFrame>
        <p:nvGraphicFramePr>
          <p:cNvPr id="15364" name="Object 9"/>
          <p:cNvGraphicFramePr>
            <a:graphicFrameLocks noChangeAspect="1"/>
          </p:cNvGraphicFramePr>
          <p:nvPr/>
        </p:nvGraphicFramePr>
        <p:xfrm>
          <a:off x="1979613" y="1700213"/>
          <a:ext cx="342900" cy="558800"/>
        </p:xfrm>
        <a:graphic>
          <a:graphicData uri="http://schemas.openxmlformats.org/presentationml/2006/ole">
            <p:oleObj spid="_x0000_s15364" name="Equation" r:id="rId6" imgW="342720" imgH="558720" progId="Equation.3">
              <p:embed/>
            </p:oleObj>
          </a:graphicData>
        </a:graphic>
      </p:graphicFrame>
      <p:sp>
        <p:nvSpPr>
          <p:cNvPr id="15377" name="Text Box 10"/>
          <p:cNvSpPr txBox="1">
            <a:spLocks noChangeArrowheads="1"/>
          </p:cNvSpPr>
          <p:nvPr/>
        </p:nvSpPr>
        <p:spPr bwMode="auto">
          <a:xfrm>
            <a:off x="2339975" y="1773238"/>
            <a:ext cx="20351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number of collisions;</a:t>
            </a:r>
          </a:p>
        </p:txBody>
      </p:sp>
      <p:graphicFrame>
        <p:nvGraphicFramePr>
          <p:cNvPr id="15365" name="Object 11"/>
          <p:cNvGraphicFramePr>
            <a:graphicFrameLocks noChangeAspect="1"/>
          </p:cNvGraphicFramePr>
          <p:nvPr/>
        </p:nvGraphicFramePr>
        <p:xfrm>
          <a:off x="4427538" y="1844675"/>
          <a:ext cx="406400" cy="266700"/>
        </p:xfrm>
        <a:graphic>
          <a:graphicData uri="http://schemas.openxmlformats.org/presentationml/2006/ole">
            <p:oleObj spid="_x0000_s15365" name="Equation" r:id="rId7" imgW="406080" imgH="266400" progId="Equation.3">
              <p:embed/>
            </p:oleObj>
          </a:graphicData>
        </a:graphic>
      </p:graphicFrame>
      <p:sp>
        <p:nvSpPr>
          <p:cNvPr id="15378" name="Text Box 12"/>
          <p:cNvSpPr txBox="1">
            <a:spLocks noChangeArrowheads="1"/>
          </p:cNvSpPr>
          <p:nvPr/>
        </p:nvSpPr>
        <p:spPr bwMode="auto">
          <a:xfrm>
            <a:off x="4932363" y="1773238"/>
            <a:ext cx="3230562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fractional energy loss per collision</a:t>
            </a:r>
          </a:p>
        </p:txBody>
      </p:sp>
      <p:graphicFrame>
        <p:nvGraphicFramePr>
          <p:cNvPr id="15366" name="Object 13"/>
          <p:cNvGraphicFramePr>
            <a:graphicFrameLocks noChangeAspect="1"/>
          </p:cNvGraphicFramePr>
          <p:nvPr/>
        </p:nvGraphicFramePr>
        <p:xfrm>
          <a:off x="2051050" y="2349500"/>
          <a:ext cx="215900" cy="266700"/>
        </p:xfrm>
        <a:graphic>
          <a:graphicData uri="http://schemas.openxmlformats.org/presentationml/2006/ole">
            <p:oleObj spid="_x0000_s15366" name="Equation" r:id="rId8" imgW="215640" imgH="266400" progId="Equation.3">
              <p:embed/>
            </p:oleObj>
          </a:graphicData>
        </a:graphic>
      </p:graphicFrame>
      <p:sp>
        <p:nvSpPr>
          <p:cNvPr id="15379" name="Text Box 14"/>
          <p:cNvSpPr txBox="1">
            <a:spLocks noChangeArrowheads="1"/>
          </p:cNvSpPr>
          <p:nvPr/>
        </p:nvSpPr>
        <p:spPr bwMode="auto">
          <a:xfrm>
            <a:off x="2339975" y="2276475"/>
            <a:ext cx="5256213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part of equilibrium energy not containing thermal motion </a:t>
            </a:r>
          </a:p>
        </p:txBody>
      </p:sp>
      <p:graphicFrame>
        <p:nvGraphicFramePr>
          <p:cNvPr id="15367" name="Object 15"/>
          <p:cNvGraphicFramePr>
            <a:graphicFrameLocks noChangeAspect="1"/>
          </p:cNvGraphicFramePr>
          <p:nvPr/>
        </p:nvGraphicFramePr>
        <p:xfrm>
          <a:off x="250825" y="2565400"/>
          <a:ext cx="1003300" cy="546100"/>
        </p:xfrm>
        <a:graphic>
          <a:graphicData uri="http://schemas.openxmlformats.org/presentationml/2006/ole">
            <p:oleObj spid="_x0000_s15367" name="Equation" r:id="rId9" imgW="1002960" imgH="545760" progId="Equation.3">
              <p:embed/>
            </p:oleObj>
          </a:graphicData>
        </a:graphic>
      </p:graphicFrame>
      <p:sp>
        <p:nvSpPr>
          <p:cNvPr id="15380" name="Text Box 18"/>
          <p:cNvSpPr txBox="1">
            <a:spLocks noChangeArrowheads="1"/>
          </p:cNvSpPr>
          <p:nvPr/>
        </p:nvSpPr>
        <p:spPr bwMode="auto">
          <a:xfrm>
            <a:off x="1979613" y="2708275"/>
            <a:ext cx="24479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time between collisions</a:t>
            </a:r>
            <a:r>
              <a:rPr lang="en-US"/>
              <a:t>;</a:t>
            </a:r>
          </a:p>
        </p:txBody>
      </p:sp>
      <p:graphicFrame>
        <p:nvGraphicFramePr>
          <p:cNvPr id="15368" name="Object 19"/>
          <p:cNvGraphicFramePr>
            <a:graphicFrameLocks noChangeAspect="1"/>
          </p:cNvGraphicFramePr>
          <p:nvPr/>
        </p:nvGraphicFramePr>
        <p:xfrm>
          <a:off x="4284663" y="2852738"/>
          <a:ext cx="139700" cy="165100"/>
        </p:xfrm>
        <a:graphic>
          <a:graphicData uri="http://schemas.openxmlformats.org/presentationml/2006/ole">
            <p:oleObj spid="_x0000_s15368" name="Equation" r:id="rId10" imgW="139680" imgH="164880" progId="Equation.3">
              <p:embed/>
            </p:oleObj>
          </a:graphicData>
        </a:graphic>
      </p:graphicFrame>
      <p:sp>
        <p:nvSpPr>
          <p:cNvPr id="15381" name="Text Box 20"/>
          <p:cNvSpPr txBox="1">
            <a:spLocks noChangeArrowheads="1"/>
          </p:cNvSpPr>
          <p:nvPr/>
        </p:nvSpPr>
        <p:spPr bwMode="auto">
          <a:xfrm>
            <a:off x="4427538" y="2708275"/>
            <a:ext cx="21812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instantaneous velocity</a:t>
            </a:r>
          </a:p>
        </p:txBody>
      </p:sp>
      <p:graphicFrame>
        <p:nvGraphicFramePr>
          <p:cNvPr id="15369" name="Object 21"/>
          <p:cNvGraphicFramePr>
            <a:graphicFrameLocks noChangeAspect="1"/>
          </p:cNvGraphicFramePr>
          <p:nvPr/>
        </p:nvGraphicFramePr>
        <p:xfrm>
          <a:off x="250825" y="3141663"/>
          <a:ext cx="800100" cy="508000"/>
        </p:xfrm>
        <a:graphic>
          <a:graphicData uri="http://schemas.openxmlformats.org/presentationml/2006/ole">
            <p:oleObj spid="_x0000_s15369" name="Equation" r:id="rId11" imgW="799920" imgH="507960" progId="Equation.3">
              <p:embed/>
            </p:oleObj>
          </a:graphicData>
        </a:graphic>
      </p:graphicFrame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1979613" y="3213100"/>
            <a:ext cx="1246187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total energy</a:t>
            </a:r>
          </a:p>
        </p:txBody>
      </p:sp>
      <p:graphicFrame>
        <p:nvGraphicFramePr>
          <p:cNvPr id="15370" name="Object 23"/>
          <p:cNvGraphicFramePr>
            <a:graphicFrameLocks noChangeAspect="1"/>
          </p:cNvGraphicFramePr>
          <p:nvPr/>
        </p:nvGraphicFramePr>
        <p:xfrm>
          <a:off x="323850" y="4581525"/>
          <a:ext cx="1676400" cy="571500"/>
        </p:xfrm>
        <a:graphic>
          <a:graphicData uri="http://schemas.openxmlformats.org/presentationml/2006/ole">
            <p:oleObj spid="_x0000_s15370" name="Equation" r:id="rId12" imgW="1676160" imgH="571320" progId="Equation.3">
              <p:embed/>
            </p:oleObj>
          </a:graphicData>
        </a:graphic>
      </p:graphicFrame>
      <p:graphicFrame>
        <p:nvGraphicFramePr>
          <p:cNvPr id="15371" name="Object 24"/>
          <p:cNvGraphicFramePr>
            <a:graphicFrameLocks noChangeAspect="1"/>
          </p:cNvGraphicFramePr>
          <p:nvPr/>
        </p:nvGraphicFramePr>
        <p:xfrm>
          <a:off x="5292725" y="3716338"/>
          <a:ext cx="3586163" cy="2422525"/>
        </p:xfrm>
        <a:graphic>
          <a:graphicData uri="http://schemas.openxmlformats.org/presentationml/2006/ole">
            <p:oleObj spid="_x0000_s15371" name="Ulead Image Editor Image" r:id="rId13" imgW="2142748" imgH="1447558" progId="EditorImage">
              <p:embed/>
            </p:oleObj>
          </a:graphicData>
        </a:graphic>
      </p:graphicFrame>
      <p:graphicFrame>
        <p:nvGraphicFramePr>
          <p:cNvPr id="15372" name="Object 25"/>
          <p:cNvGraphicFramePr>
            <a:graphicFrameLocks noChangeAspect="1"/>
          </p:cNvGraphicFramePr>
          <p:nvPr/>
        </p:nvGraphicFramePr>
        <p:xfrm>
          <a:off x="2268538" y="3716338"/>
          <a:ext cx="2946400" cy="2446337"/>
        </p:xfrm>
        <a:graphic>
          <a:graphicData uri="http://schemas.openxmlformats.org/presentationml/2006/ole">
            <p:oleObj spid="_x0000_s15372" name="Ulead Image Editor Image" r:id="rId14" imgW="2124280" imgH="1764646" progId="EditorImage">
              <p:embed/>
            </p:oleObj>
          </a:graphicData>
        </a:graphic>
      </p:graphicFrame>
      <p:sp>
        <p:nvSpPr>
          <p:cNvPr id="15383" name="Rectangle 26"/>
          <p:cNvSpPr>
            <a:spLocks noChangeArrowheads="1"/>
          </p:cNvSpPr>
          <p:nvPr/>
        </p:nvSpPr>
        <p:spPr bwMode="auto">
          <a:xfrm>
            <a:off x="250825" y="4437063"/>
            <a:ext cx="1873250" cy="86360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5384" name="Text Box 27"/>
          <p:cNvSpPr txBox="1">
            <a:spLocks noChangeArrowheads="1"/>
          </p:cNvSpPr>
          <p:nvPr/>
        </p:nvSpPr>
        <p:spPr bwMode="auto">
          <a:xfrm>
            <a:off x="3059113" y="4005263"/>
            <a:ext cx="5207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rgbClr val="FF0000"/>
                </a:solidFill>
                <a:latin typeface="Symbol" pitchFamily="18" charset="2"/>
              </a:rPr>
              <a:t>l(e)</a:t>
            </a:r>
          </a:p>
        </p:txBody>
      </p:sp>
      <p:sp>
        <p:nvSpPr>
          <p:cNvPr id="15385" name="Text Box 28"/>
          <p:cNvSpPr txBox="1">
            <a:spLocks noChangeArrowheads="1"/>
          </p:cNvSpPr>
          <p:nvPr/>
        </p:nvSpPr>
        <p:spPr bwMode="auto">
          <a:xfrm>
            <a:off x="4551363" y="5897563"/>
            <a:ext cx="2730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rgbClr val="FF0000"/>
                </a:solidFill>
                <a:latin typeface="Symbol" pitchFamily="18" charset="2"/>
              </a:rPr>
              <a:t>e</a:t>
            </a:r>
          </a:p>
        </p:txBody>
      </p:sp>
      <p:sp>
        <p:nvSpPr>
          <p:cNvPr id="15386" name="Rectangle 29"/>
          <p:cNvSpPr>
            <a:spLocks noChangeArrowheads="1"/>
          </p:cNvSpPr>
          <p:nvPr/>
        </p:nvSpPr>
        <p:spPr bwMode="auto">
          <a:xfrm>
            <a:off x="8316913" y="5949950"/>
            <a:ext cx="2730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rgbClr val="FF0000"/>
                </a:solidFill>
                <a:latin typeface="Symbol" pitchFamily="18" charset="2"/>
              </a:rPr>
              <a:t>e</a:t>
            </a:r>
          </a:p>
        </p:txBody>
      </p:sp>
      <p:sp>
        <p:nvSpPr>
          <p:cNvPr id="15387" name="Rectangle 30"/>
          <p:cNvSpPr>
            <a:spLocks noChangeArrowheads="1"/>
          </p:cNvSpPr>
          <p:nvPr/>
        </p:nvSpPr>
        <p:spPr bwMode="auto">
          <a:xfrm>
            <a:off x="6732588" y="3933825"/>
            <a:ext cx="531812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rgbClr val="FF0000"/>
                </a:solidFill>
                <a:latin typeface="Symbol" pitchFamily="18" charset="2"/>
              </a:rPr>
              <a:t>s(e)</a:t>
            </a:r>
          </a:p>
        </p:txBody>
      </p:sp>
      <p:sp>
        <p:nvSpPr>
          <p:cNvPr id="15388" name="Text Box 31"/>
          <p:cNvSpPr txBox="1">
            <a:spLocks noChangeArrowheads="1"/>
          </p:cNvSpPr>
          <p:nvPr/>
        </p:nvSpPr>
        <p:spPr bwMode="auto">
          <a:xfrm>
            <a:off x="971550" y="188913"/>
            <a:ext cx="5548313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Simplified Electron Transport Theory</a:t>
            </a:r>
          </a:p>
        </p:txBody>
      </p:sp>
      <p:sp>
        <p:nvSpPr>
          <p:cNvPr id="15389" name="Text Box 32"/>
          <p:cNvSpPr txBox="1">
            <a:spLocks noChangeArrowheads="1"/>
          </p:cNvSpPr>
          <p:nvPr/>
        </p:nvSpPr>
        <p:spPr bwMode="auto">
          <a:xfrm>
            <a:off x="5703888" y="6199188"/>
            <a:ext cx="2293937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B. Schmidt, thesis, unpublished, 1986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CEDD25C4-B433-4590-A6A1-8EDFCC4727EE}" type="slidenum">
              <a:rPr lang="en-US" smtClean="0">
                <a:latin typeface="Arial" pitchFamily="34" charset="0"/>
              </a:rPr>
              <a:pPr/>
              <a:t>22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950913" y="104775"/>
            <a:ext cx="6038850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and Diffusion of Electrons in Gases</a:t>
            </a:r>
          </a:p>
        </p:txBody>
      </p:sp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44675"/>
            <a:ext cx="3960813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1844675"/>
            <a:ext cx="439261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7"/>
          <p:cNvSpPr>
            <a:spLocks noChangeArrowheads="1"/>
          </p:cNvSpPr>
          <p:nvPr/>
        </p:nvSpPr>
        <p:spPr bwMode="auto">
          <a:xfrm>
            <a:off x="2555875" y="1100138"/>
            <a:ext cx="4768850" cy="393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800" b="1"/>
              <a:t>Large range of drift velocity and diffusion:</a:t>
            </a:r>
          </a:p>
        </p:txBody>
      </p:sp>
      <p:sp>
        <p:nvSpPr>
          <p:cNvPr id="34823" name="Rectangle 8"/>
          <p:cNvSpPr>
            <a:spLocks noChangeArrowheads="1"/>
          </p:cNvSpPr>
          <p:nvPr/>
        </p:nvSpPr>
        <p:spPr bwMode="auto">
          <a:xfrm>
            <a:off x="1476375" y="6308725"/>
            <a:ext cx="6488113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F. Sauli, IEEE Short Course on Radiation Detection and Measurement, Norfolk (Virginia) November 10-11, 2002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F0C2CC83-BAF2-4CE1-BAE7-94EF61D159CB}" type="slidenum">
              <a:rPr lang="en-US" smtClean="0">
                <a:latin typeface="Arial" pitchFamily="34" charset="0"/>
              </a:rPr>
              <a:pPr/>
              <a:t>23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4786313" y="857250"/>
            <a:ext cx="3581400" cy="1270000"/>
            <a:chOff x="1488" y="528"/>
            <a:chExt cx="2256" cy="800"/>
          </a:xfrm>
        </p:grpSpPr>
        <p:grpSp>
          <p:nvGrpSpPr>
            <p:cNvPr id="35853" name="Group 4"/>
            <p:cNvGrpSpPr>
              <a:grpSpLocks/>
            </p:cNvGrpSpPr>
            <p:nvPr/>
          </p:nvGrpSpPr>
          <p:grpSpPr bwMode="auto">
            <a:xfrm>
              <a:off x="2320" y="752"/>
              <a:ext cx="576" cy="576"/>
              <a:chOff x="672" y="720"/>
              <a:chExt cx="576" cy="576"/>
            </a:xfrm>
          </p:grpSpPr>
          <p:sp>
            <p:nvSpPr>
              <p:cNvPr id="35862" name="Oval 5"/>
              <p:cNvSpPr>
                <a:spLocks noChangeArrowheads="1"/>
              </p:cNvSpPr>
              <p:nvPr/>
            </p:nvSpPr>
            <p:spPr bwMode="auto">
              <a:xfrm>
                <a:off x="672" y="720"/>
                <a:ext cx="576" cy="576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863" name="Oval 6"/>
              <p:cNvSpPr>
                <a:spLocks noChangeArrowheads="1"/>
              </p:cNvSpPr>
              <p:nvPr/>
            </p:nvSpPr>
            <p:spPr bwMode="auto">
              <a:xfrm>
                <a:off x="800" y="720"/>
                <a:ext cx="336" cy="576"/>
              </a:xfrm>
              <a:prstGeom prst="ellipse">
                <a:avLst/>
              </a:prstGeom>
              <a:gradFill rotWithShape="0">
                <a:gsLst>
                  <a:gs pos="0">
                    <a:schemeClr val="tx1"/>
                  </a:gs>
                  <a:gs pos="100000">
                    <a:srgbClr val="AEAEAE"/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5854" name="Text Box 7"/>
            <p:cNvSpPr txBox="1">
              <a:spLocks noChangeArrowheads="1"/>
            </p:cNvSpPr>
            <p:nvPr/>
          </p:nvSpPr>
          <p:spPr bwMode="auto">
            <a:xfrm>
              <a:off x="3264" y="816"/>
              <a:ext cx="35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>
                  <a:solidFill>
                    <a:srgbClr val="3B21FF"/>
                  </a:solidFill>
                </a:rPr>
                <a:t>Drift</a:t>
              </a:r>
            </a:p>
          </p:txBody>
        </p:sp>
        <p:sp>
          <p:nvSpPr>
            <p:cNvPr id="35855" name="Line 8"/>
            <p:cNvSpPr>
              <a:spLocks noChangeShapeType="1"/>
            </p:cNvSpPr>
            <p:nvPr/>
          </p:nvSpPr>
          <p:spPr bwMode="auto">
            <a:xfrm flipH="1">
              <a:off x="1488" y="1056"/>
              <a:ext cx="720" cy="0"/>
            </a:xfrm>
            <a:prstGeom prst="line">
              <a:avLst/>
            </a:prstGeom>
            <a:noFill/>
            <a:ln w="19050">
              <a:solidFill>
                <a:srgbClr val="FF1814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856" name="Text Box 9"/>
            <p:cNvSpPr txBox="1">
              <a:spLocks noChangeArrowheads="1"/>
            </p:cNvSpPr>
            <p:nvPr/>
          </p:nvSpPr>
          <p:spPr bwMode="auto">
            <a:xfrm>
              <a:off x="1776" y="864"/>
              <a:ext cx="51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>
                  <a:solidFill>
                    <a:srgbClr val="FF1814"/>
                  </a:solidFill>
                </a:rPr>
                <a:t>E Field</a:t>
              </a:r>
            </a:p>
          </p:txBody>
        </p:sp>
        <p:sp>
          <p:nvSpPr>
            <p:cNvPr id="35857" name="Line 10"/>
            <p:cNvSpPr>
              <a:spLocks noChangeShapeType="1"/>
            </p:cNvSpPr>
            <p:nvPr/>
          </p:nvSpPr>
          <p:spPr bwMode="auto">
            <a:xfrm>
              <a:off x="3072" y="1056"/>
              <a:ext cx="672" cy="0"/>
            </a:xfrm>
            <a:prstGeom prst="line">
              <a:avLst/>
            </a:prstGeom>
            <a:noFill/>
            <a:ln w="19050">
              <a:solidFill>
                <a:srgbClr val="3B21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858" name="Line 11"/>
            <p:cNvSpPr>
              <a:spLocks noChangeShapeType="1"/>
            </p:cNvSpPr>
            <p:nvPr/>
          </p:nvSpPr>
          <p:spPr bwMode="auto">
            <a:xfrm flipV="1">
              <a:off x="2616" y="624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859" name="Line 12"/>
            <p:cNvSpPr>
              <a:spLocks noChangeShapeType="1"/>
            </p:cNvSpPr>
            <p:nvPr/>
          </p:nvSpPr>
          <p:spPr bwMode="auto">
            <a:xfrm>
              <a:off x="2608" y="1064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860" name="Text Box 13"/>
            <p:cNvSpPr txBox="1">
              <a:spLocks noChangeArrowheads="1"/>
            </p:cNvSpPr>
            <p:nvPr/>
          </p:nvSpPr>
          <p:spPr bwMode="auto">
            <a:xfrm>
              <a:off x="2640" y="528"/>
              <a:ext cx="24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b="1" i="1">
                  <a:solidFill>
                    <a:schemeClr val="tx1"/>
                  </a:solidFill>
                  <a:latin typeface="Symbol" pitchFamily="18" charset="2"/>
                </a:rPr>
                <a:t>s</a:t>
              </a:r>
              <a:r>
                <a:rPr lang="en-US" b="1" i="1" baseline="-25000">
                  <a:solidFill>
                    <a:schemeClr val="tx1"/>
                  </a:solidFill>
                </a:rPr>
                <a:t>T</a:t>
              </a:r>
              <a:endParaRPr lang="en-US" b="1" i="1">
                <a:solidFill>
                  <a:schemeClr val="tx1"/>
                </a:solidFill>
              </a:endParaRPr>
            </a:p>
          </p:txBody>
        </p:sp>
        <p:sp>
          <p:nvSpPr>
            <p:cNvPr id="35861" name="Text Box 14"/>
            <p:cNvSpPr txBox="1">
              <a:spLocks noChangeArrowheads="1"/>
            </p:cNvSpPr>
            <p:nvPr/>
          </p:nvSpPr>
          <p:spPr bwMode="auto">
            <a:xfrm>
              <a:off x="2832" y="864"/>
              <a:ext cx="24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b="1" i="1">
                  <a:solidFill>
                    <a:schemeClr val="tx1"/>
                  </a:solidFill>
                  <a:latin typeface="Symbol" pitchFamily="18" charset="2"/>
                </a:rPr>
                <a:t>s</a:t>
              </a:r>
              <a:r>
                <a:rPr lang="en-US" b="1" i="1" baseline="-25000">
                  <a:solidFill>
                    <a:schemeClr val="tx1"/>
                  </a:solidFill>
                </a:rPr>
                <a:t>L</a:t>
              </a:r>
              <a:endParaRPr lang="en-US" b="1" i="1">
                <a:solidFill>
                  <a:schemeClr val="tx1"/>
                </a:solidFill>
              </a:endParaRPr>
            </a:p>
          </p:txBody>
        </p:sp>
      </p:grpSp>
      <p:sp>
        <p:nvSpPr>
          <p:cNvPr id="35844" name="Text Box 93"/>
          <p:cNvSpPr txBox="1">
            <a:spLocks noChangeArrowheads="1"/>
          </p:cNvSpPr>
          <p:nvPr/>
        </p:nvSpPr>
        <p:spPr bwMode="auto">
          <a:xfrm>
            <a:off x="898525" y="85725"/>
            <a:ext cx="44656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/>
              <a:t>Diffusion Electric Anisotropy </a:t>
            </a:r>
            <a:endParaRPr lang="en-GB" sz="2400" b="1"/>
          </a:p>
        </p:txBody>
      </p:sp>
      <p:pic>
        <p:nvPicPr>
          <p:cNvPr id="35845" name="Picture 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2357438"/>
            <a:ext cx="3384550" cy="336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205038"/>
            <a:ext cx="3529012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Rectangle 100"/>
          <p:cNvSpPr>
            <a:spLocks noChangeArrowheads="1"/>
          </p:cNvSpPr>
          <p:nvPr/>
        </p:nvSpPr>
        <p:spPr bwMode="auto">
          <a:xfrm rot="-5400000">
            <a:off x="-994568" y="3812381"/>
            <a:ext cx="3219450" cy="29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 b="1"/>
              <a:t>Longitudinal diffusion (  µm for 1 cm drift)</a:t>
            </a:r>
          </a:p>
        </p:txBody>
      </p:sp>
      <p:sp>
        <p:nvSpPr>
          <p:cNvPr id="35848" name="Rectangle 101"/>
          <p:cNvSpPr>
            <a:spLocks noChangeArrowheads="1"/>
          </p:cNvSpPr>
          <p:nvPr/>
        </p:nvSpPr>
        <p:spPr bwMode="auto">
          <a:xfrm rot="-5400000">
            <a:off x="3092451" y="3829050"/>
            <a:ext cx="3109912" cy="29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 b="1"/>
              <a:t>Transverse diffusion (  µm for 1 cm drift)</a:t>
            </a:r>
          </a:p>
        </p:txBody>
      </p:sp>
      <p:sp>
        <p:nvSpPr>
          <p:cNvPr id="35849" name="Text Box 103"/>
          <p:cNvSpPr txBox="1">
            <a:spLocks noChangeArrowheads="1"/>
          </p:cNvSpPr>
          <p:nvPr/>
        </p:nvSpPr>
        <p:spPr bwMode="auto">
          <a:xfrm>
            <a:off x="2771775" y="5734050"/>
            <a:ext cx="976313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E (V/cm)</a:t>
            </a:r>
          </a:p>
        </p:txBody>
      </p:sp>
      <p:sp>
        <p:nvSpPr>
          <p:cNvPr id="35850" name="Text Box 104"/>
          <p:cNvSpPr txBox="1">
            <a:spLocks noChangeArrowheads="1"/>
          </p:cNvSpPr>
          <p:nvPr/>
        </p:nvSpPr>
        <p:spPr bwMode="auto">
          <a:xfrm>
            <a:off x="7092950" y="5805488"/>
            <a:ext cx="919163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E(V/cm)</a:t>
            </a:r>
          </a:p>
        </p:txBody>
      </p:sp>
      <p:sp>
        <p:nvSpPr>
          <p:cNvPr id="35851" name="Rectangle 105"/>
          <p:cNvSpPr>
            <a:spLocks noChangeArrowheads="1"/>
          </p:cNvSpPr>
          <p:nvPr/>
        </p:nvSpPr>
        <p:spPr bwMode="auto">
          <a:xfrm>
            <a:off x="3276600" y="6308725"/>
            <a:ext cx="2843213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S. Biagi http://consult.cern.ch/writeup/magboltz/</a:t>
            </a: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428625" y="1357313"/>
            <a:ext cx="4214813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>
                <a:latin typeface="+mn-lt"/>
              </a:rPr>
              <a:t>Influence of gas mixture composition on two diffusion coefficients</a:t>
            </a:r>
            <a:endParaRPr lang="en-US" sz="1400" baseline="-25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5159CBE3-DF60-4729-9739-247F15437395}" type="slidenum">
              <a:rPr lang="en-US" smtClean="0">
                <a:latin typeface="Arial" pitchFamily="34" charset="0"/>
              </a:rPr>
              <a:pPr/>
              <a:t>24</a:t>
            </a:fld>
            <a:endParaRPr lang="en-US" smtClean="0">
              <a:latin typeface="Arial" pitchFamily="34" charset="0"/>
            </a:endParaRP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971550" y="1196975"/>
          <a:ext cx="2247900" cy="508000"/>
        </p:xfrm>
        <a:graphic>
          <a:graphicData uri="http://schemas.openxmlformats.org/presentationml/2006/ole">
            <p:oleObj spid="_x0000_s16386" name="Equation" r:id="rId4" imgW="2247840" imgH="507960" progId="Equation.3">
              <p:embed/>
            </p:oleObj>
          </a:graphicData>
        </a:graphic>
      </p:graphicFrame>
      <p:graphicFrame>
        <p:nvGraphicFramePr>
          <p:cNvPr id="16387" name="Object 5"/>
          <p:cNvGraphicFramePr>
            <a:graphicFrameLocks noChangeAspect="1"/>
          </p:cNvGraphicFramePr>
          <p:nvPr/>
        </p:nvGraphicFramePr>
        <p:xfrm>
          <a:off x="684213" y="2060575"/>
          <a:ext cx="2730500" cy="558800"/>
        </p:xfrm>
        <a:graphic>
          <a:graphicData uri="http://schemas.openxmlformats.org/presentationml/2006/ole">
            <p:oleObj spid="_x0000_s16387" name="Equation" r:id="rId5" imgW="2730240" imgH="558720" progId="Equation.3">
              <p:embed/>
            </p:oleObj>
          </a:graphicData>
        </a:graphic>
      </p:graphicFrame>
      <p:graphicFrame>
        <p:nvGraphicFramePr>
          <p:cNvPr id="16388" name="Object 6"/>
          <p:cNvGraphicFramePr>
            <a:graphicFrameLocks noChangeAspect="1"/>
          </p:cNvGraphicFramePr>
          <p:nvPr/>
        </p:nvGraphicFramePr>
        <p:xfrm>
          <a:off x="4932363" y="1700213"/>
          <a:ext cx="1384300" cy="303212"/>
        </p:xfrm>
        <a:graphic>
          <a:graphicData uri="http://schemas.openxmlformats.org/presentationml/2006/ole">
            <p:oleObj spid="_x0000_s16388" name="Equation" r:id="rId6" imgW="1384200" imgH="304560" progId="Equation.3">
              <p:embed/>
            </p:oleObj>
          </a:graphicData>
        </a:graphic>
      </p:graphicFrame>
      <p:graphicFrame>
        <p:nvGraphicFramePr>
          <p:cNvPr id="16389" name="Object 7"/>
          <p:cNvGraphicFramePr>
            <a:graphicFrameLocks noChangeAspect="1"/>
          </p:cNvGraphicFramePr>
          <p:nvPr/>
        </p:nvGraphicFramePr>
        <p:xfrm>
          <a:off x="6443663" y="1557338"/>
          <a:ext cx="1219200" cy="508000"/>
        </p:xfrm>
        <a:graphic>
          <a:graphicData uri="http://schemas.openxmlformats.org/presentationml/2006/ole">
            <p:oleObj spid="_x0000_s16389" name="Equation" r:id="rId7" imgW="1218960" imgH="507960" progId="Equation.3">
              <p:embed/>
            </p:oleObj>
          </a:graphicData>
        </a:graphic>
      </p:graphicFrame>
      <p:graphicFrame>
        <p:nvGraphicFramePr>
          <p:cNvPr id="16390" name="Object 8"/>
          <p:cNvGraphicFramePr>
            <a:graphicFrameLocks noChangeAspect="1"/>
          </p:cNvGraphicFramePr>
          <p:nvPr/>
        </p:nvGraphicFramePr>
        <p:xfrm>
          <a:off x="900113" y="3284538"/>
          <a:ext cx="711200" cy="508000"/>
        </p:xfrm>
        <a:graphic>
          <a:graphicData uri="http://schemas.openxmlformats.org/presentationml/2006/ole">
            <p:oleObj spid="_x0000_s16390" name="Equation" r:id="rId8" imgW="711000" imgH="507960" progId="Equation.3">
              <p:embed/>
            </p:oleObj>
          </a:graphicData>
        </a:graphic>
      </p:graphicFrame>
      <p:graphicFrame>
        <p:nvGraphicFramePr>
          <p:cNvPr id="16391" name="Object 9"/>
          <p:cNvGraphicFramePr>
            <a:graphicFrameLocks noChangeAspect="1"/>
          </p:cNvGraphicFramePr>
          <p:nvPr/>
        </p:nvGraphicFramePr>
        <p:xfrm>
          <a:off x="684213" y="2636838"/>
          <a:ext cx="3746500" cy="609600"/>
        </p:xfrm>
        <a:graphic>
          <a:graphicData uri="http://schemas.openxmlformats.org/presentationml/2006/ole">
            <p:oleObj spid="_x0000_s16391" name="Equation" r:id="rId9" imgW="3746160" imgH="609480" progId="Equation.3">
              <p:embed/>
            </p:oleObj>
          </a:graphicData>
        </a:graphic>
      </p:graphicFrame>
      <p:sp>
        <p:nvSpPr>
          <p:cNvPr id="16409" name="Text Box 10"/>
          <p:cNvSpPr txBox="1">
            <a:spLocks noChangeArrowheads="1"/>
          </p:cNvSpPr>
          <p:nvPr/>
        </p:nvSpPr>
        <p:spPr bwMode="auto">
          <a:xfrm>
            <a:off x="827088" y="836613"/>
            <a:ext cx="66833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Equation of motion  of free charge carriers in presence of E and B fields:</a:t>
            </a:r>
          </a:p>
        </p:txBody>
      </p:sp>
      <p:graphicFrame>
        <p:nvGraphicFramePr>
          <p:cNvPr id="16392" name="Object 11"/>
          <p:cNvGraphicFramePr>
            <a:graphicFrameLocks noChangeAspect="1"/>
          </p:cNvGraphicFramePr>
          <p:nvPr/>
        </p:nvGraphicFramePr>
        <p:xfrm>
          <a:off x="4067175" y="1268413"/>
          <a:ext cx="393700" cy="292100"/>
        </p:xfrm>
        <a:graphic>
          <a:graphicData uri="http://schemas.openxmlformats.org/presentationml/2006/ole">
            <p:oleObj spid="_x0000_s16392" name="Equation" r:id="rId10" imgW="393480" imgH="291960" progId="Equation.3">
              <p:embed/>
            </p:oleObj>
          </a:graphicData>
        </a:graphic>
      </p:graphicFrame>
      <p:sp>
        <p:nvSpPr>
          <p:cNvPr id="16410" name="Text Box 12"/>
          <p:cNvSpPr txBox="1">
            <a:spLocks noChangeArrowheads="1"/>
          </p:cNvSpPr>
          <p:nvPr/>
        </p:nvSpPr>
        <p:spPr bwMode="auto">
          <a:xfrm>
            <a:off x="3276600" y="1268413"/>
            <a:ext cx="7366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where</a:t>
            </a:r>
          </a:p>
        </p:txBody>
      </p:sp>
      <p:sp>
        <p:nvSpPr>
          <p:cNvPr id="16411" name="Text Box 13"/>
          <p:cNvSpPr txBox="1">
            <a:spLocks noChangeArrowheads="1"/>
          </p:cNvSpPr>
          <p:nvPr/>
        </p:nvSpPr>
        <p:spPr bwMode="auto">
          <a:xfrm>
            <a:off x="4500563" y="1268413"/>
            <a:ext cx="3763962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stochastic force resulting from collisions</a:t>
            </a:r>
          </a:p>
        </p:txBody>
      </p:sp>
      <p:graphicFrame>
        <p:nvGraphicFramePr>
          <p:cNvPr id="16393" name="Object 14"/>
          <p:cNvGraphicFramePr>
            <a:graphicFrameLocks noChangeAspect="1"/>
          </p:cNvGraphicFramePr>
          <p:nvPr/>
        </p:nvGraphicFramePr>
        <p:xfrm>
          <a:off x="5651500" y="2205038"/>
          <a:ext cx="2924175" cy="2554287"/>
        </p:xfrm>
        <a:graphic>
          <a:graphicData uri="http://schemas.openxmlformats.org/presentationml/2006/ole">
            <p:oleObj spid="_x0000_s16393" name="Designer 4.0 Drawing" r:id="rId11" imgW="5240160" imgH="4578480" progId="MgxDesigner">
              <p:embed/>
            </p:oleObj>
          </a:graphicData>
        </a:graphic>
      </p:graphicFrame>
      <p:graphicFrame>
        <p:nvGraphicFramePr>
          <p:cNvPr id="16394" name="Object 15"/>
          <p:cNvGraphicFramePr>
            <a:graphicFrameLocks noChangeAspect="1"/>
          </p:cNvGraphicFramePr>
          <p:nvPr/>
        </p:nvGraphicFramePr>
        <p:xfrm>
          <a:off x="6227763" y="4797425"/>
          <a:ext cx="1727200" cy="1684338"/>
        </p:xfrm>
        <a:graphic>
          <a:graphicData uri="http://schemas.openxmlformats.org/presentationml/2006/ole">
            <p:oleObj spid="_x0000_s16394" name="Designer 4.0 Drawing" r:id="rId12" imgW="2618640" imgH="2554920" progId="MgxDesigner">
              <p:embed/>
            </p:oleObj>
          </a:graphicData>
        </a:graphic>
      </p:graphicFrame>
      <p:graphicFrame>
        <p:nvGraphicFramePr>
          <p:cNvPr id="16395" name="Object 16"/>
          <p:cNvGraphicFramePr>
            <a:graphicFrameLocks noChangeAspect="1"/>
          </p:cNvGraphicFramePr>
          <p:nvPr/>
        </p:nvGraphicFramePr>
        <p:xfrm>
          <a:off x="7740650" y="5084763"/>
          <a:ext cx="1016000" cy="265112"/>
        </p:xfrm>
        <a:graphic>
          <a:graphicData uri="http://schemas.openxmlformats.org/presentationml/2006/ole">
            <p:oleObj spid="_x0000_s16395" name="Equation" r:id="rId13" imgW="1015920" imgH="266400" progId="Equation.3">
              <p:embed/>
            </p:oleObj>
          </a:graphicData>
        </a:graphic>
      </p:graphicFrame>
      <p:sp>
        <p:nvSpPr>
          <p:cNvPr id="16412" name="Text Box 17"/>
          <p:cNvSpPr txBox="1">
            <a:spLocks noChangeArrowheads="1"/>
          </p:cNvSpPr>
          <p:nvPr/>
        </p:nvSpPr>
        <p:spPr bwMode="auto">
          <a:xfrm>
            <a:off x="879475" y="1651000"/>
            <a:ext cx="406717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Time averaged solutions with assumptions:</a:t>
            </a:r>
          </a:p>
        </p:txBody>
      </p:sp>
      <p:sp>
        <p:nvSpPr>
          <p:cNvPr id="16413" name="Text Box 18"/>
          <p:cNvSpPr txBox="1">
            <a:spLocks noChangeArrowheads="1"/>
          </p:cNvSpPr>
          <p:nvPr/>
        </p:nvSpPr>
        <p:spPr bwMode="auto">
          <a:xfrm>
            <a:off x="7720013" y="1651000"/>
            <a:ext cx="12922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friction force</a:t>
            </a:r>
          </a:p>
        </p:txBody>
      </p:sp>
      <p:graphicFrame>
        <p:nvGraphicFramePr>
          <p:cNvPr id="16396" name="Object 19"/>
          <p:cNvGraphicFramePr>
            <a:graphicFrameLocks noChangeAspect="1"/>
          </p:cNvGraphicFramePr>
          <p:nvPr/>
        </p:nvGraphicFramePr>
        <p:xfrm>
          <a:off x="2700338" y="3295650"/>
          <a:ext cx="723900" cy="508000"/>
        </p:xfrm>
        <a:graphic>
          <a:graphicData uri="http://schemas.openxmlformats.org/presentationml/2006/ole">
            <p:oleObj spid="_x0000_s16396" name="Equation" r:id="rId14" imgW="723600" imgH="507960" progId="Equation.3">
              <p:embed/>
            </p:oleObj>
          </a:graphicData>
        </a:graphic>
      </p:graphicFrame>
      <p:sp>
        <p:nvSpPr>
          <p:cNvPr id="16414" name="Text Box 20"/>
          <p:cNvSpPr txBox="1">
            <a:spLocks noChangeArrowheads="1"/>
          </p:cNvSpPr>
          <p:nvPr/>
        </p:nvSpPr>
        <p:spPr bwMode="auto">
          <a:xfrm>
            <a:off x="1619250" y="3357563"/>
            <a:ext cx="871538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mobility</a:t>
            </a:r>
          </a:p>
        </p:txBody>
      </p:sp>
      <p:sp>
        <p:nvSpPr>
          <p:cNvPr id="16415" name="Text Box 21"/>
          <p:cNvSpPr txBox="1">
            <a:spLocks noChangeArrowheads="1"/>
          </p:cNvSpPr>
          <p:nvPr/>
        </p:nvSpPr>
        <p:spPr bwMode="auto">
          <a:xfrm>
            <a:off x="3419475" y="3357563"/>
            <a:ext cx="194627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cyclotron frequency</a:t>
            </a:r>
          </a:p>
        </p:txBody>
      </p:sp>
      <p:sp>
        <p:nvSpPr>
          <p:cNvPr id="16416" name="Text Box 22"/>
          <p:cNvSpPr txBox="1">
            <a:spLocks noChangeArrowheads="1"/>
          </p:cNvSpPr>
          <p:nvPr/>
        </p:nvSpPr>
        <p:spPr bwMode="auto">
          <a:xfrm>
            <a:off x="3851275" y="2133600"/>
            <a:ext cx="30956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t</a:t>
            </a:r>
            <a:r>
              <a:rPr lang="en-US"/>
              <a:t>   mean time between collisions</a:t>
            </a:r>
          </a:p>
        </p:txBody>
      </p:sp>
      <p:sp>
        <p:nvSpPr>
          <p:cNvPr id="16417" name="Text Box 23"/>
          <p:cNvSpPr txBox="1">
            <a:spLocks noChangeArrowheads="1"/>
          </p:cNvSpPr>
          <p:nvPr/>
        </p:nvSpPr>
        <p:spPr bwMode="auto">
          <a:xfrm>
            <a:off x="468313" y="3789363"/>
            <a:ext cx="11493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B=0</a:t>
            </a: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/>
              <a:t>   </a:t>
            </a:r>
            <a:r>
              <a:rPr lang="en-US">
                <a:cs typeface="Arial" pitchFamily="34" charset="0"/>
              </a:rPr>
              <a:t>→</a:t>
            </a:r>
            <a:r>
              <a:rPr lang="en-US"/>
              <a:t>   </a:t>
            </a:r>
          </a:p>
        </p:txBody>
      </p:sp>
      <p:graphicFrame>
        <p:nvGraphicFramePr>
          <p:cNvPr id="16397" name="Object 24"/>
          <p:cNvGraphicFramePr>
            <a:graphicFrameLocks noChangeAspect="1"/>
          </p:cNvGraphicFramePr>
          <p:nvPr/>
        </p:nvGraphicFramePr>
        <p:xfrm>
          <a:off x="1547813" y="3860800"/>
          <a:ext cx="1079500" cy="292100"/>
        </p:xfrm>
        <a:graphic>
          <a:graphicData uri="http://schemas.openxmlformats.org/presentationml/2006/ole">
            <p:oleObj spid="_x0000_s16397" name="Equation" r:id="rId15" imgW="1079280" imgH="291960" progId="Equation.3">
              <p:embed/>
            </p:oleObj>
          </a:graphicData>
        </a:graphic>
      </p:graphicFrame>
      <p:graphicFrame>
        <p:nvGraphicFramePr>
          <p:cNvPr id="16398" name="Object 25"/>
          <p:cNvGraphicFramePr>
            <a:graphicFrameLocks noChangeAspect="1"/>
          </p:cNvGraphicFramePr>
          <p:nvPr/>
        </p:nvGraphicFramePr>
        <p:xfrm>
          <a:off x="539750" y="4365625"/>
          <a:ext cx="469900" cy="292100"/>
        </p:xfrm>
        <a:graphic>
          <a:graphicData uri="http://schemas.openxmlformats.org/presentationml/2006/ole">
            <p:oleObj spid="_x0000_s16398" name="Equation" r:id="rId16" imgW="469800" imgH="291960" progId="Equation.3">
              <p:embed/>
            </p:oleObj>
          </a:graphicData>
        </a:graphic>
      </p:graphicFrame>
      <p:graphicFrame>
        <p:nvGraphicFramePr>
          <p:cNvPr id="16399" name="Object 26"/>
          <p:cNvGraphicFramePr>
            <a:graphicFrameLocks noChangeAspect="1"/>
          </p:cNvGraphicFramePr>
          <p:nvPr/>
        </p:nvGraphicFramePr>
        <p:xfrm>
          <a:off x="539750" y="4797425"/>
          <a:ext cx="546100" cy="241300"/>
        </p:xfrm>
        <a:graphic>
          <a:graphicData uri="http://schemas.openxmlformats.org/presentationml/2006/ole">
            <p:oleObj spid="_x0000_s16399" name="Equation" r:id="rId17" imgW="545760" imgH="241200" progId="Equation.3">
              <p:embed/>
            </p:oleObj>
          </a:graphicData>
        </a:graphic>
      </p:graphicFrame>
      <p:sp>
        <p:nvSpPr>
          <p:cNvPr id="16418" name="Text Box 27"/>
          <p:cNvSpPr txBox="1">
            <a:spLocks noChangeArrowheads="1"/>
          </p:cNvSpPr>
          <p:nvPr/>
        </p:nvSpPr>
        <p:spPr bwMode="auto">
          <a:xfrm>
            <a:off x="1116013" y="4221163"/>
            <a:ext cx="3873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cs typeface="Arial" pitchFamily="34" charset="0"/>
              </a:rPr>
              <a:t>→</a:t>
            </a:r>
          </a:p>
        </p:txBody>
      </p:sp>
      <p:sp>
        <p:nvSpPr>
          <p:cNvPr id="16419" name="Text Box 28"/>
          <p:cNvSpPr txBox="1">
            <a:spLocks noChangeArrowheads="1"/>
          </p:cNvSpPr>
          <p:nvPr/>
        </p:nvSpPr>
        <p:spPr bwMode="auto">
          <a:xfrm>
            <a:off x="1187450" y="4724400"/>
            <a:ext cx="38735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cs typeface="Arial" pitchFamily="34" charset="0"/>
              </a:rPr>
              <a:t>→</a:t>
            </a:r>
          </a:p>
        </p:txBody>
      </p:sp>
      <p:graphicFrame>
        <p:nvGraphicFramePr>
          <p:cNvPr id="16400" name="Object 29"/>
          <p:cNvGraphicFramePr>
            <a:graphicFrameLocks noChangeAspect="1"/>
          </p:cNvGraphicFramePr>
          <p:nvPr/>
        </p:nvGraphicFramePr>
        <p:xfrm>
          <a:off x="1547813" y="4292600"/>
          <a:ext cx="596900" cy="266700"/>
        </p:xfrm>
        <a:graphic>
          <a:graphicData uri="http://schemas.openxmlformats.org/presentationml/2006/ole">
            <p:oleObj spid="_x0000_s16400" name="Equation" r:id="rId18" imgW="596880" imgH="266400" progId="Equation.3">
              <p:embed/>
            </p:oleObj>
          </a:graphicData>
        </a:graphic>
      </p:graphicFrame>
      <p:graphicFrame>
        <p:nvGraphicFramePr>
          <p:cNvPr id="16401" name="Object 30"/>
          <p:cNvGraphicFramePr>
            <a:graphicFrameLocks noChangeAspect="1"/>
          </p:cNvGraphicFramePr>
          <p:nvPr/>
        </p:nvGraphicFramePr>
        <p:xfrm>
          <a:off x="1619250" y="4652963"/>
          <a:ext cx="1422400" cy="533400"/>
        </p:xfrm>
        <a:graphic>
          <a:graphicData uri="http://schemas.openxmlformats.org/presentationml/2006/ole">
            <p:oleObj spid="_x0000_s16401" name="Equation" r:id="rId19" imgW="1422360" imgH="533160" progId="Equation.3">
              <p:embed/>
            </p:oleObj>
          </a:graphicData>
        </a:graphic>
      </p:graphicFrame>
      <p:graphicFrame>
        <p:nvGraphicFramePr>
          <p:cNvPr id="16402" name="Object 31"/>
          <p:cNvGraphicFramePr>
            <a:graphicFrameLocks noChangeAspect="1"/>
          </p:cNvGraphicFramePr>
          <p:nvPr/>
        </p:nvGraphicFramePr>
        <p:xfrm>
          <a:off x="6011863" y="5157788"/>
          <a:ext cx="800100" cy="254000"/>
        </p:xfrm>
        <a:graphic>
          <a:graphicData uri="http://schemas.openxmlformats.org/presentationml/2006/ole">
            <p:oleObj spid="_x0000_s16402" name="Equation" r:id="rId20" imgW="799920" imgH="317160" progId="Equation.3">
              <p:embed/>
            </p:oleObj>
          </a:graphicData>
        </a:graphic>
      </p:graphicFrame>
      <p:sp>
        <p:nvSpPr>
          <p:cNvPr id="16420" name="Text Box 32"/>
          <p:cNvSpPr txBox="1">
            <a:spLocks noChangeArrowheads="1"/>
          </p:cNvSpPr>
          <p:nvPr/>
        </p:nvSpPr>
        <p:spPr bwMode="auto">
          <a:xfrm>
            <a:off x="323850" y="5229225"/>
            <a:ext cx="3992563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In general drift velocity has 3 components:</a:t>
            </a:r>
          </a:p>
        </p:txBody>
      </p:sp>
      <p:sp>
        <p:nvSpPr>
          <p:cNvPr id="16421" name="Text Box 33"/>
          <p:cNvSpPr txBox="1">
            <a:spLocks noChangeArrowheads="1"/>
          </p:cNvSpPr>
          <p:nvPr/>
        </p:nvSpPr>
        <p:spPr bwMode="auto">
          <a:xfrm>
            <a:off x="7596188" y="5300663"/>
            <a:ext cx="1414462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Lorentz angle</a:t>
            </a:r>
          </a:p>
        </p:txBody>
      </p:sp>
      <p:graphicFrame>
        <p:nvGraphicFramePr>
          <p:cNvPr id="16403" name="Object 34"/>
          <p:cNvGraphicFramePr>
            <a:graphicFrameLocks noChangeAspect="1"/>
          </p:cNvGraphicFramePr>
          <p:nvPr/>
        </p:nvGraphicFramePr>
        <p:xfrm>
          <a:off x="4284663" y="5300663"/>
          <a:ext cx="1231900" cy="292100"/>
        </p:xfrm>
        <a:graphic>
          <a:graphicData uri="http://schemas.openxmlformats.org/presentationml/2006/ole">
            <p:oleObj spid="_x0000_s16403" name="Equation" r:id="rId21" imgW="1231560" imgH="291960" progId="Equation.3">
              <p:embed/>
            </p:oleObj>
          </a:graphicData>
        </a:graphic>
      </p:graphicFrame>
      <p:graphicFrame>
        <p:nvGraphicFramePr>
          <p:cNvPr id="16404" name="Object 35"/>
          <p:cNvGraphicFramePr>
            <a:graphicFrameLocks noChangeAspect="1"/>
          </p:cNvGraphicFramePr>
          <p:nvPr/>
        </p:nvGraphicFramePr>
        <p:xfrm>
          <a:off x="539750" y="5661025"/>
          <a:ext cx="660400" cy="203200"/>
        </p:xfrm>
        <a:graphic>
          <a:graphicData uri="http://schemas.openxmlformats.org/presentationml/2006/ole">
            <p:oleObj spid="_x0000_s16404" name="Equation" r:id="rId22" imgW="660240" imgH="203040" progId="Equation.3">
              <p:embed/>
            </p:oleObj>
          </a:graphicData>
        </a:graphic>
      </p:graphicFrame>
      <p:graphicFrame>
        <p:nvGraphicFramePr>
          <p:cNvPr id="16405" name="Object 36"/>
          <p:cNvGraphicFramePr>
            <a:graphicFrameLocks noChangeAspect="1"/>
          </p:cNvGraphicFramePr>
          <p:nvPr/>
        </p:nvGraphicFramePr>
        <p:xfrm>
          <a:off x="539750" y="6021388"/>
          <a:ext cx="673100" cy="203200"/>
        </p:xfrm>
        <a:graphic>
          <a:graphicData uri="http://schemas.openxmlformats.org/presentationml/2006/ole">
            <p:oleObj spid="_x0000_s16405" name="Equation" r:id="rId23" imgW="672840" imgH="203040" progId="Equation.3">
              <p:embed/>
            </p:oleObj>
          </a:graphicData>
        </a:graphic>
      </p:graphicFrame>
      <p:sp>
        <p:nvSpPr>
          <p:cNvPr id="16422" name="Text Box 37"/>
          <p:cNvSpPr txBox="1">
            <a:spLocks noChangeArrowheads="1"/>
          </p:cNvSpPr>
          <p:nvPr/>
        </p:nvSpPr>
        <p:spPr bwMode="auto">
          <a:xfrm>
            <a:off x="6280150" y="1651000"/>
            <a:ext cx="24130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;</a:t>
            </a:r>
          </a:p>
        </p:txBody>
      </p:sp>
      <p:sp>
        <p:nvSpPr>
          <p:cNvPr id="16423" name="Text Box 38"/>
          <p:cNvSpPr txBox="1">
            <a:spLocks noChangeArrowheads="1"/>
          </p:cNvSpPr>
          <p:nvPr/>
        </p:nvSpPr>
        <p:spPr bwMode="auto">
          <a:xfrm>
            <a:off x="1239838" y="5540375"/>
            <a:ext cx="214630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particles follow E-field</a:t>
            </a:r>
          </a:p>
        </p:txBody>
      </p:sp>
      <p:sp>
        <p:nvSpPr>
          <p:cNvPr id="16424" name="Text Box 39"/>
          <p:cNvSpPr txBox="1">
            <a:spLocks noChangeArrowheads="1"/>
          </p:cNvSpPr>
          <p:nvPr/>
        </p:nvSpPr>
        <p:spPr bwMode="auto">
          <a:xfrm>
            <a:off x="1258888" y="5876925"/>
            <a:ext cx="214630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particles follow B-field</a:t>
            </a:r>
          </a:p>
        </p:txBody>
      </p:sp>
      <p:sp>
        <p:nvSpPr>
          <p:cNvPr id="16425" name="Rectangle 40"/>
          <p:cNvSpPr>
            <a:spLocks noChangeArrowheads="1"/>
          </p:cNvSpPr>
          <p:nvPr/>
        </p:nvSpPr>
        <p:spPr bwMode="auto">
          <a:xfrm>
            <a:off x="755650" y="188913"/>
            <a:ext cx="5159375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Drift in Presence of E and B Fields</a:t>
            </a:r>
          </a:p>
        </p:txBody>
      </p:sp>
      <p:sp>
        <p:nvSpPr>
          <p:cNvPr id="16426" name="Rectangle 41"/>
          <p:cNvSpPr>
            <a:spLocks noChangeArrowheads="1"/>
          </p:cNvSpPr>
          <p:nvPr/>
        </p:nvSpPr>
        <p:spPr bwMode="auto">
          <a:xfrm>
            <a:off x="611188" y="2636838"/>
            <a:ext cx="3889375" cy="64770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16406" name="Object 42"/>
          <p:cNvGraphicFramePr>
            <a:graphicFrameLocks noChangeAspect="1"/>
          </p:cNvGraphicFramePr>
          <p:nvPr/>
        </p:nvGraphicFramePr>
        <p:xfrm>
          <a:off x="7451725" y="2205038"/>
          <a:ext cx="482600" cy="241300"/>
        </p:xfrm>
        <a:graphic>
          <a:graphicData uri="http://schemas.openxmlformats.org/presentationml/2006/ole">
            <p:oleObj spid="_x0000_s16406" name="Equation" r:id="rId24" imgW="482400" imgH="241200" progId="Equation.3">
              <p:embed/>
            </p:oleObj>
          </a:graphicData>
        </a:graphic>
      </p:graphicFrame>
      <p:graphicFrame>
        <p:nvGraphicFramePr>
          <p:cNvPr id="16407" name="Object 43"/>
          <p:cNvGraphicFramePr>
            <a:graphicFrameLocks noChangeAspect="1"/>
          </p:cNvGraphicFramePr>
          <p:nvPr/>
        </p:nvGraphicFramePr>
        <p:xfrm>
          <a:off x="7092950" y="4797425"/>
          <a:ext cx="482600" cy="241300"/>
        </p:xfrm>
        <a:graphic>
          <a:graphicData uri="http://schemas.openxmlformats.org/presentationml/2006/ole">
            <p:oleObj spid="_x0000_s16407" name="Equation" r:id="rId25" imgW="48240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98BCA153-2FB1-473D-83E9-2BA826A412AA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17416" name="Group 5"/>
          <p:cNvGrpSpPr>
            <a:grpSpLocks/>
          </p:cNvGrpSpPr>
          <p:nvPr/>
        </p:nvGrpSpPr>
        <p:grpSpPr bwMode="auto">
          <a:xfrm>
            <a:off x="468313" y="1557338"/>
            <a:ext cx="2946400" cy="1368425"/>
            <a:chOff x="1200" y="3120"/>
            <a:chExt cx="1856" cy="862"/>
          </a:xfrm>
        </p:grpSpPr>
        <p:sp>
          <p:nvSpPr>
            <p:cNvPr id="17420" name="Line 6"/>
            <p:cNvSpPr>
              <a:spLocks noChangeShapeType="1"/>
            </p:cNvSpPr>
            <p:nvPr/>
          </p:nvSpPr>
          <p:spPr bwMode="auto">
            <a:xfrm>
              <a:off x="2624" y="3584"/>
              <a:ext cx="1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1" name="Line 7"/>
            <p:cNvSpPr>
              <a:spLocks noChangeShapeType="1"/>
            </p:cNvSpPr>
            <p:nvPr/>
          </p:nvSpPr>
          <p:spPr bwMode="auto">
            <a:xfrm flipH="1">
              <a:off x="2608" y="3648"/>
              <a:ext cx="8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2" name="Line 8"/>
            <p:cNvSpPr>
              <a:spLocks noChangeShapeType="1"/>
            </p:cNvSpPr>
            <p:nvPr/>
          </p:nvSpPr>
          <p:spPr bwMode="auto">
            <a:xfrm flipH="1">
              <a:off x="2576" y="3704"/>
              <a:ext cx="24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3" name="Line 9"/>
            <p:cNvSpPr>
              <a:spLocks noChangeShapeType="1"/>
            </p:cNvSpPr>
            <p:nvPr/>
          </p:nvSpPr>
          <p:spPr bwMode="auto">
            <a:xfrm flipH="1">
              <a:off x="2536" y="3760"/>
              <a:ext cx="32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4" name="Line 10"/>
            <p:cNvSpPr>
              <a:spLocks noChangeShapeType="1"/>
            </p:cNvSpPr>
            <p:nvPr/>
          </p:nvSpPr>
          <p:spPr bwMode="auto">
            <a:xfrm flipH="1">
              <a:off x="2488" y="3808"/>
              <a:ext cx="32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5" name="Freeform 11"/>
            <p:cNvSpPr>
              <a:spLocks/>
            </p:cNvSpPr>
            <p:nvPr/>
          </p:nvSpPr>
          <p:spPr bwMode="auto">
            <a:xfrm>
              <a:off x="2440" y="3848"/>
              <a:ext cx="32" cy="16"/>
            </a:xfrm>
            <a:custGeom>
              <a:avLst/>
              <a:gdLst>
                <a:gd name="T0" fmla="*/ 32 w 32"/>
                <a:gd name="T1" fmla="*/ 0 h 16"/>
                <a:gd name="T2" fmla="*/ 0 w 32"/>
                <a:gd name="T3" fmla="*/ 16 h 16"/>
                <a:gd name="T4" fmla="*/ 0 w 32"/>
                <a:gd name="T5" fmla="*/ 16 h 16"/>
                <a:gd name="T6" fmla="*/ 0 w 32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16"/>
                <a:gd name="T14" fmla="*/ 32 w 3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16">
                  <a:moveTo>
                    <a:pt x="32" y="0"/>
                  </a:moveTo>
                  <a:lnTo>
                    <a:pt x="0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6" name="Freeform 12"/>
            <p:cNvSpPr>
              <a:spLocks/>
            </p:cNvSpPr>
            <p:nvPr/>
          </p:nvSpPr>
          <p:spPr bwMode="auto">
            <a:xfrm>
              <a:off x="2376" y="3872"/>
              <a:ext cx="40" cy="16"/>
            </a:xfrm>
            <a:custGeom>
              <a:avLst/>
              <a:gdLst>
                <a:gd name="T0" fmla="*/ 40 w 40"/>
                <a:gd name="T1" fmla="*/ 0 h 16"/>
                <a:gd name="T2" fmla="*/ 0 w 40"/>
                <a:gd name="T3" fmla="*/ 16 h 16"/>
                <a:gd name="T4" fmla="*/ 0 w 40"/>
                <a:gd name="T5" fmla="*/ 16 h 16"/>
                <a:gd name="T6" fmla="*/ 0 w 40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16"/>
                <a:gd name="T14" fmla="*/ 40 w 40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16">
                  <a:moveTo>
                    <a:pt x="40" y="0"/>
                  </a:moveTo>
                  <a:lnTo>
                    <a:pt x="0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7" name="Freeform 13"/>
            <p:cNvSpPr>
              <a:spLocks/>
            </p:cNvSpPr>
            <p:nvPr/>
          </p:nvSpPr>
          <p:spPr bwMode="auto">
            <a:xfrm>
              <a:off x="2312" y="3888"/>
              <a:ext cx="40" cy="1"/>
            </a:xfrm>
            <a:custGeom>
              <a:avLst/>
              <a:gdLst>
                <a:gd name="T0" fmla="*/ 40 w 40"/>
                <a:gd name="T1" fmla="*/ 0 h 1"/>
                <a:gd name="T2" fmla="*/ 8 w 40"/>
                <a:gd name="T3" fmla="*/ 0 h 1"/>
                <a:gd name="T4" fmla="*/ 8 w 40"/>
                <a:gd name="T5" fmla="*/ 0 h 1"/>
                <a:gd name="T6" fmla="*/ 8 w 40"/>
                <a:gd name="T7" fmla="*/ 0 h 1"/>
                <a:gd name="T8" fmla="*/ 8 w 40"/>
                <a:gd name="T9" fmla="*/ 0 h 1"/>
                <a:gd name="T10" fmla="*/ 0 w 40"/>
                <a:gd name="T11" fmla="*/ 0 h 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1"/>
                <a:gd name="T20" fmla="*/ 40 w 40"/>
                <a:gd name="T21" fmla="*/ 1 h 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1">
                  <a:moveTo>
                    <a:pt x="40" y="0"/>
                  </a:moveTo>
                  <a:lnTo>
                    <a:pt x="8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8" name="Freeform 14"/>
            <p:cNvSpPr>
              <a:spLocks/>
            </p:cNvSpPr>
            <p:nvPr/>
          </p:nvSpPr>
          <p:spPr bwMode="auto">
            <a:xfrm>
              <a:off x="2248" y="3880"/>
              <a:ext cx="40" cy="8"/>
            </a:xfrm>
            <a:custGeom>
              <a:avLst/>
              <a:gdLst>
                <a:gd name="T0" fmla="*/ 40 w 40"/>
                <a:gd name="T1" fmla="*/ 8 h 8"/>
                <a:gd name="T2" fmla="*/ 8 w 40"/>
                <a:gd name="T3" fmla="*/ 8 h 8"/>
                <a:gd name="T4" fmla="*/ 8 w 40"/>
                <a:gd name="T5" fmla="*/ 8 h 8"/>
                <a:gd name="T6" fmla="*/ 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8"/>
                <a:gd name="T14" fmla="*/ 40 w 4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8">
                  <a:moveTo>
                    <a:pt x="40" y="8"/>
                  </a:moveTo>
                  <a:lnTo>
                    <a:pt x="8" y="8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29" name="Freeform 15"/>
            <p:cNvSpPr>
              <a:spLocks/>
            </p:cNvSpPr>
            <p:nvPr/>
          </p:nvSpPr>
          <p:spPr bwMode="auto">
            <a:xfrm>
              <a:off x="2184" y="3864"/>
              <a:ext cx="40" cy="8"/>
            </a:xfrm>
            <a:custGeom>
              <a:avLst/>
              <a:gdLst>
                <a:gd name="T0" fmla="*/ 40 w 40"/>
                <a:gd name="T1" fmla="*/ 8 h 8"/>
                <a:gd name="T2" fmla="*/ 16 w 40"/>
                <a:gd name="T3" fmla="*/ 0 h 8"/>
                <a:gd name="T4" fmla="*/ 16 w 40"/>
                <a:gd name="T5" fmla="*/ 0 h 8"/>
                <a:gd name="T6" fmla="*/ 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8"/>
                <a:gd name="T14" fmla="*/ 40 w 4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8">
                  <a:moveTo>
                    <a:pt x="40" y="8"/>
                  </a:move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0" name="Freeform 16"/>
            <p:cNvSpPr>
              <a:spLocks/>
            </p:cNvSpPr>
            <p:nvPr/>
          </p:nvSpPr>
          <p:spPr bwMode="auto">
            <a:xfrm>
              <a:off x="2136" y="3824"/>
              <a:ext cx="32" cy="24"/>
            </a:xfrm>
            <a:custGeom>
              <a:avLst/>
              <a:gdLst>
                <a:gd name="T0" fmla="*/ 32 w 32"/>
                <a:gd name="T1" fmla="*/ 24 h 24"/>
                <a:gd name="T2" fmla="*/ 8 w 32"/>
                <a:gd name="T3" fmla="*/ 16 h 24"/>
                <a:gd name="T4" fmla="*/ 8 w 32"/>
                <a:gd name="T5" fmla="*/ 16 h 24"/>
                <a:gd name="T6" fmla="*/ 0 w 32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24"/>
                <a:gd name="T14" fmla="*/ 32 w 32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24">
                  <a:moveTo>
                    <a:pt x="32" y="24"/>
                  </a:move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1" name="Freeform 17"/>
            <p:cNvSpPr>
              <a:spLocks/>
            </p:cNvSpPr>
            <p:nvPr/>
          </p:nvSpPr>
          <p:spPr bwMode="auto">
            <a:xfrm>
              <a:off x="2088" y="3784"/>
              <a:ext cx="24" cy="32"/>
            </a:xfrm>
            <a:custGeom>
              <a:avLst/>
              <a:gdLst>
                <a:gd name="T0" fmla="*/ 24 w 24"/>
                <a:gd name="T1" fmla="*/ 32 h 32"/>
                <a:gd name="T2" fmla="*/ 8 w 24"/>
                <a:gd name="T3" fmla="*/ 16 h 32"/>
                <a:gd name="T4" fmla="*/ 8 w 24"/>
                <a:gd name="T5" fmla="*/ 16 h 32"/>
                <a:gd name="T6" fmla="*/ 0 w 24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32"/>
                <a:gd name="T14" fmla="*/ 24 w 24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32">
                  <a:moveTo>
                    <a:pt x="24" y="32"/>
                  </a:moveTo>
                  <a:lnTo>
                    <a:pt x="8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2" name="Freeform 18"/>
            <p:cNvSpPr>
              <a:spLocks/>
            </p:cNvSpPr>
            <p:nvPr/>
          </p:nvSpPr>
          <p:spPr bwMode="auto">
            <a:xfrm>
              <a:off x="2048" y="3736"/>
              <a:ext cx="24" cy="32"/>
            </a:xfrm>
            <a:custGeom>
              <a:avLst/>
              <a:gdLst>
                <a:gd name="T0" fmla="*/ 24 w 24"/>
                <a:gd name="T1" fmla="*/ 32 h 32"/>
                <a:gd name="T2" fmla="*/ 16 w 24"/>
                <a:gd name="T3" fmla="*/ 16 h 32"/>
                <a:gd name="T4" fmla="*/ 16 w 24"/>
                <a:gd name="T5" fmla="*/ 16 h 32"/>
                <a:gd name="T6" fmla="*/ 0 w 24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32"/>
                <a:gd name="T14" fmla="*/ 24 w 24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32">
                  <a:moveTo>
                    <a:pt x="24" y="32"/>
                  </a:moveTo>
                  <a:lnTo>
                    <a:pt x="16" y="1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3" name="Freeform 19"/>
            <p:cNvSpPr>
              <a:spLocks/>
            </p:cNvSpPr>
            <p:nvPr/>
          </p:nvSpPr>
          <p:spPr bwMode="auto">
            <a:xfrm>
              <a:off x="2024" y="3672"/>
              <a:ext cx="16" cy="40"/>
            </a:xfrm>
            <a:custGeom>
              <a:avLst/>
              <a:gdLst>
                <a:gd name="T0" fmla="*/ 16 w 16"/>
                <a:gd name="T1" fmla="*/ 40 h 40"/>
                <a:gd name="T2" fmla="*/ 8 w 16"/>
                <a:gd name="T3" fmla="*/ 32 h 40"/>
                <a:gd name="T4" fmla="*/ 8 w 16"/>
                <a:gd name="T5" fmla="*/ 32 h 40"/>
                <a:gd name="T6" fmla="*/ 0 w 16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0"/>
                <a:gd name="T14" fmla="*/ 16 w 16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0">
                  <a:moveTo>
                    <a:pt x="16" y="40"/>
                  </a:moveTo>
                  <a:lnTo>
                    <a:pt x="8" y="3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4" name="Freeform 20"/>
            <p:cNvSpPr>
              <a:spLocks/>
            </p:cNvSpPr>
            <p:nvPr/>
          </p:nvSpPr>
          <p:spPr bwMode="auto">
            <a:xfrm>
              <a:off x="2016" y="3608"/>
              <a:ext cx="1" cy="40"/>
            </a:xfrm>
            <a:custGeom>
              <a:avLst/>
              <a:gdLst>
                <a:gd name="T0" fmla="*/ 0 w 1"/>
                <a:gd name="T1" fmla="*/ 40 h 40"/>
                <a:gd name="T2" fmla="*/ 0 w 1"/>
                <a:gd name="T3" fmla="*/ 40 h 40"/>
                <a:gd name="T4" fmla="*/ 0 w 1"/>
                <a:gd name="T5" fmla="*/ 40 h 40"/>
                <a:gd name="T6" fmla="*/ 0 w 1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40"/>
                <a:gd name="T14" fmla="*/ 1 w 1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40">
                  <a:moveTo>
                    <a:pt x="0" y="40"/>
                  </a:moveTo>
                  <a:lnTo>
                    <a:pt x="0" y="4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5" name="Freeform 21"/>
            <p:cNvSpPr>
              <a:spLocks/>
            </p:cNvSpPr>
            <p:nvPr/>
          </p:nvSpPr>
          <p:spPr bwMode="auto">
            <a:xfrm>
              <a:off x="2008" y="3544"/>
              <a:ext cx="8" cy="40"/>
            </a:xfrm>
            <a:custGeom>
              <a:avLst/>
              <a:gdLst>
                <a:gd name="T0" fmla="*/ 0 w 8"/>
                <a:gd name="T1" fmla="*/ 40 h 40"/>
                <a:gd name="T2" fmla="*/ 0 w 8"/>
                <a:gd name="T3" fmla="*/ 40 h 40"/>
                <a:gd name="T4" fmla="*/ 0 w 8"/>
                <a:gd name="T5" fmla="*/ 40 h 40"/>
                <a:gd name="T6" fmla="*/ 0 w 8"/>
                <a:gd name="T7" fmla="*/ 40 h 40"/>
                <a:gd name="T8" fmla="*/ 0 w 8"/>
                <a:gd name="T9" fmla="*/ 40 h 40"/>
                <a:gd name="T10" fmla="*/ 8 w 8"/>
                <a:gd name="T11" fmla="*/ 0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40"/>
                <a:gd name="T20" fmla="*/ 8 w 8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40">
                  <a:moveTo>
                    <a:pt x="0" y="40"/>
                  </a:moveTo>
                  <a:lnTo>
                    <a:pt x="0" y="40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6" name="Freeform 22"/>
            <p:cNvSpPr>
              <a:spLocks/>
            </p:cNvSpPr>
            <p:nvPr/>
          </p:nvSpPr>
          <p:spPr bwMode="auto">
            <a:xfrm>
              <a:off x="2016" y="3488"/>
              <a:ext cx="8" cy="32"/>
            </a:xfrm>
            <a:custGeom>
              <a:avLst/>
              <a:gdLst>
                <a:gd name="T0" fmla="*/ 0 w 8"/>
                <a:gd name="T1" fmla="*/ 32 h 32"/>
                <a:gd name="T2" fmla="*/ 0 w 8"/>
                <a:gd name="T3" fmla="*/ 32 h 32"/>
                <a:gd name="T4" fmla="*/ 0 w 8"/>
                <a:gd name="T5" fmla="*/ 32 h 32"/>
                <a:gd name="T6" fmla="*/ 8 w 8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32"/>
                <a:gd name="T14" fmla="*/ 8 w 8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32">
                  <a:moveTo>
                    <a:pt x="0" y="32"/>
                  </a:moveTo>
                  <a:lnTo>
                    <a:pt x="0" y="32"/>
                  </a:lnTo>
                  <a:lnTo>
                    <a:pt x="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7" name="Line 23"/>
            <p:cNvSpPr>
              <a:spLocks noChangeShapeType="1"/>
            </p:cNvSpPr>
            <p:nvPr/>
          </p:nvSpPr>
          <p:spPr bwMode="auto">
            <a:xfrm flipV="1">
              <a:off x="2032" y="3424"/>
              <a:ext cx="24" cy="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8" name="Line 24"/>
            <p:cNvSpPr>
              <a:spLocks noChangeShapeType="1"/>
            </p:cNvSpPr>
            <p:nvPr/>
          </p:nvSpPr>
          <p:spPr bwMode="auto">
            <a:xfrm flipV="1">
              <a:off x="2064" y="3376"/>
              <a:ext cx="24" cy="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39" name="Line 25"/>
            <p:cNvSpPr>
              <a:spLocks noChangeShapeType="1"/>
            </p:cNvSpPr>
            <p:nvPr/>
          </p:nvSpPr>
          <p:spPr bwMode="auto">
            <a:xfrm flipV="1">
              <a:off x="2104" y="3336"/>
              <a:ext cx="32" cy="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0" name="Line 26"/>
            <p:cNvSpPr>
              <a:spLocks noChangeShapeType="1"/>
            </p:cNvSpPr>
            <p:nvPr/>
          </p:nvSpPr>
          <p:spPr bwMode="auto">
            <a:xfrm flipV="1">
              <a:off x="2160" y="3304"/>
              <a:ext cx="32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1" name="Line 27"/>
            <p:cNvSpPr>
              <a:spLocks noChangeShapeType="1"/>
            </p:cNvSpPr>
            <p:nvPr/>
          </p:nvSpPr>
          <p:spPr bwMode="auto">
            <a:xfrm flipV="1">
              <a:off x="2216" y="3280"/>
              <a:ext cx="40" cy="1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2" name="Freeform 28"/>
            <p:cNvSpPr>
              <a:spLocks/>
            </p:cNvSpPr>
            <p:nvPr/>
          </p:nvSpPr>
          <p:spPr bwMode="auto">
            <a:xfrm>
              <a:off x="2280" y="3272"/>
              <a:ext cx="40" cy="8"/>
            </a:xfrm>
            <a:custGeom>
              <a:avLst/>
              <a:gdLst>
                <a:gd name="T0" fmla="*/ 0 w 40"/>
                <a:gd name="T1" fmla="*/ 8 h 8"/>
                <a:gd name="T2" fmla="*/ 40 w 40"/>
                <a:gd name="T3" fmla="*/ 0 h 8"/>
                <a:gd name="T4" fmla="*/ 40 w 40"/>
                <a:gd name="T5" fmla="*/ 0 h 8"/>
                <a:gd name="T6" fmla="*/ 40 w 40"/>
                <a:gd name="T7" fmla="*/ 0 h 8"/>
                <a:gd name="T8" fmla="*/ 40 w 40"/>
                <a:gd name="T9" fmla="*/ 0 h 8"/>
                <a:gd name="T10" fmla="*/ 40 w 40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8"/>
                <a:gd name="T20" fmla="*/ 40 w 40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8">
                  <a:moveTo>
                    <a:pt x="0" y="8"/>
                  </a:move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3" name="Freeform 29"/>
            <p:cNvSpPr>
              <a:spLocks/>
            </p:cNvSpPr>
            <p:nvPr/>
          </p:nvSpPr>
          <p:spPr bwMode="auto">
            <a:xfrm>
              <a:off x="2344" y="3280"/>
              <a:ext cx="40" cy="1"/>
            </a:xfrm>
            <a:custGeom>
              <a:avLst/>
              <a:gdLst>
                <a:gd name="T0" fmla="*/ 0 w 40"/>
                <a:gd name="T1" fmla="*/ 0 h 1"/>
                <a:gd name="T2" fmla="*/ 32 w 40"/>
                <a:gd name="T3" fmla="*/ 0 h 1"/>
                <a:gd name="T4" fmla="*/ 32 w 40"/>
                <a:gd name="T5" fmla="*/ 0 h 1"/>
                <a:gd name="T6" fmla="*/ 40 w 40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1"/>
                <a:gd name="T14" fmla="*/ 40 w 40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1">
                  <a:moveTo>
                    <a:pt x="0" y="0"/>
                  </a:moveTo>
                  <a:lnTo>
                    <a:pt x="32" y="0"/>
                  </a:ln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4" name="Freeform 30"/>
            <p:cNvSpPr>
              <a:spLocks/>
            </p:cNvSpPr>
            <p:nvPr/>
          </p:nvSpPr>
          <p:spPr bwMode="auto">
            <a:xfrm>
              <a:off x="2408" y="3288"/>
              <a:ext cx="32" cy="16"/>
            </a:xfrm>
            <a:custGeom>
              <a:avLst/>
              <a:gdLst>
                <a:gd name="T0" fmla="*/ 0 w 32"/>
                <a:gd name="T1" fmla="*/ 0 h 16"/>
                <a:gd name="T2" fmla="*/ 32 w 32"/>
                <a:gd name="T3" fmla="*/ 8 h 16"/>
                <a:gd name="T4" fmla="*/ 32 w 32"/>
                <a:gd name="T5" fmla="*/ 8 h 16"/>
                <a:gd name="T6" fmla="*/ 32 w 32"/>
                <a:gd name="T7" fmla="*/ 16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16"/>
                <a:gd name="T14" fmla="*/ 32 w 3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16">
                  <a:moveTo>
                    <a:pt x="0" y="0"/>
                  </a:moveTo>
                  <a:lnTo>
                    <a:pt x="32" y="8"/>
                  </a:lnTo>
                  <a:lnTo>
                    <a:pt x="32" y="16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5" name="Freeform 31"/>
            <p:cNvSpPr>
              <a:spLocks/>
            </p:cNvSpPr>
            <p:nvPr/>
          </p:nvSpPr>
          <p:spPr bwMode="auto">
            <a:xfrm>
              <a:off x="2464" y="3312"/>
              <a:ext cx="32" cy="24"/>
            </a:xfrm>
            <a:custGeom>
              <a:avLst/>
              <a:gdLst>
                <a:gd name="T0" fmla="*/ 0 w 32"/>
                <a:gd name="T1" fmla="*/ 0 h 24"/>
                <a:gd name="T2" fmla="*/ 24 w 32"/>
                <a:gd name="T3" fmla="*/ 16 h 24"/>
                <a:gd name="T4" fmla="*/ 24 w 32"/>
                <a:gd name="T5" fmla="*/ 16 h 24"/>
                <a:gd name="T6" fmla="*/ 32 w 32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24"/>
                <a:gd name="T14" fmla="*/ 32 w 32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24">
                  <a:moveTo>
                    <a:pt x="0" y="0"/>
                  </a:moveTo>
                  <a:lnTo>
                    <a:pt x="24" y="16"/>
                  </a:lnTo>
                  <a:lnTo>
                    <a:pt x="32" y="2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6" name="Freeform 32"/>
            <p:cNvSpPr>
              <a:spLocks/>
            </p:cNvSpPr>
            <p:nvPr/>
          </p:nvSpPr>
          <p:spPr bwMode="auto">
            <a:xfrm>
              <a:off x="2512" y="3352"/>
              <a:ext cx="32" cy="24"/>
            </a:xfrm>
            <a:custGeom>
              <a:avLst/>
              <a:gdLst>
                <a:gd name="T0" fmla="*/ 0 w 32"/>
                <a:gd name="T1" fmla="*/ 0 h 24"/>
                <a:gd name="T2" fmla="*/ 24 w 32"/>
                <a:gd name="T3" fmla="*/ 16 h 24"/>
                <a:gd name="T4" fmla="*/ 24 w 32"/>
                <a:gd name="T5" fmla="*/ 16 h 24"/>
                <a:gd name="T6" fmla="*/ 32 w 32"/>
                <a:gd name="T7" fmla="*/ 24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24"/>
                <a:gd name="T14" fmla="*/ 32 w 32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24">
                  <a:moveTo>
                    <a:pt x="0" y="0"/>
                  </a:moveTo>
                  <a:lnTo>
                    <a:pt x="24" y="16"/>
                  </a:lnTo>
                  <a:lnTo>
                    <a:pt x="32" y="24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7" name="Freeform 33"/>
            <p:cNvSpPr>
              <a:spLocks/>
            </p:cNvSpPr>
            <p:nvPr/>
          </p:nvSpPr>
          <p:spPr bwMode="auto">
            <a:xfrm>
              <a:off x="2560" y="3400"/>
              <a:ext cx="24" cy="32"/>
            </a:xfrm>
            <a:custGeom>
              <a:avLst/>
              <a:gdLst>
                <a:gd name="T0" fmla="*/ 0 w 24"/>
                <a:gd name="T1" fmla="*/ 0 h 32"/>
                <a:gd name="T2" fmla="*/ 8 w 24"/>
                <a:gd name="T3" fmla="*/ 8 h 32"/>
                <a:gd name="T4" fmla="*/ 8 w 24"/>
                <a:gd name="T5" fmla="*/ 8 h 32"/>
                <a:gd name="T6" fmla="*/ 24 w 24"/>
                <a:gd name="T7" fmla="*/ 32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32"/>
                <a:gd name="T14" fmla="*/ 24 w 24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32">
                  <a:moveTo>
                    <a:pt x="0" y="0"/>
                  </a:moveTo>
                  <a:lnTo>
                    <a:pt x="8" y="8"/>
                  </a:lnTo>
                  <a:lnTo>
                    <a:pt x="24" y="32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8" name="Freeform 34"/>
            <p:cNvSpPr>
              <a:spLocks/>
            </p:cNvSpPr>
            <p:nvPr/>
          </p:nvSpPr>
          <p:spPr bwMode="auto">
            <a:xfrm>
              <a:off x="2592" y="3448"/>
              <a:ext cx="16" cy="40"/>
            </a:xfrm>
            <a:custGeom>
              <a:avLst/>
              <a:gdLst>
                <a:gd name="T0" fmla="*/ 0 w 16"/>
                <a:gd name="T1" fmla="*/ 0 h 40"/>
                <a:gd name="T2" fmla="*/ 8 w 16"/>
                <a:gd name="T3" fmla="*/ 16 h 40"/>
                <a:gd name="T4" fmla="*/ 8 w 16"/>
                <a:gd name="T5" fmla="*/ 16 h 40"/>
                <a:gd name="T6" fmla="*/ 16 w 16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40"/>
                <a:gd name="T14" fmla="*/ 16 w 16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40">
                  <a:moveTo>
                    <a:pt x="0" y="0"/>
                  </a:moveTo>
                  <a:lnTo>
                    <a:pt x="8" y="16"/>
                  </a:lnTo>
                  <a:lnTo>
                    <a:pt x="16" y="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49" name="Freeform 35"/>
            <p:cNvSpPr>
              <a:spLocks/>
            </p:cNvSpPr>
            <p:nvPr/>
          </p:nvSpPr>
          <p:spPr bwMode="auto">
            <a:xfrm>
              <a:off x="2616" y="3512"/>
              <a:ext cx="8" cy="40"/>
            </a:xfrm>
            <a:custGeom>
              <a:avLst/>
              <a:gdLst>
                <a:gd name="T0" fmla="*/ 0 w 8"/>
                <a:gd name="T1" fmla="*/ 0 h 40"/>
                <a:gd name="T2" fmla="*/ 0 w 8"/>
                <a:gd name="T3" fmla="*/ 8 h 40"/>
                <a:gd name="T4" fmla="*/ 0 w 8"/>
                <a:gd name="T5" fmla="*/ 8 h 40"/>
                <a:gd name="T6" fmla="*/ 8 w 8"/>
                <a:gd name="T7" fmla="*/ 4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40"/>
                <a:gd name="T14" fmla="*/ 8 w 8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40">
                  <a:moveTo>
                    <a:pt x="0" y="0"/>
                  </a:moveTo>
                  <a:lnTo>
                    <a:pt x="0" y="8"/>
                  </a:lnTo>
                  <a:lnTo>
                    <a:pt x="8" y="4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0" name="Freeform 36"/>
            <p:cNvSpPr>
              <a:spLocks/>
            </p:cNvSpPr>
            <p:nvPr/>
          </p:nvSpPr>
          <p:spPr bwMode="auto">
            <a:xfrm>
              <a:off x="2624" y="3576"/>
              <a:ext cx="1" cy="8"/>
            </a:xfrm>
            <a:custGeom>
              <a:avLst/>
              <a:gdLst>
                <a:gd name="T0" fmla="*/ 0 w 1"/>
                <a:gd name="T1" fmla="*/ 0 h 8"/>
                <a:gd name="T2" fmla="*/ 0 w 1"/>
                <a:gd name="T3" fmla="*/ 8 h 8"/>
                <a:gd name="T4" fmla="*/ 0 w 1"/>
                <a:gd name="T5" fmla="*/ 8 h 8"/>
                <a:gd name="T6" fmla="*/ 0 w 1"/>
                <a:gd name="T7" fmla="*/ 8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8"/>
                <a:gd name="T14" fmla="*/ 1 w 1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8">
                  <a:moveTo>
                    <a:pt x="0" y="0"/>
                  </a:moveTo>
                  <a:lnTo>
                    <a:pt x="0" y="8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1" name="Freeform 37"/>
            <p:cNvSpPr>
              <a:spLocks/>
            </p:cNvSpPr>
            <p:nvPr/>
          </p:nvSpPr>
          <p:spPr bwMode="auto">
            <a:xfrm>
              <a:off x="2016" y="3392"/>
              <a:ext cx="592" cy="384"/>
            </a:xfrm>
            <a:custGeom>
              <a:avLst/>
              <a:gdLst>
                <a:gd name="T0" fmla="*/ 592 w 592"/>
                <a:gd name="T1" fmla="*/ 192 h 384"/>
                <a:gd name="T2" fmla="*/ 592 w 592"/>
                <a:gd name="T3" fmla="*/ 232 h 384"/>
                <a:gd name="T4" fmla="*/ 576 w 592"/>
                <a:gd name="T5" fmla="*/ 264 h 384"/>
                <a:gd name="T6" fmla="*/ 544 w 592"/>
                <a:gd name="T7" fmla="*/ 296 h 384"/>
                <a:gd name="T8" fmla="*/ 512 w 592"/>
                <a:gd name="T9" fmla="*/ 328 h 384"/>
                <a:gd name="T10" fmla="*/ 416 w 592"/>
                <a:gd name="T11" fmla="*/ 368 h 384"/>
                <a:gd name="T12" fmla="*/ 296 w 592"/>
                <a:gd name="T13" fmla="*/ 384 h 384"/>
                <a:gd name="T14" fmla="*/ 296 w 592"/>
                <a:gd name="T15" fmla="*/ 384 h 384"/>
                <a:gd name="T16" fmla="*/ 184 w 592"/>
                <a:gd name="T17" fmla="*/ 368 h 384"/>
                <a:gd name="T18" fmla="*/ 88 w 592"/>
                <a:gd name="T19" fmla="*/ 328 h 384"/>
                <a:gd name="T20" fmla="*/ 48 w 592"/>
                <a:gd name="T21" fmla="*/ 296 h 384"/>
                <a:gd name="T22" fmla="*/ 24 w 592"/>
                <a:gd name="T23" fmla="*/ 264 h 384"/>
                <a:gd name="T24" fmla="*/ 8 w 592"/>
                <a:gd name="T25" fmla="*/ 232 h 384"/>
                <a:gd name="T26" fmla="*/ 0 w 592"/>
                <a:gd name="T27" fmla="*/ 192 h 384"/>
                <a:gd name="T28" fmla="*/ 0 w 592"/>
                <a:gd name="T29" fmla="*/ 192 h 384"/>
                <a:gd name="T30" fmla="*/ 8 w 592"/>
                <a:gd name="T31" fmla="*/ 152 h 384"/>
                <a:gd name="T32" fmla="*/ 24 w 592"/>
                <a:gd name="T33" fmla="*/ 120 h 384"/>
                <a:gd name="T34" fmla="*/ 48 w 592"/>
                <a:gd name="T35" fmla="*/ 80 h 384"/>
                <a:gd name="T36" fmla="*/ 88 w 592"/>
                <a:gd name="T37" fmla="*/ 56 h 384"/>
                <a:gd name="T38" fmla="*/ 184 w 592"/>
                <a:gd name="T39" fmla="*/ 16 h 384"/>
                <a:gd name="T40" fmla="*/ 296 w 592"/>
                <a:gd name="T41" fmla="*/ 0 h 384"/>
                <a:gd name="T42" fmla="*/ 296 w 592"/>
                <a:gd name="T43" fmla="*/ 0 h 384"/>
                <a:gd name="T44" fmla="*/ 416 w 592"/>
                <a:gd name="T45" fmla="*/ 16 h 384"/>
                <a:gd name="T46" fmla="*/ 512 w 592"/>
                <a:gd name="T47" fmla="*/ 56 h 384"/>
                <a:gd name="T48" fmla="*/ 544 w 592"/>
                <a:gd name="T49" fmla="*/ 80 h 384"/>
                <a:gd name="T50" fmla="*/ 576 w 592"/>
                <a:gd name="T51" fmla="*/ 120 h 384"/>
                <a:gd name="T52" fmla="*/ 592 w 592"/>
                <a:gd name="T53" fmla="*/ 152 h 384"/>
                <a:gd name="T54" fmla="*/ 592 w 592"/>
                <a:gd name="T55" fmla="*/ 192 h 38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92"/>
                <a:gd name="T85" fmla="*/ 0 h 384"/>
                <a:gd name="T86" fmla="*/ 592 w 592"/>
                <a:gd name="T87" fmla="*/ 384 h 38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92" h="384">
                  <a:moveTo>
                    <a:pt x="592" y="192"/>
                  </a:moveTo>
                  <a:lnTo>
                    <a:pt x="592" y="232"/>
                  </a:lnTo>
                  <a:lnTo>
                    <a:pt x="576" y="264"/>
                  </a:lnTo>
                  <a:lnTo>
                    <a:pt x="544" y="296"/>
                  </a:lnTo>
                  <a:lnTo>
                    <a:pt x="512" y="328"/>
                  </a:lnTo>
                  <a:lnTo>
                    <a:pt x="416" y="368"/>
                  </a:lnTo>
                  <a:lnTo>
                    <a:pt x="296" y="384"/>
                  </a:lnTo>
                  <a:lnTo>
                    <a:pt x="184" y="368"/>
                  </a:lnTo>
                  <a:lnTo>
                    <a:pt x="88" y="328"/>
                  </a:lnTo>
                  <a:lnTo>
                    <a:pt x="48" y="296"/>
                  </a:lnTo>
                  <a:lnTo>
                    <a:pt x="24" y="264"/>
                  </a:lnTo>
                  <a:lnTo>
                    <a:pt x="8" y="232"/>
                  </a:lnTo>
                  <a:lnTo>
                    <a:pt x="0" y="192"/>
                  </a:lnTo>
                  <a:lnTo>
                    <a:pt x="8" y="152"/>
                  </a:lnTo>
                  <a:lnTo>
                    <a:pt x="24" y="120"/>
                  </a:lnTo>
                  <a:lnTo>
                    <a:pt x="48" y="80"/>
                  </a:lnTo>
                  <a:lnTo>
                    <a:pt x="88" y="56"/>
                  </a:lnTo>
                  <a:lnTo>
                    <a:pt x="184" y="16"/>
                  </a:lnTo>
                  <a:lnTo>
                    <a:pt x="296" y="0"/>
                  </a:lnTo>
                  <a:lnTo>
                    <a:pt x="416" y="16"/>
                  </a:lnTo>
                  <a:lnTo>
                    <a:pt x="512" y="56"/>
                  </a:lnTo>
                  <a:lnTo>
                    <a:pt x="544" y="80"/>
                  </a:lnTo>
                  <a:lnTo>
                    <a:pt x="576" y="120"/>
                  </a:lnTo>
                  <a:lnTo>
                    <a:pt x="592" y="152"/>
                  </a:lnTo>
                  <a:lnTo>
                    <a:pt x="592" y="192"/>
                  </a:lnTo>
                  <a:close/>
                </a:path>
              </a:pathLst>
            </a:custGeom>
            <a:solidFill>
              <a:srgbClr val="FFE31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2" name="Freeform 38"/>
            <p:cNvSpPr>
              <a:spLocks/>
            </p:cNvSpPr>
            <p:nvPr/>
          </p:nvSpPr>
          <p:spPr bwMode="auto">
            <a:xfrm>
              <a:off x="2016" y="3392"/>
              <a:ext cx="592" cy="384"/>
            </a:xfrm>
            <a:custGeom>
              <a:avLst/>
              <a:gdLst>
                <a:gd name="T0" fmla="*/ 592 w 592"/>
                <a:gd name="T1" fmla="*/ 192 h 384"/>
                <a:gd name="T2" fmla="*/ 592 w 592"/>
                <a:gd name="T3" fmla="*/ 232 h 384"/>
                <a:gd name="T4" fmla="*/ 592 w 592"/>
                <a:gd name="T5" fmla="*/ 232 h 384"/>
                <a:gd name="T6" fmla="*/ 576 w 592"/>
                <a:gd name="T7" fmla="*/ 264 h 384"/>
                <a:gd name="T8" fmla="*/ 576 w 592"/>
                <a:gd name="T9" fmla="*/ 264 h 384"/>
                <a:gd name="T10" fmla="*/ 544 w 592"/>
                <a:gd name="T11" fmla="*/ 296 h 384"/>
                <a:gd name="T12" fmla="*/ 544 w 592"/>
                <a:gd name="T13" fmla="*/ 296 h 384"/>
                <a:gd name="T14" fmla="*/ 512 w 592"/>
                <a:gd name="T15" fmla="*/ 328 h 384"/>
                <a:gd name="T16" fmla="*/ 512 w 592"/>
                <a:gd name="T17" fmla="*/ 328 h 384"/>
                <a:gd name="T18" fmla="*/ 416 w 592"/>
                <a:gd name="T19" fmla="*/ 368 h 384"/>
                <a:gd name="T20" fmla="*/ 416 w 592"/>
                <a:gd name="T21" fmla="*/ 368 h 384"/>
                <a:gd name="T22" fmla="*/ 296 w 592"/>
                <a:gd name="T23" fmla="*/ 384 h 384"/>
                <a:gd name="T24" fmla="*/ 296 w 592"/>
                <a:gd name="T25" fmla="*/ 384 h 384"/>
                <a:gd name="T26" fmla="*/ 296 w 592"/>
                <a:gd name="T27" fmla="*/ 384 h 384"/>
                <a:gd name="T28" fmla="*/ 296 w 592"/>
                <a:gd name="T29" fmla="*/ 384 h 384"/>
                <a:gd name="T30" fmla="*/ 184 w 592"/>
                <a:gd name="T31" fmla="*/ 368 h 384"/>
                <a:gd name="T32" fmla="*/ 184 w 592"/>
                <a:gd name="T33" fmla="*/ 368 h 384"/>
                <a:gd name="T34" fmla="*/ 88 w 592"/>
                <a:gd name="T35" fmla="*/ 328 h 384"/>
                <a:gd name="T36" fmla="*/ 88 w 592"/>
                <a:gd name="T37" fmla="*/ 328 h 384"/>
                <a:gd name="T38" fmla="*/ 48 w 592"/>
                <a:gd name="T39" fmla="*/ 296 h 384"/>
                <a:gd name="T40" fmla="*/ 48 w 592"/>
                <a:gd name="T41" fmla="*/ 296 h 384"/>
                <a:gd name="T42" fmla="*/ 24 w 592"/>
                <a:gd name="T43" fmla="*/ 264 h 384"/>
                <a:gd name="T44" fmla="*/ 24 w 592"/>
                <a:gd name="T45" fmla="*/ 264 h 384"/>
                <a:gd name="T46" fmla="*/ 8 w 592"/>
                <a:gd name="T47" fmla="*/ 232 h 384"/>
                <a:gd name="T48" fmla="*/ 8 w 592"/>
                <a:gd name="T49" fmla="*/ 232 h 384"/>
                <a:gd name="T50" fmla="*/ 0 w 592"/>
                <a:gd name="T51" fmla="*/ 192 h 384"/>
                <a:gd name="T52" fmla="*/ 0 w 592"/>
                <a:gd name="T53" fmla="*/ 192 h 384"/>
                <a:gd name="T54" fmla="*/ 0 w 592"/>
                <a:gd name="T55" fmla="*/ 192 h 384"/>
                <a:gd name="T56" fmla="*/ 0 w 592"/>
                <a:gd name="T57" fmla="*/ 192 h 384"/>
                <a:gd name="T58" fmla="*/ 8 w 592"/>
                <a:gd name="T59" fmla="*/ 152 h 384"/>
                <a:gd name="T60" fmla="*/ 8 w 592"/>
                <a:gd name="T61" fmla="*/ 152 h 384"/>
                <a:gd name="T62" fmla="*/ 24 w 592"/>
                <a:gd name="T63" fmla="*/ 120 h 384"/>
                <a:gd name="T64" fmla="*/ 24 w 592"/>
                <a:gd name="T65" fmla="*/ 120 h 384"/>
                <a:gd name="T66" fmla="*/ 48 w 592"/>
                <a:gd name="T67" fmla="*/ 80 h 384"/>
                <a:gd name="T68" fmla="*/ 48 w 592"/>
                <a:gd name="T69" fmla="*/ 80 h 384"/>
                <a:gd name="T70" fmla="*/ 88 w 592"/>
                <a:gd name="T71" fmla="*/ 56 h 384"/>
                <a:gd name="T72" fmla="*/ 88 w 592"/>
                <a:gd name="T73" fmla="*/ 56 h 384"/>
                <a:gd name="T74" fmla="*/ 184 w 592"/>
                <a:gd name="T75" fmla="*/ 16 h 384"/>
                <a:gd name="T76" fmla="*/ 184 w 592"/>
                <a:gd name="T77" fmla="*/ 16 h 384"/>
                <a:gd name="T78" fmla="*/ 296 w 592"/>
                <a:gd name="T79" fmla="*/ 0 h 384"/>
                <a:gd name="T80" fmla="*/ 296 w 592"/>
                <a:gd name="T81" fmla="*/ 0 h 384"/>
                <a:gd name="T82" fmla="*/ 296 w 592"/>
                <a:gd name="T83" fmla="*/ 0 h 384"/>
                <a:gd name="T84" fmla="*/ 296 w 592"/>
                <a:gd name="T85" fmla="*/ 0 h 384"/>
                <a:gd name="T86" fmla="*/ 416 w 592"/>
                <a:gd name="T87" fmla="*/ 16 h 384"/>
                <a:gd name="T88" fmla="*/ 416 w 592"/>
                <a:gd name="T89" fmla="*/ 16 h 384"/>
                <a:gd name="T90" fmla="*/ 512 w 592"/>
                <a:gd name="T91" fmla="*/ 56 h 384"/>
                <a:gd name="T92" fmla="*/ 512 w 592"/>
                <a:gd name="T93" fmla="*/ 56 h 384"/>
                <a:gd name="T94" fmla="*/ 544 w 592"/>
                <a:gd name="T95" fmla="*/ 80 h 384"/>
                <a:gd name="T96" fmla="*/ 544 w 592"/>
                <a:gd name="T97" fmla="*/ 80 h 384"/>
                <a:gd name="T98" fmla="*/ 576 w 592"/>
                <a:gd name="T99" fmla="*/ 120 h 384"/>
                <a:gd name="T100" fmla="*/ 576 w 592"/>
                <a:gd name="T101" fmla="*/ 120 h 384"/>
                <a:gd name="T102" fmla="*/ 592 w 592"/>
                <a:gd name="T103" fmla="*/ 152 h 384"/>
                <a:gd name="T104" fmla="*/ 592 w 592"/>
                <a:gd name="T105" fmla="*/ 152 h 384"/>
                <a:gd name="T106" fmla="*/ 592 w 592"/>
                <a:gd name="T107" fmla="*/ 192 h 384"/>
                <a:gd name="T108" fmla="*/ 592 w 592"/>
                <a:gd name="T109" fmla="*/ 192 h 38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92"/>
                <a:gd name="T166" fmla="*/ 0 h 384"/>
                <a:gd name="T167" fmla="*/ 592 w 592"/>
                <a:gd name="T168" fmla="*/ 384 h 38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92" h="384">
                  <a:moveTo>
                    <a:pt x="592" y="192"/>
                  </a:moveTo>
                  <a:lnTo>
                    <a:pt x="592" y="232"/>
                  </a:lnTo>
                  <a:lnTo>
                    <a:pt x="576" y="264"/>
                  </a:lnTo>
                  <a:lnTo>
                    <a:pt x="544" y="296"/>
                  </a:lnTo>
                  <a:lnTo>
                    <a:pt x="512" y="328"/>
                  </a:lnTo>
                  <a:lnTo>
                    <a:pt x="416" y="368"/>
                  </a:lnTo>
                  <a:lnTo>
                    <a:pt x="296" y="384"/>
                  </a:lnTo>
                  <a:lnTo>
                    <a:pt x="184" y="368"/>
                  </a:lnTo>
                  <a:lnTo>
                    <a:pt x="88" y="328"/>
                  </a:lnTo>
                  <a:lnTo>
                    <a:pt x="48" y="296"/>
                  </a:lnTo>
                  <a:lnTo>
                    <a:pt x="24" y="264"/>
                  </a:lnTo>
                  <a:lnTo>
                    <a:pt x="8" y="232"/>
                  </a:lnTo>
                  <a:lnTo>
                    <a:pt x="0" y="192"/>
                  </a:lnTo>
                  <a:lnTo>
                    <a:pt x="8" y="152"/>
                  </a:lnTo>
                  <a:lnTo>
                    <a:pt x="24" y="120"/>
                  </a:lnTo>
                  <a:lnTo>
                    <a:pt x="48" y="80"/>
                  </a:lnTo>
                  <a:lnTo>
                    <a:pt x="88" y="56"/>
                  </a:lnTo>
                  <a:lnTo>
                    <a:pt x="184" y="16"/>
                  </a:lnTo>
                  <a:lnTo>
                    <a:pt x="296" y="0"/>
                  </a:lnTo>
                  <a:lnTo>
                    <a:pt x="416" y="16"/>
                  </a:lnTo>
                  <a:lnTo>
                    <a:pt x="512" y="56"/>
                  </a:lnTo>
                  <a:lnTo>
                    <a:pt x="544" y="80"/>
                  </a:lnTo>
                  <a:lnTo>
                    <a:pt x="576" y="120"/>
                  </a:lnTo>
                  <a:lnTo>
                    <a:pt x="592" y="152"/>
                  </a:lnTo>
                  <a:lnTo>
                    <a:pt x="592" y="192"/>
                  </a:lnTo>
                  <a:close/>
                </a:path>
              </a:pathLst>
            </a:custGeom>
            <a:noFill/>
            <a:ln w="12700">
              <a:solidFill>
                <a:srgbClr val="F28108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3" name="Line 39"/>
            <p:cNvSpPr>
              <a:spLocks noChangeShapeType="1"/>
            </p:cNvSpPr>
            <p:nvPr/>
          </p:nvSpPr>
          <p:spPr bwMode="auto">
            <a:xfrm>
              <a:off x="1208" y="3584"/>
              <a:ext cx="1768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4" name="Freeform 40"/>
            <p:cNvSpPr>
              <a:spLocks/>
            </p:cNvSpPr>
            <p:nvPr/>
          </p:nvSpPr>
          <p:spPr bwMode="auto">
            <a:xfrm>
              <a:off x="2960" y="3552"/>
              <a:ext cx="96" cy="64"/>
            </a:xfrm>
            <a:custGeom>
              <a:avLst/>
              <a:gdLst>
                <a:gd name="T0" fmla="*/ 8 w 96"/>
                <a:gd name="T1" fmla="*/ 64 h 64"/>
                <a:gd name="T2" fmla="*/ 0 w 96"/>
                <a:gd name="T3" fmla="*/ 32 h 64"/>
                <a:gd name="T4" fmla="*/ 8 w 96"/>
                <a:gd name="T5" fmla="*/ 0 h 64"/>
                <a:gd name="T6" fmla="*/ 8 w 96"/>
                <a:gd name="T7" fmla="*/ 0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4"/>
                <a:gd name="T23" fmla="*/ 96 w 9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4">
                  <a:moveTo>
                    <a:pt x="8" y="64"/>
                  </a:moveTo>
                  <a:lnTo>
                    <a:pt x="0" y="32"/>
                  </a:lnTo>
                  <a:lnTo>
                    <a:pt x="8" y="0"/>
                  </a:lnTo>
                  <a:lnTo>
                    <a:pt x="96" y="32"/>
                  </a:lnTo>
                  <a:lnTo>
                    <a:pt x="8" y="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5" name="Freeform 41"/>
            <p:cNvSpPr>
              <a:spLocks/>
            </p:cNvSpPr>
            <p:nvPr/>
          </p:nvSpPr>
          <p:spPr bwMode="auto">
            <a:xfrm>
              <a:off x="1200" y="3448"/>
              <a:ext cx="96" cy="64"/>
            </a:xfrm>
            <a:custGeom>
              <a:avLst/>
              <a:gdLst>
                <a:gd name="T0" fmla="*/ 88 w 96"/>
                <a:gd name="T1" fmla="*/ 64 h 64"/>
                <a:gd name="T2" fmla="*/ 96 w 96"/>
                <a:gd name="T3" fmla="*/ 32 h 64"/>
                <a:gd name="T4" fmla="*/ 88 w 96"/>
                <a:gd name="T5" fmla="*/ 0 h 64"/>
                <a:gd name="T6" fmla="*/ 88 w 96"/>
                <a:gd name="T7" fmla="*/ 0 h 64"/>
                <a:gd name="T8" fmla="*/ 0 w 96"/>
                <a:gd name="T9" fmla="*/ 32 h 64"/>
                <a:gd name="T10" fmla="*/ 0 w 96"/>
                <a:gd name="T11" fmla="*/ 32 h 64"/>
                <a:gd name="T12" fmla="*/ 8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4"/>
                <a:gd name="T23" fmla="*/ 96 w 9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4">
                  <a:moveTo>
                    <a:pt x="88" y="64"/>
                  </a:moveTo>
                  <a:lnTo>
                    <a:pt x="96" y="32"/>
                  </a:lnTo>
                  <a:lnTo>
                    <a:pt x="88" y="0"/>
                  </a:lnTo>
                  <a:lnTo>
                    <a:pt x="0" y="32"/>
                  </a:lnTo>
                  <a:lnTo>
                    <a:pt x="88" y="64"/>
                  </a:lnTo>
                  <a:close/>
                </a:path>
              </a:pathLst>
            </a:custGeom>
            <a:solidFill>
              <a:srgbClr val="EE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6" name="Line 42"/>
            <p:cNvSpPr>
              <a:spLocks noChangeShapeType="1"/>
            </p:cNvSpPr>
            <p:nvPr/>
          </p:nvSpPr>
          <p:spPr bwMode="auto">
            <a:xfrm>
              <a:off x="1280" y="3480"/>
              <a:ext cx="664" cy="1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57" name="Rectangle 43"/>
            <p:cNvSpPr>
              <a:spLocks noChangeArrowheads="1"/>
            </p:cNvSpPr>
            <p:nvPr/>
          </p:nvSpPr>
          <p:spPr bwMode="auto">
            <a:xfrm>
              <a:off x="1572" y="3636"/>
              <a:ext cx="6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100">
                  <a:solidFill>
                    <a:srgbClr val="000000"/>
                  </a:solidFill>
                  <a:latin typeface="MT Extra" pitchFamily="18" charset="2"/>
                </a:rPr>
                <a:t>r</a:t>
              </a: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58" name="Rectangle 44"/>
            <p:cNvSpPr>
              <a:spLocks noChangeArrowheads="1"/>
            </p:cNvSpPr>
            <p:nvPr/>
          </p:nvSpPr>
          <p:spPr bwMode="auto">
            <a:xfrm>
              <a:off x="1548" y="3780"/>
              <a:ext cx="10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100" i="1">
                  <a:solidFill>
                    <a:srgbClr val="000000"/>
                  </a:solidFill>
                  <a:latin typeface="Times" charset="0"/>
                </a:rPr>
                <a:t>B</a:t>
              </a: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59" name="Line 45"/>
            <p:cNvSpPr>
              <a:spLocks noChangeShapeType="1"/>
            </p:cNvSpPr>
            <p:nvPr/>
          </p:nvSpPr>
          <p:spPr bwMode="auto">
            <a:xfrm>
              <a:off x="1288" y="3688"/>
              <a:ext cx="584" cy="1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0" name="Freeform 46"/>
            <p:cNvSpPr>
              <a:spLocks/>
            </p:cNvSpPr>
            <p:nvPr/>
          </p:nvSpPr>
          <p:spPr bwMode="auto">
            <a:xfrm>
              <a:off x="1208" y="3656"/>
              <a:ext cx="96" cy="64"/>
            </a:xfrm>
            <a:custGeom>
              <a:avLst/>
              <a:gdLst>
                <a:gd name="T0" fmla="*/ 88 w 96"/>
                <a:gd name="T1" fmla="*/ 64 h 64"/>
                <a:gd name="T2" fmla="*/ 96 w 96"/>
                <a:gd name="T3" fmla="*/ 32 h 64"/>
                <a:gd name="T4" fmla="*/ 88 w 96"/>
                <a:gd name="T5" fmla="*/ 0 h 64"/>
                <a:gd name="T6" fmla="*/ 88 w 96"/>
                <a:gd name="T7" fmla="*/ 0 h 64"/>
                <a:gd name="T8" fmla="*/ 0 w 96"/>
                <a:gd name="T9" fmla="*/ 32 h 64"/>
                <a:gd name="T10" fmla="*/ 0 w 96"/>
                <a:gd name="T11" fmla="*/ 32 h 64"/>
                <a:gd name="T12" fmla="*/ 8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4"/>
                <a:gd name="T23" fmla="*/ 96 w 9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4">
                  <a:moveTo>
                    <a:pt x="88" y="64"/>
                  </a:moveTo>
                  <a:lnTo>
                    <a:pt x="96" y="32"/>
                  </a:lnTo>
                  <a:lnTo>
                    <a:pt x="88" y="0"/>
                  </a:lnTo>
                  <a:lnTo>
                    <a:pt x="0" y="32"/>
                  </a:lnTo>
                  <a:lnTo>
                    <a:pt x="88" y="64"/>
                  </a:lnTo>
                  <a:close/>
                </a:path>
              </a:pathLst>
            </a:custGeom>
            <a:solidFill>
              <a:srgbClr val="EE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1" name="Freeform 47"/>
            <p:cNvSpPr>
              <a:spLocks/>
            </p:cNvSpPr>
            <p:nvPr/>
          </p:nvSpPr>
          <p:spPr bwMode="auto">
            <a:xfrm>
              <a:off x="1856" y="3656"/>
              <a:ext cx="96" cy="64"/>
            </a:xfrm>
            <a:custGeom>
              <a:avLst/>
              <a:gdLst>
                <a:gd name="T0" fmla="*/ 8 w 96"/>
                <a:gd name="T1" fmla="*/ 64 h 64"/>
                <a:gd name="T2" fmla="*/ 0 w 96"/>
                <a:gd name="T3" fmla="*/ 32 h 64"/>
                <a:gd name="T4" fmla="*/ 8 w 96"/>
                <a:gd name="T5" fmla="*/ 0 h 64"/>
                <a:gd name="T6" fmla="*/ 8 w 96"/>
                <a:gd name="T7" fmla="*/ 0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64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4"/>
                <a:gd name="T23" fmla="*/ 96 w 9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4">
                  <a:moveTo>
                    <a:pt x="8" y="64"/>
                  </a:moveTo>
                  <a:lnTo>
                    <a:pt x="0" y="32"/>
                  </a:lnTo>
                  <a:lnTo>
                    <a:pt x="8" y="0"/>
                  </a:lnTo>
                  <a:lnTo>
                    <a:pt x="96" y="32"/>
                  </a:lnTo>
                  <a:lnTo>
                    <a:pt x="8" y="64"/>
                  </a:lnTo>
                  <a:close/>
                </a:path>
              </a:pathLst>
            </a:custGeom>
            <a:solidFill>
              <a:srgbClr val="EE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2" name="Freeform 48"/>
            <p:cNvSpPr>
              <a:spLocks/>
            </p:cNvSpPr>
            <p:nvPr/>
          </p:nvSpPr>
          <p:spPr bwMode="auto">
            <a:xfrm>
              <a:off x="1432" y="3376"/>
              <a:ext cx="1064" cy="192"/>
            </a:xfrm>
            <a:custGeom>
              <a:avLst/>
              <a:gdLst>
                <a:gd name="T0" fmla="*/ 0 w 1064"/>
                <a:gd name="T1" fmla="*/ 192 h 192"/>
                <a:gd name="T2" fmla="*/ 48 w 1064"/>
                <a:gd name="T3" fmla="*/ 152 h 192"/>
                <a:gd name="T4" fmla="*/ 48 w 1064"/>
                <a:gd name="T5" fmla="*/ 152 h 192"/>
                <a:gd name="T6" fmla="*/ 128 w 1064"/>
                <a:gd name="T7" fmla="*/ 120 h 192"/>
                <a:gd name="T8" fmla="*/ 128 w 1064"/>
                <a:gd name="T9" fmla="*/ 120 h 192"/>
                <a:gd name="T10" fmla="*/ 232 w 1064"/>
                <a:gd name="T11" fmla="*/ 88 h 192"/>
                <a:gd name="T12" fmla="*/ 232 w 1064"/>
                <a:gd name="T13" fmla="*/ 88 h 192"/>
                <a:gd name="T14" fmla="*/ 360 w 1064"/>
                <a:gd name="T15" fmla="*/ 56 h 192"/>
                <a:gd name="T16" fmla="*/ 360 w 1064"/>
                <a:gd name="T17" fmla="*/ 56 h 192"/>
                <a:gd name="T18" fmla="*/ 512 w 1064"/>
                <a:gd name="T19" fmla="*/ 32 h 192"/>
                <a:gd name="T20" fmla="*/ 512 w 1064"/>
                <a:gd name="T21" fmla="*/ 32 h 192"/>
                <a:gd name="T22" fmla="*/ 680 w 1064"/>
                <a:gd name="T23" fmla="*/ 16 h 192"/>
                <a:gd name="T24" fmla="*/ 680 w 1064"/>
                <a:gd name="T25" fmla="*/ 16 h 192"/>
                <a:gd name="T26" fmla="*/ 864 w 1064"/>
                <a:gd name="T27" fmla="*/ 8 h 192"/>
                <a:gd name="T28" fmla="*/ 864 w 1064"/>
                <a:gd name="T29" fmla="*/ 8 h 192"/>
                <a:gd name="T30" fmla="*/ 1064 w 1064"/>
                <a:gd name="T31" fmla="*/ 0 h 1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64"/>
                <a:gd name="T49" fmla="*/ 0 h 192"/>
                <a:gd name="T50" fmla="*/ 1064 w 1064"/>
                <a:gd name="T51" fmla="*/ 192 h 1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64" h="192">
                  <a:moveTo>
                    <a:pt x="0" y="192"/>
                  </a:moveTo>
                  <a:lnTo>
                    <a:pt x="48" y="152"/>
                  </a:lnTo>
                  <a:lnTo>
                    <a:pt x="128" y="120"/>
                  </a:lnTo>
                  <a:lnTo>
                    <a:pt x="232" y="88"/>
                  </a:lnTo>
                  <a:lnTo>
                    <a:pt x="360" y="56"/>
                  </a:lnTo>
                  <a:lnTo>
                    <a:pt x="512" y="32"/>
                  </a:lnTo>
                  <a:lnTo>
                    <a:pt x="680" y="16"/>
                  </a:lnTo>
                  <a:lnTo>
                    <a:pt x="864" y="8"/>
                  </a:lnTo>
                  <a:lnTo>
                    <a:pt x="1064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3" name="Freeform 49"/>
            <p:cNvSpPr>
              <a:spLocks/>
            </p:cNvSpPr>
            <p:nvPr/>
          </p:nvSpPr>
          <p:spPr bwMode="auto">
            <a:xfrm>
              <a:off x="1424" y="3592"/>
              <a:ext cx="1056" cy="184"/>
            </a:xfrm>
            <a:custGeom>
              <a:avLst/>
              <a:gdLst>
                <a:gd name="T0" fmla="*/ 0 w 1056"/>
                <a:gd name="T1" fmla="*/ 0 h 184"/>
                <a:gd name="T2" fmla="*/ 56 w 1056"/>
                <a:gd name="T3" fmla="*/ 40 h 184"/>
                <a:gd name="T4" fmla="*/ 56 w 1056"/>
                <a:gd name="T5" fmla="*/ 40 h 184"/>
                <a:gd name="T6" fmla="*/ 136 w 1056"/>
                <a:gd name="T7" fmla="*/ 72 h 184"/>
                <a:gd name="T8" fmla="*/ 136 w 1056"/>
                <a:gd name="T9" fmla="*/ 72 h 184"/>
                <a:gd name="T10" fmla="*/ 240 w 1056"/>
                <a:gd name="T11" fmla="*/ 104 h 184"/>
                <a:gd name="T12" fmla="*/ 240 w 1056"/>
                <a:gd name="T13" fmla="*/ 104 h 184"/>
                <a:gd name="T14" fmla="*/ 376 w 1056"/>
                <a:gd name="T15" fmla="*/ 128 h 184"/>
                <a:gd name="T16" fmla="*/ 376 w 1056"/>
                <a:gd name="T17" fmla="*/ 128 h 184"/>
                <a:gd name="T18" fmla="*/ 520 w 1056"/>
                <a:gd name="T19" fmla="*/ 152 h 184"/>
                <a:gd name="T20" fmla="*/ 520 w 1056"/>
                <a:gd name="T21" fmla="*/ 152 h 184"/>
                <a:gd name="T22" fmla="*/ 688 w 1056"/>
                <a:gd name="T23" fmla="*/ 168 h 184"/>
                <a:gd name="T24" fmla="*/ 688 w 1056"/>
                <a:gd name="T25" fmla="*/ 168 h 184"/>
                <a:gd name="T26" fmla="*/ 864 w 1056"/>
                <a:gd name="T27" fmla="*/ 184 h 184"/>
                <a:gd name="T28" fmla="*/ 864 w 1056"/>
                <a:gd name="T29" fmla="*/ 184 h 184"/>
                <a:gd name="T30" fmla="*/ 1056 w 1056"/>
                <a:gd name="T31" fmla="*/ 184 h 18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56"/>
                <a:gd name="T49" fmla="*/ 0 h 184"/>
                <a:gd name="T50" fmla="*/ 1056 w 1056"/>
                <a:gd name="T51" fmla="*/ 184 h 18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56" h="184">
                  <a:moveTo>
                    <a:pt x="0" y="0"/>
                  </a:moveTo>
                  <a:lnTo>
                    <a:pt x="56" y="40"/>
                  </a:lnTo>
                  <a:lnTo>
                    <a:pt x="136" y="72"/>
                  </a:lnTo>
                  <a:lnTo>
                    <a:pt x="240" y="104"/>
                  </a:lnTo>
                  <a:lnTo>
                    <a:pt x="376" y="128"/>
                  </a:lnTo>
                  <a:lnTo>
                    <a:pt x="520" y="152"/>
                  </a:lnTo>
                  <a:lnTo>
                    <a:pt x="688" y="168"/>
                  </a:lnTo>
                  <a:lnTo>
                    <a:pt x="864" y="184"/>
                  </a:lnTo>
                  <a:lnTo>
                    <a:pt x="1056" y="184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4" name="Line 50"/>
            <p:cNvSpPr>
              <a:spLocks noChangeShapeType="1"/>
            </p:cNvSpPr>
            <p:nvPr/>
          </p:nvSpPr>
          <p:spPr bwMode="auto">
            <a:xfrm>
              <a:off x="2320" y="3384"/>
              <a:ext cx="1" cy="200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5" name="Freeform 51"/>
            <p:cNvSpPr>
              <a:spLocks/>
            </p:cNvSpPr>
            <p:nvPr/>
          </p:nvSpPr>
          <p:spPr bwMode="auto">
            <a:xfrm>
              <a:off x="2288" y="3304"/>
              <a:ext cx="64" cy="96"/>
            </a:xfrm>
            <a:custGeom>
              <a:avLst/>
              <a:gdLst>
                <a:gd name="T0" fmla="*/ 0 w 64"/>
                <a:gd name="T1" fmla="*/ 88 h 96"/>
                <a:gd name="T2" fmla="*/ 32 w 64"/>
                <a:gd name="T3" fmla="*/ 96 h 96"/>
                <a:gd name="T4" fmla="*/ 64 w 64"/>
                <a:gd name="T5" fmla="*/ 88 h 96"/>
                <a:gd name="T6" fmla="*/ 64 w 64"/>
                <a:gd name="T7" fmla="*/ 88 h 96"/>
                <a:gd name="T8" fmla="*/ 32 w 64"/>
                <a:gd name="T9" fmla="*/ 0 h 96"/>
                <a:gd name="T10" fmla="*/ 32 w 64"/>
                <a:gd name="T11" fmla="*/ 0 h 96"/>
                <a:gd name="T12" fmla="*/ 0 w 64"/>
                <a:gd name="T13" fmla="*/ 88 h 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96"/>
                <a:gd name="T23" fmla="*/ 64 w 64"/>
                <a:gd name="T24" fmla="*/ 96 h 9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96">
                  <a:moveTo>
                    <a:pt x="0" y="88"/>
                  </a:moveTo>
                  <a:lnTo>
                    <a:pt x="32" y="96"/>
                  </a:lnTo>
                  <a:lnTo>
                    <a:pt x="64" y="88"/>
                  </a:lnTo>
                  <a:lnTo>
                    <a:pt x="32" y="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6" name="Freeform 52"/>
            <p:cNvSpPr>
              <a:spLocks/>
            </p:cNvSpPr>
            <p:nvPr/>
          </p:nvSpPr>
          <p:spPr bwMode="auto">
            <a:xfrm>
              <a:off x="2696" y="3552"/>
              <a:ext cx="96" cy="64"/>
            </a:xfrm>
            <a:custGeom>
              <a:avLst/>
              <a:gdLst>
                <a:gd name="T0" fmla="*/ 8 w 96"/>
                <a:gd name="T1" fmla="*/ 0 h 64"/>
                <a:gd name="T2" fmla="*/ 0 w 96"/>
                <a:gd name="T3" fmla="*/ 32 h 64"/>
                <a:gd name="T4" fmla="*/ 8 w 96"/>
                <a:gd name="T5" fmla="*/ 64 h 64"/>
                <a:gd name="T6" fmla="*/ 8 w 96"/>
                <a:gd name="T7" fmla="*/ 64 h 64"/>
                <a:gd name="T8" fmla="*/ 96 w 96"/>
                <a:gd name="T9" fmla="*/ 32 h 64"/>
                <a:gd name="T10" fmla="*/ 96 w 96"/>
                <a:gd name="T11" fmla="*/ 32 h 64"/>
                <a:gd name="T12" fmla="*/ 8 w 96"/>
                <a:gd name="T13" fmla="*/ 0 h 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64"/>
                <a:gd name="T23" fmla="*/ 96 w 96"/>
                <a:gd name="T24" fmla="*/ 64 h 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64">
                  <a:moveTo>
                    <a:pt x="8" y="0"/>
                  </a:moveTo>
                  <a:lnTo>
                    <a:pt x="0" y="32"/>
                  </a:lnTo>
                  <a:lnTo>
                    <a:pt x="8" y="64"/>
                  </a:lnTo>
                  <a:lnTo>
                    <a:pt x="96" y="3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7" name="Line 53"/>
            <p:cNvSpPr>
              <a:spLocks noChangeShapeType="1"/>
            </p:cNvSpPr>
            <p:nvPr/>
          </p:nvSpPr>
          <p:spPr bwMode="auto">
            <a:xfrm flipH="1">
              <a:off x="2328" y="3584"/>
              <a:ext cx="384" cy="1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68" name="Rectangle 54"/>
            <p:cNvSpPr>
              <a:spLocks noChangeArrowheads="1"/>
            </p:cNvSpPr>
            <p:nvPr/>
          </p:nvSpPr>
          <p:spPr bwMode="auto">
            <a:xfrm>
              <a:off x="2736" y="3360"/>
              <a:ext cx="7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500" i="1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s</a:t>
              </a: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69" name="Rectangle 55"/>
            <p:cNvSpPr>
              <a:spLocks noChangeArrowheads="1"/>
            </p:cNvSpPr>
            <p:nvPr/>
          </p:nvSpPr>
          <p:spPr bwMode="auto">
            <a:xfrm>
              <a:off x="2816" y="3446"/>
              <a:ext cx="6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latin typeface="Times" charset="0"/>
                </a:rPr>
                <a:t>L </a:t>
              </a: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70" name="Rectangle 56"/>
            <p:cNvSpPr>
              <a:spLocks noChangeArrowheads="1"/>
            </p:cNvSpPr>
            <p:nvPr/>
          </p:nvSpPr>
          <p:spPr bwMode="auto">
            <a:xfrm>
              <a:off x="2500" y="3211"/>
              <a:ext cx="6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000" i="1">
                  <a:solidFill>
                    <a:srgbClr val="000000"/>
                  </a:solidFill>
                  <a:latin typeface="Times" charset="0"/>
                </a:rPr>
                <a:t>T </a:t>
              </a: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71" name="Line 57"/>
            <p:cNvSpPr>
              <a:spLocks noChangeShapeType="1"/>
            </p:cNvSpPr>
            <p:nvPr/>
          </p:nvSpPr>
          <p:spPr bwMode="auto">
            <a:xfrm flipV="1">
              <a:off x="1448" y="3536"/>
              <a:ext cx="24" cy="32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2" name="Freeform 58"/>
            <p:cNvSpPr>
              <a:spLocks/>
            </p:cNvSpPr>
            <p:nvPr/>
          </p:nvSpPr>
          <p:spPr bwMode="auto">
            <a:xfrm>
              <a:off x="1480" y="3488"/>
              <a:ext cx="32" cy="32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16 h 32"/>
                <a:gd name="T4" fmla="*/ 16 w 32"/>
                <a:gd name="T5" fmla="*/ 16 h 32"/>
                <a:gd name="T6" fmla="*/ 32 w 32"/>
                <a:gd name="T7" fmla="*/ 0 h 3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32"/>
                <a:gd name="T14" fmla="*/ 32 w 32"/>
                <a:gd name="T15" fmla="*/ 32 h 3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32">
                  <a:moveTo>
                    <a:pt x="0" y="32"/>
                  </a:moveTo>
                  <a:lnTo>
                    <a:pt x="16" y="16"/>
                  </a:ln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3" name="Line 59"/>
            <p:cNvSpPr>
              <a:spLocks noChangeShapeType="1"/>
            </p:cNvSpPr>
            <p:nvPr/>
          </p:nvSpPr>
          <p:spPr bwMode="auto">
            <a:xfrm flipV="1">
              <a:off x="1528" y="3448"/>
              <a:ext cx="32" cy="24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4" name="Line 60"/>
            <p:cNvSpPr>
              <a:spLocks noChangeShapeType="1"/>
            </p:cNvSpPr>
            <p:nvPr/>
          </p:nvSpPr>
          <p:spPr bwMode="auto">
            <a:xfrm flipV="1">
              <a:off x="1584" y="3416"/>
              <a:ext cx="32" cy="24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5" name="Freeform 61"/>
            <p:cNvSpPr>
              <a:spLocks/>
            </p:cNvSpPr>
            <p:nvPr/>
          </p:nvSpPr>
          <p:spPr bwMode="auto">
            <a:xfrm>
              <a:off x="1640" y="3392"/>
              <a:ext cx="32" cy="16"/>
            </a:xfrm>
            <a:custGeom>
              <a:avLst/>
              <a:gdLst>
                <a:gd name="T0" fmla="*/ 0 w 32"/>
                <a:gd name="T1" fmla="*/ 16 h 16"/>
                <a:gd name="T2" fmla="*/ 32 w 32"/>
                <a:gd name="T3" fmla="*/ 0 h 16"/>
                <a:gd name="T4" fmla="*/ 32 w 32"/>
                <a:gd name="T5" fmla="*/ 0 h 16"/>
                <a:gd name="T6" fmla="*/ 32 w 32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16"/>
                <a:gd name="T14" fmla="*/ 32 w 32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16">
                  <a:moveTo>
                    <a:pt x="0" y="16"/>
                  </a:moveTo>
                  <a:lnTo>
                    <a:pt x="32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6" name="Line 62"/>
            <p:cNvSpPr>
              <a:spLocks noChangeShapeType="1"/>
            </p:cNvSpPr>
            <p:nvPr/>
          </p:nvSpPr>
          <p:spPr bwMode="auto">
            <a:xfrm flipV="1">
              <a:off x="1696" y="3368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7" name="Line 63"/>
            <p:cNvSpPr>
              <a:spLocks noChangeShapeType="1"/>
            </p:cNvSpPr>
            <p:nvPr/>
          </p:nvSpPr>
          <p:spPr bwMode="auto">
            <a:xfrm flipV="1">
              <a:off x="1760" y="3344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8" name="Line 64"/>
            <p:cNvSpPr>
              <a:spLocks noChangeShapeType="1"/>
            </p:cNvSpPr>
            <p:nvPr/>
          </p:nvSpPr>
          <p:spPr bwMode="auto">
            <a:xfrm flipV="1">
              <a:off x="1816" y="3328"/>
              <a:ext cx="40" cy="16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79" name="Line 65"/>
            <p:cNvSpPr>
              <a:spLocks noChangeShapeType="1"/>
            </p:cNvSpPr>
            <p:nvPr/>
          </p:nvSpPr>
          <p:spPr bwMode="auto">
            <a:xfrm flipV="1">
              <a:off x="1880" y="3320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0" name="Freeform 66"/>
            <p:cNvSpPr>
              <a:spLocks/>
            </p:cNvSpPr>
            <p:nvPr/>
          </p:nvSpPr>
          <p:spPr bwMode="auto">
            <a:xfrm>
              <a:off x="1944" y="3304"/>
              <a:ext cx="40" cy="8"/>
            </a:xfrm>
            <a:custGeom>
              <a:avLst/>
              <a:gdLst>
                <a:gd name="T0" fmla="*/ 0 w 40"/>
                <a:gd name="T1" fmla="*/ 8 h 8"/>
                <a:gd name="T2" fmla="*/ 16 w 40"/>
                <a:gd name="T3" fmla="*/ 0 h 8"/>
                <a:gd name="T4" fmla="*/ 16 w 40"/>
                <a:gd name="T5" fmla="*/ 0 h 8"/>
                <a:gd name="T6" fmla="*/ 40 w 4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8"/>
                <a:gd name="T14" fmla="*/ 40 w 4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8">
                  <a:moveTo>
                    <a:pt x="0" y="8"/>
                  </a:moveTo>
                  <a:lnTo>
                    <a:pt x="16" y="0"/>
                  </a:lnTo>
                  <a:lnTo>
                    <a:pt x="40" y="0"/>
                  </a:lnTo>
                </a:path>
              </a:pathLst>
            </a:cu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1" name="Line 67"/>
            <p:cNvSpPr>
              <a:spLocks noChangeShapeType="1"/>
            </p:cNvSpPr>
            <p:nvPr/>
          </p:nvSpPr>
          <p:spPr bwMode="auto">
            <a:xfrm>
              <a:off x="2008" y="329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2" name="Line 68"/>
            <p:cNvSpPr>
              <a:spLocks noChangeShapeType="1"/>
            </p:cNvSpPr>
            <p:nvPr/>
          </p:nvSpPr>
          <p:spPr bwMode="auto">
            <a:xfrm flipV="1">
              <a:off x="2072" y="3280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3" name="Line 69"/>
            <p:cNvSpPr>
              <a:spLocks noChangeShapeType="1"/>
            </p:cNvSpPr>
            <p:nvPr/>
          </p:nvSpPr>
          <p:spPr bwMode="auto">
            <a:xfrm flipV="1">
              <a:off x="2136" y="3272"/>
              <a:ext cx="40" cy="8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4" name="Line 70"/>
            <p:cNvSpPr>
              <a:spLocks noChangeShapeType="1"/>
            </p:cNvSpPr>
            <p:nvPr/>
          </p:nvSpPr>
          <p:spPr bwMode="auto">
            <a:xfrm>
              <a:off x="2200" y="3272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5" name="Line 71"/>
            <p:cNvSpPr>
              <a:spLocks noChangeShapeType="1"/>
            </p:cNvSpPr>
            <p:nvPr/>
          </p:nvSpPr>
          <p:spPr bwMode="auto">
            <a:xfrm>
              <a:off x="2264" y="3264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6" name="Line 72"/>
            <p:cNvSpPr>
              <a:spLocks noChangeShapeType="1"/>
            </p:cNvSpPr>
            <p:nvPr/>
          </p:nvSpPr>
          <p:spPr bwMode="auto">
            <a:xfrm>
              <a:off x="2328" y="3264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7" name="Line 73"/>
            <p:cNvSpPr>
              <a:spLocks noChangeShapeType="1"/>
            </p:cNvSpPr>
            <p:nvPr/>
          </p:nvSpPr>
          <p:spPr bwMode="auto">
            <a:xfrm>
              <a:off x="2392" y="325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88" name="Rectangle 74"/>
            <p:cNvSpPr>
              <a:spLocks noChangeArrowheads="1"/>
            </p:cNvSpPr>
            <p:nvPr/>
          </p:nvSpPr>
          <p:spPr bwMode="auto">
            <a:xfrm>
              <a:off x="2448" y="3120"/>
              <a:ext cx="9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500" i="1">
                  <a:solidFill>
                    <a:srgbClr val="000000"/>
                  </a:solidFill>
                  <a:latin typeface="Symbol" pitchFamily="18" charset="2"/>
                  <a:sym typeface="Symbol" pitchFamily="18" charset="2"/>
                </a:rPr>
                <a:t>s</a:t>
              </a: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89" name="Line 75"/>
            <p:cNvSpPr>
              <a:spLocks noChangeShapeType="1"/>
            </p:cNvSpPr>
            <p:nvPr/>
          </p:nvSpPr>
          <p:spPr bwMode="auto">
            <a:xfrm>
              <a:off x="2456" y="3256"/>
              <a:ext cx="40" cy="1"/>
            </a:xfrm>
            <a:prstGeom prst="line">
              <a:avLst/>
            </a:prstGeom>
            <a:noFill/>
            <a:ln w="12700">
              <a:solidFill>
                <a:srgbClr val="48A53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7490" name="Rectangle 76"/>
            <p:cNvSpPr>
              <a:spLocks noChangeArrowheads="1"/>
            </p:cNvSpPr>
            <p:nvPr/>
          </p:nvSpPr>
          <p:spPr bwMode="auto">
            <a:xfrm>
              <a:off x="2924" y="3372"/>
              <a:ext cx="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7491" name="Rectangle 77"/>
            <p:cNvSpPr>
              <a:spLocks noChangeArrowheads="1"/>
            </p:cNvSpPr>
            <p:nvPr/>
          </p:nvSpPr>
          <p:spPr bwMode="auto">
            <a:xfrm>
              <a:off x="3036" y="3452"/>
              <a:ext cx="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US" sz="1400">
                <a:solidFill>
                  <a:schemeClr val="tx1"/>
                </a:solidFill>
              </a:endParaRPr>
            </a:p>
          </p:txBody>
        </p:sp>
        <p:graphicFrame>
          <p:nvGraphicFramePr>
            <p:cNvPr id="17414" name="Object 78"/>
            <p:cNvGraphicFramePr>
              <a:graphicFrameLocks noChangeAspect="1"/>
            </p:cNvGraphicFramePr>
            <p:nvPr/>
          </p:nvGraphicFramePr>
          <p:xfrm>
            <a:off x="1344" y="3264"/>
            <a:ext cx="126" cy="144"/>
          </p:xfrm>
          <a:graphic>
            <a:graphicData uri="http://schemas.openxmlformats.org/presentationml/2006/ole">
              <p:oleObj spid="_x0000_s17414" name="Equation" r:id="rId4" imgW="177800" imgH="203200" progId="Equation.3">
                <p:embed/>
              </p:oleObj>
            </a:graphicData>
          </a:graphic>
        </p:graphicFrame>
      </p:grpSp>
      <p:graphicFrame>
        <p:nvGraphicFramePr>
          <p:cNvPr id="17410" name="Object 79"/>
          <p:cNvGraphicFramePr>
            <a:graphicFrameLocks noChangeAspect="1"/>
          </p:cNvGraphicFramePr>
          <p:nvPr/>
        </p:nvGraphicFramePr>
        <p:xfrm>
          <a:off x="1692275" y="3716338"/>
          <a:ext cx="765175" cy="260350"/>
        </p:xfrm>
        <a:graphic>
          <a:graphicData uri="http://schemas.openxmlformats.org/presentationml/2006/ole">
            <p:oleObj spid="_x0000_s17410" name="Equation" r:id="rId5" imgW="673100" imgH="228600" progId="Equation.3">
              <p:embed/>
            </p:oleObj>
          </a:graphicData>
        </a:graphic>
      </p:graphicFrame>
      <p:graphicFrame>
        <p:nvGraphicFramePr>
          <p:cNvPr id="17411" name="Object 80"/>
          <p:cNvGraphicFramePr>
            <a:graphicFrameLocks noChangeAspect="1"/>
          </p:cNvGraphicFramePr>
          <p:nvPr/>
        </p:nvGraphicFramePr>
        <p:xfrm>
          <a:off x="1258888" y="4292600"/>
          <a:ext cx="1371600" cy="539750"/>
        </p:xfrm>
        <a:graphic>
          <a:graphicData uri="http://schemas.openxmlformats.org/presentationml/2006/ole">
            <p:oleObj spid="_x0000_s17411" name="Equation" r:id="rId6" imgW="1320800" imgH="520700" progId="Equation.3">
              <p:embed/>
            </p:oleObj>
          </a:graphicData>
        </a:graphic>
      </p:graphicFrame>
      <p:pic>
        <p:nvPicPr>
          <p:cNvPr id="17417" name="Picture 8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738" y="1773238"/>
            <a:ext cx="47529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2" name="Object 82"/>
          <p:cNvGraphicFramePr>
            <a:graphicFrameLocks noChangeAspect="1"/>
          </p:cNvGraphicFramePr>
          <p:nvPr/>
        </p:nvGraphicFramePr>
        <p:xfrm>
          <a:off x="900113" y="1052513"/>
          <a:ext cx="469900" cy="292100"/>
        </p:xfrm>
        <a:graphic>
          <a:graphicData uri="http://schemas.openxmlformats.org/presentationml/2006/ole">
            <p:oleObj spid="_x0000_s17412" name="Equation" r:id="rId8" imgW="469800" imgH="291960" progId="Equation.3">
              <p:embed/>
            </p:oleObj>
          </a:graphicData>
        </a:graphic>
      </p:graphicFrame>
      <p:graphicFrame>
        <p:nvGraphicFramePr>
          <p:cNvPr id="17413" name="Object 83"/>
          <p:cNvGraphicFramePr>
            <a:graphicFrameLocks noChangeAspect="1"/>
          </p:cNvGraphicFramePr>
          <p:nvPr/>
        </p:nvGraphicFramePr>
        <p:xfrm>
          <a:off x="3190875" y="1747838"/>
          <a:ext cx="254000" cy="317500"/>
        </p:xfrm>
        <a:graphic>
          <a:graphicData uri="http://schemas.openxmlformats.org/presentationml/2006/ole">
            <p:oleObj spid="_x0000_s17413" name="Equation" r:id="rId9" imgW="253800" imgH="317160" progId="Equation.3">
              <p:embed/>
            </p:oleObj>
          </a:graphicData>
        </a:graphic>
      </p:graphicFrame>
      <p:sp>
        <p:nvSpPr>
          <p:cNvPr id="17418" name="Rectangle 84"/>
          <p:cNvSpPr>
            <a:spLocks noChangeArrowheads="1"/>
          </p:cNvSpPr>
          <p:nvPr/>
        </p:nvSpPr>
        <p:spPr bwMode="auto">
          <a:xfrm>
            <a:off x="1116013" y="314325"/>
            <a:ext cx="4600575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fr-FR" sz="2400" b="1"/>
              <a:t>Diffusion Magnetic Anisotropy</a:t>
            </a:r>
            <a:endParaRPr lang="en-US" sz="2400" b="1"/>
          </a:p>
        </p:txBody>
      </p:sp>
      <p:sp>
        <p:nvSpPr>
          <p:cNvPr id="17419" name="Rectangle 85"/>
          <p:cNvSpPr>
            <a:spLocks noChangeArrowheads="1"/>
          </p:cNvSpPr>
          <p:nvPr/>
        </p:nvSpPr>
        <p:spPr bwMode="auto">
          <a:xfrm>
            <a:off x="2411413" y="6165850"/>
            <a:ext cx="648811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F. Sauli, IEEE Short Course on Radiation Detection and Measurement, Norfolk (Virginia) November 10-11, 2002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B7F47D19-8A42-4AC4-B56E-C8C58A53992A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0" y="857250"/>
            <a:ext cx="5264150" cy="3921125"/>
            <a:chOff x="243" y="432"/>
            <a:chExt cx="4468" cy="3267"/>
          </a:xfrm>
        </p:grpSpPr>
        <p:sp>
          <p:nvSpPr>
            <p:cNvPr id="18440" name="Text Box 5"/>
            <p:cNvSpPr txBox="1">
              <a:spLocks noChangeArrowheads="1"/>
            </p:cNvSpPr>
            <p:nvPr/>
          </p:nvSpPr>
          <p:spPr bwMode="auto">
            <a:xfrm>
              <a:off x="3599" y="1167"/>
              <a:ext cx="888" cy="2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200">
                  <a:solidFill>
                    <a:srgbClr val="FF0000"/>
                  </a:solidFill>
                </a:rPr>
                <a:t>particle track</a:t>
              </a:r>
            </a:p>
          </p:txBody>
        </p:sp>
        <p:grpSp>
          <p:nvGrpSpPr>
            <p:cNvPr id="18441" name="Group 6"/>
            <p:cNvGrpSpPr>
              <a:grpSpLocks/>
            </p:cNvGrpSpPr>
            <p:nvPr/>
          </p:nvGrpSpPr>
          <p:grpSpPr bwMode="auto">
            <a:xfrm>
              <a:off x="243" y="432"/>
              <a:ext cx="4468" cy="3267"/>
              <a:chOff x="243" y="432"/>
              <a:chExt cx="4468" cy="3267"/>
            </a:xfrm>
          </p:grpSpPr>
          <p:grpSp>
            <p:nvGrpSpPr>
              <p:cNvPr id="18449" name="Group 7"/>
              <p:cNvGrpSpPr>
                <a:grpSpLocks/>
              </p:cNvGrpSpPr>
              <p:nvPr/>
            </p:nvGrpSpPr>
            <p:grpSpPr bwMode="auto">
              <a:xfrm>
                <a:off x="528" y="432"/>
                <a:ext cx="4183" cy="3267"/>
                <a:chOff x="96" y="432"/>
                <a:chExt cx="4183" cy="3267"/>
              </a:xfrm>
            </p:grpSpPr>
            <p:sp>
              <p:nvSpPr>
                <p:cNvPr id="18457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3214" y="2845"/>
                  <a:ext cx="864" cy="22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200">
                      <a:solidFill>
                        <a:srgbClr val="FF0000"/>
                      </a:solidFill>
                    </a:rPr>
                    <a:t>anode plane</a:t>
                  </a:r>
                </a:p>
              </p:txBody>
            </p:sp>
            <p:sp>
              <p:nvSpPr>
                <p:cNvPr id="18458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3298" y="2751"/>
                  <a:ext cx="965" cy="228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200">
                      <a:solidFill>
                        <a:srgbClr val="FF0000"/>
                      </a:solidFill>
                    </a:rPr>
                    <a:t>cathode plane</a:t>
                  </a:r>
                </a:p>
              </p:txBody>
            </p:sp>
            <p:sp>
              <p:nvSpPr>
                <p:cNvPr id="18459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423" y="2655"/>
                  <a:ext cx="856" cy="22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200">
                      <a:solidFill>
                        <a:srgbClr val="FF0000"/>
                      </a:solidFill>
                    </a:rPr>
                    <a:t>gating plane</a:t>
                  </a:r>
                </a:p>
              </p:txBody>
            </p:sp>
            <p:sp>
              <p:nvSpPr>
                <p:cNvPr id="1846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008" y="3470"/>
                  <a:ext cx="1789" cy="22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200">
                      <a:solidFill>
                        <a:srgbClr val="FF0000"/>
                      </a:solidFill>
                    </a:rPr>
                    <a:t>Induced charge on the plane</a:t>
                  </a:r>
                </a:p>
              </p:txBody>
            </p:sp>
            <p:graphicFrame>
              <p:nvGraphicFramePr>
                <p:cNvPr id="18434" name="Object 12"/>
                <p:cNvGraphicFramePr>
                  <a:graphicFrameLocks noChangeAspect="1"/>
                </p:cNvGraphicFramePr>
                <p:nvPr/>
              </p:nvGraphicFramePr>
              <p:xfrm>
                <a:off x="96" y="432"/>
                <a:ext cx="3056" cy="2976"/>
              </p:xfrm>
              <a:graphic>
                <a:graphicData uri="http://schemas.openxmlformats.org/presentationml/2006/ole">
                  <p:oleObj spid="_x0000_s18434" name="CorelDRAW" r:id="rId4" imgW="4852138" imgH="4724056" progId="CorelDRAW.Graphic.10">
                    <p:embed/>
                  </p:oleObj>
                </a:graphicData>
              </a:graphic>
            </p:graphicFrame>
            <p:sp>
              <p:nvSpPr>
                <p:cNvPr id="18461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072" y="2736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2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3072" y="2832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3" name="Line 15"/>
                <p:cNvSpPr>
                  <a:spLocks noChangeShapeType="1"/>
                </p:cNvSpPr>
                <p:nvPr/>
              </p:nvSpPr>
              <p:spPr bwMode="auto">
                <a:xfrm flipH="1">
                  <a:off x="3072" y="2928"/>
                  <a:ext cx="1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4" name="Line 16"/>
                <p:cNvSpPr>
                  <a:spLocks noChangeShapeType="1"/>
                </p:cNvSpPr>
                <p:nvPr/>
              </p:nvSpPr>
              <p:spPr bwMode="auto">
                <a:xfrm flipH="1" flipV="1">
                  <a:off x="2400" y="1392"/>
                  <a:ext cx="0" cy="240"/>
                </a:xfrm>
                <a:prstGeom prst="line">
                  <a:avLst/>
                </a:prstGeom>
                <a:noFill/>
                <a:ln w="5080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5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448" y="1408"/>
                  <a:ext cx="275" cy="33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2000">
                      <a:solidFill>
                        <a:srgbClr val="FF0000"/>
                      </a:solidFill>
                      <a:latin typeface="Arial Narrow" pitchFamily="34" charset="0"/>
                    </a:rPr>
                    <a:t>E</a:t>
                  </a:r>
                </a:p>
              </p:txBody>
            </p:sp>
            <p:sp>
              <p:nvSpPr>
                <p:cNvPr id="18466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400" y="3264"/>
                  <a:ext cx="384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7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400" y="3216"/>
                  <a:ext cx="192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6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2352" y="3168"/>
                  <a:ext cx="48" cy="33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18450" name="Group 21"/>
              <p:cNvGrpSpPr>
                <a:grpSpLocks/>
              </p:cNvGrpSpPr>
              <p:nvPr/>
            </p:nvGrpSpPr>
            <p:grpSpPr bwMode="auto">
              <a:xfrm>
                <a:off x="243" y="2372"/>
                <a:ext cx="907" cy="1289"/>
                <a:chOff x="243" y="2372"/>
                <a:chExt cx="907" cy="1289"/>
              </a:xfrm>
            </p:grpSpPr>
            <p:sp>
              <p:nvSpPr>
                <p:cNvPr id="18451" name="Text Box 22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-102" y="2717"/>
                  <a:ext cx="949" cy="259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400">
                      <a:solidFill>
                        <a:schemeClr val="tx1"/>
                      </a:solidFill>
                    </a:rPr>
                    <a:t>Z</a:t>
                  </a:r>
                  <a:r>
                    <a:rPr lang="en-US" sz="1200">
                      <a:solidFill>
                        <a:srgbClr val="FF0000"/>
                      </a:solidFill>
                    </a:rPr>
                    <a:t> (e</a:t>
                  </a:r>
                  <a:r>
                    <a:rPr lang="en-US" sz="1200" baseline="30000">
                      <a:solidFill>
                        <a:srgbClr val="FF0000"/>
                      </a:solidFill>
                    </a:rPr>
                    <a:t>-</a:t>
                  </a:r>
                  <a:r>
                    <a:rPr lang="en-US" sz="1200">
                      <a:solidFill>
                        <a:srgbClr val="FF0000"/>
                      </a:solidFill>
                    </a:rPr>
                    <a:t>drift time)</a:t>
                  </a:r>
                </a:p>
              </p:txBody>
            </p:sp>
            <p:sp>
              <p:nvSpPr>
                <p:cNvPr id="18452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623" y="2929"/>
                  <a:ext cx="239" cy="25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400" b="1">
                      <a:solidFill>
                        <a:schemeClr val="tx1"/>
                      </a:solidFill>
                      <a:latin typeface="Arial Narrow" pitchFamily="34" charset="0"/>
                    </a:rPr>
                    <a:t>Y</a:t>
                  </a:r>
                </a:p>
              </p:txBody>
            </p:sp>
            <p:sp>
              <p:nvSpPr>
                <p:cNvPr id="18453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432" y="2496"/>
                  <a:ext cx="0" cy="10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54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432" y="3504"/>
                  <a:ext cx="43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55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432" y="2976"/>
                  <a:ext cx="432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8456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911" y="3407"/>
                  <a:ext cx="239" cy="25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>
                    <a:lnSpc>
                      <a:spcPct val="100000"/>
                    </a:lnSpc>
                  </a:pPr>
                  <a:r>
                    <a:rPr lang="en-US" sz="1400" b="1">
                      <a:solidFill>
                        <a:schemeClr val="tx1"/>
                      </a:solidFill>
                      <a:latin typeface="Arial Narrow" pitchFamily="34" charset="0"/>
                    </a:rPr>
                    <a:t>X</a:t>
                  </a:r>
                </a:p>
              </p:txBody>
            </p:sp>
          </p:grpSp>
        </p:grpSp>
        <p:sp>
          <p:nvSpPr>
            <p:cNvPr id="18442" name="Line 28"/>
            <p:cNvSpPr>
              <a:spLocks noChangeShapeType="1"/>
            </p:cNvSpPr>
            <p:nvPr/>
          </p:nvSpPr>
          <p:spPr bwMode="auto">
            <a:xfrm flipH="1">
              <a:off x="2640" y="1296"/>
              <a:ext cx="1008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443" name="Text Box 29"/>
            <p:cNvSpPr txBox="1">
              <a:spLocks noChangeArrowheads="1"/>
            </p:cNvSpPr>
            <p:nvPr/>
          </p:nvSpPr>
          <p:spPr bwMode="auto">
            <a:xfrm>
              <a:off x="3648" y="1503"/>
              <a:ext cx="786" cy="2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200">
                  <a:solidFill>
                    <a:srgbClr val="FF0000"/>
                  </a:solidFill>
                </a:rPr>
                <a:t>liberated e</a:t>
              </a:r>
              <a:r>
                <a:rPr lang="en-US" sz="1200" baseline="3000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18444" name="Line 30"/>
            <p:cNvSpPr>
              <a:spLocks noChangeShapeType="1"/>
            </p:cNvSpPr>
            <p:nvPr/>
          </p:nvSpPr>
          <p:spPr bwMode="auto">
            <a:xfrm flipH="1">
              <a:off x="3024" y="1632"/>
              <a:ext cx="672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445" name="Line 31"/>
            <p:cNvSpPr>
              <a:spLocks noChangeShapeType="1"/>
            </p:cNvSpPr>
            <p:nvPr/>
          </p:nvSpPr>
          <p:spPr bwMode="auto">
            <a:xfrm flipH="1">
              <a:off x="3216" y="1872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446" name="Line 32"/>
            <p:cNvSpPr>
              <a:spLocks noChangeShapeType="1"/>
            </p:cNvSpPr>
            <p:nvPr/>
          </p:nvSpPr>
          <p:spPr bwMode="auto">
            <a:xfrm flipH="1">
              <a:off x="2880" y="1872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8447" name="Text Box 33"/>
            <p:cNvSpPr txBox="1">
              <a:spLocks noChangeArrowheads="1"/>
            </p:cNvSpPr>
            <p:nvPr/>
          </p:nvSpPr>
          <p:spPr bwMode="auto">
            <a:xfrm>
              <a:off x="1200" y="596"/>
              <a:ext cx="1598" cy="2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200" b="1">
                  <a:solidFill>
                    <a:schemeClr val="bg1"/>
                  </a:solidFill>
                </a:rPr>
                <a:t>neg. high voltage plane</a:t>
              </a:r>
            </a:p>
          </p:txBody>
        </p:sp>
        <p:sp>
          <p:nvSpPr>
            <p:cNvPr id="18448" name="Text Box 34"/>
            <p:cNvSpPr txBox="1">
              <a:spLocks noChangeArrowheads="1"/>
            </p:cNvSpPr>
            <p:nvPr/>
          </p:nvSpPr>
          <p:spPr bwMode="auto">
            <a:xfrm>
              <a:off x="1200" y="3024"/>
              <a:ext cx="544" cy="229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lnSpc>
                  <a:spcPct val="100000"/>
                </a:lnSpc>
              </a:pPr>
              <a:r>
                <a:rPr lang="en-US" sz="1200">
                  <a:solidFill>
                    <a:srgbClr val="FF0000"/>
                  </a:solidFill>
                </a:rPr>
                <a:t>pads</a:t>
              </a:r>
            </a:p>
          </p:txBody>
        </p:sp>
      </p:grpSp>
      <p:sp>
        <p:nvSpPr>
          <p:cNvPr id="18437" name="Rectangle 35"/>
          <p:cNvSpPr>
            <a:spLocks noChangeArrowheads="1"/>
          </p:cNvSpPr>
          <p:nvPr/>
        </p:nvSpPr>
        <p:spPr bwMode="auto">
          <a:xfrm>
            <a:off x="971550" y="188913"/>
            <a:ext cx="4822825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TPC – Time Projection Chamber</a:t>
            </a:r>
          </a:p>
        </p:txBody>
      </p:sp>
      <p:sp>
        <p:nvSpPr>
          <p:cNvPr id="18438" name="Text Box 54"/>
          <p:cNvSpPr txBox="1">
            <a:spLocks noChangeArrowheads="1"/>
          </p:cNvSpPr>
          <p:nvPr/>
        </p:nvSpPr>
        <p:spPr bwMode="auto">
          <a:xfrm>
            <a:off x="4786313" y="4143375"/>
            <a:ext cx="3786187" cy="2517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/>
              <a:t>Time Projection Chamber </a:t>
            </a:r>
          </a:p>
          <a:p>
            <a:pPr marL="361950" indent="-361950">
              <a:buFont typeface="Arial" pitchFamily="34" charset="0"/>
              <a:buChar char="•"/>
            </a:pPr>
            <a:r>
              <a:rPr lang="en-US" sz="1400">
                <a:solidFill>
                  <a:srgbClr val="FF0000"/>
                </a:solidFill>
              </a:rPr>
              <a:t>full 3D track </a:t>
            </a:r>
            <a:r>
              <a:rPr lang="en-US" sz="1400"/>
              <a:t>reconstruction: </a:t>
            </a:r>
            <a:r>
              <a:rPr lang="en-US" sz="1400">
                <a:solidFill>
                  <a:srgbClr val="FF0000"/>
                </a:solidFill>
              </a:rPr>
              <a:t>x-y</a:t>
            </a:r>
            <a:r>
              <a:rPr lang="en-US" sz="1400"/>
              <a:t> from wires and segmented cathode of MWPC (or MPGD); </a:t>
            </a:r>
            <a:r>
              <a:rPr lang="en-US" sz="1400">
                <a:solidFill>
                  <a:srgbClr val="FF0000"/>
                </a:solidFill>
              </a:rPr>
              <a:t>z = v</a:t>
            </a:r>
            <a:r>
              <a:rPr lang="en-US" sz="1400" baseline="-25000">
                <a:solidFill>
                  <a:srgbClr val="FF0000"/>
                </a:solidFill>
              </a:rPr>
              <a:t>drift</a:t>
            </a:r>
            <a:r>
              <a:rPr lang="en-US" sz="1400">
                <a:solidFill>
                  <a:srgbClr val="FF0000"/>
                </a:solidFill>
              </a:rPr>
              <a:t> x t</a:t>
            </a:r>
            <a:r>
              <a:rPr lang="en-US" sz="1400" baseline="-25000">
                <a:solidFill>
                  <a:srgbClr val="FF0000"/>
                </a:solidFill>
              </a:rPr>
              <a:t>drift</a:t>
            </a:r>
            <a:r>
              <a:rPr lang="en-US" sz="1400">
                <a:solidFill>
                  <a:srgbClr val="FF0000"/>
                </a:solidFill>
              </a:rPr>
              <a:t>  </a:t>
            </a:r>
            <a:r>
              <a:rPr lang="en-US" sz="1400"/>
              <a:t>from drift time</a:t>
            </a:r>
          </a:p>
          <a:p>
            <a:pPr marL="361950" indent="-361950">
              <a:buFontTx/>
              <a:buChar char="•"/>
            </a:pPr>
            <a:r>
              <a:rPr lang="en-US" sz="1400">
                <a:solidFill>
                  <a:srgbClr val="FF0000"/>
                </a:solidFill>
              </a:rPr>
              <a:t>momentum</a:t>
            </a:r>
            <a:r>
              <a:rPr lang="en-US" sz="1400"/>
              <a:t> resolution</a:t>
            </a:r>
          </a:p>
          <a:p>
            <a:pPr marL="361950" indent="-361950"/>
            <a:r>
              <a:rPr lang="en-US" sz="1400"/>
              <a:t>	space resolution + B field</a:t>
            </a:r>
          </a:p>
          <a:p>
            <a:pPr marL="361950" indent="-361950"/>
            <a:r>
              <a:rPr lang="en-US" sz="1400"/>
              <a:t>	(multiple scattering)</a:t>
            </a:r>
          </a:p>
          <a:p>
            <a:pPr marL="361950" indent="-361950">
              <a:buFontTx/>
              <a:buChar char="•"/>
            </a:pPr>
            <a:r>
              <a:rPr lang="en-US" sz="1400">
                <a:solidFill>
                  <a:srgbClr val="FF0000"/>
                </a:solidFill>
              </a:rPr>
              <a:t>energy</a:t>
            </a:r>
            <a:r>
              <a:rPr lang="en-US" sz="1400"/>
              <a:t> resolution</a:t>
            </a:r>
          </a:p>
          <a:p>
            <a:pPr marL="361950" indent="-361950"/>
            <a:r>
              <a:rPr lang="en-US" sz="1400"/>
              <a:t>	measurement of primary ionization</a:t>
            </a:r>
          </a:p>
        </p:txBody>
      </p:sp>
      <p:pic>
        <p:nvPicPr>
          <p:cNvPr id="18439" name="Picture 5" descr="Image1_final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3" y="785813"/>
            <a:ext cx="3357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9C7D916B-A807-439A-B96B-AF99434F8AA6}" type="slidenum">
              <a:rPr lang="en-US" smtClean="0">
                <a:latin typeface="Arial" pitchFamily="34" charset="0"/>
              </a:rPr>
              <a:pPr/>
              <a:t>27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36867" name="Picture 4" descr="screenshot_06252k_side_r1177002_t25_ev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836613"/>
            <a:ext cx="3168650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6" descr="screenshot_06252k_front_r1177002_t25_ev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57563"/>
            <a:ext cx="32400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Rectangle 7"/>
          <p:cNvSpPr>
            <a:spLocks noChangeArrowheads="1"/>
          </p:cNvSpPr>
          <p:nvPr/>
        </p:nvSpPr>
        <p:spPr bwMode="auto">
          <a:xfrm>
            <a:off x="1258888" y="188913"/>
            <a:ext cx="4822825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TPC – Time Projection Chamber</a:t>
            </a:r>
          </a:p>
        </p:txBody>
      </p:sp>
      <p:grpSp>
        <p:nvGrpSpPr>
          <p:cNvPr id="36870" name="Group 8"/>
          <p:cNvGrpSpPr>
            <a:grpSpLocks/>
          </p:cNvGrpSpPr>
          <p:nvPr/>
        </p:nvGrpSpPr>
        <p:grpSpPr bwMode="auto">
          <a:xfrm>
            <a:off x="4284663" y="765175"/>
            <a:ext cx="4044950" cy="2446338"/>
            <a:chOff x="2448" y="2256"/>
            <a:chExt cx="3312" cy="2064"/>
          </a:xfrm>
        </p:grpSpPr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4065" y="2464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 flipV="1">
              <a:off x="4119" y="2605"/>
              <a:ext cx="225" cy="35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5" name="Line 11"/>
            <p:cNvSpPr>
              <a:spLocks noChangeShapeType="1"/>
            </p:cNvSpPr>
            <p:nvPr/>
          </p:nvSpPr>
          <p:spPr bwMode="auto">
            <a:xfrm flipH="1">
              <a:off x="4869" y="2527"/>
              <a:ext cx="224" cy="35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6" name="Text Box 12"/>
            <p:cNvSpPr txBox="1">
              <a:spLocks noChangeArrowheads="1"/>
            </p:cNvSpPr>
            <p:nvPr/>
          </p:nvSpPr>
          <p:spPr bwMode="auto">
            <a:xfrm>
              <a:off x="4812" y="2393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pic>
          <p:nvPicPr>
            <p:cNvPr id="36877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48" y="2256"/>
              <a:ext cx="3312" cy="206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 flipV="1">
              <a:off x="3936" y="3840"/>
              <a:ext cx="1344" cy="432"/>
            </a:xfrm>
            <a:prstGeom prst="line">
              <a:avLst/>
            </a:prstGeom>
            <a:noFill/>
            <a:ln w="31750" cap="sq">
              <a:solidFill>
                <a:srgbClr val="CC0000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 rot="-1086297">
              <a:off x="4530" y="3982"/>
              <a:ext cx="644" cy="258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>
                  <a:solidFill>
                    <a:srgbClr val="CC0000"/>
                  </a:solidFill>
                </a:rPr>
                <a:t>520 cm</a:t>
              </a:r>
            </a:p>
          </p:txBody>
        </p:sp>
        <p:sp>
          <p:nvSpPr>
            <p:cNvPr id="36880" name="Text Box 16"/>
            <p:cNvSpPr txBox="1">
              <a:spLocks noChangeArrowheads="1"/>
            </p:cNvSpPr>
            <p:nvPr/>
          </p:nvSpPr>
          <p:spPr bwMode="auto">
            <a:xfrm>
              <a:off x="3611" y="2618"/>
              <a:ext cx="276" cy="309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 flipV="1">
              <a:off x="3685" y="2839"/>
              <a:ext cx="207" cy="36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 flipH="1">
              <a:off x="4345" y="2774"/>
              <a:ext cx="208" cy="36"/>
            </a:xfrm>
            <a:prstGeom prst="line">
              <a:avLst/>
            </a:prstGeom>
            <a:noFill/>
            <a:ln w="12700" cap="sq">
              <a:solidFill>
                <a:schemeClr val="bg1"/>
              </a:solidFill>
              <a:miter lim="800000"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3" name="Text Box 19"/>
            <p:cNvSpPr txBox="1">
              <a:spLocks noChangeArrowheads="1"/>
            </p:cNvSpPr>
            <p:nvPr/>
          </p:nvSpPr>
          <p:spPr bwMode="auto">
            <a:xfrm>
              <a:off x="4337" y="2557"/>
              <a:ext cx="275" cy="310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bg1"/>
                  </a:solidFill>
                </a:rPr>
                <a:t>E</a:t>
              </a:r>
              <a:endParaRPr lang="en-US" sz="1800" b="1">
                <a:solidFill>
                  <a:schemeClr val="tx1"/>
                </a:solidFill>
              </a:endParaRPr>
            </a:p>
          </p:txBody>
        </p:sp>
        <p:sp>
          <p:nvSpPr>
            <p:cNvPr id="36884" name="Line 20"/>
            <p:cNvSpPr>
              <a:spLocks noChangeShapeType="1"/>
            </p:cNvSpPr>
            <p:nvPr/>
          </p:nvSpPr>
          <p:spPr bwMode="auto">
            <a:xfrm rot="-533714">
              <a:off x="3592" y="3003"/>
              <a:ext cx="691" cy="1"/>
            </a:xfrm>
            <a:prstGeom prst="line">
              <a:avLst/>
            </a:prstGeom>
            <a:noFill/>
            <a:ln w="12700">
              <a:solidFill>
                <a:srgbClr val="0033CC"/>
              </a:solidFill>
              <a:prstDash val="sysDot"/>
              <a:miter lim="800000"/>
              <a:headEnd type="triangle" w="med" len="med"/>
              <a:tailEnd type="triangle" w="med" len="med"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6885" name="Text Box 21"/>
            <p:cNvSpPr txBox="1">
              <a:spLocks noChangeArrowheads="1"/>
            </p:cNvSpPr>
            <p:nvPr/>
          </p:nvSpPr>
          <p:spPr bwMode="auto">
            <a:xfrm rot="-533714">
              <a:off x="3861" y="2823"/>
              <a:ext cx="422" cy="23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>
                  <a:solidFill>
                    <a:srgbClr val="0033CC"/>
                  </a:solidFill>
                </a:rPr>
                <a:t>88µs</a:t>
              </a:r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 flipV="1">
              <a:off x="2807" y="3230"/>
              <a:ext cx="1452" cy="32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 type="none" w="sm" len="sm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7" name="Line 23"/>
            <p:cNvSpPr>
              <a:spLocks noChangeShapeType="1"/>
            </p:cNvSpPr>
            <p:nvPr/>
          </p:nvSpPr>
          <p:spPr bwMode="auto">
            <a:xfrm flipV="1">
              <a:off x="4277" y="2912"/>
              <a:ext cx="1452" cy="318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miter lim="800000"/>
              <a:headEnd type="triangle" w="med" len="med"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8" name="Line 24"/>
            <p:cNvSpPr>
              <a:spLocks noChangeShapeType="1"/>
            </p:cNvSpPr>
            <p:nvPr/>
          </p:nvSpPr>
          <p:spPr bwMode="auto">
            <a:xfrm rot="20279418" flipH="1">
              <a:off x="3120" y="2688"/>
              <a:ext cx="12" cy="1582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889" name="Text Box 25"/>
            <p:cNvSpPr txBox="1">
              <a:spLocks noChangeArrowheads="1"/>
            </p:cNvSpPr>
            <p:nvPr/>
          </p:nvSpPr>
          <p:spPr bwMode="auto">
            <a:xfrm rot="4278474">
              <a:off x="2910" y="3386"/>
              <a:ext cx="534" cy="476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CC0000"/>
                  </a:solidFill>
                  <a:latin typeface="Arial Narrow" pitchFamily="34" charset="0"/>
                </a:rPr>
                <a:t>560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</a:pPr>
              <a:r>
                <a:rPr lang="en-US" b="1">
                  <a:solidFill>
                    <a:srgbClr val="CC0000"/>
                  </a:solidFill>
                  <a:latin typeface="Arial Narrow" pitchFamily="34" charset="0"/>
                </a:rPr>
                <a:t> cm</a:t>
              </a:r>
            </a:p>
          </p:txBody>
        </p:sp>
      </p:grpSp>
      <p:sp>
        <p:nvSpPr>
          <p:cNvPr id="36871" name="Text Box 26"/>
          <p:cNvSpPr txBox="1">
            <a:spLocks noChangeArrowheads="1"/>
          </p:cNvSpPr>
          <p:nvPr/>
        </p:nvSpPr>
        <p:spPr bwMode="auto">
          <a:xfrm>
            <a:off x="4716463" y="3213100"/>
            <a:ext cx="3287712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0000"/>
                </a:solidFill>
              </a:rPr>
              <a:t>Alice TPC</a:t>
            </a:r>
          </a:p>
          <a:p>
            <a:r>
              <a:rPr lang="fr-FR"/>
              <a:t>HV central electrode at –100 kV</a:t>
            </a:r>
          </a:p>
          <a:p>
            <a:r>
              <a:rPr lang="fr-FR"/>
              <a:t>Drift lenght 250 cm at E=400 V/cm</a:t>
            </a:r>
          </a:p>
          <a:p>
            <a:r>
              <a:rPr lang="fr-FR"/>
              <a:t>Gas Ne-CO</a:t>
            </a:r>
            <a:r>
              <a:rPr lang="fr-FR" baseline="-25000"/>
              <a:t>2</a:t>
            </a:r>
            <a:r>
              <a:rPr lang="fr-FR"/>
              <a:t> 90-10</a:t>
            </a:r>
          </a:p>
          <a:p>
            <a:r>
              <a:rPr lang="fr-FR"/>
              <a:t>Space point resolution  ~500 </a:t>
            </a:r>
            <a:r>
              <a:rPr lang="fr-FR">
                <a:latin typeface="Symbol" pitchFamily="18" charset="2"/>
              </a:rPr>
              <a:t>m</a:t>
            </a:r>
            <a:r>
              <a:rPr lang="fr-FR"/>
              <a:t>m</a:t>
            </a:r>
          </a:p>
          <a:p>
            <a:r>
              <a:rPr lang="fr-FR"/>
              <a:t>dp/p 2%@1GeV; 10%@10GeV</a:t>
            </a:r>
            <a:endParaRPr lang="en-GB"/>
          </a:p>
        </p:txBody>
      </p:sp>
      <p:sp>
        <p:nvSpPr>
          <p:cNvPr id="36872" name="Text Box 27"/>
          <p:cNvSpPr txBox="1">
            <a:spLocks noChangeArrowheads="1"/>
          </p:cNvSpPr>
          <p:nvPr/>
        </p:nvSpPr>
        <p:spPr bwMode="auto">
          <a:xfrm>
            <a:off x="3708400" y="5545138"/>
            <a:ext cx="4159250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Events from </a:t>
            </a:r>
            <a:r>
              <a:rPr lang="fr-FR">
                <a:solidFill>
                  <a:srgbClr val="FF0000"/>
                </a:solidFill>
              </a:rPr>
              <a:t>STAR TPC</a:t>
            </a:r>
            <a:r>
              <a:rPr lang="fr-FR"/>
              <a:t> at RHIC</a:t>
            </a:r>
          </a:p>
          <a:p>
            <a:r>
              <a:rPr lang="fr-FR"/>
              <a:t>Au-Au collisions at CM energy of 130 GeV/n</a:t>
            </a:r>
          </a:p>
          <a:p>
            <a:r>
              <a:rPr lang="fr-FR"/>
              <a:t>Typically ~2000 tracks/event</a:t>
            </a:r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EBC4CBA7-8BB7-4B20-9BF8-3685199D1D1A}" type="slidenum">
              <a:rPr lang="en-US" smtClean="0">
                <a:latin typeface="Arial" pitchFamily="34" charset="0"/>
              </a:rPr>
              <a:pPr/>
              <a:t>28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4822825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TPC – Time Projection Chamber</a:t>
            </a:r>
          </a:p>
        </p:txBody>
      </p:sp>
      <p:sp>
        <p:nvSpPr>
          <p:cNvPr id="19462" name="Text Box 119"/>
          <p:cNvSpPr txBox="1">
            <a:spLocks noChangeArrowheads="1"/>
          </p:cNvSpPr>
          <p:nvPr/>
        </p:nvSpPr>
        <p:spPr bwMode="auto">
          <a:xfrm>
            <a:off x="1071563" y="785813"/>
            <a:ext cx="67691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/>
              <a:t>Positive ion backflow modifies electric field resulting in track distortion.</a:t>
            </a:r>
          </a:p>
        </p:txBody>
      </p:sp>
      <p:sp>
        <p:nvSpPr>
          <p:cNvPr id="19463" name="Text Box 120"/>
          <p:cNvSpPr txBox="1">
            <a:spLocks noChangeArrowheads="1"/>
          </p:cNvSpPr>
          <p:nvPr/>
        </p:nvSpPr>
        <p:spPr bwMode="auto">
          <a:xfrm>
            <a:off x="285750" y="1214438"/>
            <a:ext cx="3857625" cy="3635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Solution </a:t>
            </a:r>
            <a:r>
              <a:rPr lang="en-US"/>
              <a:t>: gating (or GEM)</a:t>
            </a:r>
          </a:p>
        </p:txBody>
      </p:sp>
      <p:grpSp>
        <p:nvGrpSpPr>
          <p:cNvPr id="19464" name="Group 16"/>
          <p:cNvGrpSpPr>
            <a:grpSpLocks/>
          </p:cNvGrpSpPr>
          <p:nvPr/>
        </p:nvGrpSpPr>
        <p:grpSpPr bwMode="auto">
          <a:xfrm>
            <a:off x="3525838" y="2643188"/>
            <a:ext cx="5618162" cy="3240087"/>
            <a:chOff x="1835150" y="2709863"/>
            <a:chExt cx="5618163" cy="3240087"/>
          </a:xfrm>
        </p:grpSpPr>
        <p:graphicFrame>
          <p:nvGraphicFramePr>
            <p:cNvPr id="19458" name="Object 68"/>
            <p:cNvGraphicFramePr>
              <a:graphicFrameLocks noChangeAspect="1"/>
            </p:cNvGraphicFramePr>
            <p:nvPr/>
          </p:nvGraphicFramePr>
          <p:xfrm>
            <a:off x="1835150" y="2709863"/>
            <a:ext cx="1997075" cy="3240087"/>
          </p:xfrm>
          <a:graphic>
            <a:graphicData uri="http://schemas.openxmlformats.org/presentationml/2006/ole">
              <p:oleObj spid="_x0000_s19458" name="Ulead Image Editor Image" r:id="rId4" imgW="3364999" imgH="5449835" progId="EditorImage">
                <p:embed/>
              </p:oleObj>
            </a:graphicData>
          </a:graphic>
        </p:graphicFrame>
        <p:graphicFrame>
          <p:nvGraphicFramePr>
            <p:cNvPr id="19459" name="Object 69"/>
            <p:cNvGraphicFramePr>
              <a:graphicFrameLocks noChangeAspect="1"/>
            </p:cNvGraphicFramePr>
            <p:nvPr/>
          </p:nvGraphicFramePr>
          <p:xfrm>
            <a:off x="4067175" y="2781300"/>
            <a:ext cx="1730375" cy="2951163"/>
          </p:xfrm>
          <a:graphic>
            <a:graphicData uri="http://schemas.openxmlformats.org/presentationml/2006/ole">
              <p:oleObj spid="_x0000_s19459" name="Ulead Image Editor Image" r:id="rId5" imgW="2989841" imgH="5098882" progId="EditorImage">
                <p:embed/>
              </p:oleObj>
            </a:graphicData>
          </a:graphic>
        </p:graphicFrame>
        <p:sp>
          <p:nvSpPr>
            <p:cNvPr id="19469" name="Text Box 121"/>
            <p:cNvSpPr txBox="1">
              <a:spLocks noChangeArrowheads="1"/>
            </p:cNvSpPr>
            <p:nvPr/>
          </p:nvSpPr>
          <p:spPr bwMode="auto">
            <a:xfrm>
              <a:off x="2411413" y="2997200"/>
              <a:ext cx="1087437" cy="360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61950" indent="-361950"/>
              <a:r>
                <a:rPr lang="en-US">
                  <a:solidFill>
                    <a:srgbClr val="FF0000"/>
                  </a:solidFill>
                </a:rPr>
                <a:t>gate open</a:t>
              </a:r>
            </a:p>
          </p:txBody>
        </p:sp>
        <p:sp>
          <p:nvSpPr>
            <p:cNvPr id="19470" name="Text Box 122"/>
            <p:cNvSpPr txBox="1">
              <a:spLocks noChangeArrowheads="1"/>
            </p:cNvSpPr>
            <p:nvPr/>
          </p:nvSpPr>
          <p:spPr bwMode="auto">
            <a:xfrm>
              <a:off x="4210050" y="2997200"/>
              <a:ext cx="1435100" cy="360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61950" indent="-361950"/>
              <a:r>
                <a:rPr lang="en-US">
                  <a:solidFill>
                    <a:srgbClr val="FF0000"/>
                  </a:solidFill>
                </a:rPr>
                <a:t>gate closed</a:t>
              </a:r>
            </a:p>
          </p:txBody>
        </p:sp>
        <p:sp>
          <p:nvSpPr>
            <p:cNvPr id="19471" name="Text Box 127"/>
            <p:cNvSpPr txBox="1">
              <a:spLocks noChangeArrowheads="1"/>
            </p:cNvSpPr>
            <p:nvPr/>
          </p:nvSpPr>
          <p:spPr bwMode="auto">
            <a:xfrm>
              <a:off x="6140450" y="3871913"/>
              <a:ext cx="1149350" cy="32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gating plane</a:t>
              </a:r>
              <a:endParaRPr lang="en-GB" sz="1400">
                <a:solidFill>
                  <a:srgbClr val="FF0000"/>
                </a:solidFill>
              </a:endParaRPr>
            </a:p>
          </p:txBody>
        </p:sp>
        <p:sp>
          <p:nvSpPr>
            <p:cNvPr id="19472" name="Text Box 128"/>
            <p:cNvSpPr txBox="1">
              <a:spLocks noChangeArrowheads="1"/>
            </p:cNvSpPr>
            <p:nvPr/>
          </p:nvSpPr>
          <p:spPr bwMode="auto">
            <a:xfrm>
              <a:off x="6156325" y="4581525"/>
              <a:ext cx="1296988" cy="325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cathode plane</a:t>
              </a:r>
              <a:endParaRPr lang="en-GB" sz="1400">
                <a:solidFill>
                  <a:srgbClr val="FF0000"/>
                </a:solidFill>
              </a:endParaRPr>
            </a:p>
          </p:txBody>
        </p:sp>
        <p:sp>
          <p:nvSpPr>
            <p:cNvPr id="19473" name="Text Box 129"/>
            <p:cNvSpPr txBox="1">
              <a:spLocks noChangeArrowheads="1"/>
            </p:cNvSpPr>
            <p:nvPr/>
          </p:nvSpPr>
          <p:spPr bwMode="auto">
            <a:xfrm>
              <a:off x="6156325" y="5084763"/>
              <a:ext cx="1139825" cy="325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anode wires</a:t>
              </a:r>
              <a:endParaRPr lang="en-GB" sz="1400">
                <a:solidFill>
                  <a:srgbClr val="FF0000"/>
                </a:solidFill>
              </a:endParaRPr>
            </a:p>
          </p:txBody>
        </p:sp>
        <p:sp>
          <p:nvSpPr>
            <p:cNvPr id="19474" name="Text Box 130"/>
            <p:cNvSpPr txBox="1">
              <a:spLocks noChangeArrowheads="1"/>
            </p:cNvSpPr>
            <p:nvPr/>
          </p:nvSpPr>
          <p:spPr bwMode="auto">
            <a:xfrm>
              <a:off x="6156325" y="5445125"/>
              <a:ext cx="1217613" cy="325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400">
                  <a:solidFill>
                    <a:srgbClr val="FF0000"/>
                  </a:solidFill>
                </a:rPr>
                <a:t>readout pads</a:t>
              </a:r>
              <a:endParaRPr lang="en-GB" sz="1400">
                <a:solidFill>
                  <a:srgbClr val="FF0000"/>
                </a:solidFill>
              </a:endParaRPr>
            </a:p>
          </p:txBody>
        </p:sp>
      </p:grpSp>
      <p:sp>
        <p:nvSpPr>
          <p:cNvPr id="19465" name="Text Box 131"/>
          <p:cNvSpPr txBox="1">
            <a:spLocks noChangeArrowheads="1"/>
          </p:cNvSpPr>
          <p:nvPr/>
        </p:nvSpPr>
        <p:spPr bwMode="auto">
          <a:xfrm>
            <a:off x="285750" y="1500188"/>
            <a:ext cx="74168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Prevents electrons to enter amplification region in case of uninteresting event;</a:t>
            </a:r>
          </a:p>
          <a:p>
            <a:r>
              <a:rPr lang="en-GB"/>
              <a:t>Prevents ions created in avalanches to flow back to drift region.</a:t>
            </a:r>
          </a:p>
        </p:txBody>
      </p:sp>
      <p:sp>
        <p:nvSpPr>
          <p:cNvPr id="19466" name="Text Box 134"/>
          <p:cNvSpPr txBox="1">
            <a:spLocks noChangeArrowheads="1"/>
          </p:cNvSpPr>
          <p:nvPr/>
        </p:nvSpPr>
        <p:spPr bwMode="auto">
          <a:xfrm>
            <a:off x="2627313" y="6308725"/>
            <a:ext cx="2065337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ALEPH coll., NIM A294(1990)121</a:t>
            </a:r>
          </a:p>
        </p:txBody>
      </p:sp>
      <p:pic>
        <p:nvPicPr>
          <p:cNvPr id="19467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3" y="4286250"/>
            <a:ext cx="2463800" cy="228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9468" name="Picture 1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" y="2143125"/>
            <a:ext cx="1787525" cy="228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286000" y="927100"/>
          <a:ext cx="4559300" cy="1668463"/>
        </p:xfrm>
        <a:graphic>
          <a:graphicData uri="http://schemas.openxmlformats.org/presentationml/2006/ole">
            <p:oleObj spid="_x0000_s20482" name="Document" r:id="rId3" imgW="9226846" imgH="3386328" progId="Word.Document.8">
              <p:embed/>
            </p:oleObj>
          </a:graphicData>
        </a:graphic>
      </p:graphicFrame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550" y="1068388"/>
            <a:ext cx="1789113" cy="2543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4938" y="4037013"/>
            <a:ext cx="3268662" cy="226695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2203450" y="3767138"/>
            <a:ext cx="97155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71424" tIns="37140" rIns="71424" bIns="3714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b="1" dirty="0">
                <a:solidFill>
                  <a:srgbClr val="000099"/>
                </a:solidFill>
                <a:latin typeface="+mj-lt"/>
              </a:rPr>
              <a:t>TOPAZ (KEK)</a:t>
            </a:r>
          </a:p>
        </p:txBody>
      </p:sp>
      <p:pic>
        <p:nvPicPr>
          <p:cNvPr id="20486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1725" y="3257550"/>
            <a:ext cx="2228850" cy="3060700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4257675" y="2982913"/>
            <a:ext cx="1066800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71424" tIns="37140" rIns="71424" bIns="3714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b="1" dirty="0">
                <a:solidFill>
                  <a:srgbClr val="000099"/>
                </a:solidFill>
                <a:latin typeface="+mj-lt"/>
              </a:rPr>
              <a:t>ALEPH (CERN</a:t>
            </a:r>
            <a:r>
              <a:rPr lang="fr-FR" sz="1000" b="1" dirty="0">
                <a:solidFill>
                  <a:srgbClr val="000099"/>
                </a:solidFill>
                <a:latin typeface="Comic Sans MS" pitchFamily="66" charset="0"/>
              </a:rPr>
              <a:t>)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6965950" y="3208338"/>
            <a:ext cx="1100138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71424" tIns="37140" rIns="71424" bIns="3714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b="1" dirty="0">
                <a:solidFill>
                  <a:srgbClr val="000099"/>
                </a:solidFill>
                <a:latin typeface="+mj-lt"/>
              </a:rPr>
              <a:t>DELPHI (CERN)</a:t>
            </a:r>
          </a:p>
        </p:txBody>
      </p:sp>
      <p:pic>
        <p:nvPicPr>
          <p:cNvPr id="20489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85013" y="1035050"/>
            <a:ext cx="1666875" cy="2043113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2538" name="Text Box 13"/>
          <p:cNvSpPr txBox="1">
            <a:spLocks noChangeArrowheads="1"/>
          </p:cNvSpPr>
          <p:nvPr/>
        </p:nvSpPr>
        <p:spPr bwMode="auto">
          <a:xfrm>
            <a:off x="590550" y="782638"/>
            <a:ext cx="941388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71424" tIns="37140" rIns="71424" bIns="3714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b="1" dirty="0">
                <a:solidFill>
                  <a:srgbClr val="000099"/>
                </a:solidFill>
                <a:latin typeface="+mj-lt"/>
              </a:rPr>
              <a:t>PEP4 (SLAC)</a:t>
            </a:r>
          </a:p>
        </p:txBody>
      </p:sp>
      <p:sp>
        <p:nvSpPr>
          <p:cNvPr id="22539" name="Text Box 14"/>
          <p:cNvSpPr txBox="1">
            <a:spLocks noChangeArrowheads="1"/>
          </p:cNvSpPr>
          <p:nvPr/>
        </p:nvSpPr>
        <p:spPr bwMode="auto">
          <a:xfrm>
            <a:off x="7540625" y="792163"/>
            <a:ext cx="865188" cy="2444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71424" tIns="37140" rIns="71424" bIns="3714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fr-FR" sz="1000" b="1" dirty="0">
                <a:solidFill>
                  <a:srgbClr val="000099"/>
                </a:solidFill>
                <a:latin typeface="+mj-lt"/>
              </a:rPr>
              <a:t>STAR (LBL)</a:t>
            </a:r>
          </a:p>
        </p:txBody>
      </p:sp>
      <p:pic>
        <p:nvPicPr>
          <p:cNvPr id="20492" name="Picture 16" descr="P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1238" y="3454400"/>
            <a:ext cx="2894012" cy="28876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0493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4822825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TPC – Time Projection Chamber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2E62CCCB-5401-472D-B914-8D6A5ABDC88F}" type="slidenum">
              <a:rPr lang="en-US" smtClean="0">
                <a:latin typeface="Arial" pitchFamily="34" charset="0"/>
              </a:rPr>
              <a:pPr/>
              <a:t>3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857250"/>
            <a:ext cx="8323262" cy="56959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785813" y="142875"/>
            <a:ext cx="3419475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Gas Detectors History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6C3461B8-E7D5-4072-AD29-587F19036BC2}" type="slidenum">
              <a:rPr lang="en-US" smtClean="0">
                <a:latin typeface="Arial" pitchFamily="34" charset="0"/>
              </a:rPr>
              <a:pPr/>
              <a:t>30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879475" y="211138"/>
            <a:ext cx="1841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endParaRPr lang="en-GB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900113" y="115888"/>
            <a:ext cx="4183062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Micropattern Gas Detectors</a:t>
            </a:r>
            <a:endParaRPr lang="en-US"/>
          </a:p>
        </p:txBody>
      </p:sp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962400"/>
            <a:ext cx="2735263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Picture 7" descr="mwpcmsg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5175"/>
            <a:ext cx="3838575" cy="279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 Box 8"/>
          <p:cNvSpPr txBox="1">
            <a:spLocks noChangeArrowheads="1"/>
          </p:cNvSpPr>
          <p:nvPr/>
        </p:nvSpPr>
        <p:spPr bwMode="auto">
          <a:xfrm>
            <a:off x="4071938" y="928688"/>
            <a:ext cx="4865687" cy="480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Advantages of gas detectors:</a:t>
            </a:r>
          </a:p>
          <a:p>
            <a:pPr>
              <a:buFontTx/>
              <a:buChar char="•"/>
            </a:pPr>
            <a:r>
              <a:rPr lang="en-GB"/>
              <a:t> low radiation length</a:t>
            </a:r>
          </a:p>
          <a:p>
            <a:pPr>
              <a:buFontTx/>
              <a:buChar char="•"/>
            </a:pPr>
            <a:r>
              <a:rPr lang="en-GB"/>
              <a:t> large areas at low price</a:t>
            </a:r>
          </a:p>
          <a:p>
            <a:pPr>
              <a:buFontTx/>
              <a:buChar char="•"/>
            </a:pPr>
            <a:r>
              <a:rPr lang="en-GB"/>
              <a:t> flexible geometry</a:t>
            </a:r>
          </a:p>
          <a:p>
            <a:pPr>
              <a:buFontTx/>
              <a:buChar char="•"/>
            </a:pPr>
            <a:r>
              <a:rPr lang="en-GB"/>
              <a:t> spatial, energy resolution …</a:t>
            </a:r>
          </a:p>
          <a:p>
            <a:pPr>
              <a:buFontTx/>
              <a:buChar char="•"/>
            </a:pPr>
            <a:endParaRPr lang="en-GB"/>
          </a:p>
          <a:p>
            <a:r>
              <a:rPr lang="en-GB">
                <a:solidFill>
                  <a:srgbClr val="FF0000"/>
                </a:solidFill>
              </a:rPr>
              <a:t>Problem:</a:t>
            </a:r>
          </a:p>
          <a:p>
            <a:pPr>
              <a:buFontTx/>
              <a:buChar char="•"/>
            </a:pPr>
            <a:r>
              <a:rPr lang="en-GB"/>
              <a:t> rate capability limited by space charge defined by</a:t>
            </a:r>
          </a:p>
          <a:p>
            <a:r>
              <a:rPr lang="en-GB"/>
              <a:t>   the time of evacuation of positive ions</a:t>
            </a:r>
          </a:p>
          <a:p>
            <a:endParaRPr lang="en-GB"/>
          </a:p>
          <a:p>
            <a:r>
              <a:rPr lang="en-GB">
                <a:solidFill>
                  <a:srgbClr val="FF0000"/>
                </a:solidFill>
              </a:rPr>
              <a:t>Solution:</a:t>
            </a:r>
          </a:p>
          <a:p>
            <a:pPr>
              <a:buFontTx/>
              <a:buChar char="•"/>
            </a:pPr>
            <a:r>
              <a:rPr lang="en-GB"/>
              <a:t> reduction of the size of the detecting cell (limitation</a:t>
            </a:r>
          </a:p>
          <a:p>
            <a:r>
              <a:rPr lang="en-GB"/>
              <a:t>  of the length of the ion path) using chemical </a:t>
            </a:r>
          </a:p>
          <a:p>
            <a:r>
              <a:rPr lang="en-GB"/>
              <a:t>  etching techniques developed for microelectronics</a:t>
            </a:r>
          </a:p>
          <a:p>
            <a:r>
              <a:rPr lang="en-GB"/>
              <a:t>  and keeping at same time similar field shape.</a:t>
            </a:r>
          </a:p>
        </p:txBody>
      </p:sp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1676400" y="3886200"/>
            <a:ext cx="74771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MWPC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897" name="Text Box 10"/>
          <p:cNvSpPr txBox="1">
            <a:spLocks noChangeArrowheads="1"/>
          </p:cNvSpPr>
          <p:nvPr/>
        </p:nvSpPr>
        <p:spPr bwMode="auto">
          <a:xfrm>
            <a:off x="1676400" y="4648200"/>
            <a:ext cx="7175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MSGC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898" name="Text Box 11"/>
          <p:cNvSpPr txBox="1">
            <a:spLocks noChangeArrowheads="1"/>
          </p:cNvSpPr>
          <p:nvPr/>
        </p:nvSpPr>
        <p:spPr bwMode="auto">
          <a:xfrm>
            <a:off x="1676400" y="5410200"/>
            <a:ext cx="598488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MGC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899" name="Text Box 12"/>
          <p:cNvSpPr txBox="1">
            <a:spLocks noChangeArrowheads="1"/>
          </p:cNvSpPr>
          <p:nvPr/>
        </p:nvSpPr>
        <p:spPr bwMode="auto">
          <a:xfrm>
            <a:off x="0" y="3657600"/>
            <a:ext cx="109061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scale factor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900" name="Text Box 13"/>
          <p:cNvSpPr txBox="1">
            <a:spLocks noChangeArrowheads="1"/>
          </p:cNvSpPr>
          <p:nvPr/>
        </p:nvSpPr>
        <p:spPr bwMode="auto">
          <a:xfrm>
            <a:off x="441325" y="4184650"/>
            <a:ext cx="28257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1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901" name="Text Box 14"/>
          <p:cNvSpPr txBox="1">
            <a:spLocks noChangeArrowheads="1"/>
          </p:cNvSpPr>
          <p:nvPr/>
        </p:nvSpPr>
        <p:spPr bwMode="auto">
          <a:xfrm>
            <a:off x="441325" y="4946650"/>
            <a:ext cx="282575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5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902" name="Text Box 15"/>
          <p:cNvSpPr txBox="1">
            <a:spLocks noChangeArrowheads="1"/>
          </p:cNvSpPr>
          <p:nvPr/>
        </p:nvSpPr>
        <p:spPr bwMode="auto">
          <a:xfrm>
            <a:off x="381000" y="5638800"/>
            <a:ext cx="3810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10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7903" name="Text Box 36"/>
          <p:cNvSpPr txBox="1">
            <a:spLocks noChangeArrowheads="1"/>
          </p:cNvSpPr>
          <p:nvPr/>
        </p:nvSpPr>
        <p:spPr bwMode="auto">
          <a:xfrm>
            <a:off x="1455738" y="6270625"/>
            <a:ext cx="1189037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R. Bellazzini et 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65125" y="265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357188" y="1285875"/>
            <a:ext cx="38862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Semiconductor Industry technology:</a:t>
            </a:r>
          </a:p>
          <a:p>
            <a:pPr>
              <a:buFont typeface="Arial" pitchFamily="34" charset="0"/>
              <a:buChar char="•"/>
            </a:pPr>
            <a:r>
              <a:rPr lang="en-US"/>
              <a:t> Photolithography</a:t>
            </a:r>
          </a:p>
          <a:p>
            <a:pPr>
              <a:buFont typeface="Arial" pitchFamily="34" charset="0"/>
              <a:buChar char="•"/>
            </a:pPr>
            <a:r>
              <a:rPr lang="en-US"/>
              <a:t> Etching</a:t>
            </a:r>
          </a:p>
          <a:p>
            <a:pPr>
              <a:buFont typeface="Arial" pitchFamily="34" charset="0"/>
              <a:buChar char="•"/>
            </a:pPr>
            <a:r>
              <a:rPr lang="en-US"/>
              <a:t> Coating</a:t>
            </a:r>
          </a:p>
          <a:p>
            <a:pPr>
              <a:buFont typeface="Arial" pitchFamily="34" charset="0"/>
              <a:buChar char="•"/>
            </a:pPr>
            <a:r>
              <a:rPr lang="en-US"/>
              <a:t> Doping</a:t>
            </a: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785813"/>
            <a:ext cx="32004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785813" y="214313"/>
            <a:ext cx="700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Current Trends in Micro-Pattern Gas Detectors (Technologies)</a:t>
            </a:r>
            <a:r>
              <a:rPr lang="en-US"/>
              <a:t> </a:t>
            </a:r>
          </a:p>
        </p:txBody>
      </p:sp>
      <p:pic>
        <p:nvPicPr>
          <p:cNvPr id="38918" name="Picture 8" descr="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5814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3581400"/>
            <a:ext cx="11779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5257800"/>
            <a:ext cx="1143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1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96200" y="3657600"/>
            <a:ext cx="14478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2" name="Picture 13" descr="detector-leslie-closeup-w_measure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96200" y="5334000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3" name="Picture 14" descr="uPIC8_cen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48400" y="5334000"/>
            <a:ext cx="129540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4" name="Picture 2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29000" y="5334000"/>
            <a:ext cx="6334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5" name="Picture 2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72200" y="3733800"/>
            <a:ext cx="1447800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6" name="Text Box 26"/>
          <p:cNvSpPr txBox="1">
            <a:spLocks noChangeArrowheads="1"/>
          </p:cNvSpPr>
          <p:nvPr/>
        </p:nvSpPr>
        <p:spPr bwMode="auto">
          <a:xfrm>
            <a:off x="4038600" y="4876800"/>
            <a:ext cx="2236788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Operational instabilities:</a:t>
            </a:r>
          </a:p>
          <a:p>
            <a:endParaRPr lang="en-US" sz="1200" b="1"/>
          </a:p>
          <a:p>
            <a:r>
              <a:rPr lang="en-US" sz="1200" b="1"/>
              <a:t>Substrate charging-up</a:t>
            </a:r>
          </a:p>
          <a:p>
            <a:r>
              <a:rPr lang="en-US" sz="1200" b="1"/>
              <a:t>Discharges</a:t>
            </a:r>
          </a:p>
          <a:p>
            <a:r>
              <a:rPr lang="en-US" sz="1200" b="1"/>
              <a:t>Polymer deposition (ageing)</a:t>
            </a:r>
          </a:p>
        </p:txBody>
      </p:sp>
      <p:sp>
        <p:nvSpPr>
          <p:cNvPr id="38927" name="Line 27"/>
          <p:cNvSpPr>
            <a:spLocks noChangeShapeType="1"/>
          </p:cNvSpPr>
          <p:nvPr/>
        </p:nvSpPr>
        <p:spPr bwMode="auto">
          <a:xfrm>
            <a:off x="1600200" y="4953000"/>
            <a:ext cx="10668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38928" name="Text Box 28"/>
          <p:cNvSpPr txBox="1">
            <a:spLocks noChangeArrowheads="1"/>
          </p:cNvSpPr>
          <p:nvPr/>
        </p:nvSpPr>
        <p:spPr bwMode="auto">
          <a:xfrm>
            <a:off x="1295400" y="5257800"/>
            <a:ext cx="2160588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Rate Capability&gt;10</a:t>
            </a:r>
            <a:r>
              <a:rPr lang="en-US" sz="1200" b="1" baseline="30000"/>
              <a:t>6</a:t>
            </a:r>
            <a:r>
              <a:rPr lang="en-US" sz="1200" b="1"/>
              <a:t>/mm</a:t>
            </a:r>
            <a:r>
              <a:rPr lang="en-US" sz="1200" b="1" baseline="30000"/>
              <a:t>2</a:t>
            </a:r>
          </a:p>
          <a:p>
            <a:r>
              <a:rPr lang="en-US" sz="1200" b="1"/>
              <a:t>Position Resolution ~40</a:t>
            </a:r>
            <a:r>
              <a:rPr lang="en-US" sz="1200" b="1">
                <a:latin typeface="Symbol" pitchFamily="18" charset="2"/>
              </a:rPr>
              <a:t>m</a:t>
            </a:r>
            <a:r>
              <a:rPr lang="en-US" sz="1200" b="1"/>
              <a:t>m</a:t>
            </a:r>
          </a:p>
          <a:p>
            <a:r>
              <a:rPr lang="en-US" sz="1200" b="1"/>
              <a:t>2-track Resolution ~400</a:t>
            </a:r>
            <a:r>
              <a:rPr lang="en-US" sz="1200" b="1">
                <a:latin typeface="Symbol" pitchFamily="18" charset="2"/>
              </a:rPr>
              <a:t>m</a:t>
            </a:r>
            <a:r>
              <a:rPr lang="en-US" sz="1200" b="1"/>
              <a:t>m</a:t>
            </a:r>
          </a:p>
        </p:txBody>
      </p:sp>
      <p:sp>
        <p:nvSpPr>
          <p:cNvPr id="38929" name="Text Box 29"/>
          <p:cNvSpPr txBox="1">
            <a:spLocks noChangeArrowheads="1"/>
          </p:cNvSpPr>
          <p:nvPr/>
        </p:nvSpPr>
        <p:spPr bwMode="auto">
          <a:xfrm>
            <a:off x="288925" y="6357938"/>
            <a:ext cx="666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MWPC</a:t>
            </a:r>
          </a:p>
        </p:txBody>
      </p:sp>
      <p:sp>
        <p:nvSpPr>
          <p:cNvPr id="38930" name="Text Box 30"/>
          <p:cNvSpPr txBox="1">
            <a:spLocks noChangeArrowheads="1"/>
          </p:cNvSpPr>
          <p:nvPr/>
        </p:nvSpPr>
        <p:spPr bwMode="auto">
          <a:xfrm>
            <a:off x="3429000" y="6324600"/>
            <a:ext cx="641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MSGC</a:t>
            </a:r>
          </a:p>
        </p:txBody>
      </p:sp>
      <p:sp>
        <p:nvSpPr>
          <p:cNvPr id="80927" name="Text Box 31"/>
          <p:cNvSpPr txBox="1">
            <a:spLocks noChangeArrowheads="1"/>
          </p:cNvSpPr>
          <p:nvPr/>
        </p:nvSpPr>
        <p:spPr bwMode="auto">
          <a:xfrm>
            <a:off x="1524000" y="3962400"/>
            <a:ext cx="1270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Amplifying cell</a:t>
            </a:r>
          </a:p>
          <a:p>
            <a:pPr>
              <a:defRPr/>
            </a:pP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reduction by</a:t>
            </a:r>
          </a:p>
          <a:p>
            <a:pPr>
              <a:defRPr/>
            </a:pPr>
            <a:r>
              <a:rPr lang="en-US" sz="1200" b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factor of 10</a:t>
            </a:r>
          </a:p>
          <a:p>
            <a:pPr>
              <a:defRPr/>
            </a:pPr>
            <a:endParaRPr lang="en-US" sz="1200" b="1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BF881084-C9B7-466F-BEF8-B9B40BAA1DDD}" type="slidenum">
              <a:rPr lang="en-US" smtClean="0">
                <a:latin typeface="Arial" pitchFamily="34" charset="0"/>
              </a:rPr>
              <a:pPr/>
              <a:t>32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9939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5057775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MSGC – MicroStrip Gas Chamber</a:t>
            </a:r>
          </a:p>
        </p:txBody>
      </p:sp>
      <p:pic>
        <p:nvPicPr>
          <p:cNvPr id="3994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3929063"/>
            <a:ext cx="1804987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10"/>
          <p:cNvSpPr txBox="1">
            <a:spLocks noChangeArrowheads="1"/>
          </p:cNvSpPr>
          <p:nvPr/>
        </p:nvSpPr>
        <p:spPr bwMode="auto">
          <a:xfrm>
            <a:off x="4724400" y="990600"/>
            <a:ext cx="427037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Thin metal anodes and cathodes on </a:t>
            </a:r>
          </a:p>
          <a:p>
            <a:r>
              <a:rPr lang="en-GB"/>
              <a:t>insulating support (glass, flexible polyimide ..)</a:t>
            </a:r>
          </a:p>
        </p:txBody>
      </p:sp>
      <p:grpSp>
        <p:nvGrpSpPr>
          <p:cNvPr id="39942" name="Group 18"/>
          <p:cNvGrpSpPr>
            <a:grpSpLocks/>
          </p:cNvGrpSpPr>
          <p:nvPr/>
        </p:nvGrpSpPr>
        <p:grpSpPr bwMode="auto">
          <a:xfrm>
            <a:off x="2286000" y="3929063"/>
            <a:ext cx="2305050" cy="1847850"/>
            <a:chOff x="2362200" y="990600"/>
            <a:chExt cx="2305050" cy="1847850"/>
          </a:xfrm>
        </p:grpSpPr>
        <p:pic>
          <p:nvPicPr>
            <p:cNvPr id="39954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62200" y="990600"/>
              <a:ext cx="2305050" cy="184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55" name="Line 11"/>
            <p:cNvSpPr>
              <a:spLocks noChangeShapeType="1"/>
            </p:cNvSpPr>
            <p:nvPr/>
          </p:nvSpPr>
          <p:spPr bwMode="auto">
            <a:xfrm>
              <a:off x="3124200" y="1447800"/>
              <a:ext cx="38100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39956" name="Text Box 12"/>
            <p:cNvSpPr txBox="1">
              <a:spLocks noChangeArrowheads="1"/>
            </p:cNvSpPr>
            <p:nvPr/>
          </p:nvSpPr>
          <p:spPr bwMode="auto">
            <a:xfrm>
              <a:off x="2955925" y="1082675"/>
              <a:ext cx="701675" cy="293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200" b="1">
                  <a:solidFill>
                    <a:srgbClr val="FF0000"/>
                  </a:solidFill>
                </a:rPr>
                <a:t>200 </a:t>
              </a:r>
              <a:r>
                <a:rPr lang="fr-FR" sz="1200" b="1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lang="fr-FR" sz="1200" b="1">
                  <a:solidFill>
                    <a:srgbClr val="FF0000"/>
                  </a:solidFill>
                </a:rPr>
                <a:t>m</a:t>
              </a:r>
              <a:endParaRPr lang="en-GB" sz="1200" b="1">
                <a:solidFill>
                  <a:srgbClr val="FF0000"/>
                </a:solidFill>
              </a:endParaRPr>
            </a:p>
          </p:txBody>
        </p:sp>
      </p:grpSp>
      <p:sp>
        <p:nvSpPr>
          <p:cNvPr id="39943" name="Text Box 14"/>
          <p:cNvSpPr txBox="1">
            <a:spLocks noChangeArrowheads="1"/>
          </p:cNvSpPr>
          <p:nvPr/>
        </p:nvSpPr>
        <p:spPr bwMode="auto">
          <a:xfrm>
            <a:off x="4724400" y="1676400"/>
            <a:ext cx="4271963" cy="258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Problems:</a:t>
            </a:r>
          </a:p>
          <a:p>
            <a:r>
              <a:rPr lang="en-US"/>
              <a:t>High discharge probability under exposure</a:t>
            </a:r>
          </a:p>
          <a:p>
            <a:r>
              <a:rPr lang="en-US"/>
              <a:t>to highly ionizing particles caused by the</a:t>
            </a:r>
          </a:p>
          <a:p>
            <a:r>
              <a:rPr lang="en-US"/>
              <a:t>regions of very high E field on the border</a:t>
            </a:r>
          </a:p>
          <a:p>
            <a:r>
              <a:rPr lang="en-US"/>
              <a:t>between conductor and insulator.</a:t>
            </a:r>
            <a:endParaRPr lang="en-GB"/>
          </a:p>
          <a:p>
            <a:r>
              <a:rPr lang="fr-FR"/>
              <a:t>Charging up of the  insulator and modification</a:t>
            </a:r>
          </a:p>
          <a:p>
            <a:r>
              <a:rPr lang="fr-FR"/>
              <a:t>of the E field </a:t>
            </a:r>
            <a:r>
              <a:rPr lang="en-US"/>
              <a:t>→ time evolution of the gain.</a:t>
            </a:r>
          </a:p>
          <a:p>
            <a:endParaRPr lang="en-US"/>
          </a:p>
        </p:txBody>
      </p:sp>
      <p:pic>
        <p:nvPicPr>
          <p:cNvPr id="39944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495800"/>
            <a:ext cx="19812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5" name="Text Box 17"/>
          <p:cNvSpPr txBox="1">
            <a:spLocks noChangeArrowheads="1"/>
          </p:cNvSpPr>
          <p:nvPr/>
        </p:nvSpPr>
        <p:spPr bwMode="auto">
          <a:xfrm>
            <a:off x="4876800" y="4241800"/>
            <a:ext cx="157321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insulating support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9946" name="Text Box 18"/>
          <p:cNvSpPr txBox="1">
            <a:spLocks noChangeArrowheads="1"/>
          </p:cNvSpPr>
          <p:nvPr/>
        </p:nvSpPr>
        <p:spPr bwMode="auto">
          <a:xfrm>
            <a:off x="6842125" y="4337050"/>
            <a:ext cx="1841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1400" b="1"/>
          </a:p>
        </p:txBody>
      </p:sp>
      <p:sp>
        <p:nvSpPr>
          <p:cNvPr id="39947" name="Text Box 19"/>
          <p:cNvSpPr txBox="1">
            <a:spLocks noChangeArrowheads="1"/>
          </p:cNvSpPr>
          <p:nvPr/>
        </p:nvSpPr>
        <p:spPr bwMode="auto">
          <a:xfrm>
            <a:off x="6659563" y="4221163"/>
            <a:ext cx="2263775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slightly conductive support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9948" name="Text Box 21"/>
          <p:cNvSpPr txBox="1">
            <a:spLocks noChangeArrowheads="1"/>
          </p:cNvSpPr>
          <p:nvPr/>
        </p:nvSpPr>
        <p:spPr bwMode="auto">
          <a:xfrm>
            <a:off x="4724400" y="5410200"/>
            <a:ext cx="25654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0000"/>
                </a:solidFill>
              </a:rPr>
              <a:t>Solutions</a:t>
            </a:r>
            <a:r>
              <a:rPr lang="fr-FR"/>
              <a:t>:</a:t>
            </a:r>
          </a:p>
          <a:p>
            <a:r>
              <a:rPr lang="fr-FR"/>
              <a:t>slightly conductive support</a:t>
            </a:r>
          </a:p>
          <a:p>
            <a:r>
              <a:rPr lang="fr-FR"/>
              <a:t>multistage amplification</a:t>
            </a:r>
            <a:endParaRPr lang="en-GB"/>
          </a:p>
        </p:txBody>
      </p:sp>
      <p:pic>
        <p:nvPicPr>
          <p:cNvPr id="39949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4508500"/>
            <a:ext cx="2160587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0" name="Text Box 23"/>
          <p:cNvSpPr txBox="1">
            <a:spLocks noChangeArrowheads="1"/>
          </p:cNvSpPr>
          <p:nvPr/>
        </p:nvSpPr>
        <p:spPr bwMode="auto">
          <a:xfrm>
            <a:off x="7432675" y="5334000"/>
            <a:ext cx="1189038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R. Bellazzini et al.</a:t>
            </a:r>
          </a:p>
        </p:txBody>
      </p:sp>
      <p:pic>
        <p:nvPicPr>
          <p:cNvPr id="39951" name="Picture 25" descr="O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5" y="1143000"/>
            <a:ext cx="852488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52" name="Text Box 27"/>
          <p:cNvSpPr txBox="1">
            <a:spLocks noChangeArrowheads="1"/>
          </p:cNvSpPr>
          <p:nvPr/>
        </p:nvSpPr>
        <p:spPr bwMode="auto">
          <a:xfrm>
            <a:off x="342900" y="3143250"/>
            <a:ext cx="1042988" cy="21748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28675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sz="1500" b="1">
                <a:solidFill>
                  <a:srgbClr val="FF0000"/>
                </a:solidFill>
                <a:latin typeface="Luxi Sans" charset="0"/>
              </a:rPr>
              <a:t> Anton Oed</a:t>
            </a:r>
          </a:p>
        </p:txBody>
      </p:sp>
      <p:pic>
        <p:nvPicPr>
          <p:cNvPr id="39953" name="Picture 4" descr="lift-of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14500" y="1143000"/>
            <a:ext cx="2890838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4"/>
          <p:cNvSpPr>
            <a:spLocks noChangeArrowheads="1"/>
          </p:cNvSpPr>
          <p:nvPr/>
        </p:nvSpPr>
        <p:spPr bwMode="auto">
          <a:xfrm>
            <a:off x="422275" y="-166688"/>
            <a:ext cx="23749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>
              <a:solidFill>
                <a:schemeClr val="tx2"/>
              </a:solidFill>
            </a:endParaRPr>
          </a:p>
        </p:txBody>
      </p:sp>
      <p:pic>
        <p:nvPicPr>
          <p:cNvPr id="4096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" y="928688"/>
            <a:ext cx="2357437" cy="16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2714625"/>
            <a:ext cx="22891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4500563"/>
            <a:ext cx="2319337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63" y="2928938"/>
            <a:ext cx="4876800" cy="354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 Box 13"/>
          <p:cNvSpPr txBox="1">
            <a:spLocks noChangeArrowheads="1"/>
          </p:cNvSpPr>
          <p:nvPr/>
        </p:nvSpPr>
        <p:spPr bwMode="auto">
          <a:xfrm>
            <a:off x="4267200" y="685800"/>
            <a:ext cx="43434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Surface charging</a:t>
            </a:r>
          </a:p>
          <a:p>
            <a:r>
              <a:rPr lang="en-US"/>
              <a:t>Bulk resistivity of the support material</a:t>
            </a:r>
          </a:p>
          <a:p>
            <a:r>
              <a:rPr lang="en-US"/>
              <a:t>Surface modification by doping or deposition</a:t>
            </a:r>
          </a:p>
          <a:p>
            <a:r>
              <a:rPr lang="en-US" b="1">
                <a:solidFill>
                  <a:srgbClr val="FF0000"/>
                </a:solidFill>
              </a:rPr>
              <a:t>Ageing</a:t>
            </a:r>
          </a:p>
          <a:p>
            <a:r>
              <a:rPr lang="en-US"/>
              <a:t>Gas, Gas system, MSGC support, Construction material</a:t>
            </a:r>
            <a:endParaRPr lang="en-US" b="1"/>
          </a:p>
          <a:p>
            <a:r>
              <a:rPr lang="en-US" b="1">
                <a:solidFill>
                  <a:srgbClr val="FF0000"/>
                </a:solidFill>
              </a:rPr>
              <a:t>Discharges</a:t>
            </a:r>
          </a:p>
        </p:txBody>
      </p:sp>
      <p:sp>
        <p:nvSpPr>
          <p:cNvPr id="40968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5057775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MSGC – MicroStrip Gas Chamber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6" name="Group 28"/>
          <p:cNvGrpSpPr>
            <a:grpSpLocks/>
          </p:cNvGrpSpPr>
          <p:nvPr/>
        </p:nvGrpSpPr>
        <p:grpSpPr bwMode="auto">
          <a:xfrm>
            <a:off x="0" y="609600"/>
            <a:ext cx="3657600" cy="6064250"/>
            <a:chOff x="3408" y="384"/>
            <a:chExt cx="2304" cy="3820"/>
          </a:xfrm>
        </p:grpSpPr>
        <p:sp>
          <p:nvSpPr>
            <p:cNvPr id="41994" name="Text Box 11"/>
            <p:cNvSpPr txBox="1">
              <a:spLocks noChangeArrowheads="1"/>
            </p:cNvSpPr>
            <p:nvPr/>
          </p:nvSpPr>
          <p:spPr bwMode="auto">
            <a:xfrm>
              <a:off x="3408" y="2544"/>
              <a:ext cx="2304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/>
                <a:t>Charge pre-amplification for ionization </a:t>
              </a:r>
            </a:p>
            <a:p>
              <a:pPr eaLnBrk="0" hangingPunct="0"/>
              <a:r>
                <a:rPr lang="en-US"/>
                <a:t>released in high field close to cathode</a:t>
              </a:r>
            </a:p>
          </p:txBody>
        </p:sp>
        <p:sp>
          <p:nvSpPr>
            <p:cNvPr id="41995" name="Text Box 8"/>
            <p:cNvSpPr txBox="1">
              <a:spLocks noChangeArrowheads="1"/>
            </p:cNvSpPr>
            <p:nvPr/>
          </p:nvSpPr>
          <p:spPr bwMode="auto">
            <a:xfrm>
              <a:off x="3456" y="384"/>
              <a:ext cx="196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>
                  <a:solidFill>
                    <a:srgbClr val="FF0000"/>
                  </a:solidFill>
                </a:rPr>
                <a:t>MSGC: Discharge mechanisms</a:t>
              </a:r>
            </a:p>
          </p:txBody>
        </p:sp>
        <p:sp>
          <p:nvSpPr>
            <p:cNvPr id="41996" name="Text Box 9"/>
            <p:cNvSpPr txBox="1">
              <a:spLocks noChangeArrowheads="1"/>
            </p:cNvSpPr>
            <p:nvPr/>
          </p:nvSpPr>
          <p:spPr bwMode="auto">
            <a:xfrm>
              <a:off x="3456" y="1488"/>
              <a:ext cx="207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/>
                <a:t>Field emission from the cathode edge</a:t>
              </a:r>
            </a:p>
          </p:txBody>
        </p:sp>
        <p:sp>
          <p:nvSpPr>
            <p:cNvPr id="41997" name="Text Box 10"/>
            <p:cNvSpPr txBox="1">
              <a:spLocks noChangeArrowheads="1"/>
            </p:cNvSpPr>
            <p:nvPr/>
          </p:nvSpPr>
          <p:spPr bwMode="auto">
            <a:xfrm>
              <a:off x="3456" y="3744"/>
              <a:ext cx="2111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/>
                <a:t>Very high ionization release:</a:t>
              </a:r>
            </a:p>
            <a:p>
              <a:pPr eaLnBrk="0" hangingPunct="0"/>
              <a:r>
                <a:rPr lang="en-US"/>
                <a:t>avalanche size exceeds Reather’s limit</a:t>
              </a:r>
            </a:p>
            <a:p>
              <a:pPr eaLnBrk="0" hangingPunct="0"/>
              <a:r>
                <a:rPr lang="en-US"/>
                <a:t>	Q ~ 10</a:t>
              </a:r>
              <a:r>
                <a:rPr lang="en-US" baseline="30000"/>
                <a:t>7</a:t>
              </a:r>
              <a:r>
                <a:rPr lang="en-US"/>
                <a:t> </a:t>
              </a:r>
            </a:p>
          </p:txBody>
        </p:sp>
        <p:grpSp>
          <p:nvGrpSpPr>
            <p:cNvPr id="41998" name="Group 18"/>
            <p:cNvGrpSpPr>
              <a:grpSpLocks/>
            </p:cNvGrpSpPr>
            <p:nvPr/>
          </p:nvGrpSpPr>
          <p:grpSpPr bwMode="auto">
            <a:xfrm>
              <a:off x="3840" y="672"/>
              <a:ext cx="1152" cy="720"/>
              <a:chOff x="384" y="576"/>
              <a:chExt cx="1825" cy="1256"/>
            </a:xfrm>
          </p:grpSpPr>
          <p:pic>
            <p:nvPicPr>
              <p:cNvPr id="42007" name="Picture 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84" y="576"/>
                <a:ext cx="1825" cy="1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08" name="Freeform 12"/>
              <p:cNvSpPr>
                <a:spLocks/>
              </p:cNvSpPr>
              <p:nvPr/>
            </p:nvSpPr>
            <p:spPr bwMode="auto">
              <a:xfrm>
                <a:off x="1256" y="1512"/>
                <a:ext cx="196" cy="140"/>
              </a:xfrm>
              <a:custGeom>
                <a:avLst/>
                <a:gdLst>
                  <a:gd name="T0" fmla="*/ 196 w 196"/>
                  <a:gd name="T1" fmla="*/ 112 h 140"/>
                  <a:gd name="T2" fmla="*/ 164 w 196"/>
                  <a:gd name="T3" fmla="*/ 68 h 140"/>
                  <a:gd name="T4" fmla="*/ 96 w 196"/>
                  <a:gd name="T5" fmla="*/ 32 h 140"/>
                  <a:gd name="T6" fmla="*/ 64 w 196"/>
                  <a:gd name="T7" fmla="*/ 20 h 140"/>
                  <a:gd name="T8" fmla="*/ 92 w 196"/>
                  <a:gd name="T9" fmla="*/ 0 h 140"/>
                  <a:gd name="T10" fmla="*/ 0 w 196"/>
                  <a:gd name="T11" fmla="*/ 8 h 140"/>
                  <a:gd name="T12" fmla="*/ 32 w 196"/>
                  <a:gd name="T13" fmla="*/ 76 h 140"/>
                  <a:gd name="T14" fmla="*/ 48 w 196"/>
                  <a:gd name="T15" fmla="*/ 40 h 140"/>
                  <a:gd name="T16" fmla="*/ 96 w 196"/>
                  <a:gd name="T17" fmla="*/ 60 h 140"/>
                  <a:gd name="T18" fmla="*/ 120 w 196"/>
                  <a:gd name="T19" fmla="*/ 92 h 140"/>
                  <a:gd name="T20" fmla="*/ 168 w 196"/>
                  <a:gd name="T21" fmla="*/ 140 h 140"/>
                  <a:gd name="T22" fmla="*/ 196 w 196"/>
                  <a:gd name="T23" fmla="*/ 112 h 1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6"/>
                  <a:gd name="T37" fmla="*/ 0 h 140"/>
                  <a:gd name="T38" fmla="*/ 196 w 196"/>
                  <a:gd name="T39" fmla="*/ 140 h 1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6" h="140">
                    <a:moveTo>
                      <a:pt x="196" y="112"/>
                    </a:moveTo>
                    <a:lnTo>
                      <a:pt x="164" y="68"/>
                    </a:lnTo>
                    <a:lnTo>
                      <a:pt x="96" y="32"/>
                    </a:lnTo>
                    <a:lnTo>
                      <a:pt x="64" y="20"/>
                    </a:lnTo>
                    <a:lnTo>
                      <a:pt x="92" y="0"/>
                    </a:lnTo>
                    <a:lnTo>
                      <a:pt x="0" y="8"/>
                    </a:lnTo>
                    <a:lnTo>
                      <a:pt x="32" y="76"/>
                    </a:lnTo>
                    <a:lnTo>
                      <a:pt x="48" y="40"/>
                    </a:lnTo>
                    <a:lnTo>
                      <a:pt x="96" y="60"/>
                    </a:lnTo>
                    <a:lnTo>
                      <a:pt x="120" y="92"/>
                    </a:lnTo>
                    <a:lnTo>
                      <a:pt x="168" y="140"/>
                    </a:lnTo>
                    <a:lnTo>
                      <a:pt x="196" y="112"/>
                    </a:lnTo>
                    <a:close/>
                  </a:path>
                </a:pathLst>
              </a:custGeom>
              <a:solidFill>
                <a:srgbClr val="FF291E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1999" name="Group 19"/>
            <p:cNvGrpSpPr>
              <a:grpSpLocks/>
            </p:cNvGrpSpPr>
            <p:nvPr/>
          </p:nvGrpSpPr>
          <p:grpSpPr bwMode="auto">
            <a:xfrm>
              <a:off x="3840" y="2832"/>
              <a:ext cx="1200" cy="912"/>
              <a:chOff x="3312" y="1248"/>
              <a:chExt cx="1825" cy="1536"/>
            </a:xfrm>
          </p:grpSpPr>
          <p:pic>
            <p:nvPicPr>
              <p:cNvPr id="42005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312" y="1488"/>
                <a:ext cx="1825" cy="1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06" name="Line 13"/>
              <p:cNvSpPr>
                <a:spLocks noChangeShapeType="1"/>
              </p:cNvSpPr>
              <p:nvPr/>
            </p:nvSpPr>
            <p:spPr bwMode="auto">
              <a:xfrm>
                <a:off x="3984" y="1248"/>
                <a:ext cx="144" cy="1536"/>
              </a:xfrm>
              <a:prstGeom prst="line">
                <a:avLst/>
              </a:prstGeom>
              <a:noFill/>
              <a:ln w="57150">
                <a:solidFill>
                  <a:srgbClr val="FFA23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2000" name="Group 17"/>
            <p:cNvGrpSpPr>
              <a:grpSpLocks/>
            </p:cNvGrpSpPr>
            <p:nvPr/>
          </p:nvGrpSpPr>
          <p:grpSpPr bwMode="auto">
            <a:xfrm>
              <a:off x="3840" y="1680"/>
              <a:ext cx="1200" cy="816"/>
              <a:chOff x="720" y="2256"/>
              <a:chExt cx="1824" cy="1344"/>
            </a:xfrm>
          </p:grpSpPr>
          <p:pic>
            <p:nvPicPr>
              <p:cNvPr id="42001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20" y="2304"/>
                <a:ext cx="1824" cy="1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2002" name="Line 14"/>
              <p:cNvSpPr>
                <a:spLocks noChangeShapeType="1"/>
              </p:cNvSpPr>
              <p:nvPr/>
            </p:nvSpPr>
            <p:spPr bwMode="auto">
              <a:xfrm>
                <a:off x="1584" y="2256"/>
                <a:ext cx="240" cy="13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003" name="Freeform 15"/>
              <p:cNvSpPr>
                <a:spLocks/>
              </p:cNvSpPr>
              <p:nvPr/>
            </p:nvSpPr>
            <p:spPr bwMode="auto">
              <a:xfrm>
                <a:off x="1512" y="3216"/>
                <a:ext cx="280" cy="140"/>
              </a:xfrm>
              <a:custGeom>
                <a:avLst/>
                <a:gdLst>
                  <a:gd name="T0" fmla="*/ 1166 w 196"/>
                  <a:gd name="T1" fmla="*/ 112 h 140"/>
                  <a:gd name="T2" fmla="*/ 973 w 196"/>
                  <a:gd name="T3" fmla="*/ 68 h 140"/>
                  <a:gd name="T4" fmla="*/ 571 w 196"/>
                  <a:gd name="T5" fmla="*/ 32 h 140"/>
                  <a:gd name="T6" fmla="*/ 380 w 196"/>
                  <a:gd name="T7" fmla="*/ 20 h 140"/>
                  <a:gd name="T8" fmla="*/ 544 w 196"/>
                  <a:gd name="T9" fmla="*/ 0 h 140"/>
                  <a:gd name="T10" fmla="*/ 0 w 196"/>
                  <a:gd name="T11" fmla="*/ 8 h 140"/>
                  <a:gd name="T12" fmla="*/ 191 w 196"/>
                  <a:gd name="T13" fmla="*/ 76 h 140"/>
                  <a:gd name="T14" fmla="*/ 287 w 196"/>
                  <a:gd name="T15" fmla="*/ 40 h 140"/>
                  <a:gd name="T16" fmla="*/ 571 w 196"/>
                  <a:gd name="T17" fmla="*/ 60 h 140"/>
                  <a:gd name="T18" fmla="*/ 713 w 196"/>
                  <a:gd name="T19" fmla="*/ 92 h 140"/>
                  <a:gd name="T20" fmla="*/ 1000 w 196"/>
                  <a:gd name="T21" fmla="*/ 140 h 140"/>
                  <a:gd name="T22" fmla="*/ 1166 w 196"/>
                  <a:gd name="T23" fmla="*/ 112 h 1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6"/>
                  <a:gd name="T37" fmla="*/ 0 h 140"/>
                  <a:gd name="T38" fmla="*/ 196 w 196"/>
                  <a:gd name="T39" fmla="*/ 140 h 1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6" h="140">
                    <a:moveTo>
                      <a:pt x="196" y="112"/>
                    </a:moveTo>
                    <a:lnTo>
                      <a:pt x="164" y="68"/>
                    </a:lnTo>
                    <a:lnTo>
                      <a:pt x="96" y="32"/>
                    </a:lnTo>
                    <a:lnTo>
                      <a:pt x="64" y="20"/>
                    </a:lnTo>
                    <a:lnTo>
                      <a:pt x="92" y="0"/>
                    </a:lnTo>
                    <a:lnTo>
                      <a:pt x="0" y="8"/>
                    </a:lnTo>
                    <a:lnTo>
                      <a:pt x="32" y="76"/>
                    </a:lnTo>
                    <a:lnTo>
                      <a:pt x="48" y="40"/>
                    </a:lnTo>
                    <a:lnTo>
                      <a:pt x="96" y="60"/>
                    </a:lnTo>
                    <a:lnTo>
                      <a:pt x="120" y="92"/>
                    </a:lnTo>
                    <a:lnTo>
                      <a:pt x="168" y="140"/>
                    </a:lnTo>
                    <a:lnTo>
                      <a:pt x="196" y="11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004" name="Freeform 16"/>
              <p:cNvSpPr>
                <a:spLocks/>
              </p:cNvSpPr>
              <p:nvPr/>
            </p:nvSpPr>
            <p:spPr bwMode="auto">
              <a:xfrm rot="-3805972">
                <a:off x="911" y="3265"/>
                <a:ext cx="148" cy="145"/>
              </a:xfrm>
              <a:custGeom>
                <a:avLst/>
                <a:gdLst>
                  <a:gd name="T0" fmla="*/ 48 w 196"/>
                  <a:gd name="T1" fmla="*/ 133 h 140"/>
                  <a:gd name="T2" fmla="*/ 41 w 196"/>
                  <a:gd name="T3" fmla="*/ 82 h 140"/>
                  <a:gd name="T4" fmla="*/ 23 w 196"/>
                  <a:gd name="T5" fmla="*/ 37 h 140"/>
                  <a:gd name="T6" fmla="*/ 15 w 196"/>
                  <a:gd name="T7" fmla="*/ 25 h 140"/>
                  <a:gd name="T8" fmla="*/ 22 w 196"/>
                  <a:gd name="T9" fmla="*/ 0 h 140"/>
                  <a:gd name="T10" fmla="*/ 0 w 196"/>
                  <a:gd name="T11" fmla="*/ 8 h 140"/>
                  <a:gd name="T12" fmla="*/ 8 w 196"/>
                  <a:gd name="T13" fmla="*/ 91 h 140"/>
                  <a:gd name="T14" fmla="*/ 11 w 196"/>
                  <a:gd name="T15" fmla="*/ 47 h 140"/>
                  <a:gd name="T16" fmla="*/ 23 w 196"/>
                  <a:gd name="T17" fmla="*/ 70 h 140"/>
                  <a:gd name="T18" fmla="*/ 29 w 196"/>
                  <a:gd name="T19" fmla="*/ 109 h 140"/>
                  <a:gd name="T20" fmla="*/ 41 w 196"/>
                  <a:gd name="T21" fmla="*/ 167 h 140"/>
                  <a:gd name="T22" fmla="*/ 48 w 196"/>
                  <a:gd name="T23" fmla="*/ 133 h 14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6"/>
                  <a:gd name="T37" fmla="*/ 0 h 140"/>
                  <a:gd name="T38" fmla="*/ 196 w 196"/>
                  <a:gd name="T39" fmla="*/ 140 h 14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6" h="140">
                    <a:moveTo>
                      <a:pt x="196" y="112"/>
                    </a:moveTo>
                    <a:lnTo>
                      <a:pt x="164" y="68"/>
                    </a:lnTo>
                    <a:lnTo>
                      <a:pt x="96" y="32"/>
                    </a:lnTo>
                    <a:lnTo>
                      <a:pt x="64" y="20"/>
                    </a:lnTo>
                    <a:lnTo>
                      <a:pt x="92" y="0"/>
                    </a:lnTo>
                    <a:lnTo>
                      <a:pt x="0" y="8"/>
                    </a:lnTo>
                    <a:lnTo>
                      <a:pt x="32" y="76"/>
                    </a:lnTo>
                    <a:lnTo>
                      <a:pt x="48" y="40"/>
                    </a:lnTo>
                    <a:lnTo>
                      <a:pt x="96" y="60"/>
                    </a:lnTo>
                    <a:lnTo>
                      <a:pt x="120" y="92"/>
                    </a:lnTo>
                    <a:lnTo>
                      <a:pt x="168" y="140"/>
                    </a:lnTo>
                    <a:lnTo>
                      <a:pt x="196" y="112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41987" name="Group 29"/>
          <p:cNvGrpSpPr>
            <a:grpSpLocks/>
          </p:cNvGrpSpPr>
          <p:nvPr/>
        </p:nvGrpSpPr>
        <p:grpSpPr bwMode="auto">
          <a:xfrm>
            <a:off x="3562350" y="1143000"/>
            <a:ext cx="5581650" cy="4222750"/>
            <a:chOff x="96" y="960"/>
            <a:chExt cx="3516" cy="2660"/>
          </a:xfrm>
        </p:grpSpPr>
        <p:pic>
          <p:nvPicPr>
            <p:cNvPr id="41989" name="Picture 21" descr="fields_msgc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1248"/>
              <a:ext cx="3161" cy="1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0" name="Text Box 23"/>
            <p:cNvSpPr txBox="1">
              <a:spLocks noChangeArrowheads="1"/>
            </p:cNvSpPr>
            <p:nvPr/>
          </p:nvSpPr>
          <p:spPr bwMode="auto">
            <a:xfrm>
              <a:off x="2112" y="3024"/>
              <a:ext cx="9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Uncoated MSGC</a:t>
              </a:r>
            </a:p>
          </p:txBody>
        </p:sp>
        <p:sp>
          <p:nvSpPr>
            <p:cNvPr id="41991" name="Text Box 24"/>
            <p:cNvSpPr txBox="1">
              <a:spLocks noChangeArrowheads="1"/>
            </p:cNvSpPr>
            <p:nvPr/>
          </p:nvSpPr>
          <p:spPr bwMode="auto">
            <a:xfrm>
              <a:off x="528" y="3024"/>
              <a:ext cx="85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Coated MSGC</a:t>
              </a:r>
            </a:p>
          </p:txBody>
        </p:sp>
        <p:sp>
          <p:nvSpPr>
            <p:cNvPr id="41992" name="Text Box 26"/>
            <p:cNvSpPr txBox="1">
              <a:spLocks noChangeArrowheads="1"/>
            </p:cNvSpPr>
            <p:nvPr/>
          </p:nvSpPr>
          <p:spPr bwMode="auto">
            <a:xfrm>
              <a:off x="96" y="960"/>
              <a:ext cx="35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/>
                <a:t>Electric field strength close to support plane in MSGC</a:t>
              </a:r>
            </a:p>
          </p:txBody>
        </p:sp>
        <p:sp>
          <p:nvSpPr>
            <p:cNvPr id="41993" name="Text Box 27"/>
            <p:cNvSpPr txBox="1">
              <a:spLocks noChangeArrowheads="1"/>
            </p:cNvSpPr>
            <p:nvPr/>
          </p:nvSpPr>
          <p:spPr bwMode="auto">
            <a:xfrm>
              <a:off x="336" y="3408"/>
              <a:ext cx="208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Surface resistivity modification</a:t>
              </a:r>
            </a:p>
          </p:txBody>
        </p:sp>
      </p:grp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5057775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MSGC – MicroStrip Gas Chamber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8050" y="3886200"/>
            <a:ext cx="3352800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Line 8"/>
          <p:cNvSpPr>
            <a:spLocks noChangeShapeType="1"/>
          </p:cNvSpPr>
          <p:nvPr/>
        </p:nvSpPr>
        <p:spPr bwMode="auto">
          <a:xfrm flipH="1" flipV="1">
            <a:off x="1816100" y="5638800"/>
            <a:ext cx="3548063" cy="30480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3012" name="Line 9"/>
          <p:cNvSpPr>
            <a:spLocks noChangeShapeType="1"/>
          </p:cNvSpPr>
          <p:nvPr/>
        </p:nvSpPr>
        <p:spPr bwMode="auto">
          <a:xfrm flipH="1" flipV="1">
            <a:off x="3217863" y="4648200"/>
            <a:ext cx="255905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3013" name="Rectangle 10"/>
          <p:cNvSpPr>
            <a:spLocks noChangeArrowheads="1"/>
          </p:cNvSpPr>
          <p:nvPr/>
        </p:nvSpPr>
        <p:spPr bwMode="auto">
          <a:xfrm>
            <a:off x="5715000" y="5002213"/>
            <a:ext cx="1993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 u="sng">
                <a:solidFill>
                  <a:srgbClr val="FF0000"/>
                </a:solidFill>
              </a:rPr>
              <a:t>Advanced passivation</a:t>
            </a:r>
            <a:endParaRPr lang="en-US" altLang="en-US" b="1">
              <a:solidFill>
                <a:schemeClr val="accent1"/>
              </a:solidFill>
            </a:endParaRPr>
          </a:p>
        </p:txBody>
      </p:sp>
      <p:sp>
        <p:nvSpPr>
          <p:cNvPr id="43014" name="Rectangle 11"/>
          <p:cNvSpPr>
            <a:spLocks noChangeArrowheads="1"/>
          </p:cNvSpPr>
          <p:nvPr/>
        </p:nvSpPr>
        <p:spPr bwMode="auto">
          <a:xfrm>
            <a:off x="5199063" y="5688013"/>
            <a:ext cx="1978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 u="sng">
                <a:solidFill>
                  <a:srgbClr val="0000CC"/>
                </a:solidFill>
              </a:rPr>
              <a:t>Standard passivation</a:t>
            </a:r>
            <a:endParaRPr lang="en-US" altLang="en-US" b="1">
              <a:solidFill>
                <a:schemeClr val="accent1"/>
              </a:solidFill>
            </a:endParaRPr>
          </a:p>
        </p:txBody>
      </p:sp>
      <p:sp>
        <p:nvSpPr>
          <p:cNvPr id="43015" name="Rectangle 14"/>
          <p:cNvSpPr>
            <a:spLocks noChangeArrowheads="1"/>
          </p:cNvSpPr>
          <p:nvPr/>
        </p:nvSpPr>
        <p:spPr bwMode="auto">
          <a:xfrm>
            <a:off x="457200" y="1066800"/>
            <a:ext cx="2659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 b="1">
                <a:solidFill>
                  <a:srgbClr val="FF0000"/>
                </a:solidFill>
              </a:rPr>
              <a:t>Cathode edge passivation</a:t>
            </a:r>
          </a:p>
        </p:txBody>
      </p:sp>
      <p:pic>
        <p:nvPicPr>
          <p:cNvPr id="43016" name="Picture 15" descr="msgc_advanced_passiv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1295400"/>
            <a:ext cx="441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Text Box 16"/>
          <p:cNvSpPr txBox="1">
            <a:spLocks noChangeArrowheads="1"/>
          </p:cNvSpPr>
          <p:nvPr/>
        </p:nvSpPr>
        <p:spPr bwMode="auto">
          <a:xfrm>
            <a:off x="822325" y="6459538"/>
            <a:ext cx="1027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tx1"/>
                </a:solidFill>
              </a:rPr>
              <a:t>Bellazzini et al.</a:t>
            </a:r>
          </a:p>
        </p:txBody>
      </p:sp>
      <p:sp>
        <p:nvSpPr>
          <p:cNvPr id="43018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5057775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MSGC – MicroStrip Gas Chamber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msgc_ph_resolu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785813"/>
            <a:ext cx="2971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762000"/>
            <a:ext cx="33528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813" y="3571875"/>
            <a:ext cx="2743200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5800" y="3429000"/>
            <a:ext cx="4267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8" name="Rectangle 9"/>
          <p:cNvSpPr>
            <a:spLocks noChangeArrowheads="1"/>
          </p:cNvSpPr>
          <p:nvPr/>
        </p:nvSpPr>
        <p:spPr bwMode="auto">
          <a:xfrm>
            <a:off x="714375" y="6000750"/>
            <a:ext cx="29527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 typeface="Symbol" pitchFamily="18" charset="2"/>
              <a:buNone/>
            </a:pPr>
            <a:r>
              <a:rPr lang="en-US" altLang="en-US"/>
              <a:t>Spatial resolution = 34.5 ± 0.4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m</a:t>
            </a:r>
          </a:p>
          <a:p>
            <a:pPr eaLnBrk="0" hangingPunct="0">
              <a:buFont typeface="Symbol" pitchFamily="18" charset="2"/>
              <a:buNone/>
            </a:pPr>
            <a:r>
              <a:rPr lang="en-US" altLang="en-US"/>
              <a:t>2-track resolution ~400 </a:t>
            </a:r>
            <a:r>
              <a:rPr lang="en-US" altLang="en-US">
                <a:latin typeface="Symbol" pitchFamily="18" charset="2"/>
              </a:rPr>
              <a:t>m</a:t>
            </a:r>
            <a:r>
              <a:rPr lang="en-US" altLang="en-US"/>
              <a:t>m</a:t>
            </a:r>
            <a:r>
              <a:rPr lang="en-US" altLang="en-US" b="1"/>
              <a:t> </a:t>
            </a:r>
            <a:endParaRPr lang="en-US" altLang="en-US" sz="1800" b="1"/>
          </a:p>
        </p:txBody>
      </p:sp>
      <p:sp>
        <p:nvSpPr>
          <p:cNvPr id="44039" name="Rectangle 10"/>
          <p:cNvSpPr>
            <a:spLocks noChangeArrowheads="1"/>
          </p:cNvSpPr>
          <p:nvPr/>
        </p:nvSpPr>
        <p:spPr bwMode="auto">
          <a:xfrm>
            <a:off x="990600" y="3657600"/>
            <a:ext cx="11874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en-US" sz="1000">
                <a:solidFill>
                  <a:srgbClr val="0000CC"/>
                </a:solidFill>
              </a:rPr>
              <a:t>Ne(25)-DME(75)</a:t>
            </a:r>
          </a:p>
          <a:p>
            <a:pPr eaLnBrk="0" hangingPunct="0"/>
            <a:r>
              <a:rPr lang="en-US" altLang="en-US" sz="1000">
                <a:solidFill>
                  <a:srgbClr val="0000CC"/>
                </a:solidFill>
              </a:rPr>
              <a:t>Vcath= -530 V</a:t>
            </a:r>
          </a:p>
          <a:p>
            <a:pPr eaLnBrk="0" hangingPunct="0"/>
            <a:r>
              <a:rPr lang="en-US" altLang="en-US" sz="1000">
                <a:solidFill>
                  <a:srgbClr val="0000CC"/>
                </a:solidFill>
              </a:rPr>
              <a:t>Vdrift= -3000 V</a:t>
            </a:r>
            <a:endParaRPr lang="en-US" altLang="en-US" sz="1000">
              <a:solidFill>
                <a:srgbClr val="FF0000"/>
              </a:solidFill>
            </a:endParaRPr>
          </a:p>
        </p:txBody>
      </p:sp>
      <p:sp>
        <p:nvSpPr>
          <p:cNvPr id="44040" name="Rectangle 11"/>
          <p:cNvSpPr>
            <a:spLocks noChangeArrowheads="1"/>
          </p:cNvSpPr>
          <p:nvPr/>
        </p:nvSpPr>
        <p:spPr bwMode="auto">
          <a:xfrm>
            <a:off x="5357813" y="6215063"/>
            <a:ext cx="2546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en-US"/>
              <a:t>Rate capability &gt; 1 MHz/mm</a:t>
            </a:r>
            <a:r>
              <a:rPr lang="en-US" altLang="en-US" baseline="30000"/>
              <a:t>2</a:t>
            </a:r>
            <a:endParaRPr lang="en-US" altLang="en-US"/>
          </a:p>
        </p:txBody>
      </p:sp>
      <p:sp>
        <p:nvSpPr>
          <p:cNvPr id="44041" name="Text Box 12"/>
          <p:cNvSpPr txBox="1">
            <a:spLocks noChangeArrowheads="1"/>
          </p:cNvSpPr>
          <p:nvPr/>
        </p:nvSpPr>
        <p:spPr bwMode="auto">
          <a:xfrm>
            <a:off x="762000" y="3124200"/>
            <a:ext cx="3094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Energy resolution ~11% for 5.9 keV</a:t>
            </a:r>
          </a:p>
        </p:txBody>
      </p:sp>
      <p:sp>
        <p:nvSpPr>
          <p:cNvPr id="44042" name="Text Box 13"/>
          <p:cNvSpPr txBox="1">
            <a:spLocks noChangeArrowheads="1"/>
          </p:cNvSpPr>
          <p:nvPr/>
        </p:nvSpPr>
        <p:spPr bwMode="auto">
          <a:xfrm>
            <a:off x="5486400" y="3124200"/>
            <a:ext cx="2035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Single event wire map </a:t>
            </a:r>
          </a:p>
        </p:txBody>
      </p:sp>
      <p:sp>
        <p:nvSpPr>
          <p:cNvPr id="44043" name="Text Box 14"/>
          <p:cNvSpPr txBox="1">
            <a:spLocks noChangeArrowheads="1"/>
          </p:cNvSpPr>
          <p:nvPr/>
        </p:nvSpPr>
        <p:spPr bwMode="auto">
          <a:xfrm>
            <a:off x="5851525" y="3567113"/>
            <a:ext cx="14081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>
                <a:solidFill>
                  <a:srgbClr val="FF0000"/>
                </a:solidFill>
              </a:rPr>
              <a:t>Surface resistivity !!</a:t>
            </a:r>
          </a:p>
        </p:txBody>
      </p:sp>
      <p:sp>
        <p:nvSpPr>
          <p:cNvPr id="44044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5057775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MSGC – MicroStrip Gas Chamber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DF320826-D3E9-4138-A191-AECA658217C4}" type="slidenum">
              <a:rPr lang="en-US" smtClean="0">
                <a:latin typeface="Arial" pitchFamily="34" charset="0"/>
              </a:rPr>
              <a:pPr/>
              <a:t>37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755650" y="115888"/>
            <a:ext cx="6723063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Micromegas – Micromesh Gaseous Structure</a:t>
            </a:r>
          </a:p>
        </p:txBody>
      </p:sp>
      <p:sp>
        <p:nvSpPr>
          <p:cNvPr id="45060" name="Rectangle 13"/>
          <p:cNvSpPr>
            <a:spLocks noChangeArrowheads="1"/>
          </p:cNvSpPr>
          <p:nvPr/>
        </p:nvSpPr>
        <p:spPr bwMode="auto">
          <a:xfrm>
            <a:off x="2563813" y="3505200"/>
            <a:ext cx="14478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00000"/>
              </a:lnSpc>
            </a:pPr>
            <a:endParaRPr lang="en-GB" sz="2000" b="1">
              <a:solidFill>
                <a:srgbClr val="FFFF00"/>
              </a:solidFill>
              <a:latin typeface="Arial Narrow" pitchFamily="34" charset="0"/>
            </a:endParaRPr>
          </a:p>
        </p:txBody>
      </p:sp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2071688"/>
            <a:ext cx="1604963" cy="1558925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45062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10000"/>
            <a:ext cx="4267200" cy="249078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5063" name="Rectangle 24"/>
          <p:cNvSpPr>
            <a:spLocks noChangeArrowheads="1"/>
          </p:cNvSpPr>
          <p:nvPr/>
        </p:nvSpPr>
        <p:spPr bwMode="auto">
          <a:xfrm>
            <a:off x="742950" y="5019675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fr-FR">
              <a:latin typeface="Verdana" pitchFamily="34" charset="0"/>
            </a:endParaRPr>
          </a:p>
        </p:txBody>
      </p:sp>
      <p:sp>
        <p:nvSpPr>
          <p:cNvPr id="45064" name="Rectangle 29"/>
          <p:cNvSpPr>
            <a:spLocks noChangeArrowheads="1"/>
          </p:cNvSpPr>
          <p:nvPr/>
        </p:nvSpPr>
        <p:spPr bwMode="auto">
          <a:xfrm>
            <a:off x="1593850" y="61515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US" altLang="fr-FR">
              <a:latin typeface="Verdana" pitchFamily="34" charset="0"/>
            </a:endParaRPr>
          </a:p>
        </p:txBody>
      </p:sp>
      <p:sp>
        <p:nvSpPr>
          <p:cNvPr id="45065" name="Text Box 31"/>
          <p:cNvSpPr txBox="1">
            <a:spLocks noChangeArrowheads="1"/>
          </p:cNvSpPr>
          <p:nvPr/>
        </p:nvSpPr>
        <p:spPr bwMode="auto">
          <a:xfrm>
            <a:off x="3300413" y="3946525"/>
            <a:ext cx="555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50000"/>
              </a:spcBef>
            </a:pPr>
            <a:endParaRPr lang="fr-FR" i="1">
              <a:solidFill>
                <a:srgbClr val="FF0000"/>
              </a:solidFill>
              <a:latin typeface="Verdana" pitchFamily="34" charset="0"/>
            </a:endParaRPr>
          </a:p>
        </p:txBody>
      </p:sp>
      <p:pic>
        <p:nvPicPr>
          <p:cNvPr id="45066" name="Picture 37"/>
          <p:cNvPicPr>
            <a:picLocks noChangeAspect="1" noChangeArrowheads="1"/>
          </p:cNvPicPr>
          <p:nvPr/>
        </p:nvPicPr>
        <p:blipFill>
          <a:blip r:embed="rId5" cstate="print">
            <a:lum bright="-18000" contrast="20000"/>
          </a:blip>
          <a:srcRect/>
          <a:stretch>
            <a:fillRect/>
          </a:stretch>
        </p:blipFill>
        <p:spPr bwMode="auto">
          <a:xfrm>
            <a:off x="428625" y="785813"/>
            <a:ext cx="1614488" cy="1211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5067" name="Text Box 46"/>
          <p:cNvSpPr txBox="1">
            <a:spLocks noChangeArrowheads="1"/>
          </p:cNvSpPr>
          <p:nvPr/>
        </p:nvSpPr>
        <p:spPr bwMode="auto">
          <a:xfrm>
            <a:off x="5000625" y="1000125"/>
            <a:ext cx="3984625" cy="194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Micromesh mounted above readout</a:t>
            </a:r>
          </a:p>
          <a:p>
            <a:r>
              <a:rPr lang="fr-FR"/>
              <a:t>structure (typically strips).</a:t>
            </a:r>
          </a:p>
          <a:p>
            <a:r>
              <a:rPr lang="fr-FR"/>
              <a:t>E field similar to parallel plate detector.</a:t>
            </a:r>
          </a:p>
          <a:p>
            <a:r>
              <a:rPr lang="fr-FR"/>
              <a:t>E</a:t>
            </a:r>
            <a:r>
              <a:rPr lang="fr-FR" baseline="-25000"/>
              <a:t>a</a:t>
            </a:r>
            <a:r>
              <a:rPr lang="fr-FR"/>
              <a:t>/E</a:t>
            </a:r>
            <a:r>
              <a:rPr lang="fr-FR" baseline="-25000"/>
              <a:t>i</a:t>
            </a:r>
            <a:r>
              <a:rPr lang="fr-FR"/>
              <a:t> ~ 50 to secure electron transparency</a:t>
            </a:r>
          </a:p>
          <a:p>
            <a:r>
              <a:rPr lang="fr-FR"/>
              <a:t>and positive ion flowback supression.</a:t>
            </a:r>
          </a:p>
          <a:p>
            <a:endParaRPr lang="fr-FR"/>
          </a:p>
        </p:txBody>
      </p:sp>
      <p:sp>
        <p:nvSpPr>
          <p:cNvPr id="45068" name="Line 47"/>
          <p:cNvSpPr>
            <a:spLocks noChangeShapeType="1"/>
          </p:cNvSpPr>
          <p:nvPr/>
        </p:nvSpPr>
        <p:spPr bwMode="auto">
          <a:xfrm>
            <a:off x="1219200" y="2209800"/>
            <a:ext cx="0" cy="533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5069" name="Text Box 48"/>
          <p:cNvSpPr txBox="1">
            <a:spLocks noChangeArrowheads="1"/>
          </p:cNvSpPr>
          <p:nvPr/>
        </p:nvSpPr>
        <p:spPr bwMode="auto">
          <a:xfrm>
            <a:off x="1279525" y="2301875"/>
            <a:ext cx="701675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200" b="1">
                <a:solidFill>
                  <a:srgbClr val="FF0000"/>
                </a:solidFill>
              </a:rPr>
              <a:t>100 </a:t>
            </a:r>
            <a:r>
              <a:rPr lang="fr-FR" sz="1200" b="1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fr-FR" sz="1200" b="1">
                <a:solidFill>
                  <a:srgbClr val="FF0000"/>
                </a:solidFill>
              </a:rPr>
              <a:t>m</a:t>
            </a:r>
            <a:endParaRPr lang="en-GB" sz="1200" b="1">
              <a:solidFill>
                <a:srgbClr val="FF0000"/>
              </a:solidFill>
            </a:endParaRPr>
          </a:p>
        </p:txBody>
      </p:sp>
      <p:sp>
        <p:nvSpPr>
          <p:cNvPr id="45070" name="Text Box 51"/>
          <p:cNvSpPr txBox="1">
            <a:spLocks noChangeArrowheads="1"/>
          </p:cNvSpPr>
          <p:nvPr/>
        </p:nvSpPr>
        <p:spPr bwMode="auto">
          <a:xfrm>
            <a:off x="1066800" y="4267200"/>
            <a:ext cx="3571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F0000"/>
                </a:solidFill>
              </a:rPr>
              <a:t>E</a:t>
            </a:r>
            <a:r>
              <a:rPr lang="fr-FR" b="1" baseline="-25000">
                <a:solidFill>
                  <a:srgbClr val="FF0000"/>
                </a:solidFill>
              </a:rPr>
              <a:t>i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45071" name="Text Box 52"/>
          <p:cNvSpPr txBox="1">
            <a:spLocks noChangeArrowheads="1"/>
          </p:cNvSpPr>
          <p:nvPr/>
        </p:nvSpPr>
        <p:spPr bwMode="auto">
          <a:xfrm>
            <a:off x="1127125" y="5145088"/>
            <a:ext cx="3968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FF0000"/>
                </a:solidFill>
              </a:rPr>
              <a:t>E</a:t>
            </a:r>
            <a:r>
              <a:rPr lang="fr-FR" b="1" baseline="-25000">
                <a:solidFill>
                  <a:srgbClr val="FF0000"/>
                </a:solidFill>
              </a:rPr>
              <a:t>a</a:t>
            </a:r>
            <a:endParaRPr lang="en-GB" b="1">
              <a:solidFill>
                <a:srgbClr val="FF0000"/>
              </a:solidFill>
            </a:endParaRPr>
          </a:p>
        </p:txBody>
      </p:sp>
      <p:sp>
        <p:nvSpPr>
          <p:cNvPr id="45072" name="Rectangle 12"/>
          <p:cNvSpPr>
            <a:spLocks noChangeArrowheads="1"/>
          </p:cNvSpPr>
          <p:nvPr/>
        </p:nvSpPr>
        <p:spPr bwMode="auto">
          <a:xfrm>
            <a:off x="428625" y="6357938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tx1"/>
                </a:solidFill>
              </a:rPr>
              <a:t>Y.Giomataris et al, NIM A 376 (1996) 29</a:t>
            </a:r>
          </a:p>
        </p:txBody>
      </p:sp>
      <p:pic>
        <p:nvPicPr>
          <p:cNvPr id="45073" name="Picture 2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13" y="3214688"/>
            <a:ext cx="2305050" cy="172878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45074" name="Text Box 29"/>
          <p:cNvSpPr txBox="1">
            <a:spLocks noChangeArrowheads="1"/>
          </p:cNvSpPr>
          <p:nvPr/>
        </p:nvSpPr>
        <p:spPr bwMode="auto">
          <a:xfrm>
            <a:off x="6215063" y="5000625"/>
            <a:ext cx="1784350" cy="217488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828675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sz="1500" b="1">
                <a:solidFill>
                  <a:srgbClr val="FF0000"/>
                </a:solidFill>
                <a:latin typeface="Luxi Sans" charset="0"/>
              </a:rPr>
              <a:t> Ioannis Giomataris</a:t>
            </a:r>
          </a:p>
        </p:txBody>
      </p:sp>
      <p:pic>
        <p:nvPicPr>
          <p:cNvPr id="45075" name="Picture 23" descr="micromegas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5" y="1428750"/>
            <a:ext cx="29067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1295400" y="6477000"/>
            <a:ext cx="251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tx1"/>
                </a:solidFill>
              </a:rPr>
              <a:t>D.Thers et al NIM A 469 (2001) 133</a:t>
            </a:r>
          </a:p>
        </p:txBody>
      </p:sp>
      <p:grpSp>
        <p:nvGrpSpPr>
          <p:cNvPr id="21508" name="Group 6"/>
          <p:cNvGrpSpPr>
            <a:grpSpLocks/>
          </p:cNvGrpSpPr>
          <p:nvPr/>
        </p:nvGrpSpPr>
        <p:grpSpPr bwMode="auto">
          <a:xfrm>
            <a:off x="762000" y="3810000"/>
            <a:ext cx="3124200" cy="2590800"/>
            <a:chOff x="3648" y="432"/>
            <a:chExt cx="1776" cy="1776"/>
          </a:xfrm>
        </p:grpSpPr>
        <p:pic>
          <p:nvPicPr>
            <p:cNvPr id="21560" name="Picture 7" descr="pulseheightspectr_MM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48" y="432"/>
              <a:ext cx="1751" cy="1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61" name="Text Box 8"/>
            <p:cNvSpPr txBox="1">
              <a:spLocks noChangeArrowheads="1"/>
            </p:cNvSpPr>
            <p:nvPr/>
          </p:nvSpPr>
          <p:spPr bwMode="auto">
            <a:xfrm>
              <a:off x="3648" y="432"/>
              <a:ext cx="1776" cy="2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fr-FR"/>
                <a:t>energy resolution ~ 10%</a:t>
              </a:r>
            </a:p>
          </p:txBody>
        </p:sp>
        <p:sp>
          <p:nvSpPr>
            <p:cNvPr id="21562" name="Text Box 9"/>
            <p:cNvSpPr txBox="1">
              <a:spLocks noChangeArrowheads="1"/>
            </p:cNvSpPr>
            <p:nvPr/>
          </p:nvSpPr>
          <p:spPr bwMode="auto">
            <a:xfrm>
              <a:off x="3810" y="1248"/>
              <a:ext cx="682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fr-FR" baseline="30000">
                  <a:solidFill>
                    <a:schemeClr val="tx1"/>
                  </a:solidFill>
                  <a:latin typeface="Arial Narrow" pitchFamily="34" charset="0"/>
                </a:rPr>
                <a:t>55</a:t>
              </a:r>
              <a:r>
                <a:rPr lang="en-US" altLang="fr-FR">
                  <a:solidFill>
                    <a:schemeClr val="tx1"/>
                  </a:solidFill>
                  <a:latin typeface="Arial Narrow" pitchFamily="34" charset="0"/>
                </a:rPr>
                <a:t> Fe</a:t>
              </a:r>
              <a:endParaRPr lang="fr-FR" altLang="fr-FR">
                <a:solidFill>
                  <a:schemeClr val="tx1"/>
                </a:solidFill>
                <a:latin typeface="Arial Narrow" pitchFamily="34" charset="0"/>
              </a:endParaRPr>
            </a:p>
            <a:p>
              <a:pPr eaLnBrk="0" hangingPunct="0"/>
              <a:r>
                <a:rPr lang="en-US" altLang="fr-FR">
                  <a:solidFill>
                    <a:schemeClr val="tx1"/>
                  </a:solidFill>
                  <a:latin typeface="Arial Narrow" pitchFamily="34" charset="0"/>
                </a:rPr>
                <a:t>Ar + 10% C</a:t>
              </a:r>
              <a:r>
                <a:rPr lang="en-US" altLang="fr-FR" baseline="-25000">
                  <a:solidFill>
                    <a:schemeClr val="tx1"/>
                  </a:solidFill>
                  <a:latin typeface="Arial Narrow" pitchFamily="34" charset="0"/>
                </a:rPr>
                <a:t>4</a:t>
              </a:r>
              <a:r>
                <a:rPr lang="en-US" altLang="fr-FR">
                  <a:solidFill>
                    <a:schemeClr val="tx1"/>
                  </a:solidFill>
                  <a:latin typeface="Arial Narrow" pitchFamily="34" charset="0"/>
                </a:rPr>
                <a:t>H</a:t>
              </a:r>
              <a:r>
                <a:rPr lang="en-US" altLang="fr-FR" baseline="-25000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</a:p>
          </p:txBody>
        </p:sp>
      </p:grpSp>
      <p:grpSp>
        <p:nvGrpSpPr>
          <p:cNvPr id="21509" name="Group 10"/>
          <p:cNvGrpSpPr>
            <a:grpSpLocks/>
          </p:cNvGrpSpPr>
          <p:nvPr/>
        </p:nvGrpSpPr>
        <p:grpSpPr bwMode="auto">
          <a:xfrm>
            <a:off x="150813" y="635000"/>
            <a:ext cx="4344987" cy="3155950"/>
            <a:chOff x="47" y="463"/>
            <a:chExt cx="2545" cy="1621"/>
          </a:xfrm>
        </p:grpSpPr>
        <p:grpSp>
          <p:nvGrpSpPr>
            <p:cNvPr id="21542" name="Group 11"/>
            <p:cNvGrpSpPr>
              <a:grpSpLocks/>
            </p:cNvGrpSpPr>
            <p:nvPr/>
          </p:nvGrpSpPr>
          <p:grpSpPr bwMode="auto">
            <a:xfrm>
              <a:off x="189" y="480"/>
              <a:ext cx="2403" cy="1604"/>
              <a:chOff x="480" y="1289"/>
              <a:chExt cx="2403" cy="1604"/>
            </a:xfrm>
          </p:grpSpPr>
          <p:pic>
            <p:nvPicPr>
              <p:cNvPr id="21550" name="Picture 1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877" y="2049"/>
                <a:ext cx="6" cy="19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</p:pic>
          <p:pic>
            <p:nvPicPr>
              <p:cNvPr id="21551" name="Picture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80" y="1289"/>
                <a:ext cx="2400" cy="134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</p:pic>
          <p:sp>
            <p:nvSpPr>
              <p:cNvPr id="21552" name="Text Box 14"/>
              <p:cNvSpPr txBox="1">
                <a:spLocks noChangeArrowheads="1"/>
              </p:cNvSpPr>
              <p:nvPr/>
            </p:nvSpPr>
            <p:spPr bwMode="auto">
              <a:xfrm>
                <a:off x="2083" y="2737"/>
                <a:ext cx="712" cy="156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High voltage [V]</a:t>
                </a:r>
              </a:p>
            </p:txBody>
          </p:sp>
          <p:sp>
            <p:nvSpPr>
              <p:cNvPr id="21553" name="Text Box 15"/>
              <p:cNvSpPr txBox="1">
                <a:spLocks noChangeArrowheads="1"/>
              </p:cNvSpPr>
              <p:nvPr/>
            </p:nvSpPr>
            <p:spPr bwMode="auto">
              <a:xfrm>
                <a:off x="777" y="2592"/>
                <a:ext cx="250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350</a:t>
                </a:r>
              </a:p>
            </p:txBody>
          </p:sp>
          <p:sp>
            <p:nvSpPr>
              <p:cNvPr id="21554" name="Text Box 16"/>
              <p:cNvSpPr txBox="1">
                <a:spLocks noChangeArrowheads="1"/>
              </p:cNvSpPr>
              <p:nvPr/>
            </p:nvSpPr>
            <p:spPr bwMode="auto">
              <a:xfrm>
                <a:off x="1323" y="2592"/>
                <a:ext cx="250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450</a:t>
                </a:r>
              </a:p>
            </p:txBody>
          </p:sp>
          <p:sp>
            <p:nvSpPr>
              <p:cNvPr id="21555" name="Text Box 17"/>
              <p:cNvSpPr txBox="1">
                <a:spLocks noChangeArrowheads="1"/>
              </p:cNvSpPr>
              <p:nvPr/>
            </p:nvSpPr>
            <p:spPr bwMode="auto">
              <a:xfrm>
                <a:off x="1036" y="2592"/>
                <a:ext cx="250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400</a:t>
                </a:r>
              </a:p>
            </p:txBody>
          </p:sp>
          <p:sp>
            <p:nvSpPr>
              <p:cNvPr id="21556" name="Text Box 18"/>
              <p:cNvSpPr txBox="1">
                <a:spLocks noChangeArrowheads="1"/>
              </p:cNvSpPr>
              <p:nvPr/>
            </p:nvSpPr>
            <p:spPr bwMode="auto">
              <a:xfrm>
                <a:off x="1563" y="2592"/>
                <a:ext cx="251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500</a:t>
                </a:r>
              </a:p>
            </p:txBody>
          </p:sp>
          <p:sp>
            <p:nvSpPr>
              <p:cNvPr id="21557" name="Text Box 19"/>
              <p:cNvSpPr txBox="1">
                <a:spLocks noChangeArrowheads="1"/>
              </p:cNvSpPr>
              <p:nvPr/>
            </p:nvSpPr>
            <p:spPr bwMode="auto">
              <a:xfrm>
                <a:off x="1833" y="2592"/>
                <a:ext cx="250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550</a:t>
                </a:r>
              </a:p>
            </p:txBody>
          </p:sp>
          <p:sp>
            <p:nvSpPr>
              <p:cNvPr id="21558" name="Text Box 20"/>
              <p:cNvSpPr txBox="1">
                <a:spLocks noChangeArrowheads="1"/>
              </p:cNvSpPr>
              <p:nvPr/>
            </p:nvSpPr>
            <p:spPr bwMode="auto">
              <a:xfrm>
                <a:off x="2092" y="2592"/>
                <a:ext cx="250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600</a:t>
                </a:r>
              </a:p>
            </p:txBody>
          </p:sp>
          <p:sp>
            <p:nvSpPr>
              <p:cNvPr id="21559" name="Text Box 21"/>
              <p:cNvSpPr txBox="1">
                <a:spLocks noChangeArrowheads="1"/>
              </p:cNvSpPr>
              <p:nvPr/>
            </p:nvSpPr>
            <p:spPr bwMode="auto">
              <a:xfrm>
                <a:off x="2361" y="2592"/>
                <a:ext cx="250" cy="157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650</a:t>
                </a:r>
              </a:p>
            </p:txBody>
          </p:sp>
        </p:grpSp>
        <p:sp>
          <p:nvSpPr>
            <p:cNvPr id="21543" name="Text Box 22"/>
            <p:cNvSpPr txBox="1">
              <a:spLocks noChangeArrowheads="1"/>
            </p:cNvSpPr>
            <p:nvPr/>
          </p:nvSpPr>
          <p:spPr bwMode="auto">
            <a:xfrm>
              <a:off x="66" y="1399"/>
              <a:ext cx="233" cy="15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3</a:t>
              </a:r>
            </a:p>
          </p:txBody>
        </p:sp>
        <p:sp>
          <p:nvSpPr>
            <p:cNvPr id="21544" name="Text Box 23"/>
            <p:cNvSpPr txBox="1">
              <a:spLocks noChangeArrowheads="1"/>
            </p:cNvSpPr>
            <p:nvPr/>
          </p:nvSpPr>
          <p:spPr bwMode="auto">
            <a:xfrm>
              <a:off x="56" y="1639"/>
              <a:ext cx="234" cy="15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2</a:t>
              </a:r>
            </a:p>
          </p:txBody>
        </p:sp>
        <p:sp>
          <p:nvSpPr>
            <p:cNvPr id="21545" name="Text Box 24"/>
            <p:cNvSpPr txBox="1">
              <a:spLocks noChangeArrowheads="1"/>
            </p:cNvSpPr>
            <p:nvPr/>
          </p:nvSpPr>
          <p:spPr bwMode="auto">
            <a:xfrm>
              <a:off x="56" y="1111"/>
              <a:ext cx="234" cy="15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4</a:t>
              </a:r>
            </a:p>
          </p:txBody>
        </p:sp>
        <p:sp>
          <p:nvSpPr>
            <p:cNvPr id="21546" name="Text Box 25"/>
            <p:cNvSpPr txBox="1">
              <a:spLocks noChangeArrowheads="1"/>
            </p:cNvSpPr>
            <p:nvPr/>
          </p:nvSpPr>
          <p:spPr bwMode="auto">
            <a:xfrm>
              <a:off x="56" y="823"/>
              <a:ext cx="234" cy="15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5</a:t>
              </a:r>
            </a:p>
          </p:txBody>
        </p:sp>
        <p:sp>
          <p:nvSpPr>
            <p:cNvPr id="21547" name="Text Box 26"/>
            <p:cNvSpPr txBox="1">
              <a:spLocks noChangeArrowheads="1"/>
            </p:cNvSpPr>
            <p:nvPr/>
          </p:nvSpPr>
          <p:spPr bwMode="auto">
            <a:xfrm>
              <a:off x="56" y="823"/>
              <a:ext cx="234" cy="15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10</a:t>
              </a:r>
              <a:r>
                <a:rPr lang="en-US" baseline="30000">
                  <a:solidFill>
                    <a:schemeClr val="tx1"/>
                  </a:solidFill>
                  <a:latin typeface="Arial Narrow" pitchFamily="34" charset="0"/>
                </a:rPr>
                <a:t>5</a:t>
              </a:r>
            </a:p>
          </p:txBody>
        </p:sp>
        <p:sp>
          <p:nvSpPr>
            <p:cNvPr id="21548" name="Text Box 27"/>
            <p:cNvSpPr txBox="1">
              <a:spLocks noChangeArrowheads="1"/>
            </p:cNvSpPr>
            <p:nvPr/>
          </p:nvSpPr>
          <p:spPr bwMode="auto">
            <a:xfrm rot="-5400000">
              <a:off x="19" y="632"/>
              <a:ext cx="236" cy="179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gain</a:t>
              </a:r>
              <a:endParaRPr lang="en-US" baseline="30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1549" name="Text Box 28"/>
            <p:cNvSpPr txBox="1">
              <a:spLocks noChangeArrowheads="1"/>
            </p:cNvSpPr>
            <p:nvPr/>
          </p:nvSpPr>
          <p:spPr bwMode="auto">
            <a:xfrm>
              <a:off x="566" y="463"/>
              <a:ext cx="299" cy="15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/>
                <a:t>gain</a:t>
              </a:r>
            </a:p>
          </p:txBody>
        </p:sp>
      </p:grpSp>
      <p:sp>
        <p:nvSpPr>
          <p:cNvPr id="21510" name="Rectangle 29"/>
          <p:cNvSpPr>
            <a:spLocks noChangeArrowheads="1"/>
          </p:cNvSpPr>
          <p:nvPr/>
        </p:nvSpPr>
        <p:spPr bwMode="auto">
          <a:xfrm>
            <a:off x="3810000" y="5486400"/>
            <a:ext cx="184150" cy="27463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1200" b="1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1511" name="Text Box 30"/>
          <p:cNvSpPr txBox="1">
            <a:spLocks noChangeArrowheads="1"/>
          </p:cNvSpPr>
          <p:nvPr/>
        </p:nvSpPr>
        <p:spPr bwMode="auto">
          <a:xfrm>
            <a:off x="4876800" y="6324600"/>
            <a:ext cx="4038600" cy="3048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n-US" sz="1300">
                <a:solidFill>
                  <a:schemeClr val="tx1"/>
                </a:solidFill>
                <a:latin typeface="Arial Narrow" pitchFamily="34" charset="0"/>
              </a:rPr>
              <a:t> 1000          10000            20000              30000 t</a:t>
            </a:r>
            <a:r>
              <a:rPr lang="en-US">
                <a:solidFill>
                  <a:schemeClr val="tx1"/>
                </a:solidFill>
                <a:latin typeface="Arial Narrow" pitchFamily="34" charset="0"/>
              </a:rPr>
              <a:t>ime[min]</a:t>
            </a:r>
          </a:p>
        </p:txBody>
      </p:sp>
      <p:grpSp>
        <p:nvGrpSpPr>
          <p:cNvPr id="21512" name="Group 31"/>
          <p:cNvGrpSpPr>
            <a:grpSpLocks/>
          </p:cNvGrpSpPr>
          <p:nvPr/>
        </p:nvGrpSpPr>
        <p:grpSpPr bwMode="auto">
          <a:xfrm>
            <a:off x="4876800" y="4038600"/>
            <a:ext cx="3840163" cy="2592388"/>
            <a:chOff x="2784" y="2304"/>
            <a:chExt cx="2749" cy="2042"/>
          </a:xfrm>
        </p:grpSpPr>
        <p:sp>
          <p:nvSpPr>
            <p:cNvPr id="21534" name="Rectangle 32"/>
            <p:cNvSpPr>
              <a:spLocks noChangeArrowheads="1"/>
            </p:cNvSpPr>
            <p:nvPr/>
          </p:nvSpPr>
          <p:spPr bwMode="auto">
            <a:xfrm>
              <a:off x="2832" y="2304"/>
              <a:ext cx="2496" cy="1824"/>
            </a:xfrm>
            <a:prstGeom prst="rect">
              <a:avLst/>
            </a:prstGeom>
            <a:solidFill>
              <a:schemeClr val="bg1"/>
            </a:solidFill>
            <a:ln w="2857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200" b="1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1535" name="Text Box 33"/>
            <p:cNvSpPr txBox="1">
              <a:spLocks noChangeArrowheads="1"/>
            </p:cNvSpPr>
            <p:nvPr/>
          </p:nvSpPr>
          <p:spPr bwMode="auto">
            <a:xfrm>
              <a:off x="2832" y="2313"/>
              <a:ext cx="2496" cy="216"/>
            </a:xfrm>
            <a:prstGeom prst="rect">
              <a:avLst/>
            </a:prstGeom>
            <a:solidFill>
              <a:schemeClr val="bg1"/>
            </a:solidFill>
            <a:ln w="285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ageing:Ar-iC</a:t>
              </a:r>
              <a:r>
                <a:rPr lang="en-US" sz="1200" baseline="-25000"/>
                <a:t>4</a:t>
              </a:r>
              <a:r>
                <a:rPr lang="en-US" sz="1200"/>
                <a:t>H</a:t>
              </a:r>
              <a:r>
                <a:rPr lang="en-US" sz="1200" baseline="-25000"/>
                <a:t>10  </a:t>
              </a:r>
              <a:r>
                <a:rPr lang="en-US" sz="1200"/>
                <a:t>94-6%  up to 24.3mC/mm</a:t>
              </a:r>
              <a:r>
                <a:rPr lang="en-US" sz="1200" baseline="30000"/>
                <a:t>2</a:t>
              </a:r>
            </a:p>
          </p:txBody>
        </p:sp>
        <p:pic>
          <p:nvPicPr>
            <p:cNvPr id="21536" name="Picture 34" descr="aging_mm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024" y="2559"/>
              <a:ext cx="2256" cy="1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37" name="Text Box 35"/>
            <p:cNvSpPr txBox="1">
              <a:spLocks noChangeArrowheads="1"/>
            </p:cNvSpPr>
            <p:nvPr/>
          </p:nvSpPr>
          <p:spPr bwMode="auto">
            <a:xfrm>
              <a:off x="3552" y="3241"/>
              <a:ext cx="864" cy="240"/>
            </a:xfrm>
            <a:prstGeom prst="rect">
              <a:avLst/>
            </a:prstGeom>
            <a:solidFill>
              <a:schemeClr val="bg1"/>
            </a:solidFill>
            <a:ln w="285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 10 years LHC</a:t>
              </a:r>
              <a:endParaRPr lang="en-US" baseline="30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1538" name="Line 36"/>
            <p:cNvSpPr>
              <a:spLocks noChangeShapeType="1"/>
            </p:cNvSpPr>
            <p:nvPr/>
          </p:nvSpPr>
          <p:spPr bwMode="auto">
            <a:xfrm flipH="1" flipV="1">
              <a:off x="3888" y="2912"/>
              <a:ext cx="48" cy="327"/>
            </a:xfrm>
            <a:prstGeom prst="line">
              <a:avLst/>
            </a:prstGeom>
            <a:noFill/>
            <a:ln w="28575">
              <a:noFill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39" name="Line 37"/>
            <p:cNvSpPr>
              <a:spLocks noChangeShapeType="1"/>
            </p:cNvSpPr>
            <p:nvPr/>
          </p:nvSpPr>
          <p:spPr bwMode="auto">
            <a:xfrm flipH="1" flipV="1">
              <a:off x="3888" y="2912"/>
              <a:ext cx="48" cy="32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40" name="Text Box 38"/>
            <p:cNvSpPr txBox="1">
              <a:spLocks noChangeArrowheads="1"/>
            </p:cNvSpPr>
            <p:nvPr/>
          </p:nvSpPr>
          <p:spPr bwMode="auto">
            <a:xfrm>
              <a:off x="2784" y="2699"/>
              <a:ext cx="336" cy="1647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300">
                  <a:solidFill>
                    <a:schemeClr val="tx1"/>
                  </a:solidFill>
                  <a:latin typeface="Arial Narrow" pitchFamily="34" charset="0"/>
                </a:rPr>
                <a:t>1</a:t>
              </a:r>
            </a:p>
            <a:p>
              <a:pPr algn="ctr"/>
              <a:endParaRPr lang="en-US" sz="1300">
                <a:solidFill>
                  <a:schemeClr val="tx1"/>
                </a:solidFill>
                <a:latin typeface="Arial Narrow" pitchFamily="34" charset="0"/>
              </a:endParaRPr>
            </a:p>
            <a:p>
              <a:pPr algn="ctr"/>
              <a:r>
                <a:rPr lang="en-US" sz="1300">
                  <a:solidFill>
                    <a:schemeClr val="tx1"/>
                  </a:solidFill>
                  <a:latin typeface="Arial Narrow" pitchFamily="34" charset="0"/>
                </a:rPr>
                <a:t>0.8</a:t>
              </a:r>
            </a:p>
            <a:p>
              <a:pPr algn="ctr"/>
              <a:endParaRPr lang="en-US" sz="1300">
                <a:solidFill>
                  <a:schemeClr val="tx1"/>
                </a:solidFill>
                <a:latin typeface="Arial Narrow" pitchFamily="34" charset="0"/>
              </a:endParaRPr>
            </a:p>
            <a:p>
              <a:pPr algn="ctr"/>
              <a:r>
                <a:rPr lang="en-US" sz="1300">
                  <a:solidFill>
                    <a:schemeClr val="tx1"/>
                  </a:solidFill>
                  <a:latin typeface="Arial Narrow" pitchFamily="34" charset="0"/>
                </a:rPr>
                <a:t>0.6</a:t>
              </a:r>
            </a:p>
            <a:p>
              <a:pPr algn="ctr"/>
              <a:endParaRPr lang="en-US" sz="1300">
                <a:solidFill>
                  <a:schemeClr val="tx1"/>
                </a:solidFill>
                <a:latin typeface="Arial Narrow" pitchFamily="34" charset="0"/>
              </a:endParaRPr>
            </a:p>
            <a:p>
              <a:pPr algn="ctr"/>
              <a:r>
                <a:rPr lang="en-US" sz="1300">
                  <a:solidFill>
                    <a:schemeClr val="tx1"/>
                  </a:solidFill>
                  <a:latin typeface="Arial Narrow" pitchFamily="34" charset="0"/>
                </a:rPr>
                <a:t>0.4</a:t>
              </a:r>
            </a:p>
            <a:p>
              <a:pPr algn="ctr"/>
              <a:endParaRPr lang="en-US" sz="1300">
                <a:solidFill>
                  <a:schemeClr val="tx1"/>
                </a:solidFill>
                <a:latin typeface="Arial Narrow" pitchFamily="34" charset="0"/>
              </a:endParaRPr>
            </a:p>
            <a:p>
              <a:pPr algn="ctr"/>
              <a:r>
                <a:rPr lang="en-US" sz="1300">
                  <a:solidFill>
                    <a:schemeClr val="tx1"/>
                  </a:solidFill>
                  <a:latin typeface="Arial Narrow" pitchFamily="34" charset="0"/>
                </a:rPr>
                <a:t>0.2</a:t>
              </a:r>
            </a:p>
            <a:p>
              <a:pPr algn="ctr"/>
              <a:endParaRPr lang="en-US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21541" name="Text Box 39"/>
            <p:cNvSpPr txBox="1">
              <a:spLocks noChangeArrowheads="1"/>
            </p:cNvSpPr>
            <p:nvPr/>
          </p:nvSpPr>
          <p:spPr bwMode="auto">
            <a:xfrm>
              <a:off x="4464" y="3139"/>
              <a:ext cx="1069" cy="21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 sz="1200" b="1">
                  <a:solidFill>
                    <a:schemeClr val="tx1"/>
                  </a:solidFill>
                  <a:latin typeface="Arial Narrow" pitchFamily="34" charset="0"/>
                </a:rPr>
                <a:t>1.8*10</a:t>
              </a:r>
              <a:r>
                <a:rPr lang="en-US" sz="1200" b="1" baseline="30000">
                  <a:solidFill>
                    <a:schemeClr val="tx1"/>
                  </a:solidFill>
                  <a:latin typeface="Arial Narrow" pitchFamily="34" charset="0"/>
                </a:rPr>
                <a:t>12</a:t>
              </a:r>
              <a:r>
                <a:rPr lang="en-US" sz="1200" b="1">
                  <a:solidFill>
                    <a:schemeClr val="tx1"/>
                  </a:solidFill>
                  <a:latin typeface="Arial Narrow" pitchFamily="34" charset="0"/>
                </a:rPr>
                <a:t> particles/mm</a:t>
              </a:r>
              <a:r>
                <a:rPr lang="en-US" sz="1200" b="1" baseline="30000">
                  <a:solidFill>
                    <a:schemeClr val="tx1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21513" name="Group 40"/>
          <p:cNvGrpSpPr>
            <a:grpSpLocks/>
          </p:cNvGrpSpPr>
          <p:nvPr/>
        </p:nvGrpSpPr>
        <p:grpSpPr bwMode="auto">
          <a:xfrm>
            <a:off x="4979988" y="533400"/>
            <a:ext cx="3706812" cy="3133725"/>
            <a:chOff x="2994" y="2"/>
            <a:chExt cx="2478" cy="2180"/>
          </a:xfrm>
        </p:grpSpPr>
        <p:grpSp>
          <p:nvGrpSpPr>
            <p:cNvPr id="21515" name="Group 41"/>
            <p:cNvGrpSpPr>
              <a:grpSpLocks/>
            </p:cNvGrpSpPr>
            <p:nvPr/>
          </p:nvGrpSpPr>
          <p:grpSpPr bwMode="auto">
            <a:xfrm>
              <a:off x="2994" y="2"/>
              <a:ext cx="2478" cy="2125"/>
              <a:chOff x="3042" y="275"/>
              <a:chExt cx="2478" cy="2125"/>
            </a:xfrm>
          </p:grpSpPr>
          <p:sp>
            <p:nvSpPr>
              <p:cNvPr id="21517" name="Rectangle 42"/>
              <p:cNvSpPr>
                <a:spLocks noChangeArrowheads="1"/>
              </p:cNvSpPr>
              <p:nvPr/>
            </p:nvSpPr>
            <p:spPr bwMode="auto">
              <a:xfrm>
                <a:off x="3072" y="336"/>
                <a:ext cx="2400" cy="2064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1518" name="Group 43"/>
              <p:cNvGrpSpPr>
                <a:grpSpLocks/>
              </p:cNvGrpSpPr>
              <p:nvPr/>
            </p:nvGrpSpPr>
            <p:grpSpPr bwMode="auto">
              <a:xfrm>
                <a:off x="3195" y="384"/>
                <a:ext cx="2207" cy="1996"/>
                <a:chOff x="3195" y="384"/>
                <a:chExt cx="2207" cy="1996"/>
              </a:xfrm>
            </p:grpSpPr>
            <p:grpSp>
              <p:nvGrpSpPr>
                <p:cNvPr id="21522" name="Group 44"/>
                <p:cNvGrpSpPr>
                  <a:grpSpLocks/>
                </p:cNvGrpSpPr>
                <p:nvPr/>
              </p:nvGrpSpPr>
              <p:grpSpPr bwMode="auto">
                <a:xfrm>
                  <a:off x="3195" y="432"/>
                  <a:ext cx="2061" cy="1948"/>
                  <a:chOff x="3195" y="432"/>
                  <a:chExt cx="2061" cy="1948"/>
                </a:xfrm>
              </p:grpSpPr>
              <p:graphicFrame>
                <p:nvGraphicFramePr>
                  <p:cNvPr id="21506" name="Object 2"/>
                  <p:cNvGraphicFramePr>
                    <a:graphicFrameLocks noChangeAspect="1"/>
                  </p:cNvGraphicFramePr>
                  <p:nvPr/>
                </p:nvGraphicFramePr>
                <p:xfrm>
                  <a:off x="3216" y="432"/>
                  <a:ext cx="2040" cy="1948"/>
                </p:xfrm>
                <a:graphic>
                  <a:graphicData uri="http://schemas.openxmlformats.org/presentationml/2006/ole">
                    <p:oleObj spid="_x0000_s21506" name="CorelPhotoPaint.Image.10" r:id="rId8" imgW="5066667" imgH="4838095" progId="CorelPhotoPaint.Image.10">
                      <p:embed/>
                    </p:oleObj>
                  </a:graphicData>
                </a:graphic>
              </p:graphicFrame>
              <p:sp>
                <p:nvSpPr>
                  <p:cNvPr id="21529" name="Text 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16" y="510"/>
                    <a:ext cx="185" cy="235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900" indent="-342900"/>
                    <a:r>
                      <a:rPr lang="en-US" b="1">
                        <a:solidFill>
                          <a:schemeClr val="tx1"/>
                        </a:solidFill>
                        <a:latin typeface="Arial Narrow" pitchFamily="34" charset="0"/>
                      </a:rPr>
                      <a:t>1</a:t>
                    </a:r>
                  </a:p>
                </p:txBody>
              </p:sp>
              <p:sp>
                <p:nvSpPr>
                  <p:cNvPr id="21530" name="Text 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768"/>
                    <a:ext cx="277" cy="23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900" indent="-342900"/>
                    <a:r>
                      <a:rPr lang="en-US" b="1">
                        <a:solidFill>
                          <a:schemeClr val="tx1"/>
                        </a:solidFill>
                        <a:latin typeface="Arial Narrow" pitchFamily="34" charset="0"/>
                      </a:rPr>
                      <a:t>0.9</a:t>
                    </a:r>
                  </a:p>
                </p:txBody>
              </p:sp>
              <p:sp>
                <p:nvSpPr>
                  <p:cNvPr id="21531" name="Text 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1132"/>
                    <a:ext cx="277" cy="23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900" indent="-342900"/>
                    <a:r>
                      <a:rPr lang="en-US" b="1">
                        <a:solidFill>
                          <a:schemeClr val="tx1"/>
                        </a:solidFill>
                        <a:latin typeface="Arial Narrow" pitchFamily="34" charset="0"/>
                      </a:rPr>
                      <a:t>0.8</a:t>
                    </a:r>
                  </a:p>
                </p:txBody>
              </p:sp>
              <p:sp>
                <p:nvSpPr>
                  <p:cNvPr id="21532" name="Text 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1440"/>
                    <a:ext cx="277" cy="23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900" indent="-342900"/>
                    <a:r>
                      <a:rPr lang="en-US" b="1">
                        <a:solidFill>
                          <a:schemeClr val="tx1"/>
                        </a:solidFill>
                        <a:latin typeface="Arial Narrow" pitchFamily="34" charset="0"/>
                      </a:rPr>
                      <a:t>0.7</a:t>
                    </a:r>
                  </a:p>
                </p:txBody>
              </p:sp>
              <p:sp>
                <p:nvSpPr>
                  <p:cNvPr id="21533" name="Text 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195" y="1756"/>
                    <a:ext cx="277" cy="234"/>
                  </a:xfrm>
                  <a:prstGeom prst="rect">
                    <a:avLst/>
                  </a:prstGeom>
                  <a:noFill/>
                  <a:ln w="9525" algn="ctr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marL="342900" indent="-342900"/>
                    <a:r>
                      <a:rPr lang="en-US" b="1">
                        <a:solidFill>
                          <a:schemeClr val="tx1"/>
                        </a:solidFill>
                        <a:latin typeface="Arial Narrow" pitchFamily="34" charset="0"/>
                      </a:rPr>
                      <a:t>0.6</a:t>
                    </a:r>
                  </a:p>
                </p:txBody>
              </p:sp>
            </p:grpSp>
            <p:sp>
              <p:nvSpPr>
                <p:cNvPr id="21523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5088" y="384"/>
                  <a:ext cx="314" cy="23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/>
                  <a:r>
                    <a:rPr lang="en-US" b="1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>
                      <a:solidFill>
                        <a:schemeClr val="tx1"/>
                      </a:solidFill>
                      <a:latin typeface="Arial Narrow" pitchFamily="34" charset="0"/>
                    </a:rPr>
                    <a:t>-4</a:t>
                  </a:r>
                </a:p>
              </p:txBody>
            </p:sp>
            <p:sp>
              <p:nvSpPr>
                <p:cNvPr id="21524" name="Text Box 52"/>
                <p:cNvSpPr txBox="1">
                  <a:spLocks noChangeArrowheads="1"/>
                </p:cNvSpPr>
                <p:nvPr/>
              </p:nvSpPr>
              <p:spPr bwMode="auto">
                <a:xfrm>
                  <a:off x="5088" y="700"/>
                  <a:ext cx="314" cy="23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/>
                  <a:r>
                    <a:rPr lang="en-US" b="1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>
                      <a:solidFill>
                        <a:schemeClr val="tx1"/>
                      </a:solidFill>
                      <a:latin typeface="Arial Narrow" pitchFamily="34" charset="0"/>
                    </a:rPr>
                    <a:t>-5</a:t>
                  </a:r>
                </a:p>
              </p:txBody>
            </p:sp>
            <p:sp>
              <p:nvSpPr>
                <p:cNvPr id="21525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088" y="1036"/>
                  <a:ext cx="314" cy="23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/>
                  <a:r>
                    <a:rPr lang="en-US" b="1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>
                      <a:solidFill>
                        <a:schemeClr val="tx1"/>
                      </a:solidFill>
                      <a:latin typeface="Arial Narrow" pitchFamily="34" charset="0"/>
                    </a:rPr>
                    <a:t>-6</a:t>
                  </a:r>
                </a:p>
              </p:txBody>
            </p:sp>
            <p:sp>
              <p:nvSpPr>
                <p:cNvPr id="21526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5088" y="1372"/>
                  <a:ext cx="314" cy="234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/>
                  <a:r>
                    <a:rPr lang="en-US" b="1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>
                      <a:solidFill>
                        <a:schemeClr val="tx1"/>
                      </a:solidFill>
                      <a:latin typeface="Arial Narrow" pitchFamily="34" charset="0"/>
                    </a:rPr>
                    <a:t>-7</a:t>
                  </a:r>
                </a:p>
              </p:txBody>
            </p:sp>
            <p:sp>
              <p:nvSpPr>
                <p:cNvPr id="21527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5088" y="1708"/>
                  <a:ext cx="314" cy="235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/>
                  <a:r>
                    <a:rPr lang="en-US" b="1">
                      <a:solidFill>
                        <a:schemeClr val="tx1"/>
                      </a:solidFill>
                      <a:latin typeface="Arial Narrow" pitchFamily="34" charset="0"/>
                    </a:rPr>
                    <a:t>10</a:t>
                  </a:r>
                  <a:r>
                    <a:rPr lang="en-US" b="1" baseline="30000">
                      <a:solidFill>
                        <a:schemeClr val="tx1"/>
                      </a:solidFill>
                      <a:latin typeface="Arial Narrow" pitchFamily="34" charset="0"/>
                    </a:rPr>
                    <a:t>-8</a:t>
                  </a:r>
                </a:p>
              </p:txBody>
            </p:sp>
            <p:sp>
              <p:nvSpPr>
                <p:cNvPr id="21528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5084" y="2084"/>
                  <a:ext cx="123" cy="181"/>
                </a:xfrm>
                <a:prstGeom prst="rect">
                  <a:avLst/>
                </a:prstGeom>
                <a:noFill/>
                <a:ln w="9525" algn="ctr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marL="342900" indent="-342900"/>
                  <a:endParaRPr lang="en-US" b="1" baseline="30000">
                    <a:solidFill>
                      <a:schemeClr val="tx1"/>
                    </a:solidFill>
                    <a:latin typeface="Arial Narrow" pitchFamily="34" charset="0"/>
                  </a:endParaRPr>
                </a:p>
              </p:txBody>
            </p:sp>
          </p:grpSp>
          <p:sp>
            <p:nvSpPr>
              <p:cNvPr id="21519" name="Text Box 57"/>
              <p:cNvSpPr txBox="1">
                <a:spLocks noChangeArrowheads="1"/>
              </p:cNvSpPr>
              <p:nvPr/>
            </p:nvSpPr>
            <p:spPr bwMode="auto">
              <a:xfrm rot="5400000">
                <a:off x="4863" y="867"/>
                <a:ext cx="1090" cy="22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900" indent="-342900"/>
                <a:r>
                  <a:rPr lang="en-US">
                    <a:solidFill>
                      <a:srgbClr val="FF9933"/>
                    </a:solidFill>
                    <a:latin typeface="Arial Narrow" pitchFamily="34" charset="0"/>
                  </a:rPr>
                  <a:t>discharge probability</a:t>
                </a:r>
                <a:r>
                  <a:rPr lang="en-US" b="1">
                    <a:solidFill>
                      <a:srgbClr val="FF9933"/>
                    </a:solidFill>
                    <a:latin typeface="Arial Narrow" pitchFamily="34" charset="0"/>
                  </a:rPr>
                  <a:t> </a:t>
                </a:r>
                <a:endParaRPr lang="en-US" b="1" baseline="30000">
                  <a:solidFill>
                    <a:srgbClr val="FF9933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20" name="Text Box 58"/>
              <p:cNvSpPr txBox="1">
                <a:spLocks noChangeArrowheads="1"/>
              </p:cNvSpPr>
              <p:nvPr/>
            </p:nvSpPr>
            <p:spPr bwMode="auto">
              <a:xfrm rot="-5400000">
                <a:off x="2854" y="904"/>
                <a:ext cx="580" cy="20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900" indent="-342900"/>
                <a:r>
                  <a:rPr lang="en-US">
                    <a:solidFill>
                      <a:srgbClr val="FF0000"/>
                    </a:solidFill>
                    <a:latin typeface="Arial Narrow" pitchFamily="34" charset="0"/>
                  </a:rPr>
                  <a:t>efficiency</a:t>
                </a:r>
                <a:r>
                  <a:rPr lang="en-US">
                    <a:solidFill>
                      <a:schemeClr val="tx1"/>
                    </a:solidFill>
                    <a:latin typeface="Arial Narrow" pitchFamily="34" charset="0"/>
                  </a:rPr>
                  <a:t> </a:t>
                </a:r>
                <a:endParaRPr lang="en-US" baseline="300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21" name="Text Box 59"/>
              <p:cNvSpPr txBox="1">
                <a:spLocks noChangeArrowheads="1"/>
              </p:cNvSpPr>
              <p:nvPr/>
            </p:nvSpPr>
            <p:spPr bwMode="auto">
              <a:xfrm>
                <a:off x="3312" y="275"/>
                <a:ext cx="2041" cy="25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marL="342900" indent="-342900"/>
                <a:r>
                  <a:rPr lang="en-US"/>
                  <a:t>efficiency &amp; discharge probability</a:t>
                </a:r>
                <a:r>
                  <a:rPr lang="en-US" sz="1800">
                    <a:solidFill>
                      <a:schemeClr val="tx1"/>
                    </a:solidFill>
                    <a:latin typeface="Arial Narrow" pitchFamily="34" charset="0"/>
                  </a:rPr>
                  <a:t> </a:t>
                </a:r>
                <a:endParaRPr lang="en-US" sz="1800" baseline="30000">
                  <a:solidFill>
                    <a:schemeClr val="tx1"/>
                  </a:solidFill>
                  <a:latin typeface="Arial Narrow" pitchFamily="34" charset="0"/>
                </a:endParaRPr>
              </a:p>
            </p:txBody>
          </p:sp>
        </p:grpSp>
        <p:sp>
          <p:nvSpPr>
            <p:cNvPr id="21516" name="Text Box 60"/>
            <p:cNvSpPr txBox="1">
              <a:spLocks noChangeArrowheads="1"/>
            </p:cNvSpPr>
            <p:nvPr/>
          </p:nvSpPr>
          <p:spPr bwMode="auto">
            <a:xfrm>
              <a:off x="4080" y="1948"/>
              <a:ext cx="858" cy="2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>
                  <a:solidFill>
                    <a:schemeClr val="tx1"/>
                  </a:solidFill>
                  <a:latin typeface="Arial Narrow" pitchFamily="34" charset="0"/>
                </a:rPr>
                <a:t>High Voltage [V]</a:t>
              </a:r>
              <a:r>
                <a:rPr lang="en-US" b="1">
                  <a:solidFill>
                    <a:schemeClr val="tx1"/>
                  </a:solidFill>
                  <a:latin typeface="Arial Narrow" pitchFamily="34" charset="0"/>
                </a:rPr>
                <a:t> </a:t>
              </a:r>
              <a:endParaRPr lang="en-US" b="1" baseline="3000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</p:grpSp>
      <p:sp>
        <p:nvSpPr>
          <p:cNvPr id="21514" name="Text Box 4"/>
          <p:cNvSpPr txBox="1">
            <a:spLocks noChangeArrowheads="1"/>
          </p:cNvSpPr>
          <p:nvPr/>
        </p:nvSpPr>
        <p:spPr bwMode="auto">
          <a:xfrm>
            <a:off x="755650" y="115888"/>
            <a:ext cx="6723063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Micromegas – Micromesh Gaseous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1" name="Group 26"/>
          <p:cNvGrpSpPr>
            <a:grpSpLocks/>
          </p:cNvGrpSpPr>
          <p:nvPr/>
        </p:nvGrpSpPr>
        <p:grpSpPr bwMode="auto">
          <a:xfrm>
            <a:off x="4495800" y="3657600"/>
            <a:ext cx="3581400" cy="2514600"/>
            <a:chOff x="3072" y="2016"/>
            <a:chExt cx="2688" cy="2016"/>
          </a:xfrm>
        </p:grpSpPr>
        <p:pic>
          <p:nvPicPr>
            <p:cNvPr id="22551" name="Picture 27" descr="micromegas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72" y="2016"/>
              <a:ext cx="2688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52" name="Line 28"/>
            <p:cNvSpPr>
              <a:spLocks noChangeShapeType="1"/>
            </p:cNvSpPr>
            <p:nvPr/>
          </p:nvSpPr>
          <p:spPr bwMode="auto">
            <a:xfrm>
              <a:off x="4128" y="2880"/>
              <a:ext cx="384" cy="336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2553" name="Text Box 29"/>
            <p:cNvSpPr txBox="1">
              <a:spLocks noChangeArrowheads="1"/>
            </p:cNvSpPr>
            <p:nvPr/>
          </p:nvSpPr>
          <p:spPr bwMode="auto">
            <a:xfrm rot="2454619">
              <a:off x="4118" y="2916"/>
              <a:ext cx="455" cy="1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/>
              <a:r>
                <a:rPr lang="en-US" sz="1000">
                  <a:solidFill>
                    <a:srgbClr val="CC0000"/>
                  </a:solidFill>
                </a:rPr>
                <a:t>300mm</a:t>
              </a:r>
            </a:p>
          </p:txBody>
        </p:sp>
      </p:grp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4495800" y="5257800"/>
          <a:ext cx="914400" cy="908050"/>
        </p:xfrm>
        <a:graphic>
          <a:graphicData uri="http://schemas.openxmlformats.org/presentationml/2006/ole">
            <p:oleObj spid="_x0000_s22530" name="Clip" r:id="rId5" imgW="2438095" imgH="2438095" progId="MS_ClipArt_Gallery.2">
              <p:embed/>
            </p:oleObj>
          </a:graphicData>
        </a:graphic>
      </p:graphicFrame>
      <p:grpSp>
        <p:nvGrpSpPr>
          <p:cNvPr id="22532" name="Group 6"/>
          <p:cNvGrpSpPr>
            <a:grpSpLocks/>
          </p:cNvGrpSpPr>
          <p:nvPr/>
        </p:nvGrpSpPr>
        <p:grpSpPr bwMode="auto">
          <a:xfrm>
            <a:off x="152400" y="685800"/>
            <a:ext cx="3352800" cy="3232150"/>
            <a:chOff x="144" y="432"/>
            <a:chExt cx="2112" cy="2036"/>
          </a:xfrm>
        </p:grpSpPr>
        <p:sp>
          <p:nvSpPr>
            <p:cNvPr id="22546" name="Text Box 7"/>
            <p:cNvSpPr txBox="1">
              <a:spLocks noChangeArrowheads="1"/>
            </p:cNvSpPr>
            <p:nvPr/>
          </p:nvSpPr>
          <p:spPr bwMode="auto">
            <a:xfrm>
              <a:off x="527" y="529"/>
              <a:ext cx="6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fr-FR" i="1">
                <a:solidFill>
                  <a:srgbClr val="FF0000"/>
                </a:solidFill>
                <a:latin typeface="Verdana" pitchFamily="34" charset="0"/>
              </a:endParaRPr>
            </a:p>
          </p:txBody>
        </p:sp>
        <p:pic>
          <p:nvPicPr>
            <p:cNvPr id="22547" name="Picture 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44" y="432"/>
              <a:ext cx="2112" cy="15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8" name="Text Box 9"/>
            <p:cNvSpPr txBox="1">
              <a:spLocks noChangeArrowheads="1"/>
            </p:cNvSpPr>
            <p:nvPr/>
          </p:nvSpPr>
          <p:spPr bwMode="auto">
            <a:xfrm>
              <a:off x="1037" y="1417"/>
              <a:ext cx="940" cy="28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fr-FR" sz="1200" b="1">
                  <a:solidFill>
                    <a:srgbClr val="FF0000"/>
                  </a:solidFill>
                  <a:latin typeface="Arial Narrow" pitchFamily="34" charset="0"/>
                </a:rPr>
                <a:t>420 V operating  point</a:t>
              </a:r>
            </a:p>
            <a:p>
              <a:r>
                <a:rPr lang="en-US" altLang="fr-FR" sz="1200" b="1">
                  <a:solidFill>
                    <a:srgbClr val="FF0000"/>
                  </a:solidFill>
                  <a:latin typeface="Arial Narrow" pitchFamily="34" charset="0"/>
                </a:rPr>
                <a:t>~3-4.10</a:t>
              </a:r>
              <a:r>
                <a:rPr lang="en-US" altLang="fr-FR" sz="1200" b="1" baseline="30000">
                  <a:solidFill>
                    <a:srgbClr val="FF0000"/>
                  </a:solidFill>
                  <a:latin typeface="Arial Narrow" pitchFamily="34" charset="0"/>
                </a:rPr>
                <a:t>3</a:t>
              </a:r>
              <a:r>
                <a:rPr lang="en-US" altLang="fr-FR" sz="1200" b="1">
                  <a:solidFill>
                    <a:srgbClr val="FF0000"/>
                  </a:solidFill>
                  <a:latin typeface="Arial Narrow" pitchFamily="34" charset="0"/>
                </a:rPr>
                <a:t> Gain</a:t>
              </a:r>
              <a:endParaRPr lang="en-GB" sz="1200" b="1">
                <a:solidFill>
                  <a:srgbClr val="FF0000"/>
                </a:solidFill>
                <a:latin typeface="Arial Narrow" pitchFamily="34" charset="0"/>
              </a:endParaRPr>
            </a:p>
          </p:txBody>
        </p:sp>
        <p:sp>
          <p:nvSpPr>
            <p:cNvPr id="22549" name="Rectangle 10"/>
            <p:cNvSpPr>
              <a:spLocks noChangeArrowheads="1"/>
            </p:cNvSpPr>
            <p:nvPr/>
          </p:nvSpPr>
          <p:spPr bwMode="auto">
            <a:xfrm>
              <a:off x="1201" y="2256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altLang="fr-FR">
                <a:latin typeface="Verdana" pitchFamily="34" charset="0"/>
              </a:endParaRPr>
            </a:p>
          </p:txBody>
        </p:sp>
        <p:sp>
          <p:nvSpPr>
            <p:cNvPr id="22550" name="Line 11"/>
            <p:cNvSpPr>
              <a:spLocks noChangeShapeType="1"/>
            </p:cNvSpPr>
            <p:nvPr/>
          </p:nvSpPr>
          <p:spPr bwMode="auto">
            <a:xfrm>
              <a:off x="1680" y="823"/>
              <a:ext cx="0" cy="10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2533" name="Group 13"/>
          <p:cNvGrpSpPr>
            <a:grpSpLocks/>
          </p:cNvGrpSpPr>
          <p:nvPr/>
        </p:nvGrpSpPr>
        <p:grpSpPr bwMode="auto">
          <a:xfrm>
            <a:off x="152400" y="3581400"/>
            <a:ext cx="3641725" cy="3160713"/>
            <a:chOff x="814" y="669"/>
            <a:chExt cx="2294" cy="1991"/>
          </a:xfrm>
        </p:grpSpPr>
        <p:pic>
          <p:nvPicPr>
            <p:cNvPr id="22543" name="Picture 14" descr="timeres1V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814" y="669"/>
              <a:ext cx="2294" cy="1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4" name="Text Box 15"/>
            <p:cNvSpPr txBox="1">
              <a:spLocks noChangeArrowheads="1"/>
            </p:cNvSpPr>
            <p:nvPr/>
          </p:nvSpPr>
          <p:spPr bwMode="auto">
            <a:xfrm>
              <a:off x="1094" y="987"/>
              <a:ext cx="6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fr-FR">
                  <a:solidFill>
                    <a:srgbClr val="FF0000"/>
                  </a:solidFill>
                  <a:latin typeface="Symbol" pitchFamily="18" charset="2"/>
                </a:rPr>
                <a:t>s </a:t>
              </a:r>
              <a:r>
                <a:rPr lang="en-US" altLang="fr-FR">
                  <a:solidFill>
                    <a:srgbClr val="FF0000"/>
                  </a:solidFill>
                  <a:latin typeface="Verdana" pitchFamily="34" charset="0"/>
                </a:rPr>
                <a:t>= 9 </a:t>
              </a:r>
              <a:r>
                <a:rPr lang="en-US" altLang="fr-FR" i="1">
                  <a:solidFill>
                    <a:srgbClr val="FF0000"/>
                  </a:solidFill>
                  <a:latin typeface="Verdana" pitchFamily="34" charset="0"/>
                </a:rPr>
                <a:t>ns</a:t>
              </a:r>
            </a:p>
          </p:txBody>
        </p:sp>
        <p:sp>
          <p:nvSpPr>
            <p:cNvPr id="22545" name="Rectangle 16"/>
            <p:cNvSpPr>
              <a:spLocks noChangeArrowheads="1"/>
            </p:cNvSpPr>
            <p:nvPr/>
          </p:nvSpPr>
          <p:spPr bwMode="auto">
            <a:xfrm>
              <a:off x="1429" y="2448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altLang="fr-FR">
                <a:latin typeface="Verdana" pitchFamily="34" charset="0"/>
              </a:endParaRPr>
            </a:p>
          </p:txBody>
        </p:sp>
      </p:grpSp>
      <p:grpSp>
        <p:nvGrpSpPr>
          <p:cNvPr id="22534" name="Group 17"/>
          <p:cNvGrpSpPr>
            <a:grpSpLocks/>
          </p:cNvGrpSpPr>
          <p:nvPr/>
        </p:nvGrpSpPr>
        <p:grpSpPr bwMode="auto">
          <a:xfrm>
            <a:off x="4572000" y="762000"/>
            <a:ext cx="3602038" cy="3460750"/>
            <a:chOff x="515" y="672"/>
            <a:chExt cx="2269" cy="2180"/>
          </a:xfrm>
        </p:grpSpPr>
        <p:pic>
          <p:nvPicPr>
            <p:cNvPr id="22540" name="Picture 18" descr="residuals1V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5" y="672"/>
              <a:ext cx="2269" cy="1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41" name="Rectangle 19"/>
            <p:cNvSpPr>
              <a:spLocks noChangeArrowheads="1"/>
            </p:cNvSpPr>
            <p:nvPr/>
          </p:nvSpPr>
          <p:spPr bwMode="auto">
            <a:xfrm>
              <a:off x="1082" y="2640"/>
              <a:ext cx="1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 altLang="fr-FR">
                <a:latin typeface="Verdana" pitchFamily="34" charset="0"/>
              </a:endParaRPr>
            </a:p>
          </p:txBody>
        </p:sp>
        <p:sp>
          <p:nvSpPr>
            <p:cNvPr id="22542" name="Text Box 20"/>
            <p:cNvSpPr txBox="1">
              <a:spLocks noChangeArrowheads="1"/>
            </p:cNvSpPr>
            <p:nvPr/>
          </p:nvSpPr>
          <p:spPr bwMode="auto">
            <a:xfrm>
              <a:off x="912" y="1054"/>
              <a:ext cx="65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fr-FR" sz="1200">
                  <a:solidFill>
                    <a:srgbClr val="FF0000"/>
                  </a:solidFill>
                  <a:latin typeface="Symbol" pitchFamily="18" charset="2"/>
                </a:rPr>
                <a:t>s </a:t>
              </a:r>
              <a:r>
                <a:rPr lang="en-US" altLang="fr-FR" sz="1200">
                  <a:solidFill>
                    <a:srgbClr val="FF0000"/>
                  </a:solidFill>
                  <a:latin typeface="Verdana" pitchFamily="34" charset="0"/>
                </a:rPr>
                <a:t>=70 µm</a:t>
              </a:r>
              <a:endParaRPr lang="en-US" altLang="fr-FR" sz="1200" i="1">
                <a:solidFill>
                  <a:srgbClr val="FF0000"/>
                </a:solidFill>
                <a:latin typeface="Verdana" pitchFamily="34" charset="0"/>
              </a:endParaRPr>
            </a:p>
          </p:txBody>
        </p:sp>
      </p:grpSp>
      <p:sp>
        <p:nvSpPr>
          <p:cNvPr id="22535" name="Text Box 22"/>
          <p:cNvSpPr txBox="1">
            <a:spLocks noChangeArrowheads="1"/>
          </p:cNvSpPr>
          <p:nvPr/>
        </p:nvSpPr>
        <p:spPr bwMode="auto">
          <a:xfrm>
            <a:off x="457200" y="3124200"/>
            <a:ext cx="2752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Large efficiency plateau &gt; 40 V</a:t>
            </a:r>
            <a:endParaRPr lang="en-US"/>
          </a:p>
        </p:txBody>
      </p:sp>
      <p:sp>
        <p:nvSpPr>
          <p:cNvPr id="22536" name="Text Box 23"/>
          <p:cNvSpPr txBox="1">
            <a:spLocks noChangeArrowheads="1"/>
          </p:cNvSpPr>
          <p:nvPr/>
        </p:nvSpPr>
        <p:spPr bwMode="auto">
          <a:xfrm>
            <a:off x="5181600" y="3200400"/>
            <a:ext cx="2316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Spatial resolution &lt; 70 µm</a:t>
            </a:r>
            <a:endParaRPr lang="en-US"/>
          </a:p>
        </p:txBody>
      </p:sp>
      <p:sp>
        <p:nvSpPr>
          <p:cNvPr id="22537" name="Text Box 24"/>
          <p:cNvSpPr txBox="1">
            <a:spLocks noChangeArrowheads="1"/>
          </p:cNvSpPr>
          <p:nvPr/>
        </p:nvSpPr>
        <p:spPr bwMode="auto">
          <a:xfrm>
            <a:off x="838200" y="6096000"/>
            <a:ext cx="1965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fr-FR"/>
              <a:t>Time resolution : 9 ns</a:t>
            </a:r>
            <a:endParaRPr lang="en-US"/>
          </a:p>
        </p:txBody>
      </p:sp>
      <p:sp>
        <p:nvSpPr>
          <p:cNvPr id="22538" name="Rectangle 30"/>
          <p:cNvSpPr>
            <a:spLocks noChangeArrowheads="1"/>
          </p:cNvSpPr>
          <p:nvPr/>
        </p:nvSpPr>
        <p:spPr bwMode="auto">
          <a:xfrm>
            <a:off x="5715000" y="6400800"/>
            <a:ext cx="251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tx1"/>
                </a:solidFill>
              </a:rPr>
              <a:t>D.Thers et al NIM A 469 (2001) 133</a:t>
            </a:r>
          </a:p>
        </p:txBody>
      </p:sp>
      <p:sp>
        <p:nvSpPr>
          <p:cNvPr id="22539" name="Text Box 4"/>
          <p:cNvSpPr txBox="1">
            <a:spLocks noChangeArrowheads="1"/>
          </p:cNvSpPr>
          <p:nvPr/>
        </p:nvSpPr>
        <p:spPr bwMode="auto">
          <a:xfrm>
            <a:off x="755650" y="115888"/>
            <a:ext cx="6723063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Micromegas – Micromesh Gaseous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1/</a:t>
            </a:r>
            <a:fld id="{FE578C3A-95A6-47E0-BA28-A096CAFBB4E5}" type="slidenum">
              <a:rPr lang="en-US" smtClean="0">
                <a:latin typeface="Arial" pitchFamily="34" charset="0"/>
              </a:rPr>
              <a:pPr/>
              <a:t>4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08050"/>
            <a:ext cx="8893175" cy="1512888"/>
          </a:xfr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indent="-355600" defTabSz="449263" eaLnBrk="1" hangingPunct="1"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2000" b="1" smtClean="0">
                <a:solidFill>
                  <a:schemeClr val="accent2"/>
                </a:solidFill>
              </a:rPr>
              <a:t>The Geiger-Müller tube (1928 by Hans Geiger and Walther Müller)</a:t>
            </a:r>
          </a:p>
          <a:p>
            <a:pPr marL="785813" lvl="1" defTabSz="449263" eaLnBrk="1" hangingPunct="1">
              <a:buSzPct val="71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1800" b="1" smtClean="0">
                <a:solidFill>
                  <a:schemeClr val="accent2"/>
                </a:solidFill>
              </a:rPr>
              <a:t>Tube filled with inert gas (He, Ne, Ar) + organic vapour</a:t>
            </a:r>
          </a:p>
          <a:p>
            <a:pPr marL="785813" lvl="1" defTabSz="449263" eaLnBrk="1" hangingPunct="1">
              <a:buSzPct val="71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sz="1800" b="1" smtClean="0">
                <a:solidFill>
                  <a:schemeClr val="accent2"/>
                </a:solidFill>
              </a:rPr>
              <a:t>Central thin wire (20 – 50 µm </a:t>
            </a:r>
            <a:r>
              <a:rPr lang="en-GB" sz="1800" b="1" smtClean="0">
                <a:solidFill>
                  <a:schemeClr val="accent2"/>
                </a:solidFill>
                <a:latin typeface="Symbol" pitchFamily="18" charset="2"/>
              </a:rPr>
              <a:t></a:t>
            </a:r>
            <a:r>
              <a:rPr lang="en-GB" sz="1800" b="1" smtClean="0">
                <a:solidFill>
                  <a:schemeClr val="accent2"/>
                </a:solidFill>
              </a:rPr>
              <a:t>) , high voltage (several 100 Volts) between wire and tube</a:t>
            </a:r>
          </a:p>
        </p:txBody>
      </p:sp>
      <p:sp>
        <p:nvSpPr>
          <p:cNvPr id="31748" name="Text Box 8"/>
          <p:cNvSpPr txBox="1">
            <a:spLocks noChangeArrowheads="1"/>
          </p:cNvSpPr>
          <p:nvPr/>
        </p:nvSpPr>
        <p:spPr bwMode="auto">
          <a:xfrm>
            <a:off x="4000500" y="2357438"/>
            <a:ext cx="5002213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712788" lvl="1" indent="-258763" defTabSz="828675" hangingPunct="0">
              <a:lnSpc>
                <a:spcPct val="96000"/>
              </a:lnSpc>
              <a:spcBef>
                <a:spcPct val="0"/>
              </a:spcBef>
              <a:spcAft>
                <a:spcPts val="1000"/>
              </a:spcAft>
              <a:buClr>
                <a:schemeClr val="accent2"/>
              </a:buClr>
              <a:buSzPct val="71000"/>
              <a:buFont typeface="Times New Roman" pitchFamily="18" charset="0"/>
              <a:buChar char="–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 b="1"/>
              <a:t>Strong increase of E-field close to the wire</a:t>
            </a:r>
          </a:p>
          <a:p>
            <a:pPr marL="974725" lvl="2" indent="-387350" defTabSz="828675" hangingPunct="0">
              <a:lnSpc>
                <a:spcPct val="87000"/>
              </a:lnSpc>
              <a:spcBef>
                <a:spcPct val="0"/>
              </a:spcBef>
              <a:spcAft>
                <a:spcPts val="750"/>
              </a:spcAft>
              <a:buClr>
                <a:schemeClr val="accent2"/>
              </a:buClr>
              <a:buSzPct val="33000"/>
              <a:buFont typeface="Arial" pitchFamily="34" charset="0"/>
              <a:buChar char="•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/>
              <a:t>electron gains more and more energy</a:t>
            </a:r>
          </a:p>
          <a:p>
            <a:pPr marL="712788" lvl="1" indent="-258763" defTabSz="828675" hangingPunct="0">
              <a:lnSpc>
                <a:spcPct val="96000"/>
              </a:lnSpc>
              <a:spcBef>
                <a:spcPct val="0"/>
              </a:spcBef>
              <a:spcAft>
                <a:spcPts val="1000"/>
              </a:spcAft>
              <a:buClr>
                <a:schemeClr val="accent2"/>
              </a:buClr>
              <a:buSzPct val="71000"/>
              <a:buFont typeface="Times New Roman" pitchFamily="18" charset="0"/>
              <a:buChar char="–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 b="1"/>
              <a:t>above some threshold (&gt;10 kV/cm)</a:t>
            </a:r>
          </a:p>
          <a:p>
            <a:pPr marL="974725" lvl="2" indent="-387350" defTabSz="828675" hangingPunct="0">
              <a:lnSpc>
                <a:spcPct val="87000"/>
              </a:lnSpc>
              <a:spcBef>
                <a:spcPct val="0"/>
              </a:spcBef>
              <a:spcAft>
                <a:spcPts val="750"/>
              </a:spcAft>
              <a:buClr>
                <a:schemeClr val="accent2"/>
              </a:buClr>
              <a:buSzPct val="33000"/>
              <a:buFont typeface="Arial" pitchFamily="34" charset="0"/>
              <a:buChar char="•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/>
              <a:t>electron energy high enough to ionize other gas molecules</a:t>
            </a:r>
          </a:p>
          <a:p>
            <a:pPr marL="974725" lvl="2" indent="-387350" defTabSz="828675" hangingPunct="0">
              <a:lnSpc>
                <a:spcPct val="87000"/>
              </a:lnSpc>
              <a:spcBef>
                <a:spcPct val="0"/>
              </a:spcBef>
              <a:spcAft>
                <a:spcPts val="750"/>
              </a:spcAft>
              <a:buClr>
                <a:schemeClr val="accent2"/>
              </a:buClr>
              <a:buSzPct val="33000"/>
              <a:buFont typeface="Arial" pitchFamily="34" charset="0"/>
              <a:buChar char="•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/>
              <a:t>newly created electrons also start ionizing</a:t>
            </a:r>
          </a:p>
          <a:p>
            <a:pPr marL="712788" lvl="1" indent="-258763" defTabSz="828675" hangingPunct="0">
              <a:lnSpc>
                <a:spcPct val="96000"/>
              </a:lnSpc>
              <a:spcBef>
                <a:spcPct val="0"/>
              </a:spcBef>
              <a:spcAft>
                <a:spcPts val="1000"/>
              </a:spcAft>
              <a:buClr>
                <a:schemeClr val="accent2"/>
              </a:buClr>
              <a:buSzPct val="71000"/>
              <a:buFont typeface="Times New Roman" pitchFamily="18" charset="0"/>
              <a:buChar char="–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 b="1">
                <a:solidFill>
                  <a:srgbClr val="FF0000"/>
                </a:solidFill>
              </a:rPr>
              <a:t>avalanche effect</a:t>
            </a:r>
            <a:r>
              <a:rPr lang="en-GB" b="1"/>
              <a:t>: exponential increase of # electrons (and ions)</a:t>
            </a:r>
          </a:p>
          <a:p>
            <a:pPr marL="712788" lvl="1" indent="-258763" defTabSz="828675" hangingPunct="0">
              <a:lnSpc>
                <a:spcPct val="96000"/>
              </a:lnSpc>
              <a:spcBef>
                <a:spcPct val="0"/>
              </a:spcBef>
              <a:spcAft>
                <a:spcPts val="1000"/>
              </a:spcAft>
              <a:buClr>
                <a:schemeClr val="accent2"/>
              </a:buClr>
              <a:buSzPct val="71000"/>
              <a:buFont typeface="Times New Roman" pitchFamily="18" charset="0"/>
              <a:buChar char="–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 b="1"/>
              <a:t>measurable signal on wire</a:t>
            </a:r>
          </a:p>
          <a:p>
            <a:pPr marL="974725" lvl="2" indent="-387350" defTabSz="828675" hangingPunct="0">
              <a:lnSpc>
                <a:spcPct val="87000"/>
              </a:lnSpc>
              <a:spcBef>
                <a:spcPct val="0"/>
              </a:spcBef>
              <a:spcAft>
                <a:spcPts val="750"/>
              </a:spcAft>
              <a:buClr>
                <a:schemeClr val="accent2"/>
              </a:buClr>
              <a:buSzPct val="33000"/>
              <a:buFont typeface="Arial" pitchFamily="34" charset="0"/>
              <a:buChar char="•"/>
              <a:tabLst>
                <a:tab pos="812800" algn="l"/>
                <a:tab pos="1219200" algn="l"/>
                <a:tab pos="1627188" algn="l"/>
                <a:tab pos="2035175" algn="l"/>
                <a:tab pos="2441575" algn="l"/>
                <a:tab pos="2849563" algn="l"/>
                <a:tab pos="3257550" algn="l"/>
                <a:tab pos="3665538" algn="l"/>
                <a:tab pos="4071938" algn="l"/>
                <a:tab pos="4479925" algn="l"/>
                <a:tab pos="4887913" algn="l"/>
                <a:tab pos="5294313" algn="l"/>
                <a:tab pos="5702300" algn="l"/>
                <a:tab pos="6110288" algn="l"/>
                <a:tab pos="6518275" algn="l"/>
                <a:tab pos="6924675" algn="l"/>
                <a:tab pos="7332663" algn="l"/>
                <a:tab pos="7740650" algn="l"/>
                <a:tab pos="8147050" algn="l"/>
                <a:tab pos="8555038" algn="l"/>
              </a:tabLst>
            </a:pPr>
            <a:r>
              <a:rPr lang="en-GB"/>
              <a:t>organic substances responsible for “quenching” (stopping) the discharge</a:t>
            </a:r>
          </a:p>
        </p:txBody>
      </p:sp>
      <p:sp>
        <p:nvSpPr>
          <p:cNvPr id="31749" name="Text Box 16"/>
          <p:cNvSpPr txBox="1">
            <a:spLocks noChangeArrowheads="1"/>
          </p:cNvSpPr>
          <p:nvPr/>
        </p:nvSpPr>
        <p:spPr bwMode="auto">
          <a:xfrm>
            <a:off x="684213" y="63500"/>
            <a:ext cx="4275137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/>
            <a:r>
              <a:rPr lang="en-GB" sz="2400" b="1"/>
              <a:t>“Classic” Particle Detectors</a:t>
            </a:r>
            <a:endParaRPr lang="en-US" sz="2400" b="1"/>
          </a:p>
        </p:txBody>
      </p:sp>
      <p:pic>
        <p:nvPicPr>
          <p:cNvPr id="31750" name="Picture 20" descr="Geig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4572000"/>
            <a:ext cx="4143375" cy="141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1" name="Group 21"/>
          <p:cNvGrpSpPr>
            <a:grpSpLocks/>
          </p:cNvGrpSpPr>
          <p:nvPr/>
        </p:nvGrpSpPr>
        <p:grpSpPr bwMode="auto">
          <a:xfrm>
            <a:off x="214313" y="6072188"/>
            <a:ext cx="3762375" cy="476250"/>
            <a:chOff x="214282" y="6072206"/>
            <a:chExt cx="3762568" cy="475924"/>
          </a:xfrm>
        </p:grpSpPr>
        <p:sp>
          <p:nvSpPr>
            <p:cNvPr id="31757" name="Rectangle 17"/>
            <p:cNvSpPr>
              <a:spLocks noChangeArrowheads="1"/>
            </p:cNvSpPr>
            <p:nvPr/>
          </p:nvSpPr>
          <p:spPr bwMode="auto">
            <a:xfrm>
              <a:off x="214282" y="6072206"/>
              <a:ext cx="3762568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tx1"/>
                  </a:solidFill>
                </a:rPr>
                <a:t>E. Rutherford and H. Geiger, Proc. Royall Soc. A81 (1908) 141</a:t>
              </a:r>
            </a:p>
          </p:txBody>
        </p:sp>
        <p:sp>
          <p:nvSpPr>
            <p:cNvPr id="31758" name="Rectangle 18"/>
            <p:cNvSpPr>
              <a:spLocks noChangeArrowheads="1"/>
            </p:cNvSpPr>
            <p:nvPr/>
          </p:nvSpPr>
          <p:spPr bwMode="auto">
            <a:xfrm>
              <a:off x="214282" y="6286520"/>
              <a:ext cx="3235181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sz="1000">
                  <a:solidFill>
                    <a:schemeClr val="tx1"/>
                  </a:solidFill>
                </a:rPr>
                <a:t>H. Geiger and W. Müller, Phys. Zeits. 29 (1928) 839</a:t>
              </a:r>
            </a:p>
          </p:txBody>
        </p:sp>
      </p:grp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4214813" y="6000750"/>
            <a:ext cx="45656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US" sz="2000" b="1">
                <a:solidFill>
                  <a:srgbClr val="FF0000"/>
                </a:solidFill>
              </a:rPr>
              <a:t>First electrical signal from a particle</a:t>
            </a:r>
          </a:p>
        </p:txBody>
      </p:sp>
      <p:pic>
        <p:nvPicPr>
          <p:cNvPr id="31753" name="Picture 6" descr="er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2357438"/>
            <a:ext cx="220345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15" descr="geiger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2357438"/>
            <a:ext cx="12144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5" name="Text Box 6"/>
          <p:cNvSpPr txBox="1">
            <a:spLocks noChangeArrowheads="1"/>
          </p:cNvSpPr>
          <p:nvPr/>
        </p:nvSpPr>
        <p:spPr bwMode="auto">
          <a:xfrm>
            <a:off x="428625" y="3786188"/>
            <a:ext cx="1763713" cy="2016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sz="1500" b="1">
                <a:solidFill>
                  <a:srgbClr val="0000FF"/>
                </a:solidFill>
                <a:latin typeface="Luxi Sans" charset="0"/>
              </a:rPr>
              <a:t> E. Rutherford 1909</a:t>
            </a:r>
          </a:p>
        </p:txBody>
      </p:sp>
      <p:sp>
        <p:nvSpPr>
          <p:cNvPr id="31756" name="Text Box 6"/>
          <p:cNvSpPr txBox="1">
            <a:spLocks noChangeArrowheads="1"/>
          </p:cNvSpPr>
          <p:nvPr/>
        </p:nvSpPr>
        <p:spPr bwMode="auto">
          <a:xfrm>
            <a:off x="2786063" y="3786188"/>
            <a:ext cx="1389062" cy="20161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828675" hangingPunct="0">
              <a:lnSpc>
                <a:spcPct val="87000"/>
              </a:lnSpc>
              <a:spcBef>
                <a:spcPct val="0"/>
              </a:spcBef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sz="1500" b="1">
                <a:solidFill>
                  <a:srgbClr val="0000FF"/>
                </a:solidFill>
                <a:latin typeface="Luxi Sans" charset="0"/>
              </a:rPr>
              <a:t> H. Geiger 1927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3D4FC888-7767-4863-9A4C-F66D298FB1C8}" type="slidenum">
              <a:rPr lang="en-US" smtClean="0">
                <a:latin typeface="Arial" pitchFamily="34" charset="0"/>
              </a:rPr>
              <a:pPr/>
              <a:t>40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4532313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GEM – Gas Electron Multiplier</a:t>
            </a:r>
          </a:p>
        </p:txBody>
      </p:sp>
      <p:pic>
        <p:nvPicPr>
          <p:cNvPr id="4608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500" y="928688"/>
            <a:ext cx="1743075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6085" name="Group 15"/>
          <p:cNvGrpSpPr>
            <a:grpSpLocks/>
          </p:cNvGrpSpPr>
          <p:nvPr/>
        </p:nvGrpSpPr>
        <p:grpSpPr bwMode="auto">
          <a:xfrm>
            <a:off x="1752600" y="838200"/>
            <a:ext cx="2300288" cy="2963863"/>
            <a:chOff x="480" y="816"/>
            <a:chExt cx="2306" cy="2628"/>
          </a:xfrm>
        </p:grpSpPr>
        <p:sp>
          <p:nvSpPr>
            <p:cNvPr id="46113" name="Rectangle 16"/>
            <p:cNvSpPr>
              <a:spLocks noChangeArrowheads="1"/>
            </p:cNvSpPr>
            <p:nvPr/>
          </p:nvSpPr>
          <p:spPr bwMode="auto">
            <a:xfrm>
              <a:off x="480" y="3094"/>
              <a:ext cx="1968" cy="24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4" name="Text Box 17"/>
            <p:cNvSpPr txBox="1">
              <a:spLocks noChangeArrowheads="1"/>
            </p:cNvSpPr>
            <p:nvPr/>
          </p:nvSpPr>
          <p:spPr bwMode="auto">
            <a:xfrm>
              <a:off x="848" y="3119"/>
              <a:ext cx="184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chemeClr val="tx2"/>
                </a:solidFill>
              </a:endParaRPr>
            </a:p>
          </p:txBody>
        </p:sp>
        <p:sp>
          <p:nvSpPr>
            <p:cNvPr id="46115" name="Text Box 18"/>
            <p:cNvSpPr txBox="1">
              <a:spLocks noChangeArrowheads="1"/>
            </p:cNvSpPr>
            <p:nvPr/>
          </p:nvSpPr>
          <p:spPr bwMode="auto">
            <a:xfrm>
              <a:off x="1180" y="3119"/>
              <a:ext cx="18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rgbClr val="1A11FF"/>
                </a:solidFill>
              </a:endParaRPr>
            </a:p>
          </p:txBody>
        </p:sp>
        <p:sp>
          <p:nvSpPr>
            <p:cNvPr id="46116" name="Text Box 19"/>
            <p:cNvSpPr txBox="1">
              <a:spLocks noChangeArrowheads="1"/>
            </p:cNvSpPr>
            <p:nvPr/>
          </p:nvSpPr>
          <p:spPr bwMode="auto">
            <a:xfrm>
              <a:off x="1487" y="3119"/>
              <a:ext cx="18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rgbClr val="FF2718"/>
                </a:solidFill>
              </a:endParaRPr>
            </a:p>
          </p:txBody>
        </p:sp>
        <p:sp>
          <p:nvSpPr>
            <p:cNvPr id="46117" name="Oval 20"/>
            <p:cNvSpPr>
              <a:spLocks noChangeArrowheads="1"/>
            </p:cNvSpPr>
            <p:nvPr/>
          </p:nvSpPr>
          <p:spPr bwMode="auto">
            <a:xfrm>
              <a:off x="995" y="1392"/>
              <a:ext cx="272" cy="137"/>
            </a:xfrm>
            <a:prstGeom prst="ellipse">
              <a:avLst/>
            </a:prstGeom>
            <a:solidFill>
              <a:srgbClr val="7996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8" name="Rectangle 21"/>
            <p:cNvSpPr>
              <a:spLocks noChangeArrowheads="1"/>
            </p:cNvSpPr>
            <p:nvPr/>
          </p:nvSpPr>
          <p:spPr bwMode="auto">
            <a:xfrm>
              <a:off x="624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9" name="Line 22"/>
            <p:cNvSpPr>
              <a:spLocks noChangeShapeType="1"/>
            </p:cNvSpPr>
            <p:nvPr/>
          </p:nvSpPr>
          <p:spPr bwMode="auto">
            <a:xfrm>
              <a:off x="624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0" name="Line 23"/>
            <p:cNvSpPr>
              <a:spLocks noChangeShapeType="1"/>
            </p:cNvSpPr>
            <p:nvPr/>
          </p:nvSpPr>
          <p:spPr bwMode="auto">
            <a:xfrm>
              <a:off x="624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1" name="Rectangle 24"/>
            <p:cNvSpPr>
              <a:spLocks noChangeArrowheads="1"/>
            </p:cNvSpPr>
            <p:nvPr/>
          </p:nvSpPr>
          <p:spPr bwMode="auto">
            <a:xfrm>
              <a:off x="900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2" name="Line 25"/>
            <p:cNvSpPr>
              <a:spLocks noChangeShapeType="1"/>
            </p:cNvSpPr>
            <p:nvPr/>
          </p:nvSpPr>
          <p:spPr bwMode="auto">
            <a:xfrm>
              <a:off x="900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3" name="Line 26"/>
            <p:cNvSpPr>
              <a:spLocks noChangeShapeType="1"/>
            </p:cNvSpPr>
            <p:nvPr/>
          </p:nvSpPr>
          <p:spPr bwMode="auto">
            <a:xfrm>
              <a:off x="900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4" name="Rectangle 27"/>
            <p:cNvSpPr>
              <a:spLocks noChangeArrowheads="1"/>
            </p:cNvSpPr>
            <p:nvPr/>
          </p:nvSpPr>
          <p:spPr bwMode="auto">
            <a:xfrm>
              <a:off x="1188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5" name="Line 28"/>
            <p:cNvSpPr>
              <a:spLocks noChangeShapeType="1"/>
            </p:cNvSpPr>
            <p:nvPr/>
          </p:nvSpPr>
          <p:spPr bwMode="auto">
            <a:xfrm>
              <a:off x="1188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6" name="Line 29"/>
            <p:cNvSpPr>
              <a:spLocks noChangeShapeType="1"/>
            </p:cNvSpPr>
            <p:nvPr/>
          </p:nvSpPr>
          <p:spPr bwMode="auto">
            <a:xfrm>
              <a:off x="1188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7" name="Rectangle 30"/>
            <p:cNvSpPr>
              <a:spLocks noChangeArrowheads="1"/>
            </p:cNvSpPr>
            <p:nvPr/>
          </p:nvSpPr>
          <p:spPr bwMode="auto">
            <a:xfrm>
              <a:off x="1476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8" name="Line 31"/>
            <p:cNvSpPr>
              <a:spLocks noChangeShapeType="1"/>
            </p:cNvSpPr>
            <p:nvPr/>
          </p:nvSpPr>
          <p:spPr bwMode="auto">
            <a:xfrm>
              <a:off x="1476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29" name="Line 32"/>
            <p:cNvSpPr>
              <a:spLocks noChangeShapeType="1"/>
            </p:cNvSpPr>
            <p:nvPr/>
          </p:nvSpPr>
          <p:spPr bwMode="auto">
            <a:xfrm>
              <a:off x="1476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0" name="Rectangle 33"/>
            <p:cNvSpPr>
              <a:spLocks noChangeArrowheads="1"/>
            </p:cNvSpPr>
            <p:nvPr/>
          </p:nvSpPr>
          <p:spPr bwMode="auto">
            <a:xfrm>
              <a:off x="1764" y="1320"/>
              <a:ext cx="173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1" name="Line 34"/>
            <p:cNvSpPr>
              <a:spLocks noChangeShapeType="1"/>
            </p:cNvSpPr>
            <p:nvPr/>
          </p:nvSpPr>
          <p:spPr bwMode="auto">
            <a:xfrm>
              <a:off x="1764" y="1320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2" name="Line 35"/>
            <p:cNvSpPr>
              <a:spLocks noChangeShapeType="1"/>
            </p:cNvSpPr>
            <p:nvPr/>
          </p:nvSpPr>
          <p:spPr bwMode="auto">
            <a:xfrm>
              <a:off x="1764" y="1421"/>
              <a:ext cx="17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3" name="Rectangle 36"/>
            <p:cNvSpPr>
              <a:spLocks noChangeArrowheads="1"/>
            </p:cNvSpPr>
            <p:nvPr/>
          </p:nvSpPr>
          <p:spPr bwMode="auto">
            <a:xfrm>
              <a:off x="2005" y="1320"/>
              <a:ext cx="172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4" name="Line 37"/>
            <p:cNvSpPr>
              <a:spLocks noChangeShapeType="1"/>
            </p:cNvSpPr>
            <p:nvPr/>
          </p:nvSpPr>
          <p:spPr bwMode="auto">
            <a:xfrm>
              <a:off x="2005" y="1320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5" name="Line 38"/>
            <p:cNvSpPr>
              <a:spLocks noChangeShapeType="1"/>
            </p:cNvSpPr>
            <p:nvPr/>
          </p:nvSpPr>
          <p:spPr bwMode="auto">
            <a:xfrm>
              <a:off x="2005" y="1421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6" name="Rectangle 39"/>
            <p:cNvSpPr>
              <a:spLocks noChangeArrowheads="1"/>
            </p:cNvSpPr>
            <p:nvPr/>
          </p:nvSpPr>
          <p:spPr bwMode="auto">
            <a:xfrm>
              <a:off x="2273" y="1320"/>
              <a:ext cx="172" cy="101"/>
            </a:xfrm>
            <a:prstGeom prst="rect">
              <a:avLst/>
            </a:prstGeom>
            <a:solidFill>
              <a:srgbClr val="FF945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7" name="Line 40"/>
            <p:cNvSpPr>
              <a:spLocks noChangeShapeType="1"/>
            </p:cNvSpPr>
            <p:nvPr/>
          </p:nvSpPr>
          <p:spPr bwMode="auto">
            <a:xfrm>
              <a:off x="2273" y="1320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8" name="Line 41"/>
            <p:cNvSpPr>
              <a:spLocks noChangeShapeType="1"/>
            </p:cNvSpPr>
            <p:nvPr/>
          </p:nvSpPr>
          <p:spPr bwMode="auto">
            <a:xfrm>
              <a:off x="2273" y="1421"/>
              <a:ext cx="1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39" name="Text Box 42"/>
            <p:cNvSpPr txBox="1">
              <a:spLocks noChangeArrowheads="1"/>
            </p:cNvSpPr>
            <p:nvPr/>
          </p:nvSpPr>
          <p:spPr bwMode="auto">
            <a:xfrm>
              <a:off x="1807" y="3119"/>
              <a:ext cx="185" cy="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800" i="1">
                <a:solidFill>
                  <a:srgbClr val="0AFF08"/>
                </a:solidFill>
              </a:endParaRPr>
            </a:p>
          </p:txBody>
        </p:sp>
        <p:sp>
          <p:nvSpPr>
            <p:cNvPr id="46140" name="Line 43"/>
            <p:cNvSpPr>
              <a:spLocks noChangeShapeType="1"/>
            </p:cNvSpPr>
            <p:nvPr/>
          </p:nvSpPr>
          <p:spPr bwMode="auto">
            <a:xfrm>
              <a:off x="528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1" name="Line 44"/>
            <p:cNvSpPr>
              <a:spLocks noChangeShapeType="1"/>
            </p:cNvSpPr>
            <p:nvPr/>
          </p:nvSpPr>
          <p:spPr bwMode="auto">
            <a:xfrm>
              <a:off x="864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2" name="Line 45"/>
            <p:cNvSpPr>
              <a:spLocks noChangeShapeType="1"/>
            </p:cNvSpPr>
            <p:nvPr/>
          </p:nvSpPr>
          <p:spPr bwMode="auto">
            <a:xfrm>
              <a:off x="1200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3" name="Line 46"/>
            <p:cNvSpPr>
              <a:spLocks noChangeShapeType="1"/>
            </p:cNvSpPr>
            <p:nvPr/>
          </p:nvSpPr>
          <p:spPr bwMode="auto">
            <a:xfrm>
              <a:off x="1536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4" name="Line 47"/>
            <p:cNvSpPr>
              <a:spLocks noChangeShapeType="1"/>
            </p:cNvSpPr>
            <p:nvPr/>
          </p:nvSpPr>
          <p:spPr bwMode="auto">
            <a:xfrm>
              <a:off x="1872" y="3081"/>
              <a:ext cx="240" cy="0"/>
            </a:xfrm>
            <a:prstGeom prst="line">
              <a:avLst/>
            </a:prstGeom>
            <a:noFill/>
            <a:ln w="76200">
              <a:solidFill>
                <a:srgbClr val="FF301B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5" name="Freeform 48"/>
            <p:cNvSpPr>
              <a:spLocks/>
            </p:cNvSpPr>
            <p:nvPr/>
          </p:nvSpPr>
          <p:spPr bwMode="auto">
            <a:xfrm>
              <a:off x="928" y="1152"/>
              <a:ext cx="419" cy="1896"/>
            </a:xfrm>
            <a:custGeom>
              <a:avLst/>
              <a:gdLst>
                <a:gd name="T0" fmla="*/ 1632 w 336"/>
                <a:gd name="T1" fmla="*/ 21640660 h 672"/>
                <a:gd name="T2" fmla="*/ 1096 w 336"/>
                <a:gd name="T3" fmla="*/ 30305597 h 672"/>
                <a:gd name="T4" fmla="*/ 549 w 336"/>
                <a:gd name="T5" fmla="*/ 43279852 h 672"/>
                <a:gd name="T6" fmla="*/ 0 w 336"/>
                <a:gd name="T7" fmla="*/ 56298111 h 672"/>
                <a:gd name="T8" fmla="*/ 0 w 336"/>
                <a:gd name="T9" fmla="*/ 60603654 h 672"/>
                <a:gd name="T10" fmla="*/ 3810 w 336"/>
                <a:gd name="T11" fmla="*/ 60603654 h 672"/>
                <a:gd name="T12" fmla="*/ 3268 w 336"/>
                <a:gd name="T13" fmla="*/ 47629150 h 672"/>
                <a:gd name="T14" fmla="*/ 2721 w 336"/>
                <a:gd name="T15" fmla="*/ 34622110 h 672"/>
                <a:gd name="T16" fmla="*/ 2176 w 336"/>
                <a:gd name="T17" fmla="*/ 21640660 h 672"/>
                <a:gd name="T18" fmla="*/ 2176 w 336"/>
                <a:gd name="T19" fmla="*/ 8666345 h 672"/>
                <a:gd name="T20" fmla="*/ 2721 w 336"/>
                <a:gd name="T21" fmla="*/ 0 h 672"/>
                <a:gd name="T22" fmla="*/ 1096 w 336"/>
                <a:gd name="T23" fmla="*/ 0 h 672"/>
                <a:gd name="T24" fmla="*/ 1632 w 336"/>
                <a:gd name="T25" fmla="*/ 12974340 h 672"/>
                <a:gd name="T26" fmla="*/ 1632 w 336"/>
                <a:gd name="T27" fmla="*/ 21640660 h 6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36"/>
                <a:gd name="T43" fmla="*/ 0 h 672"/>
                <a:gd name="T44" fmla="*/ 336 w 336"/>
                <a:gd name="T45" fmla="*/ 672 h 6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36" h="672">
                  <a:moveTo>
                    <a:pt x="144" y="240"/>
                  </a:moveTo>
                  <a:lnTo>
                    <a:pt x="96" y="336"/>
                  </a:lnTo>
                  <a:lnTo>
                    <a:pt x="48" y="480"/>
                  </a:lnTo>
                  <a:lnTo>
                    <a:pt x="0" y="624"/>
                  </a:lnTo>
                  <a:lnTo>
                    <a:pt x="0" y="672"/>
                  </a:lnTo>
                  <a:lnTo>
                    <a:pt x="336" y="672"/>
                  </a:lnTo>
                  <a:lnTo>
                    <a:pt x="288" y="528"/>
                  </a:lnTo>
                  <a:lnTo>
                    <a:pt x="240" y="384"/>
                  </a:lnTo>
                  <a:lnTo>
                    <a:pt x="192" y="240"/>
                  </a:lnTo>
                  <a:lnTo>
                    <a:pt x="192" y="96"/>
                  </a:lnTo>
                  <a:lnTo>
                    <a:pt x="240" y="0"/>
                  </a:lnTo>
                  <a:lnTo>
                    <a:pt x="96" y="0"/>
                  </a:lnTo>
                  <a:lnTo>
                    <a:pt x="144" y="144"/>
                  </a:lnTo>
                  <a:lnTo>
                    <a:pt x="144" y="240"/>
                  </a:lnTo>
                  <a:close/>
                </a:path>
              </a:pathLst>
            </a:custGeom>
            <a:gradFill rotWithShape="0">
              <a:gsLst>
                <a:gs pos="0">
                  <a:srgbClr val="66A2F5"/>
                </a:gs>
                <a:gs pos="100000">
                  <a:srgbClr val="B0EDF3">
                    <a:alpha val="7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46" name="Freeform 49"/>
            <p:cNvSpPr>
              <a:spLocks/>
            </p:cNvSpPr>
            <p:nvPr/>
          </p:nvSpPr>
          <p:spPr bwMode="auto">
            <a:xfrm>
              <a:off x="1059" y="1152"/>
              <a:ext cx="156" cy="319"/>
            </a:xfrm>
            <a:custGeom>
              <a:avLst/>
              <a:gdLst>
                <a:gd name="T0" fmla="*/ 109 w 136"/>
                <a:gd name="T1" fmla="*/ 63 h 372"/>
                <a:gd name="T2" fmla="*/ 235 w 136"/>
                <a:gd name="T3" fmla="*/ 69 h 372"/>
                <a:gd name="T4" fmla="*/ 342 w 136"/>
                <a:gd name="T5" fmla="*/ 69 h 372"/>
                <a:gd name="T6" fmla="*/ 468 w 136"/>
                <a:gd name="T7" fmla="*/ 64 h 372"/>
                <a:gd name="T8" fmla="*/ 432 w 136"/>
                <a:gd name="T9" fmla="*/ 51 h 372"/>
                <a:gd name="T10" fmla="*/ 377 w 136"/>
                <a:gd name="T11" fmla="*/ 39 h 372"/>
                <a:gd name="T12" fmla="*/ 421 w 136"/>
                <a:gd name="T13" fmla="*/ 28 h 372"/>
                <a:gd name="T14" fmla="*/ 526 w 136"/>
                <a:gd name="T15" fmla="*/ 18 h 372"/>
                <a:gd name="T16" fmla="*/ 616 w 136"/>
                <a:gd name="T17" fmla="*/ 0 h 372"/>
                <a:gd name="T18" fmla="*/ 0 w 136"/>
                <a:gd name="T19" fmla="*/ 0 h 372"/>
                <a:gd name="T20" fmla="*/ 125 w 136"/>
                <a:gd name="T21" fmla="*/ 25 h 372"/>
                <a:gd name="T22" fmla="*/ 216 w 136"/>
                <a:gd name="T23" fmla="*/ 44 h 372"/>
                <a:gd name="T24" fmla="*/ 185 w 136"/>
                <a:gd name="T25" fmla="*/ 54 h 372"/>
                <a:gd name="T26" fmla="*/ 109 w 136"/>
                <a:gd name="T27" fmla="*/ 63 h 37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6"/>
                <a:gd name="T43" fmla="*/ 0 h 372"/>
                <a:gd name="T44" fmla="*/ 136 w 136"/>
                <a:gd name="T45" fmla="*/ 372 h 37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6" h="372">
                  <a:moveTo>
                    <a:pt x="24" y="344"/>
                  </a:moveTo>
                  <a:lnTo>
                    <a:pt x="52" y="368"/>
                  </a:lnTo>
                  <a:lnTo>
                    <a:pt x="76" y="372"/>
                  </a:lnTo>
                  <a:lnTo>
                    <a:pt x="104" y="348"/>
                  </a:lnTo>
                  <a:lnTo>
                    <a:pt x="96" y="284"/>
                  </a:lnTo>
                  <a:lnTo>
                    <a:pt x="84" y="212"/>
                  </a:lnTo>
                  <a:lnTo>
                    <a:pt x="92" y="156"/>
                  </a:lnTo>
                  <a:lnTo>
                    <a:pt x="116" y="96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28" y="140"/>
                  </a:lnTo>
                  <a:lnTo>
                    <a:pt x="48" y="236"/>
                  </a:lnTo>
                  <a:lnTo>
                    <a:pt x="40" y="296"/>
                  </a:lnTo>
                  <a:lnTo>
                    <a:pt x="24" y="344"/>
                  </a:lnTo>
                  <a:close/>
                </a:path>
              </a:pathLst>
            </a:custGeom>
            <a:gradFill rotWithShape="0">
              <a:gsLst>
                <a:gs pos="0">
                  <a:srgbClr val="FF747D"/>
                </a:gs>
                <a:gs pos="100000">
                  <a:srgbClr val="EF1F1D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46147" name="Group 50"/>
            <p:cNvGrpSpPr>
              <a:grpSpLocks/>
            </p:cNvGrpSpPr>
            <p:nvPr/>
          </p:nvGrpSpPr>
          <p:grpSpPr bwMode="auto">
            <a:xfrm>
              <a:off x="1038" y="1248"/>
              <a:ext cx="194" cy="144"/>
              <a:chOff x="798" y="1680"/>
              <a:chExt cx="194" cy="86"/>
            </a:xfrm>
          </p:grpSpPr>
          <p:sp>
            <p:nvSpPr>
              <p:cNvPr id="46155" name="Freeform 51"/>
              <p:cNvSpPr>
                <a:spLocks/>
              </p:cNvSpPr>
              <p:nvPr/>
            </p:nvSpPr>
            <p:spPr bwMode="auto">
              <a:xfrm>
                <a:off x="798" y="1680"/>
                <a:ext cx="82" cy="86"/>
              </a:xfrm>
              <a:custGeom>
                <a:avLst/>
                <a:gdLst>
                  <a:gd name="T0" fmla="*/ 156 w 76"/>
                  <a:gd name="T1" fmla="*/ 19 h 100"/>
                  <a:gd name="T2" fmla="*/ 147 w 76"/>
                  <a:gd name="T3" fmla="*/ 12 h 100"/>
                  <a:gd name="T4" fmla="*/ 100 w 76"/>
                  <a:gd name="T5" fmla="*/ 8 h 100"/>
                  <a:gd name="T6" fmla="*/ 0 w 76"/>
                  <a:gd name="T7" fmla="*/ 10 h 100"/>
                  <a:gd name="T8" fmla="*/ 19 w 76"/>
                  <a:gd name="T9" fmla="*/ 3 h 100"/>
                  <a:gd name="T10" fmla="*/ 74 w 76"/>
                  <a:gd name="T11" fmla="*/ 0 h 100"/>
                  <a:gd name="T12" fmla="*/ 156 w 76"/>
                  <a:gd name="T13" fmla="*/ 3 h 100"/>
                  <a:gd name="T14" fmla="*/ 174 w 76"/>
                  <a:gd name="T15" fmla="*/ 7 h 100"/>
                  <a:gd name="T16" fmla="*/ 174 w 76"/>
                  <a:gd name="T17" fmla="*/ 12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6"/>
                  <a:gd name="T28" fmla="*/ 0 h 100"/>
                  <a:gd name="T29" fmla="*/ 76 w 76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156" name="Freeform 52"/>
              <p:cNvSpPr>
                <a:spLocks/>
              </p:cNvSpPr>
              <p:nvPr/>
            </p:nvSpPr>
            <p:spPr bwMode="auto">
              <a:xfrm flipH="1">
                <a:off x="910" y="1680"/>
                <a:ext cx="82" cy="86"/>
              </a:xfrm>
              <a:custGeom>
                <a:avLst/>
                <a:gdLst>
                  <a:gd name="T0" fmla="*/ 156 w 76"/>
                  <a:gd name="T1" fmla="*/ 19 h 100"/>
                  <a:gd name="T2" fmla="*/ 147 w 76"/>
                  <a:gd name="T3" fmla="*/ 12 h 100"/>
                  <a:gd name="T4" fmla="*/ 100 w 76"/>
                  <a:gd name="T5" fmla="*/ 8 h 100"/>
                  <a:gd name="T6" fmla="*/ 0 w 76"/>
                  <a:gd name="T7" fmla="*/ 10 h 100"/>
                  <a:gd name="T8" fmla="*/ 19 w 76"/>
                  <a:gd name="T9" fmla="*/ 3 h 100"/>
                  <a:gd name="T10" fmla="*/ 74 w 76"/>
                  <a:gd name="T11" fmla="*/ 0 h 100"/>
                  <a:gd name="T12" fmla="*/ 156 w 76"/>
                  <a:gd name="T13" fmla="*/ 3 h 100"/>
                  <a:gd name="T14" fmla="*/ 174 w 76"/>
                  <a:gd name="T15" fmla="*/ 7 h 100"/>
                  <a:gd name="T16" fmla="*/ 174 w 76"/>
                  <a:gd name="T17" fmla="*/ 12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6"/>
                  <a:gd name="T28" fmla="*/ 0 h 100"/>
                  <a:gd name="T29" fmla="*/ 76 w 76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6" h="100">
                    <a:moveTo>
                      <a:pt x="68" y="100"/>
                    </a:moveTo>
                    <a:lnTo>
                      <a:pt x="64" y="60"/>
                    </a:lnTo>
                    <a:lnTo>
                      <a:pt x="44" y="44"/>
                    </a:lnTo>
                    <a:lnTo>
                      <a:pt x="0" y="56"/>
                    </a:lnTo>
                    <a:lnTo>
                      <a:pt x="8" y="20"/>
                    </a:lnTo>
                    <a:lnTo>
                      <a:pt x="32" y="0"/>
                    </a:lnTo>
                    <a:lnTo>
                      <a:pt x="68" y="8"/>
                    </a:lnTo>
                    <a:lnTo>
                      <a:pt x="76" y="36"/>
                    </a:lnTo>
                    <a:lnTo>
                      <a:pt x="76" y="64"/>
                    </a:lnTo>
                  </a:path>
                </a:pathLst>
              </a:custGeom>
              <a:solidFill>
                <a:srgbClr val="EF1F1D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46148" name="Text Box 53"/>
            <p:cNvSpPr txBox="1">
              <a:spLocks noChangeArrowheads="1"/>
            </p:cNvSpPr>
            <p:nvPr/>
          </p:nvSpPr>
          <p:spPr bwMode="auto">
            <a:xfrm>
              <a:off x="1440" y="2195"/>
              <a:ext cx="134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>
                  <a:solidFill>
                    <a:schemeClr val="tx2"/>
                  </a:solidFill>
                </a:rPr>
                <a:t>Induction gap</a:t>
              </a:r>
            </a:p>
          </p:txBody>
        </p:sp>
        <p:sp>
          <p:nvSpPr>
            <p:cNvPr id="46149" name="Text Box 54"/>
            <p:cNvSpPr txBox="1">
              <a:spLocks noChangeArrowheads="1"/>
            </p:cNvSpPr>
            <p:nvPr/>
          </p:nvSpPr>
          <p:spPr bwMode="auto">
            <a:xfrm>
              <a:off x="879" y="2357"/>
              <a:ext cx="406" cy="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 b="1" i="1">
                  <a:solidFill>
                    <a:srgbClr val="1A11FF"/>
                  </a:solidFill>
                </a:rPr>
                <a:t> </a:t>
              </a:r>
              <a:r>
                <a:rPr lang="en-US" sz="1400" b="1" i="1">
                  <a:solidFill>
                    <a:srgbClr val="1A11FF"/>
                  </a:solidFill>
                </a:rPr>
                <a:t>e</a:t>
              </a:r>
              <a:r>
                <a:rPr lang="en-US" sz="1400" b="1" i="1" baseline="30000">
                  <a:solidFill>
                    <a:srgbClr val="1A11FF"/>
                  </a:solidFill>
                </a:rPr>
                <a:t>-</a:t>
              </a:r>
              <a:endParaRPr lang="en-US" sz="1400" b="1" i="1">
                <a:solidFill>
                  <a:srgbClr val="1A11FF"/>
                </a:solidFill>
              </a:endParaRPr>
            </a:p>
          </p:txBody>
        </p:sp>
        <p:sp>
          <p:nvSpPr>
            <p:cNvPr id="46150" name="Text Box 55"/>
            <p:cNvSpPr txBox="1">
              <a:spLocks noChangeArrowheads="1"/>
            </p:cNvSpPr>
            <p:nvPr/>
          </p:nvSpPr>
          <p:spPr bwMode="auto">
            <a:xfrm>
              <a:off x="720" y="1427"/>
              <a:ext cx="406" cy="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2400" b="1" i="1">
                  <a:solidFill>
                    <a:srgbClr val="1A11FF"/>
                  </a:solidFill>
                </a:rPr>
                <a:t> </a:t>
              </a:r>
              <a:r>
                <a:rPr lang="en-US" sz="1400" b="1" i="1">
                  <a:solidFill>
                    <a:srgbClr val="1A11FF"/>
                  </a:solidFill>
                </a:rPr>
                <a:t>e</a:t>
              </a:r>
              <a:r>
                <a:rPr lang="en-US" sz="1400" b="1" i="1" baseline="30000">
                  <a:solidFill>
                    <a:srgbClr val="1A11FF"/>
                  </a:solidFill>
                </a:rPr>
                <a:t>-</a:t>
              </a:r>
              <a:endParaRPr lang="en-US" sz="1400" b="1" i="1">
                <a:solidFill>
                  <a:srgbClr val="1A11FF"/>
                </a:solidFill>
              </a:endParaRPr>
            </a:p>
          </p:txBody>
        </p:sp>
        <p:sp>
          <p:nvSpPr>
            <p:cNvPr id="46151" name="Text Box 56"/>
            <p:cNvSpPr txBox="1">
              <a:spLocks noChangeArrowheads="1"/>
            </p:cNvSpPr>
            <p:nvPr/>
          </p:nvSpPr>
          <p:spPr bwMode="auto">
            <a:xfrm>
              <a:off x="1152" y="968"/>
              <a:ext cx="300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400" b="1" i="1">
                  <a:solidFill>
                    <a:srgbClr val="FF301B"/>
                  </a:solidFill>
                </a:rPr>
                <a:t>I</a:t>
              </a:r>
              <a:r>
                <a:rPr lang="en-US" sz="1400" b="1" i="1" baseline="30000">
                  <a:solidFill>
                    <a:srgbClr val="FF301B"/>
                  </a:solidFill>
                </a:rPr>
                <a:t>+</a:t>
              </a:r>
              <a:endParaRPr lang="en-US" sz="1400" b="1" i="1">
                <a:solidFill>
                  <a:srgbClr val="FF301B"/>
                </a:solidFill>
              </a:endParaRPr>
            </a:p>
          </p:txBody>
        </p:sp>
        <p:sp>
          <p:nvSpPr>
            <p:cNvPr id="46152" name="Line 57"/>
            <p:cNvSpPr>
              <a:spLocks noChangeShapeType="1"/>
            </p:cNvSpPr>
            <p:nvPr/>
          </p:nvSpPr>
          <p:spPr bwMode="auto">
            <a:xfrm>
              <a:off x="1104" y="2208"/>
              <a:ext cx="0" cy="528"/>
            </a:xfrm>
            <a:prstGeom prst="line">
              <a:avLst/>
            </a:prstGeom>
            <a:noFill/>
            <a:ln w="9525">
              <a:solidFill>
                <a:srgbClr val="1A11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53" name="Line 58"/>
            <p:cNvSpPr>
              <a:spLocks noChangeShapeType="1"/>
            </p:cNvSpPr>
            <p:nvPr/>
          </p:nvSpPr>
          <p:spPr bwMode="auto">
            <a:xfrm flipV="1">
              <a:off x="1136" y="816"/>
              <a:ext cx="0" cy="576"/>
            </a:xfrm>
            <a:prstGeom prst="line">
              <a:avLst/>
            </a:prstGeom>
            <a:noFill/>
            <a:ln w="9525">
              <a:solidFill>
                <a:srgbClr val="FF0817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54" name="Freeform 59"/>
            <p:cNvSpPr>
              <a:spLocks/>
            </p:cNvSpPr>
            <p:nvPr/>
          </p:nvSpPr>
          <p:spPr bwMode="auto">
            <a:xfrm>
              <a:off x="960" y="1445"/>
              <a:ext cx="144" cy="86"/>
            </a:xfrm>
            <a:custGeom>
              <a:avLst/>
              <a:gdLst>
                <a:gd name="T0" fmla="*/ 144 w 144"/>
                <a:gd name="T1" fmla="*/ 43 h 86"/>
                <a:gd name="T2" fmla="*/ 96 w 144"/>
                <a:gd name="T3" fmla="*/ 86 h 86"/>
                <a:gd name="T4" fmla="*/ 32 w 144"/>
                <a:gd name="T5" fmla="*/ 64 h 86"/>
                <a:gd name="T6" fmla="*/ 0 w 144"/>
                <a:gd name="T7" fmla="*/ 0 h 8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"/>
                <a:gd name="T13" fmla="*/ 0 h 86"/>
                <a:gd name="T14" fmla="*/ 144 w 144"/>
                <a:gd name="T15" fmla="*/ 86 h 8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" h="86">
                  <a:moveTo>
                    <a:pt x="144" y="43"/>
                  </a:moveTo>
                  <a:lnTo>
                    <a:pt x="96" y="86"/>
                  </a:lnTo>
                  <a:lnTo>
                    <a:pt x="32" y="64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1A11FF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6086" name="Group 60"/>
          <p:cNvGrpSpPr>
            <a:grpSpLocks/>
          </p:cNvGrpSpPr>
          <p:nvPr/>
        </p:nvGrpSpPr>
        <p:grpSpPr bwMode="auto">
          <a:xfrm>
            <a:off x="4000500" y="2357438"/>
            <a:ext cx="2452688" cy="1550987"/>
            <a:chOff x="2064" y="576"/>
            <a:chExt cx="3969" cy="3326"/>
          </a:xfrm>
        </p:grpSpPr>
        <p:pic>
          <p:nvPicPr>
            <p:cNvPr id="46101" name="Picture 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64" y="576"/>
              <a:ext cx="2880" cy="2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102" name="Line 62"/>
            <p:cNvSpPr>
              <a:spLocks noChangeShapeType="1"/>
            </p:cNvSpPr>
            <p:nvPr/>
          </p:nvSpPr>
          <p:spPr bwMode="auto">
            <a:xfrm>
              <a:off x="2688" y="1056"/>
              <a:ext cx="0" cy="24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3" name="Line 63"/>
            <p:cNvSpPr>
              <a:spLocks noChangeShapeType="1"/>
            </p:cNvSpPr>
            <p:nvPr/>
          </p:nvSpPr>
          <p:spPr bwMode="auto">
            <a:xfrm>
              <a:off x="4512" y="1008"/>
              <a:ext cx="0" cy="24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4" name="Line 64"/>
            <p:cNvSpPr>
              <a:spLocks noChangeShapeType="1"/>
            </p:cNvSpPr>
            <p:nvPr/>
          </p:nvSpPr>
          <p:spPr bwMode="auto">
            <a:xfrm>
              <a:off x="3024" y="1776"/>
              <a:ext cx="0" cy="120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5" name="Line 65"/>
            <p:cNvSpPr>
              <a:spLocks noChangeShapeType="1"/>
            </p:cNvSpPr>
            <p:nvPr/>
          </p:nvSpPr>
          <p:spPr bwMode="auto">
            <a:xfrm>
              <a:off x="4192" y="1728"/>
              <a:ext cx="0" cy="1248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6" name="Text Box 66"/>
            <p:cNvSpPr txBox="1">
              <a:spLocks noChangeArrowheads="1"/>
            </p:cNvSpPr>
            <p:nvPr/>
          </p:nvSpPr>
          <p:spPr bwMode="auto">
            <a:xfrm>
              <a:off x="3456" y="3313"/>
              <a:ext cx="986" cy="58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70 µm</a:t>
              </a:r>
            </a:p>
          </p:txBody>
        </p:sp>
        <p:sp>
          <p:nvSpPr>
            <p:cNvPr id="46107" name="Text Box 67"/>
            <p:cNvSpPr txBox="1">
              <a:spLocks noChangeArrowheads="1"/>
            </p:cNvSpPr>
            <p:nvPr/>
          </p:nvSpPr>
          <p:spPr bwMode="auto">
            <a:xfrm>
              <a:off x="3456" y="2942"/>
              <a:ext cx="986" cy="589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55 µm</a:t>
              </a:r>
            </a:p>
          </p:txBody>
        </p:sp>
        <p:sp>
          <p:nvSpPr>
            <p:cNvPr id="46108" name="Line 68"/>
            <p:cNvSpPr>
              <a:spLocks noChangeShapeType="1"/>
            </p:cNvSpPr>
            <p:nvPr/>
          </p:nvSpPr>
          <p:spPr bwMode="auto">
            <a:xfrm>
              <a:off x="4752" y="960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09" name="Line 69"/>
            <p:cNvSpPr>
              <a:spLocks noChangeShapeType="1"/>
            </p:cNvSpPr>
            <p:nvPr/>
          </p:nvSpPr>
          <p:spPr bwMode="auto">
            <a:xfrm>
              <a:off x="4752" y="1104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0" name="Line 70"/>
            <p:cNvSpPr>
              <a:spLocks noChangeShapeType="1"/>
            </p:cNvSpPr>
            <p:nvPr/>
          </p:nvSpPr>
          <p:spPr bwMode="auto">
            <a:xfrm>
              <a:off x="4672" y="2272"/>
              <a:ext cx="432" cy="0"/>
            </a:xfrm>
            <a:prstGeom prst="line">
              <a:avLst/>
            </a:prstGeom>
            <a:noFill/>
            <a:ln w="28575">
              <a:solidFill>
                <a:srgbClr val="FF0B0E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6111" name="Text Box 71"/>
            <p:cNvSpPr txBox="1">
              <a:spLocks noChangeArrowheads="1"/>
            </p:cNvSpPr>
            <p:nvPr/>
          </p:nvSpPr>
          <p:spPr bwMode="auto">
            <a:xfrm>
              <a:off x="5182" y="1070"/>
              <a:ext cx="851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5 µm</a:t>
              </a:r>
            </a:p>
          </p:txBody>
        </p:sp>
        <p:sp>
          <p:nvSpPr>
            <p:cNvPr id="46112" name="Text Box 72"/>
            <p:cNvSpPr txBox="1">
              <a:spLocks noChangeArrowheads="1"/>
            </p:cNvSpPr>
            <p:nvPr/>
          </p:nvSpPr>
          <p:spPr bwMode="auto">
            <a:xfrm>
              <a:off x="4992" y="1740"/>
              <a:ext cx="986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r>
                <a:rPr lang="en-US" sz="1200" i="1">
                  <a:solidFill>
                    <a:srgbClr val="140AFF"/>
                  </a:solidFill>
                </a:rPr>
                <a:t>50 µm</a:t>
              </a:r>
            </a:p>
          </p:txBody>
        </p:sp>
      </p:grpSp>
      <p:sp>
        <p:nvSpPr>
          <p:cNvPr id="46087" name="Rectangle 74"/>
          <p:cNvSpPr>
            <a:spLocks noChangeArrowheads="1"/>
          </p:cNvSpPr>
          <p:nvPr/>
        </p:nvSpPr>
        <p:spPr bwMode="auto">
          <a:xfrm>
            <a:off x="2209800" y="1066800"/>
            <a:ext cx="381000" cy="685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6088" name="Line 75"/>
          <p:cNvSpPr>
            <a:spLocks noChangeShapeType="1"/>
          </p:cNvSpPr>
          <p:nvPr/>
        </p:nvSpPr>
        <p:spPr bwMode="auto">
          <a:xfrm flipH="1">
            <a:off x="1295400" y="1752600"/>
            <a:ext cx="91440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arrow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6089" name="Text Box 77"/>
          <p:cNvSpPr txBox="1">
            <a:spLocks noChangeArrowheads="1"/>
          </p:cNvSpPr>
          <p:nvPr/>
        </p:nvSpPr>
        <p:spPr bwMode="auto">
          <a:xfrm>
            <a:off x="4357688" y="4000500"/>
            <a:ext cx="4125912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Thin, metal coated polyimide foil perforated </a:t>
            </a:r>
          </a:p>
          <a:p>
            <a:r>
              <a:rPr lang="fr-FR"/>
              <a:t>with high density holes.</a:t>
            </a:r>
            <a:endParaRPr lang="en-GB"/>
          </a:p>
        </p:txBody>
      </p:sp>
      <p:sp>
        <p:nvSpPr>
          <p:cNvPr id="46090" name="Rectangle 78"/>
          <p:cNvSpPr>
            <a:spLocks noChangeArrowheads="1"/>
          </p:cNvSpPr>
          <p:nvPr/>
        </p:nvSpPr>
        <p:spPr bwMode="auto">
          <a:xfrm>
            <a:off x="2895600" y="4724400"/>
            <a:ext cx="5427663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Electrons are collected on patterned readout board. 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A fast signal can be detected on the lower GEM electrode 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for triggering or energy discrimination. 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All readout electrodes are at ground potential.</a:t>
            </a:r>
          </a:p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/>
              <a:t>Positive ions partially collected on the GEM electrodes.</a:t>
            </a:r>
          </a:p>
        </p:txBody>
      </p:sp>
      <p:grpSp>
        <p:nvGrpSpPr>
          <p:cNvPr id="46091" name="Group 9"/>
          <p:cNvGrpSpPr>
            <a:grpSpLocks/>
          </p:cNvGrpSpPr>
          <p:nvPr/>
        </p:nvGrpSpPr>
        <p:grpSpPr bwMode="auto">
          <a:xfrm>
            <a:off x="142875" y="1143000"/>
            <a:ext cx="1143000" cy="2571750"/>
            <a:chOff x="2880" y="1772"/>
            <a:chExt cx="528" cy="688"/>
          </a:xfrm>
        </p:grpSpPr>
        <p:pic>
          <p:nvPicPr>
            <p:cNvPr id="46096" name="Picture 10" descr="charge_transfer_avalanch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7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7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Electrons</a:t>
              </a:r>
            </a:p>
          </p:txBody>
        </p:sp>
        <p:sp>
          <p:nvSpPr>
            <p:cNvPr id="78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2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Ions</a:t>
              </a:r>
            </a:p>
          </p:txBody>
        </p:sp>
        <p:sp>
          <p:nvSpPr>
            <p:cNvPr id="46099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34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46100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3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40 %</a:t>
              </a:r>
            </a:p>
          </p:txBody>
        </p:sp>
      </p:grpSp>
      <p:grpSp>
        <p:nvGrpSpPr>
          <p:cNvPr id="46092" name="Group 80"/>
          <p:cNvGrpSpPr>
            <a:grpSpLocks/>
          </p:cNvGrpSpPr>
          <p:nvPr/>
        </p:nvGrpSpPr>
        <p:grpSpPr bwMode="auto">
          <a:xfrm>
            <a:off x="642938" y="4071938"/>
            <a:ext cx="1411287" cy="2087562"/>
            <a:chOff x="5076825" y="981075"/>
            <a:chExt cx="1411288" cy="2087563"/>
          </a:xfrm>
        </p:grpSpPr>
        <p:pic>
          <p:nvPicPr>
            <p:cNvPr id="46094" name="Picture 24"/>
            <p:cNvPicPr>
              <a:picLocks noChangeAspect="1" noChangeArrowheads="1"/>
            </p:cNvPicPr>
            <p:nvPr/>
          </p:nvPicPr>
          <p:blipFill>
            <a:blip r:embed="rId6" cstate="print"/>
            <a:srcRect t="1250" b="2525"/>
            <a:stretch>
              <a:fillRect/>
            </a:stretch>
          </p:blipFill>
          <p:spPr bwMode="auto">
            <a:xfrm>
              <a:off x="5076825" y="981075"/>
              <a:ext cx="1411288" cy="2087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095" name="Text Box 28"/>
            <p:cNvSpPr txBox="1">
              <a:spLocks noChangeArrowheads="1"/>
            </p:cNvSpPr>
            <p:nvPr/>
          </p:nvSpPr>
          <p:spPr bwMode="auto">
            <a:xfrm>
              <a:off x="5219700" y="981075"/>
              <a:ext cx="1084263" cy="217488"/>
            </a:xfrm>
            <a:prstGeom prst="rect">
              <a:avLst/>
            </a:prstGeom>
            <a:solidFill>
              <a:srgbClr val="FFFF99"/>
            </a:solidFill>
            <a:ln w="18360">
              <a:solidFill>
                <a:srgbClr val="000080"/>
              </a:solidFill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defTabSz="828675" hangingPunct="0">
                <a:lnSpc>
                  <a:spcPct val="87000"/>
                </a:lnSpc>
                <a:spcBef>
                  <a:spcPct val="0"/>
                </a:spcBef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06400" algn="l"/>
                  <a:tab pos="814388" algn="l"/>
                  <a:tab pos="1220788" algn="l"/>
                  <a:tab pos="1628775" algn="l"/>
                  <a:tab pos="2036763" algn="l"/>
                  <a:tab pos="2443163" algn="l"/>
                  <a:tab pos="2851150" algn="l"/>
                  <a:tab pos="3259138" algn="l"/>
                  <a:tab pos="3665538" algn="l"/>
                  <a:tab pos="4073525" algn="l"/>
                  <a:tab pos="4481513" algn="l"/>
                  <a:tab pos="4889500" algn="l"/>
                  <a:tab pos="5295900" algn="l"/>
                  <a:tab pos="5703888" algn="l"/>
                  <a:tab pos="6111875" algn="l"/>
                  <a:tab pos="6518275" algn="l"/>
                  <a:tab pos="6926263" algn="l"/>
                  <a:tab pos="7334250" algn="l"/>
                  <a:tab pos="7742238" algn="l"/>
                  <a:tab pos="8148638" algn="l"/>
                </a:tabLst>
              </a:pPr>
              <a:r>
                <a:rPr lang="en-GB" sz="1500" b="1">
                  <a:solidFill>
                    <a:srgbClr val="FF0000"/>
                  </a:solidFill>
                  <a:latin typeface="Luxi Sans" charset="0"/>
                </a:rPr>
                <a:t> Fabio Sauli</a:t>
              </a:r>
            </a:p>
          </p:txBody>
        </p:sp>
      </p:grpSp>
      <p:pic>
        <p:nvPicPr>
          <p:cNvPr id="46093" name="Picture 83" descr="gem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84938" y="1071563"/>
            <a:ext cx="2659062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57F0B29B-7540-44C0-8930-FEE1EDDE9426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7107" name="Text Box 2"/>
          <p:cNvSpPr txBox="1">
            <a:spLocks noChangeArrowheads="1"/>
          </p:cNvSpPr>
          <p:nvPr/>
        </p:nvSpPr>
        <p:spPr bwMode="auto">
          <a:xfrm>
            <a:off x="879475" y="33338"/>
            <a:ext cx="4616450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GEM – Gas Electron Multiplier </a:t>
            </a:r>
          </a:p>
        </p:txBody>
      </p:sp>
      <p:sp>
        <p:nvSpPr>
          <p:cNvPr id="47108" name="Rectangle 3"/>
          <p:cNvSpPr>
            <a:spLocks noChangeArrowheads="1"/>
          </p:cNvSpPr>
          <p:nvPr/>
        </p:nvSpPr>
        <p:spPr bwMode="auto">
          <a:xfrm>
            <a:off x="152400" y="114300"/>
            <a:ext cx="4953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endParaRPr lang="en-GB"/>
          </a:p>
        </p:txBody>
      </p:sp>
      <p:pic>
        <p:nvPicPr>
          <p:cNvPr id="471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838200"/>
            <a:ext cx="2305050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133600"/>
            <a:ext cx="1871663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0" y="2971800"/>
            <a:ext cx="32480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A. Bressan et al, Nucl. Instr. and Meth. A425(1999)254</a:t>
            </a:r>
          </a:p>
        </p:txBody>
      </p:sp>
      <p:pic>
        <p:nvPicPr>
          <p:cNvPr id="47112" name="Picture 8" descr="exampl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5029200"/>
            <a:ext cx="1728788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3" name="Picture 10" descr="compass_triple_gem3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" y="3505200"/>
            <a:ext cx="2447925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4" name="Picture 11" descr="hex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3581400"/>
            <a:ext cx="1728788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685800"/>
            <a:ext cx="175260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6" name="Text Box 13"/>
          <p:cNvSpPr txBox="1">
            <a:spLocks noChangeArrowheads="1"/>
          </p:cNvSpPr>
          <p:nvPr/>
        </p:nvSpPr>
        <p:spPr bwMode="auto">
          <a:xfrm>
            <a:off x="2500313" y="928688"/>
            <a:ext cx="40132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Full decoupling of the charge amplification</a:t>
            </a:r>
          </a:p>
          <a:p>
            <a:r>
              <a:rPr lang="fr-FR"/>
              <a:t>structure from the charge collection and</a:t>
            </a:r>
          </a:p>
          <a:p>
            <a:r>
              <a:rPr lang="fr-FR"/>
              <a:t>readout structure.</a:t>
            </a:r>
          </a:p>
          <a:p>
            <a:r>
              <a:rPr lang="fr-FR"/>
              <a:t>Both structures can be optimized</a:t>
            </a:r>
          </a:p>
          <a:p>
            <a:r>
              <a:rPr lang="fr-FR"/>
              <a:t>independently !</a:t>
            </a:r>
            <a:endParaRPr lang="en-GB"/>
          </a:p>
        </p:txBody>
      </p:sp>
      <p:sp>
        <p:nvSpPr>
          <p:cNvPr id="47117" name="Text Box 14"/>
          <p:cNvSpPr txBox="1">
            <a:spLocks noChangeArrowheads="1"/>
          </p:cNvSpPr>
          <p:nvPr/>
        </p:nvSpPr>
        <p:spPr bwMode="auto">
          <a:xfrm>
            <a:off x="517525" y="5526088"/>
            <a:ext cx="10414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Compass</a:t>
            </a:r>
            <a:endParaRPr lang="en-GB"/>
          </a:p>
        </p:txBody>
      </p:sp>
      <p:sp>
        <p:nvSpPr>
          <p:cNvPr id="47118" name="Text Box 15"/>
          <p:cNvSpPr txBox="1">
            <a:spLocks noChangeArrowheads="1"/>
          </p:cNvSpPr>
          <p:nvPr/>
        </p:nvSpPr>
        <p:spPr bwMode="auto">
          <a:xfrm>
            <a:off x="3565525" y="5449888"/>
            <a:ext cx="7604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Totem</a:t>
            </a:r>
            <a:endParaRPr lang="en-GB"/>
          </a:p>
        </p:txBody>
      </p:sp>
      <p:sp>
        <p:nvSpPr>
          <p:cNvPr id="47119" name="Text Box 16"/>
          <p:cNvSpPr txBox="1">
            <a:spLocks noChangeArrowheads="1"/>
          </p:cNvSpPr>
          <p:nvPr/>
        </p:nvSpPr>
        <p:spPr bwMode="auto">
          <a:xfrm>
            <a:off x="136525" y="5830888"/>
            <a:ext cx="58451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Both detectors use three GEM foils in cascade for amplification</a:t>
            </a:r>
          </a:p>
          <a:p>
            <a:r>
              <a:rPr lang="fr-FR"/>
              <a:t>to reduce discharge probability by reducing field strenght.</a:t>
            </a:r>
            <a:endParaRPr lang="en-GB"/>
          </a:p>
        </p:txBody>
      </p:sp>
      <p:sp>
        <p:nvSpPr>
          <p:cNvPr id="47120" name="Text Box 17"/>
          <p:cNvSpPr txBox="1">
            <a:spLocks noChangeArrowheads="1"/>
          </p:cNvSpPr>
          <p:nvPr/>
        </p:nvSpPr>
        <p:spPr bwMode="auto">
          <a:xfrm>
            <a:off x="6477000" y="1524000"/>
            <a:ext cx="15541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</a:rPr>
              <a:t>Cartesian </a:t>
            </a:r>
          </a:p>
          <a:p>
            <a:r>
              <a:rPr lang="fr-FR" sz="1400" b="1">
                <a:solidFill>
                  <a:schemeClr val="bg1"/>
                </a:solidFill>
              </a:rPr>
              <a:t>Compass, LHCb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47121" name="Text Box 18"/>
          <p:cNvSpPr txBox="1">
            <a:spLocks noChangeArrowheads="1"/>
          </p:cNvSpPr>
          <p:nvPr/>
        </p:nvSpPr>
        <p:spPr bwMode="auto">
          <a:xfrm>
            <a:off x="6537325" y="3117850"/>
            <a:ext cx="1169988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</a:rPr>
              <a:t>Small angle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47122" name="Text Box 19"/>
          <p:cNvSpPr txBox="1">
            <a:spLocks noChangeArrowheads="1"/>
          </p:cNvSpPr>
          <p:nvPr/>
        </p:nvSpPr>
        <p:spPr bwMode="auto">
          <a:xfrm>
            <a:off x="6553200" y="4343400"/>
            <a:ext cx="161131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 b="1">
                <a:solidFill>
                  <a:schemeClr val="bg1"/>
                </a:solidFill>
              </a:rPr>
              <a:t>Hexaboard, pads</a:t>
            </a:r>
          </a:p>
          <a:p>
            <a:r>
              <a:rPr lang="fr-FR" sz="1400" b="1">
                <a:solidFill>
                  <a:schemeClr val="bg1"/>
                </a:solidFill>
              </a:rPr>
              <a:t>MICE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47123" name="Text Box 20"/>
          <p:cNvSpPr txBox="1">
            <a:spLocks noChangeArrowheads="1"/>
          </p:cNvSpPr>
          <p:nvPr/>
        </p:nvSpPr>
        <p:spPr bwMode="auto">
          <a:xfrm>
            <a:off x="6537325" y="5861050"/>
            <a:ext cx="715963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chemeClr val="bg1"/>
                </a:solidFill>
              </a:rPr>
              <a:t>Mixed</a:t>
            </a:r>
          </a:p>
          <a:p>
            <a:r>
              <a:rPr lang="fr-FR" sz="1400" b="1">
                <a:solidFill>
                  <a:schemeClr val="bg1"/>
                </a:solidFill>
              </a:rPr>
              <a:t>Totem</a:t>
            </a:r>
            <a:endParaRPr lang="en-GB" sz="1400" b="1">
              <a:solidFill>
                <a:schemeClr val="bg1"/>
              </a:solidFill>
            </a:endParaRPr>
          </a:p>
        </p:txBody>
      </p:sp>
      <p:sp>
        <p:nvSpPr>
          <p:cNvPr id="47124" name="Line 22"/>
          <p:cNvSpPr>
            <a:spLocks noChangeShapeType="1"/>
          </p:cNvSpPr>
          <p:nvPr/>
        </p:nvSpPr>
        <p:spPr bwMode="auto">
          <a:xfrm>
            <a:off x="914400" y="3962400"/>
            <a:ext cx="11430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7125" name="Text Box 23"/>
          <p:cNvSpPr txBox="1">
            <a:spLocks noChangeArrowheads="1"/>
          </p:cNvSpPr>
          <p:nvPr/>
        </p:nvSpPr>
        <p:spPr bwMode="auto">
          <a:xfrm>
            <a:off x="1203325" y="3651250"/>
            <a:ext cx="6667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chemeClr val="bg1"/>
                </a:solidFill>
              </a:rPr>
              <a:t>33 cm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47126" name="Picture 19" descr="TOTEM_GE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00375" y="3500438"/>
            <a:ext cx="20970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B6618E45-2855-4282-9B80-B39168B8DCD3}" type="slidenum">
              <a:rPr lang="en-US" smtClean="0">
                <a:latin typeface="Arial" pitchFamily="34" charset="0"/>
              </a:rPr>
              <a:pPr/>
              <a:t>42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8131" name="Text Box 4"/>
          <p:cNvSpPr txBox="1">
            <a:spLocks noChangeArrowheads="1"/>
          </p:cNvSpPr>
          <p:nvPr/>
        </p:nvSpPr>
        <p:spPr bwMode="auto">
          <a:xfrm>
            <a:off x="950913" y="33338"/>
            <a:ext cx="4532312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GEM – Gas Electron Multiplier</a:t>
            </a:r>
          </a:p>
        </p:txBody>
      </p:sp>
      <p:sp>
        <p:nvSpPr>
          <p:cNvPr id="48132" name="Rectangle 19"/>
          <p:cNvSpPr>
            <a:spLocks noChangeArrowheads="1"/>
          </p:cNvSpPr>
          <p:nvPr/>
        </p:nvSpPr>
        <p:spPr bwMode="auto">
          <a:xfrm>
            <a:off x="5951538" y="2362200"/>
            <a:ext cx="1479550" cy="128588"/>
          </a:xfrm>
          <a:prstGeom prst="rect">
            <a:avLst/>
          </a:prstGeom>
          <a:noFill/>
          <a:ln w="12700">
            <a:solidFill>
              <a:srgbClr val="0033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pic>
        <p:nvPicPr>
          <p:cNvPr id="48133" name="Picture 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762000"/>
            <a:ext cx="3657600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134" name="Group 30"/>
          <p:cNvGrpSpPr>
            <a:grpSpLocks/>
          </p:cNvGrpSpPr>
          <p:nvPr/>
        </p:nvGrpSpPr>
        <p:grpSpPr bwMode="auto">
          <a:xfrm>
            <a:off x="4724400" y="4038600"/>
            <a:ext cx="3097213" cy="2233613"/>
            <a:chOff x="1728" y="288"/>
            <a:chExt cx="3648" cy="3085"/>
          </a:xfrm>
        </p:grpSpPr>
        <p:pic>
          <p:nvPicPr>
            <p:cNvPr id="48143" name="Picture 3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28" y="288"/>
              <a:ext cx="3648" cy="3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4" name="Picture 3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56" y="336"/>
              <a:ext cx="1370" cy="9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145" name="Picture 3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887"/>
              <a:ext cx="1440" cy="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8135" name="Text Box 34"/>
          <p:cNvSpPr txBox="1">
            <a:spLocks noChangeArrowheads="1"/>
          </p:cNvSpPr>
          <p:nvPr/>
        </p:nvSpPr>
        <p:spPr bwMode="auto">
          <a:xfrm>
            <a:off x="5486400" y="2590800"/>
            <a:ext cx="6858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FF0000"/>
                </a:solidFill>
              </a:rPr>
              <a:t>4.5 ns</a:t>
            </a:r>
            <a:endParaRPr lang="en-GB" sz="1400" b="1">
              <a:solidFill>
                <a:srgbClr val="FF0000"/>
              </a:solidFill>
            </a:endParaRPr>
          </a:p>
        </p:txBody>
      </p:sp>
      <p:sp>
        <p:nvSpPr>
          <p:cNvPr id="48136" name="Text Box 35"/>
          <p:cNvSpPr txBox="1">
            <a:spLocks noChangeArrowheads="1"/>
          </p:cNvSpPr>
          <p:nvPr/>
        </p:nvSpPr>
        <p:spPr bwMode="auto">
          <a:xfrm>
            <a:off x="7315200" y="2590800"/>
            <a:ext cx="6858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FF0000"/>
                </a:solidFill>
              </a:rPr>
              <a:t>4.8 ns</a:t>
            </a:r>
            <a:endParaRPr lang="en-GB" sz="1400" b="1">
              <a:solidFill>
                <a:srgbClr val="FF0000"/>
              </a:solidFill>
            </a:endParaRPr>
          </a:p>
        </p:txBody>
      </p:sp>
      <p:sp>
        <p:nvSpPr>
          <p:cNvPr id="48137" name="Text Box 36"/>
          <p:cNvSpPr txBox="1">
            <a:spLocks noChangeArrowheads="1"/>
          </p:cNvSpPr>
          <p:nvPr/>
        </p:nvSpPr>
        <p:spPr bwMode="auto">
          <a:xfrm>
            <a:off x="7239000" y="1143000"/>
            <a:ext cx="6858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FF0000"/>
                </a:solidFill>
              </a:rPr>
              <a:t>5.3 ns</a:t>
            </a:r>
            <a:endParaRPr lang="en-GB" sz="1400" b="1">
              <a:solidFill>
                <a:srgbClr val="FF0000"/>
              </a:solidFill>
            </a:endParaRPr>
          </a:p>
        </p:txBody>
      </p:sp>
      <p:sp>
        <p:nvSpPr>
          <p:cNvPr id="48138" name="Text Box 37"/>
          <p:cNvSpPr txBox="1">
            <a:spLocks noChangeArrowheads="1"/>
          </p:cNvSpPr>
          <p:nvPr/>
        </p:nvSpPr>
        <p:spPr bwMode="auto">
          <a:xfrm>
            <a:off x="5410200" y="1143000"/>
            <a:ext cx="6858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b="1">
                <a:solidFill>
                  <a:srgbClr val="FF0000"/>
                </a:solidFill>
              </a:rPr>
              <a:t>9.7 ns</a:t>
            </a:r>
            <a:endParaRPr lang="en-GB" sz="1400" b="1">
              <a:solidFill>
                <a:srgbClr val="FF0000"/>
              </a:solidFill>
            </a:endParaRPr>
          </a:p>
        </p:txBody>
      </p:sp>
      <p:sp>
        <p:nvSpPr>
          <p:cNvPr id="48139" name="Text Box 41"/>
          <p:cNvSpPr txBox="1">
            <a:spLocks noChangeArrowheads="1"/>
          </p:cNvSpPr>
          <p:nvPr/>
        </p:nvSpPr>
        <p:spPr bwMode="auto">
          <a:xfrm>
            <a:off x="5318125" y="3697288"/>
            <a:ext cx="157162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Time resolution</a:t>
            </a:r>
            <a:endParaRPr lang="en-GB"/>
          </a:p>
        </p:txBody>
      </p:sp>
      <p:sp>
        <p:nvSpPr>
          <p:cNvPr id="48140" name="Text Box 42"/>
          <p:cNvSpPr txBox="1">
            <a:spLocks noChangeArrowheads="1"/>
          </p:cNvSpPr>
          <p:nvPr/>
        </p:nvSpPr>
        <p:spPr bwMode="auto">
          <a:xfrm>
            <a:off x="5089525" y="6211888"/>
            <a:ext cx="35941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Charge corellation (cartesian readout)</a:t>
            </a:r>
            <a:endParaRPr lang="en-GB"/>
          </a:p>
        </p:txBody>
      </p:sp>
      <p:pic>
        <p:nvPicPr>
          <p:cNvPr id="48141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57250" y="857250"/>
            <a:ext cx="28924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2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3" y="3714750"/>
            <a:ext cx="29051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762000"/>
            <a:ext cx="35052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733800"/>
            <a:ext cx="3505200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1066800" y="3200400"/>
            <a:ext cx="259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/>
              <a:t>Efficiency for minimum ionizing particles with 3 mm gap</a:t>
            </a:r>
          </a:p>
        </p:txBody>
      </p:sp>
      <p:sp>
        <p:nvSpPr>
          <p:cNvPr id="49157" name="Text Box 6"/>
          <p:cNvSpPr txBox="1">
            <a:spLocks noChangeArrowheads="1"/>
          </p:cNvSpPr>
          <p:nvPr/>
        </p:nvSpPr>
        <p:spPr bwMode="auto">
          <a:xfrm>
            <a:off x="990600" y="61722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/>
              <a:t>Space resolution ~ 40 </a:t>
            </a:r>
            <a:r>
              <a:rPr lang="en-US" sz="1200">
                <a:latin typeface="Symbol" pitchFamily="18" charset="2"/>
              </a:rPr>
              <a:t>m</a:t>
            </a:r>
            <a:r>
              <a:rPr lang="en-US" sz="1200"/>
              <a:t>m rms</a:t>
            </a:r>
          </a:p>
          <a:p>
            <a:pPr eaLnBrk="0" hangingPunct="0"/>
            <a:r>
              <a:rPr lang="en-US" sz="1200"/>
              <a:t>Cluster size ~ 500 </a:t>
            </a:r>
            <a:r>
              <a:rPr lang="en-US" sz="1200">
                <a:latin typeface="Symbol" pitchFamily="18" charset="2"/>
              </a:rPr>
              <a:t>m</a:t>
            </a:r>
            <a:r>
              <a:rPr lang="en-US" sz="1200"/>
              <a:t>m FWHM</a:t>
            </a:r>
          </a:p>
        </p:txBody>
      </p:sp>
      <p:sp>
        <p:nvSpPr>
          <p:cNvPr id="49158" name="Text Box 7"/>
          <p:cNvSpPr txBox="1">
            <a:spLocks noChangeArrowheads="1"/>
          </p:cNvSpPr>
          <p:nvPr/>
        </p:nvSpPr>
        <p:spPr bwMode="auto">
          <a:xfrm rot="-5400000">
            <a:off x="-1356519" y="3337719"/>
            <a:ext cx="32623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>
                <a:solidFill>
                  <a:schemeClr val="tx1"/>
                </a:solidFill>
              </a:rPr>
              <a:t>A. Bressan et al, Nucl. Instr. And Meth. A425(1999)262</a:t>
            </a:r>
          </a:p>
        </p:txBody>
      </p:sp>
      <p:sp>
        <p:nvSpPr>
          <p:cNvPr id="49159" name="Rectangle 9"/>
          <p:cNvSpPr>
            <a:spLocks noChangeArrowheads="1"/>
          </p:cNvSpPr>
          <p:nvPr/>
        </p:nvSpPr>
        <p:spPr bwMode="auto">
          <a:xfrm>
            <a:off x="4724400" y="3352800"/>
            <a:ext cx="365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/>
              <a:t>Rate capability &gt; 10</a:t>
            </a:r>
            <a:r>
              <a:rPr lang="en-US" sz="1200" baseline="30000"/>
              <a:t>6</a:t>
            </a:r>
            <a:r>
              <a:rPr lang="en-US" sz="1200"/>
              <a:t> Hz mm</a:t>
            </a:r>
            <a:r>
              <a:rPr lang="en-US" sz="1200" baseline="30000"/>
              <a:t>-2</a:t>
            </a:r>
            <a:endParaRPr lang="en-US" sz="1200"/>
          </a:p>
        </p:txBody>
      </p:sp>
      <p:pic>
        <p:nvPicPr>
          <p:cNvPr id="4916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733800"/>
            <a:ext cx="3733800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1" name="Text Box 11"/>
          <p:cNvSpPr txBox="1">
            <a:spLocks noChangeArrowheads="1"/>
          </p:cNvSpPr>
          <p:nvPr/>
        </p:nvSpPr>
        <p:spPr bwMode="auto">
          <a:xfrm>
            <a:off x="6553200" y="449580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/>
              <a:t>GAIN ~ 10</a:t>
            </a:r>
            <a:r>
              <a:rPr lang="en-US" sz="1000" baseline="30000"/>
              <a:t>4</a:t>
            </a:r>
          </a:p>
          <a:p>
            <a:pPr eaLnBrk="0" hangingPunct="0"/>
            <a:r>
              <a:rPr lang="en-US" sz="1000"/>
              <a:t>Ar-CO</a:t>
            </a:r>
            <a:r>
              <a:rPr lang="en-US" sz="1000" baseline="-25000"/>
              <a:t>2</a:t>
            </a:r>
            <a:r>
              <a:rPr lang="en-US" sz="1000"/>
              <a:t> 70-30</a:t>
            </a:r>
          </a:p>
        </p:txBody>
      </p:sp>
      <p:sp>
        <p:nvSpPr>
          <p:cNvPr id="49162" name="Text Box 12"/>
          <p:cNvSpPr txBox="1">
            <a:spLocks noChangeArrowheads="1"/>
          </p:cNvSpPr>
          <p:nvPr/>
        </p:nvSpPr>
        <p:spPr bwMode="auto">
          <a:xfrm>
            <a:off x="4267200" y="6324600"/>
            <a:ext cx="4724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000">
                <a:solidFill>
                  <a:schemeClr val="tx1"/>
                </a:solidFill>
              </a:rPr>
              <a:t>C. Altunbas et al, DESY Aging Workshop (Nov. 2001) Nucl. Instr. and Meth. A</a:t>
            </a:r>
          </a:p>
        </p:txBody>
      </p:sp>
      <p:sp>
        <p:nvSpPr>
          <p:cNvPr id="49163" name="Text Box 14"/>
          <p:cNvSpPr txBox="1">
            <a:spLocks noChangeArrowheads="1"/>
          </p:cNvSpPr>
          <p:nvPr/>
        </p:nvSpPr>
        <p:spPr bwMode="auto">
          <a:xfrm>
            <a:off x="5562600" y="5562600"/>
            <a:ext cx="2590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200" i="1">
                <a:solidFill>
                  <a:schemeClr val="tx1"/>
                </a:solidFill>
              </a:rPr>
              <a:t>1 mC~2.10</a:t>
            </a:r>
            <a:r>
              <a:rPr lang="en-US" sz="1200" i="1" baseline="30000">
                <a:solidFill>
                  <a:schemeClr val="tx1"/>
                </a:solidFill>
              </a:rPr>
              <a:t>10 </a:t>
            </a:r>
            <a:r>
              <a:rPr lang="en-US" sz="1200" i="1">
                <a:solidFill>
                  <a:schemeClr val="tx1"/>
                </a:solidFill>
              </a:rPr>
              <a:t>min.ion. particles</a:t>
            </a:r>
          </a:p>
        </p:txBody>
      </p:sp>
      <p:sp>
        <p:nvSpPr>
          <p:cNvPr id="49164" name="Text Box 15"/>
          <p:cNvSpPr txBox="1">
            <a:spLocks noChangeArrowheads="1"/>
          </p:cNvSpPr>
          <p:nvPr/>
        </p:nvSpPr>
        <p:spPr bwMode="auto">
          <a:xfrm>
            <a:off x="4267200" y="6477000"/>
            <a:ext cx="240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>
                <a:solidFill>
                  <a:schemeClr val="tx1"/>
                </a:solidFill>
              </a:rPr>
              <a:t>J. Benlloch et al, IEEE NS-45(1998)234</a:t>
            </a:r>
          </a:p>
        </p:txBody>
      </p:sp>
      <p:pic>
        <p:nvPicPr>
          <p:cNvPr id="49165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9600" y="685800"/>
            <a:ext cx="3733800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6" name="Text Box 17"/>
          <p:cNvSpPr txBox="1">
            <a:spLocks noChangeArrowheads="1"/>
          </p:cNvSpPr>
          <p:nvPr/>
        </p:nvSpPr>
        <p:spPr bwMode="auto">
          <a:xfrm>
            <a:off x="6781800" y="1600200"/>
            <a:ext cx="1587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200">
                <a:solidFill>
                  <a:schemeClr val="tx1"/>
                </a:solidFill>
              </a:rPr>
              <a:t>3.10</a:t>
            </a:r>
            <a:r>
              <a:rPr lang="en-US" sz="1200" baseline="30000">
                <a:solidFill>
                  <a:schemeClr val="tx1"/>
                </a:solidFill>
              </a:rPr>
              <a:t>6</a:t>
            </a:r>
            <a:r>
              <a:rPr lang="en-US" sz="1200">
                <a:solidFill>
                  <a:schemeClr val="tx1"/>
                </a:solidFill>
              </a:rPr>
              <a:t> particles/mm</a:t>
            </a:r>
            <a:r>
              <a:rPr lang="en-US" sz="1200" baseline="30000">
                <a:solidFill>
                  <a:schemeClr val="tx1"/>
                </a:solidFill>
              </a:rPr>
              <a:t>2</a:t>
            </a: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49167" name="Text Box 4"/>
          <p:cNvSpPr txBox="1">
            <a:spLocks noChangeArrowheads="1"/>
          </p:cNvSpPr>
          <p:nvPr/>
        </p:nvSpPr>
        <p:spPr bwMode="auto">
          <a:xfrm>
            <a:off x="950913" y="33338"/>
            <a:ext cx="4532312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GEM – Gas Electron Multiplier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642938" y="214313"/>
            <a:ext cx="694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Current Trends in Micro-Pattern Gas Detectors</a:t>
            </a:r>
            <a:r>
              <a:rPr lang="en-US"/>
              <a:t> </a:t>
            </a:r>
            <a:r>
              <a:rPr lang="en-US" b="1"/>
              <a:t>(Technologies)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428625" y="1285875"/>
            <a:ext cx="4837113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MSGC</a:t>
            </a:r>
          </a:p>
          <a:p>
            <a:pPr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Micromegas</a:t>
            </a:r>
          </a:p>
          <a:p>
            <a:pPr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GEM</a:t>
            </a:r>
          </a:p>
          <a:p>
            <a:pPr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Thick-GEM, Hole-Type Detectors and RETGEM</a:t>
            </a:r>
          </a:p>
          <a:p>
            <a:pPr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MPDG with CMOS pixel ASICs</a:t>
            </a:r>
          </a:p>
          <a:p>
            <a:pPr>
              <a:buFontTx/>
              <a:buChar char="•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Ingrid Technology</a:t>
            </a:r>
            <a:endParaRPr lang="en-US" dirty="0">
              <a:latin typeface="Arial" charset="0"/>
            </a:endParaRPr>
          </a:p>
        </p:txBody>
      </p:sp>
      <p:grpSp>
        <p:nvGrpSpPr>
          <p:cNvPr id="50180" name="Group 31"/>
          <p:cNvGrpSpPr>
            <a:grpSpLocks/>
          </p:cNvGrpSpPr>
          <p:nvPr/>
        </p:nvGrpSpPr>
        <p:grpSpPr bwMode="auto">
          <a:xfrm>
            <a:off x="381000" y="3357563"/>
            <a:ext cx="8434388" cy="3043237"/>
            <a:chOff x="381000" y="3357562"/>
            <a:chExt cx="8434388" cy="3043238"/>
          </a:xfrm>
        </p:grpSpPr>
        <p:pic>
          <p:nvPicPr>
            <p:cNvPr id="50193" name="Picture 16" descr="bottom2 copy"/>
            <p:cNvPicPr>
              <a:picLocks noChangeAspect="1" noChangeArrowheads="1"/>
            </p:cNvPicPr>
            <p:nvPr/>
          </p:nvPicPr>
          <p:blipFill>
            <a:blip r:embed="rId3" cstate="print"/>
            <a:srcRect l="-932" t="18729" r="8897" b="18729"/>
            <a:stretch>
              <a:fillRect/>
            </a:stretch>
          </p:blipFill>
          <p:spPr bwMode="auto">
            <a:xfrm>
              <a:off x="5486400" y="5257800"/>
              <a:ext cx="1600200" cy="1087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4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10000" y="5257800"/>
              <a:ext cx="1524000" cy="1120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5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5400000">
              <a:off x="7486650" y="5086350"/>
              <a:ext cx="1103313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6" name="Picture 2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410200" y="3581400"/>
              <a:ext cx="1577975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7" name="Picture 38" descr="elmic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133600" y="5257800"/>
              <a:ext cx="1447800" cy="1085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198" name="Picture 39" descr="detectorScheme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29000" y="3429000"/>
              <a:ext cx="1985963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0199" name="Group 9"/>
            <p:cNvGrpSpPr>
              <a:grpSpLocks/>
            </p:cNvGrpSpPr>
            <p:nvPr/>
          </p:nvGrpSpPr>
          <p:grpSpPr bwMode="auto">
            <a:xfrm>
              <a:off x="2285984" y="3357562"/>
              <a:ext cx="1066800" cy="1550988"/>
              <a:chOff x="2880" y="1772"/>
              <a:chExt cx="528" cy="688"/>
            </a:xfrm>
          </p:grpSpPr>
          <p:pic>
            <p:nvPicPr>
              <p:cNvPr id="50203" name="Picture 10" descr="charge_transfer_avalanche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880" y="1813"/>
                <a:ext cx="528" cy="5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803" name="Text Box 11"/>
              <p:cNvSpPr txBox="1">
                <a:spLocks noChangeArrowheads="1"/>
              </p:cNvSpPr>
              <p:nvPr/>
            </p:nvSpPr>
            <p:spPr bwMode="auto">
              <a:xfrm>
                <a:off x="2928" y="2352"/>
                <a:ext cx="376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1000" b="1">
                    <a:solidFill>
                      <a:srgbClr val="33CC33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Electrons</a:t>
                </a:r>
              </a:p>
            </p:txBody>
          </p:sp>
          <p:sp>
            <p:nvSpPr>
              <p:cNvPr id="33804" name="Text Box 12"/>
              <p:cNvSpPr txBox="1">
                <a:spLocks noChangeArrowheads="1"/>
              </p:cNvSpPr>
              <p:nvPr/>
            </p:nvSpPr>
            <p:spPr bwMode="auto">
              <a:xfrm>
                <a:off x="3047" y="1772"/>
                <a:ext cx="220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10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Arial" charset="0"/>
                  </a:rPr>
                  <a:t>Ions</a:t>
                </a:r>
              </a:p>
            </p:txBody>
          </p:sp>
          <p:sp>
            <p:nvSpPr>
              <p:cNvPr id="50206" name="Text Box 13"/>
              <p:cNvSpPr txBox="1">
                <a:spLocks noChangeArrowheads="1"/>
              </p:cNvSpPr>
              <p:nvPr/>
            </p:nvSpPr>
            <p:spPr bwMode="auto">
              <a:xfrm>
                <a:off x="3047" y="2181"/>
                <a:ext cx="234" cy="1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>
                    <a:solidFill>
                      <a:srgbClr val="FFFFFF"/>
                    </a:solidFill>
                  </a:rPr>
                  <a:t>60 %</a:t>
                </a:r>
              </a:p>
            </p:txBody>
          </p:sp>
          <p:sp>
            <p:nvSpPr>
              <p:cNvPr id="50207" name="Text Box 14"/>
              <p:cNvSpPr txBox="1">
                <a:spLocks noChangeArrowheads="1"/>
              </p:cNvSpPr>
              <p:nvPr/>
            </p:nvSpPr>
            <p:spPr bwMode="auto">
              <a:xfrm>
                <a:off x="2936" y="2068"/>
                <a:ext cx="233" cy="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>
                    <a:solidFill>
                      <a:schemeClr val="bg1"/>
                    </a:solidFill>
                  </a:rPr>
                  <a:t>40 %</a:t>
                </a:r>
              </a:p>
            </p:txBody>
          </p:sp>
        </p:grpSp>
        <p:pic>
          <p:nvPicPr>
            <p:cNvPr id="50200" name="Picture 4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162800" y="3733800"/>
              <a:ext cx="1652588" cy="136525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</p:pic>
        <p:pic>
          <p:nvPicPr>
            <p:cNvPr id="50201" name="Picture 7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81000" y="3505200"/>
              <a:ext cx="1828800" cy="1752600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  <p:pic>
          <p:nvPicPr>
            <p:cNvPr id="50202" name="Picture 43" descr="vuilleumierbis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81000" y="5257800"/>
              <a:ext cx="1524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0181" name="Text Box 45"/>
          <p:cNvSpPr txBox="1">
            <a:spLocks noChangeArrowheads="1"/>
          </p:cNvSpPr>
          <p:nvPr/>
        </p:nvSpPr>
        <p:spPr bwMode="auto">
          <a:xfrm>
            <a:off x="533400" y="6400800"/>
            <a:ext cx="1071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Micromegas</a:t>
            </a:r>
          </a:p>
        </p:txBody>
      </p:sp>
      <p:sp>
        <p:nvSpPr>
          <p:cNvPr id="50182" name="Text Box 46"/>
          <p:cNvSpPr txBox="1">
            <a:spLocks noChangeArrowheads="1"/>
          </p:cNvSpPr>
          <p:nvPr/>
        </p:nvSpPr>
        <p:spPr bwMode="auto">
          <a:xfrm>
            <a:off x="2574925" y="6434138"/>
            <a:ext cx="531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GEM</a:t>
            </a:r>
          </a:p>
        </p:txBody>
      </p:sp>
      <p:sp>
        <p:nvSpPr>
          <p:cNvPr id="50183" name="Text Box 47"/>
          <p:cNvSpPr txBox="1">
            <a:spLocks noChangeArrowheads="1"/>
          </p:cNvSpPr>
          <p:nvPr/>
        </p:nvSpPr>
        <p:spPr bwMode="auto">
          <a:xfrm>
            <a:off x="4175125" y="6434138"/>
            <a:ext cx="735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THGEM</a:t>
            </a:r>
          </a:p>
        </p:txBody>
      </p:sp>
      <p:sp>
        <p:nvSpPr>
          <p:cNvPr id="50184" name="Text Box 48"/>
          <p:cNvSpPr txBox="1">
            <a:spLocks noChangeArrowheads="1"/>
          </p:cNvSpPr>
          <p:nvPr/>
        </p:nvSpPr>
        <p:spPr bwMode="auto">
          <a:xfrm>
            <a:off x="6019800" y="6400800"/>
            <a:ext cx="623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MHSP</a:t>
            </a:r>
          </a:p>
        </p:txBody>
      </p:sp>
      <p:sp>
        <p:nvSpPr>
          <p:cNvPr id="50185" name="Text Box 49"/>
          <p:cNvSpPr txBox="1">
            <a:spLocks noChangeArrowheads="1"/>
          </p:cNvSpPr>
          <p:nvPr/>
        </p:nvSpPr>
        <p:spPr bwMode="auto">
          <a:xfrm>
            <a:off x="7696200" y="6400800"/>
            <a:ext cx="60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Ingrid</a:t>
            </a:r>
          </a:p>
        </p:txBody>
      </p:sp>
      <p:grpSp>
        <p:nvGrpSpPr>
          <p:cNvPr id="50186" name="Group 56"/>
          <p:cNvGrpSpPr>
            <a:grpSpLocks/>
          </p:cNvGrpSpPr>
          <p:nvPr/>
        </p:nvGrpSpPr>
        <p:grpSpPr bwMode="auto">
          <a:xfrm>
            <a:off x="7315200" y="1219200"/>
            <a:ext cx="1524000" cy="1676400"/>
            <a:chOff x="3936" y="624"/>
            <a:chExt cx="960" cy="1056"/>
          </a:xfrm>
        </p:grpSpPr>
        <p:pic>
          <p:nvPicPr>
            <p:cNvPr id="50188" name="Picture 51" descr="100kASIC"/>
            <p:cNvPicPr>
              <a:picLocks noChangeAspect="1" noChangeArrowheads="1"/>
            </p:cNvPicPr>
            <p:nvPr/>
          </p:nvPicPr>
          <p:blipFill>
            <a:blip r:embed="rId13" cstate="print"/>
            <a:srcRect l="17577" t="10001" r="30891" b="12500"/>
            <a:stretch>
              <a:fillRect/>
            </a:stretch>
          </p:blipFill>
          <p:spPr bwMode="auto">
            <a:xfrm>
              <a:off x="3936" y="624"/>
              <a:ext cx="960" cy="10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844" name="Text Box 52"/>
            <p:cNvSpPr txBox="1">
              <a:spLocks noChangeArrowheads="1"/>
            </p:cNvSpPr>
            <p:nvPr/>
          </p:nvSpPr>
          <p:spPr bwMode="auto">
            <a:xfrm>
              <a:off x="3984" y="672"/>
              <a:ext cx="87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0.18 </a:t>
              </a:r>
              <a:r>
                <a:rPr lang="en-US" sz="1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</a:rPr>
                <a:t>m</a:t>
              </a:r>
              <a:r>
                <a:rPr lang="en-US" sz="1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m CMOS VLSI</a:t>
              </a:r>
            </a:p>
          </p:txBody>
        </p:sp>
        <p:pic>
          <p:nvPicPr>
            <p:cNvPr id="50190" name="Picture 53" descr="Honeycomb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46" y="1402"/>
              <a:ext cx="344" cy="27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50191" name="Rectangle 54"/>
            <p:cNvSpPr>
              <a:spLocks noChangeArrowheads="1"/>
            </p:cNvSpPr>
            <p:nvPr/>
          </p:nvSpPr>
          <p:spPr bwMode="auto">
            <a:xfrm>
              <a:off x="4407" y="1263"/>
              <a:ext cx="54" cy="40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192" name="Line 55"/>
            <p:cNvSpPr>
              <a:spLocks noChangeShapeType="1"/>
            </p:cNvSpPr>
            <p:nvPr/>
          </p:nvSpPr>
          <p:spPr bwMode="auto">
            <a:xfrm>
              <a:off x="4461" y="1303"/>
              <a:ext cx="78" cy="100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0187" name="Text Box 57"/>
          <p:cNvSpPr txBox="1">
            <a:spLocks noChangeArrowheads="1"/>
          </p:cNvSpPr>
          <p:nvPr/>
        </p:nvSpPr>
        <p:spPr bwMode="auto">
          <a:xfrm>
            <a:off x="7239000" y="3048000"/>
            <a:ext cx="1603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CMOS high density</a:t>
            </a:r>
          </a:p>
          <a:p>
            <a:r>
              <a:rPr lang="en-US" sz="1200" b="1"/>
              <a:t>readout electronics</a:t>
            </a:r>
            <a:endParaRPr lang="fr-FR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3505200" y="4648200"/>
          <a:ext cx="2438400" cy="1839913"/>
        </p:xfrm>
        <a:graphic>
          <a:graphicData uri="http://schemas.openxmlformats.org/presentationml/2006/ole">
            <p:oleObj spid="_x0000_s23554" name="PHOTO-PAINT" r:id="rId4" imgW="7225397" imgH="5447619" progId="CorelPhotoPaint.Image.12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6172200" y="4648200"/>
          <a:ext cx="2514600" cy="1819275"/>
        </p:xfrm>
        <a:graphic>
          <a:graphicData uri="http://schemas.openxmlformats.org/presentationml/2006/ole">
            <p:oleObj spid="_x0000_s23555" name="PHOTO-PAINT" r:id="rId5" imgW="7847619" imgH="5676190" progId="CorelPhotoPaint.Image.12">
              <p:embed/>
            </p:oleObj>
          </a:graphicData>
        </a:graphic>
      </p:graphicFrame>
      <p:pic>
        <p:nvPicPr>
          <p:cNvPr id="2355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762000"/>
            <a:ext cx="2667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12"/>
          <p:cNvSpPr txBox="1">
            <a:spLocks noChangeArrowheads="1"/>
          </p:cNvSpPr>
          <p:nvPr/>
        </p:nvSpPr>
        <p:spPr bwMode="auto">
          <a:xfrm>
            <a:off x="4572000" y="1851025"/>
            <a:ext cx="9350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solidFill>
                  <a:srgbClr val="FF0000"/>
                </a:solidFill>
              </a:rPr>
              <a:t>2x10</a:t>
            </a:r>
            <a:r>
              <a:rPr lang="en-US" sz="1000" b="1" baseline="30000">
                <a:solidFill>
                  <a:srgbClr val="FF0000"/>
                </a:solidFill>
              </a:rPr>
              <a:t>6</a:t>
            </a:r>
            <a:r>
              <a:rPr lang="en-US" sz="1000" b="1">
                <a:solidFill>
                  <a:srgbClr val="FF0000"/>
                </a:solidFill>
              </a:rPr>
              <a:t> p/mm</a:t>
            </a:r>
            <a:r>
              <a:rPr lang="en-US" sz="1000" b="1" baseline="30000">
                <a:solidFill>
                  <a:srgbClr val="FF0000"/>
                </a:solidFill>
              </a:rPr>
              <a:t>2</a:t>
            </a:r>
            <a:endParaRPr lang="en-US" sz="1000" b="1">
              <a:solidFill>
                <a:srgbClr val="FF0000"/>
              </a:solidFill>
            </a:endParaRPr>
          </a:p>
        </p:txBody>
      </p:sp>
      <p:sp>
        <p:nvSpPr>
          <p:cNvPr id="23558" name="Text Box 20"/>
          <p:cNvSpPr txBox="1">
            <a:spLocks noChangeArrowheads="1"/>
          </p:cNvSpPr>
          <p:nvPr/>
        </p:nvSpPr>
        <p:spPr bwMode="auto">
          <a:xfrm>
            <a:off x="785813" y="142875"/>
            <a:ext cx="6864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Current Trends in Micro-Pattern Gas Detectors</a:t>
            </a:r>
            <a:r>
              <a:rPr lang="en-US"/>
              <a:t> </a:t>
            </a:r>
            <a:r>
              <a:rPr lang="en-US" b="1"/>
              <a:t>(Performance)</a:t>
            </a:r>
          </a:p>
        </p:txBody>
      </p:sp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214313" y="1143000"/>
            <a:ext cx="3297237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FontTx/>
              <a:buChar char="•"/>
            </a:pPr>
            <a:r>
              <a:rPr lang="en-US" b="1"/>
              <a:t>Rate Capability</a:t>
            </a:r>
          </a:p>
          <a:p>
            <a:pPr marL="342900" indent="-342900">
              <a:buFontTx/>
              <a:buChar char="•"/>
            </a:pPr>
            <a:r>
              <a:rPr lang="en-US" b="1"/>
              <a:t>High Gain</a:t>
            </a:r>
          </a:p>
          <a:p>
            <a:pPr marL="342900" indent="-342900">
              <a:buFontTx/>
              <a:buChar char="•"/>
            </a:pPr>
            <a:r>
              <a:rPr lang="en-US" b="1"/>
              <a:t>Space Resolution</a:t>
            </a:r>
          </a:p>
          <a:p>
            <a:pPr marL="342900" indent="-342900">
              <a:buFontTx/>
              <a:buChar char="•"/>
            </a:pPr>
            <a:r>
              <a:rPr lang="en-US" b="1"/>
              <a:t>Time Resolution</a:t>
            </a:r>
          </a:p>
          <a:p>
            <a:pPr marL="342900" indent="-342900">
              <a:buFontTx/>
              <a:buChar char="•"/>
            </a:pPr>
            <a:r>
              <a:rPr lang="en-US" b="1"/>
              <a:t>Energy Resolution</a:t>
            </a:r>
          </a:p>
          <a:p>
            <a:pPr marL="342900" indent="-342900">
              <a:buFontTx/>
              <a:buChar char="•"/>
            </a:pPr>
            <a:r>
              <a:rPr lang="en-US" b="1"/>
              <a:t>Ageing Properties</a:t>
            </a:r>
          </a:p>
          <a:p>
            <a:pPr marL="342900" indent="-342900">
              <a:buFontTx/>
              <a:buChar char="•"/>
            </a:pPr>
            <a:r>
              <a:rPr lang="en-US" b="1"/>
              <a:t>Ion Backflow Reduction</a:t>
            </a:r>
          </a:p>
          <a:p>
            <a:pPr marL="342900" indent="-342900">
              <a:buFontTx/>
              <a:buChar char="•"/>
            </a:pPr>
            <a:r>
              <a:rPr lang="en-US" b="1"/>
              <a:t>Photon Feedback Reduction</a:t>
            </a:r>
            <a:endParaRPr lang="en-US"/>
          </a:p>
        </p:txBody>
      </p:sp>
      <p:grpSp>
        <p:nvGrpSpPr>
          <p:cNvPr id="23560" name="Group 21"/>
          <p:cNvGrpSpPr>
            <a:grpSpLocks/>
          </p:cNvGrpSpPr>
          <p:nvPr/>
        </p:nvGrpSpPr>
        <p:grpSpPr bwMode="auto">
          <a:xfrm>
            <a:off x="3505200" y="2819400"/>
            <a:ext cx="2514600" cy="1752600"/>
            <a:chOff x="2797" y="2438"/>
            <a:chExt cx="2400" cy="1587"/>
          </a:xfrm>
        </p:grpSpPr>
        <p:pic>
          <p:nvPicPr>
            <p:cNvPr id="23572" name="Picture 2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97" y="2438"/>
              <a:ext cx="2400" cy="15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23573" name="Text Box 23"/>
            <p:cNvSpPr txBox="1">
              <a:spLocks noChangeArrowheads="1"/>
            </p:cNvSpPr>
            <p:nvPr/>
          </p:nvSpPr>
          <p:spPr bwMode="auto">
            <a:xfrm>
              <a:off x="3055" y="3025"/>
              <a:ext cx="827" cy="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>
                  <a:solidFill>
                    <a:srgbClr val="FF0000"/>
                  </a:solidFill>
                </a:rPr>
                <a:t>Spatial </a:t>
              </a:r>
            </a:p>
            <a:p>
              <a:pPr algn="ctr"/>
              <a:r>
                <a:rPr lang="en-US" sz="1000" b="1">
                  <a:solidFill>
                    <a:srgbClr val="FF0000"/>
                  </a:solidFill>
                </a:rPr>
                <a:t>resolution  </a:t>
              </a:r>
            </a:p>
            <a:p>
              <a:pPr algn="ctr"/>
              <a:r>
                <a:rPr lang="en-US" sz="1000" b="1">
                  <a:solidFill>
                    <a:srgbClr val="FF0000"/>
                  </a:solidFill>
                  <a:latin typeface="Symbol" pitchFamily="18" charset="2"/>
                </a:rPr>
                <a:t>s </a:t>
              </a:r>
              <a:r>
                <a:rPr lang="en-US" sz="1000" b="1">
                  <a:solidFill>
                    <a:srgbClr val="FF0000"/>
                  </a:solidFill>
                </a:rPr>
                <a:t>~ 12 mm</a:t>
              </a:r>
            </a:p>
          </p:txBody>
        </p:sp>
      </p:grpSp>
      <p:pic>
        <p:nvPicPr>
          <p:cNvPr id="23561" name="Picture 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72200" y="762000"/>
            <a:ext cx="2590800" cy="2114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3562" name="Picture 26" descr="45154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77000" y="2895600"/>
            <a:ext cx="21336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29"/>
          <p:cNvSpPr>
            <a:spLocks noChangeArrowheads="1"/>
          </p:cNvSpPr>
          <p:nvPr/>
        </p:nvSpPr>
        <p:spPr bwMode="auto">
          <a:xfrm>
            <a:off x="7620000" y="2971800"/>
            <a:ext cx="914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b="1">
                <a:solidFill>
                  <a:srgbClr val="FF0000"/>
                </a:solidFill>
              </a:rPr>
              <a:t>Ar/CO2/CF4 </a:t>
            </a:r>
          </a:p>
          <a:p>
            <a:r>
              <a:rPr lang="it-IT" sz="1000" b="1">
                <a:solidFill>
                  <a:srgbClr val="FF0000"/>
                </a:solidFill>
              </a:rPr>
              <a:t>(45/15/40)</a:t>
            </a:r>
          </a:p>
          <a:p>
            <a:r>
              <a:rPr lang="it-IT" sz="1000" b="1">
                <a:solidFill>
                  <a:srgbClr val="FF0000"/>
                </a:solidFill>
              </a:rPr>
              <a:t>rms = 4.5ns</a:t>
            </a:r>
            <a:endParaRPr lang="en-US" sz="1000" b="1">
              <a:solidFill>
                <a:srgbClr val="FF0000"/>
              </a:solidFill>
            </a:endParaRPr>
          </a:p>
        </p:txBody>
      </p:sp>
      <p:sp>
        <p:nvSpPr>
          <p:cNvPr id="23564" name="Text Box 30"/>
          <p:cNvSpPr txBox="1">
            <a:spLocks noChangeArrowheads="1"/>
          </p:cNvSpPr>
          <p:nvPr/>
        </p:nvSpPr>
        <p:spPr bwMode="auto">
          <a:xfrm>
            <a:off x="3641725" y="871538"/>
            <a:ext cx="5318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GEM</a:t>
            </a:r>
          </a:p>
        </p:txBody>
      </p:sp>
      <p:sp>
        <p:nvSpPr>
          <p:cNvPr id="23565" name="Text Box 31"/>
          <p:cNvSpPr txBox="1">
            <a:spLocks noChangeArrowheads="1"/>
          </p:cNvSpPr>
          <p:nvPr/>
        </p:nvSpPr>
        <p:spPr bwMode="auto">
          <a:xfrm>
            <a:off x="6689725" y="871538"/>
            <a:ext cx="735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THGEM</a:t>
            </a:r>
          </a:p>
        </p:txBody>
      </p:sp>
      <p:sp>
        <p:nvSpPr>
          <p:cNvPr id="23566" name="Text Box 32"/>
          <p:cNvSpPr txBox="1">
            <a:spLocks noChangeArrowheads="1"/>
          </p:cNvSpPr>
          <p:nvPr/>
        </p:nvSpPr>
        <p:spPr bwMode="auto">
          <a:xfrm>
            <a:off x="3717925" y="2928938"/>
            <a:ext cx="10715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Micromegas</a:t>
            </a:r>
          </a:p>
        </p:txBody>
      </p:sp>
      <p:sp>
        <p:nvSpPr>
          <p:cNvPr id="23567" name="Text Box 33"/>
          <p:cNvSpPr txBox="1">
            <a:spLocks noChangeArrowheads="1"/>
          </p:cNvSpPr>
          <p:nvPr/>
        </p:nvSpPr>
        <p:spPr bwMode="auto">
          <a:xfrm>
            <a:off x="6858000" y="2971800"/>
            <a:ext cx="5318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GEM</a:t>
            </a:r>
          </a:p>
        </p:txBody>
      </p:sp>
      <p:sp>
        <p:nvSpPr>
          <p:cNvPr id="23568" name="Text Box 34"/>
          <p:cNvSpPr txBox="1">
            <a:spLocks noChangeArrowheads="1"/>
          </p:cNvSpPr>
          <p:nvPr/>
        </p:nvSpPr>
        <p:spPr bwMode="auto">
          <a:xfrm>
            <a:off x="3581400" y="4648200"/>
            <a:ext cx="1071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Micromegas</a:t>
            </a:r>
          </a:p>
        </p:txBody>
      </p:sp>
      <p:sp>
        <p:nvSpPr>
          <p:cNvPr id="23569" name="Text Box 35"/>
          <p:cNvSpPr txBox="1">
            <a:spLocks noChangeArrowheads="1"/>
          </p:cNvSpPr>
          <p:nvPr/>
        </p:nvSpPr>
        <p:spPr bwMode="auto">
          <a:xfrm>
            <a:off x="6248400" y="4724400"/>
            <a:ext cx="10715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Micromegas</a:t>
            </a:r>
          </a:p>
        </p:txBody>
      </p:sp>
      <p:pic>
        <p:nvPicPr>
          <p:cNvPr id="23570" name="Picture 36" descr="070109_FRGM_IBF_d0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114800"/>
            <a:ext cx="32766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1" name="Text Box 37"/>
          <p:cNvSpPr txBox="1">
            <a:spLocks noChangeArrowheads="1"/>
          </p:cNvSpPr>
          <p:nvPr/>
        </p:nvSpPr>
        <p:spPr bwMode="auto">
          <a:xfrm>
            <a:off x="2209800" y="4495800"/>
            <a:ext cx="623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/>
              <a:t>MHSP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06" name="Text Box 74"/>
          <p:cNvSpPr txBox="1">
            <a:spLocks noChangeArrowheads="1"/>
          </p:cNvSpPr>
          <p:nvPr/>
        </p:nvSpPr>
        <p:spPr bwMode="auto">
          <a:xfrm>
            <a:off x="785813" y="142875"/>
            <a:ext cx="531653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b="1" dirty="0">
                <a:latin typeface="+mj-lt"/>
              </a:rPr>
              <a:t>Development of large-area MPGDs </a:t>
            </a:r>
            <a:endParaRPr lang="en-US" sz="2400" b="1" dirty="0">
              <a:latin typeface="+mj-lt"/>
            </a:endParaRPr>
          </a:p>
        </p:txBody>
      </p:sp>
      <p:sp>
        <p:nvSpPr>
          <p:cNvPr id="10243" name="Text Box 75"/>
          <p:cNvSpPr txBox="1">
            <a:spLocks noChangeArrowheads="1"/>
          </p:cNvSpPr>
          <p:nvPr/>
        </p:nvSpPr>
        <p:spPr bwMode="auto">
          <a:xfrm>
            <a:off x="714375" y="857250"/>
            <a:ext cx="188436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+mj-lt"/>
              </a:rPr>
              <a:t>Bulk Micromegas</a:t>
            </a:r>
          </a:p>
        </p:txBody>
      </p:sp>
      <p:sp>
        <p:nvSpPr>
          <p:cNvPr id="10244" name="Text Box 76"/>
          <p:cNvSpPr txBox="1">
            <a:spLocks noChangeArrowheads="1"/>
          </p:cNvSpPr>
          <p:nvPr/>
        </p:nvSpPr>
        <p:spPr bwMode="auto">
          <a:xfrm>
            <a:off x="3857625" y="857250"/>
            <a:ext cx="19081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+mj-lt"/>
              </a:rPr>
              <a:t>Single mask GEM</a:t>
            </a:r>
          </a:p>
        </p:txBody>
      </p:sp>
      <p:pic>
        <p:nvPicPr>
          <p:cNvPr id="51205" name="Picture 7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285875"/>
            <a:ext cx="13922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7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50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 descr="MVC-672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1857375"/>
            <a:ext cx="2571750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9586" y="5357826"/>
            <a:ext cx="1071570" cy="78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0" lon="0" rev="16200000"/>
            </a:camera>
            <a:lightRig rig="threePt" dir="t"/>
          </a:scene3d>
        </p:spPr>
      </p:pic>
      <p:pic>
        <p:nvPicPr>
          <p:cNvPr id="51209" name="Picture 38" descr="elmic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3" y="5072063"/>
            <a:ext cx="9112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0" name="Picture 39" descr="detectorScheme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88" y="4786313"/>
            <a:ext cx="1985962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11" name="Group 9"/>
          <p:cNvGrpSpPr>
            <a:grpSpLocks/>
          </p:cNvGrpSpPr>
          <p:nvPr/>
        </p:nvGrpSpPr>
        <p:grpSpPr bwMode="auto">
          <a:xfrm>
            <a:off x="3571875" y="4857750"/>
            <a:ext cx="1066800" cy="1549400"/>
            <a:chOff x="2880" y="1772"/>
            <a:chExt cx="528" cy="688"/>
          </a:xfrm>
        </p:grpSpPr>
        <p:pic>
          <p:nvPicPr>
            <p:cNvPr id="51220" name="Picture 10" descr="charge_transfer_avalanche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80" y="1813"/>
              <a:ext cx="528" cy="5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 Box 11"/>
            <p:cNvSpPr txBox="1">
              <a:spLocks noChangeArrowheads="1"/>
            </p:cNvSpPr>
            <p:nvPr/>
          </p:nvSpPr>
          <p:spPr bwMode="auto">
            <a:xfrm>
              <a:off x="2928" y="2352"/>
              <a:ext cx="376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33CC33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Electrons</a:t>
              </a: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3047" y="1772"/>
              <a:ext cx="220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Ions</a:t>
              </a:r>
            </a:p>
          </p:txBody>
        </p:sp>
        <p:sp>
          <p:nvSpPr>
            <p:cNvPr id="51223" name="Text Box 13"/>
            <p:cNvSpPr txBox="1">
              <a:spLocks noChangeArrowheads="1"/>
            </p:cNvSpPr>
            <p:nvPr/>
          </p:nvSpPr>
          <p:spPr bwMode="auto">
            <a:xfrm>
              <a:off x="3047" y="2181"/>
              <a:ext cx="234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FFFF"/>
                  </a:solidFill>
                </a:rPr>
                <a:t>60 %</a:t>
              </a:r>
            </a:p>
          </p:txBody>
        </p:sp>
        <p:sp>
          <p:nvSpPr>
            <p:cNvPr id="51224" name="Text Box 14"/>
            <p:cNvSpPr txBox="1">
              <a:spLocks noChangeArrowheads="1"/>
            </p:cNvSpPr>
            <p:nvPr/>
          </p:nvSpPr>
          <p:spPr bwMode="auto">
            <a:xfrm>
              <a:off x="2936" y="2068"/>
              <a:ext cx="233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chemeClr val="bg1"/>
                  </a:solidFill>
                </a:rPr>
                <a:t>40 %</a:t>
              </a:r>
            </a:p>
          </p:txBody>
        </p:sp>
      </p:grpSp>
      <p:pic>
        <p:nvPicPr>
          <p:cNvPr id="51212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625" y="4857750"/>
            <a:ext cx="1828800" cy="17526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10254" name="Text Box 76"/>
          <p:cNvSpPr txBox="1">
            <a:spLocks noChangeArrowheads="1"/>
          </p:cNvSpPr>
          <p:nvPr/>
        </p:nvSpPr>
        <p:spPr bwMode="auto">
          <a:xfrm>
            <a:off x="7072313" y="857250"/>
            <a:ext cx="9255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+mj-lt"/>
              </a:rPr>
              <a:t>THGEM</a:t>
            </a:r>
          </a:p>
        </p:txBody>
      </p:sp>
      <p:pic>
        <p:nvPicPr>
          <p:cNvPr id="51214" name="Image 6" descr="DSCN2220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57375" y="1285875"/>
            <a:ext cx="13922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5" name="Content Placeholder 3" descr="DSCN2212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429000" y="2928938"/>
            <a:ext cx="112553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6" name="Picture 68" descr="C:\Users\danilo\Desktop\ieee08\IMG_2699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6313" y="3286125"/>
            <a:ext cx="1571625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7" name="Picture 3" descr="D:\PROJETS\TPC\MESURES\081124-29_LP_BeamTests_DESY\Photos\2811200808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28688" y="3286125"/>
            <a:ext cx="1571625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8" name="Picture 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57563" y="1500188"/>
            <a:ext cx="1143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9" name="Picture 43" descr="vuilleumierbis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071688" y="5214938"/>
            <a:ext cx="785812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Group 2"/>
          <p:cNvGrpSpPr>
            <a:grpSpLocks/>
          </p:cNvGrpSpPr>
          <p:nvPr/>
        </p:nvGrpSpPr>
        <p:grpSpPr bwMode="auto">
          <a:xfrm>
            <a:off x="357188" y="1285875"/>
            <a:ext cx="3916362" cy="2971800"/>
            <a:chOff x="288" y="1488"/>
            <a:chExt cx="2467" cy="1872"/>
          </a:xfrm>
        </p:grpSpPr>
        <p:sp>
          <p:nvSpPr>
            <p:cNvPr id="52265" name="Rectangle 3"/>
            <p:cNvSpPr>
              <a:spLocks noChangeArrowheads="1"/>
            </p:cNvSpPr>
            <p:nvPr/>
          </p:nvSpPr>
          <p:spPr bwMode="auto">
            <a:xfrm>
              <a:off x="693" y="1536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6" name="Rectangle 4"/>
            <p:cNvSpPr>
              <a:spLocks noChangeArrowheads="1"/>
            </p:cNvSpPr>
            <p:nvPr/>
          </p:nvSpPr>
          <p:spPr bwMode="auto">
            <a:xfrm>
              <a:off x="693" y="1820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7" name="Rectangle 5"/>
            <p:cNvSpPr>
              <a:spLocks noChangeArrowheads="1"/>
            </p:cNvSpPr>
            <p:nvPr/>
          </p:nvSpPr>
          <p:spPr bwMode="auto">
            <a:xfrm>
              <a:off x="693" y="1797"/>
              <a:ext cx="1114" cy="2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68" name="Rectangle 6"/>
            <p:cNvSpPr>
              <a:spLocks noChangeArrowheads="1"/>
            </p:cNvSpPr>
            <p:nvPr/>
          </p:nvSpPr>
          <p:spPr bwMode="auto">
            <a:xfrm>
              <a:off x="693" y="2152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9" name="Rectangle 7"/>
            <p:cNvSpPr>
              <a:spLocks noChangeArrowheads="1"/>
            </p:cNvSpPr>
            <p:nvPr/>
          </p:nvSpPr>
          <p:spPr bwMode="auto">
            <a:xfrm>
              <a:off x="693" y="2128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0" name="Rectangle 8"/>
            <p:cNvSpPr>
              <a:spLocks noChangeArrowheads="1"/>
            </p:cNvSpPr>
            <p:nvPr/>
          </p:nvSpPr>
          <p:spPr bwMode="auto">
            <a:xfrm>
              <a:off x="693" y="2105"/>
              <a:ext cx="1114" cy="2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1" name="Rectangle 9"/>
            <p:cNvSpPr>
              <a:spLocks noChangeArrowheads="1"/>
            </p:cNvSpPr>
            <p:nvPr/>
          </p:nvSpPr>
          <p:spPr bwMode="auto">
            <a:xfrm>
              <a:off x="693" y="2484"/>
              <a:ext cx="1114" cy="165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72" name="Rectangle 10"/>
            <p:cNvSpPr>
              <a:spLocks noChangeArrowheads="1"/>
            </p:cNvSpPr>
            <p:nvPr/>
          </p:nvSpPr>
          <p:spPr bwMode="auto">
            <a:xfrm>
              <a:off x="693" y="2460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3" name="Rectangle 11"/>
            <p:cNvSpPr>
              <a:spLocks noChangeArrowheads="1"/>
            </p:cNvSpPr>
            <p:nvPr/>
          </p:nvSpPr>
          <p:spPr bwMode="auto">
            <a:xfrm>
              <a:off x="693" y="2436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4" name="Line 12"/>
            <p:cNvSpPr>
              <a:spLocks noChangeShapeType="1"/>
            </p:cNvSpPr>
            <p:nvPr/>
          </p:nvSpPr>
          <p:spPr bwMode="auto">
            <a:xfrm>
              <a:off x="328" y="2436"/>
              <a:ext cx="18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75" name="Rectangle 13"/>
            <p:cNvSpPr>
              <a:spLocks noChangeArrowheads="1"/>
            </p:cNvSpPr>
            <p:nvPr/>
          </p:nvSpPr>
          <p:spPr bwMode="auto">
            <a:xfrm>
              <a:off x="693" y="2839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76" name="Rectangle 14"/>
            <p:cNvSpPr>
              <a:spLocks noChangeArrowheads="1"/>
            </p:cNvSpPr>
            <p:nvPr/>
          </p:nvSpPr>
          <p:spPr bwMode="auto">
            <a:xfrm>
              <a:off x="693" y="2815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7" name="Rectangle 15"/>
            <p:cNvSpPr>
              <a:spLocks noChangeArrowheads="1"/>
            </p:cNvSpPr>
            <p:nvPr/>
          </p:nvSpPr>
          <p:spPr bwMode="auto">
            <a:xfrm>
              <a:off x="693" y="2791"/>
              <a:ext cx="1114" cy="24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8" name="Rectangle 16"/>
            <p:cNvSpPr>
              <a:spLocks noChangeArrowheads="1"/>
            </p:cNvSpPr>
            <p:nvPr/>
          </p:nvSpPr>
          <p:spPr bwMode="auto">
            <a:xfrm>
              <a:off x="693" y="2768"/>
              <a:ext cx="1114" cy="2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79" name="Line 17"/>
            <p:cNvSpPr>
              <a:spLocks noChangeShapeType="1"/>
            </p:cNvSpPr>
            <p:nvPr/>
          </p:nvSpPr>
          <p:spPr bwMode="auto">
            <a:xfrm>
              <a:off x="693" y="2791"/>
              <a:ext cx="1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80" name="Rectangle 18"/>
            <p:cNvSpPr>
              <a:spLocks noChangeArrowheads="1"/>
            </p:cNvSpPr>
            <p:nvPr/>
          </p:nvSpPr>
          <p:spPr bwMode="auto">
            <a:xfrm>
              <a:off x="693" y="3194"/>
              <a:ext cx="1114" cy="166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rgbClr val="0066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81" name="Rectangle 19"/>
            <p:cNvSpPr>
              <a:spLocks noChangeArrowheads="1"/>
            </p:cNvSpPr>
            <p:nvPr/>
          </p:nvSpPr>
          <p:spPr bwMode="auto">
            <a:xfrm>
              <a:off x="693" y="3123"/>
              <a:ext cx="162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2" name="Rectangle 20"/>
            <p:cNvSpPr>
              <a:spLocks noChangeArrowheads="1"/>
            </p:cNvSpPr>
            <p:nvPr/>
          </p:nvSpPr>
          <p:spPr bwMode="auto">
            <a:xfrm>
              <a:off x="1645" y="3123"/>
              <a:ext cx="162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3" name="Rectangle 21"/>
            <p:cNvSpPr>
              <a:spLocks noChangeArrowheads="1"/>
            </p:cNvSpPr>
            <p:nvPr/>
          </p:nvSpPr>
          <p:spPr bwMode="auto">
            <a:xfrm>
              <a:off x="956" y="3123"/>
              <a:ext cx="41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4" name="Rectangle 22"/>
            <p:cNvSpPr>
              <a:spLocks noChangeArrowheads="1"/>
            </p:cNvSpPr>
            <p:nvPr/>
          </p:nvSpPr>
          <p:spPr bwMode="auto">
            <a:xfrm>
              <a:off x="1098" y="3123"/>
              <a:ext cx="40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5" name="Rectangle 23"/>
            <p:cNvSpPr>
              <a:spLocks noChangeArrowheads="1"/>
            </p:cNvSpPr>
            <p:nvPr/>
          </p:nvSpPr>
          <p:spPr bwMode="auto">
            <a:xfrm>
              <a:off x="1240" y="3123"/>
              <a:ext cx="40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6" name="Rectangle 24"/>
            <p:cNvSpPr>
              <a:spLocks noChangeArrowheads="1"/>
            </p:cNvSpPr>
            <p:nvPr/>
          </p:nvSpPr>
          <p:spPr bwMode="auto">
            <a:xfrm>
              <a:off x="1381" y="3123"/>
              <a:ext cx="41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7" name="Rectangle 25"/>
            <p:cNvSpPr>
              <a:spLocks noChangeArrowheads="1"/>
            </p:cNvSpPr>
            <p:nvPr/>
          </p:nvSpPr>
          <p:spPr bwMode="auto">
            <a:xfrm>
              <a:off x="1523" y="3123"/>
              <a:ext cx="41" cy="71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88" name="Line 26"/>
            <p:cNvSpPr>
              <a:spLocks noChangeShapeType="1"/>
            </p:cNvSpPr>
            <p:nvPr/>
          </p:nvSpPr>
          <p:spPr bwMode="auto">
            <a:xfrm>
              <a:off x="693" y="3147"/>
              <a:ext cx="1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89" name="Rectangle 27"/>
            <p:cNvSpPr>
              <a:spLocks noChangeArrowheads="1"/>
            </p:cNvSpPr>
            <p:nvPr/>
          </p:nvSpPr>
          <p:spPr bwMode="auto">
            <a:xfrm>
              <a:off x="328" y="2436"/>
              <a:ext cx="243" cy="9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90" name="Rectangle 28"/>
            <p:cNvSpPr>
              <a:spLocks noChangeArrowheads="1"/>
            </p:cNvSpPr>
            <p:nvPr/>
          </p:nvSpPr>
          <p:spPr bwMode="auto">
            <a:xfrm>
              <a:off x="1908" y="2436"/>
              <a:ext cx="243" cy="9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91" name="Text Box 29"/>
            <p:cNvSpPr txBox="1">
              <a:spLocks noChangeArrowheads="1"/>
            </p:cNvSpPr>
            <p:nvPr/>
          </p:nvSpPr>
          <p:spPr bwMode="auto">
            <a:xfrm>
              <a:off x="2064" y="1488"/>
              <a:ext cx="54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Read-out board</a:t>
              </a:r>
            </a:p>
          </p:txBody>
        </p:sp>
        <p:sp>
          <p:nvSpPr>
            <p:cNvPr id="52292" name="Line 30"/>
            <p:cNvSpPr>
              <a:spLocks noChangeShapeType="1"/>
            </p:cNvSpPr>
            <p:nvPr/>
          </p:nvSpPr>
          <p:spPr bwMode="auto">
            <a:xfrm flipH="1">
              <a:off x="1726" y="1607"/>
              <a:ext cx="303" cy="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3" name="Text Box 31"/>
            <p:cNvSpPr txBox="1">
              <a:spLocks noChangeArrowheads="1"/>
            </p:cNvSpPr>
            <p:nvPr/>
          </p:nvSpPr>
          <p:spPr bwMode="auto">
            <a:xfrm>
              <a:off x="2064" y="1776"/>
              <a:ext cx="691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Laminated Photo-image-able cover lay</a:t>
              </a:r>
            </a:p>
          </p:txBody>
        </p:sp>
        <p:sp>
          <p:nvSpPr>
            <p:cNvPr id="52294" name="Line 32"/>
            <p:cNvSpPr>
              <a:spLocks noChangeShapeType="1"/>
            </p:cNvSpPr>
            <p:nvPr/>
          </p:nvSpPr>
          <p:spPr bwMode="auto">
            <a:xfrm flipH="1" flipV="1">
              <a:off x="1766" y="1797"/>
              <a:ext cx="263" cy="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5" name="Line 33"/>
            <p:cNvSpPr>
              <a:spLocks noChangeShapeType="1"/>
            </p:cNvSpPr>
            <p:nvPr/>
          </p:nvSpPr>
          <p:spPr bwMode="auto">
            <a:xfrm flipH="1">
              <a:off x="1766" y="1891"/>
              <a:ext cx="263" cy="2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6" name="Text Box 34"/>
            <p:cNvSpPr txBox="1">
              <a:spLocks noChangeArrowheads="1"/>
            </p:cNvSpPr>
            <p:nvPr/>
          </p:nvSpPr>
          <p:spPr bwMode="auto">
            <a:xfrm>
              <a:off x="288" y="2578"/>
              <a:ext cx="32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/>
                <a:t>frame</a:t>
              </a:r>
            </a:p>
          </p:txBody>
        </p:sp>
        <p:sp>
          <p:nvSpPr>
            <p:cNvPr id="52297" name="Line 35"/>
            <p:cNvSpPr>
              <a:spLocks noChangeShapeType="1"/>
            </p:cNvSpPr>
            <p:nvPr/>
          </p:nvSpPr>
          <p:spPr bwMode="auto">
            <a:xfrm flipV="1">
              <a:off x="490" y="2484"/>
              <a:ext cx="41" cy="1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298" name="Text Box 36"/>
            <p:cNvSpPr txBox="1">
              <a:spLocks noChangeArrowheads="1"/>
            </p:cNvSpPr>
            <p:nvPr/>
          </p:nvSpPr>
          <p:spPr bwMode="auto">
            <a:xfrm>
              <a:off x="2016" y="2160"/>
              <a:ext cx="7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Stretched mesh</a:t>
              </a:r>
            </a:p>
            <a:p>
              <a:r>
                <a:rPr lang="en-US" sz="1000" b="1"/>
                <a:t> on frame</a:t>
              </a:r>
            </a:p>
          </p:txBody>
        </p:sp>
        <p:sp>
          <p:nvSpPr>
            <p:cNvPr id="52299" name="Line 37"/>
            <p:cNvSpPr>
              <a:spLocks noChangeShapeType="1"/>
            </p:cNvSpPr>
            <p:nvPr/>
          </p:nvSpPr>
          <p:spPr bwMode="auto">
            <a:xfrm flipH="1">
              <a:off x="1847" y="2247"/>
              <a:ext cx="203" cy="1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52300" name="Text Box 38"/>
            <p:cNvSpPr txBox="1">
              <a:spLocks noChangeArrowheads="1"/>
            </p:cNvSpPr>
            <p:nvPr/>
          </p:nvSpPr>
          <p:spPr bwMode="auto">
            <a:xfrm>
              <a:off x="2045" y="2768"/>
              <a:ext cx="54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Laminated Photo-image-able cover lay</a:t>
              </a:r>
            </a:p>
          </p:txBody>
        </p:sp>
        <p:sp>
          <p:nvSpPr>
            <p:cNvPr id="52301" name="Line 39"/>
            <p:cNvSpPr>
              <a:spLocks noChangeShapeType="1"/>
            </p:cNvSpPr>
            <p:nvPr/>
          </p:nvSpPr>
          <p:spPr bwMode="auto">
            <a:xfrm flipH="1" flipV="1">
              <a:off x="1786" y="2768"/>
              <a:ext cx="264" cy="4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52227" name="Picture 40" descr="DSCN16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0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41" descr="DSCN168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572000"/>
            <a:ext cx="14859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229" name="Group 42"/>
          <p:cNvGrpSpPr>
            <a:grpSpLocks/>
          </p:cNvGrpSpPr>
          <p:nvPr/>
        </p:nvGrpSpPr>
        <p:grpSpPr bwMode="auto">
          <a:xfrm>
            <a:off x="5143500" y="1928813"/>
            <a:ext cx="3597275" cy="2209800"/>
            <a:chOff x="3216" y="768"/>
            <a:chExt cx="2266" cy="1392"/>
          </a:xfrm>
        </p:grpSpPr>
        <p:sp>
          <p:nvSpPr>
            <p:cNvPr id="52236" name="Rectangle 43"/>
            <p:cNvSpPr>
              <a:spLocks noChangeArrowheads="1"/>
            </p:cNvSpPr>
            <p:nvPr/>
          </p:nvSpPr>
          <p:spPr bwMode="auto">
            <a:xfrm>
              <a:off x="3843" y="1932"/>
              <a:ext cx="295" cy="23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37" name="Rectangle 44"/>
            <p:cNvSpPr>
              <a:spLocks noChangeArrowheads="1"/>
            </p:cNvSpPr>
            <p:nvPr/>
          </p:nvSpPr>
          <p:spPr bwMode="auto">
            <a:xfrm>
              <a:off x="3769" y="2137"/>
              <a:ext cx="369" cy="23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38" name="Rectangle 45"/>
            <p:cNvSpPr>
              <a:spLocks noChangeArrowheads="1"/>
            </p:cNvSpPr>
            <p:nvPr/>
          </p:nvSpPr>
          <p:spPr bwMode="auto">
            <a:xfrm>
              <a:off x="3216" y="1932"/>
              <a:ext cx="295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39" name="Rectangle 46"/>
            <p:cNvSpPr>
              <a:spLocks noChangeArrowheads="1"/>
            </p:cNvSpPr>
            <p:nvPr/>
          </p:nvSpPr>
          <p:spPr bwMode="auto">
            <a:xfrm>
              <a:off x="3216" y="1955"/>
              <a:ext cx="350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0" name="Rectangle 47"/>
            <p:cNvSpPr>
              <a:spLocks noChangeArrowheads="1"/>
            </p:cNvSpPr>
            <p:nvPr/>
          </p:nvSpPr>
          <p:spPr bwMode="auto">
            <a:xfrm>
              <a:off x="3788" y="1955"/>
              <a:ext cx="350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1" name="Rectangle 48"/>
            <p:cNvSpPr>
              <a:spLocks noChangeArrowheads="1"/>
            </p:cNvSpPr>
            <p:nvPr/>
          </p:nvSpPr>
          <p:spPr bwMode="auto">
            <a:xfrm>
              <a:off x="3216" y="2137"/>
              <a:ext cx="369" cy="23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2" name="AutoShape 49"/>
            <p:cNvSpPr>
              <a:spLocks noChangeArrowheads="1"/>
            </p:cNvSpPr>
            <p:nvPr/>
          </p:nvSpPr>
          <p:spPr bwMode="auto">
            <a:xfrm>
              <a:off x="3566" y="1955"/>
              <a:ext cx="37" cy="18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52243" name="AutoShape 50"/>
            <p:cNvSpPr>
              <a:spLocks noChangeArrowheads="1"/>
            </p:cNvSpPr>
            <p:nvPr/>
          </p:nvSpPr>
          <p:spPr bwMode="auto">
            <a:xfrm>
              <a:off x="3751" y="1955"/>
              <a:ext cx="74" cy="182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4" name="Rectangle 51"/>
            <p:cNvSpPr>
              <a:spLocks noChangeArrowheads="1"/>
            </p:cNvSpPr>
            <p:nvPr/>
          </p:nvSpPr>
          <p:spPr bwMode="auto">
            <a:xfrm>
              <a:off x="3216" y="768"/>
              <a:ext cx="350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5" name="Rectangle 52"/>
            <p:cNvSpPr>
              <a:spLocks noChangeArrowheads="1"/>
            </p:cNvSpPr>
            <p:nvPr/>
          </p:nvSpPr>
          <p:spPr bwMode="auto">
            <a:xfrm>
              <a:off x="3566" y="768"/>
              <a:ext cx="572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6" name="Rectangle 53"/>
            <p:cNvSpPr>
              <a:spLocks noChangeArrowheads="1"/>
            </p:cNvSpPr>
            <p:nvPr/>
          </p:nvSpPr>
          <p:spPr bwMode="auto">
            <a:xfrm>
              <a:off x="3216" y="996"/>
              <a:ext cx="922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7" name="Rectangle 54"/>
            <p:cNvSpPr>
              <a:spLocks noChangeArrowheads="1"/>
            </p:cNvSpPr>
            <p:nvPr/>
          </p:nvSpPr>
          <p:spPr bwMode="auto">
            <a:xfrm>
              <a:off x="3216" y="814"/>
              <a:ext cx="350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48" name="Rectangle 55"/>
            <p:cNvSpPr>
              <a:spLocks noChangeArrowheads="1"/>
            </p:cNvSpPr>
            <p:nvPr/>
          </p:nvSpPr>
          <p:spPr bwMode="auto">
            <a:xfrm>
              <a:off x="3566" y="814"/>
              <a:ext cx="572" cy="182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49" name="Rectangle 56"/>
            <p:cNvSpPr>
              <a:spLocks noChangeArrowheads="1"/>
            </p:cNvSpPr>
            <p:nvPr/>
          </p:nvSpPr>
          <p:spPr bwMode="auto">
            <a:xfrm>
              <a:off x="3216" y="1567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0" name="Rectangle 57"/>
            <p:cNvSpPr>
              <a:spLocks noChangeArrowheads="1"/>
            </p:cNvSpPr>
            <p:nvPr/>
          </p:nvSpPr>
          <p:spPr bwMode="auto">
            <a:xfrm>
              <a:off x="3788" y="1567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1" name="Rectangle 58"/>
            <p:cNvSpPr>
              <a:spLocks noChangeArrowheads="1"/>
            </p:cNvSpPr>
            <p:nvPr/>
          </p:nvSpPr>
          <p:spPr bwMode="auto">
            <a:xfrm>
              <a:off x="3216" y="1795"/>
              <a:ext cx="922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2" name="Rectangle 59"/>
            <p:cNvSpPr>
              <a:spLocks noChangeArrowheads="1"/>
            </p:cNvSpPr>
            <p:nvPr/>
          </p:nvSpPr>
          <p:spPr bwMode="auto">
            <a:xfrm>
              <a:off x="3216" y="1612"/>
              <a:ext cx="350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3" name="Rectangle 60"/>
            <p:cNvSpPr>
              <a:spLocks noChangeArrowheads="1"/>
            </p:cNvSpPr>
            <p:nvPr/>
          </p:nvSpPr>
          <p:spPr bwMode="auto">
            <a:xfrm>
              <a:off x="3788" y="1612"/>
              <a:ext cx="350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4" name="AutoShape 61"/>
            <p:cNvSpPr>
              <a:spLocks noChangeArrowheads="1"/>
            </p:cNvSpPr>
            <p:nvPr/>
          </p:nvSpPr>
          <p:spPr bwMode="auto">
            <a:xfrm>
              <a:off x="3566" y="1612"/>
              <a:ext cx="37" cy="183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>
                <a:solidFill>
                  <a:srgbClr val="33CC33"/>
                </a:solidFill>
              </a:endParaRPr>
            </a:p>
          </p:txBody>
        </p:sp>
        <p:sp>
          <p:nvSpPr>
            <p:cNvPr id="52255" name="AutoShape 62"/>
            <p:cNvSpPr>
              <a:spLocks noChangeArrowheads="1"/>
            </p:cNvSpPr>
            <p:nvPr/>
          </p:nvSpPr>
          <p:spPr bwMode="auto">
            <a:xfrm>
              <a:off x="3751" y="1612"/>
              <a:ext cx="74" cy="183"/>
            </a:xfrm>
            <a:prstGeom prst="triangle">
              <a:avLst>
                <a:gd name="adj" fmla="val 50000"/>
              </a:avLst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6" name="Rectangle 63"/>
            <p:cNvSpPr>
              <a:spLocks noChangeArrowheads="1"/>
            </p:cNvSpPr>
            <p:nvPr/>
          </p:nvSpPr>
          <p:spPr bwMode="auto">
            <a:xfrm>
              <a:off x="3216" y="1179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7" name="Rectangle 64"/>
            <p:cNvSpPr>
              <a:spLocks noChangeArrowheads="1"/>
            </p:cNvSpPr>
            <p:nvPr/>
          </p:nvSpPr>
          <p:spPr bwMode="auto">
            <a:xfrm>
              <a:off x="3788" y="1179"/>
              <a:ext cx="350" cy="45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58" name="Rectangle 65"/>
            <p:cNvSpPr>
              <a:spLocks noChangeArrowheads="1"/>
            </p:cNvSpPr>
            <p:nvPr/>
          </p:nvSpPr>
          <p:spPr bwMode="auto">
            <a:xfrm>
              <a:off x="3216" y="1407"/>
              <a:ext cx="922" cy="46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59" name="Rectangle 66"/>
            <p:cNvSpPr>
              <a:spLocks noChangeArrowheads="1"/>
            </p:cNvSpPr>
            <p:nvPr/>
          </p:nvSpPr>
          <p:spPr bwMode="auto">
            <a:xfrm>
              <a:off x="3216" y="1224"/>
              <a:ext cx="350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2260" name="Rectangle 67"/>
            <p:cNvSpPr>
              <a:spLocks noChangeArrowheads="1"/>
            </p:cNvSpPr>
            <p:nvPr/>
          </p:nvSpPr>
          <p:spPr bwMode="auto">
            <a:xfrm>
              <a:off x="3511" y="1224"/>
              <a:ext cx="627" cy="183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/>
            </a:p>
          </p:txBody>
        </p:sp>
        <p:sp>
          <p:nvSpPr>
            <p:cNvPr id="52261" name="Text Box 68"/>
            <p:cNvSpPr txBox="1">
              <a:spLocks noChangeArrowheads="1"/>
            </p:cNvSpPr>
            <p:nvPr/>
          </p:nvSpPr>
          <p:spPr bwMode="auto">
            <a:xfrm>
              <a:off x="4248" y="889"/>
              <a:ext cx="60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Raw material</a:t>
              </a:r>
            </a:p>
          </p:txBody>
        </p:sp>
        <p:sp>
          <p:nvSpPr>
            <p:cNvPr id="52262" name="Text Box 69"/>
            <p:cNvSpPr txBox="1">
              <a:spLocks noChangeArrowheads="1"/>
            </p:cNvSpPr>
            <p:nvPr/>
          </p:nvSpPr>
          <p:spPr bwMode="auto">
            <a:xfrm>
              <a:off x="4245" y="1297"/>
              <a:ext cx="123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Single side copper patterning</a:t>
              </a:r>
            </a:p>
          </p:txBody>
        </p:sp>
        <p:sp>
          <p:nvSpPr>
            <p:cNvPr id="52263" name="Text Box 70"/>
            <p:cNvSpPr txBox="1">
              <a:spLocks noChangeArrowheads="1"/>
            </p:cNvSpPr>
            <p:nvPr/>
          </p:nvSpPr>
          <p:spPr bwMode="auto">
            <a:xfrm>
              <a:off x="4245" y="1654"/>
              <a:ext cx="79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Polyimide etching</a:t>
              </a:r>
            </a:p>
          </p:txBody>
        </p:sp>
        <p:sp>
          <p:nvSpPr>
            <p:cNvPr id="52264" name="Text Box 71"/>
            <p:cNvSpPr txBox="1">
              <a:spLocks noChangeArrowheads="1"/>
            </p:cNvSpPr>
            <p:nvPr/>
          </p:nvSpPr>
          <p:spPr bwMode="auto">
            <a:xfrm>
              <a:off x="4245" y="1996"/>
              <a:ext cx="98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000" b="1"/>
                <a:t>Copper reduction</a:t>
              </a:r>
            </a:p>
          </p:txBody>
        </p:sp>
      </p:grpSp>
      <p:pic>
        <p:nvPicPr>
          <p:cNvPr id="52230" name="Picture 72" descr="large_GEM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4495800"/>
            <a:ext cx="21336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73" descr="single_mas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4495800"/>
            <a:ext cx="26670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2" name="Text Box 74"/>
          <p:cNvSpPr txBox="1">
            <a:spLocks noChangeArrowheads="1"/>
          </p:cNvSpPr>
          <p:nvPr/>
        </p:nvSpPr>
        <p:spPr bwMode="auto">
          <a:xfrm>
            <a:off x="785813" y="214313"/>
            <a:ext cx="6203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ea typeface="ＭＳ Ｐゴシック" pitchFamily="34" charset="-128"/>
              </a:rPr>
              <a:t>Development of large-area Micro-Pattern Gas Detectors</a:t>
            </a:r>
            <a:endParaRPr lang="en-US" b="1"/>
          </a:p>
        </p:txBody>
      </p:sp>
      <p:sp>
        <p:nvSpPr>
          <p:cNvPr id="52233" name="Text Box 75"/>
          <p:cNvSpPr txBox="1">
            <a:spLocks noChangeArrowheads="1"/>
          </p:cNvSpPr>
          <p:nvPr/>
        </p:nvSpPr>
        <p:spPr bwMode="auto">
          <a:xfrm>
            <a:off x="1143000" y="785813"/>
            <a:ext cx="1884363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Bulk Micromegas</a:t>
            </a:r>
          </a:p>
        </p:txBody>
      </p:sp>
      <p:sp>
        <p:nvSpPr>
          <p:cNvPr id="52234" name="Text Box 76"/>
          <p:cNvSpPr txBox="1">
            <a:spLocks noChangeArrowheads="1"/>
          </p:cNvSpPr>
          <p:nvPr/>
        </p:nvSpPr>
        <p:spPr bwMode="auto">
          <a:xfrm>
            <a:off x="5000625" y="785813"/>
            <a:ext cx="19081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Single mask GEM</a:t>
            </a:r>
          </a:p>
        </p:txBody>
      </p:sp>
      <p:pic>
        <p:nvPicPr>
          <p:cNvPr id="52235" name="Picture 77" descr="x 500 - 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53400" y="4495800"/>
            <a:ext cx="99060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733B8E76-C10D-4030-AF9C-F113D7743D2C}" type="slidenum">
              <a:rPr lang="en-US" smtClean="0">
                <a:latin typeface="Arial" pitchFamily="34" charset="0"/>
              </a:rPr>
              <a:pPr/>
              <a:t>48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4332288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Limitations of Gas Detectors</a:t>
            </a:r>
          </a:p>
        </p:txBody>
      </p:sp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1341438"/>
            <a:ext cx="2376487" cy="130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488" y="2852738"/>
            <a:ext cx="17224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7" descr="cern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538" y="2997200"/>
            <a:ext cx="2449512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179388" y="981075"/>
            <a:ext cx="349250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Avalanche region </a:t>
            </a:r>
            <a:r>
              <a:rPr lang="en-US" sz="1400">
                <a:cs typeface="Arial" pitchFamily="34" charset="0"/>
              </a:rPr>
              <a:t>→  plasma formation </a:t>
            </a:r>
          </a:p>
          <a:p>
            <a:r>
              <a:rPr lang="en-US" sz="1400">
                <a:cs typeface="Arial" pitchFamily="34" charset="0"/>
              </a:rPr>
              <a:t>(complicated plasma chemistry)</a:t>
            </a:r>
            <a:endParaRPr lang="en-GB" sz="1400">
              <a:cs typeface="Arial" pitchFamily="34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0" y="1600200"/>
            <a:ext cx="431482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fr-FR"/>
              <a:t> Dissociation of detector gas and pollutants</a:t>
            </a:r>
          </a:p>
          <a:p>
            <a:pPr>
              <a:buFontTx/>
              <a:buChar char="•"/>
            </a:pPr>
            <a:r>
              <a:rPr lang="fr-FR"/>
              <a:t> Highly active radicals formation</a:t>
            </a:r>
          </a:p>
          <a:p>
            <a:pPr>
              <a:buFontTx/>
              <a:buChar char="•"/>
            </a:pPr>
            <a:r>
              <a:rPr lang="fr-FR"/>
              <a:t> Polymerization (organic quenchers)</a:t>
            </a:r>
          </a:p>
          <a:p>
            <a:pPr>
              <a:buFontTx/>
              <a:buChar char="•"/>
            </a:pPr>
            <a:r>
              <a:rPr lang="fr-FR"/>
              <a:t> Insulating deposits on anodes and cathodes</a:t>
            </a:r>
          </a:p>
          <a:p>
            <a:endParaRPr lang="en-GB"/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88925" y="700088"/>
            <a:ext cx="1992313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800" b="1"/>
              <a:t>Classical ageing</a:t>
            </a:r>
            <a:endParaRPr lang="en-GB" sz="1800" b="1"/>
          </a:p>
        </p:txBody>
      </p:sp>
      <p:pic>
        <p:nvPicPr>
          <p:cNvPr id="24588" name="Picture 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025" y="1341438"/>
            <a:ext cx="1944688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9" name="Text Box 17"/>
          <p:cNvSpPr txBox="1">
            <a:spLocks noChangeArrowheads="1"/>
          </p:cNvSpPr>
          <p:nvPr/>
        </p:nvSpPr>
        <p:spPr bwMode="auto">
          <a:xfrm>
            <a:off x="1371600" y="3200400"/>
            <a:ext cx="2984500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0000"/>
                </a:solidFill>
              </a:rPr>
              <a:t>Anode:</a:t>
            </a:r>
            <a:r>
              <a:rPr lang="fr-FR"/>
              <a:t> increase of the wire</a:t>
            </a:r>
          </a:p>
          <a:p>
            <a:r>
              <a:rPr lang="fr-FR"/>
              <a:t>diameter, </a:t>
            </a:r>
            <a:r>
              <a:rPr lang="en-US"/>
              <a:t>reduced</a:t>
            </a:r>
            <a:r>
              <a:rPr lang="fr-FR"/>
              <a:t> and variable</a:t>
            </a:r>
          </a:p>
          <a:p>
            <a:r>
              <a:rPr lang="fr-FR"/>
              <a:t>field, variable gain and energy</a:t>
            </a:r>
          </a:p>
          <a:p>
            <a:r>
              <a:rPr lang="fr-FR"/>
              <a:t>resolution.</a:t>
            </a:r>
            <a:endParaRPr lang="en-GB"/>
          </a:p>
        </p:txBody>
      </p:sp>
      <p:sp>
        <p:nvSpPr>
          <p:cNvPr id="24590" name="Text Box 18"/>
          <p:cNvSpPr txBox="1">
            <a:spLocks noChangeArrowheads="1"/>
          </p:cNvSpPr>
          <p:nvPr/>
        </p:nvSpPr>
        <p:spPr bwMode="auto">
          <a:xfrm>
            <a:off x="152400" y="4953000"/>
            <a:ext cx="3090863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0000"/>
                </a:solidFill>
              </a:rPr>
              <a:t>Cathode:</a:t>
            </a:r>
            <a:r>
              <a:rPr lang="fr-FR"/>
              <a:t> formation of strong</a:t>
            </a:r>
          </a:p>
          <a:p>
            <a:r>
              <a:rPr lang="fr-FR"/>
              <a:t>dipoles, field emmision and</a:t>
            </a:r>
          </a:p>
          <a:p>
            <a:r>
              <a:rPr lang="fr-FR"/>
              <a:t>microdischarges (Malter effect). </a:t>
            </a:r>
            <a:endParaRPr lang="en-GB"/>
          </a:p>
        </p:txBody>
      </p:sp>
      <p:graphicFrame>
        <p:nvGraphicFramePr>
          <p:cNvPr id="24578" name="Object 19"/>
          <p:cNvGraphicFramePr>
            <a:graphicFrameLocks noChangeAspect="1"/>
          </p:cNvGraphicFramePr>
          <p:nvPr/>
        </p:nvGraphicFramePr>
        <p:xfrm>
          <a:off x="3276600" y="4292600"/>
          <a:ext cx="1003300" cy="2057400"/>
        </p:xfrm>
        <a:graphic>
          <a:graphicData uri="http://schemas.openxmlformats.org/presentationml/2006/ole">
            <p:oleObj spid="_x0000_s24578" name="CorelPhotoPaint.Image.10" r:id="rId8" imgW="1002821" imgH="2057143" progId="CorelPhotoPaint.Image.10">
              <p:embed/>
            </p:oleObj>
          </a:graphicData>
        </a:graphic>
      </p:graphicFrame>
      <p:graphicFrame>
        <p:nvGraphicFramePr>
          <p:cNvPr id="24579" name="Object 20"/>
          <p:cNvGraphicFramePr>
            <a:graphicFrameLocks noChangeAspect="1"/>
          </p:cNvGraphicFramePr>
          <p:nvPr/>
        </p:nvGraphicFramePr>
        <p:xfrm>
          <a:off x="395288" y="3429000"/>
          <a:ext cx="749300" cy="622300"/>
        </p:xfrm>
        <a:graphic>
          <a:graphicData uri="http://schemas.openxmlformats.org/presentationml/2006/ole">
            <p:oleObj spid="_x0000_s24579" name="CorelPhotoPaint.Image.10" r:id="rId9" imgW="749206" imgH="622003" progId="CorelPhotoPaint.Image.1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200400"/>
            <a:ext cx="4365625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124200"/>
            <a:ext cx="44196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 Box 7"/>
          <p:cNvSpPr txBox="1">
            <a:spLocks noChangeArrowheads="1"/>
          </p:cNvSpPr>
          <p:nvPr/>
        </p:nvSpPr>
        <p:spPr bwMode="auto">
          <a:xfrm>
            <a:off x="838200" y="5867400"/>
            <a:ext cx="27352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ea typeface="ヒラギノ角ゴ Pro W3"/>
                <a:cs typeface="ヒラギノ角ゴ Pro W3"/>
              </a:rPr>
              <a:t>Low Outgassing room-T epoxies</a:t>
            </a:r>
            <a:endParaRPr lang="en-US" sz="2400">
              <a:ea typeface="ヒラギノ角ゴ Pro W3"/>
              <a:cs typeface="ヒラギノ角ゴ Pro W3"/>
            </a:endParaRPr>
          </a:p>
        </p:txBody>
      </p:sp>
      <p:sp>
        <p:nvSpPr>
          <p:cNvPr id="53253" name="Text Box 8"/>
          <p:cNvSpPr txBox="1">
            <a:spLocks noChangeArrowheads="1"/>
          </p:cNvSpPr>
          <p:nvPr/>
        </p:nvSpPr>
        <p:spPr bwMode="auto">
          <a:xfrm>
            <a:off x="5562600" y="6172200"/>
            <a:ext cx="2360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ea typeface="ヒラギノ角ゴ Pro W3"/>
                <a:cs typeface="ヒラギノ角ゴ Pro W3"/>
              </a:rPr>
              <a:t>Outgassing room-T epoxies</a:t>
            </a:r>
            <a:endParaRPr lang="en-US" sz="2400">
              <a:ea typeface="ヒラギノ角ゴ Pro W3"/>
              <a:cs typeface="ヒラギノ角ゴ Pro W3"/>
            </a:endParaRPr>
          </a:p>
        </p:txBody>
      </p:sp>
      <p:sp>
        <p:nvSpPr>
          <p:cNvPr id="53254" name="Rectangle 9"/>
          <p:cNvSpPr>
            <a:spLocks noChangeArrowheads="1"/>
          </p:cNvSpPr>
          <p:nvPr/>
        </p:nvSpPr>
        <p:spPr bwMode="auto">
          <a:xfrm>
            <a:off x="1147763" y="2362200"/>
            <a:ext cx="64277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>
                <a:ea typeface="ＭＳ Ｐゴシック" pitchFamily="34" charset="-128"/>
              </a:rPr>
              <a:t>Creation of database of "radiation-hard" materials &amp; </a:t>
            </a:r>
          </a:p>
          <a:p>
            <a:pPr algn="ctr"/>
            <a:r>
              <a:rPr lang="en-US" altLang="ja-JP">
                <a:ea typeface="ＭＳ Ｐゴシック" pitchFamily="34" charset="-128"/>
              </a:rPr>
              <a:t>detectors depending on application, commercially available materials</a:t>
            </a:r>
            <a:endParaRPr lang="fr-FR"/>
          </a:p>
        </p:txBody>
      </p:sp>
      <p:sp>
        <p:nvSpPr>
          <p:cNvPr id="53255" name="TextBox 10"/>
          <p:cNvSpPr txBox="1">
            <a:spLocks noChangeArrowheads="1"/>
          </p:cNvSpPr>
          <p:nvPr/>
        </p:nvSpPr>
        <p:spPr bwMode="auto">
          <a:xfrm>
            <a:off x="428625" y="857250"/>
            <a:ext cx="7613650" cy="162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0000"/>
                </a:solidFill>
              </a:rPr>
              <a:t>Solutions</a:t>
            </a:r>
            <a:r>
              <a:rPr lang="fr-FR"/>
              <a:t>: carefull material selection for the detector construction and gas system,</a:t>
            </a:r>
          </a:p>
          <a:p>
            <a:r>
              <a:rPr lang="fr-FR"/>
              <a:t>detector type (GEM is resitant to classical ageing), working point,</a:t>
            </a:r>
          </a:p>
          <a:p>
            <a:r>
              <a:rPr lang="fr-FR"/>
              <a:t>non-polymerizing gases, additives supressing polymerization (alkohols, methylal),</a:t>
            </a:r>
          </a:p>
          <a:p>
            <a:r>
              <a:rPr lang="fr-FR"/>
              <a:t>additives increasing surface conductivity (H</a:t>
            </a:r>
            <a:r>
              <a:rPr lang="fr-FR" baseline="-25000"/>
              <a:t>2</a:t>
            </a:r>
            <a:r>
              <a:rPr lang="fr-FR"/>
              <a:t>O vapour), clening additives (CF</a:t>
            </a:r>
            <a:r>
              <a:rPr lang="fr-FR" baseline="-25000"/>
              <a:t>4</a:t>
            </a:r>
            <a:r>
              <a:rPr lang="fr-FR"/>
              <a:t>).</a:t>
            </a:r>
            <a:endParaRPr lang="en-GB"/>
          </a:p>
          <a:p>
            <a:endParaRPr lang="en-GB"/>
          </a:p>
        </p:txBody>
      </p:sp>
      <p:sp>
        <p:nvSpPr>
          <p:cNvPr id="53256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4332288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Limitations of Gas 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F2665E1E-84EF-4603-AC15-CA277195B458}" type="slidenum">
              <a:rPr lang="en-US" smtClean="0">
                <a:latin typeface="Arial" pitchFamily="34" charset="0"/>
              </a:rPr>
              <a:pPr/>
              <a:t>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30" name="Text Box 5"/>
          <p:cNvSpPr txBox="1">
            <a:spLocks noChangeArrowheads="1"/>
          </p:cNvSpPr>
          <p:nvPr/>
        </p:nvSpPr>
        <p:spPr bwMode="auto">
          <a:xfrm>
            <a:off x="785813" y="142875"/>
            <a:ext cx="2974975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Ionization of Gases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323850" y="855663"/>
          <a:ext cx="2376488" cy="1374775"/>
        </p:xfrm>
        <a:graphic>
          <a:graphicData uri="http://schemas.openxmlformats.org/presentationml/2006/ole">
            <p:oleObj spid="_x0000_s1026" name="Designer Drawing" r:id="rId4" imgW="1792800" imgH="1036800" progId="Designer.Drawing.7">
              <p:embed/>
            </p:oleObj>
          </a:graphicData>
        </a:graphic>
      </p:graphicFrame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2484438" y="908050"/>
          <a:ext cx="2447925" cy="1417638"/>
        </p:xfrm>
        <a:graphic>
          <a:graphicData uri="http://schemas.openxmlformats.org/presentationml/2006/ole">
            <p:oleObj spid="_x0000_s1027" name="Designer Drawing" r:id="rId5" imgW="1792800" imgH="1036800" progId="Designer.Drawing.7">
              <p:embed/>
            </p:oleObj>
          </a:graphicData>
        </a:graphic>
      </p:graphicFrame>
      <p:pic>
        <p:nvPicPr>
          <p:cNvPr id="1031" name="Picture 8" descr="ionizatio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363" y="2636838"/>
            <a:ext cx="382905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900113" y="1789113"/>
            <a:ext cx="17970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Primary ionization</a:t>
            </a:r>
          </a:p>
        </p:txBody>
      </p:sp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3203575" y="1860550"/>
            <a:ext cx="1547813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Total ionization</a:t>
            </a: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107950" y="2492375"/>
            <a:ext cx="4171950" cy="995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Fast charged particles ionize atoms of gas.</a:t>
            </a:r>
          </a:p>
          <a:p>
            <a:pPr marL="361950" indent="-361950"/>
            <a:r>
              <a:rPr lang="en-US"/>
              <a:t>Often resulting primary electron will have </a:t>
            </a:r>
          </a:p>
          <a:p>
            <a:pPr marL="361950" indent="-361950"/>
            <a:r>
              <a:rPr lang="en-US"/>
              <a:t>enough kinetic energy to ionize other atoms</a:t>
            </a:r>
            <a:r>
              <a:rPr lang="en-US" b="1"/>
              <a:t>.</a:t>
            </a:r>
          </a:p>
        </p:txBody>
      </p:sp>
      <p:graphicFrame>
        <p:nvGraphicFramePr>
          <p:cNvPr id="1028" name="Object 12"/>
          <p:cNvGraphicFramePr>
            <a:graphicFrameLocks noChangeAspect="1"/>
          </p:cNvGraphicFramePr>
          <p:nvPr/>
        </p:nvGraphicFramePr>
        <p:xfrm>
          <a:off x="250825" y="3716338"/>
          <a:ext cx="1778000" cy="1117600"/>
        </p:xfrm>
        <a:graphic>
          <a:graphicData uri="http://schemas.openxmlformats.org/presentationml/2006/ole">
            <p:oleObj spid="_x0000_s1028" name="Equation" r:id="rId7" imgW="1777680" imgH="1117440" progId="Equation.3">
              <p:embed/>
            </p:oleObj>
          </a:graphicData>
        </a:graphic>
      </p:graphicFrame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2195513" y="3789363"/>
            <a:ext cx="2879725" cy="1154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 sz="1400" i="1">
                <a:solidFill>
                  <a:schemeClr val="tx1"/>
                </a:solidFill>
                <a:latin typeface="Times New Roman" pitchFamily="18" charset="0"/>
              </a:rPr>
              <a:t>n</a:t>
            </a:r>
            <a:r>
              <a:rPr lang="en-US" sz="1400" i="1" baseline="-25000">
                <a:solidFill>
                  <a:schemeClr val="tx1"/>
                </a:solidFill>
                <a:latin typeface="Times New Roman" pitchFamily="18" charset="0"/>
              </a:rPr>
              <a:t>total </a:t>
            </a:r>
            <a:r>
              <a:rPr lang="en-US" sz="1400"/>
              <a:t>-</a:t>
            </a:r>
            <a:r>
              <a:rPr lang="en-US" sz="1200"/>
              <a:t> </a:t>
            </a:r>
            <a:r>
              <a:rPr lang="en-US" sz="1400"/>
              <a:t>number of created</a:t>
            </a:r>
          </a:p>
          <a:p>
            <a:pPr marL="361950" indent="-361950"/>
            <a:r>
              <a:rPr lang="en-US" sz="1400"/>
              <a:t>	electron-ion pairs</a:t>
            </a:r>
          </a:p>
          <a:p>
            <a:pPr marL="361950" indent="-361950"/>
            <a:r>
              <a:rPr lang="en-US" sz="1400" i="1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sz="1400" i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US" sz="1400">
                <a:solidFill>
                  <a:schemeClr val="hlink"/>
                </a:solidFill>
              </a:rPr>
              <a:t>  </a:t>
            </a:r>
            <a:r>
              <a:rPr lang="en-US" sz="1400"/>
              <a:t>= total energy loss</a:t>
            </a:r>
          </a:p>
          <a:p>
            <a:pPr marL="361950" indent="-361950"/>
            <a:r>
              <a:rPr lang="en-US" sz="1400" i="1">
                <a:solidFill>
                  <a:schemeClr val="tx1"/>
                </a:solidFill>
                <a:latin typeface="Times New Roman" pitchFamily="18" charset="0"/>
              </a:rPr>
              <a:t>W</a:t>
            </a:r>
            <a:r>
              <a:rPr lang="en-US" sz="1400" i="1" baseline="-25000">
                <a:solidFill>
                  <a:schemeClr val="tx1"/>
                </a:solidFill>
                <a:latin typeface="Times New Roman" pitchFamily="18" charset="0"/>
              </a:rPr>
              <a:t>i</a:t>
            </a:r>
            <a:r>
              <a:rPr lang="en-US" sz="1400">
                <a:solidFill>
                  <a:schemeClr val="hlink"/>
                </a:solidFill>
              </a:rPr>
              <a:t>  </a:t>
            </a:r>
            <a:r>
              <a:rPr lang="en-US" sz="1400"/>
              <a:t>= effective &lt;energy loss&gt;/pair</a:t>
            </a:r>
          </a:p>
        </p:txBody>
      </p:sp>
      <p:sp>
        <p:nvSpPr>
          <p:cNvPr id="1036" name="Rectangle 14"/>
          <p:cNvSpPr>
            <a:spLocks noChangeArrowheads="1"/>
          </p:cNvSpPr>
          <p:nvPr/>
        </p:nvSpPr>
        <p:spPr bwMode="auto">
          <a:xfrm>
            <a:off x="5508625" y="2060575"/>
            <a:ext cx="27305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Lohse and Witzeling, Instrumentation In High </a:t>
            </a:r>
          </a:p>
          <a:p>
            <a:pPr marL="361950" indent="-361950" eaLnBrk="0" hangingPunct="0">
              <a:lnSpc>
                <a:spcPct val="100000"/>
              </a:lnSpc>
              <a:spcBef>
                <a:spcPct val="0"/>
              </a:spcBef>
            </a:pPr>
            <a:r>
              <a:rPr lang="en-US" sz="1000">
                <a:solidFill>
                  <a:schemeClr val="tx1"/>
                </a:solidFill>
              </a:rPr>
              <a:t>Energy Physics, World Scientific,1992</a:t>
            </a:r>
            <a:r>
              <a:rPr lang="en-US" sz="1400" b="1"/>
              <a:t> </a:t>
            </a:r>
          </a:p>
        </p:txBody>
      </p:sp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971550" y="5516563"/>
            <a:ext cx="3686175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Number of primary electron/ion pairs in</a:t>
            </a:r>
          </a:p>
          <a:p>
            <a:pPr marL="361950" indent="-361950"/>
            <a:r>
              <a:rPr lang="en-US"/>
              <a:t>frequently used gases.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748B6389-266E-4113-AE9A-EDEE75463CB2}" type="slidenum">
              <a:rPr lang="en-US" smtClean="0">
                <a:latin typeface="Arial" pitchFamily="34" charset="0"/>
              </a:rPr>
              <a:pPr/>
              <a:t>50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4275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4332288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Limitations of Gas Detectors</a:t>
            </a:r>
          </a:p>
        </p:txBody>
      </p:sp>
      <p:pic>
        <p:nvPicPr>
          <p:cNvPr id="54276" name="Picture 5" descr="msgcdis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63" y="2857500"/>
            <a:ext cx="2362200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Text Box 6"/>
          <p:cNvSpPr txBox="1">
            <a:spLocks noChangeArrowheads="1"/>
          </p:cNvSpPr>
          <p:nvPr/>
        </p:nvSpPr>
        <p:spPr bwMode="auto">
          <a:xfrm>
            <a:off x="357188" y="1214438"/>
            <a:ext cx="40592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800" b="1"/>
              <a:t>Discharges</a:t>
            </a:r>
          </a:p>
          <a:p>
            <a:r>
              <a:rPr lang="fr-FR"/>
              <a:t>Field and charge density dependent effect.</a:t>
            </a:r>
          </a:p>
          <a:p>
            <a:r>
              <a:rPr lang="fr-FR">
                <a:solidFill>
                  <a:srgbClr val="FF0000"/>
                </a:solidFill>
              </a:rPr>
              <a:t>Solution:</a:t>
            </a:r>
            <a:r>
              <a:rPr lang="fr-FR"/>
              <a:t> multistep amplification</a:t>
            </a:r>
          </a:p>
          <a:p>
            <a:r>
              <a:rPr lang="fr-FR"/>
              <a:t>	resistive electrodes</a:t>
            </a:r>
            <a:endParaRPr lang="en-GB"/>
          </a:p>
        </p:txBody>
      </p:sp>
      <p:sp>
        <p:nvSpPr>
          <p:cNvPr id="54278" name="Text Box 7"/>
          <p:cNvSpPr txBox="1">
            <a:spLocks noChangeArrowheads="1"/>
          </p:cNvSpPr>
          <p:nvPr/>
        </p:nvSpPr>
        <p:spPr bwMode="auto">
          <a:xfrm>
            <a:off x="285750" y="5143500"/>
            <a:ext cx="6434138" cy="75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800" b="1"/>
              <a:t>Insulator charging up </a:t>
            </a:r>
            <a:r>
              <a:rPr lang="fr-FR"/>
              <a:t>resulting in gain variable with time and rate</a:t>
            </a:r>
          </a:p>
          <a:p>
            <a:r>
              <a:rPr lang="fr-FR">
                <a:solidFill>
                  <a:srgbClr val="FF0000"/>
                </a:solidFill>
              </a:rPr>
              <a:t>Solution</a:t>
            </a:r>
            <a:r>
              <a:rPr lang="fr-FR"/>
              <a:t>: slightly conductive materials</a:t>
            </a:r>
            <a:r>
              <a:rPr lang="fr-FR" sz="1800" b="1"/>
              <a:t> </a:t>
            </a:r>
            <a:endParaRPr lang="en-GB" sz="1800" b="1"/>
          </a:p>
        </p:txBody>
      </p:sp>
      <p:pic>
        <p:nvPicPr>
          <p:cNvPr id="5427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9800" y="1287463"/>
            <a:ext cx="4176713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5C47CEFE-1FE0-4C66-93B7-3597E8C70F59}" type="slidenum">
              <a:rPr lang="en-US" smtClean="0">
                <a:latin typeface="Arial" pitchFamily="34" charset="0"/>
              </a:rPr>
              <a:pPr/>
              <a:t>51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5299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3433763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Computer Simulations</a:t>
            </a:r>
          </a:p>
        </p:txBody>
      </p:sp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107950" y="1196975"/>
            <a:ext cx="8642350" cy="448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>
                <a:solidFill>
                  <a:srgbClr val="FF0000"/>
                </a:solidFill>
              </a:rPr>
              <a:t>MAXWELL</a:t>
            </a:r>
            <a:r>
              <a:rPr lang="en-US"/>
              <a:t> </a:t>
            </a:r>
            <a:r>
              <a:rPr lang="en-US" i="1"/>
              <a:t>(Ansoft)</a:t>
            </a:r>
            <a:r>
              <a:rPr lang="en-US"/>
              <a:t>  </a:t>
            </a:r>
          </a:p>
          <a:p>
            <a:pPr marL="361950" indent="-361950"/>
            <a:r>
              <a:rPr lang="en-US"/>
              <a:t>electrical field maps in 2D&amp; 3D, finite element calculation for arbitrary electrodes &amp; dielectrics  </a:t>
            </a:r>
          </a:p>
          <a:p>
            <a:pPr marL="361950" indent="-361950"/>
            <a:endParaRPr lang="en-US">
              <a:solidFill>
                <a:srgbClr val="FF0000"/>
              </a:solidFill>
            </a:endParaRPr>
          </a:p>
          <a:p>
            <a:pPr marL="361950" indent="-361950"/>
            <a:r>
              <a:rPr lang="en-US">
                <a:solidFill>
                  <a:srgbClr val="FF0000"/>
                </a:solidFill>
              </a:rPr>
              <a:t>HEED</a:t>
            </a:r>
            <a:r>
              <a:rPr lang="en-US"/>
              <a:t> </a:t>
            </a:r>
            <a:r>
              <a:rPr lang="en-US" i="1"/>
              <a:t>(I.Smirnov)</a:t>
            </a:r>
            <a:r>
              <a:rPr lang="en-US"/>
              <a:t>	</a:t>
            </a:r>
          </a:p>
          <a:p>
            <a:pPr marL="361950" indent="-361950"/>
            <a:r>
              <a:rPr lang="en-US"/>
              <a:t>energy loss, ionization</a:t>
            </a:r>
          </a:p>
          <a:p>
            <a:pPr marL="361950" indent="-361950"/>
            <a:endParaRPr lang="en-US"/>
          </a:p>
          <a:p>
            <a:pPr marL="361950" indent="-361950"/>
            <a:r>
              <a:rPr lang="en-US">
                <a:solidFill>
                  <a:srgbClr val="FF0000"/>
                </a:solidFill>
              </a:rPr>
              <a:t>MAGBOLTZ  </a:t>
            </a:r>
            <a:r>
              <a:rPr lang="en-US" i="1"/>
              <a:t>(S.Biagi)</a:t>
            </a:r>
            <a:r>
              <a:rPr lang="en-US"/>
              <a:t>  </a:t>
            </a:r>
          </a:p>
          <a:p>
            <a:pPr marL="361950" indent="-361950"/>
            <a:r>
              <a:rPr lang="en-US"/>
              <a:t>electron transport properties: drift, diffusion, multiplication, attachment</a:t>
            </a:r>
          </a:p>
          <a:p>
            <a:pPr marL="361950" indent="-361950"/>
            <a:endParaRPr lang="en-US">
              <a:solidFill>
                <a:srgbClr val="FF0000"/>
              </a:solidFill>
            </a:endParaRPr>
          </a:p>
          <a:p>
            <a:pPr marL="361950" indent="-361950"/>
            <a:r>
              <a:rPr lang="en-US">
                <a:solidFill>
                  <a:srgbClr val="FF0000"/>
                </a:solidFill>
              </a:rPr>
              <a:t>Garfield</a:t>
            </a:r>
            <a:r>
              <a:rPr lang="en-US"/>
              <a:t> </a:t>
            </a:r>
            <a:r>
              <a:rPr lang="en-US" i="1"/>
              <a:t>(R.Veenhof)</a:t>
            </a:r>
            <a:r>
              <a:rPr lang="en-US"/>
              <a:t>  </a:t>
            </a:r>
          </a:p>
          <a:p>
            <a:pPr marL="361950" indent="-361950"/>
            <a:r>
              <a:rPr lang="en-US"/>
              <a:t>fields, drift properties, signals (interfaced to programs above)</a:t>
            </a:r>
          </a:p>
          <a:p>
            <a:pPr marL="361950" indent="-361950"/>
            <a:endParaRPr lang="en-US">
              <a:solidFill>
                <a:srgbClr val="FF0000"/>
              </a:solidFill>
            </a:endParaRPr>
          </a:p>
          <a:p>
            <a:pPr marL="361950" indent="-361950"/>
            <a:r>
              <a:rPr lang="en-US">
                <a:solidFill>
                  <a:srgbClr val="FF0000"/>
                </a:solidFill>
              </a:rPr>
              <a:t>PSpice </a:t>
            </a:r>
            <a:r>
              <a:rPr lang="en-US" i="1"/>
              <a:t>(Cadence D.S.)</a:t>
            </a:r>
            <a:r>
              <a:rPr lang="en-US"/>
              <a:t>   electronic signal</a:t>
            </a:r>
          </a:p>
          <a:p>
            <a:pPr marL="361950" indent="-361950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285D0A37-5864-428A-85B4-8A62C5A775CA}" type="slidenum">
              <a:rPr lang="en-US" smtClean="0">
                <a:latin typeface="Arial" pitchFamily="34" charset="0"/>
              </a:rPr>
              <a:pPr/>
              <a:t>52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6323" name="Text Box 4"/>
          <p:cNvSpPr txBox="1">
            <a:spLocks noChangeArrowheads="1"/>
          </p:cNvSpPr>
          <p:nvPr/>
        </p:nvSpPr>
        <p:spPr bwMode="auto">
          <a:xfrm>
            <a:off x="879475" y="33338"/>
            <a:ext cx="3433763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Computer Simulations</a:t>
            </a:r>
          </a:p>
        </p:txBody>
      </p:sp>
      <p:pic>
        <p:nvPicPr>
          <p:cNvPr id="56324" name="Picture 5" descr="arco2_7030_tow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1989138"/>
            <a:ext cx="33686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5" name="Picture 7" descr="holefield360v"/>
          <p:cNvPicPr>
            <a:picLocks noChangeAspect="1" noChangeArrowheads="1"/>
          </p:cNvPicPr>
          <p:nvPr/>
        </p:nvPicPr>
        <p:blipFill>
          <a:blip r:embed="rId4" cstate="print">
            <a:lum bright="-2000" contrast="8000"/>
          </a:blip>
          <a:srcRect/>
          <a:stretch>
            <a:fillRect/>
          </a:stretch>
        </p:blipFill>
        <p:spPr bwMode="auto">
          <a:xfrm>
            <a:off x="684213" y="2060575"/>
            <a:ext cx="3273425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12"/>
          <p:cNvSpPr txBox="1">
            <a:spLocks noChangeArrowheads="1"/>
          </p:cNvSpPr>
          <p:nvPr/>
        </p:nvSpPr>
        <p:spPr bwMode="auto">
          <a:xfrm>
            <a:off x="1692275" y="5588000"/>
            <a:ext cx="1287463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Field Strenght</a:t>
            </a:r>
            <a:endParaRPr lang="en-GB" sz="1400"/>
          </a:p>
        </p:txBody>
      </p:sp>
      <p:sp>
        <p:nvSpPr>
          <p:cNvPr id="56327" name="Text Box 13"/>
          <p:cNvSpPr txBox="1">
            <a:spLocks noChangeArrowheads="1"/>
          </p:cNvSpPr>
          <p:nvPr/>
        </p:nvSpPr>
        <p:spPr bwMode="auto">
          <a:xfrm>
            <a:off x="5219700" y="5588000"/>
            <a:ext cx="2090738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/>
              <a:t>Townsend coefficient</a:t>
            </a:r>
            <a:endParaRPr lang="en-GB" sz="1400"/>
          </a:p>
        </p:txBody>
      </p:sp>
      <p:sp>
        <p:nvSpPr>
          <p:cNvPr id="56328" name="Text Box 20"/>
          <p:cNvSpPr txBox="1">
            <a:spLocks noChangeArrowheads="1"/>
          </p:cNvSpPr>
          <p:nvPr/>
        </p:nvSpPr>
        <p:spPr bwMode="auto">
          <a:xfrm>
            <a:off x="3059113" y="2492375"/>
            <a:ext cx="82550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Maxwell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56329" name="Text Box 21"/>
          <p:cNvSpPr txBox="1">
            <a:spLocks noChangeArrowheads="1"/>
          </p:cNvSpPr>
          <p:nvPr/>
        </p:nvSpPr>
        <p:spPr bwMode="auto">
          <a:xfrm rot="10800000" flipV="1">
            <a:off x="6588125" y="2419350"/>
            <a:ext cx="903288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Magboltz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56330" name="Text Box 26"/>
          <p:cNvSpPr txBox="1">
            <a:spLocks noChangeArrowheads="1"/>
          </p:cNvSpPr>
          <p:nvPr/>
        </p:nvSpPr>
        <p:spPr bwMode="auto">
          <a:xfrm>
            <a:off x="611188" y="1196975"/>
            <a:ext cx="73739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Input: detector geometry, materials and elctrodes potentials, gas cross sections.</a:t>
            </a:r>
            <a:endParaRPr lang="en-GB"/>
          </a:p>
        </p:txBody>
      </p:sp>
      <p:sp>
        <p:nvSpPr>
          <p:cNvPr id="56331" name="Rectangle 27"/>
          <p:cNvSpPr>
            <a:spLocks noChangeArrowheads="1"/>
          </p:cNvSpPr>
          <p:nvPr/>
        </p:nvSpPr>
        <p:spPr bwMode="auto">
          <a:xfrm>
            <a:off x="3203575" y="4508500"/>
            <a:ext cx="647700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fr-FR"/>
              <a:t>GEM</a:t>
            </a:r>
            <a:endParaRPr lang="en-US"/>
          </a:p>
        </p:txBody>
      </p:sp>
      <p:sp>
        <p:nvSpPr>
          <p:cNvPr id="56332" name="Rectangle 28"/>
          <p:cNvSpPr>
            <a:spLocks noChangeArrowheads="1"/>
          </p:cNvSpPr>
          <p:nvPr/>
        </p:nvSpPr>
        <p:spPr bwMode="auto">
          <a:xfrm>
            <a:off x="3203575" y="6237288"/>
            <a:ext cx="3243263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P. Cwetanski, http://pcwetans.home.cern.ch/pcwetans/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EE903135-6DE1-4328-AB5A-8ECB5174DA65}" type="slidenum">
              <a:rPr lang="en-US" smtClean="0">
                <a:latin typeface="Arial" pitchFamily="34" charset="0"/>
              </a:rPr>
              <a:pPr/>
              <a:t>53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7347" name="Rectangle 4"/>
          <p:cNvSpPr>
            <a:spLocks noChangeArrowheads="1"/>
          </p:cNvSpPr>
          <p:nvPr/>
        </p:nvSpPr>
        <p:spPr bwMode="auto">
          <a:xfrm>
            <a:off x="2968625" y="3249613"/>
            <a:ext cx="1841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endParaRPr lang="en-GB"/>
          </a:p>
        </p:txBody>
      </p:sp>
      <p:sp>
        <p:nvSpPr>
          <p:cNvPr id="57348" name="Text Box 5"/>
          <p:cNvSpPr txBox="1">
            <a:spLocks noChangeArrowheads="1"/>
          </p:cNvSpPr>
          <p:nvPr/>
        </p:nvSpPr>
        <p:spPr bwMode="auto">
          <a:xfrm>
            <a:off x="879475" y="33338"/>
            <a:ext cx="3433763" cy="493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Computer Simulations</a:t>
            </a:r>
          </a:p>
        </p:txBody>
      </p:sp>
      <p:pic>
        <p:nvPicPr>
          <p:cNvPr id="57349" name="Picture 7" descr="arco2_7030_di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1700213"/>
            <a:ext cx="32861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9" descr="vdrif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1773238"/>
            <a:ext cx="340995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1" name="Text Box 12"/>
          <p:cNvSpPr txBox="1">
            <a:spLocks noChangeArrowheads="1"/>
          </p:cNvSpPr>
          <p:nvPr/>
        </p:nvSpPr>
        <p:spPr bwMode="auto">
          <a:xfrm>
            <a:off x="6084888" y="5300663"/>
            <a:ext cx="1150937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Drift velocity</a:t>
            </a:r>
            <a:endParaRPr lang="en-GB" sz="1400"/>
          </a:p>
        </p:txBody>
      </p:sp>
      <p:sp>
        <p:nvSpPr>
          <p:cNvPr id="57352" name="Text Box 13"/>
          <p:cNvSpPr txBox="1">
            <a:spLocks noChangeArrowheads="1"/>
          </p:cNvSpPr>
          <p:nvPr/>
        </p:nvSpPr>
        <p:spPr bwMode="auto">
          <a:xfrm>
            <a:off x="1116013" y="5373688"/>
            <a:ext cx="27749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Longitudinal, transverse diffusion</a:t>
            </a:r>
            <a:endParaRPr lang="en-GB" sz="1400"/>
          </a:p>
        </p:txBody>
      </p:sp>
      <p:sp>
        <p:nvSpPr>
          <p:cNvPr id="57353" name="Text Box 16"/>
          <p:cNvSpPr txBox="1">
            <a:spLocks noChangeArrowheads="1"/>
          </p:cNvSpPr>
          <p:nvPr/>
        </p:nvSpPr>
        <p:spPr bwMode="auto">
          <a:xfrm>
            <a:off x="6948488" y="1916113"/>
            <a:ext cx="903287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Magboltz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57354" name="Text Box 17"/>
          <p:cNvSpPr txBox="1">
            <a:spLocks noChangeArrowheads="1"/>
          </p:cNvSpPr>
          <p:nvPr/>
        </p:nvSpPr>
        <p:spPr bwMode="auto">
          <a:xfrm>
            <a:off x="3059113" y="2205038"/>
            <a:ext cx="903287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Magboltz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57355" name="Rectangle 22"/>
          <p:cNvSpPr>
            <a:spLocks noChangeArrowheads="1"/>
          </p:cNvSpPr>
          <p:nvPr/>
        </p:nvSpPr>
        <p:spPr bwMode="auto">
          <a:xfrm>
            <a:off x="3132138" y="6308725"/>
            <a:ext cx="3243262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P. Cwetanski, http://pcwetans.home.cern.ch/pcwetans/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E2557E4D-846A-4325-AB87-C72E03FF093F}" type="slidenum">
              <a:rPr lang="en-US" smtClean="0">
                <a:latin typeface="Arial" pitchFamily="34" charset="0"/>
              </a:rPr>
              <a:pPr/>
              <a:t>54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58371" name="Picture 8" descr="ele-ion-sim"/>
          <p:cNvPicPr>
            <a:picLocks noChangeAspect="1" noChangeArrowheads="1"/>
          </p:cNvPicPr>
          <p:nvPr/>
        </p:nvPicPr>
        <p:blipFill>
          <a:blip r:embed="rId3" cstate="print">
            <a:lum bright="-4000" contrast="4000"/>
          </a:blip>
          <a:srcRect/>
          <a:stretch>
            <a:fillRect/>
          </a:stretch>
        </p:blipFill>
        <p:spPr bwMode="auto">
          <a:xfrm>
            <a:off x="4859338" y="1916113"/>
            <a:ext cx="3457575" cy="330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Text Box 9"/>
          <p:cNvSpPr txBox="1">
            <a:spLocks noChangeArrowheads="1"/>
          </p:cNvSpPr>
          <p:nvPr/>
        </p:nvSpPr>
        <p:spPr bwMode="auto">
          <a:xfrm>
            <a:off x="7019925" y="4076700"/>
            <a:ext cx="1149350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/>
              <a:t>Micromegas</a:t>
            </a:r>
            <a:endParaRPr lang="en-GB" sz="1400"/>
          </a:p>
        </p:txBody>
      </p:sp>
      <p:sp>
        <p:nvSpPr>
          <p:cNvPr id="58373" name="Text Box 10"/>
          <p:cNvSpPr txBox="1">
            <a:spLocks noChangeArrowheads="1"/>
          </p:cNvSpPr>
          <p:nvPr/>
        </p:nvSpPr>
        <p:spPr bwMode="auto">
          <a:xfrm>
            <a:off x="7380288" y="2060575"/>
            <a:ext cx="804862" cy="32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Garfield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58374" name="Rectangle 11"/>
          <p:cNvSpPr>
            <a:spLocks noChangeArrowheads="1"/>
          </p:cNvSpPr>
          <p:nvPr/>
        </p:nvSpPr>
        <p:spPr bwMode="auto">
          <a:xfrm>
            <a:off x="5795963" y="5516563"/>
            <a:ext cx="2066925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fr-FR"/>
              <a:t>Positive ion backflow</a:t>
            </a:r>
            <a:endParaRPr lang="en-GB"/>
          </a:p>
        </p:txBody>
      </p:sp>
      <p:sp>
        <p:nvSpPr>
          <p:cNvPr id="58375" name="Rectangle 13"/>
          <p:cNvSpPr>
            <a:spLocks noChangeArrowheads="1"/>
          </p:cNvSpPr>
          <p:nvPr/>
        </p:nvSpPr>
        <p:spPr bwMode="auto">
          <a:xfrm>
            <a:off x="900113" y="82550"/>
            <a:ext cx="3433762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Computer Simulations</a:t>
            </a:r>
          </a:p>
        </p:txBody>
      </p:sp>
      <p:sp>
        <p:nvSpPr>
          <p:cNvPr id="58376" name="Text Box 15"/>
          <p:cNvSpPr txBox="1">
            <a:spLocks noChangeArrowheads="1"/>
          </p:cNvSpPr>
          <p:nvPr/>
        </p:nvSpPr>
        <p:spPr bwMode="auto">
          <a:xfrm>
            <a:off x="950913" y="6116638"/>
            <a:ext cx="6227762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Conclusion: we don’t need to built detector to know its performance</a:t>
            </a:r>
          </a:p>
        </p:txBody>
      </p:sp>
      <p:sp>
        <p:nvSpPr>
          <p:cNvPr id="58377" name="Rectangle 16"/>
          <p:cNvSpPr>
            <a:spLocks noChangeArrowheads="1"/>
          </p:cNvSpPr>
          <p:nvPr/>
        </p:nvSpPr>
        <p:spPr bwMode="auto">
          <a:xfrm>
            <a:off x="4356100" y="981075"/>
            <a:ext cx="327342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P. Cwetanski, </a:t>
            </a:r>
            <a:r>
              <a:rPr lang="en-US" sz="1000">
                <a:solidFill>
                  <a:schemeClr val="tx1"/>
                </a:solidFill>
                <a:hlinkClick r:id="rId4"/>
              </a:rPr>
              <a:t>http://pcwetans.home.cern.ch/pcwetans/</a:t>
            </a:r>
            <a:endParaRPr lang="en-US" sz="1000">
              <a:solidFill>
                <a:schemeClr val="tx1"/>
              </a:solidFill>
            </a:endParaRPr>
          </a:p>
          <a:p>
            <a:pPr marL="361950" indent="-361950"/>
            <a:r>
              <a:rPr lang="en-US" sz="1000">
                <a:solidFill>
                  <a:schemeClr val="tx1"/>
                </a:solidFill>
              </a:rPr>
              <a:t>R. Veenhof – CERN detector seminar</a:t>
            </a:r>
          </a:p>
        </p:txBody>
      </p:sp>
      <p:pic>
        <p:nvPicPr>
          <p:cNvPr id="5837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" y="1857375"/>
            <a:ext cx="3484562" cy="3500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1143000" y="5572125"/>
            <a:ext cx="2897188" cy="363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fr-FR"/>
              <a:t>CSC-microtracking in Garfield</a:t>
            </a:r>
            <a:endParaRPr lang="en-GB"/>
          </a:p>
        </p:txBody>
      </p:sp>
      <p:sp>
        <p:nvSpPr>
          <p:cNvPr id="58380" name="Text Box 10"/>
          <p:cNvSpPr txBox="1">
            <a:spLocks noChangeArrowheads="1"/>
          </p:cNvSpPr>
          <p:nvPr/>
        </p:nvSpPr>
        <p:spPr bwMode="auto">
          <a:xfrm>
            <a:off x="3286125" y="1928813"/>
            <a:ext cx="804863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>
                <a:solidFill>
                  <a:srgbClr val="FF0000"/>
                </a:solidFill>
              </a:rPr>
              <a:t>Garfield</a:t>
            </a:r>
            <a:endParaRPr lang="en-GB" sz="1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4" cstate="print"/>
          <a:srcRect l="3732"/>
          <a:stretch>
            <a:fillRect/>
          </a:stretch>
        </p:blipFill>
        <p:spPr bwMode="auto">
          <a:xfrm>
            <a:off x="6500813" y="1000125"/>
            <a:ext cx="2230437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8" y="1000125"/>
            <a:ext cx="2132012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3" y="1071563"/>
            <a:ext cx="2017712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28625" y="3286125"/>
            <a:ext cx="30305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Mask etching + drilling; rim = 0.1mm</a:t>
            </a:r>
            <a:endParaRPr lang="en-CA" sz="1400"/>
          </a:p>
        </p:txBody>
      </p:sp>
      <p:grpSp>
        <p:nvGrpSpPr>
          <p:cNvPr id="25607" name="Group 11"/>
          <p:cNvGrpSpPr>
            <a:grpSpLocks/>
          </p:cNvGrpSpPr>
          <p:nvPr/>
        </p:nvGrpSpPr>
        <p:grpSpPr bwMode="auto">
          <a:xfrm>
            <a:off x="990600" y="3657600"/>
            <a:ext cx="2514600" cy="762000"/>
            <a:chOff x="336" y="960"/>
            <a:chExt cx="2016" cy="576"/>
          </a:xfrm>
        </p:grpSpPr>
        <p:sp>
          <p:nvSpPr>
            <p:cNvPr id="25618" name="Rectangle 12"/>
            <p:cNvSpPr>
              <a:spLocks noChangeArrowheads="1"/>
            </p:cNvSpPr>
            <p:nvPr/>
          </p:nvSpPr>
          <p:spPr bwMode="auto">
            <a:xfrm>
              <a:off x="336" y="960"/>
              <a:ext cx="2016" cy="57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19" name="Rectangle 13"/>
            <p:cNvSpPr>
              <a:spLocks noChangeArrowheads="1"/>
            </p:cNvSpPr>
            <p:nvPr/>
          </p:nvSpPr>
          <p:spPr bwMode="auto">
            <a:xfrm>
              <a:off x="1296" y="1248"/>
              <a:ext cx="1056" cy="288"/>
            </a:xfrm>
            <a:prstGeom prst="rect">
              <a:avLst/>
            </a:prstGeom>
            <a:solidFill>
              <a:srgbClr val="E3CF5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0" name="Rectangle 14"/>
            <p:cNvSpPr>
              <a:spLocks noChangeArrowheads="1"/>
            </p:cNvSpPr>
            <p:nvPr/>
          </p:nvSpPr>
          <p:spPr bwMode="auto">
            <a:xfrm>
              <a:off x="336" y="1248"/>
              <a:ext cx="421" cy="288"/>
            </a:xfrm>
            <a:prstGeom prst="rect">
              <a:avLst/>
            </a:prstGeom>
            <a:solidFill>
              <a:srgbClr val="E3CF5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1" name="Rectangle 15"/>
            <p:cNvSpPr>
              <a:spLocks noChangeArrowheads="1"/>
            </p:cNvSpPr>
            <p:nvPr/>
          </p:nvSpPr>
          <p:spPr bwMode="auto">
            <a:xfrm>
              <a:off x="1530" y="1200"/>
              <a:ext cx="816" cy="48"/>
            </a:xfrm>
            <a:prstGeom prst="rect">
              <a:avLst/>
            </a:prstGeom>
            <a:solidFill>
              <a:srgbClr val="5674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2" name="Rectangle 16"/>
            <p:cNvSpPr>
              <a:spLocks noChangeArrowheads="1"/>
            </p:cNvSpPr>
            <p:nvPr/>
          </p:nvSpPr>
          <p:spPr bwMode="auto">
            <a:xfrm>
              <a:off x="336" y="1194"/>
              <a:ext cx="195" cy="47"/>
            </a:xfrm>
            <a:prstGeom prst="rect">
              <a:avLst/>
            </a:prstGeom>
            <a:solidFill>
              <a:srgbClr val="5674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3" name="Oval 17"/>
            <p:cNvSpPr>
              <a:spLocks noChangeArrowheads="1"/>
            </p:cNvSpPr>
            <p:nvPr/>
          </p:nvSpPr>
          <p:spPr bwMode="auto">
            <a:xfrm>
              <a:off x="1392" y="1116"/>
              <a:ext cx="288" cy="288"/>
            </a:xfrm>
            <a:prstGeom prst="ellipse">
              <a:avLst/>
            </a:prstGeom>
            <a:noFill/>
            <a:ln w="9525">
              <a:solidFill>
                <a:srgbClr val="E60F17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624" name="Line 18"/>
            <p:cNvSpPr>
              <a:spLocks noChangeShapeType="1"/>
            </p:cNvSpPr>
            <p:nvPr/>
          </p:nvSpPr>
          <p:spPr bwMode="auto">
            <a:xfrm>
              <a:off x="1301" y="1038"/>
              <a:ext cx="2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25608" name="Picture 19" descr="rim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572000"/>
            <a:ext cx="2286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9" name="Group 20"/>
          <p:cNvGrpSpPr>
            <a:grpSpLocks/>
          </p:cNvGrpSpPr>
          <p:nvPr/>
        </p:nvGrpSpPr>
        <p:grpSpPr bwMode="auto">
          <a:xfrm>
            <a:off x="4343400" y="3200400"/>
            <a:ext cx="4267200" cy="3527425"/>
            <a:chOff x="1202" y="1026"/>
            <a:chExt cx="3631" cy="3295"/>
          </a:xfrm>
        </p:grpSpPr>
        <p:sp>
          <p:nvSpPr>
            <p:cNvPr id="25614" name="Rectangle 21"/>
            <p:cNvSpPr>
              <a:spLocks noChangeArrowheads="1"/>
            </p:cNvSpPr>
            <p:nvPr/>
          </p:nvSpPr>
          <p:spPr bwMode="auto">
            <a:xfrm>
              <a:off x="3258" y="2477"/>
              <a:ext cx="1285" cy="3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000"/>
                <a:t>6 keV X-ray</a:t>
              </a:r>
            </a:p>
          </p:txBody>
        </p:sp>
        <p:grpSp>
          <p:nvGrpSpPr>
            <p:cNvPr id="25615" name="Group 22"/>
            <p:cNvGrpSpPr>
              <a:grpSpLocks/>
            </p:cNvGrpSpPr>
            <p:nvPr/>
          </p:nvGrpSpPr>
          <p:grpSpPr bwMode="auto">
            <a:xfrm>
              <a:off x="1202" y="1026"/>
              <a:ext cx="3631" cy="3105"/>
              <a:chOff x="1020" y="981"/>
              <a:chExt cx="3631" cy="3105"/>
            </a:xfrm>
          </p:grpSpPr>
          <p:graphicFrame>
            <p:nvGraphicFramePr>
              <p:cNvPr id="25602" name="Object 2"/>
              <p:cNvGraphicFramePr>
                <a:graphicFrameLocks noChangeAspect="1"/>
              </p:cNvGraphicFramePr>
              <p:nvPr/>
            </p:nvGraphicFramePr>
            <p:xfrm>
              <a:off x="1020" y="981"/>
              <a:ext cx="3629" cy="3105"/>
            </p:xfrm>
            <a:graphic>
              <a:graphicData uri="http://schemas.openxmlformats.org/presentationml/2006/ole">
                <p:oleObj spid="_x0000_s25602" name="Graph" r:id="rId8" imgW="3947040" imgH="3268800" progId="Origin50.Graph">
                  <p:embed/>
                </p:oleObj>
              </a:graphicData>
            </a:graphic>
          </p:graphicFrame>
          <p:sp>
            <p:nvSpPr>
              <p:cNvPr id="25617" name="Text Box 24"/>
              <p:cNvSpPr txBox="1">
                <a:spLocks noChangeArrowheads="1"/>
              </p:cNvSpPr>
              <p:nvPr/>
            </p:nvSpPr>
            <p:spPr bwMode="auto">
              <a:xfrm>
                <a:off x="4273" y="1641"/>
                <a:ext cx="378" cy="285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400" b="1"/>
                  <a:t>10</a:t>
                </a:r>
                <a:r>
                  <a:rPr lang="en-US" sz="1400" b="1" baseline="30000"/>
                  <a:t>4</a:t>
                </a:r>
              </a:p>
            </p:txBody>
          </p:sp>
        </p:grpSp>
        <p:sp>
          <p:nvSpPr>
            <p:cNvPr id="25616" name="Text Box 25"/>
            <p:cNvSpPr txBox="1">
              <a:spLocks noChangeArrowheads="1"/>
            </p:cNvSpPr>
            <p:nvPr/>
          </p:nvSpPr>
          <p:spPr bwMode="auto">
            <a:xfrm>
              <a:off x="1914" y="3752"/>
              <a:ext cx="2559" cy="5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pitch</a:t>
              </a:r>
              <a:r>
                <a:rPr lang="en-US" sz="1400"/>
                <a:t> = 1 mm; </a:t>
              </a:r>
              <a:r>
                <a:rPr lang="en-US" sz="1400" b="1"/>
                <a:t>diameter</a:t>
              </a:r>
              <a:r>
                <a:rPr lang="en-US" sz="1400"/>
                <a:t> = 0.5 mm; </a:t>
              </a:r>
            </a:p>
            <a:p>
              <a:pPr algn="ctr"/>
              <a:r>
                <a:rPr lang="en-US" sz="1400" b="1"/>
                <a:t>rim</a:t>
              </a:r>
              <a:r>
                <a:rPr lang="en-US" sz="1400"/>
                <a:t>=40; 60; 80; 100; 120 </a:t>
              </a:r>
              <a:r>
                <a:rPr lang="en-US" sz="1400">
                  <a:latin typeface="Symbol" pitchFamily="18" charset="2"/>
                </a:rPr>
                <a:t>m</a:t>
              </a:r>
              <a:r>
                <a:rPr lang="en-US" sz="1400"/>
                <a:t>m</a:t>
              </a:r>
            </a:p>
          </p:txBody>
        </p:sp>
      </p:grpSp>
      <p:pic>
        <p:nvPicPr>
          <p:cNvPr id="25610" name="Picture 26" descr="rim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38400" y="4648200"/>
            <a:ext cx="19431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Text Box 27"/>
          <p:cNvSpPr txBox="1">
            <a:spLocks noChangeArrowheads="1"/>
          </p:cNvSpPr>
          <p:nvPr/>
        </p:nvSpPr>
        <p:spPr bwMode="auto">
          <a:xfrm>
            <a:off x="142875" y="642938"/>
            <a:ext cx="1962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THGEM Example</a:t>
            </a:r>
          </a:p>
        </p:txBody>
      </p:sp>
      <p:sp>
        <p:nvSpPr>
          <p:cNvPr id="25612" name="Text Box 6"/>
          <p:cNvSpPr txBox="1">
            <a:spLocks noChangeArrowheads="1"/>
          </p:cNvSpPr>
          <p:nvPr/>
        </p:nvSpPr>
        <p:spPr bwMode="auto">
          <a:xfrm>
            <a:off x="4714875" y="3143250"/>
            <a:ext cx="366395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/>
              <a:t>Drilling + chemical rim etching without mask</a:t>
            </a:r>
          </a:p>
        </p:txBody>
      </p:sp>
      <p:sp>
        <p:nvSpPr>
          <p:cNvPr id="25613" name="TextBox 25"/>
          <p:cNvSpPr txBox="1">
            <a:spLocks noChangeArrowheads="1"/>
          </p:cNvSpPr>
          <p:nvPr/>
        </p:nvSpPr>
        <p:spPr bwMode="auto">
          <a:xfrm>
            <a:off x="714375" y="142875"/>
            <a:ext cx="71120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ea typeface="ＭＳ Ｐゴシック" pitchFamily="34" charset="-128"/>
              </a:rPr>
              <a:t>Detector design optimization, fabrication methods and new geometries</a:t>
            </a:r>
            <a:endParaRPr lang="en-CA" b="1"/>
          </a:p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2989689D-747A-4576-9D63-788486BEBCA0}" type="slidenum">
              <a:rPr lang="en-US" smtClean="0">
                <a:latin typeface="Arial" pitchFamily="34" charset="0"/>
              </a:rPr>
              <a:pPr/>
              <a:t>56</a:t>
            </a:fld>
            <a:endParaRPr lang="en-US" smtClean="0">
              <a:latin typeface="Arial" pitchFamily="34" charset="0"/>
            </a:endParaRPr>
          </a:p>
        </p:txBody>
      </p:sp>
      <p:pic>
        <p:nvPicPr>
          <p:cNvPr id="59395" name="Picture 2" descr="chargin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857375"/>
            <a:ext cx="588486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6" name="Footer Placeholder 19"/>
          <p:cNvSpPr txBox="1">
            <a:spLocks noGrp="1"/>
          </p:cNvSpPr>
          <p:nvPr/>
        </p:nvSpPr>
        <p:spPr bwMode="auto">
          <a:xfrm>
            <a:off x="428625" y="6215063"/>
            <a:ext cx="5562600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US" sz="1200">
                <a:solidFill>
                  <a:schemeClr val="tx1"/>
                </a:solidFill>
                <a:latin typeface="Calibri" pitchFamily="34" charset="0"/>
              </a:rPr>
              <a:t>G. Croci (CERN)  -    3rd RD51 collaboration meeting - Crete - 16-17 June 2009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785813" y="142875"/>
            <a:ext cx="4522787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/>
              <a:t>GEM charging up simulations</a:t>
            </a:r>
          </a:p>
        </p:txBody>
      </p:sp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13" y="1714500"/>
            <a:ext cx="2000250" cy="200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93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3929063"/>
            <a:ext cx="2071688" cy="2071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14"/>
          <p:cNvSpPr>
            <a:spLocks noChangeArrowheads="1"/>
          </p:cNvSpPr>
          <p:nvPr/>
        </p:nvSpPr>
        <p:spPr bwMode="auto">
          <a:xfrm>
            <a:off x="214313" y="142875"/>
            <a:ext cx="8108950" cy="528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Arial" pitchFamily="34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b="1" dirty="0">
                <a:latin typeface="+mn-lt"/>
                <a:cs typeface="Arial" pitchFamily="34" charset="0"/>
              </a:rPr>
              <a:t>Micromegas Electron Transparency : Simulation </a:t>
            </a:r>
            <a:r>
              <a:rPr lang="en-GB" b="1" dirty="0" err="1">
                <a:latin typeface="+mn-lt"/>
                <a:cs typeface="Arial" pitchFamily="34" charset="0"/>
              </a:rPr>
              <a:t>vs</a:t>
            </a:r>
            <a:r>
              <a:rPr lang="en-GB" b="1" dirty="0">
                <a:latin typeface="+mn-lt"/>
                <a:cs typeface="Arial" pitchFamily="34" charset="0"/>
              </a:rPr>
              <a:t> Measurements</a:t>
            </a:r>
          </a:p>
        </p:txBody>
      </p:sp>
      <p:grpSp>
        <p:nvGrpSpPr>
          <p:cNvPr id="60419" name="Group 18"/>
          <p:cNvGrpSpPr>
            <a:grpSpLocks/>
          </p:cNvGrpSpPr>
          <p:nvPr/>
        </p:nvGrpSpPr>
        <p:grpSpPr bwMode="auto">
          <a:xfrm>
            <a:off x="4714875" y="785813"/>
            <a:ext cx="4252913" cy="4151312"/>
            <a:chOff x="4927600" y="357188"/>
            <a:chExt cx="4252913" cy="4151312"/>
          </a:xfrm>
        </p:grpSpPr>
        <p:pic>
          <p:nvPicPr>
            <p:cNvPr id="6042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927600" y="357188"/>
              <a:ext cx="4191000" cy="415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428" name="Line 4"/>
            <p:cNvSpPr>
              <a:spLocks noChangeShapeType="1"/>
            </p:cNvSpPr>
            <p:nvPr/>
          </p:nvSpPr>
          <p:spPr bwMode="auto">
            <a:xfrm>
              <a:off x="5232400" y="1536700"/>
              <a:ext cx="3352800" cy="0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429" name="Line 5"/>
            <p:cNvSpPr>
              <a:spLocks noChangeShapeType="1"/>
            </p:cNvSpPr>
            <p:nvPr/>
          </p:nvSpPr>
          <p:spPr bwMode="auto">
            <a:xfrm>
              <a:off x="5308600" y="3289300"/>
              <a:ext cx="3505200" cy="0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430" name="Line 6"/>
            <p:cNvSpPr>
              <a:spLocks noChangeShapeType="1"/>
            </p:cNvSpPr>
            <p:nvPr/>
          </p:nvSpPr>
          <p:spPr bwMode="auto">
            <a:xfrm>
              <a:off x="5537200" y="1689100"/>
              <a:ext cx="0" cy="1524000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prstDash val="dash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431" name="Line 7"/>
            <p:cNvSpPr>
              <a:spLocks noChangeShapeType="1"/>
            </p:cNvSpPr>
            <p:nvPr/>
          </p:nvSpPr>
          <p:spPr bwMode="auto">
            <a:xfrm>
              <a:off x="6451600" y="1841500"/>
              <a:ext cx="1588" cy="1143000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prstDash val="dash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432" name="Text Box 8"/>
            <p:cNvSpPr txBox="1">
              <a:spLocks noChangeArrowheads="1"/>
            </p:cNvSpPr>
            <p:nvPr/>
          </p:nvSpPr>
          <p:spPr bwMode="auto">
            <a:xfrm>
              <a:off x="5384800" y="2070100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3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>
                  <a:cs typeface="Arial" pitchFamily="34" charset="0"/>
                </a:rPr>
                <a:t>S</a:t>
              </a:r>
              <a:r>
                <a:rPr lang="en-US" baseline="-25000">
                  <a:cs typeface="Arial" pitchFamily="34" charset="0"/>
                </a:rPr>
                <a:t>Total</a:t>
              </a:r>
              <a:endParaRPr lang="fr-FR" baseline="-25000">
                <a:cs typeface="Arial" pitchFamily="34" charset="0"/>
              </a:endParaRPr>
            </a:p>
          </p:txBody>
        </p:sp>
        <p:sp>
          <p:nvSpPr>
            <p:cNvPr id="60433" name="Text Box 9"/>
            <p:cNvSpPr txBox="1">
              <a:spLocks noChangeArrowheads="1"/>
            </p:cNvSpPr>
            <p:nvPr/>
          </p:nvSpPr>
          <p:spPr bwMode="auto">
            <a:xfrm>
              <a:off x="6299200" y="2070100"/>
              <a:ext cx="914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3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>
                  <a:cs typeface="Arial" pitchFamily="34" charset="0"/>
                </a:rPr>
                <a:t>S</a:t>
              </a:r>
              <a:r>
                <a:rPr lang="en-US" baseline="-25000">
                  <a:cs typeface="Arial" pitchFamily="34" charset="0"/>
                </a:rPr>
                <a:t>Drift</a:t>
              </a:r>
              <a:endParaRPr lang="fr-FR" baseline="-25000">
                <a:cs typeface="Arial" pitchFamily="34" charset="0"/>
              </a:endParaRPr>
            </a:p>
          </p:txBody>
        </p:sp>
        <p:sp>
          <p:nvSpPr>
            <p:cNvPr id="60434" name="Line 10"/>
            <p:cNvSpPr>
              <a:spLocks noChangeShapeType="1"/>
            </p:cNvSpPr>
            <p:nvPr/>
          </p:nvSpPr>
          <p:spPr bwMode="auto">
            <a:xfrm>
              <a:off x="7823200" y="2222500"/>
              <a:ext cx="1588" cy="457200"/>
            </a:xfrm>
            <a:prstGeom prst="line">
              <a:avLst/>
            </a:prstGeom>
            <a:noFill/>
            <a:ln w="19050">
              <a:solidFill>
                <a:srgbClr val="800000"/>
              </a:solidFill>
              <a:prstDash val="dash"/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0435" name="Text Box 11"/>
            <p:cNvSpPr txBox="1">
              <a:spLocks noChangeArrowheads="1"/>
            </p:cNvSpPr>
            <p:nvPr/>
          </p:nvSpPr>
          <p:spPr bwMode="auto">
            <a:xfrm>
              <a:off x="7961313" y="2146300"/>
              <a:ext cx="1219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3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>
                  <a:cs typeface="Arial" pitchFamily="34" charset="0"/>
                </a:rPr>
                <a:t>S</a:t>
              </a:r>
              <a:r>
                <a:rPr lang="en-US" baseline="-25000">
                  <a:cs typeface="Arial" pitchFamily="34" charset="0"/>
                </a:rPr>
                <a:t>Amplification</a:t>
              </a:r>
              <a:endParaRPr lang="fr-FR" baseline="-25000">
                <a:cs typeface="Arial" pitchFamily="34" charset="0"/>
              </a:endParaRPr>
            </a:p>
          </p:txBody>
        </p:sp>
      </p:grpSp>
      <p:pic>
        <p:nvPicPr>
          <p:cNvPr id="60420" name="Picture 12" descr="DSCN31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50" y="1000125"/>
            <a:ext cx="29718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0421" name="Group 17"/>
          <p:cNvGrpSpPr>
            <a:grpSpLocks/>
          </p:cNvGrpSpPr>
          <p:nvPr/>
        </p:nvGrpSpPr>
        <p:grpSpPr bwMode="auto">
          <a:xfrm>
            <a:off x="4786313" y="4929188"/>
            <a:ext cx="4191000" cy="885825"/>
            <a:chOff x="4845050" y="4722814"/>
            <a:chExt cx="4191000" cy="885297"/>
          </a:xfrm>
        </p:grpSpPr>
        <p:sp>
          <p:nvSpPr>
            <p:cNvPr id="60424" name="Text Box 14"/>
            <p:cNvSpPr txBox="1">
              <a:spLocks noChangeArrowheads="1"/>
            </p:cNvSpPr>
            <p:nvPr/>
          </p:nvSpPr>
          <p:spPr bwMode="auto">
            <a:xfrm>
              <a:off x="5416554" y="4722814"/>
              <a:ext cx="3429000" cy="665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3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400">
                  <a:cs typeface="Arial" pitchFamily="34" charset="0"/>
                </a:rPr>
                <a:t>P(e-collection) = S</a:t>
              </a:r>
              <a:r>
                <a:rPr lang="en-US" sz="1400" baseline="-25000">
                  <a:cs typeface="Arial" pitchFamily="34" charset="0"/>
                </a:rPr>
                <a:t>Drift </a:t>
              </a:r>
              <a:r>
                <a:rPr lang="en-US" sz="1400">
                  <a:cs typeface="Arial" pitchFamily="34" charset="0"/>
                </a:rPr>
                <a:t>/ S</a:t>
              </a:r>
              <a:r>
                <a:rPr lang="en-US" sz="1400" baseline="-25000">
                  <a:cs typeface="Arial" pitchFamily="34" charset="0"/>
                </a:rPr>
                <a:t>Total</a:t>
              </a:r>
              <a:br>
                <a:rPr lang="en-US" sz="1400" baseline="-25000">
                  <a:cs typeface="Arial" pitchFamily="34" charset="0"/>
                </a:rPr>
              </a:br>
              <a:r>
                <a:rPr lang="en-US" sz="1400">
                  <a:cs typeface="Arial" pitchFamily="34" charset="0"/>
                </a:rPr>
                <a:t>=S</a:t>
              </a:r>
              <a:r>
                <a:rPr lang="en-US" sz="1400" baseline="-25000">
                  <a:cs typeface="Arial" pitchFamily="34" charset="0"/>
                </a:rPr>
                <a:t>Amplification </a:t>
              </a:r>
              <a:r>
                <a:rPr lang="en-US" sz="1400">
                  <a:cs typeface="Arial" pitchFamily="34" charset="0"/>
                </a:rPr>
                <a:t>× Field-Ratio / S</a:t>
              </a:r>
              <a:r>
                <a:rPr lang="en-US" sz="1400" baseline="-25000">
                  <a:cs typeface="Arial" pitchFamily="34" charset="0"/>
                </a:rPr>
                <a:t>Total</a:t>
              </a:r>
              <a:endParaRPr lang="fr-FR" sz="1400" baseline="-25000">
                <a:cs typeface="Arial" pitchFamily="34" charset="0"/>
              </a:endParaRPr>
            </a:p>
          </p:txBody>
        </p:sp>
        <p:sp>
          <p:nvSpPr>
            <p:cNvPr id="60425" name="Text Box 15"/>
            <p:cNvSpPr txBox="1">
              <a:spLocks noChangeArrowheads="1"/>
            </p:cNvSpPr>
            <p:nvPr/>
          </p:nvSpPr>
          <p:spPr bwMode="auto">
            <a:xfrm>
              <a:off x="4845050" y="5229225"/>
              <a:ext cx="2057400" cy="378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3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400">
                  <a:cs typeface="Arial" pitchFamily="34" charset="0"/>
                </a:rPr>
                <a:t>~ (hole diameter)</a:t>
              </a:r>
              <a:r>
                <a:rPr lang="en-US" sz="1400" baseline="30000">
                  <a:cs typeface="Arial" pitchFamily="34" charset="0"/>
                </a:rPr>
                <a:t>2</a:t>
              </a:r>
              <a:endParaRPr lang="fr-FR" sz="1400" baseline="30000">
                <a:cs typeface="Arial" pitchFamily="34" charset="0"/>
              </a:endParaRPr>
            </a:p>
          </p:txBody>
        </p:sp>
        <p:sp>
          <p:nvSpPr>
            <p:cNvPr id="60426" name="Text Box 16"/>
            <p:cNvSpPr txBox="1">
              <a:spLocks noChangeArrowheads="1"/>
            </p:cNvSpPr>
            <p:nvPr/>
          </p:nvSpPr>
          <p:spPr bwMode="auto">
            <a:xfrm>
              <a:off x="7131050" y="5229225"/>
              <a:ext cx="1905000" cy="378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33000"/>
                </a:lnSpc>
                <a:spcBef>
                  <a:spcPct val="50000"/>
                </a:spcBef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400">
                  <a:cs typeface="Arial" pitchFamily="34" charset="0"/>
                </a:rPr>
                <a:t>~ (wires pitch)</a:t>
              </a:r>
              <a:r>
                <a:rPr lang="en-US" sz="1400" baseline="30000">
                  <a:cs typeface="Arial" pitchFamily="34" charset="0"/>
                </a:rPr>
                <a:t>2</a:t>
              </a:r>
              <a:endParaRPr lang="fr-FR" sz="1400" baseline="30000">
                <a:cs typeface="Arial" pitchFamily="34" charset="0"/>
              </a:endParaRPr>
            </a:p>
          </p:txBody>
        </p:sp>
      </p:grpSp>
      <p:pic>
        <p:nvPicPr>
          <p:cNvPr id="604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3429000"/>
            <a:ext cx="4008438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Rectangle 36"/>
          <p:cNvSpPr>
            <a:spLocks noChangeArrowheads="1"/>
          </p:cNvSpPr>
          <p:nvPr/>
        </p:nvSpPr>
        <p:spPr bwMode="auto">
          <a:xfrm>
            <a:off x="539750" y="5919788"/>
            <a:ext cx="6956425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33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Arial" pitchFamily="34" charset="0"/>
              <a:buNone/>
            </a:pPr>
            <a:r>
              <a:rPr lang="en-US">
                <a:sym typeface="Wingdings" pitchFamily="2" charset="2"/>
              </a:rPr>
              <a:t>Efficiency decrease starts at same drift field with the data ( Ea/Ed ~ 55 )</a:t>
            </a:r>
            <a:br>
              <a:rPr lang="en-US">
                <a:sym typeface="Wingdings" pitchFamily="2" charset="2"/>
              </a:rPr>
            </a:br>
            <a:r>
              <a:rPr lang="en-US">
                <a:sym typeface="Wingdings" pitchFamily="2" charset="2"/>
              </a:rPr>
              <a:t>- Predicted efficiency in the falling slope within 10% from the measurement</a:t>
            </a:r>
            <a:endParaRPr lang="fr-FR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995DAFB6-6FD4-4D8F-BD5B-76A0887A0B34}" type="slidenum">
              <a:rPr lang="en-US" smtClean="0">
                <a:latin typeface="Arial" pitchFamily="34" charset="0"/>
              </a:rPr>
              <a:pPr/>
              <a:t>58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1443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5232400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Gas Detectors in LHC Experiments</a:t>
            </a:r>
          </a:p>
        </p:txBody>
      </p:sp>
      <p:sp>
        <p:nvSpPr>
          <p:cNvPr id="61444" name="Rectangle 5"/>
          <p:cNvSpPr>
            <a:spLocks noChangeArrowheads="1"/>
          </p:cNvSpPr>
          <p:nvPr/>
        </p:nvSpPr>
        <p:spPr bwMode="auto">
          <a:xfrm>
            <a:off x="179388" y="1773238"/>
            <a:ext cx="8412162" cy="6302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>
              <a:lnSpc>
                <a:spcPct val="100000"/>
              </a:lnSpc>
            </a:pPr>
            <a:r>
              <a:rPr lang="en-US">
                <a:solidFill>
                  <a:srgbClr val="CC0000"/>
                </a:solidFill>
              </a:rPr>
              <a:t>ALICE:</a:t>
            </a:r>
            <a:r>
              <a:rPr lang="en-US">
                <a:solidFill>
                  <a:schemeClr val="tx1"/>
                </a:solidFill>
              </a:rPr>
              <a:t> 	</a:t>
            </a:r>
            <a:r>
              <a:rPr lang="en-US"/>
              <a:t>TPC (tracker), TRD (transition rad.), TOF (MRPC), HMPID (RICH-pad chamber), </a:t>
            </a:r>
          </a:p>
          <a:p>
            <a:pPr marL="361950" indent="-361950">
              <a:lnSpc>
                <a:spcPct val="100000"/>
              </a:lnSpc>
            </a:pPr>
            <a:r>
              <a:rPr lang="en-US"/>
              <a:t>		Muon tracking (pad chamber), Muon trigger (RPC</a:t>
            </a:r>
            <a:r>
              <a:rPr lang="en-US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61445" name="Rectangle 6"/>
          <p:cNvSpPr>
            <a:spLocks noChangeArrowheads="1"/>
          </p:cNvSpPr>
          <p:nvPr/>
        </p:nvSpPr>
        <p:spPr bwMode="auto">
          <a:xfrm>
            <a:off x="179388" y="2636838"/>
            <a:ext cx="86169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>
              <a:lnSpc>
                <a:spcPct val="100000"/>
              </a:lnSpc>
            </a:pPr>
            <a:r>
              <a:rPr lang="en-US">
                <a:solidFill>
                  <a:srgbClr val="CC0000"/>
                </a:solidFill>
              </a:rPr>
              <a:t>ATLAS:</a:t>
            </a:r>
            <a:r>
              <a:rPr lang="en-US">
                <a:solidFill>
                  <a:schemeClr val="tx1"/>
                </a:solidFill>
              </a:rPr>
              <a:t> 	</a:t>
            </a:r>
            <a:r>
              <a:rPr lang="en-US"/>
              <a:t>TRD (straw tubes), MDT (muon drift tubes), Muon trigger (RPC, thin gap chambers)</a:t>
            </a:r>
          </a:p>
        </p:txBody>
      </p:sp>
      <p:sp>
        <p:nvSpPr>
          <p:cNvPr id="61446" name="Rectangle 7"/>
          <p:cNvSpPr>
            <a:spLocks noChangeArrowheads="1"/>
          </p:cNvSpPr>
          <p:nvPr/>
        </p:nvSpPr>
        <p:spPr bwMode="auto">
          <a:xfrm>
            <a:off x="173038" y="3289300"/>
            <a:ext cx="5961062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CC0000"/>
                </a:solidFill>
              </a:rPr>
              <a:t>CMS:</a:t>
            </a:r>
            <a:r>
              <a:rPr lang="en-US" b="1">
                <a:solidFill>
                  <a:schemeClr val="tx1"/>
                </a:solidFill>
              </a:rPr>
              <a:t> 	</a:t>
            </a:r>
            <a:r>
              <a:rPr lang="en-US"/>
              <a:t>Muon detector (drift tubes, CSC),  RPC (muon trigger)</a:t>
            </a:r>
          </a:p>
        </p:txBody>
      </p:sp>
      <p:sp>
        <p:nvSpPr>
          <p:cNvPr id="61447" name="Rectangle 8"/>
          <p:cNvSpPr>
            <a:spLocks noChangeArrowheads="1"/>
          </p:cNvSpPr>
          <p:nvPr/>
        </p:nvSpPr>
        <p:spPr bwMode="auto">
          <a:xfrm>
            <a:off x="179388" y="4040188"/>
            <a:ext cx="58499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CC0000"/>
                </a:solidFill>
              </a:rPr>
              <a:t>LHCb:</a:t>
            </a:r>
            <a:r>
              <a:rPr lang="en-US">
                <a:solidFill>
                  <a:schemeClr val="tx1"/>
                </a:solidFill>
              </a:rPr>
              <a:t> 	</a:t>
            </a:r>
            <a:r>
              <a:rPr lang="en-US"/>
              <a:t>Tracker (straw tubes), Muon detector (MWPC, GEM)</a:t>
            </a:r>
          </a:p>
        </p:txBody>
      </p:sp>
      <p:sp>
        <p:nvSpPr>
          <p:cNvPr id="61448" name="Rectangle 9"/>
          <p:cNvSpPr>
            <a:spLocks noChangeArrowheads="1"/>
          </p:cNvSpPr>
          <p:nvPr/>
        </p:nvSpPr>
        <p:spPr bwMode="auto">
          <a:xfrm>
            <a:off x="179388" y="4797425"/>
            <a:ext cx="3868737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>
                <a:solidFill>
                  <a:srgbClr val="CC0000"/>
                </a:solidFill>
              </a:rPr>
              <a:t>TOTEM:</a:t>
            </a:r>
            <a:r>
              <a:rPr lang="en-US">
                <a:solidFill>
                  <a:schemeClr val="tx1"/>
                </a:solidFill>
              </a:rPr>
              <a:t> 	</a:t>
            </a:r>
            <a:r>
              <a:rPr lang="en-US"/>
              <a:t>Tracker &amp; trigger (CSC , GEM)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642938" y="285750"/>
            <a:ext cx="6838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Current Trends in Micro-Pattern Gas Detectors</a:t>
            </a:r>
            <a:r>
              <a:rPr lang="en-US"/>
              <a:t> </a:t>
            </a:r>
            <a:r>
              <a:rPr lang="en-US" b="1"/>
              <a:t>(Applications)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533400" y="847725"/>
            <a:ext cx="6038850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1400" b="1"/>
              <a:t> High-Rate Particle Tracking and Triggering</a:t>
            </a:r>
          </a:p>
          <a:p>
            <a:pPr>
              <a:buFontTx/>
              <a:buChar char="•"/>
            </a:pPr>
            <a:r>
              <a:rPr lang="en-US" sz="1400" b="1"/>
              <a:t> Time Projection Chamber Readout</a:t>
            </a:r>
          </a:p>
          <a:p>
            <a:pPr>
              <a:buFontTx/>
              <a:buChar char="•"/>
            </a:pPr>
            <a:r>
              <a:rPr lang="en-US" sz="1400" b="1"/>
              <a:t> Photon Detectors for Cherenkov Imaging Counters</a:t>
            </a:r>
          </a:p>
          <a:p>
            <a:pPr>
              <a:buFontTx/>
              <a:buChar char="•"/>
            </a:pPr>
            <a:r>
              <a:rPr lang="en-US" sz="1400" b="1"/>
              <a:t> X-Ray Astronomy</a:t>
            </a:r>
          </a:p>
          <a:p>
            <a:pPr>
              <a:buFontTx/>
              <a:buChar char="•"/>
            </a:pPr>
            <a:r>
              <a:rPr lang="en-US" sz="1400" b="1"/>
              <a:t> Neutron Detection and Low Background Experiments</a:t>
            </a:r>
          </a:p>
          <a:p>
            <a:pPr>
              <a:buFontTx/>
              <a:buChar char="•"/>
            </a:pPr>
            <a:r>
              <a:rPr lang="en-US" sz="1400" b="1"/>
              <a:t> Cryogenic Detectors</a:t>
            </a:r>
          </a:p>
          <a:p>
            <a:pPr>
              <a:buFontTx/>
              <a:buChar char="•"/>
            </a:pPr>
            <a:r>
              <a:rPr lang="en-US" sz="1400" b="1"/>
              <a:t> Medical Applications</a:t>
            </a:r>
          </a:p>
          <a:p>
            <a:pPr>
              <a:buFontTx/>
              <a:buChar char="•"/>
            </a:pPr>
            <a:r>
              <a:rPr lang="en-US" sz="1400" b="1"/>
              <a:t> Homeland Security and Prevention of Planetary Disasters</a:t>
            </a:r>
          </a:p>
        </p:txBody>
      </p:sp>
      <p:pic>
        <p:nvPicPr>
          <p:cNvPr id="2662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786188"/>
            <a:ext cx="1411288" cy="10715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63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5" y="5000625"/>
            <a:ext cx="1477963" cy="1195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631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250" y="3857625"/>
            <a:ext cx="1776413" cy="84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2000250" y="4929188"/>
          <a:ext cx="1677988" cy="1266825"/>
        </p:xfrm>
        <a:graphic>
          <a:graphicData uri="http://schemas.openxmlformats.org/presentationml/2006/ole">
            <p:oleObj spid="_x0000_s26626" name="Bitmap Image" r:id="rId7" imgW="5001323" imgH="3258005" progId="Paint.Picture">
              <p:embed/>
            </p:oleObj>
          </a:graphicData>
        </a:graphic>
      </p:graphicFrame>
      <p:grpSp>
        <p:nvGrpSpPr>
          <p:cNvPr id="26632" name="Group 12"/>
          <p:cNvGrpSpPr>
            <a:grpSpLocks/>
          </p:cNvGrpSpPr>
          <p:nvPr/>
        </p:nvGrpSpPr>
        <p:grpSpPr bwMode="auto">
          <a:xfrm>
            <a:off x="4143375" y="3643313"/>
            <a:ext cx="1285875" cy="1428750"/>
            <a:chOff x="3264" y="672"/>
            <a:chExt cx="1872" cy="1731"/>
          </a:xfrm>
        </p:grpSpPr>
        <p:pic>
          <p:nvPicPr>
            <p:cNvPr id="26647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264" y="672"/>
              <a:ext cx="1872" cy="1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48" name="Text Box 14"/>
            <p:cNvSpPr txBox="1">
              <a:spLocks noChangeArrowheads="1"/>
            </p:cNvSpPr>
            <p:nvPr/>
          </p:nvSpPr>
          <p:spPr bwMode="auto">
            <a:xfrm>
              <a:off x="3648" y="816"/>
              <a:ext cx="1126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GB" sz="1000">
                <a:solidFill>
                  <a:srgbClr val="CC00CC"/>
                </a:solidFill>
                <a:latin typeface="Times New Roman" pitchFamily="18" charset="0"/>
              </a:endParaRPr>
            </a:p>
          </p:txBody>
        </p:sp>
      </p:grpSp>
      <p:pic>
        <p:nvPicPr>
          <p:cNvPr id="26633" name="Picture 1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7625" y="4929188"/>
            <a:ext cx="1633538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786438" y="3714750"/>
            <a:ext cx="120491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5000" y="5000625"/>
            <a:ext cx="1446213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6" name="Text Box 18"/>
          <p:cNvSpPr txBox="1">
            <a:spLocks noChangeArrowheads="1"/>
          </p:cNvSpPr>
          <p:nvPr/>
        </p:nvSpPr>
        <p:spPr bwMode="auto">
          <a:xfrm>
            <a:off x="214313" y="6286500"/>
            <a:ext cx="1473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Tracking - Micromegas</a:t>
            </a:r>
          </a:p>
        </p:txBody>
      </p:sp>
      <p:sp>
        <p:nvSpPr>
          <p:cNvPr id="26637" name="Text Box 19"/>
          <p:cNvSpPr txBox="1">
            <a:spLocks noChangeArrowheads="1"/>
          </p:cNvSpPr>
          <p:nvPr/>
        </p:nvSpPr>
        <p:spPr bwMode="auto">
          <a:xfrm>
            <a:off x="2286000" y="6357938"/>
            <a:ext cx="1301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TPC readout - GEM</a:t>
            </a:r>
          </a:p>
        </p:txBody>
      </p:sp>
      <p:sp>
        <p:nvSpPr>
          <p:cNvPr id="26638" name="Text Box 20"/>
          <p:cNvSpPr txBox="1">
            <a:spLocks noChangeArrowheads="1"/>
          </p:cNvSpPr>
          <p:nvPr/>
        </p:nvSpPr>
        <p:spPr bwMode="auto">
          <a:xfrm>
            <a:off x="3857625" y="63579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UV photon detection - GEM</a:t>
            </a:r>
          </a:p>
        </p:txBody>
      </p:sp>
      <p:sp>
        <p:nvSpPr>
          <p:cNvPr id="26639" name="Text Box 21"/>
          <p:cNvSpPr txBox="1">
            <a:spLocks noChangeArrowheads="1"/>
          </p:cNvSpPr>
          <p:nvPr/>
        </p:nvSpPr>
        <p:spPr bwMode="auto">
          <a:xfrm>
            <a:off x="5643563" y="6357938"/>
            <a:ext cx="15811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Neutron detection - GEM</a:t>
            </a:r>
          </a:p>
        </p:txBody>
      </p:sp>
      <p:grpSp>
        <p:nvGrpSpPr>
          <p:cNvPr id="26640" name="Group 26"/>
          <p:cNvGrpSpPr>
            <a:grpSpLocks/>
          </p:cNvGrpSpPr>
          <p:nvPr/>
        </p:nvGrpSpPr>
        <p:grpSpPr bwMode="auto">
          <a:xfrm>
            <a:off x="7429500" y="2928938"/>
            <a:ext cx="1214438" cy="3286125"/>
            <a:chOff x="240" y="912"/>
            <a:chExt cx="1174" cy="3145"/>
          </a:xfrm>
        </p:grpSpPr>
        <p:pic>
          <p:nvPicPr>
            <p:cNvPr id="26642" name="Picture 8" descr="bathd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06" y="3049"/>
              <a:ext cx="1008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43" name="Picture 9" descr="bat_bw_inv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40" y="912"/>
              <a:ext cx="1126" cy="2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44" name="Rectangle 15"/>
            <p:cNvSpPr>
              <a:spLocks noChangeArrowheads="1"/>
            </p:cNvSpPr>
            <p:nvPr/>
          </p:nvSpPr>
          <p:spPr bwMode="auto">
            <a:xfrm>
              <a:off x="1008" y="2400"/>
              <a:ext cx="240" cy="24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6645" name="Rectangle 16"/>
            <p:cNvSpPr>
              <a:spLocks noChangeArrowheads="1"/>
            </p:cNvSpPr>
            <p:nvPr/>
          </p:nvSpPr>
          <p:spPr bwMode="auto">
            <a:xfrm>
              <a:off x="406" y="3049"/>
              <a:ext cx="1008" cy="1008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26646" name="Line 17"/>
            <p:cNvSpPr>
              <a:spLocks noChangeShapeType="1"/>
            </p:cNvSpPr>
            <p:nvPr/>
          </p:nvSpPr>
          <p:spPr bwMode="auto">
            <a:xfrm>
              <a:off x="1248" y="2640"/>
              <a:ext cx="144" cy="43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arrow" w="med" len="med"/>
            </a:ln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</p:grpSp>
      <p:sp>
        <p:nvSpPr>
          <p:cNvPr id="26641" name="Text Box 21"/>
          <p:cNvSpPr txBox="1">
            <a:spLocks noChangeArrowheads="1"/>
          </p:cNvSpPr>
          <p:nvPr/>
        </p:nvSpPr>
        <p:spPr bwMode="auto">
          <a:xfrm>
            <a:off x="7358063" y="6286500"/>
            <a:ext cx="13128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/>
              <a:t>Radiography - GEM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73EF8107-7051-4671-A9F8-FA295F0B5F54}" type="slidenum">
              <a:rPr lang="en-US" smtClean="0">
                <a:latin typeface="Arial" pitchFamily="34" charset="0"/>
              </a:rPr>
              <a:pPr/>
              <a:t>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2054" name="Rectangle 18"/>
          <p:cNvSpPr>
            <a:spLocks noChangeArrowheads="1"/>
          </p:cNvSpPr>
          <p:nvPr/>
        </p:nvSpPr>
        <p:spPr bwMode="auto">
          <a:xfrm>
            <a:off x="785813" y="142875"/>
            <a:ext cx="2974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sz="2400" b="1"/>
              <a:t>Ionization of Gases</a:t>
            </a:r>
          </a:p>
        </p:txBody>
      </p:sp>
      <p:sp>
        <p:nvSpPr>
          <p:cNvPr id="2055" name="Text Box 22"/>
          <p:cNvSpPr txBox="1">
            <a:spLocks noChangeArrowheads="1"/>
          </p:cNvSpPr>
          <p:nvPr/>
        </p:nvSpPr>
        <p:spPr bwMode="auto">
          <a:xfrm>
            <a:off x="323850" y="1196975"/>
            <a:ext cx="6829425" cy="360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>
              <a:buFontTx/>
              <a:buChar char="•"/>
            </a:pPr>
            <a:r>
              <a:rPr lang="en-US"/>
              <a:t>The actual number</a:t>
            </a:r>
            <a:r>
              <a:rPr lang="en-US" sz="1400"/>
              <a:t> </a:t>
            </a:r>
            <a:r>
              <a:rPr lang="en-US"/>
              <a:t>of </a:t>
            </a:r>
            <a:r>
              <a:rPr lang="en-US">
                <a:solidFill>
                  <a:srgbClr val="FF0000"/>
                </a:solidFill>
              </a:rPr>
              <a:t>primary</a:t>
            </a:r>
            <a:r>
              <a:rPr lang="en-US"/>
              <a:t> electron/ion pairs is </a:t>
            </a:r>
            <a:r>
              <a:rPr lang="en-US">
                <a:solidFill>
                  <a:srgbClr val="FF0000"/>
                </a:solidFill>
              </a:rPr>
              <a:t>Poisson</a:t>
            </a:r>
            <a:r>
              <a:rPr lang="en-US"/>
              <a:t> distributed.</a:t>
            </a:r>
          </a:p>
        </p:txBody>
      </p:sp>
      <p:graphicFrame>
        <p:nvGraphicFramePr>
          <p:cNvPr id="2050" name="Object 23"/>
          <p:cNvGraphicFramePr>
            <a:graphicFrameLocks noChangeAspect="1"/>
          </p:cNvGraphicFramePr>
          <p:nvPr/>
        </p:nvGraphicFramePr>
        <p:xfrm>
          <a:off x="3563938" y="1628775"/>
          <a:ext cx="1244600" cy="558800"/>
        </p:xfrm>
        <a:graphic>
          <a:graphicData uri="http://schemas.openxmlformats.org/presentationml/2006/ole">
            <p:oleObj spid="_x0000_s2050" name="Equation" r:id="rId4" imgW="1244520" imgH="558720" progId="Equation.3">
              <p:embed/>
            </p:oleObj>
          </a:graphicData>
        </a:graphic>
      </p:graphicFrame>
      <p:sp>
        <p:nvSpPr>
          <p:cNvPr id="2056" name="Text Box 24"/>
          <p:cNvSpPr txBox="1">
            <a:spLocks noChangeArrowheads="1"/>
          </p:cNvSpPr>
          <p:nvPr/>
        </p:nvSpPr>
        <p:spPr bwMode="auto">
          <a:xfrm>
            <a:off x="735013" y="2227263"/>
            <a:ext cx="4376737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The detection efficiency is therefore limited to :</a:t>
            </a:r>
          </a:p>
        </p:txBody>
      </p:sp>
      <p:graphicFrame>
        <p:nvGraphicFramePr>
          <p:cNvPr id="2051" name="Object 25"/>
          <p:cNvGraphicFramePr>
            <a:graphicFrameLocks noChangeAspect="1"/>
          </p:cNvGraphicFramePr>
          <p:nvPr/>
        </p:nvGraphicFramePr>
        <p:xfrm>
          <a:off x="3419475" y="2708275"/>
          <a:ext cx="1917700" cy="330200"/>
        </p:xfrm>
        <a:graphic>
          <a:graphicData uri="http://schemas.openxmlformats.org/presentationml/2006/ole">
            <p:oleObj spid="_x0000_s2051" name="Equation" r:id="rId5" imgW="1917360" imgH="330120" progId="Equation.3">
              <p:embed/>
            </p:oleObj>
          </a:graphicData>
        </a:graphic>
      </p:graphicFrame>
      <p:sp>
        <p:nvSpPr>
          <p:cNvPr id="2057" name="Text Box 26"/>
          <p:cNvSpPr txBox="1">
            <a:spLocks noChangeArrowheads="1"/>
          </p:cNvSpPr>
          <p:nvPr/>
        </p:nvSpPr>
        <p:spPr bwMode="auto">
          <a:xfrm>
            <a:off x="755650" y="3141663"/>
            <a:ext cx="5651500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For thin layers 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e</a:t>
            </a:r>
            <a:r>
              <a:rPr lang="en-US" i="1" baseline="-25000">
                <a:solidFill>
                  <a:schemeClr val="tx1"/>
                </a:solidFill>
              </a:rPr>
              <a:t>det</a:t>
            </a:r>
            <a:r>
              <a:rPr lang="en-US"/>
              <a:t> can be significantly lower than 1</a:t>
            </a:r>
            <a:r>
              <a:rPr lang="en-US" b="1"/>
              <a:t>.</a:t>
            </a:r>
          </a:p>
          <a:p>
            <a:pPr marL="361950" indent="-361950"/>
            <a:r>
              <a:rPr lang="en-US"/>
              <a:t>For example for 1 mm layer of Ar    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n</a:t>
            </a:r>
            <a:r>
              <a:rPr lang="en-US" i="1" baseline="-25000">
                <a:solidFill>
                  <a:schemeClr val="tx1"/>
                </a:solidFill>
                <a:latin typeface="Times New Roman" pitchFamily="18" charset="0"/>
              </a:rPr>
              <a:t>primary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= 2.5 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→ </a:t>
            </a:r>
            <a:r>
              <a:rPr lang="en-US" i="1">
                <a:solidFill>
                  <a:schemeClr val="tx1"/>
                </a:solidFill>
                <a:latin typeface="Symbol" pitchFamily="18" charset="2"/>
                <a:cs typeface="Arial" pitchFamily="34" charset="0"/>
              </a:rPr>
              <a:t>e</a:t>
            </a:r>
            <a:r>
              <a:rPr lang="en-US" i="1" baseline="-250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det</a:t>
            </a:r>
            <a:r>
              <a:rPr lang="en-US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= 0.92 .</a:t>
            </a:r>
            <a:r>
              <a:rPr lang="en-US"/>
              <a:t> </a:t>
            </a:r>
          </a:p>
        </p:txBody>
      </p:sp>
      <p:sp>
        <p:nvSpPr>
          <p:cNvPr id="2058" name="Text Box 29"/>
          <p:cNvSpPr txBox="1">
            <a:spLocks noChangeArrowheads="1"/>
          </p:cNvSpPr>
          <p:nvPr/>
        </p:nvSpPr>
        <p:spPr bwMode="auto">
          <a:xfrm>
            <a:off x="468313" y="4652963"/>
            <a:ext cx="7448550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>
              <a:buFontTx/>
              <a:buChar char="•"/>
            </a:pPr>
            <a:r>
              <a:rPr lang="en-US"/>
              <a:t>100 electron/ion pairs created during ionization process is not easy to detect.</a:t>
            </a:r>
          </a:p>
          <a:p>
            <a:pPr marL="361950" indent="-361950"/>
            <a:r>
              <a:rPr lang="en-US"/>
              <a:t>	Typical noise of the amplifier </a:t>
            </a:r>
            <a:r>
              <a:rPr lang="en-US">
                <a:cs typeface="Arial" pitchFamily="34" charset="0"/>
              </a:rPr>
              <a:t>≈ 1000 e</a:t>
            </a:r>
            <a:r>
              <a:rPr lang="en-US" baseline="30000">
                <a:cs typeface="Arial" pitchFamily="34" charset="0"/>
              </a:rPr>
              <a:t>-</a:t>
            </a:r>
            <a:r>
              <a:rPr lang="en-US">
                <a:cs typeface="Arial" pitchFamily="34" charset="0"/>
              </a:rPr>
              <a:t> (ENC) → gas amplification .</a:t>
            </a:r>
          </a:p>
        </p:txBody>
      </p:sp>
      <p:graphicFrame>
        <p:nvGraphicFramePr>
          <p:cNvPr id="2052" name="Object 30"/>
          <p:cNvGraphicFramePr>
            <a:graphicFrameLocks noChangeAspect="1"/>
          </p:cNvGraphicFramePr>
          <p:nvPr/>
        </p:nvGraphicFramePr>
        <p:xfrm>
          <a:off x="5508625" y="1700213"/>
          <a:ext cx="1168400" cy="508000"/>
        </p:xfrm>
        <a:graphic>
          <a:graphicData uri="http://schemas.openxmlformats.org/presentationml/2006/ole">
            <p:oleObj spid="_x0000_s2052" name="Equation" r:id="rId6" imgW="116820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671016F7-7683-4E14-911D-52917792EB13}" type="slidenum">
              <a:rPr lang="en-US" smtClean="0">
                <a:latin typeface="Arial" pitchFamily="34" charset="0"/>
              </a:rPr>
              <a:pPr/>
              <a:t>60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62467" name="Group 21"/>
          <p:cNvGrpSpPr>
            <a:grpSpLocks/>
          </p:cNvGrpSpPr>
          <p:nvPr/>
        </p:nvGrpSpPr>
        <p:grpSpPr bwMode="auto">
          <a:xfrm>
            <a:off x="304800" y="965200"/>
            <a:ext cx="8196263" cy="2205038"/>
            <a:chOff x="304800" y="965200"/>
            <a:chExt cx="8196290" cy="2205029"/>
          </a:xfrm>
        </p:grpSpPr>
        <p:sp>
          <p:nvSpPr>
            <p:cNvPr id="62481" name="Text Box 2"/>
            <p:cNvSpPr txBox="1">
              <a:spLocks noChangeArrowheads="1"/>
            </p:cNvSpPr>
            <p:nvPr/>
          </p:nvSpPr>
          <p:spPr bwMode="auto">
            <a:xfrm>
              <a:off x="304800" y="1143000"/>
              <a:ext cx="1757211" cy="342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Detector Design</a:t>
              </a:r>
            </a:p>
          </p:txBody>
        </p:sp>
        <p:pic>
          <p:nvPicPr>
            <p:cNvPr id="62482" name="Picture 9" descr="final00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3067833" y="2075647"/>
              <a:ext cx="1098550" cy="1090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3" name="Picture 10" descr="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72198" y="2071678"/>
              <a:ext cx="1433513" cy="107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4" name="Picture 24" descr="EDA-01246-V1_pc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29099" y="965200"/>
              <a:ext cx="1090345" cy="9636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5" name="Picture 3" descr="T2_complete_detector.JP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214810" y="2143116"/>
              <a:ext cx="1333498" cy="10001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6" name="Picture 1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57818" y="1000108"/>
              <a:ext cx="1238260" cy="928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87" name="Picture 6" descr="T2 Installation.jp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572396" y="2071678"/>
              <a:ext cx="928694" cy="1045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285750" y="3571875"/>
            <a:ext cx="20002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/>
              <a:t>Services </a:t>
            </a:r>
          </a:p>
          <a:p>
            <a:pPr algn="ctr"/>
            <a:r>
              <a:rPr lang="en-US" b="1"/>
              <a:t>and Connectivity</a:t>
            </a:r>
          </a:p>
        </p:txBody>
      </p:sp>
      <p:grpSp>
        <p:nvGrpSpPr>
          <p:cNvPr id="62469" name="Group 43"/>
          <p:cNvGrpSpPr>
            <a:grpSpLocks/>
          </p:cNvGrpSpPr>
          <p:nvPr/>
        </p:nvGrpSpPr>
        <p:grpSpPr bwMode="auto">
          <a:xfrm>
            <a:off x="3071813" y="3500438"/>
            <a:ext cx="5919787" cy="2994025"/>
            <a:chOff x="3071802" y="3500438"/>
            <a:chExt cx="5920560" cy="2993364"/>
          </a:xfrm>
        </p:grpSpPr>
        <p:pic>
          <p:nvPicPr>
            <p:cNvPr id="62471" name="Picture 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286380" y="3571876"/>
              <a:ext cx="1997601" cy="1668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2" name="Picture 14" descr="tiheäliitin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286380" y="5433861"/>
              <a:ext cx="1318416" cy="924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2473" name="Picture 19" descr="APV_test_card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684700" y="5433861"/>
              <a:ext cx="601944" cy="916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474" name="TextBox 16"/>
            <p:cNvSpPr txBox="1">
              <a:spLocks noChangeArrowheads="1"/>
            </p:cNvSpPr>
            <p:nvPr/>
          </p:nvSpPr>
          <p:spPr bwMode="auto">
            <a:xfrm>
              <a:off x="5645948" y="4908686"/>
              <a:ext cx="544236" cy="247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chemeClr val="bg1"/>
                  </a:solidFill>
                </a:rPr>
                <a:t>Bonding</a:t>
              </a:r>
            </a:p>
          </p:txBody>
        </p:sp>
        <p:sp>
          <p:nvSpPr>
            <p:cNvPr id="62475" name="TextBox 17"/>
            <p:cNvSpPr txBox="1">
              <a:spLocks noChangeArrowheads="1"/>
            </p:cNvSpPr>
            <p:nvPr/>
          </p:nvSpPr>
          <p:spPr bwMode="auto">
            <a:xfrm>
              <a:off x="5765804" y="6102266"/>
              <a:ext cx="605495" cy="247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chemeClr val="bg1"/>
                  </a:solidFill>
                </a:rPr>
                <a:t>Soldering</a:t>
              </a:r>
            </a:p>
          </p:txBody>
        </p:sp>
        <p:pic>
          <p:nvPicPr>
            <p:cNvPr id="62476" name="Picture 12" descr="HV_board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143240" y="3500438"/>
              <a:ext cx="1428737" cy="1500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TextBox 34"/>
            <p:cNvSpPr txBox="1"/>
            <p:nvPr/>
          </p:nvSpPr>
          <p:spPr>
            <a:xfrm>
              <a:off x="3421098" y="4493994"/>
              <a:ext cx="636670" cy="2142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chemeClr val="bg1">
                      <a:lumMod val="95000"/>
                    </a:schemeClr>
                  </a:solidFill>
                </a:rPr>
                <a:t>Soldering</a:t>
              </a:r>
            </a:p>
          </p:txBody>
        </p:sp>
        <p:pic>
          <p:nvPicPr>
            <p:cNvPr id="62478" name="Picture 2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071802" y="5072074"/>
              <a:ext cx="1857387" cy="142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TextBox 37"/>
            <p:cNvSpPr txBox="1"/>
            <p:nvPr/>
          </p:nvSpPr>
          <p:spPr>
            <a:xfrm>
              <a:off x="3286142" y="6143041"/>
              <a:ext cx="846248" cy="2047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b="1" dirty="0">
                  <a:solidFill>
                    <a:schemeClr val="bg1">
                      <a:lumMod val="95000"/>
                    </a:schemeClr>
                  </a:solidFill>
                </a:rPr>
                <a:t>ZIF connectors</a:t>
              </a:r>
            </a:p>
          </p:txBody>
        </p:sp>
        <p:pic>
          <p:nvPicPr>
            <p:cNvPr id="62480" name="Picture 8" descr="gas connector.jpg"/>
            <p:cNvPicPr>
              <a:picLocks noChangeAspect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429520" y="4143380"/>
              <a:ext cx="1562842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2470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3079750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Production 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DB9052A1-E45B-4DD9-B0AA-14AA11B7D255}" type="slidenum">
              <a:rPr lang="en-US" smtClean="0">
                <a:latin typeface="Arial" pitchFamily="34" charset="0"/>
              </a:rPr>
              <a:pPr/>
              <a:t>61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63491" name="Group 11"/>
          <p:cNvGrpSpPr>
            <a:grpSpLocks/>
          </p:cNvGrpSpPr>
          <p:nvPr/>
        </p:nvGrpSpPr>
        <p:grpSpPr bwMode="auto">
          <a:xfrm>
            <a:off x="214313" y="3929063"/>
            <a:ext cx="8696325" cy="2667000"/>
            <a:chOff x="19048" y="1143000"/>
            <a:chExt cx="8696356" cy="2666786"/>
          </a:xfrm>
        </p:grpSpPr>
        <p:sp>
          <p:nvSpPr>
            <p:cNvPr id="63507" name="Text Box 2"/>
            <p:cNvSpPr txBox="1">
              <a:spLocks noChangeArrowheads="1"/>
            </p:cNvSpPr>
            <p:nvPr/>
          </p:nvSpPr>
          <p:spPr bwMode="auto">
            <a:xfrm>
              <a:off x="19048" y="1143000"/>
              <a:ext cx="2155911" cy="662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Infrastructure </a:t>
              </a:r>
            </a:p>
            <a:p>
              <a:pPr algn="ctr"/>
              <a:r>
                <a:rPr lang="en-US" b="1"/>
                <a:t>and Assembly Tools</a:t>
              </a:r>
            </a:p>
          </p:txBody>
        </p:sp>
        <p:pic>
          <p:nvPicPr>
            <p:cNvPr id="63508" name="Picture 4" descr="drybox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86050" y="1214422"/>
              <a:ext cx="1071570" cy="142876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pic>
          <p:nvPicPr>
            <p:cNvPr id="63509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357422" y="2714620"/>
              <a:ext cx="1643045" cy="1095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0" name="Picture 8" descr="DSC0074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00496" y="1214422"/>
              <a:ext cx="1071570" cy="142893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</p:pic>
        <p:pic>
          <p:nvPicPr>
            <p:cNvPr id="63511" name="Picture 5" descr="DSCN745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71934" y="2714619"/>
              <a:ext cx="1428760" cy="10712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2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43570" y="2643182"/>
              <a:ext cx="1500204" cy="1125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3" name="Picture 6" descr="DSCN071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286644" y="2643182"/>
              <a:ext cx="14287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4" name="Picture 2" descr="P60800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143504" y="1214422"/>
              <a:ext cx="1857358" cy="1393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15" name="Picture 4" descr="cyl_0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143768" y="1214422"/>
              <a:ext cx="1540266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3492" name="Group 12"/>
          <p:cNvGrpSpPr>
            <a:grpSpLocks/>
          </p:cNvGrpSpPr>
          <p:nvPr/>
        </p:nvGrpSpPr>
        <p:grpSpPr bwMode="auto">
          <a:xfrm>
            <a:off x="285750" y="785813"/>
            <a:ext cx="8667750" cy="3133725"/>
            <a:chOff x="285720" y="3357562"/>
            <a:chExt cx="8667305" cy="3133740"/>
          </a:xfrm>
        </p:grpSpPr>
        <p:sp>
          <p:nvSpPr>
            <p:cNvPr id="63494" name="Text Box 3"/>
            <p:cNvSpPr txBox="1">
              <a:spLocks noChangeArrowheads="1"/>
            </p:cNvSpPr>
            <p:nvPr/>
          </p:nvSpPr>
          <p:spPr bwMode="auto">
            <a:xfrm>
              <a:off x="285720" y="3538537"/>
              <a:ext cx="2439987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Component Production</a:t>
              </a:r>
            </a:p>
          </p:txBody>
        </p:sp>
        <p:pic>
          <p:nvPicPr>
            <p:cNvPr id="63495" name="Picture 14" descr="gem stretched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14678" y="4429132"/>
              <a:ext cx="1235739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6" name="Picture 13" descr="gravure_gem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852832" y="3357562"/>
              <a:ext cx="1358900" cy="979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7" name="Picture 14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500430" y="5500702"/>
              <a:ext cx="1319213" cy="99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8" name="Picture 10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72000" y="4429132"/>
              <a:ext cx="1098184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499" name="Picture 7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715008" y="4429132"/>
              <a:ext cx="125333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0" name="Picture 18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000892" y="4429132"/>
              <a:ext cx="1205180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1" name="Picture 1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286776" y="4429132"/>
              <a:ext cx="666249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2" name="Picture 2" descr="DSCN0612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857752" y="5500702"/>
              <a:ext cx="1238742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3" name="Picture 5" descr="new_frame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6143636" y="5500702"/>
              <a:ext cx="1396144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4" name="Picture 6" descr="new_support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7572396" y="5572140"/>
              <a:ext cx="1288881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5" name="Picture 4" descr="board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5286380" y="3357562"/>
              <a:ext cx="1001126" cy="10001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06" name="Picture 4" descr="DSCN0627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6429388" y="3357562"/>
              <a:ext cx="1357305" cy="1017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493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3079750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Production 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D4FBEFD7-0CC6-4294-B9FD-60C46D027D41}" type="slidenum">
              <a:rPr lang="en-US" smtClean="0">
                <a:latin typeface="Arial" pitchFamily="34" charset="0"/>
              </a:rPr>
              <a:pPr/>
              <a:t>62</a:t>
            </a:fld>
            <a:endParaRPr lang="en-US" smtClean="0">
              <a:latin typeface="Arial" pitchFamily="34" charset="0"/>
            </a:endParaRPr>
          </a:p>
        </p:txBody>
      </p:sp>
      <p:grpSp>
        <p:nvGrpSpPr>
          <p:cNvPr id="64515" name="Group 26"/>
          <p:cNvGrpSpPr>
            <a:grpSpLocks/>
          </p:cNvGrpSpPr>
          <p:nvPr/>
        </p:nvGrpSpPr>
        <p:grpSpPr bwMode="auto">
          <a:xfrm>
            <a:off x="285750" y="928688"/>
            <a:ext cx="8443913" cy="2500312"/>
            <a:chOff x="285721" y="1000108"/>
            <a:chExt cx="8443961" cy="2500330"/>
          </a:xfrm>
        </p:grpSpPr>
        <p:sp>
          <p:nvSpPr>
            <p:cNvPr id="64531" name="Text Box 4"/>
            <p:cNvSpPr txBox="1">
              <a:spLocks noChangeArrowheads="1"/>
            </p:cNvSpPr>
            <p:nvPr/>
          </p:nvSpPr>
          <p:spPr bwMode="auto">
            <a:xfrm>
              <a:off x="285721" y="1290621"/>
              <a:ext cx="3214710" cy="363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b="1"/>
                <a:t>Component Quality Control</a:t>
              </a:r>
            </a:p>
          </p:txBody>
        </p:sp>
        <p:pic>
          <p:nvPicPr>
            <p:cNvPr id="64532" name="Picture 12" descr="10gf2h001_ma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9058" y="1000108"/>
              <a:ext cx="1427163" cy="1200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3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 l="9171"/>
            <a:stretch>
              <a:fillRect/>
            </a:stretch>
          </p:blipFill>
          <p:spPr bwMode="auto">
            <a:xfrm>
              <a:off x="7358082" y="1142984"/>
              <a:ext cx="1371600" cy="1006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4" name="Picture 25" descr="microscope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29322" y="1000108"/>
              <a:ext cx="1000132" cy="13468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5" name="Picture 6" descr="position_strips_meas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572132" y="2214554"/>
              <a:ext cx="1724091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29058" y="2357430"/>
              <a:ext cx="1571625" cy="960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37" name="Picture 25" descr="spark.png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58082" y="2357430"/>
              <a:ext cx="1355176" cy="9286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4516" name="Group 31"/>
          <p:cNvGrpSpPr>
            <a:grpSpLocks/>
          </p:cNvGrpSpPr>
          <p:nvPr/>
        </p:nvGrpSpPr>
        <p:grpSpPr bwMode="auto">
          <a:xfrm>
            <a:off x="857250" y="3500438"/>
            <a:ext cx="7935913" cy="1231900"/>
            <a:chOff x="958850" y="2500313"/>
            <a:chExt cx="7935913" cy="1231900"/>
          </a:xfrm>
        </p:grpSpPr>
        <p:sp>
          <p:nvSpPr>
            <p:cNvPr id="64524" name="Text Box 2"/>
            <p:cNvSpPr txBox="1">
              <a:spLocks noChangeArrowheads="1"/>
            </p:cNvSpPr>
            <p:nvPr/>
          </p:nvSpPr>
          <p:spPr bwMode="auto">
            <a:xfrm>
              <a:off x="958850" y="2806701"/>
              <a:ext cx="12795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Electronics</a:t>
              </a:r>
            </a:p>
          </p:txBody>
        </p:sp>
        <p:pic>
          <p:nvPicPr>
            <p:cNvPr id="64525" name="Picture 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30650" y="2571751"/>
              <a:ext cx="1295400" cy="11239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grpSp>
          <p:nvGrpSpPr>
            <p:cNvPr id="64526" name="Group 6"/>
            <p:cNvGrpSpPr>
              <a:grpSpLocks noChangeAspect="1"/>
            </p:cNvGrpSpPr>
            <p:nvPr/>
          </p:nvGrpSpPr>
          <p:grpSpPr bwMode="auto">
            <a:xfrm>
              <a:off x="5370513" y="2571751"/>
              <a:ext cx="1368425" cy="1160462"/>
              <a:chOff x="4176" y="768"/>
              <a:chExt cx="1439" cy="1220"/>
            </a:xfrm>
          </p:grpSpPr>
          <p:pic>
            <p:nvPicPr>
              <p:cNvPr id="64529" name="Picture 7" descr="APV_test_card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176" y="768"/>
                <a:ext cx="1439" cy="1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4530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4273" y="1699"/>
                <a:ext cx="193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fr-FR" sz="1200" b="1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64527" name="Picture 9" descr="P101016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6810375" y="2500313"/>
              <a:ext cx="862013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8" name="Text Box 10"/>
            <p:cNvSpPr txBox="1">
              <a:spLocks noChangeArrowheads="1"/>
            </p:cNvSpPr>
            <p:nvPr/>
          </p:nvSpPr>
          <p:spPr bwMode="auto">
            <a:xfrm>
              <a:off x="8083550" y="2649538"/>
              <a:ext cx="811213" cy="100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APV</a:t>
              </a:r>
            </a:p>
            <a:p>
              <a:r>
                <a:rPr lang="en-US" sz="1200" b="1"/>
                <a:t>VFAT</a:t>
              </a:r>
            </a:p>
            <a:p>
              <a:r>
                <a:rPr lang="en-US" sz="1200" b="1"/>
                <a:t>GP5</a:t>
              </a:r>
            </a:p>
            <a:p>
              <a:r>
                <a:rPr lang="en-US" sz="1200" b="1"/>
                <a:t>ALTRO</a:t>
              </a:r>
            </a:p>
            <a:p>
              <a:r>
                <a:rPr lang="en-US" sz="1200" b="1"/>
                <a:t>MEDIPIX</a:t>
              </a:r>
            </a:p>
          </p:txBody>
        </p:sp>
      </p:grpSp>
      <p:grpSp>
        <p:nvGrpSpPr>
          <p:cNvPr id="64517" name="Group 30"/>
          <p:cNvGrpSpPr>
            <a:grpSpLocks/>
          </p:cNvGrpSpPr>
          <p:nvPr/>
        </p:nvGrpSpPr>
        <p:grpSpPr bwMode="auto">
          <a:xfrm>
            <a:off x="3286125" y="4929188"/>
            <a:ext cx="5645150" cy="1439862"/>
            <a:chOff x="3128965" y="4856174"/>
            <a:chExt cx="5645150" cy="1439862"/>
          </a:xfrm>
        </p:grpSpPr>
        <p:pic>
          <p:nvPicPr>
            <p:cNvPr id="64520" name="Picture 11" descr="IMG_012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929190" y="5072074"/>
              <a:ext cx="1439863" cy="1081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4521" name="Picture 18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128965" y="5072074"/>
              <a:ext cx="1727200" cy="1054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2" name="Text Box 20"/>
            <p:cNvSpPr txBox="1">
              <a:spLocks noChangeArrowheads="1"/>
            </p:cNvSpPr>
            <p:nvPr/>
          </p:nvSpPr>
          <p:spPr bwMode="auto">
            <a:xfrm>
              <a:off x="7753353" y="4995874"/>
              <a:ext cx="1020762" cy="118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/>
                <a:t>PANalytical</a:t>
              </a:r>
            </a:p>
            <a:p>
              <a:r>
                <a:rPr lang="en-US" sz="1200" b="1"/>
                <a:t>3M</a:t>
              </a:r>
            </a:p>
            <a:p>
              <a:r>
                <a:rPr lang="en-US" sz="1200" b="1"/>
                <a:t>TechEtch</a:t>
              </a:r>
            </a:p>
            <a:p>
              <a:r>
                <a:rPr lang="en-US" sz="1200" b="1"/>
                <a:t>Techtra</a:t>
              </a:r>
            </a:p>
            <a:p>
              <a:r>
                <a:rPr lang="en-US" sz="1200" b="1"/>
                <a:t>Centronic</a:t>
              </a:r>
            </a:p>
            <a:p>
              <a:r>
                <a:rPr lang="en-US" sz="1200" b="1"/>
                <a:t>G&amp;A</a:t>
              </a:r>
            </a:p>
          </p:txBody>
        </p:sp>
        <p:pic>
          <p:nvPicPr>
            <p:cNvPr id="64523" name="Picture 21" descr="patent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584953" y="4856174"/>
              <a:ext cx="1030287" cy="1439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518" name="Text Box 2"/>
          <p:cNvSpPr txBox="1">
            <a:spLocks noChangeArrowheads="1"/>
          </p:cNvSpPr>
          <p:nvPr/>
        </p:nvSpPr>
        <p:spPr bwMode="auto">
          <a:xfrm>
            <a:off x="857250" y="5357813"/>
            <a:ext cx="17605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/>
              <a:t>Industrialization</a:t>
            </a:r>
          </a:p>
        </p:txBody>
      </p:sp>
      <p:sp>
        <p:nvSpPr>
          <p:cNvPr id="64519" name="Text Box 4"/>
          <p:cNvSpPr txBox="1">
            <a:spLocks noChangeArrowheads="1"/>
          </p:cNvSpPr>
          <p:nvPr/>
        </p:nvSpPr>
        <p:spPr bwMode="auto">
          <a:xfrm>
            <a:off x="879475" y="104775"/>
            <a:ext cx="3079750" cy="46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Production Aspects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1E6BC342-CC4D-4C33-9903-9EF9F3C4CDCC}" type="slidenum">
              <a:rPr lang="en-US" smtClean="0">
                <a:latin typeface="Arial" pitchFamily="34" charset="0"/>
              </a:rPr>
              <a:pPr/>
              <a:t>63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65539" name="Text Box 4"/>
          <p:cNvSpPr txBox="1">
            <a:spLocks noChangeArrowheads="1"/>
          </p:cNvSpPr>
          <p:nvPr/>
        </p:nvSpPr>
        <p:spPr bwMode="auto">
          <a:xfrm>
            <a:off x="1239838" y="177800"/>
            <a:ext cx="2876550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Acknowledgments</a:t>
            </a:r>
          </a:p>
        </p:txBody>
      </p:sp>
      <p:sp>
        <p:nvSpPr>
          <p:cNvPr id="65540" name="Text Box 5"/>
          <p:cNvSpPr txBox="1">
            <a:spLocks noChangeArrowheads="1"/>
          </p:cNvSpPr>
          <p:nvPr/>
        </p:nvSpPr>
        <p:spPr bwMode="auto">
          <a:xfrm>
            <a:off x="808038" y="931863"/>
            <a:ext cx="6375400" cy="1550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F. Sauli, </a:t>
            </a:r>
            <a:r>
              <a:rPr lang="en-US" sz="1200"/>
              <a:t>IEEE Short Course on Radiation Detection and Measurement, Norfolk (Virginia) </a:t>
            </a:r>
          </a:p>
          <a:p>
            <a:pPr marL="361950" indent="-361950"/>
            <a:r>
              <a:rPr lang="en-US" sz="1200"/>
              <a:t>November 10-11, 2002</a:t>
            </a:r>
          </a:p>
          <a:p>
            <a:pPr marL="361950" indent="-361950"/>
            <a:r>
              <a:rPr lang="en-US"/>
              <a:t>C. Joram</a:t>
            </a:r>
            <a:r>
              <a:rPr lang="en-US" sz="1200"/>
              <a:t>, CERN Academic Training, Particle Detectors 1998</a:t>
            </a:r>
          </a:p>
          <a:p>
            <a:pPr marL="361950" indent="-361950"/>
            <a:r>
              <a:rPr lang="en-US"/>
              <a:t>P. Cwetanski</a:t>
            </a:r>
            <a:r>
              <a:rPr lang="en-US" sz="1200"/>
              <a:t> , http://pcwetans.home.cern.ch/pcwetans/</a:t>
            </a:r>
          </a:p>
          <a:p>
            <a:pPr marL="361950" indent="-361950"/>
            <a:r>
              <a:rPr lang="en-US"/>
              <a:t>M. Hoch, </a:t>
            </a:r>
            <a:r>
              <a:rPr lang="en-US" sz="1200"/>
              <a:t>Trends and new developments in gaseous detectors, NIM A535(2004)1-15</a:t>
            </a:r>
          </a:p>
        </p:txBody>
      </p:sp>
      <p:sp>
        <p:nvSpPr>
          <p:cNvPr id="65541" name="Text Box 6"/>
          <p:cNvSpPr txBox="1">
            <a:spLocks noChangeArrowheads="1"/>
          </p:cNvSpPr>
          <p:nvPr/>
        </p:nvSpPr>
        <p:spPr bwMode="auto">
          <a:xfrm>
            <a:off x="879475" y="3019425"/>
            <a:ext cx="7553325" cy="25034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Literature:</a:t>
            </a:r>
          </a:p>
          <a:p>
            <a:pPr marL="361950" indent="-361950"/>
            <a:endParaRPr lang="en-US"/>
          </a:p>
          <a:p>
            <a:pPr marL="361950" indent="-361950"/>
            <a:r>
              <a:rPr lang="en-US"/>
              <a:t>F. Sauli,  </a:t>
            </a:r>
            <a:r>
              <a:rPr lang="en-US" sz="1200"/>
              <a:t>Principlies of operation of multiwire proportional and drift chambers, CERN 77-09</a:t>
            </a:r>
            <a:r>
              <a:rPr lang="en-US"/>
              <a:t> </a:t>
            </a:r>
          </a:p>
          <a:p>
            <a:pPr marL="361950" indent="-361950"/>
            <a:r>
              <a:rPr lang="en-US"/>
              <a:t>W. Blum and L. Rolandi, </a:t>
            </a:r>
            <a:r>
              <a:rPr lang="en-US" sz="1200"/>
              <a:t>Particle Detection with Drift Chambers, Springer 1994</a:t>
            </a:r>
          </a:p>
          <a:p>
            <a:pPr marL="361950" indent="-361950"/>
            <a:r>
              <a:rPr lang="en-US"/>
              <a:t>C. Grupen,</a:t>
            </a:r>
            <a:r>
              <a:rPr lang="en-US" sz="1200"/>
              <a:t> Particle Detectors, Cambridge University Press, 1996</a:t>
            </a:r>
          </a:p>
          <a:p>
            <a:pPr marL="361950" indent="-361950"/>
            <a:r>
              <a:rPr lang="en-US"/>
              <a:t>F. Sauli and A. Sharma</a:t>
            </a:r>
            <a:r>
              <a:rPr lang="en-US" sz="1200"/>
              <a:t>, Micropattern Gaseous Detectors, Annu. Rev. Nucl. Part. Sci. 1999.49:341-88</a:t>
            </a:r>
          </a:p>
          <a:p>
            <a:pPr marL="361950" indent="-361950"/>
            <a:endParaRPr lang="en-US" sz="1200"/>
          </a:p>
          <a:p>
            <a:pPr marL="361950" indent="-361950"/>
            <a:r>
              <a:rPr lang="en-US"/>
              <a:t>http://gdd.web.cern.ch/GDD/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EFE81A30-B05F-46AA-BC92-F939209A8431}" type="slidenum">
              <a:rPr lang="en-US" smtClean="0">
                <a:latin typeface="Arial" pitchFamily="34" charset="0"/>
              </a:rPr>
              <a:pPr/>
              <a:t>7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785813" y="142875"/>
            <a:ext cx="5141912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Single Wire Proportional Chamber</a:t>
            </a:r>
          </a:p>
        </p:txBody>
      </p:sp>
      <p:pic>
        <p:nvPicPr>
          <p:cNvPr id="3077" name="Picture 6" descr="swp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981075"/>
            <a:ext cx="4248150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5072063"/>
            <a:ext cx="11779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38" y="5072063"/>
            <a:ext cx="119221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50" y="5072063"/>
            <a:ext cx="1223963" cy="12239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875" y="5072063"/>
            <a:ext cx="1295400" cy="12636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  <p:sp>
        <p:nvSpPr>
          <p:cNvPr id="3082" name="Text Box 16"/>
          <p:cNvSpPr txBox="1">
            <a:spLocks noChangeArrowheads="1"/>
          </p:cNvSpPr>
          <p:nvPr/>
        </p:nvSpPr>
        <p:spPr bwMode="auto">
          <a:xfrm>
            <a:off x="4356100" y="908050"/>
            <a:ext cx="4787900" cy="2265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/>
              <a:t>Electrons liberated by ionization drift towards</a:t>
            </a:r>
          </a:p>
          <a:p>
            <a:pPr marL="361950" indent="-361950"/>
            <a:r>
              <a:rPr lang="en-US"/>
              <a:t>the anode wire. </a:t>
            </a:r>
            <a:endParaRPr lang="en-US">
              <a:cs typeface="Arial" pitchFamily="34" charset="0"/>
            </a:endParaRPr>
          </a:p>
          <a:p>
            <a:pPr marL="361950" indent="-361950"/>
            <a:r>
              <a:rPr lang="en-US">
                <a:cs typeface="Arial" pitchFamily="34" charset="0"/>
              </a:rPr>
              <a:t>Electrical field close to the wire </a:t>
            </a:r>
            <a:r>
              <a:rPr lang="en-US"/>
              <a:t>(typical wire Ø</a:t>
            </a:r>
          </a:p>
          <a:p>
            <a:pPr marL="361950" indent="-361950"/>
            <a:r>
              <a:rPr lang="en-US"/>
              <a:t>~few tens of </a:t>
            </a:r>
            <a:r>
              <a:rPr lang="en-US">
                <a:latin typeface="Symbol" pitchFamily="18" charset="2"/>
              </a:rPr>
              <a:t>m</a:t>
            </a:r>
            <a:r>
              <a:rPr lang="en-US"/>
              <a:t>m) is sufficiently high for electrons</a:t>
            </a:r>
          </a:p>
          <a:p>
            <a:pPr marL="361950" indent="-361950"/>
            <a:r>
              <a:rPr lang="en-US"/>
              <a:t>(above 10 kV/cm) to gain enough energy to ionize</a:t>
            </a:r>
          </a:p>
          <a:p>
            <a:pPr marL="361950" indent="-361950"/>
            <a:r>
              <a:rPr lang="en-US"/>
              <a:t>further  </a:t>
            </a:r>
            <a:r>
              <a:rPr lang="en-US">
                <a:cs typeface="Arial" pitchFamily="34" charset="0"/>
              </a:rPr>
              <a:t>→ </a:t>
            </a:r>
            <a:r>
              <a:rPr lang="en-US">
                <a:solidFill>
                  <a:srgbClr val="FF0000"/>
                </a:solidFill>
                <a:cs typeface="Arial" pitchFamily="34" charset="0"/>
              </a:rPr>
              <a:t>avalanche </a:t>
            </a:r>
            <a:r>
              <a:rPr lang="en-US">
                <a:cs typeface="Arial" pitchFamily="34" charset="0"/>
              </a:rPr>
              <a:t>– exponential increase of</a:t>
            </a:r>
          </a:p>
          <a:p>
            <a:pPr marL="361950" indent="-361950"/>
            <a:r>
              <a:rPr lang="en-US">
                <a:cs typeface="Arial" pitchFamily="34" charset="0"/>
              </a:rPr>
              <a:t>number of electron ion pairs.</a:t>
            </a:r>
          </a:p>
        </p:txBody>
      </p:sp>
      <p:sp>
        <p:nvSpPr>
          <p:cNvPr id="3083" name="Text Box 17"/>
          <p:cNvSpPr txBox="1">
            <a:spLocks noChangeArrowheads="1"/>
          </p:cNvSpPr>
          <p:nvPr/>
        </p:nvSpPr>
        <p:spPr bwMode="auto">
          <a:xfrm>
            <a:off x="971550" y="4652963"/>
            <a:ext cx="7062788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Cylindrical geometry is not the only one able to generate strong electric field:</a:t>
            </a:r>
          </a:p>
        </p:txBody>
      </p:sp>
      <p:sp>
        <p:nvSpPr>
          <p:cNvPr id="3084" name="Text Box 18"/>
          <p:cNvSpPr txBox="1">
            <a:spLocks noChangeArrowheads="1"/>
          </p:cNvSpPr>
          <p:nvPr/>
        </p:nvSpPr>
        <p:spPr bwMode="auto">
          <a:xfrm>
            <a:off x="3643313" y="6286500"/>
            <a:ext cx="1189037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parallel plate</a:t>
            </a:r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auto">
          <a:xfrm>
            <a:off x="5357813" y="6286500"/>
            <a:ext cx="519112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strip</a:t>
            </a:r>
          </a:p>
        </p:txBody>
      </p:sp>
      <p:sp>
        <p:nvSpPr>
          <p:cNvPr id="3086" name="Text Box 20"/>
          <p:cNvSpPr txBox="1">
            <a:spLocks noChangeArrowheads="1"/>
          </p:cNvSpPr>
          <p:nvPr/>
        </p:nvSpPr>
        <p:spPr bwMode="auto">
          <a:xfrm>
            <a:off x="6715125" y="6286500"/>
            <a:ext cx="519113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hole</a:t>
            </a:r>
          </a:p>
        </p:txBody>
      </p:sp>
      <p:sp>
        <p:nvSpPr>
          <p:cNvPr id="3087" name="Text Box 21"/>
          <p:cNvSpPr txBox="1">
            <a:spLocks noChangeArrowheads="1"/>
          </p:cNvSpPr>
          <p:nvPr/>
        </p:nvSpPr>
        <p:spPr bwMode="auto">
          <a:xfrm>
            <a:off x="7715250" y="6286500"/>
            <a:ext cx="11303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groove/well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/>
        </p:nvGraphicFramePr>
        <p:xfrm>
          <a:off x="4572000" y="3429000"/>
          <a:ext cx="1473200" cy="1143000"/>
        </p:xfrm>
        <a:graphic>
          <a:graphicData uri="http://schemas.openxmlformats.org/presentationml/2006/ole">
            <p:oleObj spid="_x0000_s3074" name="Equation" r:id="rId9" imgW="1473120" imgH="1143000" progId="Equation.3">
              <p:embed/>
            </p:oleObj>
          </a:graphicData>
        </a:graphic>
      </p:graphicFrame>
      <p:sp>
        <p:nvSpPr>
          <p:cNvPr id="3088" name="Text Box 23"/>
          <p:cNvSpPr txBox="1">
            <a:spLocks noChangeArrowheads="1"/>
          </p:cNvSpPr>
          <p:nvPr/>
        </p:nvSpPr>
        <p:spPr bwMode="auto">
          <a:xfrm>
            <a:off x="6135688" y="3770313"/>
            <a:ext cx="2312987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 i="1">
                <a:solidFill>
                  <a:schemeClr val="tx2"/>
                </a:solidFill>
                <a:latin typeface="Times New Roman" pitchFamily="18" charset="0"/>
              </a:rPr>
              <a:t>C</a:t>
            </a:r>
            <a:r>
              <a:rPr lang="en-US" sz="1400"/>
              <a:t> – capacitance/unit length</a:t>
            </a:r>
          </a:p>
        </p:txBody>
      </p:sp>
      <p:pic>
        <p:nvPicPr>
          <p:cNvPr id="3089" name="Picture 25" descr="strawaval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7088" y="3860800"/>
            <a:ext cx="12255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0" name="Text Box 26"/>
          <p:cNvSpPr txBox="1">
            <a:spLocks noChangeArrowheads="1"/>
          </p:cNvSpPr>
          <p:nvPr/>
        </p:nvSpPr>
        <p:spPr bwMode="auto">
          <a:xfrm>
            <a:off x="663575" y="3651250"/>
            <a:ext cx="604838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2"/>
                </a:solidFill>
              </a:rPr>
              <a:t>anode</a:t>
            </a:r>
          </a:p>
        </p:txBody>
      </p:sp>
      <p:sp>
        <p:nvSpPr>
          <p:cNvPr id="3091" name="Text Box 29"/>
          <p:cNvSpPr txBox="1">
            <a:spLocks noChangeArrowheads="1"/>
          </p:cNvSpPr>
          <p:nvPr/>
        </p:nvSpPr>
        <p:spPr bwMode="auto">
          <a:xfrm>
            <a:off x="1958975" y="3940175"/>
            <a:ext cx="1273175" cy="5318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>
                <a:solidFill>
                  <a:schemeClr val="tx1"/>
                </a:solidFill>
              </a:rPr>
              <a:t>e</a:t>
            </a:r>
            <a:r>
              <a:rPr lang="en-US" sz="1200" baseline="30000">
                <a:solidFill>
                  <a:schemeClr val="tx1"/>
                </a:solidFill>
              </a:rPr>
              <a:t>-</a:t>
            </a:r>
            <a:r>
              <a:rPr lang="en-US" sz="1200">
                <a:solidFill>
                  <a:schemeClr val="tx1"/>
                </a:solidFill>
              </a:rPr>
              <a:t> </a:t>
            </a:r>
          </a:p>
          <a:p>
            <a:pPr marL="361950" indent="-361950"/>
            <a:r>
              <a:rPr lang="en-US" sz="1200">
                <a:solidFill>
                  <a:schemeClr val="tx1"/>
                </a:solidFill>
              </a:rPr>
              <a:t>primary electron</a:t>
            </a:r>
          </a:p>
        </p:txBody>
      </p:sp>
      <p:pic>
        <p:nvPicPr>
          <p:cNvPr id="3092" name="Picture 8" descr="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0" y="51435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93" name="Text Box 18"/>
          <p:cNvSpPr txBox="1">
            <a:spLocks noChangeArrowheads="1"/>
          </p:cNvSpPr>
          <p:nvPr/>
        </p:nvSpPr>
        <p:spPr bwMode="auto">
          <a:xfrm>
            <a:off x="2643188" y="6286500"/>
            <a:ext cx="652462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mwpc</a:t>
            </a:r>
          </a:p>
        </p:txBody>
      </p:sp>
      <p:sp>
        <p:nvSpPr>
          <p:cNvPr id="3094" name="Text Box 18"/>
          <p:cNvSpPr txBox="1">
            <a:spLocks noChangeArrowheads="1"/>
          </p:cNvSpPr>
          <p:nvPr/>
        </p:nvSpPr>
        <p:spPr bwMode="auto">
          <a:xfrm>
            <a:off x="1000125" y="6286500"/>
            <a:ext cx="512763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wire</a:t>
            </a:r>
          </a:p>
        </p:txBody>
      </p:sp>
      <p:pic>
        <p:nvPicPr>
          <p:cNvPr id="3095" name="Picture 2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2938" y="5072063"/>
            <a:ext cx="1217612" cy="1228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0EFA158C-A534-4D48-ACFD-DB03B19152AC}" type="slidenum">
              <a:rPr lang="en-US" smtClean="0">
                <a:latin typeface="Arial" pitchFamily="34" charset="0"/>
              </a:rPr>
              <a:pPr/>
              <a:t>8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785813" y="142875"/>
            <a:ext cx="5141912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Single Wire Proportional Chamber</a:t>
            </a:r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827088" y="2349500"/>
          <a:ext cx="2349500" cy="330200"/>
        </p:xfrm>
        <a:graphic>
          <a:graphicData uri="http://schemas.openxmlformats.org/presentationml/2006/ole">
            <p:oleObj spid="_x0000_s4098" name="Equation" r:id="rId4" imgW="2349360" imgH="330120" progId="Equation.3">
              <p:embed/>
            </p:oleObj>
          </a:graphicData>
        </a:graphic>
      </p:graphicFrame>
      <p:graphicFrame>
        <p:nvGraphicFramePr>
          <p:cNvPr id="4099" name="Object 7"/>
          <p:cNvGraphicFramePr>
            <a:graphicFrameLocks noChangeAspect="1"/>
          </p:cNvGraphicFramePr>
          <p:nvPr/>
        </p:nvGraphicFramePr>
        <p:xfrm>
          <a:off x="1547813" y="1700213"/>
          <a:ext cx="520700" cy="508000"/>
        </p:xfrm>
        <a:graphic>
          <a:graphicData uri="http://schemas.openxmlformats.org/presentationml/2006/ole">
            <p:oleObj spid="_x0000_s4099" name="Equation" r:id="rId5" imgW="520560" imgH="507960" progId="Equation.3">
              <p:embed/>
            </p:oleObj>
          </a:graphicData>
        </a:graphic>
      </p:graphicFrame>
      <p:graphicFrame>
        <p:nvGraphicFramePr>
          <p:cNvPr id="4100" name="Object 8"/>
          <p:cNvGraphicFramePr>
            <a:graphicFrameLocks noChangeAspect="1"/>
          </p:cNvGraphicFramePr>
          <p:nvPr/>
        </p:nvGraphicFramePr>
        <p:xfrm>
          <a:off x="395288" y="5516563"/>
          <a:ext cx="2032000" cy="736600"/>
        </p:xfrm>
        <a:graphic>
          <a:graphicData uri="http://schemas.openxmlformats.org/presentationml/2006/ole">
            <p:oleObj spid="_x0000_s4100" name="Equation" r:id="rId6" imgW="2031840" imgH="736560" progId="Equation.3">
              <p:embed/>
            </p:oleObj>
          </a:graphicData>
        </a:graphic>
      </p:graphicFrame>
      <p:sp>
        <p:nvSpPr>
          <p:cNvPr id="4103" name="Text Box 9"/>
          <p:cNvSpPr txBox="1">
            <a:spLocks noChangeArrowheads="1"/>
          </p:cNvSpPr>
          <p:nvPr/>
        </p:nvSpPr>
        <p:spPr bwMode="auto">
          <a:xfrm>
            <a:off x="250825" y="911225"/>
            <a:ext cx="3963988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Multiplication of ionization is described by </a:t>
            </a:r>
          </a:p>
          <a:p>
            <a:pPr marL="361950" indent="-361950"/>
            <a:r>
              <a:rPr lang="en-US"/>
              <a:t>the first Townsend coefficient  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a(E)</a:t>
            </a:r>
          </a:p>
        </p:txBody>
      </p:sp>
      <p:sp>
        <p:nvSpPr>
          <p:cNvPr id="4104" name="Text Box 10"/>
          <p:cNvSpPr txBox="1">
            <a:spLocks noChangeArrowheads="1"/>
          </p:cNvSpPr>
          <p:nvPr/>
        </p:nvSpPr>
        <p:spPr bwMode="auto">
          <a:xfrm>
            <a:off x="323850" y="1773238"/>
            <a:ext cx="104775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dn = n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a</a:t>
            </a:r>
            <a:r>
              <a:rPr lang="en-US" i="1">
                <a:solidFill>
                  <a:schemeClr val="tx1"/>
                </a:solidFill>
                <a:latin typeface="Times New Roman" pitchFamily="18" charset="0"/>
              </a:rPr>
              <a:t>dx</a:t>
            </a:r>
          </a:p>
        </p:txBody>
      </p:sp>
      <p:sp>
        <p:nvSpPr>
          <p:cNvPr id="4105" name="Text Box 11"/>
          <p:cNvSpPr txBox="1">
            <a:spLocks noChangeArrowheads="1"/>
          </p:cNvSpPr>
          <p:nvPr/>
        </p:nvSpPr>
        <p:spPr bwMode="auto">
          <a:xfrm>
            <a:off x="2268538" y="1844675"/>
            <a:ext cx="1668462" cy="325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sz="1400"/>
              <a:t> – mean free path</a:t>
            </a:r>
          </a:p>
        </p:txBody>
      </p:sp>
      <p:sp>
        <p:nvSpPr>
          <p:cNvPr id="4106" name="Text Box 12"/>
          <p:cNvSpPr txBox="1">
            <a:spLocks noChangeArrowheads="1"/>
          </p:cNvSpPr>
          <p:nvPr/>
        </p:nvSpPr>
        <p:spPr bwMode="auto">
          <a:xfrm>
            <a:off x="107950" y="2708275"/>
            <a:ext cx="5481638" cy="2582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a(E)</a:t>
            </a:r>
            <a:r>
              <a:rPr lang="en-US">
                <a:latin typeface="Symbol" pitchFamily="18" charset="2"/>
              </a:rPr>
              <a:t> </a:t>
            </a:r>
            <a:r>
              <a:rPr lang="en-US"/>
              <a:t> is determined by the excitation and </a:t>
            </a:r>
          </a:p>
          <a:p>
            <a:pPr marL="361950" indent="-361950"/>
            <a:r>
              <a:rPr lang="en-US"/>
              <a:t>ionization cross sections of the electrons </a:t>
            </a:r>
          </a:p>
          <a:p>
            <a:pPr marL="361950" indent="-361950"/>
            <a:r>
              <a:rPr lang="en-US"/>
              <a:t>in the gas. </a:t>
            </a:r>
          </a:p>
          <a:p>
            <a:pPr marL="361950" indent="-361950"/>
            <a:r>
              <a:rPr lang="en-US"/>
              <a:t>It depends also on various and complex </a:t>
            </a:r>
          </a:p>
          <a:p>
            <a:pPr marL="361950" indent="-361950"/>
            <a:r>
              <a:rPr lang="en-US"/>
              <a:t>energy transfer mechanisms between gas molecules.</a:t>
            </a:r>
          </a:p>
          <a:p>
            <a:pPr marL="361950" indent="-361950"/>
            <a:r>
              <a:rPr lang="en-US"/>
              <a:t>There is no fundamental expression </a:t>
            </a:r>
          </a:p>
          <a:p>
            <a:pPr marL="361950" indent="-361950"/>
            <a:r>
              <a:rPr lang="en-US"/>
              <a:t>for </a:t>
            </a:r>
            <a:r>
              <a:rPr lang="en-US" i="1">
                <a:solidFill>
                  <a:schemeClr val="tx1"/>
                </a:solidFill>
                <a:latin typeface="Symbol" pitchFamily="18" charset="2"/>
              </a:rPr>
              <a:t>a(E) </a:t>
            </a:r>
            <a:r>
              <a:rPr lang="en-US" sz="1400"/>
              <a:t> </a:t>
            </a:r>
            <a:r>
              <a:rPr lang="en-US" sz="1400">
                <a:cs typeface="Arial" pitchFamily="34" charset="0"/>
              </a:rPr>
              <a:t>→ </a:t>
            </a:r>
            <a:r>
              <a:rPr lang="en-US"/>
              <a:t>it has to be measured for every </a:t>
            </a:r>
          </a:p>
          <a:p>
            <a:pPr marL="361950" indent="-361950"/>
            <a:r>
              <a:rPr lang="en-US"/>
              <a:t>gas mixture.</a:t>
            </a:r>
          </a:p>
        </p:txBody>
      </p:sp>
      <p:sp>
        <p:nvSpPr>
          <p:cNvPr id="4107" name="Text Box 13"/>
          <p:cNvSpPr txBox="1">
            <a:spLocks noChangeArrowheads="1"/>
          </p:cNvSpPr>
          <p:nvPr/>
        </p:nvSpPr>
        <p:spPr bwMode="auto">
          <a:xfrm>
            <a:off x="2700338" y="5589588"/>
            <a:ext cx="2138362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ctr"/>
            <a:r>
              <a:rPr lang="en-US"/>
              <a:t>Amplification factor or</a:t>
            </a:r>
          </a:p>
          <a:p>
            <a:pPr marL="361950" indent="-361950" algn="ctr"/>
            <a:r>
              <a:rPr lang="en-US">
                <a:solidFill>
                  <a:srgbClr val="FF0000"/>
                </a:solidFill>
              </a:rPr>
              <a:t>Gain</a:t>
            </a:r>
          </a:p>
        </p:txBody>
      </p:sp>
      <p:pic>
        <p:nvPicPr>
          <p:cNvPr id="4108" name="Picture 1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825" y="3644900"/>
            <a:ext cx="3095625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9" name="Group 15"/>
          <p:cNvGrpSpPr>
            <a:grpSpLocks/>
          </p:cNvGrpSpPr>
          <p:nvPr/>
        </p:nvGrpSpPr>
        <p:grpSpPr bwMode="auto">
          <a:xfrm>
            <a:off x="4140200" y="765175"/>
            <a:ext cx="4787900" cy="2952750"/>
            <a:chOff x="816" y="720"/>
            <a:chExt cx="4412" cy="3234"/>
          </a:xfrm>
        </p:grpSpPr>
        <p:pic>
          <p:nvPicPr>
            <p:cNvPr id="4113" name="Picture 1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16" y="720"/>
              <a:ext cx="4412" cy="3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14" name="Text Box 17"/>
            <p:cNvSpPr txBox="1">
              <a:spLocks noChangeArrowheads="1"/>
            </p:cNvSpPr>
            <p:nvPr/>
          </p:nvSpPr>
          <p:spPr bwMode="auto">
            <a:xfrm>
              <a:off x="4440" y="1402"/>
              <a:ext cx="16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00000"/>
                </a:lnSpc>
                <a:spcBef>
                  <a:spcPct val="0"/>
                </a:spcBef>
              </a:pPr>
              <a:endParaRPr lang="en-GB" sz="1200">
                <a:solidFill>
                  <a:schemeClr val="tx1"/>
                </a:solidFill>
              </a:endParaRPr>
            </a:p>
          </p:txBody>
        </p:sp>
      </p:grpSp>
      <p:sp>
        <p:nvSpPr>
          <p:cNvPr id="4110" name="Text Box 18"/>
          <p:cNvSpPr txBox="1">
            <a:spLocks noChangeArrowheads="1"/>
          </p:cNvSpPr>
          <p:nvPr/>
        </p:nvSpPr>
        <p:spPr bwMode="auto">
          <a:xfrm>
            <a:off x="4767263" y="1147763"/>
            <a:ext cx="825500" cy="3603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Ar-CH</a:t>
            </a:r>
            <a:r>
              <a:rPr lang="en-US" baseline="-25000"/>
              <a:t>4</a:t>
            </a:r>
          </a:p>
        </p:txBody>
      </p:sp>
      <p:sp>
        <p:nvSpPr>
          <p:cNvPr id="4111" name="Text Box 19"/>
          <p:cNvSpPr txBox="1">
            <a:spLocks noChangeArrowheads="1"/>
          </p:cNvSpPr>
          <p:nvPr/>
        </p:nvSpPr>
        <p:spPr bwMode="auto">
          <a:xfrm>
            <a:off x="5343525" y="6415088"/>
            <a:ext cx="3570288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S.C. Brown, Basic data of plasma physics (MIT Press, 1959)</a:t>
            </a:r>
          </a:p>
        </p:txBody>
      </p:sp>
      <p:sp>
        <p:nvSpPr>
          <p:cNvPr id="4112" name="Text Box 20"/>
          <p:cNvSpPr txBox="1">
            <a:spLocks noChangeArrowheads="1"/>
          </p:cNvSpPr>
          <p:nvPr/>
        </p:nvSpPr>
        <p:spPr bwMode="auto">
          <a:xfrm>
            <a:off x="4551363" y="3390900"/>
            <a:ext cx="2695575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A. Sharma and F. Sauli, NIM A334(1993)420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Gas Detectors / </a:t>
            </a:r>
            <a:fld id="{4D6FD915-1CE6-4E86-9D02-12E75E5D77F6}" type="slidenum">
              <a:rPr lang="en-US" smtClean="0">
                <a:latin typeface="Arial" pitchFamily="34" charset="0"/>
              </a:rPr>
              <a:pPr/>
              <a:t>9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79475" y="169863"/>
            <a:ext cx="184150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endParaRPr lang="en-GB" sz="1400" b="1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85813" y="142875"/>
            <a:ext cx="3484562" cy="493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2400" b="1"/>
              <a:t>SWPC – Choice of Gas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179388" y="981075"/>
            <a:ext cx="3979862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In the avalanche process molecules of the</a:t>
            </a:r>
          </a:p>
          <a:p>
            <a:pPr marL="361950" indent="-361950"/>
            <a:r>
              <a:rPr lang="en-US"/>
              <a:t>gas can be brought to excited states.</a:t>
            </a:r>
          </a:p>
        </p:txBody>
      </p:sp>
      <p:graphicFrame>
        <p:nvGraphicFramePr>
          <p:cNvPr id="5122" name="Object 9"/>
          <p:cNvGraphicFramePr>
            <a:graphicFrameLocks noChangeAspect="1"/>
          </p:cNvGraphicFramePr>
          <p:nvPr/>
        </p:nvGraphicFramePr>
        <p:xfrm>
          <a:off x="2843213" y="4724400"/>
          <a:ext cx="1784350" cy="1236663"/>
        </p:xfrm>
        <a:graphic>
          <a:graphicData uri="http://schemas.openxmlformats.org/presentationml/2006/ole">
            <p:oleObj spid="_x0000_s5122" name="Designer 4.0 Drawing" r:id="rId4" imgW="2841120" imgH="1969560" progId="MgxDesigner">
              <p:embed/>
            </p:oleObj>
          </a:graphicData>
        </a:graphic>
      </p:graphicFrame>
      <p:sp>
        <p:nvSpPr>
          <p:cNvPr id="5127" name="Text Box 10"/>
          <p:cNvSpPr txBox="1">
            <a:spLocks noChangeArrowheads="1"/>
          </p:cNvSpPr>
          <p:nvPr/>
        </p:nvSpPr>
        <p:spPr bwMode="auto">
          <a:xfrm>
            <a:off x="179388" y="4365625"/>
            <a:ext cx="2792412" cy="194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De-excitation of noble gases</a:t>
            </a:r>
          </a:p>
          <a:p>
            <a:pPr marL="361950" indent="-361950"/>
            <a:r>
              <a:rPr lang="en-US"/>
              <a:t>only via emission of photons;</a:t>
            </a:r>
          </a:p>
          <a:p>
            <a:pPr marL="361950" indent="-361950"/>
            <a:r>
              <a:rPr lang="en-US"/>
              <a:t>e.g. 11.6  eV for Ar.</a:t>
            </a:r>
          </a:p>
          <a:p>
            <a:pPr marL="361950" indent="-361950"/>
            <a:r>
              <a:rPr lang="en-US"/>
              <a:t>This is above ionization</a:t>
            </a:r>
          </a:p>
          <a:p>
            <a:pPr marL="361950" indent="-361950"/>
            <a:r>
              <a:rPr lang="en-US"/>
              <a:t>threshold of metals;</a:t>
            </a:r>
          </a:p>
          <a:p>
            <a:pPr marL="361950" indent="-361950"/>
            <a:r>
              <a:rPr lang="en-US"/>
              <a:t>e.g. Cu 7.7 eV.</a:t>
            </a:r>
          </a:p>
        </p:txBody>
      </p:sp>
      <p:sp>
        <p:nvSpPr>
          <p:cNvPr id="5128" name="Text Box 11"/>
          <p:cNvSpPr txBox="1">
            <a:spLocks noChangeArrowheads="1"/>
          </p:cNvSpPr>
          <p:nvPr/>
        </p:nvSpPr>
        <p:spPr bwMode="auto">
          <a:xfrm>
            <a:off x="2051050" y="6237288"/>
            <a:ext cx="3484563" cy="325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400"/>
              <a:t>new avalanches </a:t>
            </a:r>
            <a:r>
              <a:rPr lang="en-US" sz="1400">
                <a:cs typeface="Arial" pitchFamily="34" charset="0"/>
              </a:rPr>
              <a:t>→ permanent discharges</a:t>
            </a:r>
          </a:p>
        </p:txBody>
      </p:sp>
      <p:sp>
        <p:nvSpPr>
          <p:cNvPr id="5129" name="Text Box 14"/>
          <p:cNvSpPr txBox="1">
            <a:spLocks noChangeArrowheads="1"/>
          </p:cNvSpPr>
          <p:nvPr/>
        </p:nvSpPr>
        <p:spPr bwMode="auto">
          <a:xfrm>
            <a:off x="4932363" y="981075"/>
            <a:ext cx="3819525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 algn="ctr"/>
            <a:r>
              <a:rPr lang="en-US">
                <a:solidFill>
                  <a:srgbClr val="FF0000"/>
                </a:solidFill>
              </a:rPr>
              <a:t>Solution</a:t>
            </a:r>
            <a:r>
              <a:rPr lang="en-US"/>
              <a:t>: addition of polyatomic gas as a</a:t>
            </a:r>
          </a:p>
          <a:p>
            <a:pPr marL="361950" indent="-361950" algn="ctr"/>
            <a:r>
              <a:rPr lang="en-US">
                <a:solidFill>
                  <a:srgbClr val="FF0000"/>
                </a:solidFill>
              </a:rPr>
              <a:t>quencher</a:t>
            </a:r>
          </a:p>
        </p:txBody>
      </p:sp>
      <p:sp>
        <p:nvSpPr>
          <p:cNvPr id="5130" name="Text Box 15"/>
          <p:cNvSpPr txBox="1">
            <a:spLocks noChangeArrowheads="1"/>
          </p:cNvSpPr>
          <p:nvPr/>
        </p:nvSpPr>
        <p:spPr bwMode="auto">
          <a:xfrm>
            <a:off x="4984750" y="1651000"/>
            <a:ext cx="3787775" cy="9953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/>
              <a:t>Absorption of photons in a large energy </a:t>
            </a:r>
          </a:p>
          <a:p>
            <a:pPr marL="361950" indent="-361950"/>
            <a:r>
              <a:rPr lang="en-US"/>
              <a:t>range  (many vibrational and rotational</a:t>
            </a:r>
          </a:p>
          <a:p>
            <a:pPr marL="361950" indent="-361950"/>
            <a:r>
              <a:rPr lang="en-US"/>
              <a:t>energy levels).</a:t>
            </a:r>
          </a:p>
        </p:txBody>
      </p:sp>
      <p:sp>
        <p:nvSpPr>
          <p:cNvPr id="5131" name="Text Box 17"/>
          <p:cNvSpPr txBox="1">
            <a:spLocks noChangeArrowheads="1"/>
          </p:cNvSpPr>
          <p:nvPr/>
        </p:nvSpPr>
        <p:spPr bwMode="auto">
          <a:xfrm>
            <a:off x="4932363" y="2781300"/>
            <a:ext cx="3816350" cy="677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/>
              <a:t>Energy dissipation by collisions or</a:t>
            </a:r>
          </a:p>
          <a:p>
            <a:pPr marL="361950" indent="-361950"/>
            <a:r>
              <a:rPr lang="en-US"/>
              <a:t>dissociation into smaller molecules.</a:t>
            </a:r>
            <a:endParaRPr lang="en-US" b="1" i="1"/>
          </a:p>
        </p:txBody>
      </p:sp>
      <p:pic>
        <p:nvPicPr>
          <p:cNvPr id="5132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1844675"/>
            <a:ext cx="28082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3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5600" y="3716338"/>
            <a:ext cx="3095625" cy="271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4" name="Text Box 20"/>
          <p:cNvSpPr txBox="1">
            <a:spLocks noChangeArrowheads="1"/>
          </p:cNvSpPr>
          <p:nvPr/>
        </p:nvSpPr>
        <p:spPr bwMode="auto">
          <a:xfrm>
            <a:off x="900113" y="2519363"/>
            <a:ext cx="711200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ELASTIC</a:t>
            </a:r>
          </a:p>
        </p:txBody>
      </p:sp>
      <p:sp>
        <p:nvSpPr>
          <p:cNvPr id="5135" name="Text Box 21"/>
          <p:cNvSpPr txBox="1">
            <a:spLocks noChangeArrowheads="1"/>
          </p:cNvSpPr>
          <p:nvPr/>
        </p:nvSpPr>
        <p:spPr bwMode="auto">
          <a:xfrm>
            <a:off x="2627313" y="2565400"/>
            <a:ext cx="909637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 sz="1000">
                <a:solidFill>
                  <a:srgbClr val="66CCFF"/>
                </a:solidFill>
              </a:rPr>
              <a:t>IONIZATION</a:t>
            </a:r>
          </a:p>
        </p:txBody>
      </p:sp>
      <p:sp>
        <p:nvSpPr>
          <p:cNvPr id="5136" name="Text Box 22"/>
          <p:cNvSpPr txBox="1">
            <a:spLocks noChangeArrowheads="1"/>
          </p:cNvSpPr>
          <p:nvPr/>
        </p:nvSpPr>
        <p:spPr bwMode="auto">
          <a:xfrm>
            <a:off x="2124075" y="2852738"/>
            <a:ext cx="1473200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rgbClr val="CC00CC"/>
                </a:solidFill>
              </a:rPr>
              <a:t>SUM OF EXCITATION</a:t>
            </a:r>
          </a:p>
        </p:txBody>
      </p:sp>
      <p:sp>
        <p:nvSpPr>
          <p:cNvPr id="5137" name="Text Box 23"/>
          <p:cNvSpPr txBox="1">
            <a:spLocks noChangeArrowheads="1"/>
          </p:cNvSpPr>
          <p:nvPr/>
        </p:nvSpPr>
        <p:spPr bwMode="auto">
          <a:xfrm>
            <a:off x="6227763" y="4005263"/>
            <a:ext cx="711200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ELASTIC</a:t>
            </a:r>
          </a:p>
        </p:txBody>
      </p:sp>
      <p:sp>
        <p:nvSpPr>
          <p:cNvPr id="5138" name="Rectangle 24"/>
          <p:cNvSpPr>
            <a:spLocks noChangeArrowheads="1"/>
          </p:cNvSpPr>
          <p:nvPr/>
        </p:nvSpPr>
        <p:spPr bwMode="auto">
          <a:xfrm>
            <a:off x="7740650" y="4652963"/>
            <a:ext cx="909638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rgbClr val="CC00CC"/>
                </a:solidFill>
              </a:rPr>
              <a:t>IONIZATION</a:t>
            </a:r>
          </a:p>
        </p:txBody>
      </p:sp>
      <p:sp>
        <p:nvSpPr>
          <p:cNvPr id="5139" name="Text Box 25"/>
          <p:cNvSpPr txBox="1">
            <a:spLocks noChangeArrowheads="1"/>
          </p:cNvSpPr>
          <p:nvPr/>
        </p:nvSpPr>
        <p:spPr bwMode="auto">
          <a:xfrm>
            <a:off x="6804025" y="5851525"/>
            <a:ext cx="1176338" cy="293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200" i="1">
                <a:latin typeface="Times New Roman" pitchFamily="18" charset="0"/>
              </a:rPr>
              <a:t>excitation levels</a:t>
            </a:r>
          </a:p>
        </p:txBody>
      </p:sp>
      <p:sp>
        <p:nvSpPr>
          <p:cNvPr id="5140" name="Text Box 26"/>
          <p:cNvSpPr txBox="1">
            <a:spLocks noChangeArrowheads="1"/>
          </p:cNvSpPr>
          <p:nvPr/>
        </p:nvSpPr>
        <p:spPr bwMode="auto">
          <a:xfrm>
            <a:off x="5940425" y="5300663"/>
            <a:ext cx="1295400" cy="2936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61950" indent="-361950"/>
            <a:r>
              <a:rPr lang="en-US" sz="1200" i="1">
                <a:latin typeface="Times New Roman" pitchFamily="18" charset="0"/>
              </a:rPr>
              <a:t>vibrational levels</a:t>
            </a:r>
          </a:p>
        </p:txBody>
      </p:sp>
      <p:sp>
        <p:nvSpPr>
          <p:cNvPr id="5141" name="Text Box 27"/>
          <p:cNvSpPr txBox="1">
            <a:spLocks noChangeArrowheads="1"/>
          </p:cNvSpPr>
          <p:nvPr/>
        </p:nvSpPr>
        <p:spPr bwMode="auto">
          <a:xfrm>
            <a:off x="5940425" y="3500438"/>
            <a:ext cx="1895475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S. Biagi, NIM A421 (1999) 234</a:t>
            </a:r>
          </a:p>
        </p:txBody>
      </p:sp>
      <p:sp>
        <p:nvSpPr>
          <p:cNvPr id="5142" name="Rectangle 28"/>
          <p:cNvSpPr>
            <a:spLocks noChangeArrowheads="1"/>
          </p:cNvSpPr>
          <p:nvPr/>
        </p:nvSpPr>
        <p:spPr bwMode="auto">
          <a:xfrm>
            <a:off x="1116013" y="1628775"/>
            <a:ext cx="1895475" cy="260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61950" indent="-361950"/>
            <a:r>
              <a:rPr lang="en-US" sz="1000">
                <a:solidFill>
                  <a:schemeClr val="tx1"/>
                </a:solidFill>
              </a:rPr>
              <a:t>S. Biagi, NIM A421 (1999) 234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1950" marR="0" indent="-3619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1950" marR="0" indent="-361950" algn="l" defTabSz="914400" rtl="0" eaLnBrk="1" fontAlgn="base" latinLnBrk="0" hangingPunct="1">
          <a:lnSpc>
            <a:spcPct val="11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4564</TotalTime>
  <Words>3675</Words>
  <Application>Microsoft Office PowerPoint</Application>
  <PresentationFormat>On-screen Show (4:3)</PresentationFormat>
  <Paragraphs>912</Paragraphs>
  <Slides>63</Slides>
  <Notes>54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11</vt:i4>
      </vt:variant>
      <vt:variant>
        <vt:lpstr>Slide Titles</vt:lpstr>
      </vt:variant>
      <vt:variant>
        <vt:i4>63</vt:i4>
      </vt:variant>
    </vt:vector>
  </HeadingPairs>
  <TitlesOfParts>
    <vt:vector size="89" baseType="lpstr">
      <vt:lpstr>Arial</vt:lpstr>
      <vt:lpstr>Wingdings</vt:lpstr>
      <vt:lpstr>Symbol</vt:lpstr>
      <vt:lpstr>Times New Roman</vt:lpstr>
      <vt:lpstr>Luxi Sans</vt:lpstr>
      <vt:lpstr>StarSymbol</vt:lpstr>
      <vt:lpstr>Arial Narrow</vt:lpstr>
      <vt:lpstr>MT Extra</vt:lpstr>
      <vt:lpstr>Times</vt:lpstr>
      <vt:lpstr>Comic Sans MS</vt:lpstr>
      <vt:lpstr>Verdana</vt:lpstr>
      <vt:lpstr>ＭＳ Ｐゴシック</vt:lpstr>
      <vt:lpstr>ヒラギノ角ゴ Pro W3</vt:lpstr>
      <vt:lpstr>Calibri</vt:lpstr>
      <vt:lpstr>Default Design</vt:lpstr>
      <vt:lpstr>Micrografx Designer 7 Drawing</vt:lpstr>
      <vt:lpstr>Microsoft Equation 3.0</vt:lpstr>
      <vt:lpstr>Designer 4.0 Drawing</vt:lpstr>
      <vt:lpstr>CorelDRAW 10.0 Graphic</vt:lpstr>
      <vt:lpstr>Ulead Image Editor Image</vt:lpstr>
      <vt:lpstr>Microsoft Office Word 97 - 2003 Document</vt:lpstr>
      <vt:lpstr>Corel PHOTO-PAINT 10.0 Image</vt:lpstr>
      <vt:lpstr>Microsoft Clip Gallery</vt:lpstr>
      <vt:lpstr>Corel PHOTO-PAINT 12.0 Image</vt:lpstr>
      <vt:lpstr>Origin Graph</vt:lpstr>
      <vt:lpstr>Bitmap Image</vt:lpstr>
      <vt:lpstr>Gaseous Detectors Introduction   Leszek Ropelewski CERN-PH-DT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joram</dc:creator>
  <cp:lastModifiedBy>leszek</cp:lastModifiedBy>
  <cp:revision>323</cp:revision>
  <dcterms:created xsi:type="dcterms:W3CDTF">2005-02-02T08:08:41Z</dcterms:created>
  <dcterms:modified xsi:type="dcterms:W3CDTF">2011-01-28T12:48:19Z</dcterms:modified>
</cp:coreProperties>
</file>