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92" r:id="rId2"/>
    <p:sldId id="328" r:id="rId3"/>
    <p:sldId id="429" r:id="rId4"/>
    <p:sldId id="329" r:id="rId5"/>
    <p:sldId id="363" r:id="rId6"/>
    <p:sldId id="330" r:id="rId7"/>
    <p:sldId id="331" r:id="rId8"/>
    <p:sldId id="332" r:id="rId9"/>
    <p:sldId id="333" r:id="rId10"/>
    <p:sldId id="334" r:id="rId11"/>
    <p:sldId id="383" r:id="rId12"/>
    <p:sldId id="335" r:id="rId13"/>
    <p:sldId id="336" r:id="rId14"/>
    <p:sldId id="337" r:id="rId15"/>
    <p:sldId id="380" r:id="rId16"/>
    <p:sldId id="405" r:id="rId17"/>
    <p:sldId id="407" r:id="rId18"/>
    <p:sldId id="469" r:id="rId19"/>
    <p:sldId id="372" r:id="rId20"/>
    <p:sldId id="376" r:id="rId21"/>
    <p:sldId id="338" r:id="rId22"/>
    <p:sldId id="339" r:id="rId23"/>
    <p:sldId id="465" r:id="rId24"/>
    <p:sldId id="340" r:id="rId25"/>
    <p:sldId id="341" r:id="rId26"/>
    <p:sldId id="386" r:id="rId27"/>
    <p:sldId id="391" r:id="rId28"/>
    <p:sldId id="373" r:id="rId29"/>
    <p:sldId id="385" r:id="rId30"/>
    <p:sldId id="378" r:id="rId31"/>
    <p:sldId id="392" r:id="rId32"/>
    <p:sldId id="381" r:id="rId33"/>
    <p:sldId id="401" r:id="rId34"/>
    <p:sldId id="402" r:id="rId35"/>
    <p:sldId id="364" r:id="rId36"/>
    <p:sldId id="365" r:id="rId37"/>
    <p:sldId id="466" r:id="rId38"/>
    <p:sldId id="467" r:id="rId39"/>
    <p:sldId id="468" r:id="rId40"/>
    <p:sldId id="343" r:id="rId41"/>
    <p:sldId id="470" r:id="rId42"/>
    <p:sldId id="358" r:id="rId43"/>
    <p:sldId id="359" r:id="rId44"/>
    <p:sldId id="360" r:id="rId45"/>
    <p:sldId id="428" r:id="rId46"/>
    <p:sldId id="324" r:id="rId47"/>
    <p:sldId id="294" r:id="rId48"/>
    <p:sldId id="323" r:id="rId49"/>
    <p:sldId id="409" r:id="rId50"/>
    <p:sldId id="448" r:id="rId51"/>
    <p:sldId id="457" r:id="rId52"/>
    <p:sldId id="458" r:id="rId53"/>
    <p:sldId id="459" r:id="rId54"/>
    <p:sldId id="460" r:id="rId55"/>
    <p:sldId id="461" r:id="rId56"/>
    <p:sldId id="464" r:id="rId57"/>
    <p:sldId id="453" r:id="rId58"/>
    <p:sldId id="454" r:id="rId59"/>
    <p:sldId id="305" r:id="rId60"/>
    <p:sldId id="447" r:id="rId61"/>
    <p:sldId id="366" r:id="rId62"/>
    <p:sldId id="455" r:id="rId63"/>
    <p:sldId id="450" r:id="rId64"/>
  </p:sldIdLst>
  <p:sldSz cx="9144000" cy="6858000" type="screen4x3"/>
  <p:notesSz cx="6858000" cy="9144000"/>
  <p:defaultTextStyle>
    <a:defPPr>
      <a:defRPr lang="en-US"/>
    </a:defPPr>
    <a:lvl1pPr marL="0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70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40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11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81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53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26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96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67" algn="l" defTabSz="9137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1" autoAdjust="0"/>
    <p:restoredTop sz="94609" autoAdjust="0"/>
  </p:normalViewPr>
  <p:slideViewPr>
    <p:cSldViewPr>
      <p:cViewPr varScale="1">
        <p:scale>
          <a:sx n="71" d="100"/>
          <a:sy n="71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8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wmf"/><Relationship Id="rId1" Type="http://schemas.openxmlformats.org/officeDocument/2006/relationships/image" Target="../media/image15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wmf"/><Relationship Id="rId1" Type="http://schemas.openxmlformats.org/officeDocument/2006/relationships/image" Target="../media/image17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image" Target="../media/image17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6986-3EAF-43D0-B009-6945D5288E17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77DB1-D16F-4F43-B182-854BB4A1B8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70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40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11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81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53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26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96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67" algn="l" defTabSz="9137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A6B2D-7598-4BF2-AF9C-89C7D1B4714B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52165-141A-482B-A8BD-B0325F272195}" type="slidenum">
              <a:rPr lang="en-US"/>
              <a:pPr/>
              <a:t>11</a:t>
            </a:fld>
            <a:endParaRPr 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CF8D2-1880-4879-8A4E-A23BB4621470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87132-D402-4AEC-9BBE-6F639A45D8E0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D26F7B-C875-47E4-811D-F7582E8FFB49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8C82E-C543-431D-95AF-A5EAD0DB1928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9BD091-2535-432A-82D4-A7FFCE277912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FF5421-1885-46EB-B753-AFFFF617E093}" type="slidenum">
              <a:rPr lang="en-US"/>
              <a:pPr/>
              <a:t>23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68C6B-E7BF-4CAE-8AB5-171FE869F69C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DEC1F-E573-40CA-9127-7C34D8BDC8A5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0B8D46-8E89-4914-9C39-BDC25CC7D86D}" type="slidenum">
              <a:rPr lang="en-US"/>
              <a:pPr/>
              <a:t>27</a:t>
            </a:fld>
            <a:endParaRPr lang="en-US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6BB16-39B5-4CDD-9D82-0716FA452B24}" type="slidenum">
              <a:rPr lang="en-US" smtClean="0">
                <a:latin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543F8E-2B33-46F1-B08C-F6474EA609F9}" type="slidenum">
              <a:rPr lang="en-US"/>
              <a:pPr/>
              <a:t>29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8B6398-2FF9-445E-A360-085422A68DFC}" type="slidenum">
              <a:rPr lang="en-US"/>
              <a:pPr/>
              <a:t>33</a:t>
            </a:fld>
            <a:endParaRPr lang="en-US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2E20AC-A55F-4E1E-ADB0-7DC897909437}" type="slidenum">
              <a:rPr lang="en-US"/>
              <a:pPr/>
              <a:t>34</a:t>
            </a:fld>
            <a:endParaRPr lang="en-US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20FFB-2391-4F0D-A86D-73B1E9B3C0F8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8AD922-B5B6-49A2-8081-F596FAD5DF40}" type="slidenum">
              <a:rPr lang="en-US"/>
              <a:pPr/>
              <a:t>36</a:t>
            </a:fld>
            <a:endParaRPr lang="en-US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393C6F3-8372-4E56-B8A1-991F89A85248}" type="slidenum">
              <a:rPr lang="en-US" sz="1200"/>
              <a:pPr algn="r"/>
              <a:t>36</a:t>
            </a:fld>
            <a:endParaRPr lang="en-US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88C0D-C1D7-4322-B02D-76C06C4BBB92}" type="slidenum">
              <a:rPr lang="en-GB"/>
              <a:pPr/>
              <a:t>37</a:t>
            </a:fld>
            <a:endParaRPr lang="en-GB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1C669-16D5-4596-ADC9-84FF5309F0C0}" type="slidenum">
              <a:rPr lang="en-GB"/>
              <a:pPr/>
              <a:t>38</a:t>
            </a:fld>
            <a:endParaRPr lang="en-GB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294F6-D72F-4BA5-AB11-04AE0FD29FD1}" type="slidenum">
              <a:rPr lang="en-GB"/>
              <a:pPr/>
              <a:t>39</a:t>
            </a:fld>
            <a:endParaRPr lang="en-GB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1FF50-FCB1-4B75-A1F9-56BF17A0FE7E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B0842E-8975-4888-A8DF-C63C1578BC72}" type="slidenum">
              <a:rPr lang="en-US" smtClean="0">
                <a:latin typeface="Arial" pitchFamily="34" charset="0"/>
              </a:rPr>
              <a:pPr/>
              <a:t>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4F30CB-2B9A-4F4E-B242-48F69A859912}" type="slidenum">
              <a:rPr lang="en-US">
                <a:latin typeface="Arial" charset="0"/>
                <a:cs typeface="Arial" charset="0"/>
              </a:rPr>
              <a:pPr/>
              <a:t>45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E56EE8-F36A-4E48-BC77-47FD51E3E851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8AE032-02A0-4E76-9295-7167743E25FE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29B1D8-49E7-4137-9F99-1F8BFE1DF520}" type="slidenum">
              <a:rPr lang="en-US">
                <a:latin typeface="Arial" charset="0"/>
                <a:cs typeface="Arial" charset="0"/>
              </a:rPr>
              <a:pPr/>
              <a:t>49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2E826-D52A-4340-A187-4731F82AEBAF}" type="slidenum">
              <a:rPr lang="fr-FR"/>
              <a:pPr/>
              <a:t>50</a:t>
            </a:fld>
            <a:endParaRPr lang="fr-FR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7C8DD-CAD2-4F08-98CD-DDF82721728C}" type="slidenum">
              <a:rPr lang="en-CA" smtClean="0"/>
              <a:pPr>
                <a:defRPr/>
              </a:pPr>
              <a:t>51</a:t>
            </a:fld>
            <a:endParaRPr lang="en-CA" dirty="0" smtClean="0"/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263B18-23C2-4918-A57C-FE6EF319E93D}" type="slidenum">
              <a:rPr lang="en-US" sz="1200">
                <a:latin typeface="Calibri" pitchFamily="34" charset="0"/>
              </a:rPr>
              <a:pPr algn="r"/>
              <a:t>51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85ECF7-A81A-44C2-B541-BD3F20ADC925}" type="slidenum">
              <a:rPr lang="en-US" smtClean="0">
                <a:latin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A1C94F-DC48-4F26-8FE8-BABD68D29CC2}" type="slidenum">
              <a:rPr lang="fr-FR"/>
              <a:pPr/>
              <a:t>53</a:t>
            </a:fld>
            <a:endParaRPr lang="fr-FR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372DB-7B83-4A66-B400-2A8BFC51D3D0}" type="slidenum">
              <a:rPr lang="en-US" smtClean="0">
                <a:latin typeface="Arial" pitchFamily="34" charset="0"/>
              </a:rPr>
              <a:pPr/>
              <a:t>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FDD93F-AF18-40C9-B22D-D8B445B8DFA3}" type="slidenum">
              <a:rPr lang="fr-FR"/>
              <a:pPr/>
              <a:t>56</a:t>
            </a:fld>
            <a:endParaRPr lang="fr-FR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77755-591E-45CF-9043-F66F879D4360}" type="slidenum">
              <a:rPr lang="fr-FR"/>
              <a:pPr/>
              <a:t>57</a:t>
            </a:fld>
            <a:endParaRPr lang="fr-FR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F9578-B2DF-44EA-860E-C967BDDEDD08}" type="slidenum">
              <a:rPr lang="fr-FR"/>
              <a:pPr/>
              <a:t>58</a:t>
            </a:fld>
            <a:endParaRPr lang="fr-FR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F85847-DA09-4730-B14B-5230CEC71B22}" type="slidenum">
              <a:rPr lang="fr-FR"/>
              <a:pPr/>
              <a:t>60</a:t>
            </a:fld>
            <a:endParaRPr lang="fr-FR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16347C-C8D3-4656-9A2D-152D04F7263D}" type="slidenum">
              <a:rPr lang="en-US" smtClean="0">
                <a:latin typeface="Arial" pitchFamily="34" charset="0"/>
              </a:rPr>
              <a:pPr/>
              <a:t>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ED483-1FB3-4CCF-825B-6905FF68D3F1}" type="slidenum">
              <a:rPr lang="en-US" smtClean="0">
                <a:latin typeface="Arial" pitchFamily="34" charset="0"/>
              </a:rPr>
              <a:pPr/>
              <a:t>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461BDC-0D07-44C6-88A7-0D938570FC99}" type="slidenum">
              <a:rPr lang="en-US" smtClean="0">
                <a:latin typeface="Arial" pitchFamily="34" charset="0"/>
              </a:rPr>
              <a:pPr/>
              <a:t>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7F4A18-6934-46EB-818D-14F987C3FC10}" type="slidenum">
              <a:rPr lang="en-US" smtClean="0">
                <a:latin typeface="Arial" pitchFamily="34" charset="0"/>
              </a:rPr>
              <a:pPr/>
              <a:t>9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FBB9D8-4590-4B81-8221-723C73F10C79}" type="slidenum">
              <a:rPr lang="en-US" smtClean="0">
                <a:latin typeface="Arial" pitchFamily="34" charset="0"/>
              </a:rPr>
              <a:pPr/>
              <a:t>10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70" indent="0">
              <a:buNone/>
              <a:defRPr sz="2000" b="1"/>
            </a:lvl2pPr>
            <a:lvl3pPr marL="913740" indent="0">
              <a:buNone/>
              <a:defRPr sz="1800" b="1"/>
            </a:lvl3pPr>
            <a:lvl4pPr marL="1370611" indent="0">
              <a:buNone/>
              <a:defRPr sz="1600" b="1"/>
            </a:lvl4pPr>
            <a:lvl5pPr marL="1827481" indent="0">
              <a:buNone/>
              <a:defRPr sz="1600" b="1"/>
            </a:lvl5pPr>
            <a:lvl6pPr marL="2284353" indent="0">
              <a:buNone/>
              <a:defRPr sz="1600" b="1"/>
            </a:lvl6pPr>
            <a:lvl7pPr marL="2741226" indent="0">
              <a:buNone/>
              <a:defRPr sz="1600" b="1"/>
            </a:lvl7pPr>
            <a:lvl8pPr marL="3198096" indent="0">
              <a:buNone/>
              <a:defRPr sz="1600" b="1"/>
            </a:lvl8pPr>
            <a:lvl9pPr marL="365496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70" indent="0">
              <a:buNone/>
              <a:defRPr sz="2000" b="1"/>
            </a:lvl2pPr>
            <a:lvl3pPr marL="913740" indent="0">
              <a:buNone/>
              <a:defRPr sz="1800" b="1"/>
            </a:lvl3pPr>
            <a:lvl4pPr marL="1370611" indent="0">
              <a:buNone/>
              <a:defRPr sz="1600" b="1"/>
            </a:lvl4pPr>
            <a:lvl5pPr marL="1827481" indent="0">
              <a:buNone/>
              <a:defRPr sz="1600" b="1"/>
            </a:lvl5pPr>
            <a:lvl6pPr marL="2284353" indent="0">
              <a:buNone/>
              <a:defRPr sz="1600" b="1"/>
            </a:lvl6pPr>
            <a:lvl7pPr marL="2741226" indent="0">
              <a:buNone/>
              <a:defRPr sz="1600" b="1"/>
            </a:lvl7pPr>
            <a:lvl8pPr marL="3198096" indent="0">
              <a:buNone/>
              <a:defRPr sz="1600" b="1"/>
            </a:lvl8pPr>
            <a:lvl9pPr marL="365496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70" indent="0">
              <a:buNone/>
              <a:defRPr sz="1200"/>
            </a:lvl2pPr>
            <a:lvl3pPr marL="913740" indent="0">
              <a:buNone/>
              <a:defRPr sz="1000"/>
            </a:lvl3pPr>
            <a:lvl4pPr marL="1370611" indent="0">
              <a:buNone/>
              <a:defRPr sz="900"/>
            </a:lvl4pPr>
            <a:lvl5pPr marL="1827481" indent="0">
              <a:buNone/>
              <a:defRPr sz="900"/>
            </a:lvl5pPr>
            <a:lvl6pPr marL="2284353" indent="0">
              <a:buNone/>
              <a:defRPr sz="900"/>
            </a:lvl6pPr>
            <a:lvl7pPr marL="2741226" indent="0">
              <a:buNone/>
              <a:defRPr sz="900"/>
            </a:lvl7pPr>
            <a:lvl8pPr marL="3198096" indent="0">
              <a:buNone/>
              <a:defRPr sz="900"/>
            </a:lvl8pPr>
            <a:lvl9pPr marL="365496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70" indent="0">
              <a:buNone/>
              <a:defRPr sz="2800"/>
            </a:lvl2pPr>
            <a:lvl3pPr marL="913740" indent="0">
              <a:buNone/>
              <a:defRPr sz="2400"/>
            </a:lvl3pPr>
            <a:lvl4pPr marL="1370611" indent="0">
              <a:buNone/>
              <a:defRPr sz="2000"/>
            </a:lvl4pPr>
            <a:lvl5pPr marL="1827481" indent="0">
              <a:buNone/>
              <a:defRPr sz="2000"/>
            </a:lvl5pPr>
            <a:lvl6pPr marL="2284353" indent="0">
              <a:buNone/>
              <a:defRPr sz="2000"/>
            </a:lvl6pPr>
            <a:lvl7pPr marL="2741226" indent="0">
              <a:buNone/>
              <a:defRPr sz="2000"/>
            </a:lvl7pPr>
            <a:lvl8pPr marL="3198096" indent="0">
              <a:buNone/>
              <a:defRPr sz="2000"/>
            </a:lvl8pPr>
            <a:lvl9pPr marL="3654967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70" indent="0">
              <a:buNone/>
              <a:defRPr sz="1200"/>
            </a:lvl2pPr>
            <a:lvl3pPr marL="913740" indent="0">
              <a:buNone/>
              <a:defRPr sz="1000"/>
            </a:lvl3pPr>
            <a:lvl4pPr marL="1370611" indent="0">
              <a:buNone/>
              <a:defRPr sz="900"/>
            </a:lvl4pPr>
            <a:lvl5pPr marL="1827481" indent="0">
              <a:buNone/>
              <a:defRPr sz="900"/>
            </a:lvl5pPr>
            <a:lvl6pPr marL="2284353" indent="0">
              <a:buNone/>
              <a:defRPr sz="900"/>
            </a:lvl6pPr>
            <a:lvl7pPr marL="2741226" indent="0">
              <a:buNone/>
              <a:defRPr sz="900"/>
            </a:lvl7pPr>
            <a:lvl8pPr marL="3198096" indent="0">
              <a:buNone/>
              <a:defRPr sz="900"/>
            </a:lvl8pPr>
            <a:lvl9pPr marL="365496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74" tIns="45690" rIns="91374" bIns="456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374" tIns="45690" rIns="91374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ECD60-BB25-4BB7-BEE8-503C5418BAD1}" type="datetimeFigureOut">
              <a:rPr lang="en-US" smtClean="0"/>
              <a:pPr/>
              <a:t>5/4/2010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8546-7AC5-46E9-927F-045826FB854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74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4" indent="-342654" algn="l" defTabSz="9137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16" indent="-285541" algn="l" defTabSz="91374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78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48" indent="-228435" algn="l" defTabSz="91374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18" indent="-228435" algn="l" defTabSz="91374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89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59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532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04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7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4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11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81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53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26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96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67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.cern.ch/conferenceOtherViews.py?view=standard&amp;confId=50396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rd51-public.web.cern.ch/RD51-Public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wmf"/><Relationship Id="rId5" Type="http://schemas.openxmlformats.org/officeDocument/2006/relationships/image" Target="../media/image49.png"/><Relationship Id="rId4" Type="http://schemas.openxmlformats.org/officeDocument/2006/relationships/image" Target="../media/image4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6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image" Target="../media/image7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jpeg"/><Relationship Id="rId4" Type="http://schemas.openxmlformats.org/officeDocument/2006/relationships/image" Target="../media/image9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28.jpeg"/><Relationship Id="rId4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pn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Relationship Id="rId9" Type="http://schemas.openxmlformats.org/officeDocument/2006/relationships/image" Target="../media/image10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jpe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7" Type="http://schemas.openxmlformats.org/officeDocument/2006/relationships/image" Target="../media/image12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5" Type="http://schemas.openxmlformats.org/officeDocument/2006/relationships/image" Target="../media/image123.jpeg"/><Relationship Id="rId4" Type="http://schemas.openxmlformats.org/officeDocument/2006/relationships/image" Target="../media/image12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0.jpeg"/><Relationship Id="rId4" Type="http://schemas.openxmlformats.org/officeDocument/2006/relationships/image" Target="../media/image1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wmf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jpe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jpeg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6.jpeg"/><Relationship Id="rId5" Type="http://schemas.openxmlformats.org/officeDocument/2006/relationships/image" Target="../media/image155.png"/><Relationship Id="rId4" Type="http://schemas.openxmlformats.org/officeDocument/2006/relationships/image" Target="../media/image154.wmf"/><Relationship Id="rId9" Type="http://schemas.openxmlformats.org/officeDocument/2006/relationships/image" Target="../media/image15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jpeg"/><Relationship Id="rId3" Type="http://schemas.openxmlformats.org/officeDocument/2006/relationships/image" Target="../media/image159.jpeg"/><Relationship Id="rId7" Type="http://schemas.openxmlformats.org/officeDocument/2006/relationships/image" Target="../media/image16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2.jpeg"/><Relationship Id="rId5" Type="http://schemas.openxmlformats.org/officeDocument/2006/relationships/image" Target="../media/image161.jpeg"/><Relationship Id="rId4" Type="http://schemas.openxmlformats.org/officeDocument/2006/relationships/image" Target="../media/image16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jpeg"/><Relationship Id="rId3" Type="http://schemas.openxmlformats.org/officeDocument/2006/relationships/image" Target="../media/image165.png"/><Relationship Id="rId7" Type="http://schemas.openxmlformats.org/officeDocument/2006/relationships/image" Target="../media/image16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8.jpeg"/><Relationship Id="rId5" Type="http://schemas.openxmlformats.org/officeDocument/2006/relationships/image" Target="../media/image167.jpeg"/><Relationship Id="rId4" Type="http://schemas.openxmlformats.org/officeDocument/2006/relationships/image" Target="../media/image1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3.png"/><Relationship Id="rId4" Type="http://schemas.openxmlformats.org/officeDocument/2006/relationships/image" Target="../media/image17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77.png"/><Relationship Id="rId4" Type="http://schemas.openxmlformats.org/officeDocument/2006/relationships/image" Target="../media/image17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8.png"/><Relationship Id="rId10" Type="http://schemas.openxmlformats.org/officeDocument/2006/relationships/image" Target="../media/image20.png"/><Relationship Id="rId4" Type="http://schemas.openxmlformats.org/officeDocument/2006/relationships/image" Target="../media/image13.png"/><Relationship Id="rId9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emf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8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0.jpeg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84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8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jpeg"/><Relationship Id="rId13" Type="http://schemas.openxmlformats.org/officeDocument/2006/relationships/image" Target="../media/image195.jpeg"/><Relationship Id="rId3" Type="http://schemas.openxmlformats.org/officeDocument/2006/relationships/image" Target="../media/image185.jpeg"/><Relationship Id="rId7" Type="http://schemas.openxmlformats.org/officeDocument/2006/relationships/image" Target="../media/image189.jpeg"/><Relationship Id="rId12" Type="http://schemas.openxmlformats.org/officeDocument/2006/relationships/image" Target="../media/image19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8.jpeg"/><Relationship Id="rId11" Type="http://schemas.openxmlformats.org/officeDocument/2006/relationships/image" Target="../media/image193.jpeg"/><Relationship Id="rId5" Type="http://schemas.openxmlformats.org/officeDocument/2006/relationships/image" Target="../media/image187.jpeg"/><Relationship Id="rId10" Type="http://schemas.openxmlformats.org/officeDocument/2006/relationships/image" Target="../media/image192.png"/><Relationship Id="rId4" Type="http://schemas.openxmlformats.org/officeDocument/2006/relationships/image" Target="../media/image186.png"/><Relationship Id="rId9" Type="http://schemas.openxmlformats.org/officeDocument/2006/relationships/image" Target="../media/image191.jpeg"/><Relationship Id="rId14" Type="http://schemas.openxmlformats.org/officeDocument/2006/relationships/image" Target="../media/image196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2.jpeg"/><Relationship Id="rId13" Type="http://schemas.openxmlformats.org/officeDocument/2006/relationships/image" Target="../media/image207.jpeg"/><Relationship Id="rId18" Type="http://schemas.openxmlformats.org/officeDocument/2006/relationships/image" Target="../media/image212.jpeg"/><Relationship Id="rId3" Type="http://schemas.openxmlformats.org/officeDocument/2006/relationships/image" Target="../media/image197.jpeg"/><Relationship Id="rId21" Type="http://schemas.openxmlformats.org/officeDocument/2006/relationships/image" Target="../media/image215.jpeg"/><Relationship Id="rId7" Type="http://schemas.openxmlformats.org/officeDocument/2006/relationships/image" Target="../media/image201.jpeg"/><Relationship Id="rId12" Type="http://schemas.openxmlformats.org/officeDocument/2006/relationships/image" Target="../media/image206.jpeg"/><Relationship Id="rId17" Type="http://schemas.openxmlformats.org/officeDocument/2006/relationships/image" Target="../media/image211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210.jpeg"/><Relationship Id="rId20" Type="http://schemas.openxmlformats.org/officeDocument/2006/relationships/image" Target="../media/image2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0.jpeg"/><Relationship Id="rId11" Type="http://schemas.openxmlformats.org/officeDocument/2006/relationships/image" Target="../media/image205.png"/><Relationship Id="rId5" Type="http://schemas.openxmlformats.org/officeDocument/2006/relationships/image" Target="../media/image199.jpeg"/><Relationship Id="rId15" Type="http://schemas.openxmlformats.org/officeDocument/2006/relationships/image" Target="../media/image209.jpeg"/><Relationship Id="rId10" Type="http://schemas.openxmlformats.org/officeDocument/2006/relationships/image" Target="../media/image204.jpeg"/><Relationship Id="rId19" Type="http://schemas.openxmlformats.org/officeDocument/2006/relationships/image" Target="../media/image213.jpeg"/><Relationship Id="rId4" Type="http://schemas.openxmlformats.org/officeDocument/2006/relationships/image" Target="../media/image198.jpeg"/><Relationship Id="rId9" Type="http://schemas.openxmlformats.org/officeDocument/2006/relationships/image" Target="../media/image203.jpeg"/><Relationship Id="rId14" Type="http://schemas.openxmlformats.org/officeDocument/2006/relationships/image" Target="../media/image208.png"/><Relationship Id="rId22" Type="http://schemas.openxmlformats.org/officeDocument/2006/relationships/image" Target="../media/image216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2.png"/><Relationship Id="rId13" Type="http://schemas.openxmlformats.org/officeDocument/2006/relationships/image" Target="../media/image227.jpeg"/><Relationship Id="rId3" Type="http://schemas.openxmlformats.org/officeDocument/2006/relationships/image" Target="../media/image217.png"/><Relationship Id="rId7" Type="http://schemas.openxmlformats.org/officeDocument/2006/relationships/image" Target="../media/image221.jpeg"/><Relationship Id="rId12" Type="http://schemas.openxmlformats.org/officeDocument/2006/relationships/image" Target="../media/image22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0.jpeg"/><Relationship Id="rId11" Type="http://schemas.openxmlformats.org/officeDocument/2006/relationships/image" Target="../media/image225.jpeg"/><Relationship Id="rId5" Type="http://schemas.openxmlformats.org/officeDocument/2006/relationships/image" Target="../media/image219.jpeg"/><Relationship Id="rId10" Type="http://schemas.openxmlformats.org/officeDocument/2006/relationships/image" Target="../media/image224.jpeg"/><Relationship Id="rId4" Type="http://schemas.openxmlformats.org/officeDocument/2006/relationships/image" Target="../media/image218.jpeg"/><Relationship Id="rId9" Type="http://schemas.openxmlformats.org/officeDocument/2006/relationships/image" Target="../media/image223.wmf"/><Relationship Id="rId14" Type="http://schemas.openxmlformats.org/officeDocument/2006/relationships/image" Target="../media/image22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Microsoft_Office_Word_97_-_2003_Document1.doc"/><Relationship Id="rId4" Type="http://schemas.openxmlformats.org/officeDocument/2006/relationships/image" Target="../media/image230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://indico.cern.ch/conferenceDisplay.py?confId=41747" TargetMode="External"/><Relationship Id="rId13" Type="http://schemas.openxmlformats.org/officeDocument/2006/relationships/hyperlink" Target="http://indico.cern.ch/conferenceOtherViews.py?view=standard&amp;confId=47406" TargetMode="External"/><Relationship Id="rId18" Type="http://schemas.openxmlformats.org/officeDocument/2006/relationships/hyperlink" Target="http://indico.cern.ch/conferenceDisplay.py?confId=66175" TargetMode="External"/><Relationship Id="rId3" Type="http://schemas.openxmlformats.org/officeDocument/2006/relationships/hyperlink" Target="http://www.nikhef.nl/pub/conferences/rd51" TargetMode="External"/><Relationship Id="rId7" Type="http://schemas.openxmlformats.org/officeDocument/2006/relationships/hyperlink" Target="http://cdsweb.cern.ch/record/1120459?ln=en" TargetMode="External"/><Relationship Id="rId12" Type="http://schemas.openxmlformats.org/officeDocument/2006/relationships/hyperlink" Target="http://indico.cern.ch/conferenceDisplay.py?confId=46019" TargetMode="External"/><Relationship Id="rId17" Type="http://schemas.openxmlformats.org/officeDocument/2006/relationships/hyperlink" Target="http://candia.inp.demokritos.gr/mpgd2009" TargetMode="External"/><Relationship Id="rId2" Type="http://schemas.openxmlformats.org/officeDocument/2006/relationships/hyperlink" Target="http://indico.cern.ch/conferenceDisplay.py?confId=16213" TargetMode="External"/><Relationship Id="rId16" Type="http://schemas.openxmlformats.org/officeDocument/2006/relationships/hyperlink" Target="http://indico.cern.ch/conferenceDisplay.py?confId=51279" TargetMode="External"/><Relationship Id="rId20" Type="http://schemas.openxmlformats.org/officeDocument/2006/relationships/image" Target="../media/image23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.cern.ch/conferenceDisplay.py?confId=36159" TargetMode="External"/><Relationship Id="rId11" Type="http://schemas.openxmlformats.org/officeDocument/2006/relationships/hyperlink" Target="http://cdsweb.cern.ch/record/1143639/files/M-186.pdf" TargetMode="External"/><Relationship Id="rId5" Type="http://schemas.openxmlformats.org/officeDocument/2006/relationships/hyperlink" Target="http://indico.cern.ch/conferenceDisplay.py?confId=69519" TargetMode="External"/><Relationship Id="rId15" Type="http://schemas.openxmlformats.org/officeDocument/2006/relationships/hyperlink" Target="http://indico.cern.ch/conferenceDisplay.py?confId=56216" TargetMode="External"/><Relationship Id="rId10" Type="http://schemas.openxmlformats.org/officeDocument/2006/relationships/hyperlink" Target="http://indico.cern.ch/conferenceOtherViews.py?view=standard&amp;confId=35172" TargetMode="External"/><Relationship Id="rId19" Type="http://schemas.openxmlformats.org/officeDocument/2006/relationships/image" Target="../media/image231.jpeg"/><Relationship Id="rId4" Type="http://schemas.openxmlformats.org/officeDocument/2006/relationships/hyperlink" Target="http://cerncourier.com/cws/article/cern/35458" TargetMode="External"/><Relationship Id="rId9" Type="http://schemas.openxmlformats.org/officeDocument/2006/relationships/hyperlink" Target="http://cdsweb.cern.ch/record/1132796/files/LHCC-095.pdf" TargetMode="External"/><Relationship Id="rId14" Type="http://schemas.openxmlformats.org/officeDocument/2006/relationships/hyperlink" Target="http://indico.cern.ch/conferenceDisplay.py?confId=50797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d51-public.web.cern.ch/RD51-Publi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11" Type="http://schemas.openxmlformats.org/officeDocument/2006/relationships/image" Target="../media/image30.png"/><Relationship Id="rId5" Type="http://schemas.openxmlformats.org/officeDocument/2006/relationships/image" Target="../media/image24.wmf"/><Relationship Id="rId10" Type="http://schemas.openxmlformats.org/officeDocument/2006/relationships/image" Target="../media/image29.png"/><Relationship Id="rId4" Type="http://schemas.openxmlformats.org/officeDocument/2006/relationships/image" Target="../media/image23.emf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241.jpeg"/><Relationship Id="rId3" Type="http://schemas.openxmlformats.org/officeDocument/2006/relationships/image" Target="../media/image235.jpeg"/><Relationship Id="rId7" Type="http://schemas.openxmlformats.org/officeDocument/2006/relationships/image" Target="../media/image26.png"/><Relationship Id="rId12" Type="http://schemas.openxmlformats.org/officeDocument/2006/relationships/image" Target="../media/image240.jpeg"/><Relationship Id="rId2" Type="http://schemas.openxmlformats.org/officeDocument/2006/relationships/notesSlide" Target="../notesSlides/notesSlide37.xml"/><Relationship Id="rId16" Type="http://schemas.openxmlformats.org/officeDocument/2006/relationships/image" Target="../media/image2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11" Type="http://schemas.openxmlformats.org/officeDocument/2006/relationships/image" Target="../media/image239.jpeg"/><Relationship Id="rId5" Type="http://schemas.openxmlformats.org/officeDocument/2006/relationships/image" Target="../media/image237.jpeg"/><Relationship Id="rId15" Type="http://schemas.openxmlformats.org/officeDocument/2006/relationships/image" Target="../media/image31.jpeg"/><Relationship Id="rId10" Type="http://schemas.openxmlformats.org/officeDocument/2006/relationships/image" Target="../media/image30.png"/><Relationship Id="rId4" Type="http://schemas.openxmlformats.org/officeDocument/2006/relationships/image" Target="../media/image236.jpeg"/><Relationship Id="rId9" Type="http://schemas.openxmlformats.org/officeDocument/2006/relationships/image" Target="../media/image238.jpeg"/><Relationship Id="rId14" Type="http://schemas.openxmlformats.org/officeDocument/2006/relationships/image" Target="../media/image24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jpeg"/><Relationship Id="rId7" Type="http://schemas.openxmlformats.org/officeDocument/2006/relationships/image" Target="../media/image2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7.jpeg"/><Relationship Id="rId5" Type="http://schemas.openxmlformats.org/officeDocument/2006/relationships/image" Target="../media/image246.jpeg"/><Relationship Id="rId4" Type="http://schemas.openxmlformats.org/officeDocument/2006/relationships/image" Target="../media/image245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jpeg"/><Relationship Id="rId2" Type="http://schemas.openxmlformats.org/officeDocument/2006/relationships/image" Target="../media/image24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58650" TargetMode="External"/><Relationship Id="rId7" Type="http://schemas.openxmlformats.org/officeDocument/2006/relationships/image" Target="../media/image260.jpeg"/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9.jpeg"/><Relationship Id="rId5" Type="http://schemas.openxmlformats.org/officeDocument/2006/relationships/image" Target="../media/image258.png"/><Relationship Id="rId4" Type="http://schemas.openxmlformats.org/officeDocument/2006/relationships/image" Target="../media/image25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8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5.png"/><Relationship Id="rId3" Type="http://schemas.openxmlformats.org/officeDocument/2006/relationships/notesSlide" Target="../notesSlides/notesSlide43.xml"/><Relationship Id="rId7" Type="http://schemas.openxmlformats.org/officeDocument/2006/relationships/oleObject" Target="???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64.jpeg"/><Relationship Id="rId5" Type="http://schemas.openxmlformats.org/officeDocument/2006/relationships/image" Target="../media/image263.jpeg"/><Relationship Id="rId4" Type="http://schemas.openxmlformats.org/officeDocument/2006/relationships/image" Target="../media/image26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jpeg"/><Relationship Id="rId7" Type="http://schemas.openxmlformats.org/officeDocument/2006/relationships/image" Target="../media/image271.jpeg"/><Relationship Id="rId2" Type="http://schemas.openxmlformats.org/officeDocument/2006/relationships/image" Target="../media/image2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0.jpeg"/><Relationship Id="rId5" Type="http://schemas.openxmlformats.org/officeDocument/2006/relationships/image" Target="../media/image269.jpeg"/><Relationship Id="rId4" Type="http://schemas.openxmlformats.org/officeDocument/2006/relationships/image" Target="../media/image268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http://agenda.infn.it/conferenceOtherViews.py?confId=759&amp;view=standardshort" TargetMode="External"/><Relationship Id="rId3" Type="http://schemas.openxmlformats.org/officeDocument/2006/relationships/image" Target="../media/image273.jpeg"/><Relationship Id="rId7" Type="http://schemas.openxmlformats.org/officeDocument/2006/relationships/hyperlink" Target="http://agenda.infn.it/materialDisplay.py?contribId=129&amp;amp;sessionId=13&amp;amp;materialId=slides&amp;amp;confId=759" TargetMode="External"/><Relationship Id="rId2" Type="http://schemas.openxmlformats.org/officeDocument/2006/relationships/image" Target="../media/image2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6.jpeg"/><Relationship Id="rId5" Type="http://schemas.openxmlformats.org/officeDocument/2006/relationships/image" Target="../media/image275.jpeg"/><Relationship Id="rId4" Type="http://schemas.openxmlformats.org/officeDocument/2006/relationships/image" Target="../media/image274.jpeg"/><Relationship Id="rId9" Type="http://schemas.openxmlformats.org/officeDocument/2006/relationships/hyperlink" Target="http://leszek.home.cern.ch/leszek" TargetMode="Externa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llaboration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68"/>
            <a:ext cx="859791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903681" y="1214423"/>
            <a:ext cx="7619901" cy="4154923"/>
          </a:xfrm>
          <a:prstGeom prst="rect">
            <a:avLst/>
          </a:prstGeom>
          <a:noFill/>
        </p:spPr>
        <p:txBody>
          <a:bodyPr wrap="none" lIns="91374" tIns="45690" rIns="91374" bIns="45690"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Recent Developments of Gaseous Detectors</a:t>
            </a:r>
          </a:p>
          <a:p>
            <a:pPr algn="ctr"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MPGDs</a:t>
            </a: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Leszek Ropelewski</a:t>
            </a:r>
          </a:p>
          <a:p>
            <a:pPr algn="ctr">
              <a:defRPr/>
            </a:pP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RD51 &amp; CERN </a:t>
            </a: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PH - DT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-46036" y="6550224"/>
            <a:ext cx="2425403" cy="3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r"/>
            <a:r>
              <a:rPr lang="en-GB" sz="1400" dirty="0" smtClean="0">
                <a:solidFill>
                  <a:schemeClr val="tx2"/>
                </a:solidFill>
              </a:rPr>
              <a:t>RICH2010, Cassis, 4</a:t>
            </a:r>
            <a:r>
              <a:rPr lang="en-GB" sz="1400" baseline="30000" dirty="0" smtClean="0">
                <a:solidFill>
                  <a:schemeClr val="tx2"/>
                </a:solidFill>
              </a:rPr>
              <a:t>th</a:t>
            </a:r>
            <a:r>
              <a:rPr lang="en-GB" sz="1400" dirty="0" smtClean="0">
                <a:solidFill>
                  <a:schemeClr val="tx2"/>
                </a:solidFill>
              </a:rPr>
              <a:t> May2010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5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3" y="285729"/>
            <a:ext cx="9172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43306" y="6072207"/>
            <a:ext cx="1983510" cy="312174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  <a:hlinkClick r:id="rId4"/>
              </a:rPr>
              <a:t>RD51 Collaboration Site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7" name="Picture 6" descr="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500572"/>
            <a:ext cx="1500198" cy="1997017"/>
          </a:xfrm>
          <a:prstGeom prst="rect">
            <a:avLst/>
          </a:prstGeom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857884" y="6286520"/>
            <a:ext cx="2996333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>
                <a:hlinkClick r:id="rId6"/>
              </a:rPr>
              <a:t>MPGD2009 (12-17 June 2009)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msgc_ph_resol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785819"/>
            <a:ext cx="2971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762000"/>
            <a:ext cx="3352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3571876"/>
            <a:ext cx="2743200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429000"/>
            <a:ext cx="4267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Rectangle 9"/>
          <p:cNvSpPr>
            <a:spLocks noChangeArrowheads="1"/>
          </p:cNvSpPr>
          <p:nvPr/>
        </p:nvSpPr>
        <p:spPr bwMode="auto">
          <a:xfrm>
            <a:off x="714376" y="6000756"/>
            <a:ext cx="2978759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>
              <a:buFont typeface="Symbol" pitchFamily="18" charset="2"/>
              <a:buNone/>
            </a:pPr>
            <a:r>
              <a:rPr lang="en-US" altLang="en-US" sz="1600" dirty="0">
                <a:solidFill>
                  <a:schemeClr val="tx2"/>
                </a:solidFill>
              </a:rPr>
              <a:t>Spatial resolution = 34.5 ± 0.4 </a:t>
            </a:r>
            <a:r>
              <a:rPr lang="en-US" altLang="en-US" sz="16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altLang="en-US" sz="1600" dirty="0">
                <a:solidFill>
                  <a:schemeClr val="tx2"/>
                </a:solidFill>
              </a:rPr>
              <a:t>m</a:t>
            </a:r>
          </a:p>
          <a:p>
            <a:pPr eaLnBrk="0" hangingPunct="0">
              <a:buFont typeface="Symbol" pitchFamily="18" charset="2"/>
              <a:buNone/>
            </a:pPr>
            <a:r>
              <a:rPr lang="en-US" altLang="en-US" sz="1600" dirty="0">
                <a:solidFill>
                  <a:schemeClr val="tx2"/>
                </a:solidFill>
              </a:rPr>
              <a:t>2-track resolution ~400 </a:t>
            </a:r>
            <a:r>
              <a:rPr lang="en-US" altLang="en-US" sz="16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altLang="en-US" sz="1600" dirty="0">
                <a:solidFill>
                  <a:schemeClr val="tx2"/>
                </a:solidFill>
              </a:rPr>
              <a:t>m</a:t>
            </a:r>
            <a:r>
              <a:rPr lang="en-US" altLang="en-US" sz="16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4039" name="Rectangle 10"/>
          <p:cNvSpPr>
            <a:spLocks noChangeArrowheads="1"/>
          </p:cNvSpPr>
          <p:nvPr/>
        </p:nvSpPr>
        <p:spPr bwMode="auto">
          <a:xfrm>
            <a:off x="990600" y="3657602"/>
            <a:ext cx="1187450" cy="55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altLang="en-US" sz="1000" dirty="0">
                <a:solidFill>
                  <a:srgbClr val="0000CC"/>
                </a:solidFill>
              </a:rPr>
              <a:t>Ne(25)-DME(75)</a:t>
            </a:r>
          </a:p>
          <a:p>
            <a:pPr eaLnBrk="0" hangingPunct="0"/>
            <a:r>
              <a:rPr lang="en-US" altLang="en-US" sz="1000" dirty="0">
                <a:solidFill>
                  <a:srgbClr val="0000CC"/>
                </a:solidFill>
              </a:rPr>
              <a:t>Vcath= -530 V</a:t>
            </a:r>
          </a:p>
          <a:p>
            <a:pPr eaLnBrk="0" hangingPunct="0"/>
            <a:r>
              <a:rPr lang="en-US" altLang="en-US" sz="1000" dirty="0">
                <a:solidFill>
                  <a:srgbClr val="0000CC"/>
                </a:solidFill>
              </a:rPr>
              <a:t>Vdrift= -3000 V</a:t>
            </a:r>
            <a:endParaRPr lang="en-US" altLang="en-US" sz="1000" dirty="0">
              <a:solidFill>
                <a:srgbClr val="FF0000"/>
              </a:solidFill>
            </a:endParaRPr>
          </a:p>
        </p:txBody>
      </p:sp>
      <p:sp>
        <p:nvSpPr>
          <p:cNvPr id="44040" name="Rectangle 11"/>
          <p:cNvSpPr>
            <a:spLocks noChangeArrowheads="1"/>
          </p:cNvSpPr>
          <p:nvPr/>
        </p:nvSpPr>
        <p:spPr bwMode="auto">
          <a:xfrm>
            <a:off x="5357814" y="6215063"/>
            <a:ext cx="2610453" cy="33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altLang="en-US" sz="1600" dirty="0">
                <a:solidFill>
                  <a:schemeClr val="tx2"/>
                </a:solidFill>
              </a:rPr>
              <a:t>Rate capability &gt; 1 MHz/mm</a:t>
            </a:r>
            <a:r>
              <a:rPr lang="en-US" altLang="en-US" sz="1600" baseline="30000" dirty="0">
                <a:solidFill>
                  <a:schemeClr val="tx2"/>
                </a:solidFill>
              </a:rPr>
              <a:t>2</a:t>
            </a:r>
            <a:endParaRPr lang="en-US" altLang="en-US" sz="1600" dirty="0">
              <a:solidFill>
                <a:schemeClr val="tx2"/>
              </a:solidFill>
            </a:endParaRPr>
          </a:p>
        </p:txBody>
      </p:sp>
      <p:sp>
        <p:nvSpPr>
          <p:cNvPr id="44041" name="Text Box 12"/>
          <p:cNvSpPr txBox="1">
            <a:spLocks noChangeArrowheads="1"/>
          </p:cNvSpPr>
          <p:nvPr/>
        </p:nvSpPr>
        <p:spPr bwMode="auto">
          <a:xfrm>
            <a:off x="762000" y="3124200"/>
            <a:ext cx="30969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Energy resolution ~11% for 5.9 keV</a:t>
            </a:r>
          </a:p>
        </p:txBody>
      </p:sp>
      <p:sp>
        <p:nvSpPr>
          <p:cNvPr id="44042" name="Text Box 13"/>
          <p:cNvSpPr txBox="1">
            <a:spLocks noChangeArrowheads="1"/>
          </p:cNvSpPr>
          <p:nvPr/>
        </p:nvSpPr>
        <p:spPr bwMode="auto">
          <a:xfrm>
            <a:off x="5486400" y="3124200"/>
            <a:ext cx="20685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Single event wire map </a:t>
            </a:r>
          </a:p>
        </p:txBody>
      </p:sp>
      <p:sp>
        <p:nvSpPr>
          <p:cNvPr id="44043" name="Text Box 14"/>
          <p:cNvSpPr txBox="1">
            <a:spLocks noChangeArrowheads="1"/>
          </p:cNvSpPr>
          <p:nvPr/>
        </p:nvSpPr>
        <p:spPr bwMode="auto">
          <a:xfrm>
            <a:off x="5851531" y="3567119"/>
            <a:ext cx="12106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Surface resistivity !!</a:t>
            </a:r>
          </a:p>
        </p:txBody>
      </p:sp>
      <p:sp>
        <p:nvSpPr>
          <p:cNvPr id="44044" name="Text Box 4"/>
          <p:cNvSpPr txBox="1">
            <a:spLocks noChangeArrowheads="1"/>
          </p:cNvSpPr>
          <p:nvPr/>
        </p:nvSpPr>
        <p:spPr bwMode="auto">
          <a:xfrm>
            <a:off x="2643174" y="142857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6"/>
            <a:ext cx="3429000" cy="2111375"/>
          </a:xfrm>
          <a:prstGeom prst="rect">
            <a:avLst/>
          </a:prstGeom>
          <a:noFill/>
        </p:spPr>
      </p:pic>
      <p:sp>
        <p:nvSpPr>
          <p:cNvPr id="183302" name="Rectangle 6"/>
          <p:cNvSpPr>
            <a:spLocks noChangeArrowheads="1"/>
          </p:cNvSpPr>
          <p:nvPr/>
        </p:nvSpPr>
        <p:spPr bwMode="auto">
          <a:xfrm>
            <a:off x="3962400" y="685803"/>
            <a:ext cx="2667000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Telescope of </a:t>
            </a:r>
            <a:r>
              <a:rPr lang="en-US" altLang="en-US" sz="1200" dirty="0">
                <a:solidFill>
                  <a:srgbClr val="FF0000"/>
                </a:solidFill>
              </a:rPr>
              <a:t>32 MSGCs</a:t>
            </a:r>
            <a:r>
              <a:rPr lang="en-US" altLang="en-US" sz="1200" dirty="0">
                <a:solidFill>
                  <a:schemeClr val="accent1"/>
                </a:solidFill>
              </a:rPr>
              <a:t> </a:t>
            </a:r>
            <a:r>
              <a:rPr lang="en-US" altLang="en-US" sz="1200" dirty="0">
                <a:solidFill>
                  <a:schemeClr val="tx2"/>
                </a:solidFill>
              </a:rPr>
              <a:t>tested at PSI in Nov99 (CMS Milestone)</a:t>
            </a:r>
          </a:p>
        </p:txBody>
      </p:sp>
      <p:pic>
        <p:nvPicPr>
          <p:cNvPr id="1833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2743200"/>
            <a:ext cx="2354263" cy="2514600"/>
          </a:xfrm>
          <a:prstGeom prst="rect">
            <a:avLst/>
          </a:prstGeom>
          <a:noFill/>
        </p:spPr>
      </p:pic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2667001" y="2971801"/>
            <a:ext cx="2099288" cy="138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altLang="en-US" sz="1200" b="1" dirty="0">
                <a:solidFill>
                  <a:srgbClr val="FF0000"/>
                </a:solidFill>
              </a:rPr>
              <a:t>HERA-B Inner Tracker</a:t>
            </a:r>
          </a:p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MSGC-GEM detectors</a:t>
            </a:r>
          </a:p>
          <a:p>
            <a:pPr eaLnBrk="0" hangingPunct="0"/>
            <a:r>
              <a:rPr lang="en-US" altLang="en-US" sz="1200" dirty="0" err="1">
                <a:solidFill>
                  <a:schemeClr val="tx2"/>
                </a:solidFill>
              </a:rPr>
              <a:t>R</a:t>
            </a:r>
            <a:r>
              <a:rPr lang="en-US" altLang="en-US" sz="1200" baseline="-25000" dirty="0" err="1">
                <a:solidFill>
                  <a:schemeClr val="tx2"/>
                </a:solidFill>
              </a:rPr>
              <a:t>min</a:t>
            </a:r>
            <a:r>
              <a:rPr lang="en-US" altLang="en-US" sz="1200" dirty="0">
                <a:solidFill>
                  <a:schemeClr val="tx2"/>
                </a:solidFill>
              </a:rPr>
              <a:t> ~ 6 cm </a:t>
            </a:r>
          </a:p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 </a:t>
            </a:r>
            <a:r>
              <a:rPr lang="en-US" altLang="en-US" sz="1200" dirty="0">
                <a:solidFill>
                  <a:schemeClr val="tx2"/>
                </a:solidFill>
                <a:sym typeface="Symbol" pitchFamily="18" charset="2"/>
              </a:rPr>
              <a:t> 10</a:t>
            </a:r>
            <a:r>
              <a:rPr lang="en-US" altLang="en-US" sz="1200" baseline="30000" dirty="0">
                <a:solidFill>
                  <a:schemeClr val="tx2"/>
                </a:solidFill>
                <a:sym typeface="Symbol" pitchFamily="18" charset="2"/>
              </a:rPr>
              <a:t>6</a:t>
            </a:r>
            <a:r>
              <a:rPr lang="en-US" altLang="en-US" sz="1200" dirty="0">
                <a:solidFill>
                  <a:schemeClr val="tx2"/>
                </a:solidFill>
                <a:sym typeface="Symbol" pitchFamily="18" charset="2"/>
              </a:rPr>
              <a:t> particles/cm</a:t>
            </a:r>
            <a:r>
              <a:rPr lang="en-US" altLang="en-US" sz="1200" baseline="30000" dirty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altLang="en-US" sz="1200" dirty="0">
                <a:solidFill>
                  <a:schemeClr val="tx2"/>
                </a:solidFill>
                <a:sym typeface="Symbol" pitchFamily="18" charset="2"/>
              </a:rPr>
              <a:t>•sec</a:t>
            </a:r>
          </a:p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300 </a:t>
            </a:r>
            <a:r>
              <a:rPr lang="en-US" altLang="en-US" sz="12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altLang="en-US" sz="1200" dirty="0">
                <a:solidFill>
                  <a:schemeClr val="tx2"/>
                </a:solidFill>
              </a:rPr>
              <a:t>m pitch</a:t>
            </a:r>
          </a:p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184 chambers: max 25x25 cm</a:t>
            </a:r>
            <a:r>
              <a:rPr lang="en-US" altLang="en-US" sz="1200" baseline="30000" dirty="0">
                <a:solidFill>
                  <a:schemeClr val="tx2"/>
                </a:solidFill>
              </a:rPr>
              <a:t>2</a:t>
            </a:r>
          </a:p>
          <a:p>
            <a:pPr eaLnBrk="0" hangingPunct="0"/>
            <a:r>
              <a:rPr lang="en-US" altLang="en-US" sz="1200" dirty="0">
                <a:solidFill>
                  <a:schemeClr val="tx2"/>
                </a:solidFill>
              </a:rPr>
              <a:t>~ 10 m</a:t>
            </a:r>
            <a:r>
              <a:rPr lang="en-US" altLang="en-US" sz="1200" baseline="30000" dirty="0">
                <a:solidFill>
                  <a:schemeClr val="tx2"/>
                </a:solidFill>
              </a:rPr>
              <a:t>2</a:t>
            </a:r>
            <a:r>
              <a:rPr lang="en-US" altLang="en-US" sz="1200" dirty="0">
                <a:solidFill>
                  <a:schemeClr val="tx2"/>
                </a:solidFill>
              </a:rPr>
              <a:t>; 140.000 channels</a:t>
            </a:r>
          </a:p>
        </p:txBody>
      </p:sp>
      <p:pic>
        <p:nvPicPr>
          <p:cNvPr id="183305" name="Picture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295400"/>
            <a:ext cx="342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3308" name="Text Box 12"/>
          <p:cNvSpPr txBox="1">
            <a:spLocks noChangeArrowheads="1"/>
          </p:cNvSpPr>
          <p:nvPr/>
        </p:nvSpPr>
        <p:spPr bwMode="auto">
          <a:xfrm>
            <a:off x="5715005" y="4038604"/>
            <a:ext cx="2456886" cy="197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sz="1200" b="1" dirty="0">
                <a:solidFill>
                  <a:srgbClr val="FF0000"/>
                </a:solidFill>
              </a:rPr>
              <a:t>The D20 </a:t>
            </a:r>
            <a:r>
              <a:rPr lang="en-GB" sz="1200" b="1" dirty="0" err="1">
                <a:solidFill>
                  <a:srgbClr val="FF0000"/>
                </a:solidFill>
              </a:rPr>
              <a:t>diffractometer</a:t>
            </a:r>
            <a:r>
              <a:rPr lang="en-GB" sz="1200" b="1" dirty="0">
                <a:solidFill>
                  <a:srgbClr val="FF0000"/>
                </a:solidFill>
              </a:rPr>
              <a:t> MSGC </a:t>
            </a:r>
          </a:p>
          <a:p>
            <a:pPr eaLnBrk="0" hangingPunct="0">
              <a:lnSpc>
                <a:spcPct val="110000"/>
              </a:lnSpc>
            </a:pPr>
            <a:r>
              <a:rPr lang="en-GB" sz="1200" b="1" dirty="0">
                <a:solidFill>
                  <a:srgbClr val="FF0000"/>
                </a:solidFill>
              </a:rPr>
              <a:t>is working since Sept 2000</a:t>
            </a:r>
          </a:p>
          <a:p>
            <a:r>
              <a:rPr lang="en-GB" sz="1200" dirty="0">
                <a:solidFill>
                  <a:schemeClr val="tx2"/>
                </a:solidFill>
              </a:rPr>
              <a:t>1D localisation</a:t>
            </a:r>
          </a:p>
          <a:p>
            <a:r>
              <a:rPr lang="en-GB" sz="1200" dirty="0">
                <a:solidFill>
                  <a:schemeClr val="tx2"/>
                </a:solidFill>
              </a:rPr>
              <a:t>48 MSGC plates (8 cm x 15 cm)</a:t>
            </a:r>
          </a:p>
          <a:p>
            <a:r>
              <a:rPr lang="en-GB" sz="1200" dirty="0">
                <a:solidFill>
                  <a:schemeClr val="tx2"/>
                </a:solidFill>
              </a:rPr>
              <a:t>Substrate: Schott S8900</a:t>
            </a:r>
          </a:p>
          <a:p>
            <a:r>
              <a:rPr lang="en-GB" sz="1200" dirty="0">
                <a:solidFill>
                  <a:schemeClr val="tx2"/>
                </a:solidFill>
              </a:rPr>
              <a:t>Angular coverage : 160° x 5,8°</a:t>
            </a:r>
          </a:p>
          <a:p>
            <a:r>
              <a:rPr lang="en-GB" sz="1200" dirty="0">
                <a:solidFill>
                  <a:schemeClr val="tx2"/>
                </a:solidFill>
              </a:rPr>
              <a:t>Position resolution : 2.57 mm ( 0,1°)</a:t>
            </a:r>
          </a:p>
          <a:p>
            <a:r>
              <a:rPr lang="en-GB" sz="1200" dirty="0">
                <a:solidFill>
                  <a:schemeClr val="tx2"/>
                </a:solidFill>
              </a:rPr>
              <a:t>5 cm gap; 1.2 bar CF4 + 2.8 bars 3He</a:t>
            </a:r>
          </a:p>
          <a:p>
            <a:r>
              <a:rPr lang="en-GB" sz="1200" dirty="0">
                <a:solidFill>
                  <a:schemeClr val="tx2"/>
                </a:solidFill>
              </a:rPr>
              <a:t>Efficiency 60% @ </a:t>
            </a:r>
            <a:r>
              <a:rPr lang="fr-FR" sz="1200" dirty="0">
                <a:solidFill>
                  <a:schemeClr val="tx2"/>
                </a:solidFill>
              </a:rPr>
              <a:t>0.8 Å</a:t>
            </a:r>
            <a:endParaRPr lang="en-GB" sz="1200" dirty="0">
              <a:solidFill>
                <a:schemeClr val="tx2"/>
              </a:solidFill>
            </a:endParaRPr>
          </a:p>
          <a:p>
            <a:endParaRPr lang="en-US" sz="1200" b="1" dirty="0"/>
          </a:p>
        </p:txBody>
      </p:sp>
      <p:pic>
        <p:nvPicPr>
          <p:cNvPr id="183309" name="Picture 13" descr="Dirac_GEM_msg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4800600"/>
            <a:ext cx="2438400" cy="1587500"/>
          </a:xfrm>
          <a:prstGeom prst="rect">
            <a:avLst/>
          </a:prstGeom>
          <a:noFill/>
        </p:spPr>
      </p:pic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1066802" y="5638801"/>
            <a:ext cx="1473347" cy="6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DIRAC</a:t>
            </a:r>
          </a:p>
          <a:p>
            <a:r>
              <a:rPr lang="en-US" sz="1200" dirty="0">
                <a:solidFill>
                  <a:schemeClr val="tx2"/>
                </a:solidFill>
              </a:rPr>
              <a:t>4 planes MSGC-GEM</a:t>
            </a:r>
          </a:p>
          <a:p>
            <a:r>
              <a:rPr lang="en-US" sz="1200" dirty="0">
                <a:solidFill>
                  <a:schemeClr val="tx2"/>
                </a:solidFill>
              </a:rPr>
              <a:t>Planes 10x10 cm</a:t>
            </a:r>
            <a:r>
              <a:rPr lang="en-US" sz="1200" baseline="30000" dirty="0">
                <a:solidFill>
                  <a:schemeClr val="tx2"/>
                </a:solidFill>
              </a:rPr>
              <a:t>2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00299" y="6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1714481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  <p:sp>
        <p:nvSpPr>
          <p:cNvPr id="45060" name="Rectangle 13"/>
          <p:cNvSpPr>
            <a:spLocks noChangeArrowheads="1"/>
          </p:cNvSpPr>
          <p:nvPr/>
        </p:nvSpPr>
        <p:spPr bwMode="auto">
          <a:xfrm>
            <a:off x="2563813" y="3505200"/>
            <a:ext cx="14478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/>
          <a:lstStyle/>
          <a:p>
            <a:pPr marL="342654" indent="-342654"/>
            <a:endParaRPr lang="en-GB" sz="20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00240"/>
            <a:ext cx="1604963" cy="1558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45062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4267200" cy="24907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5063" name="Rectangle 24"/>
          <p:cNvSpPr>
            <a:spLocks noChangeArrowheads="1"/>
          </p:cNvSpPr>
          <p:nvPr/>
        </p:nvSpPr>
        <p:spPr bwMode="auto">
          <a:xfrm>
            <a:off x="742950" y="5019675"/>
            <a:ext cx="184150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fr-FR" dirty="0">
              <a:latin typeface="Verdana" pitchFamily="34" charset="0"/>
            </a:endParaRPr>
          </a:p>
        </p:txBody>
      </p:sp>
      <p:sp>
        <p:nvSpPr>
          <p:cNvPr id="45064" name="Rectangle 29"/>
          <p:cNvSpPr>
            <a:spLocks noChangeArrowheads="1"/>
          </p:cNvSpPr>
          <p:nvPr/>
        </p:nvSpPr>
        <p:spPr bwMode="auto">
          <a:xfrm>
            <a:off x="1593575" y="6151563"/>
            <a:ext cx="184711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fr-FR" dirty="0">
              <a:latin typeface="Verdana" pitchFamily="34" charset="0"/>
            </a:endParaRPr>
          </a:p>
        </p:txBody>
      </p:sp>
      <p:sp>
        <p:nvSpPr>
          <p:cNvPr id="45065" name="Text Box 31"/>
          <p:cNvSpPr txBox="1">
            <a:spLocks noChangeArrowheads="1"/>
          </p:cNvSpPr>
          <p:nvPr/>
        </p:nvSpPr>
        <p:spPr bwMode="auto">
          <a:xfrm>
            <a:off x="3300419" y="3946525"/>
            <a:ext cx="555625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endParaRPr lang="fr-FR" i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45066" name="Picture 37"/>
          <p:cNvPicPr>
            <a:picLocks noChangeAspect="1" noChangeArrowheads="1"/>
          </p:cNvPicPr>
          <p:nvPr/>
        </p:nvPicPr>
        <p:blipFill>
          <a:blip r:embed="rId5" cstate="print">
            <a:lum bright="-18000" contrast="20000"/>
          </a:blip>
          <a:srcRect/>
          <a:stretch>
            <a:fillRect/>
          </a:stretch>
        </p:blipFill>
        <p:spPr bwMode="auto">
          <a:xfrm>
            <a:off x="428596" y="714356"/>
            <a:ext cx="1614488" cy="1211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5067" name="Text Box 46"/>
          <p:cNvSpPr txBox="1">
            <a:spLocks noChangeArrowheads="1"/>
          </p:cNvSpPr>
          <p:nvPr/>
        </p:nvSpPr>
        <p:spPr bwMode="auto">
          <a:xfrm>
            <a:off x="5000630" y="1000125"/>
            <a:ext cx="3652726" cy="160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Micromesh mounted above readout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structure (typically strips).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 field similar to parallel plate detector.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</a:t>
            </a:r>
            <a:r>
              <a:rPr lang="en-US" sz="1600" baseline="-25000" dirty="0" smtClean="0">
                <a:solidFill>
                  <a:schemeClr val="tx2"/>
                </a:solidFill>
              </a:rPr>
              <a:t>a</a:t>
            </a:r>
            <a:r>
              <a:rPr lang="en-US" sz="1600" dirty="0" smtClean="0">
                <a:solidFill>
                  <a:schemeClr val="tx2"/>
                </a:solidFill>
              </a:rPr>
              <a:t>/</a:t>
            </a:r>
            <a:r>
              <a:rPr lang="en-US" sz="1600" dirty="0" err="1" smtClean="0">
                <a:solidFill>
                  <a:schemeClr val="tx2"/>
                </a:solidFill>
              </a:rPr>
              <a:t>E</a:t>
            </a:r>
            <a:r>
              <a:rPr lang="en-US" sz="1600" baseline="-25000" dirty="0" err="1" smtClean="0">
                <a:solidFill>
                  <a:schemeClr val="tx2"/>
                </a:solidFill>
              </a:rPr>
              <a:t>i</a:t>
            </a:r>
            <a:r>
              <a:rPr lang="en-US" sz="1600" dirty="0" smtClean="0">
                <a:solidFill>
                  <a:schemeClr val="tx2"/>
                </a:solidFill>
              </a:rPr>
              <a:t> ~ 50 to secure electron transparency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and positive ion flow back  suppression.</a:t>
            </a:r>
          </a:p>
          <a:p>
            <a:endParaRPr lang="fr-FR" dirty="0"/>
          </a:p>
        </p:txBody>
      </p:sp>
      <p:sp>
        <p:nvSpPr>
          <p:cNvPr id="45068" name="Line 47"/>
          <p:cNvSpPr>
            <a:spLocks noChangeShapeType="1"/>
          </p:cNvSpPr>
          <p:nvPr/>
        </p:nvSpPr>
        <p:spPr bwMode="auto">
          <a:xfrm>
            <a:off x="1214414" y="2714620"/>
            <a:ext cx="0" cy="42862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wrap="square" lIns="91374" tIns="45690" rIns="91374" bIns="45690">
            <a:spAutoFit/>
          </a:bodyPr>
          <a:lstStyle/>
          <a:p>
            <a:endParaRPr lang="en-GB"/>
          </a:p>
        </p:txBody>
      </p:sp>
      <p:sp>
        <p:nvSpPr>
          <p:cNvPr id="45069" name="Text Box 48"/>
          <p:cNvSpPr txBox="1">
            <a:spLocks noChangeArrowheads="1"/>
          </p:cNvSpPr>
          <p:nvPr/>
        </p:nvSpPr>
        <p:spPr bwMode="auto">
          <a:xfrm>
            <a:off x="1285852" y="2786058"/>
            <a:ext cx="668640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200" b="1" dirty="0">
                <a:solidFill>
                  <a:srgbClr val="FF0000"/>
                </a:solidFill>
              </a:rPr>
              <a:t>100 </a:t>
            </a:r>
            <a:r>
              <a:rPr lang="fr-FR" sz="1200" b="1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fr-FR" sz="1200" b="1" dirty="0">
                <a:solidFill>
                  <a:srgbClr val="FF0000"/>
                </a:solidFill>
              </a:rPr>
              <a:t>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45070" name="Text Box 51"/>
          <p:cNvSpPr txBox="1">
            <a:spLocks noChangeArrowheads="1"/>
          </p:cNvSpPr>
          <p:nvPr/>
        </p:nvSpPr>
        <p:spPr bwMode="auto">
          <a:xfrm>
            <a:off x="1066805" y="4267201"/>
            <a:ext cx="334661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E</a:t>
            </a:r>
            <a:r>
              <a:rPr lang="fr-FR" b="1" baseline="-25000">
                <a:solidFill>
                  <a:srgbClr val="FF0000"/>
                </a:solidFill>
              </a:rPr>
              <a:t>i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45071" name="Text Box 52"/>
          <p:cNvSpPr txBox="1">
            <a:spLocks noChangeArrowheads="1"/>
          </p:cNvSpPr>
          <p:nvPr/>
        </p:nvSpPr>
        <p:spPr bwMode="auto">
          <a:xfrm>
            <a:off x="1127126" y="5145088"/>
            <a:ext cx="369424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E</a:t>
            </a:r>
            <a:r>
              <a:rPr lang="fr-FR" b="1" baseline="-25000">
                <a:solidFill>
                  <a:srgbClr val="FF0000"/>
                </a:solidFill>
              </a:rPr>
              <a:t>a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45072" name="Rectangle 12"/>
          <p:cNvSpPr>
            <a:spLocks noChangeArrowheads="1"/>
          </p:cNvSpPr>
          <p:nvPr/>
        </p:nvSpPr>
        <p:spPr bwMode="auto">
          <a:xfrm>
            <a:off x="428625" y="6357944"/>
            <a:ext cx="2895600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sz="1000" dirty="0" err="1"/>
              <a:t>Y.Giomataris</a:t>
            </a:r>
            <a:r>
              <a:rPr lang="en-US" sz="1000" dirty="0"/>
              <a:t> et al, NIM A 376 (1996) 29</a:t>
            </a:r>
          </a:p>
        </p:txBody>
      </p:sp>
      <p:pic>
        <p:nvPicPr>
          <p:cNvPr id="45073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3214689"/>
            <a:ext cx="2305050" cy="17287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5074" name="Text Box 29"/>
          <p:cNvSpPr txBox="1">
            <a:spLocks noChangeArrowheads="1"/>
          </p:cNvSpPr>
          <p:nvPr/>
        </p:nvSpPr>
        <p:spPr bwMode="auto">
          <a:xfrm>
            <a:off x="6214137" y="5000625"/>
            <a:ext cx="1786204" cy="20083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28076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tabLst>
                <a:tab pos="0" algn="l"/>
                <a:tab pos="406107" algn="l"/>
                <a:tab pos="813802" algn="l"/>
                <a:tab pos="1219908" algn="l"/>
                <a:tab pos="1627605" algn="l"/>
                <a:tab pos="2035296" algn="l"/>
                <a:tab pos="2441405" algn="l"/>
                <a:tab pos="2849098" algn="l"/>
                <a:tab pos="3256792" algn="l"/>
                <a:tab pos="3662898" algn="l"/>
                <a:tab pos="4070592" algn="l"/>
                <a:tab pos="4478288" algn="l"/>
                <a:tab pos="4885979" algn="l"/>
                <a:tab pos="5292089" algn="l"/>
                <a:tab pos="5699782" algn="l"/>
                <a:tab pos="6107477" algn="l"/>
                <a:tab pos="6513583" algn="l"/>
                <a:tab pos="6921279" algn="l"/>
                <a:tab pos="7328970" algn="l"/>
                <a:tab pos="7736666" algn="l"/>
                <a:tab pos="8142773" algn="l"/>
              </a:tabLst>
            </a:pPr>
            <a:r>
              <a:rPr lang="en-GB" sz="1500" b="1" dirty="0">
                <a:solidFill>
                  <a:srgbClr val="FF0000"/>
                </a:solidFill>
                <a:latin typeface="Luxi Sans" charset="0"/>
              </a:rPr>
              <a:t> Ioannis Giomataris</a:t>
            </a:r>
          </a:p>
        </p:txBody>
      </p:sp>
      <p:pic>
        <p:nvPicPr>
          <p:cNvPr id="45075" name="Picture 23" descr="micromegas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6" y="1428750"/>
            <a:ext cx="29067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285852" y="6357964"/>
            <a:ext cx="2514600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sz="1000" dirty="0" err="1"/>
              <a:t>D.Thers</a:t>
            </a:r>
            <a:r>
              <a:rPr lang="en-US" sz="1000" dirty="0"/>
              <a:t> et al NIM A 469 (2001) 133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62000" y="3810000"/>
            <a:ext cx="3124200" cy="2590800"/>
            <a:chOff x="3648" y="432"/>
            <a:chExt cx="1776" cy="1776"/>
          </a:xfrm>
        </p:grpSpPr>
        <p:pic>
          <p:nvPicPr>
            <p:cNvPr id="21560" name="Picture 7" descr="pulseheightspectr_M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432"/>
              <a:ext cx="1751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61" name="Text Box 8"/>
            <p:cNvSpPr txBox="1">
              <a:spLocks noChangeArrowheads="1"/>
            </p:cNvSpPr>
            <p:nvPr/>
          </p:nvSpPr>
          <p:spPr bwMode="auto">
            <a:xfrm>
              <a:off x="3648" y="432"/>
              <a:ext cx="1776" cy="2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fr-FR" dirty="0">
                  <a:solidFill>
                    <a:schemeClr val="tx2"/>
                  </a:solidFill>
                </a:rPr>
                <a:t>energy resolution ~ 10%</a:t>
              </a:r>
            </a:p>
          </p:txBody>
        </p:sp>
        <p:sp>
          <p:nvSpPr>
            <p:cNvPr id="21562" name="Text Box 9"/>
            <p:cNvSpPr txBox="1">
              <a:spLocks noChangeArrowheads="1"/>
            </p:cNvSpPr>
            <p:nvPr/>
          </p:nvSpPr>
          <p:spPr bwMode="auto">
            <a:xfrm>
              <a:off x="3810" y="1248"/>
              <a:ext cx="89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fr-FR" baseline="30000" dirty="0">
                  <a:solidFill>
                    <a:schemeClr val="tx1"/>
                  </a:solidFill>
                </a:rPr>
                <a:t>55</a:t>
              </a:r>
              <a:r>
                <a:rPr lang="en-US" altLang="fr-FR" dirty="0">
                  <a:solidFill>
                    <a:schemeClr val="tx1"/>
                  </a:solidFill>
                </a:rPr>
                <a:t> Fe</a:t>
              </a:r>
              <a:endParaRPr lang="fr-FR" altLang="fr-FR" dirty="0">
                <a:solidFill>
                  <a:schemeClr val="tx1"/>
                </a:solidFill>
              </a:endParaRPr>
            </a:p>
            <a:p>
              <a:pPr eaLnBrk="0" hangingPunct="0"/>
              <a:r>
                <a:rPr lang="en-US" altLang="fr-FR" dirty="0">
                  <a:solidFill>
                    <a:schemeClr val="tx1"/>
                  </a:solidFill>
                </a:rPr>
                <a:t>Ar + 10% C</a:t>
              </a:r>
              <a:r>
                <a:rPr lang="en-US" altLang="fr-FR" baseline="-25000" dirty="0">
                  <a:solidFill>
                    <a:schemeClr val="tx1"/>
                  </a:solidFill>
                </a:rPr>
                <a:t>4</a:t>
              </a:r>
              <a:r>
                <a:rPr lang="en-US" altLang="fr-FR" dirty="0">
                  <a:solidFill>
                    <a:schemeClr val="tx1"/>
                  </a:solidFill>
                </a:rPr>
                <a:t>H</a:t>
              </a:r>
              <a:r>
                <a:rPr lang="en-US" altLang="fr-FR" baseline="-25000" dirty="0">
                  <a:solidFill>
                    <a:schemeClr val="tx1"/>
                  </a:solidFill>
                </a:rPr>
                <a:t>10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20082" y="570758"/>
            <a:ext cx="4444008" cy="3286393"/>
            <a:chOff x="29" y="430"/>
            <a:chExt cx="2603" cy="1688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89" y="480"/>
              <a:ext cx="2443" cy="1638"/>
              <a:chOff x="480" y="1289"/>
              <a:chExt cx="2443" cy="1638"/>
            </a:xfrm>
          </p:grpSpPr>
          <p:pic>
            <p:nvPicPr>
              <p:cNvPr id="21550" name="Picture 1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877" y="2049"/>
                <a:ext cx="6" cy="19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  <p:pic>
            <p:nvPicPr>
              <p:cNvPr id="21551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0" y="1289"/>
                <a:ext cx="2400" cy="134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  <p:sp>
            <p:nvSpPr>
              <p:cNvPr id="21552" name="Text Box 14"/>
              <p:cNvSpPr txBox="1">
                <a:spLocks noChangeArrowheads="1"/>
              </p:cNvSpPr>
              <p:nvPr/>
            </p:nvSpPr>
            <p:spPr bwMode="auto">
              <a:xfrm>
                <a:off x="1942" y="2737"/>
                <a:ext cx="981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High voltage [V]</a:t>
                </a:r>
              </a:p>
            </p:txBody>
          </p:sp>
          <p:sp>
            <p:nvSpPr>
              <p:cNvPr id="21553" name="Text Box 15"/>
              <p:cNvSpPr txBox="1">
                <a:spLocks noChangeArrowheads="1"/>
              </p:cNvSpPr>
              <p:nvPr/>
            </p:nvSpPr>
            <p:spPr bwMode="auto">
              <a:xfrm>
                <a:off x="755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 Narrow" pitchFamily="34" charset="0"/>
                  </a:rPr>
                  <a:t>350</a:t>
                </a:r>
              </a:p>
            </p:txBody>
          </p:sp>
          <p:sp>
            <p:nvSpPr>
              <p:cNvPr id="21554" name="Text Box 16"/>
              <p:cNvSpPr txBox="1">
                <a:spLocks noChangeArrowheads="1"/>
              </p:cNvSpPr>
              <p:nvPr/>
            </p:nvSpPr>
            <p:spPr bwMode="auto">
              <a:xfrm>
                <a:off x="1301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450</a:t>
                </a:r>
              </a:p>
            </p:txBody>
          </p:sp>
          <p:sp>
            <p:nvSpPr>
              <p:cNvPr id="21555" name="Text Box 17"/>
              <p:cNvSpPr txBox="1">
                <a:spLocks noChangeArrowheads="1"/>
              </p:cNvSpPr>
              <p:nvPr/>
            </p:nvSpPr>
            <p:spPr bwMode="auto">
              <a:xfrm>
                <a:off x="1014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21556" name="Text Box 18"/>
              <p:cNvSpPr txBox="1">
                <a:spLocks noChangeArrowheads="1"/>
              </p:cNvSpPr>
              <p:nvPr/>
            </p:nvSpPr>
            <p:spPr bwMode="auto">
              <a:xfrm>
                <a:off x="1541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500</a:t>
                </a:r>
              </a:p>
            </p:txBody>
          </p:sp>
          <p:sp>
            <p:nvSpPr>
              <p:cNvPr id="21557" name="Text Box 19"/>
              <p:cNvSpPr txBox="1">
                <a:spLocks noChangeArrowheads="1"/>
              </p:cNvSpPr>
              <p:nvPr/>
            </p:nvSpPr>
            <p:spPr bwMode="auto">
              <a:xfrm>
                <a:off x="1811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 Narrow" pitchFamily="34" charset="0"/>
                  </a:rPr>
                  <a:t>550</a:t>
                </a:r>
              </a:p>
            </p:txBody>
          </p:sp>
          <p:sp>
            <p:nvSpPr>
              <p:cNvPr id="21558" name="Text Box 20"/>
              <p:cNvSpPr txBox="1">
                <a:spLocks noChangeArrowheads="1"/>
              </p:cNvSpPr>
              <p:nvPr/>
            </p:nvSpPr>
            <p:spPr bwMode="auto">
              <a:xfrm>
                <a:off x="2070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1559" name="Text Box 21"/>
              <p:cNvSpPr txBox="1">
                <a:spLocks noChangeArrowheads="1"/>
              </p:cNvSpPr>
              <p:nvPr/>
            </p:nvSpPr>
            <p:spPr bwMode="auto">
              <a:xfrm>
                <a:off x="2339" y="2592"/>
                <a:ext cx="294" cy="19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650</a:t>
                </a:r>
              </a:p>
            </p:txBody>
          </p:sp>
        </p:grpSp>
        <p:sp>
          <p:nvSpPr>
            <p:cNvPr id="21543" name="Text Box 22"/>
            <p:cNvSpPr txBox="1">
              <a:spLocks noChangeArrowheads="1"/>
            </p:cNvSpPr>
            <p:nvPr/>
          </p:nvSpPr>
          <p:spPr bwMode="auto">
            <a:xfrm>
              <a:off x="40" y="1399"/>
              <a:ext cx="273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 dirty="0">
                  <a:solidFill>
                    <a:schemeClr val="tx1"/>
                  </a:solidFill>
                  <a:latin typeface="Arial Narrow" pitchFamily="34" charset="0"/>
                </a:rPr>
                <a:t>3</a:t>
              </a:r>
            </a:p>
          </p:txBody>
        </p:sp>
        <p:sp>
          <p:nvSpPr>
            <p:cNvPr id="21544" name="Text Box 23"/>
            <p:cNvSpPr txBox="1">
              <a:spLocks noChangeArrowheads="1"/>
            </p:cNvSpPr>
            <p:nvPr/>
          </p:nvSpPr>
          <p:spPr bwMode="auto">
            <a:xfrm>
              <a:off x="31" y="1639"/>
              <a:ext cx="273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2</a:t>
              </a:r>
            </a:p>
          </p:txBody>
        </p:sp>
        <p:sp>
          <p:nvSpPr>
            <p:cNvPr id="21545" name="Text Box 24"/>
            <p:cNvSpPr txBox="1">
              <a:spLocks noChangeArrowheads="1"/>
            </p:cNvSpPr>
            <p:nvPr/>
          </p:nvSpPr>
          <p:spPr bwMode="auto">
            <a:xfrm>
              <a:off x="31" y="1111"/>
              <a:ext cx="273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 dirty="0">
                  <a:solidFill>
                    <a:schemeClr val="tx1"/>
                  </a:solidFill>
                  <a:latin typeface="Arial Narrow" pitchFamily="34" charset="0"/>
                </a:rPr>
                <a:t>4</a:t>
              </a:r>
            </a:p>
          </p:txBody>
        </p:sp>
        <p:sp>
          <p:nvSpPr>
            <p:cNvPr id="21546" name="Text Box 25"/>
            <p:cNvSpPr txBox="1">
              <a:spLocks noChangeArrowheads="1"/>
            </p:cNvSpPr>
            <p:nvPr/>
          </p:nvSpPr>
          <p:spPr bwMode="auto">
            <a:xfrm>
              <a:off x="31" y="823"/>
              <a:ext cx="273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5</a:t>
              </a:r>
            </a:p>
          </p:txBody>
        </p:sp>
        <p:sp>
          <p:nvSpPr>
            <p:cNvPr id="21547" name="Text Box 26"/>
            <p:cNvSpPr txBox="1">
              <a:spLocks noChangeArrowheads="1"/>
            </p:cNvSpPr>
            <p:nvPr/>
          </p:nvSpPr>
          <p:spPr bwMode="auto">
            <a:xfrm>
              <a:off x="31" y="823"/>
              <a:ext cx="273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5</a:t>
              </a:r>
            </a:p>
          </p:txBody>
        </p:sp>
        <p:sp>
          <p:nvSpPr>
            <p:cNvPr id="21548" name="Text Box 27"/>
            <p:cNvSpPr txBox="1">
              <a:spLocks noChangeArrowheads="1"/>
            </p:cNvSpPr>
            <p:nvPr/>
          </p:nvSpPr>
          <p:spPr bwMode="auto">
            <a:xfrm rot="16200000">
              <a:off x="-3" y="614"/>
              <a:ext cx="279" cy="21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Arial Narrow" pitchFamily="34" charset="0"/>
                </a:rPr>
                <a:t>gain</a:t>
              </a:r>
              <a:endParaRPr lang="en-US" baseline="300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549" name="Text Box 28"/>
            <p:cNvSpPr txBox="1">
              <a:spLocks noChangeArrowheads="1"/>
            </p:cNvSpPr>
            <p:nvPr/>
          </p:nvSpPr>
          <p:spPr bwMode="auto">
            <a:xfrm>
              <a:off x="461" y="430"/>
              <a:ext cx="337" cy="19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gain</a:t>
              </a:r>
            </a:p>
          </p:txBody>
        </p:sp>
      </p:grpSp>
      <p:sp>
        <p:nvSpPr>
          <p:cNvPr id="21510" name="Rectangle 29"/>
          <p:cNvSpPr>
            <a:spLocks noChangeArrowheads="1"/>
          </p:cNvSpPr>
          <p:nvPr/>
        </p:nvSpPr>
        <p:spPr bwMode="auto">
          <a:xfrm>
            <a:off x="3809725" y="5486402"/>
            <a:ext cx="184711" cy="27919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ctr"/>
            <a:endParaRPr lang="en-US" sz="1200" b="1" dirty="0">
              <a:latin typeface="Arial Narrow" pitchFamily="34" charset="0"/>
            </a:endParaRPr>
          </a:p>
        </p:txBody>
      </p: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4876801" y="4038599"/>
            <a:ext cx="4257844" cy="2315624"/>
            <a:chOff x="2784" y="2304"/>
            <a:chExt cx="3048" cy="1824"/>
          </a:xfrm>
        </p:grpSpPr>
        <p:sp>
          <p:nvSpPr>
            <p:cNvPr id="21534" name="Rectangle 32"/>
            <p:cNvSpPr>
              <a:spLocks noChangeArrowheads="1"/>
            </p:cNvSpPr>
            <p:nvPr/>
          </p:nvSpPr>
          <p:spPr bwMode="auto">
            <a:xfrm>
              <a:off x="2832" y="2304"/>
              <a:ext cx="2496" cy="1824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200" b="1" dirty="0">
                <a:latin typeface="Arial Narrow" pitchFamily="34" charset="0"/>
              </a:endParaRPr>
            </a:p>
          </p:txBody>
        </p:sp>
        <p:sp>
          <p:nvSpPr>
            <p:cNvPr id="21535" name="Text Box 33"/>
            <p:cNvSpPr txBox="1">
              <a:spLocks noChangeArrowheads="1"/>
            </p:cNvSpPr>
            <p:nvPr/>
          </p:nvSpPr>
          <p:spPr bwMode="auto">
            <a:xfrm>
              <a:off x="2832" y="2313"/>
              <a:ext cx="2496" cy="242"/>
            </a:xfrm>
            <a:prstGeom prst="rect">
              <a:avLst/>
            </a:prstGeom>
            <a:solidFill>
              <a:schemeClr val="bg1"/>
            </a:solidFill>
            <a:ln w="285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ageing:Ar-iC</a:t>
              </a:r>
              <a:r>
                <a:rPr lang="en-US" sz="1400" baseline="-25000" dirty="0">
                  <a:solidFill>
                    <a:schemeClr val="tx2"/>
                  </a:solidFill>
                </a:rPr>
                <a:t>4</a:t>
              </a:r>
              <a:r>
                <a:rPr lang="en-US" sz="1400" dirty="0">
                  <a:solidFill>
                    <a:schemeClr val="tx2"/>
                  </a:solidFill>
                </a:rPr>
                <a:t>H</a:t>
              </a:r>
              <a:r>
                <a:rPr lang="en-US" sz="1400" baseline="-25000" dirty="0">
                  <a:solidFill>
                    <a:schemeClr val="tx2"/>
                  </a:solidFill>
                </a:rPr>
                <a:t>10  </a:t>
              </a:r>
              <a:r>
                <a:rPr lang="en-US" sz="1400" dirty="0">
                  <a:solidFill>
                    <a:schemeClr val="tx2"/>
                  </a:solidFill>
                </a:rPr>
                <a:t>94-6%  up to 24.3mC/mm</a:t>
              </a:r>
              <a:r>
                <a:rPr lang="en-US" sz="1400" baseline="30000" dirty="0">
                  <a:solidFill>
                    <a:schemeClr val="tx2"/>
                  </a:solidFill>
                </a:rPr>
                <a:t>2</a:t>
              </a:r>
            </a:p>
          </p:txBody>
        </p:sp>
        <p:pic>
          <p:nvPicPr>
            <p:cNvPr id="21536" name="Picture 34" descr="aging_m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24" y="2559"/>
              <a:ext cx="2256" cy="1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7" name="Text Box 35"/>
            <p:cNvSpPr txBox="1">
              <a:spLocks noChangeArrowheads="1"/>
            </p:cNvSpPr>
            <p:nvPr/>
          </p:nvSpPr>
          <p:spPr bwMode="auto">
            <a:xfrm>
              <a:off x="3282" y="3241"/>
              <a:ext cx="972" cy="267"/>
            </a:xfrm>
            <a:prstGeom prst="rect">
              <a:avLst/>
            </a:prstGeom>
            <a:solidFill>
              <a:schemeClr val="bg1"/>
            </a:solidFill>
            <a:ln w="2857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+mj-lt"/>
                </a:rPr>
                <a:t> 10 years LHC</a:t>
              </a:r>
              <a:endParaRPr lang="en-US" sz="1600" baseline="30000" dirty="0">
                <a:latin typeface="+mj-lt"/>
              </a:endParaRPr>
            </a:p>
          </p:txBody>
        </p:sp>
        <p:sp>
          <p:nvSpPr>
            <p:cNvPr id="21538" name="Line 36"/>
            <p:cNvSpPr>
              <a:spLocks noChangeShapeType="1"/>
            </p:cNvSpPr>
            <p:nvPr/>
          </p:nvSpPr>
          <p:spPr bwMode="auto">
            <a:xfrm flipH="1" flipV="1">
              <a:off x="3888" y="2912"/>
              <a:ext cx="48" cy="327"/>
            </a:xfrm>
            <a:prstGeom prst="line">
              <a:avLst/>
            </a:prstGeom>
            <a:noFill/>
            <a:ln w="2857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39" name="Line 37"/>
            <p:cNvSpPr>
              <a:spLocks noChangeShapeType="1"/>
            </p:cNvSpPr>
            <p:nvPr/>
          </p:nvSpPr>
          <p:spPr bwMode="auto">
            <a:xfrm flipH="1" flipV="1">
              <a:off x="3888" y="2912"/>
              <a:ext cx="48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40" name="Text Box 38"/>
            <p:cNvSpPr txBox="1">
              <a:spLocks noChangeArrowheads="1"/>
            </p:cNvSpPr>
            <p:nvPr/>
          </p:nvSpPr>
          <p:spPr bwMode="auto">
            <a:xfrm>
              <a:off x="2784" y="2699"/>
              <a:ext cx="336" cy="1382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dirty="0"/>
                <a:t>1</a:t>
              </a:r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/>
                <a:t>0.8</a:t>
              </a:r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/>
                <a:t>0.6</a:t>
              </a:r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/>
                <a:t>0.4</a:t>
              </a:r>
            </a:p>
            <a:p>
              <a:pPr algn="ctr"/>
              <a:endParaRPr lang="en-US" sz="1000" dirty="0"/>
            </a:p>
            <a:p>
              <a:pPr algn="ctr"/>
              <a:r>
                <a:rPr lang="en-US" sz="1000" dirty="0"/>
                <a:t>0.2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541" name="Text Box 39"/>
            <p:cNvSpPr txBox="1">
              <a:spLocks noChangeArrowheads="1"/>
            </p:cNvSpPr>
            <p:nvPr/>
          </p:nvSpPr>
          <p:spPr bwMode="auto">
            <a:xfrm>
              <a:off x="4464" y="3139"/>
              <a:ext cx="1368" cy="2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654" indent="-342654"/>
              <a:r>
                <a:rPr lang="en-US" sz="1400" dirty="0"/>
                <a:t>1.8*10</a:t>
              </a:r>
              <a:r>
                <a:rPr lang="en-US" sz="1400" baseline="30000" dirty="0"/>
                <a:t>12</a:t>
              </a:r>
              <a:r>
                <a:rPr lang="en-US" sz="1400" dirty="0"/>
                <a:t> particles/mm</a:t>
              </a:r>
              <a:r>
                <a:rPr lang="en-US" sz="1400" baseline="30000" dirty="0"/>
                <a:t>2</a:t>
              </a:r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4825911" y="517592"/>
            <a:ext cx="4028430" cy="3182599"/>
            <a:chOff x="2891" y="-9"/>
            <a:chExt cx="2693" cy="2214"/>
          </a:xfrm>
        </p:grpSpPr>
        <p:grpSp>
          <p:nvGrpSpPr>
            <p:cNvPr id="7" name="Group 41"/>
            <p:cNvGrpSpPr>
              <a:grpSpLocks/>
            </p:cNvGrpSpPr>
            <p:nvPr/>
          </p:nvGrpSpPr>
          <p:grpSpPr bwMode="auto">
            <a:xfrm>
              <a:off x="2891" y="-9"/>
              <a:ext cx="2693" cy="2136"/>
              <a:chOff x="2939" y="264"/>
              <a:chExt cx="2693" cy="2136"/>
            </a:xfrm>
          </p:grpSpPr>
          <p:sp>
            <p:nvSpPr>
              <p:cNvPr id="21517" name="Rectangle 42"/>
              <p:cNvSpPr>
                <a:spLocks noChangeArrowheads="1"/>
              </p:cNvSpPr>
              <p:nvPr/>
            </p:nvSpPr>
            <p:spPr bwMode="auto">
              <a:xfrm>
                <a:off x="3072" y="336"/>
                <a:ext cx="2400" cy="206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8" name="Group 43"/>
              <p:cNvGrpSpPr>
                <a:grpSpLocks/>
              </p:cNvGrpSpPr>
              <p:nvPr/>
            </p:nvGrpSpPr>
            <p:grpSpPr bwMode="auto">
              <a:xfrm>
                <a:off x="3195" y="384"/>
                <a:ext cx="2233" cy="1996"/>
                <a:chOff x="3195" y="384"/>
                <a:chExt cx="2233" cy="1996"/>
              </a:xfrm>
            </p:grpSpPr>
            <p:grpSp>
              <p:nvGrpSpPr>
                <p:cNvPr id="9" name="Group 44"/>
                <p:cNvGrpSpPr>
                  <a:grpSpLocks/>
                </p:cNvGrpSpPr>
                <p:nvPr/>
              </p:nvGrpSpPr>
              <p:grpSpPr bwMode="auto">
                <a:xfrm>
                  <a:off x="3195" y="432"/>
                  <a:ext cx="2061" cy="1948"/>
                  <a:chOff x="3195" y="432"/>
                  <a:chExt cx="2061" cy="1948"/>
                </a:xfrm>
              </p:grpSpPr>
              <p:graphicFrame>
                <p:nvGraphicFramePr>
                  <p:cNvPr id="21506" name="Object 2"/>
                  <p:cNvGraphicFramePr>
                    <a:graphicFrameLocks noChangeAspect="1"/>
                  </p:cNvGraphicFramePr>
                  <p:nvPr/>
                </p:nvGraphicFramePr>
                <p:xfrm>
                  <a:off x="3216" y="432"/>
                  <a:ext cx="2040" cy="1948"/>
                </p:xfrm>
                <a:graphic>
                  <a:graphicData uri="http://schemas.openxmlformats.org/presentationml/2006/ole">
                    <p:oleObj spid="_x0000_s24578" name="CorelPhotoPaint.Image.10" r:id="rId8" imgW="5066667" imgH="4838095" progId="CorelPhotoPaint.Image.10">
                      <p:embed/>
                    </p:oleObj>
                  </a:graphicData>
                </a:graphic>
              </p:graphicFrame>
              <p:sp>
                <p:nvSpPr>
                  <p:cNvPr id="21529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16" y="510"/>
                    <a:ext cx="194" cy="25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654" indent="-342654"/>
                    <a:r>
                      <a:rPr lang="en-US" b="1" dirty="0">
                        <a:solidFill>
                          <a:schemeClr val="tx1"/>
                        </a:solidFill>
                        <a:latin typeface="Arial Narrow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1530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768"/>
                    <a:ext cx="300" cy="25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654" indent="-342654"/>
                    <a:r>
                      <a:rPr lang="en-US" b="1" dirty="0">
                        <a:solidFill>
                          <a:schemeClr val="tx1"/>
                        </a:solidFill>
                        <a:latin typeface="Arial Narrow" pitchFamily="34" charset="0"/>
                      </a:rPr>
                      <a:t>0.9</a:t>
                    </a:r>
                  </a:p>
                </p:txBody>
              </p:sp>
              <p:sp>
                <p:nvSpPr>
                  <p:cNvPr id="2153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132"/>
                    <a:ext cx="300" cy="25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654" indent="-342654"/>
                    <a:r>
                      <a:rPr lang="en-US" b="1" dirty="0">
                        <a:solidFill>
                          <a:schemeClr val="tx1"/>
                        </a:solidFill>
                        <a:latin typeface="Arial Narrow" pitchFamily="34" charset="0"/>
                      </a:rPr>
                      <a:t>0.8</a:t>
                    </a:r>
                  </a:p>
                </p:txBody>
              </p:sp>
              <p:sp>
                <p:nvSpPr>
                  <p:cNvPr id="21532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440"/>
                    <a:ext cx="300" cy="25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654" indent="-342654"/>
                    <a:r>
                      <a:rPr lang="en-US" b="1" dirty="0">
                        <a:solidFill>
                          <a:schemeClr val="tx1"/>
                        </a:solidFill>
                        <a:latin typeface="Arial Narrow" pitchFamily="34" charset="0"/>
                      </a:rPr>
                      <a:t>0.7</a:t>
                    </a:r>
                  </a:p>
                </p:txBody>
              </p:sp>
              <p:sp>
                <p:nvSpPr>
                  <p:cNvPr id="21533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756"/>
                    <a:ext cx="300" cy="25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654" indent="-342654"/>
                    <a:r>
                      <a:rPr lang="en-US" b="1" dirty="0">
                        <a:solidFill>
                          <a:schemeClr val="tx1"/>
                        </a:solidFill>
                        <a:latin typeface="Arial Narrow" pitchFamily="34" charset="0"/>
                      </a:rPr>
                      <a:t>0.6</a:t>
                    </a:r>
                  </a:p>
                </p:txBody>
              </p:sp>
            </p:grpSp>
            <p:sp>
              <p:nvSpPr>
                <p:cNvPr id="2152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5088" y="384"/>
                  <a:ext cx="340" cy="25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r>
                    <a:rPr lang="en-US" b="1" dirty="0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 dirty="0">
                      <a:solidFill>
                        <a:schemeClr val="tx1"/>
                      </a:solidFill>
                      <a:latin typeface="Arial Narrow" pitchFamily="34" charset="0"/>
                    </a:rPr>
                    <a:t>-4</a:t>
                  </a:r>
                </a:p>
              </p:txBody>
            </p:sp>
            <p:sp>
              <p:nvSpPr>
                <p:cNvPr id="21524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5088" y="700"/>
                  <a:ext cx="340" cy="25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r>
                    <a:rPr lang="en-US" b="1" dirty="0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 dirty="0">
                      <a:solidFill>
                        <a:schemeClr val="tx1"/>
                      </a:solidFill>
                      <a:latin typeface="Arial Narrow" pitchFamily="34" charset="0"/>
                    </a:rPr>
                    <a:t>-5</a:t>
                  </a:r>
                </a:p>
              </p:txBody>
            </p:sp>
            <p:sp>
              <p:nvSpPr>
                <p:cNvPr id="21525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088" y="1036"/>
                  <a:ext cx="340" cy="25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r>
                    <a:rPr lang="en-US" b="1" dirty="0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 dirty="0">
                      <a:solidFill>
                        <a:schemeClr val="tx1"/>
                      </a:solidFill>
                      <a:latin typeface="Arial Narrow" pitchFamily="34" charset="0"/>
                    </a:rPr>
                    <a:t>-6</a:t>
                  </a:r>
                </a:p>
              </p:txBody>
            </p:sp>
            <p:sp>
              <p:nvSpPr>
                <p:cNvPr id="21526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5088" y="1372"/>
                  <a:ext cx="340" cy="25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r>
                    <a:rPr lang="en-US" b="1" dirty="0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 dirty="0">
                      <a:solidFill>
                        <a:schemeClr val="tx1"/>
                      </a:solidFill>
                      <a:latin typeface="Arial Narrow" pitchFamily="34" charset="0"/>
                    </a:rPr>
                    <a:t>-7</a:t>
                  </a:r>
                </a:p>
              </p:txBody>
            </p:sp>
            <p:sp>
              <p:nvSpPr>
                <p:cNvPr id="2152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088" y="1708"/>
                  <a:ext cx="340" cy="25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r>
                    <a:rPr lang="en-US" b="1" dirty="0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 dirty="0">
                      <a:solidFill>
                        <a:schemeClr val="tx1"/>
                      </a:solidFill>
                      <a:latin typeface="Arial Narrow" pitchFamily="34" charset="0"/>
                    </a:rPr>
                    <a:t>-8</a:t>
                  </a:r>
                </a:p>
              </p:txBody>
            </p:sp>
            <p:sp>
              <p:nvSpPr>
                <p:cNvPr id="21528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5084" y="2084"/>
                  <a:ext cx="123" cy="193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654" indent="-342654"/>
                  <a:endParaRPr lang="en-US" b="1" baseline="30000" dirty="0">
                    <a:solidFill>
                      <a:schemeClr val="tx1"/>
                    </a:solidFill>
                    <a:latin typeface="Arial Narrow" pitchFamily="34" charset="0"/>
                  </a:endParaRPr>
                </a:p>
              </p:txBody>
            </p:sp>
          </p:grpSp>
          <p:sp>
            <p:nvSpPr>
              <p:cNvPr id="21519" name="Text Box 57"/>
              <p:cNvSpPr txBox="1">
                <a:spLocks noChangeArrowheads="1"/>
              </p:cNvSpPr>
              <p:nvPr/>
            </p:nvSpPr>
            <p:spPr bwMode="auto">
              <a:xfrm rot="5400000">
                <a:off x="4821" y="828"/>
                <a:ext cx="1375" cy="2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654" indent="-342654"/>
                <a:r>
                  <a:rPr lang="en-US" dirty="0">
                    <a:solidFill>
                      <a:srgbClr val="FF9933"/>
                    </a:solidFill>
                    <a:latin typeface="Arial Narrow" pitchFamily="34" charset="0"/>
                  </a:rPr>
                  <a:t>discharge probability</a:t>
                </a:r>
                <a:r>
                  <a:rPr lang="en-US" b="1" dirty="0">
                    <a:solidFill>
                      <a:srgbClr val="FF9933"/>
                    </a:solidFill>
                    <a:latin typeface="Arial Narrow" pitchFamily="34" charset="0"/>
                  </a:rPr>
                  <a:t> </a:t>
                </a:r>
                <a:endParaRPr lang="en-US" b="1" baseline="30000" dirty="0">
                  <a:solidFill>
                    <a:srgbClr val="FF9933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0" name="Text Box 58"/>
              <p:cNvSpPr txBox="1">
                <a:spLocks noChangeArrowheads="1"/>
              </p:cNvSpPr>
              <p:nvPr/>
            </p:nvSpPr>
            <p:spPr bwMode="auto">
              <a:xfrm rot="16200000">
                <a:off x="2706" y="772"/>
                <a:ext cx="713" cy="2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654" indent="-342654"/>
                <a:r>
                  <a:rPr lang="en-US" dirty="0">
                    <a:solidFill>
                      <a:srgbClr val="FF0000"/>
                    </a:solidFill>
                    <a:latin typeface="Arial Narrow" pitchFamily="34" charset="0"/>
                  </a:rPr>
                  <a:t>efficiency</a:t>
                </a:r>
                <a:r>
                  <a:rPr lang="en-US" dirty="0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endParaRPr lang="en-US" baseline="30000" dirty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1" name="Text Box 59"/>
              <p:cNvSpPr txBox="1">
                <a:spLocks noChangeArrowheads="1"/>
              </p:cNvSpPr>
              <p:nvPr/>
            </p:nvSpPr>
            <p:spPr bwMode="auto">
              <a:xfrm>
                <a:off x="3312" y="275"/>
                <a:ext cx="2244" cy="25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654" indent="-342654"/>
                <a:r>
                  <a:rPr lang="en-US" dirty="0">
                    <a:solidFill>
                      <a:schemeClr val="tx2"/>
                    </a:solidFill>
                  </a:rPr>
                  <a:t>efficiency &amp; discharge probability </a:t>
                </a:r>
                <a:endParaRPr lang="en-US" baseline="300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1516" name="Text Box 60"/>
            <p:cNvSpPr txBox="1">
              <a:spLocks noChangeArrowheads="1"/>
            </p:cNvSpPr>
            <p:nvPr/>
          </p:nvSpPr>
          <p:spPr bwMode="auto">
            <a:xfrm>
              <a:off x="4080" y="1948"/>
              <a:ext cx="1168" cy="2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654" indent="-342654"/>
              <a:r>
                <a:rPr lang="en-US" dirty="0">
                  <a:solidFill>
                    <a:schemeClr val="tx1"/>
                  </a:solidFill>
                </a:rPr>
                <a:t>High Voltage [V]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endParaRPr lang="en-US" b="1" baseline="30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514" name="Text Box 4"/>
          <p:cNvSpPr txBox="1">
            <a:spLocks noChangeArrowheads="1"/>
          </p:cNvSpPr>
          <p:nvPr/>
        </p:nvSpPr>
        <p:spPr bwMode="auto">
          <a:xfrm>
            <a:off x="1643043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1511" name="Text Box 30"/>
          <p:cNvSpPr txBox="1">
            <a:spLocks noChangeArrowheads="1"/>
          </p:cNvSpPr>
          <p:nvPr/>
        </p:nvSpPr>
        <p:spPr bwMode="auto">
          <a:xfrm>
            <a:off x="4929190" y="6215082"/>
            <a:ext cx="4038600" cy="29232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marL="456870" indent="-456870"/>
            <a:r>
              <a:rPr lang="en-US" sz="1300" dirty="0">
                <a:latin typeface="Arial Narrow" pitchFamily="34" charset="0"/>
              </a:rPr>
              <a:t> </a:t>
            </a:r>
            <a:r>
              <a:rPr lang="en-US" sz="1200" dirty="0"/>
              <a:t>1000          10000            20000              30000 </a:t>
            </a:r>
            <a:r>
              <a:rPr lang="en-US" sz="1200" dirty="0" smtClean="0"/>
              <a:t>          time[min</a:t>
            </a:r>
            <a:r>
              <a:rPr lang="en-US" sz="1200" dirty="0"/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495800" y="3657600"/>
            <a:ext cx="3581400" cy="2514600"/>
            <a:chOff x="3072" y="2016"/>
            <a:chExt cx="2688" cy="2016"/>
          </a:xfrm>
        </p:grpSpPr>
        <p:pic>
          <p:nvPicPr>
            <p:cNvPr id="22551" name="Picture 27" descr="micromegas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2016"/>
              <a:ext cx="2688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2" name="Line 28"/>
            <p:cNvSpPr>
              <a:spLocks noChangeShapeType="1"/>
            </p:cNvSpPr>
            <p:nvPr/>
          </p:nvSpPr>
          <p:spPr bwMode="auto">
            <a:xfrm>
              <a:off x="4128" y="2880"/>
              <a:ext cx="384" cy="33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53" name="Text Box 29"/>
            <p:cNvSpPr txBox="1">
              <a:spLocks noChangeArrowheads="1"/>
            </p:cNvSpPr>
            <p:nvPr/>
          </p:nvSpPr>
          <p:spPr bwMode="auto">
            <a:xfrm rot="2454619">
              <a:off x="4125" y="2910"/>
              <a:ext cx="441" cy="1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654" indent="-342654"/>
              <a:r>
                <a:rPr lang="en-US" sz="1000" dirty="0">
                  <a:solidFill>
                    <a:srgbClr val="CC0000"/>
                  </a:solidFill>
                </a:rPr>
                <a:t>300mm</a:t>
              </a:r>
            </a:p>
          </p:txBody>
        </p:sp>
      </p:grp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495800" y="5257800"/>
          <a:ext cx="914400" cy="908050"/>
        </p:xfrm>
        <a:graphic>
          <a:graphicData uri="http://schemas.openxmlformats.org/presentationml/2006/ole">
            <p:oleObj spid="_x0000_s25602" name="Clip" r:id="rId5" imgW="2438095" imgH="2438095" progId="">
              <p:embed/>
            </p:oleObj>
          </a:graphicData>
        </a:graphic>
      </p:graphicFrame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52400" y="685800"/>
            <a:ext cx="3352800" cy="3265488"/>
            <a:chOff x="144" y="432"/>
            <a:chExt cx="2112" cy="2057"/>
          </a:xfrm>
        </p:grpSpPr>
        <p:sp>
          <p:nvSpPr>
            <p:cNvPr id="22546" name="Text Box 7"/>
            <p:cNvSpPr txBox="1">
              <a:spLocks noChangeArrowheads="1"/>
            </p:cNvSpPr>
            <p:nvPr/>
          </p:nvSpPr>
          <p:spPr bwMode="auto">
            <a:xfrm>
              <a:off x="527" y="529"/>
              <a:ext cx="67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fr-FR" i="1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pic>
          <p:nvPicPr>
            <p:cNvPr id="22547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" y="432"/>
              <a:ext cx="2112" cy="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8" name="Text Box 9"/>
            <p:cNvSpPr txBox="1">
              <a:spLocks noChangeArrowheads="1"/>
            </p:cNvSpPr>
            <p:nvPr/>
          </p:nvSpPr>
          <p:spPr bwMode="auto">
            <a:xfrm>
              <a:off x="1037" y="1417"/>
              <a:ext cx="948" cy="291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fr-FR" sz="1200" b="1" dirty="0">
                  <a:solidFill>
                    <a:srgbClr val="FF0000"/>
                  </a:solidFill>
                  <a:latin typeface="Arial Narrow" pitchFamily="34" charset="0"/>
                </a:rPr>
                <a:t>420 V operating  point</a:t>
              </a:r>
            </a:p>
            <a:p>
              <a:r>
                <a:rPr lang="en-US" altLang="fr-FR" sz="1200" b="1" dirty="0">
                  <a:solidFill>
                    <a:srgbClr val="FF0000"/>
                  </a:solidFill>
                  <a:latin typeface="Arial Narrow" pitchFamily="34" charset="0"/>
                </a:rPr>
                <a:t>~3-4.10</a:t>
              </a:r>
              <a:r>
                <a:rPr lang="en-US" altLang="fr-FR" sz="1200" b="1" baseline="30000" dirty="0">
                  <a:solidFill>
                    <a:srgbClr val="FF0000"/>
                  </a:solidFill>
                  <a:latin typeface="Arial Narrow" pitchFamily="34" charset="0"/>
                </a:rPr>
                <a:t>3</a:t>
              </a:r>
              <a:r>
                <a:rPr lang="en-US" altLang="fr-FR" sz="1200" b="1" dirty="0">
                  <a:solidFill>
                    <a:srgbClr val="FF0000"/>
                  </a:solidFill>
                  <a:latin typeface="Arial Narrow" pitchFamily="34" charset="0"/>
                </a:rPr>
                <a:t> Gain</a:t>
              </a:r>
              <a:endParaRPr lang="en-GB" sz="12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22549" name="Rectangle 10"/>
            <p:cNvSpPr>
              <a:spLocks noChangeArrowheads="1"/>
            </p:cNvSpPr>
            <p:nvPr/>
          </p:nvSpPr>
          <p:spPr bwMode="auto">
            <a:xfrm>
              <a:off x="1195" y="2256"/>
              <a:ext cx="1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  <p:sp>
          <p:nvSpPr>
            <p:cNvPr id="22550" name="Line 11"/>
            <p:cNvSpPr>
              <a:spLocks noChangeShapeType="1"/>
            </p:cNvSpPr>
            <p:nvPr/>
          </p:nvSpPr>
          <p:spPr bwMode="auto">
            <a:xfrm>
              <a:off x="1680" y="823"/>
              <a:ext cx="0" cy="1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52406" y="3581401"/>
            <a:ext cx="3641725" cy="3194051"/>
            <a:chOff x="814" y="669"/>
            <a:chExt cx="2294" cy="2012"/>
          </a:xfrm>
        </p:grpSpPr>
        <p:pic>
          <p:nvPicPr>
            <p:cNvPr id="22543" name="Picture 14" descr="timeres1V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14" y="669"/>
              <a:ext cx="2294" cy="1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4" name="Text Box 15"/>
            <p:cNvSpPr txBox="1">
              <a:spLocks noChangeArrowheads="1"/>
            </p:cNvSpPr>
            <p:nvPr/>
          </p:nvSpPr>
          <p:spPr bwMode="auto">
            <a:xfrm>
              <a:off x="1094" y="987"/>
              <a:ext cx="67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fr-FR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altLang="fr-FR">
                  <a:solidFill>
                    <a:srgbClr val="FF0000"/>
                  </a:solidFill>
                  <a:latin typeface="Verdana" pitchFamily="34" charset="0"/>
                </a:rPr>
                <a:t>= 9 </a:t>
              </a:r>
              <a:r>
                <a:rPr lang="en-US" altLang="fr-FR" i="1">
                  <a:solidFill>
                    <a:srgbClr val="FF0000"/>
                  </a:solidFill>
                  <a:latin typeface="Verdana" pitchFamily="34" charset="0"/>
                </a:rPr>
                <a:t>ns</a:t>
              </a:r>
            </a:p>
          </p:txBody>
        </p:sp>
        <p:sp>
          <p:nvSpPr>
            <p:cNvPr id="22545" name="Rectangle 16"/>
            <p:cNvSpPr>
              <a:spLocks noChangeArrowheads="1"/>
            </p:cNvSpPr>
            <p:nvPr/>
          </p:nvSpPr>
          <p:spPr bwMode="auto">
            <a:xfrm>
              <a:off x="1423" y="2448"/>
              <a:ext cx="1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572000" y="762000"/>
            <a:ext cx="3602038" cy="3494088"/>
            <a:chOff x="515" y="672"/>
            <a:chExt cx="2269" cy="2201"/>
          </a:xfrm>
        </p:grpSpPr>
        <p:pic>
          <p:nvPicPr>
            <p:cNvPr id="22540" name="Picture 18" descr="residuals1V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5" y="672"/>
              <a:ext cx="2269" cy="1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Rectangle 19"/>
            <p:cNvSpPr>
              <a:spLocks noChangeArrowheads="1"/>
            </p:cNvSpPr>
            <p:nvPr/>
          </p:nvSpPr>
          <p:spPr bwMode="auto">
            <a:xfrm>
              <a:off x="1076" y="2640"/>
              <a:ext cx="1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  <p:sp>
          <p:nvSpPr>
            <p:cNvPr id="22542" name="Text Box 20"/>
            <p:cNvSpPr txBox="1">
              <a:spLocks noChangeArrowheads="1"/>
            </p:cNvSpPr>
            <p:nvPr/>
          </p:nvSpPr>
          <p:spPr bwMode="auto">
            <a:xfrm>
              <a:off x="912" y="1054"/>
              <a:ext cx="65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fr-FR" sz="1200" dirty="0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altLang="fr-FR" sz="1200" dirty="0">
                  <a:solidFill>
                    <a:srgbClr val="FF0000"/>
                  </a:solidFill>
                  <a:latin typeface="Verdana" pitchFamily="34" charset="0"/>
                </a:rPr>
                <a:t>=70 µm</a:t>
              </a:r>
              <a:endParaRPr lang="en-US" altLang="fr-FR" sz="1200" i="1" dirty="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22535" name="Text Box 22"/>
          <p:cNvSpPr txBox="1">
            <a:spLocks noChangeArrowheads="1"/>
          </p:cNvSpPr>
          <p:nvPr/>
        </p:nvSpPr>
        <p:spPr bwMode="auto">
          <a:xfrm>
            <a:off x="457200" y="3124200"/>
            <a:ext cx="30384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altLang="fr-FR" dirty="0">
                <a:solidFill>
                  <a:schemeClr val="tx2"/>
                </a:solidFill>
              </a:rPr>
              <a:t>Large efficiency plateau &gt; 40 V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536" name="Text Box 23"/>
          <p:cNvSpPr txBox="1">
            <a:spLocks noChangeArrowheads="1"/>
          </p:cNvSpPr>
          <p:nvPr/>
        </p:nvSpPr>
        <p:spPr bwMode="auto">
          <a:xfrm>
            <a:off x="5181601" y="3200400"/>
            <a:ext cx="26385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altLang="fr-FR" dirty="0">
                <a:solidFill>
                  <a:schemeClr val="tx2"/>
                </a:solidFill>
              </a:rPr>
              <a:t>Spatial resolution &lt; 70 µm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537" name="Text Box 24"/>
          <p:cNvSpPr txBox="1">
            <a:spLocks noChangeArrowheads="1"/>
          </p:cNvSpPr>
          <p:nvPr/>
        </p:nvSpPr>
        <p:spPr bwMode="auto">
          <a:xfrm>
            <a:off x="838200" y="6096000"/>
            <a:ext cx="22046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altLang="fr-FR" dirty="0">
                <a:solidFill>
                  <a:schemeClr val="tx2"/>
                </a:solidFill>
              </a:rPr>
              <a:t>Time resolution : 9 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538" name="Rectangle 30"/>
          <p:cNvSpPr>
            <a:spLocks noChangeArrowheads="1"/>
          </p:cNvSpPr>
          <p:nvPr/>
        </p:nvSpPr>
        <p:spPr bwMode="auto">
          <a:xfrm>
            <a:off x="5715000" y="6400806"/>
            <a:ext cx="2514600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sz="1000" dirty="0" err="1"/>
              <a:t>D.Thers</a:t>
            </a:r>
            <a:r>
              <a:rPr lang="en-US" sz="1000" dirty="0"/>
              <a:t> et al NIM A 469 (2001) 133</a:t>
            </a:r>
          </a:p>
        </p:txBody>
      </p:sp>
      <p:sp>
        <p:nvSpPr>
          <p:cNvPr id="22539" name="Text Box 4"/>
          <p:cNvSpPr txBox="1">
            <a:spLocks noChangeArrowheads="1"/>
          </p:cNvSpPr>
          <p:nvPr/>
        </p:nvSpPr>
        <p:spPr bwMode="auto">
          <a:xfrm>
            <a:off x="1714481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1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643314"/>
            <a:ext cx="273880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357298"/>
            <a:ext cx="217014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5572132" y="857233"/>
            <a:ext cx="2197974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Pixelized Micromegas</a:t>
            </a:r>
          </a:p>
        </p:txBody>
      </p:sp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714753"/>
            <a:ext cx="293900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643043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  <p:pic>
        <p:nvPicPr>
          <p:cNvPr id="24583" name="Pictur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6" y="1142984"/>
            <a:ext cx="321358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142850" y="857238"/>
            <a:ext cx="2305631" cy="64633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COMPASS Micromegas</a:t>
            </a:r>
          </a:p>
          <a:p>
            <a:r>
              <a:rPr lang="en-US" dirty="0"/>
              <a:t>D. Neyret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5286386" y="142858"/>
            <a:ext cx="2409121" cy="64633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Micro-Bulk Micromegas</a:t>
            </a:r>
          </a:p>
          <a:p>
            <a:r>
              <a:rPr lang="en-US" dirty="0"/>
              <a:t>Th. Papaevangelou</a:t>
            </a:r>
          </a:p>
        </p:txBody>
      </p:sp>
      <p:pic>
        <p:nvPicPr>
          <p:cNvPr id="31752" name="Picture 6" descr="DSCF25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8" y="1071547"/>
            <a:ext cx="2250831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643042" y="3000373"/>
            <a:ext cx="6130476" cy="1772940"/>
            <a:chOff x="238125" y="533400"/>
            <a:chExt cx="8101702" cy="2839222"/>
          </a:xfrm>
        </p:grpSpPr>
        <p:sp>
          <p:nvSpPr>
            <p:cNvPr id="23" name="Text Box 3"/>
            <p:cNvSpPr txBox="1">
              <a:spLocks noChangeArrowheads="1"/>
            </p:cNvSpPr>
            <p:nvPr/>
          </p:nvSpPr>
          <p:spPr bwMode="auto">
            <a:xfrm>
              <a:off x="1686681" y="777456"/>
              <a:ext cx="3330697" cy="49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Readout plane + mesh all in one</a:t>
              </a:r>
            </a:p>
          </p:txBody>
        </p:sp>
        <p:grpSp>
          <p:nvGrpSpPr>
            <p:cNvPr id="3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199" cy="58583"/>
              <a:chOff x="385" y="3769807"/>
              <a:chExt cx="1208" cy="58583"/>
            </a:xfrm>
          </p:grpSpPr>
          <p:sp>
            <p:nvSpPr>
              <p:cNvPr id="127" name="Rectangle 61"/>
              <p:cNvSpPr>
                <a:spLocks noChangeArrowheads="1"/>
              </p:cNvSpPr>
              <p:nvPr/>
            </p:nvSpPr>
            <p:spPr bwMode="auto">
              <a:xfrm>
                <a:off x="385" y="3770821"/>
                <a:ext cx="590" cy="5847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128" name="Rectangle 62"/>
              <p:cNvSpPr>
                <a:spLocks noChangeArrowheads="1"/>
              </p:cNvSpPr>
              <p:nvPr/>
            </p:nvSpPr>
            <p:spPr bwMode="auto">
              <a:xfrm>
                <a:off x="1003" y="3770821"/>
                <a:ext cx="590" cy="5847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sp>
          <p:nvSpPr>
            <p:cNvPr id="25" name="Line 82"/>
            <p:cNvSpPr>
              <a:spLocks noChangeShapeType="1"/>
            </p:cNvSpPr>
            <p:nvPr/>
          </p:nvSpPr>
          <p:spPr bwMode="auto">
            <a:xfrm flipV="1">
              <a:off x="5943267" y="762203"/>
              <a:ext cx="914062" cy="427099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26" name="Text Box 83"/>
            <p:cNvSpPr txBox="1">
              <a:spLocks noChangeArrowheads="1"/>
            </p:cNvSpPr>
            <p:nvPr/>
          </p:nvSpPr>
          <p:spPr bwMode="auto">
            <a:xfrm>
              <a:off x="7085846" y="533400"/>
              <a:ext cx="1246491" cy="739320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Micromesh</a:t>
              </a:r>
            </a:p>
            <a:p>
              <a:r>
                <a:rPr lang="en-US" sz="1200" dirty="0"/>
                <a:t>5µm copper</a:t>
              </a:r>
            </a:p>
          </p:txBody>
        </p:sp>
        <p:sp>
          <p:nvSpPr>
            <p:cNvPr id="27" name="Text Box 84"/>
            <p:cNvSpPr txBox="1">
              <a:spLocks noChangeArrowheads="1"/>
            </p:cNvSpPr>
            <p:nvPr/>
          </p:nvSpPr>
          <p:spPr bwMode="auto">
            <a:xfrm>
              <a:off x="6934792" y="1372344"/>
              <a:ext cx="1405035" cy="4435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 err="1"/>
                <a:t>Kapton</a:t>
              </a:r>
              <a:r>
                <a:rPr lang="en-US" sz="1200" dirty="0"/>
                <a:t> 50 µm</a:t>
              </a:r>
            </a:p>
          </p:txBody>
        </p:sp>
        <p:sp>
          <p:nvSpPr>
            <p:cNvPr id="28" name="Text Box 85"/>
            <p:cNvSpPr txBox="1">
              <a:spLocks noChangeArrowheads="1"/>
            </p:cNvSpPr>
            <p:nvPr/>
          </p:nvSpPr>
          <p:spPr bwMode="auto">
            <a:xfrm>
              <a:off x="6925109" y="2056211"/>
              <a:ext cx="1373852" cy="443592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Readout pads</a:t>
              </a:r>
            </a:p>
          </p:txBody>
        </p:sp>
        <p:sp>
          <p:nvSpPr>
            <p:cNvPr id="29" name="Line 86"/>
            <p:cNvSpPr>
              <a:spLocks noChangeShapeType="1"/>
            </p:cNvSpPr>
            <p:nvPr/>
          </p:nvSpPr>
          <p:spPr bwMode="auto">
            <a:xfrm>
              <a:off x="6096256" y="1524879"/>
              <a:ext cx="72040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30" name="Line 87"/>
            <p:cNvSpPr>
              <a:spLocks noChangeShapeType="1"/>
            </p:cNvSpPr>
            <p:nvPr/>
          </p:nvSpPr>
          <p:spPr bwMode="auto">
            <a:xfrm>
              <a:off x="5867740" y="1753682"/>
              <a:ext cx="989589" cy="455064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31" name="Text Box 88"/>
            <p:cNvSpPr txBox="1">
              <a:spLocks noChangeArrowheads="1"/>
            </p:cNvSpPr>
            <p:nvPr/>
          </p:nvSpPr>
          <p:spPr bwMode="auto">
            <a:xfrm>
              <a:off x="1371018" y="2590085"/>
              <a:ext cx="4351479" cy="49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An I. Giomataris and R. De Oliveira idea</a:t>
              </a:r>
            </a:p>
          </p:txBody>
        </p:sp>
        <p:grpSp>
          <p:nvGrpSpPr>
            <p:cNvPr id="4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5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2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568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2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232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6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2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7072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2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736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7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2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7578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2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6242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grpSp>
          <p:nvGrpSpPr>
            <p:cNvPr id="8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9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1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145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1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9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10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1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648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1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312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11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1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7155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1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819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grpSp>
          <p:nvGrpSpPr>
            <p:cNvPr id="12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199" cy="58583"/>
              <a:chOff x="385" y="3769807"/>
              <a:chExt cx="1208" cy="58583"/>
            </a:xfrm>
          </p:grpSpPr>
          <p:sp>
            <p:nvSpPr>
              <p:cNvPr id="107" name="Rectangle 61"/>
              <p:cNvSpPr>
                <a:spLocks noChangeArrowheads="1"/>
              </p:cNvSpPr>
              <p:nvPr/>
            </p:nvSpPr>
            <p:spPr bwMode="auto">
              <a:xfrm>
                <a:off x="385" y="3770821"/>
                <a:ext cx="590" cy="5847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108" name="Rectangle 62"/>
              <p:cNvSpPr>
                <a:spLocks noChangeArrowheads="1"/>
              </p:cNvSpPr>
              <p:nvPr/>
            </p:nvSpPr>
            <p:spPr bwMode="auto">
              <a:xfrm>
                <a:off x="1002" y="3770821"/>
                <a:ext cx="590" cy="5847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grpSp>
          <p:nvGrpSpPr>
            <p:cNvPr id="13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4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22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0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386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15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226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0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90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1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733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10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397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grpSp>
          <p:nvGrpSpPr>
            <p:cNvPr id="17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8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300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9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3964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19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804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9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468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20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310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9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974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sp>
          <p:nvSpPr>
            <p:cNvPr id="37" name="Rectangle 61"/>
            <p:cNvSpPr>
              <a:spLocks noChangeArrowheads="1"/>
            </p:cNvSpPr>
            <p:nvPr/>
          </p:nvSpPr>
          <p:spPr bwMode="auto">
            <a:xfrm>
              <a:off x="4928503" y="1677414"/>
              <a:ext cx="1092227" cy="5847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 dirty="0"/>
            </a:p>
          </p:txBody>
        </p:sp>
        <p:grpSp>
          <p:nvGrpSpPr>
            <p:cNvPr id="21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2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6814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8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478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24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7319" y="1324634"/>
                  <a:ext cx="141369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8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983" y="1278909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grpSp>
            <p:nvGrpSpPr>
              <p:cNvPr id="3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7824" y="1324634"/>
                  <a:ext cx="141370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8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6488" y="1278909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grpSp>
          <p:nvGrpSpPr>
            <p:cNvPr id="33" name="Group 60"/>
            <p:cNvGrpSpPr>
              <a:grpSpLocks/>
            </p:cNvGrpSpPr>
            <p:nvPr/>
          </p:nvGrpSpPr>
          <p:grpSpPr bwMode="auto">
            <a:xfrm>
              <a:off x="304800" y="2387600"/>
              <a:ext cx="2235199" cy="58583"/>
              <a:chOff x="385" y="3769807"/>
              <a:chExt cx="1208" cy="58583"/>
            </a:xfrm>
          </p:grpSpPr>
          <p:sp>
            <p:nvSpPr>
              <p:cNvPr id="78" name="Rectangle 61"/>
              <p:cNvSpPr>
                <a:spLocks noChangeArrowheads="1"/>
              </p:cNvSpPr>
              <p:nvPr/>
            </p:nvSpPr>
            <p:spPr bwMode="auto">
              <a:xfrm>
                <a:off x="385" y="3768910"/>
                <a:ext cx="590" cy="5847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79" name="Rectangle 62"/>
              <p:cNvSpPr>
                <a:spLocks noChangeArrowheads="1"/>
              </p:cNvSpPr>
              <p:nvPr/>
            </p:nvSpPr>
            <p:spPr bwMode="auto">
              <a:xfrm>
                <a:off x="1003" y="3768910"/>
                <a:ext cx="590" cy="5847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grpSp>
          <p:nvGrpSpPr>
            <p:cNvPr id="34" name="Group 96"/>
            <p:cNvGrpSpPr>
              <a:grpSpLocks/>
            </p:cNvGrpSpPr>
            <p:nvPr/>
          </p:nvGrpSpPr>
          <p:grpSpPr bwMode="auto">
            <a:xfrm>
              <a:off x="238125" y="1981200"/>
              <a:ext cx="1276350" cy="406400"/>
              <a:chOff x="288925" y="1270317"/>
              <a:chExt cx="1276350" cy="406083"/>
            </a:xfrm>
          </p:grpSpPr>
          <p:grpSp>
            <p:nvGrpSpPr>
              <p:cNvPr id="35" name="Group 89"/>
              <p:cNvGrpSpPr>
                <a:grpSpLocks/>
              </p:cNvGrpSpPr>
              <p:nvPr/>
            </p:nvGrpSpPr>
            <p:grpSpPr bwMode="auto">
              <a:xfrm>
                <a:off x="288925" y="1270317"/>
                <a:ext cx="396875" cy="406083"/>
                <a:chOff x="212725" y="1278256"/>
                <a:chExt cx="396875" cy="406083"/>
              </a:xfrm>
            </p:grpSpPr>
            <p:sp>
              <p:nvSpPr>
                <p:cNvPr id="76" name="Rectangle 13"/>
                <p:cNvSpPr>
                  <a:spLocks noChangeArrowheads="1"/>
                </p:cNvSpPr>
                <p:nvPr/>
              </p:nvSpPr>
              <p:spPr bwMode="auto">
                <a:xfrm>
                  <a:off x="212725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7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681" y="1277000"/>
                  <a:ext cx="304041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sp>
            <p:nvSpPr>
              <p:cNvPr id="72" name="Rectangle 21"/>
              <p:cNvSpPr>
                <a:spLocks noChangeArrowheads="1"/>
              </p:cNvSpPr>
              <p:nvPr/>
            </p:nvSpPr>
            <p:spPr bwMode="auto">
              <a:xfrm>
                <a:off x="761449" y="1269061"/>
                <a:ext cx="305979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grpSp>
            <p:nvGrpSpPr>
              <p:cNvPr id="3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422275" cy="406083"/>
                <a:chOff x="304800" y="1278256"/>
                <a:chExt cx="422275" cy="406083"/>
              </a:xfrm>
            </p:grpSpPr>
            <p:sp>
              <p:nvSpPr>
                <p:cNvPr id="74" name="Rectangle 13"/>
                <p:cNvSpPr>
                  <a:spLocks noChangeArrowheads="1"/>
                </p:cNvSpPr>
                <p:nvPr/>
              </p:nvSpPr>
              <p:spPr bwMode="auto">
                <a:xfrm>
                  <a:off x="583620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7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754" y="1277000"/>
                  <a:ext cx="304042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grpSp>
          <p:nvGrpSpPr>
            <p:cNvPr id="38" name="Group 97"/>
            <p:cNvGrpSpPr>
              <a:grpSpLocks/>
            </p:cNvGrpSpPr>
            <p:nvPr/>
          </p:nvGrpSpPr>
          <p:grpSpPr bwMode="auto">
            <a:xfrm>
              <a:off x="1473200" y="1981200"/>
              <a:ext cx="1066800" cy="46040"/>
              <a:chOff x="381000" y="1270315"/>
              <a:chExt cx="1066800" cy="46004"/>
            </a:xfrm>
          </p:grpSpPr>
          <p:sp>
            <p:nvSpPr>
              <p:cNvPr id="68" name="Rectangle 21"/>
              <p:cNvSpPr>
                <a:spLocks noChangeArrowheads="1"/>
              </p:cNvSpPr>
              <p:nvPr/>
            </p:nvSpPr>
            <p:spPr bwMode="auto">
              <a:xfrm>
                <a:off x="381459" y="1269059"/>
                <a:ext cx="304041" cy="4826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69" name="Rectangle 21"/>
              <p:cNvSpPr>
                <a:spLocks noChangeArrowheads="1"/>
              </p:cNvSpPr>
              <p:nvPr/>
            </p:nvSpPr>
            <p:spPr bwMode="auto">
              <a:xfrm>
                <a:off x="762963" y="1269059"/>
                <a:ext cx="304043" cy="4826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70" name="Rectangle 21"/>
              <p:cNvSpPr>
                <a:spLocks noChangeArrowheads="1"/>
              </p:cNvSpPr>
              <p:nvPr/>
            </p:nvSpPr>
            <p:spPr bwMode="auto">
              <a:xfrm>
                <a:off x="1144469" y="1269059"/>
                <a:ext cx="304041" cy="4826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grpSp>
          <p:nvGrpSpPr>
            <p:cNvPr id="39" name="Group 60"/>
            <p:cNvGrpSpPr>
              <a:grpSpLocks/>
            </p:cNvGrpSpPr>
            <p:nvPr/>
          </p:nvGrpSpPr>
          <p:grpSpPr bwMode="auto">
            <a:xfrm>
              <a:off x="2590800" y="2387600"/>
              <a:ext cx="2235199" cy="58583"/>
              <a:chOff x="385" y="3769807"/>
              <a:chExt cx="1208" cy="58583"/>
            </a:xfrm>
          </p:grpSpPr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385" y="3768910"/>
                <a:ext cx="590" cy="5847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1003" y="3768910"/>
                <a:ext cx="590" cy="58471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grpSp>
          <p:nvGrpSpPr>
            <p:cNvPr id="40" name="Group 87"/>
            <p:cNvGrpSpPr>
              <a:grpSpLocks/>
            </p:cNvGrpSpPr>
            <p:nvPr/>
          </p:nvGrpSpPr>
          <p:grpSpPr bwMode="auto">
            <a:xfrm>
              <a:off x="2514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41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64" name="Rectangle 13"/>
                <p:cNvSpPr>
                  <a:spLocks noChangeArrowheads="1"/>
                </p:cNvSpPr>
                <p:nvPr/>
              </p:nvSpPr>
              <p:spPr bwMode="auto">
                <a:xfrm>
                  <a:off x="204134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6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6772" y="1277000"/>
                  <a:ext cx="304043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762540" y="1269061"/>
                <a:ext cx="304042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63" name="Rectangle 21"/>
              <p:cNvSpPr>
                <a:spLocks noChangeArrowheads="1"/>
              </p:cNvSpPr>
              <p:nvPr/>
            </p:nvSpPr>
            <p:spPr bwMode="auto">
              <a:xfrm>
                <a:off x="1144045" y="1269061"/>
                <a:ext cx="304041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grpSp>
          <p:nvGrpSpPr>
            <p:cNvPr id="42" name="Group 120"/>
            <p:cNvGrpSpPr>
              <a:grpSpLocks/>
            </p:cNvGrpSpPr>
            <p:nvPr/>
          </p:nvGrpSpPr>
          <p:grpSpPr bwMode="auto">
            <a:xfrm>
              <a:off x="3657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43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59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712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6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6350" y="1277000"/>
                  <a:ext cx="304043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sp>
            <p:nvSpPr>
              <p:cNvPr id="57" name="Rectangle 21"/>
              <p:cNvSpPr>
                <a:spLocks noChangeArrowheads="1"/>
              </p:cNvSpPr>
              <p:nvPr/>
            </p:nvSpPr>
            <p:spPr bwMode="auto">
              <a:xfrm>
                <a:off x="762118" y="1269061"/>
                <a:ext cx="304042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sp>
            <p:nvSpPr>
              <p:cNvPr id="58" name="Rectangle 21"/>
              <p:cNvSpPr>
                <a:spLocks noChangeArrowheads="1"/>
              </p:cNvSpPr>
              <p:nvPr/>
            </p:nvSpPr>
            <p:spPr bwMode="auto">
              <a:xfrm>
                <a:off x="1143623" y="1269061"/>
                <a:ext cx="304041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</p:grpSp>
        <p:sp>
          <p:nvSpPr>
            <p:cNvPr id="45" name="Rectangle 61"/>
            <p:cNvSpPr>
              <a:spLocks noChangeArrowheads="1"/>
            </p:cNvSpPr>
            <p:nvPr/>
          </p:nvSpPr>
          <p:spPr bwMode="auto">
            <a:xfrm>
              <a:off x="4876215" y="2386704"/>
              <a:ext cx="1092227" cy="58471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 dirty="0"/>
            </a:p>
          </p:txBody>
        </p:sp>
        <p:grpSp>
          <p:nvGrpSpPr>
            <p:cNvPr id="44" name="Group 133"/>
            <p:cNvGrpSpPr>
              <a:grpSpLocks/>
            </p:cNvGrpSpPr>
            <p:nvPr/>
          </p:nvGrpSpPr>
          <p:grpSpPr bwMode="auto">
            <a:xfrm>
              <a:off x="4800600" y="1981200"/>
              <a:ext cx="1219200" cy="406400"/>
              <a:chOff x="279400" y="1270317"/>
              <a:chExt cx="1219200" cy="406083"/>
            </a:xfrm>
          </p:grpSpPr>
          <p:grpSp>
            <p:nvGrpSpPr>
              <p:cNvPr id="46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54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89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5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927" y="1277000"/>
                  <a:ext cx="304043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  <p:sp>
            <p:nvSpPr>
              <p:cNvPr id="50" name="Rectangle 21"/>
              <p:cNvSpPr>
                <a:spLocks noChangeArrowheads="1"/>
              </p:cNvSpPr>
              <p:nvPr/>
            </p:nvSpPr>
            <p:spPr bwMode="auto">
              <a:xfrm>
                <a:off x="761695" y="1269061"/>
                <a:ext cx="305978" cy="4572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100" dirty="0"/>
              </a:p>
            </p:txBody>
          </p:sp>
          <p:grpSp>
            <p:nvGrpSpPr>
              <p:cNvPr id="49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55600" cy="406083"/>
                <a:chOff x="304800" y="1278256"/>
                <a:chExt cx="355600" cy="406083"/>
              </a:xfrm>
            </p:grpSpPr>
            <p:sp>
              <p:nvSpPr>
                <p:cNvPr id="52" name="Rectangle 13"/>
                <p:cNvSpPr>
                  <a:spLocks noChangeArrowheads="1"/>
                </p:cNvSpPr>
                <p:nvPr/>
              </p:nvSpPr>
              <p:spPr bwMode="auto">
                <a:xfrm>
                  <a:off x="518023" y="1322725"/>
                  <a:ext cx="143306" cy="36071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  <p:sp>
              <p:nvSpPr>
                <p:cNvPr id="5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5000" y="1277000"/>
                  <a:ext cx="305979" cy="45725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sz="1100" dirty="0"/>
                </a:p>
              </p:txBody>
            </p:sp>
          </p:grpSp>
        </p:grpSp>
        <p:sp>
          <p:nvSpPr>
            <p:cNvPr id="47" name="Text Box 85"/>
            <p:cNvSpPr txBox="1">
              <a:spLocks noChangeArrowheads="1"/>
            </p:cNvSpPr>
            <p:nvPr/>
          </p:nvSpPr>
          <p:spPr bwMode="auto">
            <a:xfrm>
              <a:off x="6315089" y="2633302"/>
              <a:ext cx="1900073" cy="7393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Lower capacitance</a:t>
              </a:r>
            </a:p>
            <a:p>
              <a:r>
                <a:rPr lang="en-US" sz="1200" dirty="0"/>
                <a:t>Under development</a:t>
              </a:r>
            </a:p>
          </p:txBody>
        </p:sp>
        <p:sp>
          <p:nvSpPr>
            <p:cNvPr id="48" name="Line 87"/>
            <p:cNvSpPr>
              <a:spLocks noChangeShapeType="1"/>
            </p:cNvSpPr>
            <p:nvPr/>
          </p:nvSpPr>
          <p:spPr bwMode="auto">
            <a:xfrm>
              <a:off x="6020730" y="2208746"/>
              <a:ext cx="989588" cy="4576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n>
                  <a:solidFill>
                    <a:srgbClr val="C00000"/>
                  </a:solidFill>
                </a:ln>
                <a:latin typeface="+mj-lt"/>
              </a:endParaRPr>
            </a:p>
          </p:txBody>
        </p:sp>
      </p:grpSp>
      <p:sp>
        <p:nvSpPr>
          <p:cNvPr id="12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18" name="Picture 12" descr="EMagnet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8" y="1142984"/>
            <a:ext cx="4706815" cy="20701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</p:pic>
      <p:pic>
        <p:nvPicPr>
          <p:cNvPr id="119" name="Picture 6" descr="PICT16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142984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TextBox 6"/>
          <p:cNvSpPr txBox="1">
            <a:spLocks noChangeArrowheads="1"/>
          </p:cNvSpPr>
          <p:nvPr/>
        </p:nvSpPr>
        <p:spPr bwMode="auto">
          <a:xfrm>
            <a:off x="1338162" y="285729"/>
            <a:ext cx="3298013" cy="707826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ctr"/>
            <a:r>
              <a:rPr lang="en-US" sz="2000" dirty="0"/>
              <a:t>Low background Micromegas,</a:t>
            </a:r>
          </a:p>
          <a:p>
            <a:pPr algn="ctr"/>
            <a:r>
              <a:rPr lang="en-US" sz="2000" dirty="0"/>
              <a:t>J. Galan, E. Ferrer, A. Tomas</a:t>
            </a:r>
          </a:p>
        </p:txBody>
      </p:sp>
      <p:pic>
        <p:nvPicPr>
          <p:cNvPr id="130" name="Picture 5" descr="C:\Documents and Settings\tpapaeva\Desktop\AFSplots\plots M11 +\Total_Energy_Strips_run_111027.ep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572014"/>
            <a:ext cx="3063240" cy="2058369"/>
          </a:xfrm>
          <a:prstGeom prst="rect">
            <a:avLst/>
          </a:prstGeom>
          <a:noFill/>
        </p:spPr>
      </p:pic>
      <p:sp>
        <p:nvSpPr>
          <p:cNvPr id="131" name="TextBox 130"/>
          <p:cNvSpPr txBox="1"/>
          <p:nvPr/>
        </p:nvSpPr>
        <p:spPr>
          <a:xfrm>
            <a:off x="5286380" y="5000637"/>
            <a:ext cx="3678480" cy="1477328"/>
          </a:xfrm>
          <a:prstGeom prst="rect">
            <a:avLst/>
          </a:prstGeom>
          <a:noFill/>
        </p:spPr>
        <p:txBody>
          <a:bodyPr wrap="square" lIns="91374" tIns="45690" rIns="91374" bIns="45690" rtlCol="0">
            <a:spAutoFit/>
          </a:bodyPr>
          <a:lstStyle/>
          <a:p>
            <a:pPr algn="ctr"/>
            <a:r>
              <a:rPr lang="en-US" baseline="30000" dirty="0" smtClean="0">
                <a:solidFill>
                  <a:schemeClr val="tx2"/>
                </a:solidFill>
                <a:latin typeface="+mj-lt"/>
              </a:rPr>
              <a:t>55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Fe Calibration with Ar – 5%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isobutane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@ 1 bar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Collimated source to avoid border effects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FWHM @ 6 keV = 11.5 %</a:t>
            </a:r>
            <a:endParaRPr lang="en-US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32" name="Picture 8" descr="C:\Documents and Settings\tpapaeva\Desktop\AFSplots\plots M11 +\E1_vs_E2_run_111027_C.ep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714890"/>
            <a:ext cx="2092410" cy="191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56" y="0"/>
            <a:ext cx="5214974" cy="71435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2D MM Readout schemes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0439"/>
            <a:ext cx="3810000" cy="5516563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Square pads connected through 2 extra layers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Combination of “strips” and pads connected through one extra layer: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Detector thickness ~80 </a:t>
            </a:r>
            <a:r>
              <a:rPr lang="el-GR" sz="1800" dirty="0" smtClean="0">
                <a:solidFill>
                  <a:schemeClr val="tx2"/>
                </a:solidFill>
              </a:rPr>
              <a:t>μ</a:t>
            </a:r>
            <a:r>
              <a:rPr lang="en-US" sz="1800" dirty="0" smtClean="0">
                <a:solidFill>
                  <a:schemeClr val="tx2"/>
                </a:solidFill>
              </a:rPr>
              <a:t>m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Simpler process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Charge distribution in x-y is determined by the hole geometry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chemeClr val="tx2"/>
                </a:solidFill>
              </a:rPr>
              <a:t>Possibility of more etching around holes</a:t>
            </a:r>
          </a:p>
        </p:txBody>
      </p:sp>
      <p:pic>
        <p:nvPicPr>
          <p:cNvPr id="10242" name="Picture 2" descr="C:\Documents and Settings\tpapaeva\Desktop\Photos microscope\m12\im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0"/>
            <a:ext cx="2362200" cy="1771650"/>
          </a:xfrm>
          <a:prstGeom prst="rect">
            <a:avLst/>
          </a:prstGeom>
          <a:noFill/>
        </p:spPr>
      </p:pic>
      <p:pic>
        <p:nvPicPr>
          <p:cNvPr id="10245" name="Picture 5" descr="C:\Documents and Settings\tpapaeva\Desktop\Photos microscope\CAST\Mesures du 08-01-21\Image large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914900"/>
            <a:ext cx="2387600" cy="1790700"/>
          </a:xfrm>
          <a:prstGeom prst="rect">
            <a:avLst/>
          </a:prstGeom>
          <a:noFill/>
        </p:spPr>
      </p:pic>
      <p:pic>
        <p:nvPicPr>
          <p:cNvPr id="10246" name="Picture 6" descr="C:\Documents and Settings\tpapaeva\Desktop\Photos microscope\CAST\bulk 5 08-06-16\im3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143000"/>
            <a:ext cx="2325688" cy="1744266"/>
          </a:xfrm>
          <a:prstGeom prst="rect">
            <a:avLst/>
          </a:prstGeom>
          <a:noFill/>
        </p:spPr>
      </p:pic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376" y="1143000"/>
            <a:ext cx="2333424" cy="190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0" name="Picture 2" descr="C:\Documents and Settings\tpapaeva\Desktop\Microbulck Meeting\DSCN21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1"/>
            <a:ext cx="1812924" cy="1359693"/>
          </a:xfrm>
          <a:prstGeom prst="rect">
            <a:avLst/>
          </a:prstGeom>
          <a:noFill/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909532" y="5857893"/>
            <a:ext cx="3298013" cy="707826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ctr"/>
            <a:r>
              <a:rPr lang="en-US" sz="2000" dirty="0"/>
              <a:t>Low background Micromegas,</a:t>
            </a:r>
          </a:p>
          <a:p>
            <a:pPr algn="ctr"/>
            <a:r>
              <a:rPr lang="en-US" sz="2000" dirty="0"/>
              <a:t>J. Galan, E. Ferrer, A. Tomas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18531"/>
            <a:ext cx="8229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ATLAS </a:t>
            </a:r>
            <a:r>
              <a:rPr lang="en-US" sz="2800" b="1" noProof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M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icromegas R&amp;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-128"/>
                <a:cs typeface="ＭＳ Ｐゴシック" charset="-128"/>
              </a:rPr>
              <a:t>D (MAMMA</a:t>
            </a:r>
            <a:r>
              <a:rPr lang="en-US" sz="3600" dirty="0" smtClean="0">
                <a:latin typeface="+mj-lt"/>
                <a:ea typeface="ＭＳ Ｐゴシック" charset="-128"/>
                <a:cs typeface="ＭＳ Ｐゴシック" charset="-128"/>
              </a:rPr>
              <a:t>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903816"/>
            <a:ext cx="5352870" cy="547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Purpose</a:t>
            </a:r>
            <a:r>
              <a:rPr lang="en-US" dirty="0" smtClean="0">
                <a:solidFill>
                  <a:schemeClr val="tx2"/>
                </a:solidFill>
              </a:rPr>
              <a:t>: Development of large-area muon chambers based on bulk Micromegas technology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Collaboration: </a:t>
            </a:r>
            <a:r>
              <a:rPr lang="en-US" dirty="0" smtClean="0">
                <a:solidFill>
                  <a:schemeClr val="tx2"/>
                </a:solidFill>
              </a:rPr>
              <a:t>19 institutes (most) in ATLAS, but also active in RD51</a:t>
            </a:r>
          </a:p>
          <a:p>
            <a:pPr>
              <a:buClr>
                <a:schemeClr val="tx2"/>
              </a:buClr>
            </a:pPr>
            <a:r>
              <a:rPr lang="en-US" b="1" dirty="0" smtClean="0">
                <a:solidFill>
                  <a:schemeClr val="tx2"/>
                </a:solidFill>
              </a:rPr>
              <a:t>Main lines of R&amp;D activities:</a:t>
            </a:r>
            <a:endParaRPr lang="en-US" dirty="0" smtClean="0">
              <a:solidFill>
                <a:schemeClr val="tx2"/>
              </a:solidFill>
            </a:endParaRPr>
          </a:p>
          <a:p>
            <a:pPr marL="342900" indent="-34290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Spark neutralization and/or suppression</a:t>
            </a: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Resistive coating on readout strips</a:t>
            </a: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Multi-stage amplification schemes</a:t>
            </a:r>
          </a:p>
          <a:p>
            <a:pPr marL="342900" indent="-34290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Large-area chambers</a:t>
            </a: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P3 (1.5 </a:t>
            </a:r>
            <a:r>
              <a:rPr lang="en-US" sz="1600" dirty="0" err="1" smtClean="0">
                <a:solidFill>
                  <a:schemeClr val="tx2"/>
                </a:solidFill>
              </a:rPr>
              <a:t>x</a:t>
            </a:r>
            <a:r>
              <a:rPr lang="en-US" sz="1600" dirty="0" smtClean="0">
                <a:solidFill>
                  <a:schemeClr val="tx2"/>
                </a:solidFill>
              </a:rPr>
              <a:t> 0.5 m</a:t>
            </a:r>
            <a:r>
              <a:rPr lang="en-US" sz="1600" baseline="30000" dirty="0" smtClean="0">
                <a:solidFill>
                  <a:schemeClr val="tx2"/>
                </a:solidFill>
              </a:rPr>
              <a:t>2</a:t>
            </a:r>
            <a:r>
              <a:rPr lang="en-US" sz="1600" dirty="0" smtClean="0">
                <a:solidFill>
                  <a:schemeClr val="tx2"/>
                </a:solidFill>
              </a:rPr>
              <a:t>) successfully tested in H6; strips of 400 and 1000 mm length, strip pitches 250 and 500 µ</a:t>
            </a:r>
            <a:r>
              <a:rPr lang="en-US" sz="1600" dirty="0" err="1" smtClean="0">
                <a:solidFill>
                  <a:schemeClr val="tx2"/>
                </a:solidFill>
              </a:rPr>
              <a:t>m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Full-size chamber (1.2 </a:t>
            </a:r>
            <a:r>
              <a:rPr lang="en-US" sz="1600" dirty="0" err="1" smtClean="0">
                <a:solidFill>
                  <a:schemeClr val="tx2"/>
                </a:solidFill>
              </a:rPr>
              <a:t>x</a:t>
            </a:r>
            <a:r>
              <a:rPr lang="en-US" sz="1600" dirty="0" smtClean="0">
                <a:solidFill>
                  <a:schemeClr val="tx2"/>
                </a:solidFill>
              </a:rPr>
              <a:t> 1.2 m</a:t>
            </a:r>
            <a:r>
              <a:rPr lang="en-US" sz="1600" baseline="30000" dirty="0" smtClean="0">
                <a:solidFill>
                  <a:schemeClr val="tx2"/>
                </a:solidFill>
              </a:rPr>
              <a:t>2</a:t>
            </a:r>
            <a:r>
              <a:rPr lang="en-US" sz="1600" dirty="0" smtClean="0">
                <a:solidFill>
                  <a:schemeClr val="tx2"/>
                </a:solidFill>
              </a:rPr>
              <a:t>) under construction; with front-end electronics (demonstrator project with APV25 ) and services integration.</a:t>
            </a:r>
          </a:p>
          <a:p>
            <a:pPr marL="800100" lvl="1" indent="-342900"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	To be tested in 2010 test beam (October)</a:t>
            </a:r>
          </a:p>
          <a:p>
            <a:pPr marL="342900" indent="-34290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Front-end end readout electronics </a:t>
            </a: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Scalable Readout System (RD51, H. Muller)</a:t>
            </a:r>
          </a:p>
          <a:p>
            <a:pPr marL="800100" lvl="1" indent="-342900">
              <a:buClr>
                <a:schemeClr val="tx2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Readout chip specs and design (</a:t>
            </a:r>
            <a:r>
              <a:rPr lang="en-US" sz="1400" dirty="0" smtClean="0">
                <a:solidFill>
                  <a:schemeClr val="tx2"/>
                </a:solidFill>
              </a:rPr>
              <a:t>BNL, LAPP, CEA, CERN) 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pic>
        <p:nvPicPr>
          <p:cNvPr id="8" name="Picture 7" descr="DSC0288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5714" y="913234"/>
            <a:ext cx="3281680" cy="2461260"/>
          </a:xfrm>
          <a:prstGeom prst="rect">
            <a:avLst/>
          </a:prstGeom>
        </p:spPr>
      </p:pic>
      <p:pic>
        <p:nvPicPr>
          <p:cNvPr id="12" name="Picture 11" descr="DSC028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0213" y="3481915"/>
            <a:ext cx="2397181" cy="31962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90967" y="947737"/>
            <a:ext cx="2107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H6 Test beam Nov 2009</a:t>
            </a:r>
            <a:endParaRPr lang="en-US" sz="1400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346621" y="2611116"/>
            <a:ext cx="1746664" cy="588432"/>
          </a:xfrm>
          <a:prstGeom prst="straightConnector1">
            <a:avLst/>
          </a:prstGeom>
          <a:ln>
            <a:solidFill>
              <a:srgbClr val="FF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79307" y="3817433"/>
            <a:ext cx="18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1.5 </a:t>
            </a:r>
            <a:r>
              <a:rPr lang="en-US" sz="1400" b="1" dirty="0" err="1" smtClean="0">
                <a:solidFill>
                  <a:srgbClr val="FFFF00"/>
                </a:solidFill>
              </a:rPr>
              <a:t>x</a:t>
            </a:r>
            <a:r>
              <a:rPr lang="en-US" sz="1400" b="1" dirty="0" smtClean="0">
                <a:solidFill>
                  <a:srgbClr val="FFFF00"/>
                </a:solidFill>
              </a:rPr>
              <a:t> 0.5 m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2</a:t>
            </a:r>
            <a:r>
              <a:rPr lang="en-US" sz="1400" b="1" dirty="0" smtClean="0">
                <a:solidFill>
                  <a:srgbClr val="FFFF00"/>
                </a:solidFill>
              </a:rPr>
              <a:t> prototype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8" descr="inner_readoutpl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23" y="1371601"/>
            <a:ext cx="2967404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0" descr="event in TPC-MOD0 april 5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4" y="2143122"/>
            <a:ext cx="2719995" cy="273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11"/>
          <p:cNvSpPr txBox="1">
            <a:spLocks noChangeArrowheads="1"/>
          </p:cNvSpPr>
          <p:nvPr/>
        </p:nvSpPr>
        <p:spPr bwMode="auto">
          <a:xfrm>
            <a:off x="6" y="857234"/>
            <a:ext cx="2954215" cy="404813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lIns="91374" tIns="45690" rIns="91374" bIns="45690" anchor="ctr"/>
          <a:lstStyle/>
          <a:p>
            <a:pPr algn="ctr"/>
            <a:r>
              <a:rPr lang="en-US" sz="2000" dirty="0">
                <a:cs typeface="Times New Roman" charset="0"/>
              </a:rPr>
              <a:t>T</a:t>
            </a:r>
            <a:r>
              <a:rPr lang="fr-FR" sz="2000" dirty="0">
                <a:cs typeface="Times New Roman" charset="0"/>
              </a:rPr>
              <a:t>2K TPC, J. Beucher</a:t>
            </a:r>
          </a:p>
        </p:txBody>
      </p:sp>
      <p:pic>
        <p:nvPicPr>
          <p:cNvPr id="22540" name="Picture 16"/>
          <p:cNvPicPr>
            <a:picLocks noChangeAspect="1" noChangeArrowheads="1"/>
          </p:cNvPicPr>
          <p:nvPr/>
        </p:nvPicPr>
        <p:blipFill>
          <a:blip r:embed="rId4" cstate="print"/>
          <a:srcRect l="5032"/>
          <a:stretch>
            <a:fillRect/>
          </a:stretch>
        </p:blipFill>
        <p:spPr bwMode="auto">
          <a:xfrm>
            <a:off x="5929323" y="500042"/>
            <a:ext cx="271389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3991" y="4214818"/>
            <a:ext cx="364001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71806" y="785797"/>
            <a:ext cx="3586874" cy="830936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24 bulk-Micromegas + FEE + mechanicals</a:t>
            </a:r>
          </a:p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3 m</a:t>
            </a:r>
            <a:r>
              <a:rPr lang="en-US" sz="1600" baseline="30000" dirty="0" smtClean="0">
                <a:solidFill>
                  <a:schemeClr val="tx2"/>
                </a:solidFill>
                <a:cs typeface="Times New Roman" charset="0"/>
              </a:rPr>
              <a:t>2</a:t>
            </a:r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 of bulk Micromegas</a:t>
            </a:r>
          </a:p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41472 FEE channels</a:t>
            </a:r>
            <a:endParaRPr lang="en-US" sz="1600" dirty="0">
              <a:solidFill>
                <a:schemeClr val="tx2"/>
              </a:solidFill>
              <a:cs typeface="Times New Roman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0434" y="5214953"/>
            <a:ext cx="2879694" cy="830936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Reconstructed cosmics</a:t>
            </a:r>
          </a:p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by a readout plane</a:t>
            </a:r>
          </a:p>
          <a:p>
            <a:pPr algn="ctr" defTabSz="1066032"/>
            <a:r>
              <a:rPr lang="en-US" sz="1600" dirty="0" smtClean="0">
                <a:solidFill>
                  <a:schemeClr val="tx2"/>
                </a:solidFill>
                <a:cs typeface="Times New Roman" charset="0"/>
              </a:rPr>
              <a:t>(beam tests @ TRIUMF on-going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643043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879475" y="211138"/>
            <a:ext cx="184712" cy="3671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endParaRPr lang="en-GB" dirty="0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3143243" y="214294"/>
            <a:ext cx="2566723" cy="4616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Gaseous 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3962406"/>
            <a:ext cx="2735263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mwpcmsg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" y="765176"/>
            <a:ext cx="3838575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 Box 8"/>
          <p:cNvSpPr txBox="1">
            <a:spLocks noChangeArrowheads="1"/>
          </p:cNvSpPr>
          <p:nvPr/>
        </p:nvSpPr>
        <p:spPr bwMode="auto">
          <a:xfrm>
            <a:off x="4071938" y="928689"/>
            <a:ext cx="521405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Advantages of gas detectors:</a:t>
            </a: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low radiation length</a:t>
            </a: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large areas at low price</a:t>
            </a: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flexible geometry</a:t>
            </a: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spatial, energy resolution …</a:t>
            </a:r>
          </a:p>
          <a:p>
            <a:pPr>
              <a:buFontTx/>
              <a:buChar char="•"/>
            </a:pP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Limitation:</a:t>
            </a:r>
            <a:endParaRPr lang="en-GB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rate capability limited by space charge defined by</a:t>
            </a:r>
          </a:p>
          <a:p>
            <a:r>
              <a:rPr lang="en-GB" dirty="0">
                <a:solidFill>
                  <a:schemeClr val="tx2"/>
                </a:solidFill>
              </a:rPr>
              <a:t>   the time of evacuation of positive ions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Solution:</a:t>
            </a:r>
          </a:p>
          <a:p>
            <a:pPr>
              <a:buFontTx/>
              <a:buChar char="•"/>
            </a:pPr>
            <a:r>
              <a:rPr lang="en-GB" dirty="0">
                <a:solidFill>
                  <a:schemeClr val="tx2"/>
                </a:solidFill>
              </a:rPr>
              <a:t> reduction of the size of the detecting cell (limitation</a:t>
            </a:r>
          </a:p>
          <a:p>
            <a:r>
              <a:rPr lang="en-GB" dirty="0">
                <a:solidFill>
                  <a:schemeClr val="tx2"/>
                </a:solidFill>
              </a:rPr>
              <a:t>  of the length of the ion path) using chemical </a:t>
            </a:r>
          </a:p>
          <a:p>
            <a:r>
              <a:rPr lang="en-GB" dirty="0">
                <a:solidFill>
                  <a:schemeClr val="tx2"/>
                </a:solidFill>
              </a:rPr>
              <a:t>  etching techniques developed for microelectronics</a:t>
            </a:r>
          </a:p>
          <a:p>
            <a:r>
              <a:rPr lang="en-GB" dirty="0">
                <a:solidFill>
                  <a:schemeClr val="tx2"/>
                </a:solidFill>
              </a:rPr>
              <a:t>  and keeping at </a:t>
            </a:r>
            <a:r>
              <a:rPr lang="en-GB" dirty="0" smtClean="0">
                <a:solidFill>
                  <a:schemeClr val="tx2"/>
                </a:solidFill>
              </a:rPr>
              <a:t>the same </a:t>
            </a:r>
            <a:r>
              <a:rPr lang="en-GB" dirty="0">
                <a:solidFill>
                  <a:schemeClr val="tx2"/>
                </a:solidFill>
              </a:rPr>
              <a:t>time similar field shape.</a:t>
            </a:r>
          </a:p>
        </p:txBody>
      </p:sp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1676401" y="3886200"/>
            <a:ext cx="69648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MWPC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897" name="Text Box 10"/>
          <p:cNvSpPr txBox="1">
            <a:spLocks noChangeArrowheads="1"/>
          </p:cNvSpPr>
          <p:nvPr/>
        </p:nvSpPr>
        <p:spPr bwMode="auto">
          <a:xfrm>
            <a:off x="1676400" y="4648200"/>
            <a:ext cx="6392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MSGC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>
            <a:off x="1676400" y="5410200"/>
            <a:ext cx="598488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MGC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899" name="Text Box 12"/>
          <p:cNvSpPr txBox="1">
            <a:spLocks noChangeArrowheads="1"/>
          </p:cNvSpPr>
          <p:nvPr/>
        </p:nvSpPr>
        <p:spPr bwMode="auto">
          <a:xfrm>
            <a:off x="5" y="3657602"/>
            <a:ext cx="1016171" cy="3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scale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FF0000"/>
                </a:solidFill>
              </a:rPr>
              <a:t>factor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900" name="Text Box 13"/>
          <p:cNvSpPr txBox="1">
            <a:spLocks noChangeArrowheads="1"/>
          </p:cNvSpPr>
          <p:nvPr/>
        </p:nvSpPr>
        <p:spPr bwMode="auto">
          <a:xfrm>
            <a:off x="441331" y="4184650"/>
            <a:ext cx="277411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1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901" name="Text Box 14"/>
          <p:cNvSpPr txBox="1">
            <a:spLocks noChangeArrowheads="1"/>
          </p:cNvSpPr>
          <p:nvPr/>
        </p:nvSpPr>
        <p:spPr bwMode="auto">
          <a:xfrm>
            <a:off x="441331" y="4946650"/>
            <a:ext cx="277411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5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902" name="Text Box 15"/>
          <p:cNvSpPr txBox="1">
            <a:spLocks noChangeArrowheads="1"/>
          </p:cNvSpPr>
          <p:nvPr/>
        </p:nvSpPr>
        <p:spPr bwMode="auto">
          <a:xfrm>
            <a:off x="381001" y="5638800"/>
            <a:ext cx="37015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10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903" name="Text Box 36"/>
          <p:cNvSpPr txBox="1">
            <a:spLocks noChangeArrowheads="1"/>
          </p:cNvSpPr>
          <p:nvPr/>
        </p:nvSpPr>
        <p:spPr bwMode="auto">
          <a:xfrm>
            <a:off x="1455740" y="6270630"/>
            <a:ext cx="1086882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000" dirty="0"/>
              <a:t>R. Bellazzini et al.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2" descr="D:\PROJETS\TPC\MESURES\081208-11_LP_BeamTestsMagnet_DESY\Pictures\081208_RUN28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572008"/>
            <a:ext cx="2714644" cy="209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4"/>
          <p:cNvSpPr txBox="1">
            <a:spLocks noChangeArrowheads="1"/>
          </p:cNvSpPr>
          <p:nvPr/>
        </p:nvSpPr>
        <p:spPr bwMode="auto">
          <a:xfrm>
            <a:off x="857230" y="928676"/>
            <a:ext cx="2146421" cy="64633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Micromegas ILC-TPC,</a:t>
            </a:r>
          </a:p>
          <a:p>
            <a:r>
              <a:rPr lang="en-US" dirty="0"/>
              <a:t> D. Attie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43043" y="142857"/>
            <a:ext cx="5955110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– Micromesh Gaseous Structure</a:t>
            </a:r>
          </a:p>
        </p:txBody>
      </p:sp>
      <p:pic>
        <p:nvPicPr>
          <p:cNvPr id="12" name="Picture 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285860"/>
            <a:ext cx="31686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4643438" y="4124325"/>
            <a:ext cx="3960813" cy="2733675"/>
            <a:chOff x="323851" y="3640140"/>
            <a:chExt cx="3960813" cy="2733675"/>
          </a:xfrm>
        </p:grpSpPr>
        <p:pic>
          <p:nvPicPr>
            <p:cNvPr id="14" name="Picture 7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851" y="3640140"/>
              <a:ext cx="3960813" cy="27336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 Box 73"/>
            <p:cNvSpPr txBox="1">
              <a:spLocks noChangeArrowheads="1"/>
            </p:cNvSpPr>
            <p:nvPr/>
          </p:nvSpPr>
          <p:spPr bwMode="auto">
            <a:xfrm>
              <a:off x="1979614" y="4862514"/>
              <a:ext cx="1734726" cy="9540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1418" tIns="45710" rIns="91418" bIns="4571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Red – thick</a:t>
              </a:r>
            </a:p>
            <a:p>
              <a:r>
                <a:rPr 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Micromegas</a:t>
              </a:r>
            </a:p>
            <a:p>
              <a:r>
                <a:rPr lang="en-US" sz="1400" b="1" dirty="0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Blue – thin curved</a:t>
              </a:r>
            </a:p>
            <a:p>
              <a:r>
                <a:rPr lang="en-US" sz="1400" b="1" dirty="0">
                  <a:solidFill>
                    <a:srgbClr val="66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Micromegas</a:t>
              </a:r>
              <a:endParaRPr lang="fr-FR" sz="1400" b="1" dirty="0">
                <a:solidFill>
                  <a:srgbClr val="66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643050"/>
            <a:ext cx="2627313" cy="2663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4357686" y="642918"/>
            <a:ext cx="2762033" cy="646270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/>
              <a:t>Curved Micromegas CAS12,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S. </a:t>
            </a:r>
            <a:r>
              <a:rPr lang="en-US" dirty="0" err="1" smtClean="0"/>
              <a:t>Aune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  <p:pic>
        <p:nvPicPr>
          <p:cNvPr id="4608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6" y="928689"/>
            <a:ext cx="17430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752600" y="838202"/>
            <a:ext cx="2160634" cy="2966119"/>
            <a:chOff x="480" y="816"/>
            <a:chExt cx="2166" cy="2630"/>
          </a:xfrm>
        </p:grpSpPr>
        <p:sp>
          <p:nvSpPr>
            <p:cNvPr id="46113" name="Rectangle 16"/>
            <p:cNvSpPr>
              <a:spLocks noChangeArrowheads="1"/>
            </p:cNvSpPr>
            <p:nvPr/>
          </p:nvSpPr>
          <p:spPr bwMode="auto">
            <a:xfrm>
              <a:off x="480" y="3094"/>
              <a:ext cx="1968" cy="24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4" name="Text Box 17"/>
            <p:cNvSpPr txBox="1">
              <a:spLocks noChangeArrowheads="1"/>
            </p:cNvSpPr>
            <p:nvPr/>
          </p:nvSpPr>
          <p:spPr bwMode="auto">
            <a:xfrm>
              <a:off x="848" y="3119"/>
              <a:ext cx="1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i="1" dirty="0">
                <a:solidFill>
                  <a:schemeClr val="tx2"/>
                </a:solidFill>
              </a:endParaRPr>
            </a:p>
          </p:txBody>
        </p:sp>
        <p:sp>
          <p:nvSpPr>
            <p:cNvPr id="46115" name="Text Box 18"/>
            <p:cNvSpPr txBox="1">
              <a:spLocks noChangeArrowheads="1"/>
            </p:cNvSpPr>
            <p:nvPr/>
          </p:nvSpPr>
          <p:spPr bwMode="auto">
            <a:xfrm>
              <a:off x="1180" y="3119"/>
              <a:ext cx="1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i="1" dirty="0">
                <a:solidFill>
                  <a:srgbClr val="1A11FF"/>
                </a:solidFill>
              </a:endParaRPr>
            </a:p>
          </p:txBody>
        </p:sp>
        <p:sp>
          <p:nvSpPr>
            <p:cNvPr id="46116" name="Text Box 19"/>
            <p:cNvSpPr txBox="1">
              <a:spLocks noChangeArrowheads="1"/>
            </p:cNvSpPr>
            <p:nvPr/>
          </p:nvSpPr>
          <p:spPr bwMode="auto">
            <a:xfrm>
              <a:off x="1487" y="3119"/>
              <a:ext cx="1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i="1" dirty="0">
                <a:solidFill>
                  <a:srgbClr val="FF2718"/>
                </a:solidFill>
              </a:endParaRPr>
            </a:p>
          </p:txBody>
        </p:sp>
        <p:sp>
          <p:nvSpPr>
            <p:cNvPr id="46117" name="Oval 20"/>
            <p:cNvSpPr>
              <a:spLocks noChangeArrowheads="1"/>
            </p:cNvSpPr>
            <p:nvPr/>
          </p:nvSpPr>
          <p:spPr bwMode="auto">
            <a:xfrm>
              <a:off x="995" y="1392"/>
              <a:ext cx="272" cy="137"/>
            </a:xfrm>
            <a:prstGeom prst="ellipse">
              <a:avLst/>
            </a:prstGeom>
            <a:solidFill>
              <a:srgbClr val="799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8" name="Rectangle 21"/>
            <p:cNvSpPr>
              <a:spLocks noChangeArrowheads="1"/>
            </p:cNvSpPr>
            <p:nvPr/>
          </p:nvSpPr>
          <p:spPr bwMode="auto">
            <a:xfrm>
              <a:off x="62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9" name="Line 22"/>
            <p:cNvSpPr>
              <a:spLocks noChangeShapeType="1"/>
            </p:cNvSpPr>
            <p:nvPr/>
          </p:nvSpPr>
          <p:spPr bwMode="auto">
            <a:xfrm>
              <a:off x="62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0" name="Line 23"/>
            <p:cNvSpPr>
              <a:spLocks noChangeShapeType="1"/>
            </p:cNvSpPr>
            <p:nvPr/>
          </p:nvSpPr>
          <p:spPr bwMode="auto">
            <a:xfrm>
              <a:off x="62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1" name="Rectangle 24"/>
            <p:cNvSpPr>
              <a:spLocks noChangeArrowheads="1"/>
            </p:cNvSpPr>
            <p:nvPr/>
          </p:nvSpPr>
          <p:spPr bwMode="auto">
            <a:xfrm>
              <a:off x="900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2" name="Line 25"/>
            <p:cNvSpPr>
              <a:spLocks noChangeShapeType="1"/>
            </p:cNvSpPr>
            <p:nvPr/>
          </p:nvSpPr>
          <p:spPr bwMode="auto">
            <a:xfrm>
              <a:off x="900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3" name="Line 26"/>
            <p:cNvSpPr>
              <a:spLocks noChangeShapeType="1"/>
            </p:cNvSpPr>
            <p:nvPr/>
          </p:nvSpPr>
          <p:spPr bwMode="auto">
            <a:xfrm>
              <a:off x="900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4" name="Rectangle 27"/>
            <p:cNvSpPr>
              <a:spLocks noChangeArrowheads="1"/>
            </p:cNvSpPr>
            <p:nvPr/>
          </p:nvSpPr>
          <p:spPr bwMode="auto">
            <a:xfrm>
              <a:off x="1188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5" name="Line 28"/>
            <p:cNvSpPr>
              <a:spLocks noChangeShapeType="1"/>
            </p:cNvSpPr>
            <p:nvPr/>
          </p:nvSpPr>
          <p:spPr bwMode="auto">
            <a:xfrm>
              <a:off x="1188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6" name="Line 29"/>
            <p:cNvSpPr>
              <a:spLocks noChangeShapeType="1"/>
            </p:cNvSpPr>
            <p:nvPr/>
          </p:nvSpPr>
          <p:spPr bwMode="auto">
            <a:xfrm>
              <a:off x="1188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7" name="Rectangle 30"/>
            <p:cNvSpPr>
              <a:spLocks noChangeArrowheads="1"/>
            </p:cNvSpPr>
            <p:nvPr/>
          </p:nvSpPr>
          <p:spPr bwMode="auto">
            <a:xfrm>
              <a:off x="1476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8" name="Line 31"/>
            <p:cNvSpPr>
              <a:spLocks noChangeShapeType="1"/>
            </p:cNvSpPr>
            <p:nvPr/>
          </p:nvSpPr>
          <p:spPr bwMode="auto">
            <a:xfrm>
              <a:off x="1476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9" name="Line 32"/>
            <p:cNvSpPr>
              <a:spLocks noChangeShapeType="1"/>
            </p:cNvSpPr>
            <p:nvPr/>
          </p:nvSpPr>
          <p:spPr bwMode="auto">
            <a:xfrm>
              <a:off x="1476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0" name="Rectangle 33"/>
            <p:cNvSpPr>
              <a:spLocks noChangeArrowheads="1"/>
            </p:cNvSpPr>
            <p:nvPr/>
          </p:nvSpPr>
          <p:spPr bwMode="auto">
            <a:xfrm>
              <a:off x="176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1" name="Line 34"/>
            <p:cNvSpPr>
              <a:spLocks noChangeShapeType="1"/>
            </p:cNvSpPr>
            <p:nvPr/>
          </p:nvSpPr>
          <p:spPr bwMode="auto">
            <a:xfrm>
              <a:off x="176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2" name="Line 35"/>
            <p:cNvSpPr>
              <a:spLocks noChangeShapeType="1"/>
            </p:cNvSpPr>
            <p:nvPr/>
          </p:nvSpPr>
          <p:spPr bwMode="auto">
            <a:xfrm>
              <a:off x="176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3" name="Rectangle 36"/>
            <p:cNvSpPr>
              <a:spLocks noChangeArrowheads="1"/>
            </p:cNvSpPr>
            <p:nvPr/>
          </p:nvSpPr>
          <p:spPr bwMode="auto">
            <a:xfrm>
              <a:off x="2005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4" name="Line 37"/>
            <p:cNvSpPr>
              <a:spLocks noChangeShapeType="1"/>
            </p:cNvSpPr>
            <p:nvPr/>
          </p:nvSpPr>
          <p:spPr bwMode="auto">
            <a:xfrm>
              <a:off x="2005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5" name="Line 38"/>
            <p:cNvSpPr>
              <a:spLocks noChangeShapeType="1"/>
            </p:cNvSpPr>
            <p:nvPr/>
          </p:nvSpPr>
          <p:spPr bwMode="auto">
            <a:xfrm>
              <a:off x="2005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6" name="Rectangle 39"/>
            <p:cNvSpPr>
              <a:spLocks noChangeArrowheads="1"/>
            </p:cNvSpPr>
            <p:nvPr/>
          </p:nvSpPr>
          <p:spPr bwMode="auto">
            <a:xfrm>
              <a:off x="2273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7" name="Line 40"/>
            <p:cNvSpPr>
              <a:spLocks noChangeShapeType="1"/>
            </p:cNvSpPr>
            <p:nvPr/>
          </p:nvSpPr>
          <p:spPr bwMode="auto">
            <a:xfrm>
              <a:off x="2273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8" name="Line 41"/>
            <p:cNvSpPr>
              <a:spLocks noChangeShapeType="1"/>
            </p:cNvSpPr>
            <p:nvPr/>
          </p:nvSpPr>
          <p:spPr bwMode="auto">
            <a:xfrm>
              <a:off x="2273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9" name="Text Box 42"/>
            <p:cNvSpPr txBox="1">
              <a:spLocks noChangeArrowheads="1"/>
            </p:cNvSpPr>
            <p:nvPr/>
          </p:nvSpPr>
          <p:spPr bwMode="auto">
            <a:xfrm>
              <a:off x="1807" y="3119"/>
              <a:ext cx="1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i="1" dirty="0">
                <a:solidFill>
                  <a:srgbClr val="0AFF08"/>
                </a:solidFill>
              </a:endParaRPr>
            </a:p>
          </p:txBody>
        </p:sp>
        <p:sp>
          <p:nvSpPr>
            <p:cNvPr id="46140" name="Line 43"/>
            <p:cNvSpPr>
              <a:spLocks noChangeShapeType="1"/>
            </p:cNvSpPr>
            <p:nvPr/>
          </p:nvSpPr>
          <p:spPr bwMode="auto">
            <a:xfrm>
              <a:off x="528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1" name="Line 44"/>
            <p:cNvSpPr>
              <a:spLocks noChangeShapeType="1"/>
            </p:cNvSpPr>
            <p:nvPr/>
          </p:nvSpPr>
          <p:spPr bwMode="auto">
            <a:xfrm>
              <a:off x="864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2" name="Line 45"/>
            <p:cNvSpPr>
              <a:spLocks noChangeShapeType="1"/>
            </p:cNvSpPr>
            <p:nvPr/>
          </p:nvSpPr>
          <p:spPr bwMode="auto">
            <a:xfrm>
              <a:off x="1200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3" name="Line 46"/>
            <p:cNvSpPr>
              <a:spLocks noChangeShapeType="1"/>
            </p:cNvSpPr>
            <p:nvPr/>
          </p:nvSpPr>
          <p:spPr bwMode="auto">
            <a:xfrm>
              <a:off x="1536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4" name="Line 47"/>
            <p:cNvSpPr>
              <a:spLocks noChangeShapeType="1"/>
            </p:cNvSpPr>
            <p:nvPr/>
          </p:nvSpPr>
          <p:spPr bwMode="auto">
            <a:xfrm>
              <a:off x="1872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5" name="Freeform 48"/>
            <p:cNvSpPr>
              <a:spLocks/>
            </p:cNvSpPr>
            <p:nvPr/>
          </p:nvSpPr>
          <p:spPr bwMode="auto">
            <a:xfrm>
              <a:off x="928" y="1152"/>
              <a:ext cx="419" cy="1896"/>
            </a:xfrm>
            <a:custGeom>
              <a:avLst/>
              <a:gdLst>
                <a:gd name="T0" fmla="*/ 1309 w 336"/>
                <a:gd name="T1" fmla="*/ 7670110 h 672"/>
                <a:gd name="T2" fmla="*/ 879 w 336"/>
                <a:gd name="T3" fmla="*/ 10741228 h 672"/>
                <a:gd name="T4" fmla="*/ 440 w 336"/>
                <a:gd name="T5" fmla="*/ 15339701 h 672"/>
                <a:gd name="T6" fmla="*/ 0 w 336"/>
                <a:gd name="T7" fmla="*/ 19953773 h 672"/>
                <a:gd name="T8" fmla="*/ 0 w 336"/>
                <a:gd name="T9" fmla="*/ 21479782 h 672"/>
                <a:gd name="T10" fmla="*/ 3055 w 336"/>
                <a:gd name="T11" fmla="*/ 21479782 h 672"/>
                <a:gd name="T12" fmla="*/ 2621 w 336"/>
                <a:gd name="T13" fmla="*/ 16881216 h 672"/>
                <a:gd name="T14" fmla="*/ 2182 w 336"/>
                <a:gd name="T15" fmla="*/ 12271128 h 672"/>
                <a:gd name="T16" fmla="*/ 1745 w 336"/>
                <a:gd name="T17" fmla="*/ 7670110 h 672"/>
                <a:gd name="T18" fmla="*/ 1745 w 336"/>
                <a:gd name="T19" fmla="*/ 3071616 h 672"/>
                <a:gd name="T20" fmla="*/ 2182 w 336"/>
                <a:gd name="T21" fmla="*/ 0 h 672"/>
                <a:gd name="T22" fmla="*/ 879 w 336"/>
                <a:gd name="T23" fmla="*/ 0 h 672"/>
                <a:gd name="T24" fmla="*/ 1309 w 336"/>
                <a:gd name="T25" fmla="*/ 4598502 h 672"/>
                <a:gd name="T26" fmla="*/ 1309 w 336"/>
                <a:gd name="T27" fmla="*/ 7670110 h 6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6"/>
                <a:gd name="T43" fmla="*/ 0 h 672"/>
                <a:gd name="T44" fmla="*/ 336 w 336"/>
                <a:gd name="T45" fmla="*/ 672 h 6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6" h="672">
                  <a:moveTo>
                    <a:pt x="144" y="240"/>
                  </a:moveTo>
                  <a:lnTo>
                    <a:pt x="96" y="336"/>
                  </a:lnTo>
                  <a:lnTo>
                    <a:pt x="48" y="480"/>
                  </a:lnTo>
                  <a:lnTo>
                    <a:pt x="0" y="624"/>
                  </a:lnTo>
                  <a:lnTo>
                    <a:pt x="0" y="672"/>
                  </a:lnTo>
                  <a:lnTo>
                    <a:pt x="336" y="672"/>
                  </a:lnTo>
                  <a:lnTo>
                    <a:pt x="288" y="528"/>
                  </a:lnTo>
                  <a:lnTo>
                    <a:pt x="240" y="384"/>
                  </a:lnTo>
                  <a:lnTo>
                    <a:pt x="192" y="240"/>
                  </a:lnTo>
                  <a:lnTo>
                    <a:pt x="192" y="96"/>
                  </a:lnTo>
                  <a:lnTo>
                    <a:pt x="240" y="0"/>
                  </a:lnTo>
                  <a:lnTo>
                    <a:pt x="96" y="0"/>
                  </a:lnTo>
                  <a:lnTo>
                    <a:pt x="144" y="144"/>
                  </a:lnTo>
                  <a:lnTo>
                    <a:pt x="144" y="240"/>
                  </a:lnTo>
                  <a:close/>
                </a:path>
              </a:pathLst>
            </a:custGeom>
            <a:gradFill rotWithShape="0">
              <a:gsLst>
                <a:gs pos="0">
                  <a:srgbClr val="66A2F5"/>
                </a:gs>
                <a:gs pos="100000">
                  <a:srgbClr val="B0EDF3">
                    <a:alpha val="7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6" name="Freeform 49"/>
            <p:cNvSpPr>
              <a:spLocks/>
            </p:cNvSpPr>
            <p:nvPr/>
          </p:nvSpPr>
          <p:spPr bwMode="auto">
            <a:xfrm>
              <a:off x="1059" y="1152"/>
              <a:ext cx="156" cy="319"/>
            </a:xfrm>
            <a:custGeom>
              <a:avLst/>
              <a:gdLst>
                <a:gd name="T0" fmla="*/ 95 w 136"/>
                <a:gd name="T1" fmla="*/ 74 h 372"/>
                <a:gd name="T2" fmla="*/ 205 w 136"/>
                <a:gd name="T3" fmla="*/ 80 h 372"/>
                <a:gd name="T4" fmla="*/ 298 w 136"/>
                <a:gd name="T5" fmla="*/ 80 h 372"/>
                <a:gd name="T6" fmla="*/ 408 w 136"/>
                <a:gd name="T7" fmla="*/ 75 h 372"/>
                <a:gd name="T8" fmla="*/ 377 w 136"/>
                <a:gd name="T9" fmla="*/ 60 h 372"/>
                <a:gd name="T10" fmla="*/ 329 w 136"/>
                <a:gd name="T11" fmla="*/ 46 h 372"/>
                <a:gd name="T12" fmla="*/ 367 w 136"/>
                <a:gd name="T13" fmla="*/ 33 h 372"/>
                <a:gd name="T14" fmla="*/ 459 w 136"/>
                <a:gd name="T15" fmla="*/ 21 h 372"/>
                <a:gd name="T16" fmla="*/ 537 w 136"/>
                <a:gd name="T17" fmla="*/ 0 h 372"/>
                <a:gd name="T18" fmla="*/ 0 w 136"/>
                <a:gd name="T19" fmla="*/ 0 h 372"/>
                <a:gd name="T20" fmla="*/ 109 w 136"/>
                <a:gd name="T21" fmla="*/ 29 h 372"/>
                <a:gd name="T22" fmla="*/ 188 w 136"/>
                <a:gd name="T23" fmla="*/ 51 h 372"/>
                <a:gd name="T24" fmla="*/ 161 w 136"/>
                <a:gd name="T25" fmla="*/ 63 h 372"/>
                <a:gd name="T26" fmla="*/ 95 w 136"/>
                <a:gd name="T27" fmla="*/ 74 h 3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372"/>
                <a:gd name="T44" fmla="*/ 136 w 136"/>
                <a:gd name="T45" fmla="*/ 372 h 3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372">
                  <a:moveTo>
                    <a:pt x="24" y="344"/>
                  </a:moveTo>
                  <a:lnTo>
                    <a:pt x="52" y="368"/>
                  </a:lnTo>
                  <a:lnTo>
                    <a:pt x="76" y="372"/>
                  </a:lnTo>
                  <a:lnTo>
                    <a:pt x="104" y="348"/>
                  </a:lnTo>
                  <a:lnTo>
                    <a:pt x="96" y="284"/>
                  </a:lnTo>
                  <a:lnTo>
                    <a:pt x="84" y="212"/>
                  </a:lnTo>
                  <a:lnTo>
                    <a:pt x="92" y="156"/>
                  </a:lnTo>
                  <a:lnTo>
                    <a:pt x="116" y="96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28" y="140"/>
                  </a:lnTo>
                  <a:lnTo>
                    <a:pt x="48" y="236"/>
                  </a:lnTo>
                  <a:lnTo>
                    <a:pt x="40" y="296"/>
                  </a:lnTo>
                  <a:lnTo>
                    <a:pt x="24" y="344"/>
                  </a:lnTo>
                  <a:close/>
                </a:path>
              </a:pathLst>
            </a:custGeom>
            <a:gradFill rotWithShape="0">
              <a:gsLst>
                <a:gs pos="0">
                  <a:srgbClr val="FF747D"/>
                </a:gs>
                <a:gs pos="100000">
                  <a:srgbClr val="EF1F1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" name="Group 50"/>
            <p:cNvGrpSpPr>
              <a:grpSpLocks/>
            </p:cNvGrpSpPr>
            <p:nvPr/>
          </p:nvGrpSpPr>
          <p:grpSpPr bwMode="auto">
            <a:xfrm>
              <a:off x="1038" y="1248"/>
              <a:ext cx="194" cy="144"/>
              <a:chOff x="798" y="1680"/>
              <a:chExt cx="194" cy="86"/>
            </a:xfrm>
          </p:grpSpPr>
          <p:sp>
            <p:nvSpPr>
              <p:cNvPr id="46155" name="Freeform 51"/>
              <p:cNvSpPr>
                <a:spLocks/>
              </p:cNvSpPr>
              <p:nvPr/>
            </p:nvSpPr>
            <p:spPr bwMode="auto">
              <a:xfrm>
                <a:off x="798" y="1680"/>
                <a:ext cx="82" cy="86"/>
              </a:xfrm>
              <a:custGeom>
                <a:avLst/>
                <a:gdLst>
                  <a:gd name="T0" fmla="*/ 145 w 76"/>
                  <a:gd name="T1" fmla="*/ 22 h 100"/>
                  <a:gd name="T2" fmla="*/ 136 w 76"/>
                  <a:gd name="T3" fmla="*/ 14 h 100"/>
                  <a:gd name="T4" fmla="*/ 93 w 76"/>
                  <a:gd name="T5" fmla="*/ 9 h 100"/>
                  <a:gd name="T6" fmla="*/ 0 w 76"/>
                  <a:gd name="T7" fmla="*/ 12 h 100"/>
                  <a:gd name="T8" fmla="*/ 18 w 76"/>
                  <a:gd name="T9" fmla="*/ 4 h 100"/>
                  <a:gd name="T10" fmla="*/ 69 w 76"/>
                  <a:gd name="T11" fmla="*/ 0 h 100"/>
                  <a:gd name="T12" fmla="*/ 145 w 76"/>
                  <a:gd name="T13" fmla="*/ 3 h 100"/>
                  <a:gd name="T14" fmla="*/ 161 w 76"/>
                  <a:gd name="T15" fmla="*/ 8 h 100"/>
                  <a:gd name="T16" fmla="*/ 161 w 76"/>
                  <a:gd name="T17" fmla="*/ 14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6"/>
                  <a:gd name="T28" fmla="*/ 0 h 100"/>
                  <a:gd name="T29" fmla="*/ 76 w 7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56" name="Freeform 52"/>
              <p:cNvSpPr>
                <a:spLocks/>
              </p:cNvSpPr>
              <p:nvPr/>
            </p:nvSpPr>
            <p:spPr bwMode="auto">
              <a:xfrm flipH="1">
                <a:off x="910" y="1680"/>
                <a:ext cx="82" cy="86"/>
              </a:xfrm>
              <a:custGeom>
                <a:avLst/>
                <a:gdLst>
                  <a:gd name="T0" fmla="*/ 145 w 76"/>
                  <a:gd name="T1" fmla="*/ 22 h 100"/>
                  <a:gd name="T2" fmla="*/ 136 w 76"/>
                  <a:gd name="T3" fmla="*/ 14 h 100"/>
                  <a:gd name="T4" fmla="*/ 93 w 76"/>
                  <a:gd name="T5" fmla="*/ 9 h 100"/>
                  <a:gd name="T6" fmla="*/ 0 w 76"/>
                  <a:gd name="T7" fmla="*/ 12 h 100"/>
                  <a:gd name="T8" fmla="*/ 18 w 76"/>
                  <a:gd name="T9" fmla="*/ 4 h 100"/>
                  <a:gd name="T10" fmla="*/ 69 w 76"/>
                  <a:gd name="T11" fmla="*/ 0 h 100"/>
                  <a:gd name="T12" fmla="*/ 145 w 76"/>
                  <a:gd name="T13" fmla="*/ 3 h 100"/>
                  <a:gd name="T14" fmla="*/ 161 w 76"/>
                  <a:gd name="T15" fmla="*/ 8 h 100"/>
                  <a:gd name="T16" fmla="*/ 161 w 76"/>
                  <a:gd name="T17" fmla="*/ 14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6"/>
                  <a:gd name="T28" fmla="*/ 0 h 100"/>
                  <a:gd name="T29" fmla="*/ 76 w 7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6148" name="Text Box 53"/>
            <p:cNvSpPr txBox="1">
              <a:spLocks noChangeArrowheads="1"/>
            </p:cNvSpPr>
            <p:nvPr/>
          </p:nvSpPr>
          <p:spPr bwMode="auto">
            <a:xfrm>
              <a:off x="1440" y="2195"/>
              <a:ext cx="1206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dirty="0">
                  <a:solidFill>
                    <a:schemeClr val="tx2"/>
                  </a:solidFill>
                </a:rPr>
                <a:t>Induction gap</a:t>
              </a:r>
            </a:p>
          </p:txBody>
        </p:sp>
        <p:sp>
          <p:nvSpPr>
            <p:cNvPr id="46149" name="Text Box 54"/>
            <p:cNvSpPr txBox="1">
              <a:spLocks noChangeArrowheads="1"/>
            </p:cNvSpPr>
            <p:nvPr/>
          </p:nvSpPr>
          <p:spPr bwMode="auto">
            <a:xfrm>
              <a:off x="879" y="2357"/>
              <a:ext cx="380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 dirty="0">
                  <a:solidFill>
                    <a:srgbClr val="1A11FF"/>
                  </a:solidFill>
                </a:rPr>
                <a:t> </a:t>
              </a:r>
              <a:r>
                <a:rPr lang="en-US" sz="1400" b="1" i="1" dirty="0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 dirty="0">
                  <a:solidFill>
                    <a:srgbClr val="1A11FF"/>
                  </a:solidFill>
                </a:rPr>
                <a:t>-</a:t>
              </a:r>
              <a:endParaRPr lang="en-US" sz="1400" b="1" i="1" dirty="0">
                <a:solidFill>
                  <a:srgbClr val="1A11FF"/>
                </a:solidFill>
              </a:endParaRPr>
            </a:p>
          </p:txBody>
        </p:sp>
        <p:sp>
          <p:nvSpPr>
            <p:cNvPr id="46150" name="Text Box 55"/>
            <p:cNvSpPr txBox="1">
              <a:spLocks noChangeArrowheads="1"/>
            </p:cNvSpPr>
            <p:nvPr/>
          </p:nvSpPr>
          <p:spPr bwMode="auto">
            <a:xfrm>
              <a:off x="720" y="1427"/>
              <a:ext cx="380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 dirty="0">
                  <a:solidFill>
                    <a:srgbClr val="1A11FF"/>
                  </a:solidFill>
                </a:rPr>
                <a:t> </a:t>
              </a:r>
              <a:r>
                <a:rPr lang="en-US" sz="1400" b="1" i="1" dirty="0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 dirty="0">
                  <a:solidFill>
                    <a:srgbClr val="1A11FF"/>
                  </a:solidFill>
                </a:rPr>
                <a:t>-</a:t>
              </a:r>
              <a:endParaRPr lang="en-US" sz="1400" b="1" i="1" dirty="0">
                <a:solidFill>
                  <a:srgbClr val="1A11FF"/>
                </a:solidFill>
              </a:endParaRPr>
            </a:p>
          </p:txBody>
        </p:sp>
        <p:sp>
          <p:nvSpPr>
            <p:cNvPr id="46151" name="Text Box 56"/>
            <p:cNvSpPr txBox="1">
              <a:spLocks noChangeArrowheads="1"/>
            </p:cNvSpPr>
            <p:nvPr/>
          </p:nvSpPr>
          <p:spPr bwMode="auto">
            <a:xfrm>
              <a:off x="1152" y="968"/>
              <a:ext cx="29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 dirty="0">
                  <a:solidFill>
                    <a:srgbClr val="FF301B"/>
                  </a:solidFill>
                </a:rPr>
                <a:t>I</a:t>
              </a:r>
              <a:r>
                <a:rPr lang="en-US" sz="1400" b="1" i="1" baseline="30000" dirty="0">
                  <a:solidFill>
                    <a:srgbClr val="FF301B"/>
                  </a:solidFill>
                </a:rPr>
                <a:t>+</a:t>
              </a:r>
              <a:endParaRPr lang="en-US" sz="1400" b="1" i="1" dirty="0">
                <a:solidFill>
                  <a:srgbClr val="FF301B"/>
                </a:solidFill>
              </a:endParaRPr>
            </a:p>
          </p:txBody>
        </p:sp>
        <p:sp>
          <p:nvSpPr>
            <p:cNvPr id="46152" name="Line 57"/>
            <p:cNvSpPr>
              <a:spLocks noChangeShapeType="1"/>
            </p:cNvSpPr>
            <p:nvPr/>
          </p:nvSpPr>
          <p:spPr bwMode="auto">
            <a:xfrm>
              <a:off x="1104" y="2208"/>
              <a:ext cx="0" cy="528"/>
            </a:xfrm>
            <a:prstGeom prst="line">
              <a:avLst/>
            </a:prstGeom>
            <a:noFill/>
            <a:ln w="9525">
              <a:solidFill>
                <a:srgbClr val="1A1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53" name="Line 58"/>
            <p:cNvSpPr>
              <a:spLocks noChangeShapeType="1"/>
            </p:cNvSpPr>
            <p:nvPr/>
          </p:nvSpPr>
          <p:spPr bwMode="auto">
            <a:xfrm flipV="1">
              <a:off x="1136" y="816"/>
              <a:ext cx="0" cy="576"/>
            </a:xfrm>
            <a:prstGeom prst="line">
              <a:avLst/>
            </a:prstGeom>
            <a:noFill/>
            <a:ln w="9525">
              <a:solidFill>
                <a:srgbClr val="FF0817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54" name="Freeform 59"/>
            <p:cNvSpPr>
              <a:spLocks/>
            </p:cNvSpPr>
            <p:nvPr/>
          </p:nvSpPr>
          <p:spPr bwMode="auto">
            <a:xfrm>
              <a:off x="960" y="1445"/>
              <a:ext cx="144" cy="86"/>
            </a:xfrm>
            <a:custGeom>
              <a:avLst/>
              <a:gdLst>
                <a:gd name="T0" fmla="*/ 144 w 144"/>
                <a:gd name="T1" fmla="*/ 43 h 86"/>
                <a:gd name="T2" fmla="*/ 96 w 144"/>
                <a:gd name="T3" fmla="*/ 86 h 86"/>
                <a:gd name="T4" fmla="*/ 32 w 144"/>
                <a:gd name="T5" fmla="*/ 64 h 86"/>
                <a:gd name="T6" fmla="*/ 0 w 144"/>
                <a:gd name="T7" fmla="*/ 0 h 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"/>
                <a:gd name="T13" fmla="*/ 0 h 86"/>
                <a:gd name="T14" fmla="*/ 144 w 144"/>
                <a:gd name="T15" fmla="*/ 86 h 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" h="86">
                  <a:moveTo>
                    <a:pt x="144" y="43"/>
                  </a:moveTo>
                  <a:lnTo>
                    <a:pt x="96" y="86"/>
                  </a:lnTo>
                  <a:lnTo>
                    <a:pt x="32" y="6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1A1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4000501" y="2357440"/>
            <a:ext cx="2430441" cy="1553320"/>
            <a:chOff x="2064" y="576"/>
            <a:chExt cx="3933" cy="3331"/>
          </a:xfrm>
        </p:grpSpPr>
        <p:pic>
          <p:nvPicPr>
            <p:cNvPr id="46101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4" y="576"/>
              <a:ext cx="2880" cy="2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02" name="Line 62"/>
            <p:cNvSpPr>
              <a:spLocks noChangeShapeType="1"/>
            </p:cNvSpPr>
            <p:nvPr/>
          </p:nvSpPr>
          <p:spPr bwMode="auto">
            <a:xfrm>
              <a:off x="2688" y="1056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3" name="Line 63"/>
            <p:cNvSpPr>
              <a:spLocks noChangeShapeType="1"/>
            </p:cNvSpPr>
            <p:nvPr/>
          </p:nvSpPr>
          <p:spPr bwMode="auto">
            <a:xfrm>
              <a:off x="4512" y="1008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4" name="Line 64"/>
            <p:cNvSpPr>
              <a:spLocks noChangeShapeType="1"/>
            </p:cNvSpPr>
            <p:nvPr/>
          </p:nvSpPr>
          <p:spPr bwMode="auto">
            <a:xfrm>
              <a:off x="3024" y="1776"/>
              <a:ext cx="0" cy="12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5" name="Line 65"/>
            <p:cNvSpPr>
              <a:spLocks noChangeShapeType="1"/>
            </p:cNvSpPr>
            <p:nvPr/>
          </p:nvSpPr>
          <p:spPr bwMode="auto">
            <a:xfrm>
              <a:off x="4192" y="1728"/>
              <a:ext cx="0" cy="1248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6" name="Text Box 66"/>
            <p:cNvSpPr txBox="1">
              <a:spLocks noChangeArrowheads="1"/>
            </p:cNvSpPr>
            <p:nvPr/>
          </p:nvSpPr>
          <p:spPr bwMode="auto">
            <a:xfrm>
              <a:off x="3456" y="3313"/>
              <a:ext cx="942" cy="59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 dirty="0">
                  <a:solidFill>
                    <a:srgbClr val="140AFF"/>
                  </a:solidFill>
                </a:rPr>
                <a:t>70 µm</a:t>
              </a:r>
            </a:p>
          </p:txBody>
        </p:sp>
        <p:sp>
          <p:nvSpPr>
            <p:cNvPr id="46107" name="Text Box 67"/>
            <p:cNvSpPr txBox="1">
              <a:spLocks noChangeArrowheads="1"/>
            </p:cNvSpPr>
            <p:nvPr/>
          </p:nvSpPr>
          <p:spPr bwMode="auto">
            <a:xfrm>
              <a:off x="3456" y="2942"/>
              <a:ext cx="942" cy="59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 dirty="0">
                  <a:solidFill>
                    <a:srgbClr val="140AFF"/>
                  </a:solidFill>
                </a:rPr>
                <a:t>55 µm</a:t>
              </a:r>
            </a:p>
          </p:txBody>
        </p:sp>
        <p:sp>
          <p:nvSpPr>
            <p:cNvPr id="46108" name="Line 68"/>
            <p:cNvSpPr>
              <a:spLocks noChangeShapeType="1"/>
            </p:cNvSpPr>
            <p:nvPr/>
          </p:nvSpPr>
          <p:spPr bwMode="auto">
            <a:xfrm>
              <a:off x="4752" y="960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9" name="Line 69"/>
            <p:cNvSpPr>
              <a:spLocks noChangeShapeType="1"/>
            </p:cNvSpPr>
            <p:nvPr/>
          </p:nvSpPr>
          <p:spPr bwMode="auto">
            <a:xfrm>
              <a:off x="4752" y="1104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0" name="Line 70"/>
            <p:cNvSpPr>
              <a:spLocks noChangeShapeType="1"/>
            </p:cNvSpPr>
            <p:nvPr/>
          </p:nvSpPr>
          <p:spPr bwMode="auto">
            <a:xfrm>
              <a:off x="4672" y="2272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1" name="Text Box 71"/>
            <p:cNvSpPr txBox="1">
              <a:spLocks noChangeArrowheads="1"/>
            </p:cNvSpPr>
            <p:nvPr/>
          </p:nvSpPr>
          <p:spPr bwMode="auto">
            <a:xfrm>
              <a:off x="5182" y="1070"/>
              <a:ext cx="815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 dirty="0">
                  <a:solidFill>
                    <a:srgbClr val="140AFF"/>
                  </a:solidFill>
                </a:rPr>
                <a:t>5 µm</a:t>
              </a:r>
            </a:p>
          </p:txBody>
        </p:sp>
        <p:sp>
          <p:nvSpPr>
            <p:cNvPr id="46112" name="Text Box 72"/>
            <p:cNvSpPr txBox="1">
              <a:spLocks noChangeArrowheads="1"/>
            </p:cNvSpPr>
            <p:nvPr/>
          </p:nvSpPr>
          <p:spPr bwMode="auto">
            <a:xfrm>
              <a:off x="4992" y="1740"/>
              <a:ext cx="942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 dirty="0">
                  <a:solidFill>
                    <a:srgbClr val="140AFF"/>
                  </a:solidFill>
                </a:rPr>
                <a:t>50 µm</a:t>
              </a:r>
            </a:p>
          </p:txBody>
        </p:sp>
      </p:grpSp>
      <p:sp>
        <p:nvSpPr>
          <p:cNvPr id="46087" name="Rectangle 74"/>
          <p:cNvSpPr>
            <a:spLocks noChangeArrowheads="1"/>
          </p:cNvSpPr>
          <p:nvPr/>
        </p:nvSpPr>
        <p:spPr bwMode="auto">
          <a:xfrm>
            <a:off x="2209800" y="1226133"/>
            <a:ext cx="184712" cy="36713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lIns="91374" tIns="45690" rIns="91374" bIns="45690" anchor="ctr">
            <a:spAutoFit/>
          </a:bodyPr>
          <a:lstStyle/>
          <a:p>
            <a:endParaRPr lang="en-GB"/>
          </a:p>
        </p:txBody>
      </p:sp>
      <p:sp>
        <p:nvSpPr>
          <p:cNvPr id="46088" name="Line 75"/>
          <p:cNvSpPr>
            <a:spLocks noChangeShapeType="1"/>
          </p:cNvSpPr>
          <p:nvPr/>
        </p:nvSpPr>
        <p:spPr bwMode="auto">
          <a:xfrm flipH="1">
            <a:off x="1295400" y="1752600"/>
            <a:ext cx="91440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  <p:txBody>
          <a:bodyPr lIns="91374" tIns="45690" rIns="91374" bIns="45690">
            <a:spAutoFit/>
          </a:bodyPr>
          <a:lstStyle/>
          <a:p>
            <a:endParaRPr lang="en-GB"/>
          </a:p>
        </p:txBody>
      </p:sp>
      <p:sp>
        <p:nvSpPr>
          <p:cNvPr id="46089" name="Text Box 77"/>
          <p:cNvSpPr txBox="1">
            <a:spLocks noChangeArrowheads="1"/>
          </p:cNvSpPr>
          <p:nvPr/>
        </p:nvSpPr>
        <p:spPr bwMode="auto">
          <a:xfrm>
            <a:off x="4357691" y="4000506"/>
            <a:ext cx="3889971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Thin, metal coated polyimide foil perforated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with high density holes.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6090" name="Rectangle 78"/>
          <p:cNvSpPr>
            <a:spLocks noChangeArrowheads="1"/>
          </p:cNvSpPr>
          <p:nvPr/>
        </p:nvSpPr>
        <p:spPr bwMode="auto">
          <a:xfrm>
            <a:off x="2895605" y="4724406"/>
            <a:ext cx="5004506" cy="132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</a:rPr>
              <a:t>Electrons are collected on patterned readout board.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</a:rPr>
              <a:t>A fast signal can be detected on the lower GEM electrode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</a:rPr>
              <a:t>for triggering or energy discrimination.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</a:rPr>
              <a:t>All readout electrodes are at ground potential.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2"/>
                </a:solidFill>
              </a:rPr>
              <a:t>Positive ions partially collected on the GEM electrodes.</a:t>
            </a: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142875" y="1143001"/>
            <a:ext cx="1143000" cy="2414755"/>
            <a:chOff x="2880" y="1772"/>
            <a:chExt cx="528" cy="646"/>
          </a:xfrm>
        </p:grpSpPr>
        <p:pic>
          <p:nvPicPr>
            <p:cNvPr id="46096" name="Picture 10" descr="charge_transfer_avalanch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54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78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07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46099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02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46100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02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40 %</a:t>
              </a:r>
            </a:p>
          </p:txBody>
        </p:sp>
      </p:grpSp>
      <p:grpSp>
        <p:nvGrpSpPr>
          <p:cNvPr id="6" name="Group 80"/>
          <p:cNvGrpSpPr>
            <a:grpSpLocks/>
          </p:cNvGrpSpPr>
          <p:nvPr/>
        </p:nvGrpSpPr>
        <p:grpSpPr bwMode="auto">
          <a:xfrm>
            <a:off x="642939" y="4071938"/>
            <a:ext cx="1411287" cy="2087562"/>
            <a:chOff x="5076825" y="981075"/>
            <a:chExt cx="1411288" cy="2087563"/>
          </a:xfrm>
        </p:grpSpPr>
        <p:pic>
          <p:nvPicPr>
            <p:cNvPr id="46094" name="Picture 24"/>
            <p:cNvPicPr>
              <a:picLocks noChangeAspect="1" noChangeArrowheads="1"/>
            </p:cNvPicPr>
            <p:nvPr/>
          </p:nvPicPr>
          <p:blipFill>
            <a:blip r:embed="rId6" cstate="print"/>
            <a:srcRect t="1250" b="2525"/>
            <a:stretch>
              <a:fillRect/>
            </a:stretch>
          </p:blipFill>
          <p:spPr bwMode="auto">
            <a:xfrm>
              <a:off x="5076825" y="981075"/>
              <a:ext cx="1411288" cy="2087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5" name="Text Box 28"/>
            <p:cNvSpPr txBox="1">
              <a:spLocks noChangeArrowheads="1"/>
            </p:cNvSpPr>
            <p:nvPr/>
          </p:nvSpPr>
          <p:spPr bwMode="auto">
            <a:xfrm>
              <a:off x="5220818" y="981075"/>
              <a:ext cx="1082027" cy="200834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076" hangingPunct="0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tabLst>
                  <a:tab pos="0" algn="l"/>
                  <a:tab pos="406107" algn="l"/>
                  <a:tab pos="813802" algn="l"/>
                  <a:tab pos="1219908" algn="l"/>
                  <a:tab pos="1627605" algn="l"/>
                  <a:tab pos="2035296" algn="l"/>
                  <a:tab pos="2441405" algn="l"/>
                  <a:tab pos="2849098" algn="l"/>
                  <a:tab pos="3256792" algn="l"/>
                  <a:tab pos="3662898" algn="l"/>
                  <a:tab pos="4070592" algn="l"/>
                  <a:tab pos="4478288" algn="l"/>
                  <a:tab pos="4885979" algn="l"/>
                  <a:tab pos="5292089" algn="l"/>
                  <a:tab pos="5699782" algn="l"/>
                  <a:tab pos="6107477" algn="l"/>
                  <a:tab pos="6513583" algn="l"/>
                  <a:tab pos="6921279" algn="l"/>
                  <a:tab pos="7328970" algn="l"/>
                  <a:tab pos="7736666" algn="l"/>
                  <a:tab pos="8142773" algn="l"/>
                </a:tabLst>
              </a:pPr>
              <a:r>
                <a:rPr lang="en-GB" sz="1500" b="1" dirty="0">
                  <a:solidFill>
                    <a:srgbClr val="FF0000"/>
                  </a:solidFill>
                  <a:latin typeface="Luxi Sans" charset="0"/>
                </a:rPr>
                <a:t> Fabio Sauli</a:t>
              </a:r>
            </a:p>
          </p:txBody>
        </p:sp>
      </p:grpSp>
      <p:pic>
        <p:nvPicPr>
          <p:cNvPr id="46093" name="Picture 83" descr="gem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4938" y="1071563"/>
            <a:ext cx="26590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2214548" y="142857"/>
            <a:ext cx="4142572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 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52400" y="1143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/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1"/>
            <a:ext cx="23050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1" y="2133600"/>
            <a:ext cx="1871663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2" y="2971806"/>
            <a:ext cx="3012230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000" dirty="0"/>
              <a:t>A. </a:t>
            </a:r>
            <a:r>
              <a:rPr lang="en-US" sz="1000" dirty="0" err="1"/>
              <a:t>Bressan</a:t>
            </a:r>
            <a:r>
              <a:rPr lang="en-US" sz="1000" dirty="0"/>
              <a:t> et al, Nucl. Instr. and Meth. A425(1999)254</a:t>
            </a:r>
          </a:p>
        </p:txBody>
      </p:sp>
      <p:pic>
        <p:nvPicPr>
          <p:cNvPr id="47112" name="Picture 8" descr="examp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029200"/>
            <a:ext cx="17287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3" name="Picture 10" descr="compass_triple_gem3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6" y="3505200"/>
            <a:ext cx="24479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4" name="Picture 11" descr="hex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3581400"/>
            <a:ext cx="17287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685801"/>
            <a:ext cx="175260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Text Box 13"/>
          <p:cNvSpPr txBox="1">
            <a:spLocks noChangeArrowheads="1"/>
          </p:cNvSpPr>
          <p:nvPr/>
        </p:nvSpPr>
        <p:spPr bwMode="auto">
          <a:xfrm>
            <a:off x="2500317" y="928694"/>
            <a:ext cx="3718834" cy="1323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Full decoupling of the charge amplification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structure from the charge collection and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readout structure.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Both structures can be optimized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independently !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7117" name="Text Box 14"/>
          <p:cNvSpPr txBox="1">
            <a:spLocks noChangeArrowheads="1"/>
          </p:cNvSpPr>
          <p:nvPr/>
        </p:nvSpPr>
        <p:spPr bwMode="auto">
          <a:xfrm>
            <a:off x="517526" y="5526088"/>
            <a:ext cx="10262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Compass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7118" name="Text Box 15"/>
          <p:cNvSpPr txBox="1">
            <a:spLocks noChangeArrowheads="1"/>
          </p:cNvSpPr>
          <p:nvPr/>
        </p:nvSpPr>
        <p:spPr bwMode="auto">
          <a:xfrm>
            <a:off x="3565531" y="5449888"/>
            <a:ext cx="7723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Totem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7119" name="Text Box 16"/>
          <p:cNvSpPr txBox="1">
            <a:spLocks noChangeArrowheads="1"/>
          </p:cNvSpPr>
          <p:nvPr/>
        </p:nvSpPr>
        <p:spPr bwMode="auto">
          <a:xfrm>
            <a:off x="136527" y="5830894"/>
            <a:ext cx="5408783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Both detectors use three GEM foils in cascade for amplification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to reduce discharge probability by reducing field strength.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7120" name="Text Box 17"/>
          <p:cNvSpPr txBox="1">
            <a:spLocks noChangeArrowheads="1"/>
          </p:cNvSpPr>
          <p:nvPr/>
        </p:nvSpPr>
        <p:spPr bwMode="auto">
          <a:xfrm>
            <a:off x="6477003" y="1524001"/>
            <a:ext cx="1316253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Cartesian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</a:p>
          <a:p>
            <a:r>
              <a:rPr lang="fr-FR" sz="1400" b="1" dirty="0" err="1">
                <a:solidFill>
                  <a:schemeClr val="bg1"/>
                </a:solidFill>
              </a:rPr>
              <a:t>Compass</a:t>
            </a:r>
            <a:r>
              <a:rPr lang="fr-FR" sz="1400" b="1" dirty="0">
                <a:solidFill>
                  <a:schemeClr val="bg1"/>
                </a:solidFill>
              </a:rPr>
              <a:t>, </a:t>
            </a:r>
            <a:r>
              <a:rPr lang="fr-FR" sz="1400" b="1" dirty="0" err="1">
                <a:solidFill>
                  <a:schemeClr val="bg1"/>
                </a:solidFill>
              </a:rPr>
              <a:t>LHCb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7121" name="Text Box 18"/>
          <p:cNvSpPr txBox="1">
            <a:spLocks noChangeArrowheads="1"/>
          </p:cNvSpPr>
          <p:nvPr/>
        </p:nvSpPr>
        <p:spPr bwMode="auto">
          <a:xfrm>
            <a:off x="6537325" y="3117850"/>
            <a:ext cx="1054868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Small angle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7122" name="Text Box 19"/>
          <p:cNvSpPr txBox="1">
            <a:spLocks noChangeArrowheads="1"/>
          </p:cNvSpPr>
          <p:nvPr/>
        </p:nvSpPr>
        <p:spPr bwMode="auto">
          <a:xfrm>
            <a:off x="6553201" y="4343401"/>
            <a:ext cx="1611313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Hexaboard</a:t>
            </a:r>
            <a:r>
              <a:rPr lang="fr-FR" sz="1400" b="1" dirty="0">
                <a:solidFill>
                  <a:schemeClr val="bg1"/>
                </a:solidFill>
              </a:rPr>
              <a:t>, pads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MICE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7123" name="Text Box 20"/>
          <p:cNvSpPr txBox="1">
            <a:spLocks noChangeArrowheads="1"/>
          </p:cNvSpPr>
          <p:nvPr/>
        </p:nvSpPr>
        <p:spPr bwMode="auto">
          <a:xfrm>
            <a:off x="6537330" y="5861051"/>
            <a:ext cx="649916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Mixed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Totem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47124" name="Line 22"/>
          <p:cNvSpPr>
            <a:spLocks noChangeShapeType="1"/>
          </p:cNvSpPr>
          <p:nvPr/>
        </p:nvSpPr>
        <p:spPr bwMode="auto">
          <a:xfrm>
            <a:off x="914400" y="3962400"/>
            <a:ext cx="1143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wrap="none" lIns="91374" tIns="45690" rIns="91374" bIns="45690">
            <a:spAutoFit/>
          </a:bodyPr>
          <a:lstStyle/>
          <a:p>
            <a:endParaRPr lang="en-GB"/>
          </a:p>
        </p:txBody>
      </p:sp>
      <p:sp>
        <p:nvSpPr>
          <p:cNvPr id="47125" name="Text Box 23"/>
          <p:cNvSpPr txBox="1">
            <a:spLocks noChangeArrowheads="1"/>
          </p:cNvSpPr>
          <p:nvPr/>
        </p:nvSpPr>
        <p:spPr bwMode="auto">
          <a:xfrm>
            <a:off x="1203326" y="3651250"/>
            <a:ext cx="63579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33 cm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47126" name="Picture 19" descr="TOTEM_GE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75" y="3500438"/>
            <a:ext cx="20970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triple_g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0" y="2571744"/>
            <a:ext cx="4476750" cy="26162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85984" y="0"/>
            <a:ext cx="4191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Multi-GEM Detectors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14414" y="571480"/>
            <a:ext cx="5500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Discharge Probability on Exposure to 5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MeV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Alphas</a:t>
            </a:r>
            <a:r>
              <a:rPr lang="en-US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52600"/>
            <a:ext cx="4800600" cy="3705225"/>
          </a:xfrm>
          <a:prstGeom prst="rect">
            <a:avLst/>
          </a:prstGeom>
          <a:noFill/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295400" y="914400"/>
            <a:ext cx="59912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Multiple structures provide equal gain at lower voltage.</a:t>
            </a:r>
          </a:p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Discharge probability on exposure to a particles is strongly reduced</a:t>
            </a:r>
            <a:r>
              <a:rPr lang="en-US" sz="1200" dirty="0">
                <a:solidFill>
                  <a:schemeClr val="accent2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81000" y="5562600"/>
            <a:ext cx="3886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000"/>
              <a:t>S. Bachmann et al Nucl. Instr. and Meth. A479(2002)294	</a:t>
            </a: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4"/>
          <p:cNvSpPr txBox="1">
            <a:spLocks noChangeArrowheads="1"/>
          </p:cNvSpPr>
          <p:nvPr/>
        </p:nvSpPr>
        <p:spPr bwMode="auto">
          <a:xfrm>
            <a:off x="2357423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  <p:sp>
        <p:nvSpPr>
          <p:cNvPr id="48132" name="Rectangle 19"/>
          <p:cNvSpPr>
            <a:spLocks noChangeArrowheads="1"/>
          </p:cNvSpPr>
          <p:nvPr/>
        </p:nvSpPr>
        <p:spPr bwMode="auto">
          <a:xfrm>
            <a:off x="5951538" y="2362200"/>
            <a:ext cx="1479550" cy="128588"/>
          </a:xfrm>
          <a:prstGeom prst="rect">
            <a:avLst/>
          </a:prstGeom>
          <a:noFill/>
          <a:ln w="12700">
            <a:solidFill>
              <a:srgbClr val="003399"/>
            </a:solidFill>
            <a:miter lim="800000"/>
            <a:headEnd/>
            <a:tailEnd/>
          </a:ln>
        </p:spPr>
        <p:txBody>
          <a:bodyPr wrap="none" lIns="91374" tIns="45690" rIns="91374" bIns="45690" anchor="ctr"/>
          <a:lstStyle/>
          <a:p>
            <a:endParaRPr lang="en-GB"/>
          </a:p>
        </p:txBody>
      </p:sp>
      <p:pic>
        <p:nvPicPr>
          <p:cNvPr id="48133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365760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724401" y="4038601"/>
            <a:ext cx="3097213" cy="2233613"/>
            <a:chOff x="1728" y="288"/>
            <a:chExt cx="3648" cy="3085"/>
          </a:xfrm>
        </p:grpSpPr>
        <p:pic>
          <p:nvPicPr>
            <p:cNvPr id="4814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288"/>
              <a:ext cx="3648" cy="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4" name="Picture 3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56" y="336"/>
              <a:ext cx="1370" cy="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5" name="Picture 3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887"/>
              <a:ext cx="1440" cy="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8135" name="Text Box 34"/>
          <p:cNvSpPr txBox="1">
            <a:spLocks noChangeArrowheads="1"/>
          </p:cNvSpPr>
          <p:nvPr/>
        </p:nvSpPr>
        <p:spPr bwMode="auto">
          <a:xfrm>
            <a:off x="5486400" y="2590800"/>
            <a:ext cx="63236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4.5 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8136" name="Text Box 35"/>
          <p:cNvSpPr txBox="1">
            <a:spLocks noChangeArrowheads="1"/>
          </p:cNvSpPr>
          <p:nvPr/>
        </p:nvSpPr>
        <p:spPr bwMode="auto">
          <a:xfrm>
            <a:off x="7315200" y="2590800"/>
            <a:ext cx="63236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4.8 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8137" name="Text Box 36"/>
          <p:cNvSpPr txBox="1">
            <a:spLocks noChangeArrowheads="1"/>
          </p:cNvSpPr>
          <p:nvPr/>
        </p:nvSpPr>
        <p:spPr bwMode="auto">
          <a:xfrm>
            <a:off x="7239000" y="1143000"/>
            <a:ext cx="63236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5.3 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8138" name="Text Box 37"/>
          <p:cNvSpPr txBox="1">
            <a:spLocks noChangeArrowheads="1"/>
          </p:cNvSpPr>
          <p:nvPr/>
        </p:nvSpPr>
        <p:spPr bwMode="auto">
          <a:xfrm>
            <a:off x="5410200" y="1143000"/>
            <a:ext cx="63236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9.7 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8139" name="Text Box 41"/>
          <p:cNvSpPr txBox="1">
            <a:spLocks noChangeArrowheads="1"/>
          </p:cNvSpPr>
          <p:nvPr/>
        </p:nvSpPr>
        <p:spPr bwMode="auto">
          <a:xfrm>
            <a:off x="5318131" y="3697288"/>
            <a:ext cx="1641521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/>
              <a:t>Time resolution</a:t>
            </a:r>
            <a:endParaRPr lang="en-GB"/>
          </a:p>
        </p:txBody>
      </p:sp>
      <p:sp>
        <p:nvSpPr>
          <p:cNvPr id="48140" name="Text Box 42"/>
          <p:cNvSpPr txBox="1">
            <a:spLocks noChangeArrowheads="1"/>
          </p:cNvSpPr>
          <p:nvPr/>
        </p:nvSpPr>
        <p:spPr bwMode="auto">
          <a:xfrm>
            <a:off x="5143504" y="6357958"/>
            <a:ext cx="33845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Charge correlation (Cartesian readout)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4814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56" y="857256"/>
            <a:ext cx="2892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9" y="3714756"/>
            <a:ext cx="2905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35052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733806"/>
            <a:ext cx="350520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2590800" cy="53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tx2"/>
                </a:solidFill>
              </a:rPr>
              <a:t>Efficiency for minimum ionizing particles with 3 mm gap</a:t>
            </a:r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990600" y="6172200"/>
            <a:ext cx="2362200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tx2"/>
                </a:solidFill>
              </a:rPr>
              <a:t>Space resolution ~ 40 </a:t>
            </a:r>
            <a:r>
              <a:rPr lang="en-US" sz="14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400" dirty="0">
                <a:solidFill>
                  <a:schemeClr val="tx2"/>
                </a:solidFill>
              </a:rPr>
              <a:t>m rms</a:t>
            </a:r>
          </a:p>
          <a:p>
            <a:pPr eaLnBrk="0" hangingPunct="0"/>
            <a:r>
              <a:rPr lang="en-US" sz="1400" dirty="0">
                <a:solidFill>
                  <a:schemeClr val="tx2"/>
                </a:solidFill>
              </a:rPr>
              <a:t>Cluster size ~ 500 </a:t>
            </a:r>
            <a:r>
              <a:rPr lang="en-US" sz="14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400" dirty="0">
                <a:solidFill>
                  <a:schemeClr val="tx2"/>
                </a:solidFill>
              </a:rPr>
              <a:t>m FWHM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 rot="-5400000">
            <a:off x="-1237889" y="3336882"/>
            <a:ext cx="3025054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000" dirty="0"/>
              <a:t>A. </a:t>
            </a:r>
            <a:r>
              <a:rPr lang="en-US" sz="1000" dirty="0" err="1"/>
              <a:t>Bressan</a:t>
            </a:r>
            <a:r>
              <a:rPr lang="en-US" sz="1000" dirty="0"/>
              <a:t> et al, Nucl. Instr. And Meth. A425(1999)262</a:t>
            </a:r>
          </a:p>
        </p:txBody>
      </p:sp>
      <p:sp>
        <p:nvSpPr>
          <p:cNvPr id="49159" name="Rectangle 9"/>
          <p:cNvSpPr>
            <a:spLocks noChangeArrowheads="1"/>
          </p:cNvSpPr>
          <p:nvPr/>
        </p:nvSpPr>
        <p:spPr bwMode="auto">
          <a:xfrm>
            <a:off x="4724400" y="3352800"/>
            <a:ext cx="365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Rate capability &gt; 10</a:t>
            </a:r>
            <a:r>
              <a:rPr lang="en-US" sz="1400" baseline="30000" dirty="0">
                <a:solidFill>
                  <a:schemeClr val="tx2"/>
                </a:solidFill>
              </a:rPr>
              <a:t>6</a:t>
            </a:r>
            <a:r>
              <a:rPr lang="en-US" sz="1400" dirty="0">
                <a:solidFill>
                  <a:schemeClr val="tx2"/>
                </a:solidFill>
              </a:rPr>
              <a:t> Hz mm</a:t>
            </a:r>
            <a:r>
              <a:rPr lang="en-US" sz="1400" baseline="30000" dirty="0">
                <a:solidFill>
                  <a:schemeClr val="tx2"/>
                </a:solidFill>
              </a:rPr>
              <a:t>-2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4916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733801"/>
            <a:ext cx="37338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1" name="Text Box 11"/>
          <p:cNvSpPr txBox="1">
            <a:spLocks noChangeArrowheads="1"/>
          </p:cNvSpPr>
          <p:nvPr/>
        </p:nvSpPr>
        <p:spPr bwMode="auto">
          <a:xfrm>
            <a:off x="6553200" y="4495806"/>
            <a:ext cx="1295400" cy="40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000" dirty="0"/>
              <a:t>GAIN ~ 10</a:t>
            </a:r>
            <a:r>
              <a:rPr lang="en-US" sz="1000" baseline="30000" dirty="0"/>
              <a:t>4</a:t>
            </a:r>
          </a:p>
          <a:p>
            <a:pPr eaLnBrk="0" hangingPunct="0"/>
            <a:r>
              <a:rPr lang="en-US" sz="1000" dirty="0"/>
              <a:t>Ar-CO</a:t>
            </a:r>
            <a:r>
              <a:rPr lang="en-US" sz="1000" baseline="-25000" dirty="0"/>
              <a:t>2</a:t>
            </a:r>
            <a:r>
              <a:rPr lang="en-US" sz="1000" dirty="0"/>
              <a:t> 70-30</a:t>
            </a:r>
          </a:p>
        </p:txBody>
      </p:sp>
      <p:sp>
        <p:nvSpPr>
          <p:cNvPr id="49162" name="Text Box 12"/>
          <p:cNvSpPr txBox="1">
            <a:spLocks noChangeArrowheads="1"/>
          </p:cNvSpPr>
          <p:nvPr/>
        </p:nvSpPr>
        <p:spPr bwMode="auto">
          <a:xfrm>
            <a:off x="4267200" y="6324606"/>
            <a:ext cx="4724400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000" dirty="0"/>
              <a:t>C. </a:t>
            </a:r>
            <a:r>
              <a:rPr lang="en-US" sz="1000" dirty="0" err="1"/>
              <a:t>Altunbas</a:t>
            </a:r>
            <a:r>
              <a:rPr lang="en-US" sz="1000" dirty="0"/>
              <a:t> et al, DESY Aging Workshop (Nov. 2001) Nucl. Instr. and Meth. A</a:t>
            </a:r>
          </a:p>
        </p:txBody>
      </p:sp>
      <p:sp>
        <p:nvSpPr>
          <p:cNvPr id="49163" name="Text Box 14"/>
          <p:cNvSpPr txBox="1">
            <a:spLocks noChangeArrowheads="1"/>
          </p:cNvSpPr>
          <p:nvPr/>
        </p:nvSpPr>
        <p:spPr bwMode="auto">
          <a:xfrm>
            <a:off x="5562600" y="5562605"/>
            <a:ext cx="2590800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200" i="1" dirty="0"/>
              <a:t>1 mC~2.10</a:t>
            </a:r>
            <a:r>
              <a:rPr lang="en-US" sz="1200" i="1" baseline="30000" dirty="0"/>
              <a:t>10 </a:t>
            </a:r>
            <a:r>
              <a:rPr lang="en-US" sz="1200" i="1" dirty="0"/>
              <a:t>min.ion. particles</a:t>
            </a:r>
          </a:p>
        </p:txBody>
      </p:sp>
      <p:sp>
        <p:nvSpPr>
          <p:cNvPr id="49164" name="Text Box 15"/>
          <p:cNvSpPr txBox="1">
            <a:spLocks noChangeArrowheads="1"/>
          </p:cNvSpPr>
          <p:nvPr/>
        </p:nvSpPr>
        <p:spPr bwMode="auto">
          <a:xfrm>
            <a:off x="4267205" y="6477006"/>
            <a:ext cx="2149814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000" dirty="0"/>
              <a:t>J. </a:t>
            </a:r>
            <a:r>
              <a:rPr lang="en-US" sz="1000" dirty="0" err="1"/>
              <a:t>Benlloch</a:t>
            </a:r>
            <a:r>
              <a:rPr lang="en-US" sz="1000" dirty="0"/>
              <a:t> et al, IEEE NS-45(1998)234</a:t>
            </a:r>
          </a:p>
        </p:txBody>
      </p:sp>
      <p:pic>
        <p:nvPicPr>
          <p:cNvPr id="49165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685806"/>
            <a:ext cx="373380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6" name="Text Box 17"/>
          <p:cNvSpPr txBox="1">
            <a:spLocks noChangeArrowheads="1"/>
          </p:cNvSpPr>
          <p:nvPr/>
        </p:nvSpPr>
        <p:spPr bwMode="auto">
          <a:xfrm>
            <a:off x="6781801" y="1600202"/>
            <a:ext cx="1434875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200" dirty="0"/>
              <a:t>3.10</a:t>
            </a:r>
            <a:r>
              <a:rPr lang="en-US" sz="1200" baseline="30000" dirty="0"/>
              <a:t>6</a:t>
            </a:r>
            <a:r>
              <a:rPr lang="en-US" sz="1200" dirty="0"/>
              <a:t> particles/mm</a:t>
            </a:r>
            <a:r>
              <a:rPr lang="en-US" sz="1200" baseline="30000" dirty="0"/>
              <a:t>2</a:t>
            </a:r>
            <a:endParaRPr lang="en-US" sz="1200" dirty="0"/>
          </a:p>
        </p:txBody>
      </p:sp>
      <p:sp>
        <p:nvSpPr>
          <p:cNvPr id="49167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2" y="1071546"/>
            <a:ext cx="321358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Box 10"/>
          <p:cNvSpPr txBox="1">
            <a:spLocks noChangeArrowheads="1"/>
          </p:cNvSpPr>
          <p:nvPr/>
        </p:nvSpPr>
        <p:spPr bwMode="auto">
          <a:xfrm>
            <a:off x="857224" y="1071546"/>
            <a:ext cx="1101776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/>
              <a:t>COMPASS</a:t>
            </a:r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11" name="Picture 2" descr="C:\Users\danilo\Documents\Conferences\biodola09\compasschamber.jpg"/>
          <p:cNvPicPr>
            <a:picLocks noChangeAspect="1" noChangeArrowheads="1"/>
          </p:cNvPicPr>
          <p:nvPr/>
        </p:nvPicPr>
        <p:blipFill>
          <a:blip r:embed="rId3" cstate="print"/>
          <a:srcRect b="8571"/>
          <a:stretch>
            <a:fillRect/>
          </a:stretch>
        </p:blipFill>
        <p:spPr bwMode="auto">
          <a:xfrm>
            <a:off x="928662" y="3714752"/>
            <a:ext cx="251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786190"/>
            <a:ext cx="259297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714356"/>
            <a:ext cx="2746058" cy="266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7572402" y="357166"/>
            <a:ext cx="1125949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/>
              <a:t>Pixel GEM</a:t>
            </a:r>
            <a:endParaRPr lang="en-US" dirty="0"/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6502" y="857233"/>
            <a:ext cx="204051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566844" y="2077104"/>
            <a:ext cx="136817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25" name="Picture 13" descr="assembling_mod0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214282" y="4143380"/>
            <a:ext cx="3124200" cy="2305050"/>
          </a:xfrm>
          <a:prstGeom prst="rect">
            <a:avLst/>
          </a:prstGeom>
          <a:noFill/>
        </p:spPr>
      </p:pic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"/>
            <a:ext cx="5257800" cy="715963"/>
          </a:xfrm>
        </p:spPr>
        <p:txBody>
          <a:bodyPr/>
          <a:lstStyle/>
          <a:p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LHCb Muon Trigger</a:t>
            </a:r>
          </a:p>
        </p:txBody>
      </p:sp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152406" y="812800"/>
            <a:ext cx="4214867" cy="33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600" dirty="0"/>
              <a:t>F</a:t>
            </a:r>
            <a:r>
              <a:rPr lang="en-US" sz="1600" dirty="0">
                <a:solidFill>
                  <a:schemeClr val="tx2"/>
                </a:solidFill>
              </a:rPr>
              <a:t>ast </a:t>
            </a:r>
            <a:r>
              <a:rPr lang="en-US" sz="1600" dirty="0" err="1">
                <a:solidFill>
                  <a:schemeClr val="tx2"/>
                </a:solidFill>
              </a:rPr>
              <a:t>TripleGEM</a:t>
            </a:r>
            <a:r>
              <a:rPr lang="en-US" sz="1600" dirty="0">
                <a:solidFill>
                  <a:schemeClr val="tx2"/>
                </a:solidFill>
              </a:rPr>
              <a:t> Detectors for LHCb Muon Trigger</a:t>
            </a:r>
          </a:p>
        </p:txBody>
      </p:sp>
      <p:pic>
        <p:nvPicPr>
          <p:cNvPr id="2181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295400"/>
            <a:ext cx="4348144" cy="241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4714876" y="928676"/>
            <a:ext cx="3581400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12 double TGEM detectors operated with fast gas mixture (Ar-CO</a:t>
            </a:r>
            <a:r>
              <a:rPr lang="en-US" sz="1600" baseline="-25000" dirty="0">
                <a:solidFill>
                  <a:schemeClr val="tx2"/>
                </a:solidFill>
              </a:rPr>
              <a:t>2</a:t>
            </a:r>
            <a:r>
              <a:rPr lang="en-US" sz="1600" dirty="0">
                <a:solidFill>
                  <a:schemeClr val="tx2"/>
                </a:solidFill>
              </a:rPr>
              <a:t>-CF</a:t>
            </a:r>
            <a:r>
              <a:rPr lang="en-US" sz="1600" baseline="-25000" dirty="0">
                <a:solidFill>
                  <a:schemeClr val="tx2"/>
                </a:solidFill>
              </a:rPr>
              <a:t>4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18121" name="Text Box 9"/>
          <p:cNvSpPr txBox="1">
            <a:spLocks noChangeArrowheads="1"/>
          </p:cNvSpPr>
          <p:nvPr/>
        </p:nvSpPr>
        <p:spPr bwMode="auto">
          <a:xfrm>
            <a:off x="4714876" y="1571612"/>
            <a:ext cx="3505200" cy="107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Rate - 5 kHz mm</a:t>
            </a:r>
            <a:r>
              <a:rPr lang="en-US" sz="1600" baseline="30000" dirty="0">
                <a:solidFill>
                  <a:schemeClr val="tx2"/>
                </a:solidFill>
              </a:rPr>
              <a:t>-2</a:t>
            </a:r>
          </a:p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Time resolution 4.5 ns rms</a:t>
            </a:r>
          </a:p>
          <a:p>
            <a:pPr eaLnBrk="0" hangingPunct="0"/>
            <a:r>
              <a:rPr lang="en-US" sz="1600" dirty="0">
                <a:solidFill>
                  <a:schemeClr val="tx2"/>
                </a:solidFill>
              </a:rPr>
              <a:t>Radiation hard up to integrated charge of 20 </a:t>
            </a:r>
            <a:r>
              <a:rPr lang="en-US" sz="1600" dirty="0" err="1">
                <a:solidFill>
                  <a:schemeClr val="tx2"/>
                </a:solidFill>
              </a:rPr>
              <a:t>mC</a:t>
            </a:r>
            <a:r>
              <a:rPr lang="en-US" sz="1600" dirty="0">
                <a:solidFill>
                  <a:schemeClr val="tx2"/>
                </a:solidFill>
              </a:rPr>
              <a:t> mm</a:t>
            </a:r>
            <a:r>
              <a:rPr lang="en-US" sz="1600" baseline="30000" dirty="0">
                <a:solidFill>
                  <a:schemeClr val="tx2"/>
                </a:solidFill>
              </a:rPr>
              <a:t>-2</a:t>
            </a:r>
            <a:r>
              <a:rPr lang="en-US" sz="1600" dirty="0">
                <a:solidFill>
                  <a:schemeClr val="tx2"/>
                </a:solidFill>
              </a:rPr>
              <a:t> (15 LHCb years)</a:t>
            </a:r>
          </a:p>
        </p:txBody>
      </p:sp>
      <p:sp>
        <p:nvSpPr>
          <p:cNvPr id="218122" name="Text Box 10"/>
          <p:cNvSpPr txBox="1">
            <a:spLocks noChangeArrowheads="1"/>
          </p:cNvSpPr>
          <p:nvPr/>
        </p:nvSpPr>
        <p:spPr bwMode="auto">
          <a:xfrm>
            <a:off x="304801" y="6553200"/>
            <a:ext cx="3268752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000" dirty="0">
                <a:latin typeface="Arial" charset="0"/>
              </a:rPr>
              <a:t>M. Alfonsi et al, Nucl. Instr. and Meth. A535(2004)319</a:t>
            </a:r>
            <a:r>
              <a:rPr lang="en-US" b="1" i="1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500430" y="4214818"/>
            <a:ext cx="3214710" cy="2192358"/>
            <a:chOff x="432" y="2351"/>
            <a:chExt cx="1920" cy="1441"/>
          </a:xfrm>
        </p:grpSpPr>
        <p:pic>
          <p:nvPicPr>
            <p:cNvPr id="218127" name="Picture 15" descr="pa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2" y="2352"/>
              <a:ext cx="1920" cy="1440"/>
            </a:xfrm>
            <a:prstGeom prst="rect">
              <a:avLst/>
            </a:prstGeom>
            <a:noFill/>
          </p:spPr>
        </p:pic>
        <p:sp>
          <p:nvSpPr>
            <p:cNvPr id="218128" name="Text Box 16"/>
            <p:cNvSpPr txBox="1">
              <a:spLocks noChangeArrowheads="1"/>
            </p:cNvSpPr>
            <p:nvPr/>
          </p:nvSpPr>
          <p:spPr bwMode="auto">
            <a:xfrm>
              <a:off x="528" y="3539"/>
              <a:ext cx="134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 dirty="0">
                  <a:solidFill>
                    <a:schemeClr val="bg1"/>
                  </a:solidFill>
                  <a:latin typeface="Arial" charset="0"/>
                </a:rPr>
                <a:t>Pad readout plane</a:t>
              </a:r>
              <a:r>
                <a:rPr lang="en-US" b="1" i="1" dirty="0">
                  <a:solidFill>
                    <a:schemeClr val="bg1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218129" name="Text Box 17"/>
            <p:cNvSpPr txBox="1">
              <a:spLocks noChangeArrowheads="1"/>
            </p:cNvSpPr>
            <p:nvPr/>
          </p:nvSpPr>
          <p:spPr bwMode="auto">
            <a:xfrm>
              <a:off x="480" y="2351"/>
              <a:ext cx="1739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20x24 cm</a:t>
              </a:r>
              <a:r>
                <a:rPr lang="en-US" b="1" baseline="30000">
                  <a:solidFill>
                    <a:schemeClr val="bg1"/>
                  </a:solidFill>
                  <a:latin typeface="Arial" charset="0"/>
                </a:rPr>
                <a:t>2</a:t>
              </a:r>
              <a:r>
                <a:rPr lang="en-US" b="1">
                  <a:solidFill>
                    <a:schemeClr val="bg1"/>
                  </a:solidFill>
                  <a:latin typeface="Arial" charset="0"/>
                </a:rPr>
                <a:t> GEM modules</a:t>
              </a:r>
            </a:p>
          </p:txBody>
        </p:sp>
      </p:grp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14" name="Picture 4" descr="DSC014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2714620"/>
            <a:ext cx="1828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4"/>
          <p:cNvGrpSpPr>
            <a:grpSpLocks/>
          </p:cNvGrpSpPr>
          <p:nvPr/>
        </p:nvGrpSpPr>
        <p:grpSpPr bwMode="auto">
          <a:xfrm>
            <a:off x="4357687" y="3905487"/>
            <a:ext cx="4948237" cy="2948764"/>
            <a:chOff x="2544" y="2539"/>
            <a:chExt cx="3168" cy="1825"/>
          </a:xfrm>
        </p:grpSpPr>
        <p:grpSp>
          <p:nvGrpSpPr>
            <p:cNvPr id="95" name="Group 5"/>
            <p:cNvGrpSpPr>
              <a:grpSpLocks/>
            </p:cNvGrpSpPr>
            <p:nvPr/>
          </p:nvGrpSpPr>
          <p:grpSpPr bwMode="auto">
            <a:xfrm>
              <a:off x="2544" y="2539"/>
              <a:ext cx="3168" cy="1825"/>
              <a:chOff x="2496" y="529"/>
              <a:chExt cx="2832" cy="1529"/>
            </a:xfrm>
          </p:grpSpPr>
          <p:sp>
            <p:nvSpPr>
              <p:cNvPr id="100" name="Rectangle 6"/>
              <p:cNvSpPr>
                <a:spLocks noChangeArrowheads="1"/>
              </p:cNvSpPr>
              <p:nvPr/>
            </p:nvSpPr>
            <p:spPr bwMode="auto">
              <a:xfrm>
                <a:off x="2592" y="624"/>
                <a:ext cx="2592" cy="12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it-IT">
                  <a:latin typeface="Comic Sans MS" pitchFamily="66" charset="0"/>
                </a:endParaRPr>
              </a:p>
            </p:txBody>
          </p:sp>
          <p:grpSp>
            <p:nvGrpSpPr>
              <p:cNvPr id="101" name="Group 7"/>
              <p:cNvGrpSpPr>
                <a:grpSpLocks/>
              </p:cNvGrpSpPr>
              <p:nvPr/>
            </p:nvGrpSpPr>
            <p:grpSpPr bwMode="auto">
              <a:xfrm>
                <a:off x="2496" y="529"/>
                <a:ext cx="2832" cy="1529"/>
                <a:chOff x="2496" y="529"/>
                <a:chExt cx="2832" cy="1529"/>
              </a:xfrm>
            </p:grpSpPr>
            <p:sp>
              <p:nvSpPr>
                <p:cNvPr id="102" name="Arc 8"/>
                <p:cNvSpPr>
                  <a:spLocks/>
                </p:cNvSpPr>
                <p:nvPr/>
              </p:nvSpPr>
              <p:spPr bwMode="auto">
                <a:xfrm rot="-2684492">
                  <a:off x="3599" y="1567"/>
                  <a:ext cx="480" cy="4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CC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03" name="Arc 9"/>
                <p:cNvSpPr>
                  <a:spLocks/>
                </p:cNvSpPr>
                <p:nvPr/>
              </p:nvSpPr>
              <p:spPr bwMode="auto">
                <a:xfrm rot="-2684492">
                  <a:off x="3362" y="978"/>
                  <a:ext cx="972" cy="97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0">
                  <a:solidFill>
                    <a:srgbClr val="FFCC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04" name="Arc 10"/>
                <p:cNvSpPr>
                  <a:spLocks/>
                </p:cNvSpPr>
                <p:nvPr/>
              </p:nvSpPr>
              <p:spPr bwMode="auto">
                <a:xfrm rot="-2684492">
                  <a:off x="3362" y="978"/>
                  <a:ext cx="972" cy="97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CC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05" name="Arc 11"/>
                <p:cNvSpPr>
                  <a:spLocks/>
                </p:cNvSpPr>
                <p:nvPr/>
              </p:nvSpPr>
              <p:spPr bwMode="auto">
                <a:xfrm rot="-2684492">
                  <a:off x="3432" y="1172"/>
                  <a:ext cx="816" cy="81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0">
                  <a:solidFill>
                    <a:srgbClr val="FFCC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06" name="Arc 12"/>
                <p:cNvSpPr>
                  <a:spLocks/>
                </p:cNvSpPr>
                <p:nvPr/>
              </p:nvSpPr>
              <p:spPr bwMode="auto">
                <a:xfrm rot="-2684492">
                  <a:off x="3432" y="1172"/>
                  <a:ext cx="816" cy="81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CC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07" name="Line 13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225" y="1228"/>
                  <a:ext cx="31" cy="231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8" name="Line 14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367" y="1120"/>
                  <a:ext cx="69" cy="215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9" name="Line 15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538" y="1071"/>
                  <a:ext cx="123" cy="20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0" name="Line 16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714" y="1090"/>
                  <a:ext cx="145" cy="138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1" name="Line 17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906" y="1129"/>
                  <a:ext cx="146" cy="10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2" name="Line 18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067" y="1187"/>
                  <a:ext cx="161" cy="6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3" name="Line 19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233" y="1291"/>
                  <a:ext cx="155" cy="42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4" name="Line 20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374" y="1384"/>
                  <a:ext cx="169" cy="22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5" name="Line 21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391" y="1391"/>
                  <a:ext cx="39" cy="21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6" name="Line 22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512" y="1334"/>
                  <a:ext cx="85" cy="207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7" name="Line 23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647" y="1315"/>
                  <a:ext cx="115" cy="15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8" name="Line 24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780" y="1310"/>
                  <a:ext cx="131" cy="12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9" name="Line 25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915" y="1348"/>
                  <a:ext cx="170" cy="108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0" name="Line 26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049" y="1402"/>
                  <a:ext cx="169" cy="7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1" name="Line 27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175" y="1493"/>
                  <a:ext cx="177" cy="31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122" name="Group 28"/>
                <p:cNvGrpSpPr>
                  <a:grpSpLocks/>
                </p:cNvGrpSpPr>
                <p:nvPr/>
              </p:nvGrpSpPr>
              <p:grpSpPr bwMode="auto">
                <a:xfrm rot="-2684492">
                  <a:off x="3266" y="767"/>
                  <a:ext cx="1152" cy="1152"/>
                  <a:chOff x="2256" y="1045"/>
                  <a:chExt cx="972" cy="971"/>
                </a:xfrm>
              </p:grpSpPr>
              <p:sp>
                <p:nvSpPr>
                  <p:cNvPr id="151" name="Arc 29"/>
                  <p:cNvSpPr>
                    <a:spLocks/>
                  </p:cNvSpPr>
                  <p:nvPr/>
                </p:nvSpPr>
                <p:spPr bwMode="auto">
                  <a:xfrm>
                    <a:off x="2256" y="1045"/>
                    <a:ext cx="972" cy="97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270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52" name="Arc 30"/>
                  <p:cNvSpPr>
                    <a:spLocks/>
                  </p:cNvSpPr>
                  <p:nvPr/>
                </p:nvSpPr>
                <p:spPr bwMode="auto">
                  <a:xfrm>
                    <a:off x="2256" y="1045"/>
                    <a:ext cx="972" cy="97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rgbClr val="CC33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23" name="Line 31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243" y="994"/>
                  <a:ext cx="77" cy="238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4" name="Line 32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076" y="1136"/>
                  <a:ext cx="31" cy="22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444" y="940"/>
                  <a:ext cx="116" cy="192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6" name="Line 34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644" y="895"/>
                  <a:ext cx="146" cy="169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7" name="Line 35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3860" y="943"/>
                  <a:ext cx="170" cy="13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8" name="Line 36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055" y="982"/>
                  <a:ext cx="192" cy="108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9" name="Line 37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243" y="1084"/>
                  <a:ext cx="185" cy="69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" name="Line 38"/>
                <p:cNvSpPr>
                  <a:spLocks noChangeShapeType="1"/>
                </p:cNvSpPr>
                <p:nvPr/>
              </p:nvSpPr>
              <p:spPr bwMode="auto">
                <a:xfrm rot="18915508" flipV="1">
                  <a:off x="4414" y="1201"/>
                  <a:ext cx="222" cy="31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1" name="Arc 39"/>
                <p:cNvSpPr>
                  <a:spLocks/>
                </p:cNvSpPr>
                <p:nvPr/>
              </p:nvSpPr>
              <p:spPr bwMode="auto">
                <a:xfrm rot="-2684492">
                  <a:off x="3176" y="553"/>
                  <a:ext cx="1343" cy="1343"/>
                </a:xfrm>
                <a:custGeom>
                  <a:avLst/>
                  <a:gdLst>
                    <a:gd name="T0" fmla="*/ 0 w 21591"/>
                    <a:gd name="T1" fmla="*/ 0 h 21597"/>
                    <a:gd name="T2" fmla="*/ 0 w 21591"/>
                    <a:gd name="T3" fmla="*/ 0 h 21597"/>
                    <a:gd name="T4" fmla="*/ 0 w 21591"/>
                    <a:gd name="T5" fmla="*/ 0 h 21597"/>
                    <a:gd name="T6" fmla="*/ 0 60000 65536"/>
                    <a:gd name="T7" fmla="*/ 0 60000 65536"/>
                    <a:gd name="T8" fmla="*/ 0 60000 65536"/>
                    <a:gd name="T9" fmla="*/ 0 w 21591"/>
                    <a:gd name="T10" fmla="*/ 0 h 21597"/>
                    <a:gd name="T11" fmla="*/ 21591 w 21591"/>
                    <a:gd name="T12" fmla="*/ 21597 h 2159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591" h="21597" fill="none" extrusionOk="0">
                      <a:moveTo>
                        <a:pt x="386" y="0"/>
                      </a:moveTo>
                      <a:cubicBezTo>
                        <a:pt x="11919" y="207"/>
                        <a:pt x="21255" y="9439"/>
                        <a:pt x="21590" y="20969"/>
                      </a:cubicBezTo>
                    </a:path>
                    <a:path w="21591" h="21597" stroke="0" extrusionOk="0">
                      <a:moveTo>
                        <a:pt x="386" y="0"/>
                      </a:moveTo>
                      <a:cubicBezTo>
                        <a:pt x="11919" y="207"/>
                        <a:pt x="21255" y="9439"/>
                        <a:pt x="21590" y="20969"/>
                      </a:cubicBezTo>
                      <a:lnTo>
                        <a:pt x="0" y="21597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FFCC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32" name="Arc 40"/>
                <p:cNvSpPr>
                  <a:spLocks/>
                </p:cNvSpPr>
                <p:nvPr/>
              </p:nvSpPr>
              <p:spPr bwMode="auto">
                <a:xfrm rot="-2684492">
                  <a:off x="3176" y="529"/>
                  <a:ext cx="1344" cy="134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CC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33" name="Arc 41"/>
                <p:cNvSpPr>
                  <a:spLocks/>
                </p:cNvSpPr>
                <p:nvPr/>
              </p:nvSpPr>
              <p:spPr bwMode="auto">
                <a:xfrm rot="-2684492">
                  <a:off x="3599" y="1578"/>
                  <a:ext cx="480" cy="4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CC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>
                    <a:latin typeface="Comic Sans MS" pitchFamily="66" charset="0"/>
                  </a:endParaRPr>
                </a:p>
              </p:txBody>
            </p:sp>
            <p:sp>
              <p:nvSpPr>
                <p:cNvPr id="134" name="Line 42"/>
                <p:cNvSpPr>
                  <a:spLocks noChangeShapeType="1"/>
                </p:cNvSpPr>
                <p:nvPr/>
              </p:nvSpPr>
              <p:spPr bwMode="auto">
                <a:xfrm rot="-2684492">
                  <a:off x="3365" y="1604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med"/>
                  <a:tailEnd type="triangle" w="sm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5" name="Line 43"/>
                <p:cNvSpPr>
                  <a:spLocks noChangeShapeType="1"/>
                </p:cNvSpPr>
                <p:nvPr/>
              </p:nvSpPr>
              <p:spPr bwMode="auto">
                <a:xfrm rot="-2684492">
                  <a:off x="2914" y="1221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med"/>
                  <a:tailEnd type="triangle" w="sm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6" name="Line 44"/>
                <p:cNvSpPr>
                  <a:spLocks noChangeShapeType="1"/>
                </p:cNvSpPr>
                <p:nvPr/>
              </p:nvSpPr>
              <p:spPr bwMode="auto">
                <a:xfrm rot="-2684492">
                  <a:off x="3055" y="1363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med"/>
                  <a:tailEnd type="triangle" w="sm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7" name="Line 45"/>
                <p:cNvSpPr>
                  <a:spLocks noChangeShapeType="1"/>
                </p:cNvSpPr>
                <p:nvPr/>
              </p:nvSpPr>
              <p:spPr bwMode="auto">
                <a:xfrm rot="-2684492">
                  <a:off x="3179" y="1488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sm" len="med"/>
                  <a:tailEnd type="triangle" w="sm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8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928" y="1680"/>
                  <a:ext cx="432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200" dirty="0"/>
                    <a:t>3 mm</a:t>
                  </a:r>
                </a:p>
              </p:txBody>
            </p:sp>
            <p:sp>
              <p:nvSpPr>
                <p:cNvPr id="139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2496" y="1247"/>
                  <a:ext cx="432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200" dirty="0"/>
                    <a:t>2 mm</a:t>
                  </a:r>
                </a:p>
              </p:txBody>
            </p:sp>
            <p:sp>
              <p:nvSpPr>
                <p:cNvPr id="140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640" y="1384"/>
                  <a:ext cx="432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200" dirty="0"/>
                    <a:t>2 mm</a:t>
                  </a:r>
                </a:p>
              </p:txBody>
            </p:sp>
            <p:sp>
              <p:nvSpPr>
                <p:cNvPr id="14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776" y="1523"/>
                  <a:ext cx="432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200" dirty="0"/>
                    <a:t>2 mm</a:t>
                  </a:r>
                </a:p>
              </p:txBody>
            </p:sp>
            <p:sp>
              <p:nvSpPr>
                <p:cNvPr id="142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4176" y="1747"/>
                  <a:ext cx="528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Cathode</a:t>
                  </a:r>
                </a:p>
              </p:txBody>
            </p:sp>
            <p:sp>
              <p:nvSpPr>
                <p:cNvPr id="14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392" y="1560"/>
                  <a:ext cx="527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GEM 1</a:t>
                  </a:r>
                </a:p>
              </p:txBody>
            </p:sp>
            <p:sp>
              <p:nvSpPr>
                <p:cNvPr id="144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4521" y="1432"/>
                  <a:ext cx="527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GEM 2</a:t>
                  </a:r>
                </a:p>
              </p:txBody>
            </p:sp>
            <p:sp>
              <p:nvSpPr>
                <p:cNvPr id="145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656" y="1296"/>
                  <a:ext cx="528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GEM 3</a:t>
                  </a:r>
                </a:p>
              </p:txBody>
            </p:sp>
            <p:sp>
              <p:nvSpPr>
                <p:cNvPr id="146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800" y="1123"/>
                  <a:ext cx="528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200" dirty="0"/>
                    <a:t>Anode</a:t>
                  </a:r>
                </a:p>
              </p:txBody>
            </p:sp>
            <p:grpSp>
              <p:nvGrpSpPr>
                <p:cNvPr id="147" name="Group 55"/>
                <p:cNvGrpSpPr>
                  <a:grpSpLocks/>
                </p:cNvGrpSpPr>
                <p:nvPr/>
              </p:nvGrpSpPr>
              <p:grpSpPr bwMode="auto">
                <a:xfrm rot="-2298767">
                  <a:off x="3545" y="695"/>
                  <a:ext cx="240" cy="141"/>
                  <a:chOff x="4294" y="444"/>
                  <a:chExt cx="240" cy="141"/>
                </a:xfrm>
              </p:grpSpPr>
              <p:sp>
                <p:nvSpPr>
                  <p:cNvPr id="149" name="Freeform 56"/>
                  <p:cNvSpPr>
                    <a:spLocks/>
                  </p:cNvSpPr>
                  <p:nvPr/>
                </p:nvSpPr>
                <p:spPr bwMode="auto">
                  <a:xfrm rot="12607043" flipH="1">
                    <a:off x="4294" y="485"/>
                    <a:ext cx="240" cy="100"/>
                  </a:xfrm>
                  <a:custGeom>
                    <a:avLst/>
                    <a:gdLst>
                      <a:gd name="T0" fmla="*/ 0 w 48"/>
                      <a:gd name="T1" fmla="*/ 0 h 240"/>
                      <a:gd name="T2" fmla="*/ 0 w 48"/>
                      <a:gd name="T3" fmla="*/ 0 h 240"/>
                      <a:gd name="T4" fmla="*/ 93749930 w 48"/>
                      <a:gd name="T5" fmla="*/ 0 h 240"/>
                      <a:gd name="T6" fmla="*/ 0 60000 65536"/>
                      <a:gd name="T7" fmla="*/ 0 60000 65536"/>
                      <a:gd name="T8" fmla="*/ 0 60000 65536"/>
                      <a:gd name="T9" fmla="*/ 0 w 48"/>
                      <a:gd name="T10" fmla="*/ 0 h 240"/>
                      <a:gd name="T11" fmla="*/ 48 w 48"/>
                      <a:gd name="T12" fmla="*/ 240 h 24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" h="240">
                        <a:moveTo>
                          <a:pt x="0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rot="10800000"/>
                  <a:lstStyle/>
                  <a:p>
                    <a:endParaRPr lang="it-IT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50" name="AutoShape 57"/>
                  <p:cNvSpPr>
                    <a:spLocks noChangeArrowheads="1"/>
                  </p:cNvSpPr>
                  <p:nvPr/>
                </p:nvSpPr>
                <p:spPr bwMode="auto">
                  <a:xfrm rot="7207043" flipH="1">
                    <a:off x="4392" y="420"/>
                    <a:ext cx="96" cy="144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rot="10800000" vert="eaVert" wrap="none" anchor="ctr"/>
                  <a:lstStyle/>
                  <a:p>
                    <a:endParaRPr lang="it-IT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48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744" y="627"/>
                  <a:ext cx="619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200" dirty="0"/>
                    <a:t>Read-out</a:t>
                  </a:r>
                </a:p>
              </p:txBody>
            </p:sp>
          </p:grpSp>
        </p:grpSp>
        <p:sp>
          <p:nvSpPr>
            <p:cNvPr id="96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3696" y="3744"/>
              <a:ext cx="692" cy="24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156580"/>
                </a:avLst>
              </a:prstTxWarp>
            </a:bodyPr>
            <a:lstStyle/>
            <a:p>
              <a:pPr algn="ctr"/>
              <a:r>
                <a:rPr lang="en-GB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DejaVu LGC Sans Condensed"/>
                </a:rPr>
                <a:t>Conversion &amp; Drift</a:t>
              </a:r>
            </a:p>
          </p:txBody>
        </p:sp>
        <p:sp>
          <p:nvSpPr>
            <p:cNvPr id="97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3840" y="3429"/>
              <a:ext cx="432" cy="8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262828"/>
                </a:avLst>
              </a:prstTxWarp>
            </a:bodyPr>
            <a:lstStyle/>
            <a:p>
              <a:pPr algn="ctr"/>
              <a:r>
                <a:rPr lang="en-GB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DejaVu LGC Sans Condensed"/>
                </a:rPr>
                <a:t>Transfer 1</a:t>
              </a:r>
            </a:p>
          </p:txBody>
        </p:sp>
        <p:sp>
          <p:nvSpPr>
            <p:cNvPr id="98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3778" y="3223"/>
              <a:ext cx="528" cy="14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778828"/>
                </a:avLst>
              </a:prstTxWarp>
            </a:bodyPr>
            <a:lstStyle/>
            <a:p>
              <a:pPr algn="ctr"/>
              <a:r>
                <a:rPr lang="en-GB" sz="12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Transfer 2</a:t>
              </a:r>
            </a:p>
          </p:txBody>
        </p:sp>
        <p:sp>
          <p:nvSpPr>
            <p:cNvPr id="99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3744" y="3017"/>
              <a:ext cx="576" cy="14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955068"/>
                </a:avLst>
              </a:prstTxWarp>
            </a:bodyPr>
            <a:lstStyle/>
            <a:p>
              <a:pPr algn="ctr"/>
              <a:r>
                <a:rPr lang="en-GB" sz="12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Induction</a:t>
              </a:r>
            </a:p>
          </p:txBody>
        </p:sp>
      </p:grpSp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285720" y="714356"/>
            <a:ext cx="3351430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TOTEM GEMs, T. </a:t>
            </a:r>
            <a:r>
              <a:rPr lang="en-US" dirty="0" err="1"/>
              <a:t>Hilden,V</a:t>
            </a:r>
            <a:r>
              <a:rPr lang="en-US" dirty="0"/>
              <a:t>. Greco…</a:t>
            </a:r>
          </a:p>
        </p:txBody>
      </p:sp>
      <p:grpSp>
        <p:nvGrpSpPr>
          <p:cNvPr id="2" name="Gruppo 112"/>
          <p:cNvGrpSpPr>
            <a:grpSpLocks/>
          </p:cNvGrpSpPr>
          <p:nvPr/>
        </p:nvGrpSpPr>
        <p:grpSpPr bwMode="auto">
          <a:xfrm>
            <a:off x="285724" y="857232"/>
            <a:ext cx="3401013" cy="3203377"/>
            <a:chOff x="1877734" y="3048000"/>
            <a:chExt cx="6814883" cy="5968948"/>
          </a:xfrm>
        </p:grpSpPr>
        <p:grpSp>
          <p:nvGrpSpPr>
            <p:cNvPr id="3" name="Gruppo 3"/>
            <p:cNvGrpSpPr>
              <a:grpSpLocks/>
            </p:cNvGrpSpPr>
            <p:nvPr/>
          </p:nvGrpSpPr>
          <p:grpSpPr bwMode="auto">
            <a:xfrm>
              <a:off x="1877734" y="3048000"/>
              <a:ext cx="6814883" cy="5968948"/>
              <a:chOff x="1857595" y="1348282"/>
              <a:chExt cx="5233822" cy="4424204"/>
            </a:xfrm>
          </p:grpSpPr>
          <p:pic>
            <p:nvPicPr>
              <p:cNvPr id="23629" name="Picture 3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39925" y="1676400"/>
                <a:ext cx="4787900" cy="403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630" name="TextBox 10"/>
              <p:cNvSpPr txBox="1">
                <a:spLocks noChangeArrowheads="1"/>
              </p:cNvSpPr>
              <p:nvPr/>
            </p:nvSpPr>
            <p:spPr bwMode="auto">
              <a:xfrm>
                <a:off x="5351785" y="3010605"/>
                <a:ext cx="1739632" cy="807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FFFF00"/>
                    </a:solidFill>
                    <a:latin typeface="Century Gothic" charset="0"/>
                  </a:rPr>
                  <a:t>GEM</a:t>
                </a:r>
              </a:p>
              <a:p>
                <a:r>
                  <a:rPr lang="en-US" sz="1600" b="1" dirty="0">
                    <a:solidFill>
                      <a:srgbClr val="FFFF00"/>
                    </a:solidFill>
                    <a:latin typeface="Century Gothic" charset="0"/>
                  </a:rPr>
                  <a:t>Chamber</a:t>
                </a:r>
              </a:p>
            </p:txBody>
          </p:sp>
          <p:sp>
            <p:nvSpPr>
              <p:cNvPr id="23631" name="Rectangle 12"/>
              <p:cNvSpPr>
                <a:spLocks noChangeArrowheads="1"/>
              </p:cNvSpPr>
              <p:nvPr/>
            </p:nvSpPr>
            <p:spPr bwMode="auto">
              <a:xfrm>
                <a:off x="2990443" y="1348282"/>
                <a:ext cx="284283" cy="722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2800" dirty="0">
                  <a:solidFill>
                    <a:srgbClr val="FFFF00"/>
                  </a:solidFill>
                  <a:latin typeface="Century Gothic" charset="0"/>
                </a:endParaRPr>
              </a:p>
            </p:txBody>
          </p:sp>
          <p:sp>
            <p:nvSpPr>
              <p:cNvPr id="23632" name="Rectangle 13"/>
              <p:cNvSpPr>
                <a:spLocks noChangeArrowheads="1"/>
              </p:cNvSpPr>
              <p:nvPr/>
            </p:nvSpPr>
            <p:spPr bwMode="auto">
              <a:xfrm>
                <a:off x="1967005" y="4451752"/>
                <a:ext cx="1766768" cy="722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Horse Shoe</a:t>
                </a:r>
              </a:p>
              <a:p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Card</a:t>
                </a:r>
              </a:p>
            </p:txBody>
          </p:sp>
          <p:sp>
            <p:nvSpPr>
              <p:cNvPr id="23633" name="Rectangle 15"/>
              <p:cNvSpPr>
                <a:spLocks noChangeArrowheads="1"/>
              </p:cNvSpPr>
              <p:nvPr/>
            </p:nvSpPr>
            <p:spPr bwMode="auto">
              <a:xfrm>
                <a:off x="5017556" y="1630416"/>
                <a:ext cx="1966583" cy="425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rgbClr val="F0EA00"/>
                    </a:solidFill>
                    <a:latin typeface="Century Gothic" charset="0"/>
                  </a:rPr>
                  <a:t>VFAT </a:t>
                </a:r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Hybrids</a:t>
                </a:r>
              </a:p>
            </p:txBody>
          </p:sp>
          <p:sp>
            <p:nvSpPr>
              <p:cNvPr id="23634" name="Rectangle 16"/>
              <p:cNvSpPr>
                <a:spLocks noChangeArrowheads="1"/>
              </p:cNvSpPr>
              <p:nvPr/>
            </p:nvSpPr>
            <p:spPr bwMode="auto">
              <a:xfrm>
                <a:off x="1857595" y="2447822"/>
                <a:ext cx="1453475" cy="425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11</a:t>
                </a:r>
                <a:r>
                  <a:rPr lang="en-US" sz="1400" baseline="30000" dirty="0">
                    <a:solidFill>
                      <a:srgbClr val="FFFF00"/>
                    </a:solidFill>
                    <a:latin typeface="Century Gothic" charset="0"/>
                  </a:rPr>
                  <a:t>th</a:t>
                </a:r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Card</a:t>
                </a:r>
              </a:p>
            </p:txBody>
          </p:sp>
          <p:sp>
            <p:nvSpPr>
              <p:cNvPr id="23635" name="Rectangle 17"/>
              <p:cNvSpPr>
                <a:spLocks noChangeArrowheads="1"/>
              </p:cNvSpPr>
              <p:nvPr/>
            </p:nvSpPr>
            <p:spPr bwMode="auto">
              <a:xfrm>
                <a:off x="4166203" y="5347413"/>
                <a:ext cx="2783115" cy="425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FFFF00"/>
                    </a:solidFill>
                    <a:latin typeface="Century Gothic" charset="0"/>
                  </a:rPr>
                  <a:t>Electronics cooling</a:t>
                </a:r>
                <a:endParaRPr lang="en-US" sz="1400" dirty="0">
                  <a:solidFill>
                    <a:srgbClr val="FFFF00"/>
                  </a:solidFill>
                  <a:latin typeface="Century Gothic" charset="0"/>
                </a:endParaRPr>
              </a:p>
            </p:txBody>
          </p:sp>
          <p:sp>
            <p:nvSpPr>
              <p:cNvPr id="23636" name="Rectangle 20"/>
              <p:cNvSpPr>
                <a:spLocks noChangeArrowheads="1"/>
              </p:cNvSpPr>
              <p:nvPr/>
            </p:nvSpPr>
            <p:spPr bwMode="auto">
              <a:xfrm>
                <a:off x="2627098" y="5347413"/>
                <a:ext cx="1640958" cy="425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FF00"/>
                    </a:solidFill>
                    <a:latin typeface="Century Gothic" charset="0"/>
                  </a:rPr>
                  <a:t>HV cables</a:t>
                </a:r>
              </a:p>
            </p:txBody>
          </p:sp>
          <p:cxnSp>
            <p:nvCxnSpPr>
              <p:cNvPr id="19" name="Straight Arrow Connector 22"/>
              <p:cNvCxnSpPr>
                <a:cxnSpLocks noChangeShapeType="1"/>
              </p:cNvCxnSpPr>
              <p:nvPr/>
            </p:nvCxnSpPr>
            <p:spPr bwMode="auto">
              <a:xfrm rot="16200000" flipH="1">
                <a:off x="2404794" y="3087032"/>
                <a:ext cx="470222" cy="190239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0" name="Straight Arrow Connector 33"/>
              <p:cNvCxnSpPr>
                <a:cxnSpLocks noChangeShapeType="1"/>
              </p:cNvCxnSpPr>
              <p:nvPr/>
            </p:nvCxnSpPr>
            <p:spPr bwMode="auto">
              <a:xfrm flipV="1">
                <a:off x="3400862" y="4405776"/>
                <a:ext cx="594012" cy="328110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1" name="Straight Arrow Connector 3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547203" y="5034900"/>
                <a:ext cx="497391" cy="29118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2" name="Straight Arrow Connector 37"/>
              <p:cNvCxnSpPr>
                <a:cxnSpLocks noChangeShapeType="1"/>
              </p:cNvCxnSpPr>
              <p:nvPr/>
            </p:nvCxnSpPr>
            <p:spPr bwMode="auto">
              <a:xfrm rot="16200000" flipV="1">
                <a:off x="5297611" y="4814764"/>
                <a:ext cx="677121" cy="665836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3" name="Straight Arrow Connector 39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559524" y="4750554"/>
                <a:ext cx="1145254" cy="326124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4" name="Straight Arrow Connector 43"/>
              <p:cNvCxnSpPr>
                <a:cxnSpLocks noChangeShapeType="1"/>
                <a:stCxn id="23630" idx="1"/>
              </p:cNvCxnSpPr>
              <p:nvPr/>
            </p:nvCxnSpPr>
            <p:spPr bwMode="auto">
              <a:xfrm rot="10800000" flipV="1">
                <a:off x="4565631" y="3414424"/>
                <a:ext cx="786155" cy="284958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  <p:cxnSp>
            <p:nvCxnSpPr>
              <p:cNvPr id="25" name="Straight Arrow Connector 45"/>
              <p:cNvCxnSpPr>
                <a:cxnSpLocks noChangeShapeType="1"/>
              </p:cNvCxnSpPr>
              <p:nvPr/>
            </p:nvCxnSpPr>
            <p:spPr bwMode="auto">
              <a:xfrm rot="16200000" flipH="1">
                <a:off x="5672541" y="2122610"/>
                <a:ext cx="532919" cy="300888"/>
              </a:xfrm>
              <a:prstGeom prst="straightConnector1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</p:cxnSp>
        </p:grpSp>
        <p:sp>
          <p:nvSpPr>
            <p:cNvPr id="23625" name="Rectangle 15"/>
            <p:cNvSpPr>
              <a:spLocks noChangeArrowheads="1"/>
            </p:cNvSpPr>
            <p:nvPr/>
          </p:nvSpPr>
          <p:spPr bwMode="auto">
            <a:xfrm>
              <a:off x="2657309" y="3428641"/>
              <a:ext cx="3228449" cy="974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latin typeface="Century Gothic" charset="0"/>
                </a:rPr>
                <a:t>Coincidence</a:t>
              </a:r>
            </a:p>
            <a:p>
              <a:r>
                <a:rPr lang="en-US" sz="1400" dirty="0">
                  <a:solidFill>
                    <a:srgbClr val="FFFF00"/>
                  </a:solidFill>
                  <a:latin typeface="Century Gothic" charset="0"/>
                </a:rPr>
                <a:t>Chips </a:t>
              </a:r>
            </a:p>
          </p:txBody>
        </p:sp>
        <p:cxnSp>
          <p:nvCxnSpPr>
            <p:cNvPr id="8" name="Straight Arrow Connector 39"/>
            <p:cNvCxnSpPr>
              <a:cxnSpLocks noChangeShapeType="1"/>
            </p:cNvCxnSpPr>
            <p:nvPr/>
          </p:nvCxnSpPr>
          <p:spPr bwMode="auto">
            <a:xfrm rot="16200000" flipH="1">
              <a:off x="2821652" y="5258501"/>
              <a:ext cx="1931410" cy="48026"/>
            </a:xfrm>
            <a:prstGeom prst="straightConnector1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9" name="Straight Arrow Connector 49"/>
            <p:cNvCxnSpPr>
              <a:cxnSpLocks noChangeShapeType="1"/>
            </p:cNvCxnSpPr>
            <p:nvPr/>
          </p:nvCxnSpPr>
          <p:spPr bwMode="auto">
            <a:xfrm rot="16200000" flipH="1">
              <a:off x="3189352" y="4890801"/>
              <a:ext cx="1395691" cy="247707"/>
            </a:xfrm>
            <a:prstGeom prst="straightConnector1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0" name="Straight Arrow Connector 45"/>
            <p:cNvCxnSpPr>
              <a:cxnSpLocks noChangeShapeType="1"/>
            </p:cNvCxnSpPr>
            <p:nvPr/>
          </p:nvCxnSpPr>
          <p:spPr bwMode="auto">
            <a:xfrm rot="10800000" flipV="1">
              <a:off x="5249589" y="3936167"/>
              <a:ext cx="1733952" cy="1141927"/>
            </a:xfrm>
            <a:prstGeom prst="straightConnector1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</p:grpSp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143356"/>
            <a:ext cx="23574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8" descr="C:\Users\danilo\Desktop\ieee08\IMG_26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285860"/>
            <a:ext cx="3399692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53" name="Text Box 63"/>
          <p:cNvSpPr txBox="1">
            <a:spLocks noChangeArrowheads="1"/>
          </p:cNvSpPr>
          <p:nvPr/>
        </p:nvSpPr>
        <p:spPr bwMode="auto">
          <a:xfrm>
            <a:off x="4786314" y="285728"/>
            <a:ext cx="312398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4" name="TextBox 3"/>
          <p:cNvSpPr txBox="1">
            <a:spLocks noChangeArrowheads="1"/>
          </p:cNvSpPr>
          <p:nvPr/>
        </p:nvSpPr>
        <p:spPr bwMode="auto">
          <a:xfrm>
            <a:off x="5072072" y="785795"/>
            <a:ext cx="3006972" cy="36927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/>
              <a:t>KLOE2 - Cylindrical Triple GEM</a:t>
            </a:r>
            <a:endParaRPr lang="en-US" dirty="0"/>
          </a:p>
        </p:txBody>
      </p:sp>
      <p:sp>
        <p:nvSpPr>
          <p:cNvPr id="155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cross_o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6629400" cy="2509838"/>
          </a:xfrm>
          <a:prstGeom prst="rect">
            <a:avLst/>
          </a:prstGeom>
          <a:noFill/>
        </p:spPr>
      </p:pic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7543802" y="3581406"/>
            <a:ext cx="1083818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chemeClr val="folHlink"/>
                </a:solidFill>
              </a:rPr>
              <a:t>50 </a:t>
            </a:r>
            <a:r>
              <a:rPr lang="en-US" sz="1000" b="1" dirty="0">
                <a:solidFill>
                  <a:schemeClr val="folHlink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chemeClr val="folHlink"/>
                </a:solidFill>
              </a:rPr>
              <a:t>m Polyimide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7543802" y="4114806"/>
            <a:ext cx="1083818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chemeClr val="folHlink"/>
                </a:solidFill>
              </a:rPr>
              <a:t>25 </a:t>
            </a:r>
            <a:r>
              <a:rPr lang="en-US" sz="1000" b="1" dirty="0">
                <a:solidFill>
                  <a:schemeClr val="folHlink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chemeClr val="folHlink"/>
                </a:solidFill>
              </a:rPr>
              <a:t>m Polyimide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7527926" y="5395919"/>
            <a:ext cx="843367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chemeClr val="folHlink"/>
                </a:solidFill>
              </a:rPr>
              <a:t> 125 </a:t>
            </a:r>
            <a:r>
              <a:rPr lang="en-US" sz="1000" b="1" dirty="0">
                <a:solidFill>
                  <a:schemeClr val="folHlink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chemeClr val="folHlink"/>
                </a:solidFill>
              </a:rPr>
              <a:t>m FR4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7527927" y="3795719"/>
            <a:ext cx="687876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CC9900"/>
                </a:solidFill>
              </a:rPr>
              <a:t>15 </a:t>
            </a:r>
            <a:r>
              <a:rPr lang="en-US" sz="1000" b="1" dirty="0">
                <a:solidFill>
                  <a:srgbClr val="CC9900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rgbClr val="CC9900"/>
                </a:solidFill>
              </a:rPr>
              <a:t>m Cu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7543800" y="3962406"/>
            <a:ext cx="7557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00CCFF"/>
                </a:solidFill>
              </a:rPr>
              <a:t>Epoxy glue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7527928" y="4252919"/>
            <a:ext cx="622153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CC9900"/>
                </a:solidFill>
              </a:rPr>
              <a:t>5 </a:t>
            </a:r>
            <a:r>
              <a:rPr lang="en-US" sz="1000" b="1" dirty="0">
                <a:solidFill>
                  <a:srgbClr val="CC9900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rgbClr val="CC9900"/>
                </a:solidFill>
              </a:rPr>
              <a:t>m Cu</a:t>
            </a: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7527927" y="4405319"/>
            <a:ext cx="687876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FFFF66"/>
                </a:solidFill>
              </a:rPr>
              <a:t>10 </a:t>
            </a:r>
            <a:r>
              <a:rPr lang="en-US" sz="1000" b="1" dirty="0">
                <a:solidFill>
                  <a:srgbClr val="FFFF66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rgbClr val="FFFF66"/>
                </a:solidFill>
              </a:rPr>
              <a:t>m Cu</a:t>
            </a:r>
          </a:p>
        </p:txBody>
      </p:sp>
      <p:sp>
        <p:nvSpPr>
          <p:cNvPr id="138250" name="Text Box 10"/>
          <p:cNvSpPr txBox="1">
            <a:spLocks noChangeArrowheads="1"/>
          </p:cNvSpPr>
          <p:nvPr/>
        </p:nvSpPr>
        <p:spPr bwMode="auto">
          <a:xfrm>
            <a:off x="7543800" y="4572006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00CCFF"/>
                </a:solidFill>
              </a:rPr>
              <a:t>Epoxy glue</a:t>
            </a:r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7527926" y="3109919"/>
            <a:ext cx="47664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FF6600"/>
                </a:solidFill>
              </a:rPr>
              <a:t>Ni Au</a:t>
            </a: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7527927" y="3262319"/>
            <a:ext cx="687876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CC9900"/>
                </a:solidFill>
              </a:rPr>
              <a:t>15 </a:t>
            </a:r>
            <a:r>
              <a:rPr lang="en-US" sz="1000" b="1" dirty="0">
                <a:solidFill>
                  <a:srgbClr val="CC9900"/>
                </a:solidFill>
                <a:latin typeface="Symbol" pitchFamily="18" charset="2"/>
              </a:rPr>
              <a:t>m</a:t>
            </a:r>
            <a:r>
              <a:rPr lang="en-US" sz="1000" b="1" dirty="0">
                <a:solidFill>
                  <a:srgbClr val="CC9900"/>
                </a:solidFill>
              </a:rPr>
              <a:t>m Cu</a:t>
            </a:r>
          </a:p>
        </p:txBody>
      </p:sp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3565530" y="4967288"/>
            <a:ext cx="1649811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2004 prototype</a:t>
            </a:r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4784726" y="3009902"/>
            <a:ext cx="914033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200" dirty="0"/>
              <a:t>radial strips</a:t>
            </a:r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2803526" y="3009902"/>
            <a:ext cx="482366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200" dirty="0"/>
              <a:t>pads</a:t>
            </a:r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6232528" y="2933703"/>
            <a:ext cx="1194681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200" dirty="0"/>
              <a:t>bonding contact</a:t>
            </a:r>
          </a:p>
          <a:p>
            <a:r>
              <a:rPr lang="en-US" sz="1200" dirty="0"/>
              <a:t>for pads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8257" name="Line 17"/>
          <p:cNvSpPr>
            <a:spLocks noChangeShapeType="1"/>
          </p:cNvSpPr>
          <p:nvPr/>
        </p:nvSpPr>
        <p:spPr bwMode="auto">
          <a:xfrm flipH="1">
            <a:off x="6705600" y="3352800"/>
            <a:ext cx="76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374" tIns="45690" rIns="91374" bIns="45690"/>
          <a:lstStyle/>
          <a:p>
            <a:endParaRPr lang="en-GB"/>
          </a:p>
        </p:txBody>
      </p:sp>
      <p:sp>
        <p:nvSpPr>
          <p:cNvPr id="138258" name="Line 18"/>
          <p:cNvSpPr>
            <a:spLocks noChangeShapeType="1"/>
          </p:cNvSpPr>
          <p:nvPr/>
        </p:nvSpPr>
        <p:spPr bwMode="auto">
          <a:xfrm flipH="1">
            <a:off x="2971800" y="3276600"/>
            <a:ext cx="76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374" tIns="45690" rIns="91374" bIns="45690"/>
          <a:lstStyle/>
          <a:p>
            <a:endParaRPr lang="en-GB"/>
          </a:p>
        </p:txBody>
      </p:sp>
      <p:sp>
        <p:nvSpPr>
          <p:cNvPr id="138259" name="Line 19"/>
          <p:cNvSpPr>
            <a:spLocks noChangeShapeType="1"/>
          </p:cNvSpPr>
          <p:nvPr/>
        </p:nvSpPr>
        <p:spPr bwMode="auto">
          <a:xfrm>
            <a:off x="5257800" y="3276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374" tIns="45690" rIns="91374" bIns="45690"/>
          <a:lstStyle/>
          <a:p>
            <a:endParaRPr lang="en-GB"/>
          </a:p>
        </p:txBody>
      </p:sp>
      <p:pic>
        <p:nvPicPr>
          <p:cNvPr id="138260" name="Picture 20" descr="readour_circuit_arti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28600"/>
            <a:ext cx="3810000" cy="2482850"/>
          </a:xfrm>
          <a:prstGeom prst="rect">
            <a:avLst/>
          </a:prstGeom>
          <a:noFill/>
        </p:spPr>
      </p:pic>
      <p:sp>
        <p:nvSpPr>
          <p:cNvPr id="138261" name="Rectangle 21"/>
          <p:cNvSpPr>
            <a:spLocks noChangeArrowheads="1"/>
          </p:cNvSpPr>
          <p:nvPr/>
        </p:nvSpPr>
        <p:spPr bwMode="auto">
          <a:xfrm>
            <a:off x="304805" y="180981"/>
            <a:ext cx="3970501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TOTEM GEM - Readout Board</a:t>
            </a:r>
          </a:p>
        </p:txBody>
      </p:sp>
      <p:pic>
        <p:nvPicPr>
          <p:cNvPr id="138262" name="Picture 22" descr="examp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914406"/>
            <a:ext cx="2133600" cy="1851025"/>
          </a:xfrm>
          <a:prstGeom prst="rect">
            <a:avLst/>
          </a:prstGeom>
          <a:noFill/>
        </p:spPr>
      </p:pic>
      <p:sp>
        <p:nvSpPr>
          <p:cNvPr id="2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29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357423" y="142857"/>
            <a:ext cx="4599382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Wire Proportional Chamber</a:t>
            </a:r>
          </a:p>
        </p:txBody>
      </p:sp>
      <p:pic>
        <p:nvPicPr>
          <p:cNvPr id="3077" name="Picture 6" descr="swp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981076"/>
            <a:ext cx="424815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20" y="5072075"/>
            <a:ext cx="11779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3" y="5072074"/>
            <a:ext cx="119221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4" y="5000636"/>
            <a:ext cx="1223963" cy="12239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5072074"/>
            <a:ext cx="1295400" cy="12636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082" name="Text Box 16"/>
          <p:cNvSpPr txBox="1">
            <a:spLocks noChangeArrowheads="1"/>
          </p:cNvSpPr>
          <p:nvPr/>
        </p:nvSpPr>
        <p:spPr bwMode="auto">
          <a:xfrm>
            <a:off x="4356100" y="908053"/>
            <a:ext cx="4787900" cy="20620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Electrons liberated by ionization drift towards</a:t>
            </a:r>
          </a:p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the anode wire. 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361691" indent="-361691"/>
            <a:endParaRPr lang="en-US" sz="1600" dirty="0">
              <a:solidFill>
                <a:schemeClr val="tx2"/>
              </a:solidFill>
              <a:cs typeface="Arial" pitchFamily="34" charset="0"/>
            </a:endParaRPr>
          </a:p>
          <a:p>
            <a:pPr marL="361691" indent="-361691"/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Electrical field close to the wire </a:t>
            </a:r>
            <a:r>
              <a:rPr lang="en-US" sz="1600" dirty="0">
                <a:solidFill>
                  <a:schemeClr val="tx2"/>
                </a:solidFill>
              </a:rPr>
              <a:t>(typical wire Ø</a:t>
            </a:r>
          </a:p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~few tens of </a:t>
            </a:r>
            <a:r>
              <a:rPr lang="en-US" sz="16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chemeClr val="tx2"/>
                </a:solidFill>
              </a:rPr>
              <a:t>m) is sufficiently high for electrons</a:t>
            </a:r>
          </a:p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(above 10 kV/cm) to gain enough energy to ionize</a:t>
            </a:r>
          </a:p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further  </a:t>
            </a:r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→ </a:t>
            </a:r>
            <a:r>
              <a:rPr lang="en-US" sz="1600" dirty="0">
                <a:solidFill>
                  <a:srgbClr val="FF0000"/>
                </a:solidFill>
                <a:cs typeface="Arial" pitchFamily="34" charset="0"/>
              </a:rPr>
              <a:t>avalanche </a:t>
            </a:r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– exponential increase of</a:t>
            </a:r>
          </a:p>
          <a:p>
            <a:pPr marL="361691" indent="-361691"/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number of electron ion pairs.</a:t>
            </a:r>
          </a:p>
        </p:txBody>
      </p:sp>
      <p:sp>
        <p:nvSpPr>
          <p:cNvPr id="3083" name="Text Box 17"/>
          <p:cNvSpPr txBox="1">
            <a:spLocks noChangeArrowheads="1"/>
          </p:cNvSpPr>
          <p:nvPr/>
        </p:nvSpPr>
        <p:spPr bwMode="auto">
          <a:xfrm>
            <a:off x="971556" y="4652963"/>
            <a:ext cx="660270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600" dirty="0">
                <a:solidFill>
                  <a:schemeClr val="tx2"/>
                </a:solidFill>
              </a:rPr>
              <a:t>Cylindrical geometry is not the only one able to generate strong electric field:</a:t>
            </a:r>
          </a:p>
        </p:txBody>
      </p:sp>
      <p:sp>
        <p:nvSpPr>
          <p:cNvPr id="3084" name="Text Box 18"/>
          <p:cNvSpPr txBox="1">
            <a:spLocks noChangeArrowheads="1"/>
          </p:cNvSpPr>
          <p:nvPr/>
        </p:nvSpPr>
        <p:spPr bwMode="auto">
          <a:xfrm>
            <a:off x="3357554" y="6357958"/>
            <a:ext cx="1153934" cy="3121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parallel plate</a:t>
            </a: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auto">
          <a:xfrm>
            <a:off x="5214942" y="6357958"/>
            <a:ext cx="519236" cy="3121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strip</a:t>
            </a:r>
          </a:p>
        </p:txBody>
      </p:sp>
      <p:sp>
        <p:nvSpPr>
          <p:cNvPr id="3086" name="Text Box 20"/>
          <p:cNvSpPr txBox="1">
            <a:spLocks noChangeArrowheads="1"/>
          </p:cNvSpPr>
          <p:nvPr/>
        </p:nvSpPr>
        <p:spPr bwMode="auto">
          <a:xfrm>
            <a:off x="6643703" y="6357958"/>
            <a:ext cx="510992" cy="3121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hole</a:t>
            </a:r>
          </a:p>
        </p:txBody>
      </p:sp>
      <p:sp>
        <p:nvSpPr>
          <p:cNvPr id="3087" name="Text Box 21"/>
          <p:cNvSpPr txBox="1">
            <a:spLocks noChangeArrowheads="1"/>
          </p:cNvSpPr>
          <p:nvPr/>
        </p:nvSpPr>
        <p:spPr bwMode="auto">
          <a:xfrm>
            <a:off x="7786710" y="6357958"/>
            <a:ext cx="1071768" cy="3121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groove/well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/>
        </p:nvGraphicFramePr>
        <p:xfrm>
          <a:off x="4572000" y="3429000"/>
          <a:ext cx="1473200" cy="1143000"/>
        </p:xfrm>
        <a:graphic>
          <a:graphicData uri="http://schemas.openxmlformats.org/presentationml/2006/ole">
            <p:oleObj spid="_x0000_s285698" name="Equation" r:id="rId9" imgW="1473120" imgH="1143000" progId="Equation.3">
              <p:embed/>
            </p:oleObj>
          </a:graphicData>
        </a:graphic>
      </p:graphicFrame>
      <p:sp>
        <p:nvSpPr>
          <p:cNvPr id="3088" name="Text Box 23"/>
          <p:cNvSpPr txBox="1">
            <a:spLocks noChangeArrowheads="1"/>
          </p:cNvSpPr>
          <p:nvPr/>
        </p:nvSpPr>
        <p:spPr bwMode="auto">
          <a:xfrm>
            <a:off x="6135691" y="3770314"/>
            <a:ext cx="2202777" cy="3077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i="1" dirty="0">
                <a:latin typeface="Times New Roman" pitchFamily="18" charset="0"/>
              </a:rPr>
              <a:t>C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2"/>
                </a:solidFill>
              </a:rPr>
              <a:t>– capacitance/unit length</a:t>
            </a:r>
          </a:p>
        </p:txBody>
      </p:sp>
      <p:pic>
        <p:nvPicPr>
          <p:cNvPr id="3089" name="Picture 25" descr="strawava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088" y="3860800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Text Box 26"/>
          <p:cNvSpPr txBox="1">
            <a:spLocks noChangeArrowheads="1"/>
          </p:cNvSpPr>
          <p:nvPr/>
        </p:nvSpPr>
        <p:spPr bwMode="auto">
          <a:xfrm>
            <a:off x="663575" y="3651252"/>
            <a:ext cx="581982" cy="2791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200" dirty="0">
                <a:solidFill>
                  <a:schemeClr val="tx2"/>
                </a:solidFill>
              </a:rPr>
              <a:t>anode</a:t>
            </a:r>
          </a:p>
        </p:txBody>
      </p:sp>
      <p:sp>
        <p:nvSpPr>
          <p:cNvPr id="3091" name="Text Box 29"/>
          <p:cNvSpPr txBox="1">
            <a:spLocks noChangeArrowheads="1"/>
          </p:cNvSpPr>
          <p:nvPr/>
        </p:nvSpPr>
        <p:spPr bwMode="auto">
          <a:xfrm>
            <a:off x="1958979" y="3940179"/>
            <a:ext cx="1226356" cy="4616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200" dirty="0"/>
              <a:t>e</a:t>
            </a:r>
            <a:r>
              <a:rPr lang="en-US" sz="1200" baseline="30000" dirty="0"/>
              <a:t>-</a:t>
            </a:r>
            <a:r>
              <a:rPr lang="en-US" sz="1200" dirty="0"/>
              <a:t> </a:t>
            </a:r>
          </a:p>
          <a:p>
            <a:pPr marL="361691" indent="-361691"/>
            <a:r>
              <a:rPr lang="en-US" sz="1200" dirty="0"/>
              <a:t>primary electron</a:t>
            </a:r>
          </a:p>
        </p:txBody>
      </p:sp>
      <p:pic>
        <p:nvPicPr>
          <p:cNvPr id="3092" name="Picture 8" descr="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14480" y="5143512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3" name="Text Box 18"/>
          <p:cNvSpPr txBox="1">
            <a:spLocks noChangeArrowheads="1"/>
          </p:cNvSpPr>
          <p:nvPr/>
        </p:nvSpPr>
        <p:spPr bwMode="auto">
          <a:xfrm>
            <a:off x="2000237" y="6357958"/>
            <a:ext cx="634539" cy="312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mwpc</a:t>
            </a:r>
          </a:p>
        </p:txBody>
      </p:sp>
      <p:sp>
        <p:nvSpPr>
          <p:cNvPr id="3094" name="Text Box 18"/>
          <p:cNvSpPr txBox="1">
            <a:spLocks noChangeArrowheads="1"/>
          </p:cNvSpPr>
          <p:nvPr/>
        </p:nvSpPr>
        <p:spPr bwMode="auto">
          <a:xfrm>
            <a:off x="428596" y="6357958"/>
            <a:ext cx="512763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400" dirty="0"/>
              <a:t>wire</a:t>
            </a:r>
          </a:p>
        </p:txBody>
      </p:sp>
      <p:pic>
        <p:nvPicPr>
          <p:cNvPr id="3095" name="Picture 2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45" y="5072080"/>
            <a:ext cx="1217612" cy="1228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TextBox 3"/>
          <p:cNvSpPr txBox="1">
            <a:spLocks noChangeArrowheads="1"/>
          </p:cNvSpPr>
          <p:nvPr/>
        </p:nvSpPr>
        <p:spPr bwMode="auto">
          <a:xfrm>
            <a:off x="357159" y="1071546"/>
            <a:ext cx="2118657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GEM HCAL, A. White</a:t>
            </a:r>
          </a:p>
        </p:txBody>
      </p:sp>
      <p:pic>
        <p:nvPicPr>
          <p:cNvPr id="276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8" y="1714488"/>
            <a:ext cx="1746369" cy="195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5" descr="E:\UTA Research\Temp\어치\IMG_018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40" y="3929072"/>
            <a:ext cx="321798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928802"/>
            <a:ext cx="215704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857364"/>
            <a:ext cx="27432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6215074" y="1071552"/>
            <a:ext cx="1485984" cy="64633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GEM ILC TPC, </a:t>
            </a:r>
          </a:p>
          <a:p>
            <a:r>
              <a:rPr lang="en-US" dirty="0"/>
              <a:t>T. Matsuda 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4071942"/>
            <a:ext cx="2928958" cy="25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326279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14288" y="928675"/>
            <a:ext cx="3446585" cy="400049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sz="2000" dirty="0"/>
              <a:t>B. </a:t>
            </a:r>
            <a:r>
              <a:rPr lang="en-US" sz="2000" dirty="0" err="1"/>
              <a:t>Surrow</a:t>
            </a:r>
            <a:r>
              <a:rPr lang="en-US" sz="2000" dirty="0"/>
              <a:t>, STAR GEM</a:t>
            </a:r>
          </a:p>
        </p:txBody>
      </p:sp>
      <p:sp>
        <p:nvSpPr>
          <p:cNvPr id="6" name="TextBox 90"/>
          <p:cNvSpPr txBox="1">
            <a:spLocks noChangeArrowheads="1"/>
          </p:cNvSpPr>
          <p:nvPr/>
        </p:nvSpPr>
        <p:spPr bwMode="auto">
          <a:xfrm>
            <a:off x="5143505" y="714357"/>
            <a:ext cx="3200556" cy="641934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PANDA </a:t>
            </a:r>
            <a:r>
              <a:rPr lang="en-US" dirty="0" smtClean="0"/>
              <a:t>TPC and Planar Trackers ,</a:t>
            </a:r>
            <a:endParaRPr lang="en-US" dirty="0"/>
          </a:p>
          <a:p>
            <a:r>
              <a:rPr lang="en-US" dirty="0"/>
              <a:t>X. Zhang</a:t>
            </a:r>
          </a:p>
        </p:txBody>
      </p:sp>
      <p:pic>
        <p:nvPicPr>
          <p:cNvPr id="7" name="Picture 5" descr="tpc_model_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71612"/>
            <a:ext cx="4152900" cy="2705100"/>
          </a:xfrm>
          <a:prstGeom prst="rect">
            <a:avLst/>
          </a:prstGeom>
          <a:noFill/>
        </p:spPr>
      </p:pic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4143372" y="3929072"/>
            <a:ext cx="4714908" cy="2585659"/>
            <a:chOff x="196" y="436"/>
            <a:chExt cx="5792" cy="3909"/>
          </a:xfrm>
        </p:grpSpPr>
        <p:pic>
          <p:nvPicPr>
            <p:cNvPr id="9" name="Picture 4" descr="Explosion 01"/>
            <p:cNvPicPr>
              <a:picLocks noChangeAspect="1" noChangeArrowheads="1"/>
            </p:cNvPicPr>
            <p:nvPr/>
          </p:nvPicPr>
          <p:blipFill>
            <a:blip r:embed="rId4" cstate="print"/>
            <a:srcRect l="13066" t="19814" r="6534" b="22290"/>
            <a:stretch>
              <a:fillRect/>
            </a:stretch>
          </p:blipFill>
          <p:spPr bwMode="auto">
            <a:xfrm>
              <a:off x="335" y="436"/>
              <a:ext cx="5540" cy="262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Group 25"/>
            <p:cNvGrpSpPr>
              <a:grpSpLocks/>
            </p:cNvGrpSpPr>
            <p:nvPr/>
          </p:nvGrpSpPr>
          <p:grpSpPr bwMode="auto">
            <a:xfrm>
              <a:off x="196" y="2486"/>
              <a:ext cx="5792" cy="1859"/>
              <a:chOff x="196" y="2486"/>
              <a:chExt cx="5792" cy="1859"/>
            </a:xfrm>
          </p:grpSpPr>
          <p:grpSp>
            <p:nvGrpSpPr>
              <p:cNvPr id="11" name="Group 18"/>
              <p:cNvGrpSpPr>
                <a:grpSpLocks/>
              </p:cNvGrpSpPr>
              <p:nvPr/>
            </p:nvGrpSpPr>
            <p:grpSpPr bwMode="auto">
              <a:xfrm>
                <a:off x="196" y="2968"/>
                <a:ext cx="1024" cy="581"/>
                <a:chOff x="196" y="2968"/>
                <a:chExt cx="1024" cy="581"/>
              </a:xfrm>
            </p:grpSpPr>
            <p:sp>
              <p:nvSpPr>
                <p:cNvPr id="3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96" y="3177"/>
                  <a:ext cx="1024" cy="3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/>
                    <a:t>Window</a:t>
                  </a:r>
                </a:p>
              </p:txBody>
            </p:sp>
            <p:sp>
              <p:nvSpPr>
                <p:cNvPr id="31" name="Line 11"/>
                <p:cNvSpPr>
                  <a:spLocks noChangeShapeType="1"/>
                </p:cNvSpPr>
                <p:nvPr/>
              </p:nvSpPr>
              <p:spPr bwMode="auto">
                <a:xfrm>
                  <a:off x="770" y="2968"/>
                  <a:ext cx="7" cy="21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2" name="Group 19"/>
              <p:cNvGrpSpPr>
                <a:grpSpLocks/>
              </p:cNvGrpSpPr>
              <p:nvPr/>
            </p:nvGrpSpPr>
            <p:grpSpPr bwMode="auto">
              <a:xfrm>
                <a:off x="624" y="2915"/>
                <a:ext cx="1152" cy="932"/>
                <a:chOff x="624" y="2915"/>
                <a:chExt cx="1152" cy="932"/>
              </a:xfrm>
            </p:grpSpPr>
            <p:sp>
              <p:nvSpPr>
                <p:cNvPr id="2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24" y="3475"/>
                  <a:ext cx="1152" cy="3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/>
                    <a:t>Drift electrode</a:t>
                  </a:r>
                </a:p>
              </p:txBody>
            </p:sp>
            <p:sp>
              <p:nvSpPr>
                <p:cNvPr id="29" name="Line 12"/>
                <p:cNvSpPr>
                  <a:spLocks noChangeShapeType="1"/>
                </p:cNvSpPr>
                <p:nvPr/>
              </p:nvSpPr>
              <p:spPr bwMode="auto">
                <a:xfrm>
                  <a:off x="1025" y="2915"/>
                  <a:ext cx="7" cy="59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3" name="Group 20"/>
              <p:cNvGrpSpPr>
                <a:grpSpLocks/>
              </p:cNvGrpSpPr>
              <p:nvPr/>
            </p:nvGrpSpPr>
            <p:grpSpPr bwMode="auto">
              <a:xfrm>
                <a:off x="1068" y="2805"/>
                <a:ext cx="1024" cy="755"/>
                <a:chOff x="1068" y="2805"/>
                <a:chExt cx="1024" cy="755"/>
              </a:xfrm>
            </p:grpSpPr>
            <p:sp>
              <p:nvSpPr>
                <p:cNvPr id="26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068" y="3188"/>
                  <a:ext cx="1024" cy="3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sz="1000" dirty="0"/>
                    <a:t>GEM stack</a:t>
                  </a:r>
                </a:p>
              </p:txBody>
            </p:sp>
            <p:sp>
              <p:nvSpPr>
                <p:cNvPr id="27" name="Line 13"/>
                <p:cNvSpPr>
                  <a:spLocks noChangeShapeType="1"/>
                </p:cNvSpPr>
                <p:nvPr/>
              </p:nvSpPr>
              <p:spPr bwMode="auto">
                <a:xfrm>
                  <a:off x="1669" y="2805"/>
                  <a:ext cx="7" cy="36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4" name="Group 21"/>
              <p:cNvGrpSpPr>
                <a:grpSpLocks/>
              </p:cNvGrpSpPr>
              <p:nvPr/>
            </p:nvGrpSpPr>
            <p:grpSpPr bwMode="auto">
              <a:xfrm>
                <a:off x="1954" y="2830"/>
                <a:ext cx="1338" cy="1505"/>
                <a:chOff x="1954" y="2830"/>
                <a:chExt cx="1338" cy="1505"/>
              </a:xfrm>
            </p:grpSpPr>
            <p:sp>
              <p:nvSpPr>
                <p:cNvPr id="2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954" y="3032"/>
                  <a:ext cx="1338" cy="13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/>
                    <a:t>Pad Plane  Support                      &amp;                        Media-Distribution</a:t>
                  </a:r>
                </a:p>
              </p:txBody>
            </p:sp>
            <p:sp>
              <p:nvSpPr>
                <p:cNvPr id="25" name="Line 14"/>
                <p:cNvSpPr>
                  <a:spLocks noChangeShapeType="1"/>
                </p:cNvSpPr>
                <p:nvPr/>
              </p:nvSpPr>
              <p:spPr bwMode="auto">
                <a:xfrm>
                  <a:off x="2621" y="2830"/>
                  <a:ext cx="7" cy="2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5" name="Group 22"/>
              <p:cNvGrpSpPr>
                <a:grpSpLocks/>
              </p:cNvGrpSpPr>
              <p:nvPr/>
            </p:nvGrpSpPr>
            <p:grpSpPr bwMode="auto">
              <a:xfrm>
                <a:off x="3033" y="2760"/>
                <a:ext cx="1726" cy="1093"/>
                <a:chOff x="3033" y="2760"/>
                <a:chExt cx="1726" cy="1093"/>
              </a:xfrm>
            </p:grpSpPr>
            <p:sp>
              <p:nvSpPr>
                <p:cNvPr id="22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033" y="3015"/>
                  <a:ext cx="1726" cy="8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/>
                    <a:t>Cooling                  Support                                 &amp; </a:t>
                  </a:r>
                  <a:r>
                    <a:rPr lang="en-US" sz="1000" dirty="0" smtClean="0"/>
                    <a:t>LV- </a:t>
                  </a:r>
                  <a:r>
                    <a:rPr lang="en-US" sz="1000" dirty="0"/>
                    <a:t>Distribution</a:t>
                  </a:r>
                </a:p>
              </p:txBody>
            </p:sp>
            <p:sp>
              <p:nvSpPr>
                <p:cNvPr id="23" name="Line 15"/>
                <p:cNvSpPr>
                  <a:spLocks noChangeShapeType="1"/>
                </p:cNvSpPr>
                <p:nvPr/>
              </p:nvSpPr>
              <p:spPr bwMode="auto">
                <a:xfrm>
                  <a:off x="3313" y="2760"/>
                  <a:ext cx="329" cy="28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6" name="Group 23"/>
              <p:cNvGrpSpPr>
                <a:grpSpLocks/>
              </p:cNvGrpSpPr>
              <p:nvPr/>
            </p:nvGrpSpPr>
            <p:grpSpPr bwMode="auto">
              <a:xfrm>
                <a:off x="4501" y="2556"/>
                <a:ext cx="1057" cy="1065"/>
                <a:chOff x="4501" y="2556"/>
                <a:chExt cx="1057" cy="1065"/>
              </a:xfrm>
            </p:grpSpPr>
            <p:sp>
              <p:nvSpPr>
                <p:cNvPr id="2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4501" y="3016"/>
                  <a:ext cx="1057" cy="6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/>
                    <a:t>Front-End Electronic</a:t>
                  </a:r>
                </a:p>
              </p:txBody>
            </p:sp>
            <p:sp>
              <p:nvSpPr>
                <p:cNvPr id="21" name="Line 16"/>
                <p:cNvSpPr>
                  <a:spLocks noChangeShapeType="1"/>
                </p:cNvSpPr>
                <p:nvPr/>
              </p:nvSpPr>
              <p:spPr bwMode="auto">
                <a:xfrm>
                  <a:off x="5049" y="2556"/>
                  <a:ext cx="7" cy="44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7" name="Group 24"/>
              <p:cNvGrpSpPr>
                <a:grpSpLocks/>
              </p:cNvGrpSpPr>
              <p:nvPr/>
            </p:nvGrpSpPr>
            <p:grpSpPr bwMode="auto">
              <a:xfrm>
                <a:off x="4787" y="2486"/>
                <a:ext cx="1201" cy="1859"/>
                <a:chOff x="4787" y="2486"/>
                <a:chExt cx="1201" cy="1859"/>
              </a:xfrm>
            </p:grpSpPr>
            <p:sp>
              <p:nvSpPr>
                <p:cNvPr id="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787" y="3507"/>
                  <a:ext cx="1201" cy="8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50000"/>
                    </a:lnSpc>
                    <a:spcBef>
                      <a:spcPct val="50000"/>
                    </a:spcBef>
                  </a:pPr>
                  <a:r>
                    <a:rPr lang="en-US" sz="1000" dirty="0"/>
                    <a:t>Shielding Cover</a:t>
                  </a:r>
                </a:p>
                <a:p>
                  <a:pPr algn="ctr">
                    <a:lnSpc>
                      <a:spcPct val="50000"/>
                    </a:lnSpc>
                    <a:spcBef>
                      <a:spcPct val="50000"/>
                    </a:spcBef>
                  </a:pPr>
                  <a:r>
                    <a:rPr lang="en-US" sz="1000" dirty="0"/>
                    <a:t> &amp; </a:t>
                  </a:r>
                </a:p>
                <a:p>
                  <a:pPr algn="ctr">
                    <a:lnSpc>
                      <a:spcPct val="50000"/>
                    </a:lnSpc>
                    <a:spcBef>
                      <a:spcPct val="50000"/>
                    </a:spcBef>
                  </a:pPr>
                  <a:r>
                    <a:rPr lang="en-US" sz="1000" dirty="0"/>
                    <a:t>Read-out Plane</a:t>
                  </a:r>
                </a:p>
              </p:txBody>
            </p:sp>
            <p:sp>
              <p:nvSpPr>
                <p:cNvPr id="19" name="Line 17"/>
                <p:cNvSpPr>
                  <a:spLocks noChangeShapeType="1"/>
                </p:cNvSpPr>
                <p:nvPr/>
              </p:nvSpPr>
              <p:spPr bwMode="auto">
                <a:xfrm>
                  <a:off x="5405" y="2486"/>
                  <a:ext cx="7" cy="91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oval" w="lg" len="lg"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cxnSp>
        <p:nvCxnSpPr>
          <p:cNvPr id="33" name="Straight Arrow Connector 32"/>
          <p:cNvCxnSpPr/>
          <p:nvPr/>
        </p:nvCxnSpPr>
        <p:spPr>
          <a:xfrm>
            <a:off x="9929850" y="78579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643315"/>
            <a:ext cx="16678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7" y="5072075"/>
            <a:ext cx="2360337" cy="157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85726" y="2000246"/>
            <a:ext cx="4283309" cy="4515611"/>
            <a:chOff x="285720" y="2143117"/>
            <a:chExt cx="4283309" cy="4515611"/>
          </a:xfrm>
        </p:grpSpPr>
        <p:pic>
          <p:nvPicPr>
            <p:cNvPr id="21" name="Picture 20" descr="IMAGE GEM10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2250267" y="2607461"/>
              <a:ext cx="2576516" cy="1647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 descr="IMAGE GEM11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3500438"/>
              <a:ext cx="2214578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14612" y="4143380"/>
              <a:ext cx="1854417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28926" y="5214950"/>
              <a:ext cx="1423973" cy="1443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748" name="Picture 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785932"/>
            <a:ext cx="2357454" cy="135684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</p:pic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714349" y="642918"/>
            <a:ext cx="2612767" cy="36933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Spherical GEM, S. D. Pinto</a:t>
            </a:r>
          </a:p>
        </p:txBody>
      </p:sp>
      <p:sp>
        <p:nvSpPr>
          <p:cNvPr id="31754" name="TextBox 21"/>
          <p:cNvSpPr txBox="1">
            <a:spLocks noChangeArrowheads="1"/>
          </p:cNvSpPr>
          <p:nvPr/>
        </p:nvSpPr>
        <p:spPr bwMode="auto">
          <a:xfrm>
            <a:off x="6500826" y="1071552"/>
            <a:ext cx="1641796" cy="646331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/>
              <a:t>Japanese GEMs</a:t>
            </a:r>
          </a:p>
          <a:p>
            <a:r>
              <a:rPr lang="en-US" dirty="0"/>
              <a:t>S. Uno</a:t>
            </a:r>
          </a:p>
        </p:txBody>
      </p:sp>
      <p:pic>
        <p:nvPicPr>
          <p:cNvPr id="31755" name="Picture 2" descr="04KEK2 G+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32" y="4357700"/>
            <a:ext cx="1888901" cy="204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32</a:t>
            </a:fld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6000760" y="2143117"/>
            <a:ext cx="2658208" cy="2109788"/>
            <a:chOff x="6143636" y="1357298"/>
            <a:chExt cx="2658208" cy="2109788"/>
          </a:xfrm>
        </p:grpSpPr>
        <p:grpSp>
          <p:nvGrpSpPr>
            <p:cNvPr id="2" name="Group 6"/>
            <p:cNvGrpSpPr>
              <a:grpSpLocks/>
            </p:cNvGrpSpPr>
            <p:nvPr/>
          </p:nvGrpSpPr>
          <p:grpSpPr bwMode="auto">
            <a:xfrm>
              <a:off x="6143636" y="1357298"/>
              <a:ext cx="2658208" cy="2109788"/>
              <a:chOff x="75" y="1386"/>
              <a:chExt cx="2394" cy="1928"/>
            </a:xfrm>
          </p:grpSpPr>
          <p:pic>
            <p:nvPicPr>
              <p:cNvPr id="31863" name="Picture 7" descr="P825003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5" y="1386"/>
                <a:ext cx="2394" cy="1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64" name="Line 8"/>
              <p:cNvSpPr>
                <a:spLocks noChangeShapeType="1"/>
              </p:cNvSpPr>
              <p:nvPr/>
            </p:nvSpPr>
            <p:spPr bwMode="auto">
              <a:xfrm>
                <a:off x="404" y="1646"/>
                <a:ext cx="40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65" name="Line 9"/>
              <p:cNvSpPr>
                <a:spLocks noChangeShapeType="1"/>
              </p:cNvSpPr>
              <p:nvPr/>
            </p:nvSpPr>
            <p:spPr bwMode="auto">
              <a:xfrm>
                <a:off x="311" y="2537"/>
                <a:ext cx="40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66" name="Line 10"/>
              <p:cNvSpPr>
                <a:spLocks noChangeShapeType="1"/>
              </p:cNvSpPr>
              <p:nvPr/>
            </p:nvSpPr>
            <p:spPr bwMode="auto">
              <a:xfrm flipH="1">
                <a:off x="544" y="1654"/>
                <a:ext cx="90" cy="8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67" name="Text Box 11"/>
              <p:cNvSpPr txBox="1">
                <a:spLocks noChangeArrowheads="1"/>
              </p:cNvSpPr>
              <p:nvPr/>
            </p:nvSpPr>
            <p:spPr bwMode="auto">
              <a:xfrm>
                <a:off x="152" y="1930"/>
                <a:ext cx="631" cy="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/>
                  <a:t>10cm</a:t>
                </a:r>
              </a:p>
            </p:txBody>
          </p:sp>
          <p:sp>
            <p:nvSpPr>
              <p:cNvPr id="31868" name="Line 12"/>
              <p:cNvSpPr>
                <a:spLocks noChangeShapeType="1"/>
              </p:cNvSpPr>
              <p:nvPr/>
            </p:nvSpPr>
            <p:spPr bwMode="auto">
              <a:xfrm flipH="1">
                <a:off x="714" y="2537"/>
                <a:ext cx="31" cy="4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69" name="Line 13"/>
              <p:cNvSpPr>
                <a:spLocks noChangeShapeType="1"/>
              </p:cNvSpPr>
              <p:nvPr/>
            </p:nvSpPr>
            <p:spPr bwMode="auto">
              <a:xfrm>
                <a:off x="1831" y="2537"/>
                <a:ext cx="31" cy="4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870" name="Line 14"/>
              <p:cNvSpPr>
                <a:spLocks noChangeShapeType="1"/>
              </p:cNvSpPr>
              <p:nvPr/>
            </p:nvSpPr>
            <p:spPr bwMode="auto">
              <a:xfrm flipH="1" flipV="1">
                <a:off x="714" y="2874"/>
                <a:ext cx="1148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0" name="Text Box 11"/>
            <p:cNvSpPr txBox="1">
              <a:spLocks noChangeArrowheads="1"/>
            </p:cNvSpPr>
            <p:nvPr/>
          </p:nvSpPr>
          <p:spPr bwMode="auto">
            <a:xfrm>
              <a:off x="7143768" y="3000372"/>
              <a:ext cx="7008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10cm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00034" y="1000114"/>
            <a:ext cx="3198953" cy="646331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j-lt"/>
              </a:rPr>
              <a:t>Spherical GEM</a:t>
            </a:r>
          </a:p>
          <a:p>
            <a:r>
              <a:rPr lang="en-GB" dirty="0" smtClean="0">
                <a:solidFill>
                  <a:schemeClr val="tx2"/>
                </a:solidFill>
                <a:latin typeface="+mj-lt"/>
              </a:rPr>
              <a:t>for  X-Ray diffraction application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428861" y="142857"/>
            <a:ext cx="4072726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8" name="Rectangle 4"/>
          <p:cNvSpPr>
            <a:spLocks noChangeArrowheads="1"/>
          </p:cNvSpPr>
          <p:nvPr/>
        </p:nvSpPr>
        <p:spPr bwMode="auto">
          <a:xfrm>
            <a:off x="4429124" y="4214818"/>
            <a:ext cx="4038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/>
          <a:lstStyle/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PCB tech - etching + drilling 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 Simple and robust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 V</a:t>
            </a:r>
            <a:r>
              <a:rPr lang="en-US" baseline="-25000" dirty="0">
                <a:solidFill>
                  <a:schemeClr val="tx2"/>
                </a:solidFill>
              </a:rPr>
              <a:t>TGEM</a:t>
            </a:r>
            <a:r>
              <a:rPr lang="en-US" dirty="0">
                <a:solidFill>
                  <a:schemeClr val="tx2"/>
                </a:solidFill>
              </a:rPr>
              <a:t>~2KV (at atmospheric pressure</a:t>
            </a:r>
            <a:r>
              <a:rPr lang="en-US" dirty="0"/>
              <a:t>)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5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gain in single- &amp; </a:t>
            </a: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7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double-TGEM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Sub-mm to mm special resolution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Fast (ns)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Low pressure </a:t>
            </a:r>
            <a:r>
              <a:rPr lang="en-US" dirty="0">
                <a:solidFill>
                  <a:srgbClr val="FF0000"/>
                </a:solidFill>
              </a:rPr>
              <a:t>(&lt;1Torr)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gain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  <a:p>
            <a:pPr marL="342654" indent="-342654">
              <a:lnSpc>
                <a:spcPct val="80000"/>
              </a:lnSpc>
              <a:spcBef>
                <a:spcPct val="20000"/>
              </a:spcBef>
            </a:pPr>
            <a:endParaRPr lang="en-US" dirty="0">
              <a:solidFill>
                <a:srgbClr val="FF0000"/>
              </a:solidFill>
            </a:endParaRP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900" dirty="0">
              <a:latin typeface="Arial" pitchFamily="34" charset="0"/>
            </a:endParaRP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285720" y="4357694"/>
            <a:ext cx="3810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/>
          <a:lstStyle/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Microlithography + etching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High Spatial resolution (tens of microns); V</a:t>
            </a:r>
            <a:r>
              <a:rPr lang="en-US" baseline="-25000" dirty="0">
                <a:solidFill>
                  <a:schemeClr val="tx2"/>
                </a:solidFill>
              </a:rPr>
              <a:t>GEM</a:t>
            </a:r>
            <a:r>
              <a:rPr lang="en-US" dirty="0">
                <a:solidFill>
                  <a:schemeClr val="tx2"/>
                </a:solidFill>
              </a:rPr>
              <a:t>~400V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FF0000"/>
                </a:solidFill>
              </a:rPr>
              <a:t>&gt;10</a:t>
            </a:r>
            <a:r>
              <a:rPr lang="en-US" baseline="30000" dirty="0">
                <a:solidFill>
                  <a:srgbClr val="FF0000"/>
                </a:solidFill>
              </a:rPr>
              <a:t>3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gain in single GEM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10</a:t>
            </a:r>
            <a:r>
              <a:rPr lang="en-US" baseline="30000" dirty="0">
                <a:solidFill>
                  <a:schemeClr val="tx2"/>
                </a:solidFill>
              </a:rPr>
              <a:t>6 </a:t>
            </a:r>
            <a:r>
              <a:rPr lang="en-US" dirty="0">
                <a:solidFill>
                  <a:schemeClr val="tx2"/>
                </a:solidFill>
              </a:rPr>
              <a:t>gain in cascaded GEMs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Fast (ns)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Low pressure – gain~30</a:t>
            </a:r>
          </a:p>
          <a:p>
            <a:pPr marL="342654" indent="-342654">
              <a:lnSpc>
                <a:spcPct val="80000"/>
              </a:lnSpc>
              <a:spcBef>
                <a:spcPct val="20000"/>
              </a:spcBef>
            </a:pPr>
            <a:endParaRPr lang="en-US" dirty="0"/>
          </a:p>
          <a:p>
            <a:pPr marL="342654" indent="-342654">
              <a:lnSpc>
                <a:spcPct val="80000"/>
              </a:lnSpc>
              <a:spcBef>
                <a:spcPct val="20000"/>
              </a:spcBef>
            </a:pPr>
            <a:endParaRPr lang="en-US" dirty="0">
              <a:solidFill>
                <a:schemeClr val="tx1"/>
              </a:solidFill>
              <a:latin typeface="Arial" pitchFamily="34" charset="0"/>
            </a:endParaRPr>
          </a:p>
          <a:p>
            <a:pPr marL="342654" indent="-342654">
              <a:lnSpc>
                <a:spcPct val="80000"/>
              </a:lnSpc>
              <a:spcBef>
                <a:spcPct val="20000"/>
              </a:spcBef>
            </a:pPr>
            <a:endParaRPr lang="en-US" dirty="0">
              <a:latin typeface="Arial" pitchFamily="34" charset="0"/>
            </a:endParaRPr>
          </a:p>
          <a:p>
            <a:pPr marL="342654" indent="-342654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13350" name="Text Box 6"/>
          <p:cNvSpPr txBox="1">
            <a:spLocks noChangeArrowheads="1"/>
          </p:cNvSpPr>
          <p:nvPr/>
        </p:nvSpPr>
        <p:spPr bwMode="auto">
          <a:xfrm>
            <a:off x="4343400" y="2209806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pPr>
              <a:spcBef>
                <a:spcPct val="50000"/>
              </a:spcBef>
            </a:pPr>
            <a:endParaRPr lang="en-US" sz="2000" dirty="0"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500562" y="1000109"/>
            <a:ext cx="3048000" cy="3030527"/>
            <a:chOff x="5257800" y="990600"/>
            <a:chExt cx="3048000" cy="3030527"/>
          </a:xfrm>
        </p:grpSpPr>
        <p:pic>
          <p:nvPicPr>
            <p:cNvPr id="313347" name="Picture 3" descr="Capture_00016"/>
            <p:cNvPicPr preferRelativeResize="0"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6380" y="1928802"/>
              <a:ext cx="2895600" cy="209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3351" name="Line 7"/>
            <p:cNvSpPr>
              <a:spLocks noChangeShapeType="1"/>
            </p:cNvSpPr>
            <p:nvPr/>
          </p:nvSpPr>
          <p:spPr bwMode="auto">
            <a:xfrm>
              <a:off x="8153400" y="1676400"/>
              <a:ext cx="0" cy="228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2" name="Group 8"/>
            <p:cNvGrpSpPr>
              <a:grpSpLocks/>
            </p:cNvGrpSpPr>
            <p:nvPr/>
          </p:nvGrpSpPr>
          <p:grpSpPr bwMode="auto">
            <a:xfrm>
              <a:off x="5257800" y="1676400"/>
              <a:ext cx="2895600" cy="228600"/>
              <a:chOff x="672" y="1152"/>
              <a:chExt cx="1824" cy="144"/>
            </a:xfrm>
          </p:grpSpPr>
          <p:sp>
            <p:nvSpPr>
              <p:cNvPr id="313353" name="Line 9"/>
              <p:cNvSpPr>
                <a:spLocks noChangeShapeType="1"/>
              </p:cNvSpPr>
              <p:nvPr/>
            </p:nvSpPr>
            <p:spPr bwMode="auto">
              <a:xfrm>
                <a:off x="672" y="1248"/>
                <a:ext cx="182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3354" name="Line 10"/>
              <p:cNvSpPr>
                <a:spLocks noChangeShapeType="1"/>
              </p:cNvSpPr>
              <p:nvPr/>
            </p:nvSpPr>
            <p:spPr bwMode="auto">
              <a:xfrm>
                <a:off x="672" y="1152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3355" name="Text Box 11"/>
            <p:cNvSpPr txBox="1">
              <a:spLocks noChangeArrowheads="1"/>
            </p:cNvSpPr>
            <p:nvPr/>
          </p:nvSpPr>
          <p:spPr bwMode="auto">
            <a:xfrm>
              <a:off x="6248400" y="1447800"/>
              <a:ext cx="838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  <a:cs typeface="Arial" pitchFamily="34" charset="0"/>
                </a:rPr>
                <a:t>1mm</a:t>
              </a:r>
            </a:p>
          </p:txBody>
        </p:sp>
        <p:sp>
          <p:nvSpPr>
            <p:cNvPr id="313363" name="Text Box 19"/>
            <p:cNvSpPr txBox="1">
              <a:spLocks noChangeArrowheads="1"/>
            </p:cNvSpPr>
            <p:nvPr/>
          </p:nvSpPr>
          <p:spPr bwMode="auto">
            <a:xfrm>
              <a:off x="5410200" y="990600"/>
              <a:ext cx="2895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chemeClr val="tx2"/>
                  </a:solidFill>
                  <a:cs typeface="Arial" pitchFamily="34" charset="0"/>
                </a:rPr>
                <a:t>THGEM</a:t>
              </a:r>
              <a:endParaRPr lang="en-US" b="1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85720" y="1000108"/>
            <a:ext cx="3505200" cy="3143250"/>
            <a:chOff x="762000" y="990600"/>
            <a:chExt cx="3505200" cy="3143250"/>
          </a:xfrm>
        </p:grpSpPr>
        <p:graphicFrame>
          <p:nvGraphicFramePr>
            <p:cNvPr id="313356" name="Object 12"/>
            <p:cNvGraphicFramePr>
              <a:graphicFrameLocks noChangeAspect="1"/>
            </p:cNvGraphicFramePr>
            <p:nvPr/>
          </p:nvGraphicFramePr>
          <p:xfrm>
            <a:off x="1143000" y="1752600"/>
            <a:ext cx="2895600" cy="2381250"/>
          </p:xfrm>
          <a:graphic>
            <a:graphicData uri="http://schemas.openxmlformats.org/presentationml/2006/ole">
              <p:oleObj spid="_x0000_s150530" name="Bitmap Image" r:id="rId5" imgW="3048426" imgH="2514286" progId="PBrush">
                <p:embed/>
              </p:oleObj>
            </a:graphicData>
          </a:graphic>
        </p:graphicFrame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143000" y="1531938"/>
              <a:ext cx="2895600" cy="220662"/>
              <a:chOff x="3168" y="816"/>
              <a:chExt cx="1824" cy="144"/>
            </a:xfrm>
          </p:grpSpPr>
          <p:grpSp>
            <p:nvGrpSpPr>
              <p:cNvPr id="4" name="Group 14"/>
              <p:cNvGrpSpPr>
                <a:grpSpLocks/>
              </p:cNvGrpSpPr>
              <p:nvPr/>
            </p:nvGrpSpPr>
            <p:grpSpPr bwMode="auto">
              <a:xfrm>
                <a:off x="3168" y="816"/>
                <a:ext cx="1824" cy="144"/>
                <a:chOff x="480" y="816"/>
                <a:chExt cx="1824" cy="144"/>
              </a:xfrm>
            </p:grpSpPr>
            <p:sp>
              <p:nvSpPr>
                <p:cNvPr id="313359" name="Line 15"/>
                <p:cNvSpPr>
                  <a:spLocks noChangeShapeType="1"/>
                </p:cNvSpPr>
                <p:nvPr/>
              </p:nvSpPr>
              <p:spPr bwMode="auto">
                <a:xfrm>
                  <a:off x="480" y="912"/>
                  <a:ext cx="182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3360" name="Line 16"/>
                <p:cNvSpPr>
                  <a:spLocks noChangeShapeType="1"/>
                </p:cNvSpPr>
                <p:nvPr/>
              </p:nvSpPr>
              <p:spPr bwMode="auto">
                <a:xfrm>
                  <a:off x="480" y="816"/>
                  <a:ext cx="0" cy="1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13361" name="Line 17"/>
              <p:cNvSpPr>
                <a:spLocks noChangeShapeType="1"/>
              </p:cNvSpPr>
              <p:nvPr/>
            </p:nvSpPr>
            <p:spPr bwMode="auto">
              <a:xfrm>
                <a:off x="4992" y="816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13362" name="Text Box 18"/>
            <p:cNvSpPr txBox="1">
              <a:spLocks noChangeArrowheads="1"/>
            </p:cNvSpPr>
            <p:nvPr/>
          </p:nvSpPr>
          <p:spPr bwMode="auto">
            <a:xfrm>
              <a:off x="2209800" y="1298575"/>
              <a:ext cx="838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  <a:cs typeface="Arial" pitchFamily="34" charset="0"/>
                </a:rPr>
                <a:t>1mm</a:t>
              </a:r>
            </a:p>
          </p:txBody>
        </p:sp>
        <p:sp>
          <p:nvSpPr>
            <p:cNvPr id="313364" name="Text Box 20"/>
            <p:cNvSpPr txBox="1">
              <a:spLocks noChangeArrowheads="1"/>
            </p:cNvSpPr>
            <p:nvPr/>
          </p:nvSpPr>
          <p:spPr bwMode="auto">
            <a:xfrm>
              <a:off x="762000" y="990600"/>
              <a:ext cx="3505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>
                  <a:solidFill>
                    <a:schemeClr val="tx2"/>
                  </a:solidFill>
                  <a:cs typeface="Arial" pitchFamily="34" charset="0"/>
                </a:rPr>
                <a:t>Standard GEM</a:t>
              </a:r>
            </a:p>
          </p:txBody>
        </p:sp>
      </p:grpSp>
      <p:graphicFrame>
        <p:nvGraphicFramePr>
          <p:cNvPr id="313365" name="Rectangle 2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50531" name="משוואה" r:id="rId6" imgW="0" imgH="0" progId="Equation.3">
              <p:embed/>
            </p:oleObj>
          </a:graphicData>
        </a:graphic>
      </p:graphicFrame>
      <p:graphicFrame>
        <p:nvGraphicFramePr>
          <p:cNvPr id="313366" name="Rectangle 22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50532" name="משוואה" r:id="rId7" imgW="0" imgH="0" progId="Equation.3">
              <p:embed/>
            </p:oleObj>
          </a:graphicData>
        </a:graphic>
      </p:graphicFrame>
      <p:sp>
        <p:nvSpPr>
          <p:cNvPr id="313368" name="Text Box 24"/>
          <p:cNvSpPr txBox="1">
            <a:spLocks noChangeArrowheads="1"/>
          </p:cNvSpPr>
          <p:nvPr/>
        </p:nvSpPr>
        <p:spPr bwMode="auto">
          <a:xfrm>
            <a:off x="212728" y="6491294"/>
            <a:ext cx="1574337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sz="1000" dirty="0" smtClean="0">
                <a:latin typeface="Arial" pitchFamily="34" charset="0"/>
              </a:rPr>
              <a:t>V. Peskov, A</a:t>
            </a:r>
            <a:r>
              <a:rPr lang="en-US" sz="1000" dirty="0">
                <a:latin typeface="Arial" pitchFamily="34" charset="0"/>
              </a:rPr>
              <a:t>. </a:t>
            </a:r>
            <a:r>
              <a:rPr lang="en-US" sz="1000" dirty="0" smtClean="0">
                <a:latin typeface="Arial" pitchFamily="34" charset="0"/>
              </a:rPr>
              <a:t>Breskin …</a:t>
            </a:r>
            <a:endParaRPr lang="en-US" dirty="0"/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1285852" y="142853"/>
            <a:ext cx="6802320" cy="74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THGEM – Thick GEM / RetGEM Resistive Thick GEM</a:t>
            </a:r>
            <a:endParaRPr lang="en-C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pic>
        <p:nvPicPr>
          <p:cNvPr id="26" name="Picture 4" descr="P101000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929454" y="928672"/>
            <a:ext cx="2000264" cy="1500317"/>
          </a:xfrm>
          <a:prstGeom prst="rect">
            <a:avLst/>
          </a:prstGeom>
          <a:noFill/>
        </p:spPr>
      </p:pic>
      <p:sp>
        <p:nvSpPr>
          <p:cNvPr id="2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5398" name="Object 6"/>
          <p:cNvGraphicFramePr>
            <a:graphicFrameLocks noChangeAspect="1"/>
          </p:cNvGraphicFramePr>
          <p:nvPr/>
        </p:nvGraphicFramePr>
        <p:xfrm>
          <a:off x="0" y="1500174"/>
          <a:ext cx="4343400" cy="3543300"/>
        </p:xfrm>
        <a:graphic>
          <a:graphicData uri="http://schemas.openxmlformats.org/presentationml/2006/ole">
            <p:oleObj spid="_x0000_s151554" name="Graph" r:id="rId4" imgW="3725280" imgH="3101760" progId="Origin50.Graph">
              <p:embed/>
            </p:oleObj>
          </a:graphicData>
        </a:graphic>
      </p:graphicFrame>
      <p:graphicFrame>
        <p:nvGraphicFramePr>
          <p:cNvPr id="315399" name="Object 7"/>
          <p:cNvGraphicFramePr>
            <a:graphicFrameLocks noChangeAspect="1"/>
          </p:cNvGraphicFramePr>
          <p:nvPr/>
        </p:nvGraphicFramePr>
        <p:xfrm>
          <a:off x="4429124" y="1428736"/>
          <a:ext cx="4495800" cy="3549650"/>
        </p:xfrm>
        <a:graphic>
          <a:graphicData uri="http://schemas.openxmlformats.org/presentationml/2006/ole">
            <p:oleObj spid="_x0000_s151555" name="Graph" r:id="rId5" imgW="2718720" imgH="2135520" progId="Origin50.Graph">
              <p:embed/>
            </p:oleObj>
          </a:graphicData>
        </a:graphic>
      </p:graphicFrame>
      <p:sp>
        <p:nvSpPr>
          <p:cNvPr id="9" name="TextBox 25"/>
          <p:cNvSpPr txBox="1">
            <a:spLocks noChangeArrowheads="1"/>
          </p:cNvSpPr>
          <p:nvPr/>
        </p:nvSpPr>
        <p:spPr bwMode="auto">
          <a:xfrm>
            <a:off x="1285852" y="142853"/>
            <a:ext cx="6802320" cy="74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THGEM – Thick GEM / RetGEM Resistive Thick GEM</a:t>
            </a:r>
            <a:endParaRPr lang="en-C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4" cstate="print"/>
          <a:srcRect l="3732"/>
          <a:stretch>
            <a:fillRect/>
          </a:stretch>
        </p:blipFill>
        <p:spPr bwMode="auto">
          <a:xfrm>
            <a:off x="6500814" y="1000131"/>
            <a:ext cx="2230437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8" y="1000126"/>
            <a:ext cx="21320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3" y="1071563"/>
            <a:ext cx="2017712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28625" y="3286126"/>
            <a:ext cx="2903130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tx2"/>
                </a:solidFill>
              </a:rPr>
              <a:t>Mask etching + drilling; rim = 0.1mm</a:t>
            </a:r>
            <a:endParaRPr lang="en-CA" sz="1400" dirty="0">
              <a:solidFill>
                <a:schemeClr val="tx2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990600" y="3657600"/>
            <a:ext cx="2514600" cy="762000"/>
            <a:chOff x="336" y="960"/>
            <a:chExt cx="2016" cy="576"/>
          </a:xfrm>
        </p:grpSpPr>
        <p:sp>
          <p:nvSpPr>
            <p:cNvPr id="25618" name="Rectangle 12"/>
            <p:cNvSpPr>
              <a:spLocks noChangeArrowheads="1"/>
            </p:cNvSpPr>
            <p:nvPr/>
          </p:nvSpPr>
          <p:spPr bwMode="auto">
            <a:xfrm>
              <a:off x="336" y="960"/>
              <a:ext cx="2016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19" name="Rectangle 13"/>
            <p:cNvSpPr>
              <a:spLocks noChangeArrowheads="1"/>
            </p:cNvSpPr>
            <p:nvPr/>
          </p:nvSpPr>
          <p:spPr bwMode="auto">
            <a:xfrm>
              <a:off x="1296" y="1248"/>
              <a:ext cx="1056" cy="288"/>
            </a:xfrm>
            <a:prstGeom prst="rect">
              <a:avLst/>
            </a:prstGeom>
            <a:solidFill>
              <a:srgbClr val="E3CF5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0" name="Rectangle 14"/>
            <p:cNvSpPr>
              <a:spLocks noChangeArrowheads="1"/>
            </p:cNvSpPr>
            <p:nvPr/>
          </p:nvSpPr>
          <p:spPr bwMode="auto">
            <a:xfrm>
              <a:off x="336" y="1248"/>
              <a:ext cx="421" cy="288"/>
            </a:xfrm>
            <a:prstGeom prst="rect">
              <a:avLst/>
            </a:prstGeom>
            <a:solidFill>
              <a:srgbClr val="E3CF5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1" name="Rectangle 15"/>
            <p:cNvSpPr>
              <a:spLocks noChangeArrowheads="1"/>
            </p:cNvSpPr>
            <p:nvPr/>
          </p:nvSpPr>
          <p:spPr bwMode="auto">
            <a:xfrm>
              <a:off x="1530" y="1200"/>
              <a:ext cx="816" cy="48"/>
            </a:xfrm>
            <a:prstGeom prst="rect">
              <a:avLst/>
            </a:prstGeom>
            <a:solidFill>
              <a:srgbClr val="5674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2" name="Rectangle 16"/>
            <p:cNvSpPr>
              <a:spLocks noChangeArrowheads="1"/>
            </p:cNvSpPr>
            <p:nvPr/>
          </p:nvSpPr>
          <p:spPr bwMode="auto">
            <a:xfrm>
              <a:off x="336" y="1194"/>
              <a:ext cx="195" cy="47"/>
            </a:xfrm>
            <a:prstGeom prst="rect">
              <a:avLst/>
            </a:prstGeom>
            <a:solidFill>
              <a:srgbClr val="5674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3" name="Oval 17"/>
            <p:cNvSpPr>
              <a:spLocks noChangeArrowheads="1"/>
            </p:cNvSpPr>
            <p:nvPr/>
          </p:nvSpPr>
          <p:spPr bwMode="auto">
            <a:xfrm>
              <a:off x="1392" y="1116"/>
              <a:ext cx="288" cy="288"/>
            </a:xfrm>
            <a:prstGeom prst="ellipse">
              <a:avLst/>
            </a:prstGeom>
            <a:noFill/>
            <a:ln w="9525">
              <a:solidFill>
                <a:srgbClr val="E60F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4" name="Line 18"/>
            <p:cNvSpPr>
              <a:spLocks noChangeShapeType="1"/>
            </p:cNvSpPr>
            <p:nvPr/>
          </p:nvSpPr>
          <p:spPr bwMode="auto">
            <a:xfrm>
              <a:off x="1301" y="1038"/>
              <a:ext cx="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25608" name="Picture 19" descr="rim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6"/>
            <a:ext cx="2286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4343406" y="3200403"/>
            <a:ext cx="4264849" cy="3441786"/>
            <a:chOff x="1202" y="1026"/>
            <a:chExt cx="3629" cy="3215"/>
          </a:xfrm>
        </p:grpSpPr>
        <p:sp>
          <p:nvSpPr>
            <p:cNvPr id="25614" name="Rectangle 21"/>
            <p:cNvSpPr>
              <a:spLocks noChangeArrowheads="1"/>
            </p:cNvSpPr>
            <p:nvPr/>
          </p:nvSpPr>
          <p:spPr bwMode="auto">
            <a:xfrm>
              <a:off x="3329" y="2477"/>
              <a:ext cx="1143" cy="3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/>
                <a:t>6 keV X-ray</a:t>
              </a:r>
            </a:p>
          </p:txBody>
        </p: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202" y="1026"/>
              <a:ext cx="3629" cy="3105"/>
              <a:chOff x="1020" y="981"/>
              <a:chExt cx="3629" cy="3105"/>
            </a:xfrm>
          </p:grpSpPr>
          <p:graphicFrame>
            <p:nvGraphicFramePr>
              <p:cNvPr id="25602" name="Object 2"/>
              <p:cNvGraphicFramePr>
                <a:graphicFrameLocks noChangeAspect="1"/>
              </p:cNvGraphicFramePr>
              <p:nvPr/>
            </p:nvGraphicFramePr>
            <p:xfrm>
              <a:off x="1020" y="981"/>
              <a:ext cx="3629" cy="3105"/>
            </p:xfrm>
            <a:graphic>
              <a:graphicData uri="http://schemas.openxmlformats.org/presentationml/2006/ole">
                <p:oleObj spid="_x0000_s31746" name="Graph" r:id="rId8" imgW="3947040" imgH="3268800" progId="Origin50.Graph">
                  <p:embed/>
                </p:oleObj>
              </a:graphicData>
            </a:graphic>
          </p:graphicFrame>
          <p:sp>
            <p:nvSpPr>
              <p:cNvPr id="25617" name="Text Box 24"/>
              <p:cNvSpPr txBox="1">
                <a:spLocks noChangeArrowheads="1"/>
              </p:cNvSpPr>
              <p:nvPr/>
            </p:nvSpPr>
            <p:spPr bwMode="auto">
              <a:xfrm>
                <a:off x="4280" y="1641"/>
                <a:ext cx="364" cy="287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dirty="0"/>
                  <a:t>10</a:t>
                </a:r>
                <a:r>
                  <a:rPr lang="en-US" sz="1400" b="1" baseline="30000" dirty="0"/>
                  <a:t>4</a:t>
                </a:r>
              </a:p>
            </p:txBody>
          </p:sp>
        </p:grpSp>
        <p:sp>
          <p:nvSpPr>
            <p:cNvPr id="25616" name="Text Box 25"/>
            <p:cNvSpPr txBox="1">
              <a:spLocks noChangeArrowheads="1"/>
            </p:cNvSpPr>
            <p:nvPr/>
          </p:nvSpPr>
          <p:spPr bwMode="auto">
            <a:xfrm>
              <a:off x="2042" y="3752"/>
              <a:ext cx="2316" cy="4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pitch</a:t>
              </a:r>
              <a:r>
                <a:rPr lang="en-US" sz="1400" dirty="0">
                  <a:solidFill>
                    <a:schemeClr val="tx2"/>
                  </a:solidFill>
                </a:rPr>
                <a:t> = 1 mm; </a:t>
              </a:r>
              <a:r>
                <a:rPr lang="en-US" sz="1400" b="1" dirty="0">
                  <a:solidFill>
                    <a:schemeClr val="tx2"/>
                  </a:solidFill>
                </a:rPr>
                <a:t>diameter</a:t>
              </a:r>
              <a:r>
                <a:rPr lang="en-US" sz="1400" dirty="0">
                  <a:solidFill>
                    <a:schemeClr val="tx2"/>
                  </a:solidFill>
                </a:rPr>
                <a:t> = 0.5 mm; </a:t>
              </a:r>
            </a:p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rim</a:t>
              </a:r>
              <a:r>
                <a:rPr lang="en-US" sz="1400" dirty="0">
                  <a:solidFill>
                    <a:schemeClr val="tx2"/>
                  </a:solidFill>
                </a:rPr>
                <a:t>=40; 60; 80; 100; 120 </a:t>
              </a:r>
              <a:r>
                <a:rPr lang="en-US" sz="1400" dirty="0">
                  <a:solidFill>
                    <a:schemeClr val="tx2"/>
                  </a:solidFill>
                  <a:latin typeface="Symbol" pitchFamily="18" charset="2"/>
                </a:rPr>
                <a:t>m</a:t>
              </a:r>
              <a:r>
                <a:rPr lang="en-US" sz="1400" dirty="0">
                  <a:solidFill>
                    <a:schemeClr val="tx2"/>
                  </a:solidFill>
                </a:rPr>
                <a:t>m</a:t>
              </a:r>
            </a:p>
          </p:txBody>
        </p:sp>
      </p:grpSp>
      <p:pic>
        <p:nvPicPr>
          <p:cNvPr id="25610" name="Picture 26" descr="ri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4648200"/>
            <a:ext cx="19431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Text Box 6"/>
          <p:cNvSpPr txBox="1">
            <a:spLocks noChangeArrowheads="1"/>
          </p:cNvSpPr>
          <p:nvPr/>
        </p:nvSpPr>
        <p:spPr bwMode="auto">
          <a:xfrm>
            <a:off x="4714881" y="3143251"/>
            <a:ext cx="349014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sz="1400" dirty="0">
                <a:solidFill>
                  <a:schemeClr val="tx2"/>
                </a:solidFill>
              </a:rPr>
              <a:t>Drilling + chemical rim etching without mask</a:t>
            </a:r>
          </a:p>
        </p:txBody>
      </p:sp>
      <p:sp>
        <p:nvSpPr>
          <p:cNvPr id="25613" name="TextBox 25"/>
          <p:cNvSpPr txBox="1">
            <a:spLocks noChangeArrowheads="1"/>
          </p:cNvSpPr>
          <p:nvPr/>
        </p:nvSpPr>
        <p:spPr bwMode="auto">
          <a:xfrm>
            <a:off x="1285852" y="142853"/>
            <a:ext cx="6802320" cy="74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THGEM – Thick GEM / RetGEM Resistive Thick GEM</a:t>
            </a:r>
            <a:endParaRPr lang="en-C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85720" y="3429000"/>
            <a:ext cx="3595466" cy="1524000"/>
            <a:chOff x="3565" y="-16"/>
            <a:chExt cx="2988" cy="1459"/>
          </a:xfrm>
        </p:grpSpPr>
        <p:sp>
          <p:nvSpPr>
            <p:cNvPr id="10" name="Rettangolo 10"/>
            <p:cNvSpPr/>
            <p:nvPr/>
          </p:nvSpPr>
          <p:spPr>
            <a:xfrm>
              <a:off x="3981" y="-16"/>
              <a:ext cx="2572" cy="145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GB" dirty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33805" name="Rettangolo 11"/>
            <p:cNvSpPr>
              <a:spLocks noChangeArrowheads="1"/>
            </p:cNvSpPr>
            <p:nvPr/>
          </p:nvSpPr>
          <p:spPr bwMode="auto">
            <a:xfrm>
              <a:off x="4021" y="662"/>
              <a:ext cx="1876" cy="48"/>
            </a:xfrm>
            <a:prstGeom prst="rect">
              <a:avLst/>
            </a:prstGeom>
            <a:solidFill>
              <a:srgbClr val="0080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dirty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12" name="Rettangolo 12"/>
            <p:cNvSpPr/>
            <p:nvPr/>
          </p:nvSpPr>
          <p:spPr>
            <a:xfrm>
              <a:off x="4014" y="990"/>
              <a:ext cx="1875" cy="49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GB" dirty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13" name="Rettangolo 13"/>
            <p:cNvSpPr/>
            <p:nvPr/>
          </p:nvSpPr>
          <p:spPr>
            <a:xfrm>
              <a:off x="4014" y="1316"/>
              <a:ext cx="1875" cy="4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GB" dirty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33808" name="CasellaDiTesto 248"/>
            <p:cNvSpPr txBox="1">
              <a:spLocks noChangeArrowheads="1"/>
            </p:cNvSpPr>
            <p:nvPr/>
          </p:nvSpPr>
          <p:spPr bwMode="auto">
            <a:xfrm>
              <a:off x="3818" y="1125"/>
              <a:ext cx="767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/>
                <a:t>anode</a:t>
              </a:r>
            </a:p>
          </p:txBody>
        </p:sp>
        <p:sp>
          <p:nvSpPr>
            <p:cNvPr id="33809" name="CasellaDiTesto 249"/>
            <p:cNvSpPr txBox="1">
              <a:spLocks noChangeArrowheads="1"/>
            </p:cNvSpPr>
            <p:nvPr/>
          </p:nvSpPr>
          <p:spPr bwMode="auto">
            <a:xfrm>
              <a:off x="5311" y="108"/>
              <a:ext cx="765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/>
                <a:t>drift</a:t>
              </a:r>
            </a:p>
          </p:txBody>
        </p:sp>
        <p:sp>
          <p:nvSpPr>
            <p:cNvPr id="33810" name="CasellaDiTesto 250"/>
            <p:cNvSpPr txBox="1">
              <a:spLocks noChangeArrowheads="1"/>
            </p:cNvSpPr>
            <p:nvPr/>
          </p:nvSpPr>
          <p:spPr bwMode="auto">
            <a:xfrm>
              <a:off x="3565" y="52"/>
              <a:ext cx="1114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dirty="0"/>
                <a:t>THGEM 1</a:t>
              </a:r>
            </a:p>
          </p:txBody>
        </p:sp>
        <p:sp>
          <p:nvSpPr>
            <p:cNvPr id="33811" name="CasellaDiTesto 252"/>
            <p:cNvSpPr txBox="1">
              <a:spLocks noChangeArrowheads="1"/>
            </p:cNvSpPr>
            <p:nvPr/>
          </p:nvSpPr>
          <p:spPr bwMode="auto">
            <a:xfrm>
              <a:off x="3565" y="326"/>
              <a:ext cx="1114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/>
                <a:t>THGEM</a:t>
              </a:r>
              <a:r>
                <a:rPr lang="en-GB" dirty="0"/>
                <a:t> </a:t>
              </a:r>
              <a:r>
                <a:rPr lang="en-GB" sz="1200" dirty="0"/>
                <a:t>2</a:t>
              </a:r>
            </a:p>
          </p:txBody>
        </p:sp>
        <p:cxnSp>
          <p:nvCxnSpPr>
            <p:cNvPr id="18" name="Connettore 2 19"/>
            <p:cNvCxnSpPr/>
            <p:nvPr/>
          </p:nvCxnSpPr>
          <p:spPr>
            <a:xfrm rot="5400000">
              <a:off x="5039" y="1181"/>
              <a:ext cx="3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3" name="CasellaDiTesto 264"/>
            <p:cNvSpPr txBox="1">
              <a:spLocks noChangeArrowheads="1"/>
            </p:cNvSpPr>
            <p:nvPr/>
          </p:nvSpPr>
          <p:spPr bwMode="auto">
            <a:xfrm>
              <a:off x="5261" y="1047"/>
              <a:ext cx="713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/>
                <a:t>E</a:t>
              </a:r>
              <a:r>
                <a:rPr lang="en-GB" baseline="-25000"/>
                <a:t>transfer</a:t>
              </a:r>
            </a:p>
          </p:txBody>
        </p:sp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5263" y="1072"/>
              <a:ext cx="914" cy="14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571089" indent="-571089">
                <a:lnSpc>
                  <a:spcPct val="70000"/>
                </a:lnSpc>
                <a:spcBef>
                  <a:spcPct val="30000"/>
                </a:spcBef>
                <a:buClr>
                  <a:schemeClr val="hlink"/>
                </a:buClr>
              </a:pPr>
              <a:r>
                <a:rPr lang="en-GB" sz="1400" dirty="0">
                  <a:solidFill>
                    <a:srgbClr val="0000CC"/>
                  </a:solidFill>
                </a:rPr>
                <a:t>2.0 mm</a:t>
              </a:r>
              <a:r>
                <a:rPr lang="en-GB" sz="1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		</a:t>
              </a:r>
            </a:p>
          </p:txBody>
        </p:sp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>
              <a:off x="5267" y="782"/>
              <a:ext cx="910" cy="159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571089" indent="-571089">
                <a:lnSpc>
                  <a:spcPct val="70000"/>
                </a:lnSpc>
                <a:spcBef>
                  <a:spcPct val="30000"/>
                </a:spcBef>
                <a:buClr>
                  <a:schemeClr val="hlink"/>
                </a:buClr>
              </a:pPr>
              <a:r>
                <a:rPr lang="en-GB" sz="1400" dirty="0">
                  <a:solidFill>
                    <a:srgbClr val="0000CC"/>
                  </a:solidFill>
                </a:rPr>
                <a:t>2.0 mm</a:t>
              </a:r>
              <a:r>
                <a:rPr lang="en-GB" sz="1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		</a:t>
              </a:r>
            </a:p>
          </p:txBody>
        </p:sp>
        <p:sp>
          <p:nvSpPr>
            <p:cNvPr id="22" name="Rectangle 3"/>
            <p:cNvSpPr>
              <a:spLocks noChangeArrowheads="1"/>
            </p:cNvSpPr>
            <p:nvPr/>
          </p:nvSpPr>
          <p:spPr bwMode="auto">
            <a:xfrm>
              <a:off x="4515" y="52"/>
              <a:ext cx="58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571089" indent="-571089">
                <a:lnSpc>
                  <a:spcPct val="70000"/>
                </a:lnSpc>
                <a:spcBef>
                  <a:spcPct val="30000"/>
                </a:spcBef>
                <a:buClr>
                  <a:schemeClr val="hlink"/>
                </a:buClr>
              </a:pPr>
              <a:r>
                <a:rPr lang="en-GB" sz="1400" dirty="0">
                  <a:solidFill>
                    <a:srgbClr val="FF33CC"/>
                  </a:solidFill>
                </a:rPr>
                <a:t>CsI </a:t>
              </a:r>
              <a:r>
                <a:rPr lang="en-GB" sz="1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	</a:t>
              </a:r>
            </a:p>
          </p:txBody>
        </p:sp>
        <p:sp>
          <p:nvSpPr>
            <p:cNvPr id="33817" name="Line 34"/>
            <p:cNvSpPr>
              <a:spLocks noChangeShapeType="1"/>
            </p:cNvSpPr>
            <p:nvPr/>
          </p:nvSpPr>
          <p:spPr bwMode="auto">
            <a:xfrm>
              <a:off x="4029" y="331"/>
              <a:ext cx="1855" cy="0"/>
            </a:xfrm>
            <a:prstGeom prst="line">
              <a:avLst/>
            </a:prstGeom>
            <a:noFill/>
            <a:ln w="28575">
              <a:solidFill>
                <a:srgbClr val="FF33CC"/>
              </a:solidFill>
              <a:round/>
              <a:headEnd/>
              <a:tailEnd/>
            </a:ln>
          </p:spPr>
          <p:txBody>
            <a:bodyPr lIns="92075" tIns="46038" rIns="92075" bIns="46038" anchor="ctr"/>
            <a:lstStyle/>
            <a:p>
              <a:endParaRPr lang="en-GB"/>
            </a:p>
          </p:txBody>
        </p:sp>
        <p:cxnSp>
          <p:nvCxnSpPr>
            <p:cNvPr id="24" name="Connettore 2 258"/>
            <p:cNvCxnSpPr/>
            <p:nvPr/>
          </p:nvCxnSpPr>
          <p:spPr>
            <a:xfrm rot="5400000">
              <a:off x="5038" y="841"/>
              <a:ext cx="302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9" name="CasellaDiTesto 252"/>
            <p:cNvSpPr txBox="1">
              <a:spLocks noChangeArrowheads="1"/>
            </p:cNvSpPr>
            <p:nvPr/>
          </p:nvSpPr>
          <p:spPr bwMode="auto">
            <a:xfrm>
              <a:off x="3565" y="668"/>
              <a:ext cx="1114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/>
                <a:t>THGEM</a:t>
              </a:r>
              <a:r>
                <a:rPr lang="en-GB" dirty="0"/>
                <a:t> </a:t>
              </a:r>
              <a:r>
                <a:rPr lang="en-GB" sz="1200" dirty="0"/>
                <a:t>3</a:t>
              </a:r>
            </a:p>
          </p:txBody>
        </p:sp>
        <p:sp>
          <p:nvSpPr>
            <p:cNvPr id="33820" name="Rettangolo 243"/>
            <p:cNvSpPr>
              <a:spLocks noChangeArrowheads="1"/>
            </p:cNvSpPr>
            <p:nvPr/>
          </p:nvSpPr>
          <p:spPr bwMode="auto">
            <a:xfrm>
              <a:off x="4033" y="355"/>
              <a:ext cx="1844" cy="42"/>
            </a:xfrm>
            <a:prstGeom prst="rect">
              <a:avLst/>
            </a:prstGeom>
            <a:solidFill>
              <a:srgbClr val="008000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dirty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5248" y="455"/>
              <a:ext cx="870" cy="14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pPr marL="571089" indent="-571089">
                <a:lnSpc>
                  <a:spcPct val="70000"/>
                </a:lnSpc>
                <a:spcBef>
                  <a:spcPct val="30000"/>
                </a:spcBef>
                <a:buClr>
                  <a:schemeClr val="hlink"/>
                </a:buClr>
              </a:pPr>
              <a:r>
                <a:rPr lang="en-GB" sz="1400" dirty="0">
                  <a:solidFill>
                    <a:srgbClr val="0000CC"/>
                  </a:solidFill>
                </a:rPr>
                <a:t>2.0 mm</a:t>
              </a:r>
              <a:r>
                <a:rPr lang="en-GB" sz="1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		</a:t>
              </a:r>
            </a:p>
          </p:txBody>
        </p:sp>
        <p:cxnSp>
          <p:nvCxnSpPr>
            <p:cNvPr id="28" name="Connettore 2 258"/>
            <p:cNvCxnSpPr/>
            <p:nvPr/>
          </p:nvCxnSpPr>
          <p:spPr>
            <a:xfrm rot="5400000">
              <a:off x="5038" y="528"/>
              <a:ext cx="302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794" name="TextBox 17"/>
          <p:cNvSpPr txBox="1">
            <a:spLocks noChangeArrowheads="1"/>
          </p:cNvSpPr>
          <p:nvPr/>
        </p:nvSpPr>
        <p:spPr bwMode="auto">
          <a:xfrm>
            <a:off x="3643310" y="3214687"/>
            <a:ext cx="1395762" cy="707826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000" dirty="0"/>
              <a:t>Thick GEM</a:t>
            </a:r>
          </a:p>
          <a:p>
            <a:r>
              <a:rPr lang="en-US" sz="2000" dirty="0"/>
              <a:t>F. Tessaroto</a:t>
            </a:r>
          </a:p>
        </p:txBody>
      </p:sp>
      <p:pic>
        <p:nvPicPr>
          <p:cNvPr id="33795" name="Picture 2" descr="C:\Documents and Settings\akimoto\デスクトップ\200905212126000_ResG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000108"/>
            <a:ext cx="173099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7420453" y="1428737"/>
            <a:ext cx="1723415" cy="707826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000" dirty="0"/>
              <a:t>RET-thick GEM</a:t>
            </a:r>
          </a:p>
          <a:p>
            <a:r>
              <a:rPr lang="en-US" sz="2000" dirty="0"/>
              <a:t>R. Akimoto</a:t>
            </a:r>
          </a:p>
        </p:txBody>
      </p:sp>
      <p:pic>
        <p:nvPicPr>
          <p:cNvPr id="33797" name="Picture 13" descr="C:\Documents and Settings\akimoto\My Documents\stability_dif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3" y="4500576"/>
            <a:ext cx="3587262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45" descr="IMG_3145"/>
          <p:cNvPicPr>
            <a:picLocks noChangeAspect="1" noChangeArrowheads="1"/>
          </p:cNvPicPr>
          <p:nvPr/>
        </p:nvPicPr>
        <p:blipFill>
          <a:blip r:embed="rId5" cstate="print"/>
          <a:srcRect l="8842" r="2211"/>
          <a:stretch>
            <a:fillRect/>
          </a:stretch>
        </p:blipFill>
        <p:spPr bwMode="auto">
          <a:xfrm>
            <a:off x="285726" y="1000108"/>
            <a:ext cx="2431059" cy="20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4" descr="spaccato_0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9" y="1214422"/>
            <a:ext cx="2227733" cy="180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4" descr="DSCN017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02" y="5000636"/>
            <a:ext cx="2022245" cy="16430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803" name="Picture 3" descr="Picture 0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18" y="5072080"/>
            <a:ext cx="1906835" cy="162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2" name="TextBox 25"/>
          <p:cNvSpPr txBox="1">
            <a:spLocks noChangeArrowheads="1"/>
          </p:cNvSpPr>
          <p:nvPr/>
        </p:nvSpPr>
        <p:spPr bwMode="auto">
          <a:xfrm>
            <a:off x="1285852" y="142853"/>
            <a:ext cx="6802320" cy="74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altLang="ja-JP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</a:rPr>
              <a:t>THGEM – Thick GEM / RetGEM Resistive Thick GEM</a:t>
            </a:r>
            <a:endParaRPr lang="en-C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5305067" y="3571878"/>
            <a:ext cx="3838803" cy="1015602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pPr lvl="0">
              <a:buFont typeface="Arial" charset="0"/>
              <a:buChar char="•"/>
            </a:pPr>
            <a:r>
              <a:rPr lang="en-US" altLang="ja-JP" sz="1400" dirty="0" smtClean="0">
                <a:solidFill>
                  <a:srgbClr val="1F497D"/>
                </a:solidFill>
              </a:rPr>
              <a:t> Gain </a:t>
            </a:r>
            <a:r>
              <a:rPr lang="en-US" altLang="ja-JP" sz="1400" dirty="0" smtClean="0">
                <a:solidFill>
                  <a:srgbClr val="FF0000"/>
                </a:solidFill>
              </a:rPr>
              <a:t>increase </a:t>
            </a:r>
            <a:r>
              <a:rPr lang="en-US" altLang="ja-JP" sz="1400" dirty="0" smtClean="0">
                <a:solidFill>
                  <a:srgbClr val="1F497D"/>
                </a:solidFill>
              </a:rPr>
              <a:t>→ stability </a:t>
            </a:r>
            <a:r>
              <a:rPr lang="en-US" altLang="ja-JP" sz="1400" dirty="0" smtClean="0">
                <a:solidFill>
                  <a:srgbClr val="FF0000"/>
                </a:solidFill>
              </a:rPr>
              <a:t>gets worsen</a:t>
            </a:r>
            <a:r>
              <a:rPr lang="en-US" altLang="ja-JP" sz="1400" dirty="0" smtClean="0">
                <a:solidFill>
                  <a:prstClr val="black"/>
                </a:solidFill>
              </a:rPr>
              <a:t>.</a:t>
            </a:r>
          </a:p>
          <a:p>
            <a:pPr lvl="0">
              <a:buFont typeface="Arial" charset="0"/>
              <a:buChar char="•"/>
            </a:pPr>
            <a:r>
              <a:rPr lang="en-US" altLang="ja-JP" sz="1400" dirty="0" smtClean="0">
                <a:solidFill>
                  <a:prstClr val="black"/>
                </a:solidFill>
              </a:rPr>
              <a:t> </a:t>
            </a:r>
            <a:r>
              <a:rPr lang="en-US" altLang="ja-JP" sz="1400" dirty="0" smtClean="0">
                <a:solidFill>
                  <a:srgbClr val="FF0000"/>
                </a:solidFill>
              </a:rPr>
              <a:t>At first few hours</a:t>
            </a:r>
            <a:r>
              <a:rPr lang="en-US" altLang="ja-JP" sz="1400" dirty="0" smtClean="0">
                <a:solidFill>
                  <a:srgbClr val="1F497D"/>
                </a:solidFill>
              </a:rPr>
              <a:t>, gain drops down.</a:t>
            </a:r>
          </a:p>
          <a:p>
            <a:pPr lvl="0">
              <a:buFont typeface="Arial" charset="0"/>
              <a:buChar char="•"/>
            </a:pPr>
            <a:r>
              <a:rPr lang="en-US" altLang="ja-JP" sz="1400" dirty="0" smtClean="0">
                <a:solidFill>
                  <a:srgbClr val="1F497D"/>
                </a:solidFill>
              </a:rPr>
              <a:t> After that, the fluctuation of gain is within </a:t>
            </a:r>
            <a:r>
              <a:rPr lang="en-US" altLang="ja-JP" sz="1400" dirty="0" smtClean="0">
                <a:solidFill>
                  <a:srgbClr val="FF0000"/>
                </a:solidFill>
              </a:rPr>
              <a:t>±4%.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643446"/>
            <a:ext cx="1714512" cy="204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10" name="Picture 18" descr="TPC Bon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14686"/>
            <a:ext cx="3733800" cy="2654300"/>
          </a:xfrm>
          <a:prstGeom prst="rect">
            <a:avLst/>
          </a:prstGeom>
          <a:noFill/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500034" y="1714488"/>
            <a:ext cx="2895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TIMEPIX</a:t>
            </a:r>
          </a:p>
          <a:p>
            <a:r>
              <a:rPr lang="en-GB" sz="1600" dirty="0">
                <a:solidFill>
                  <a:schemeClr val="tx2"/>
                </a:solidFill>
              </a:rPr>
              <a:t>256x256 pixels, 55x55µm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14x14 mm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  <a:r>
              <a:rPr lang="en-GB" sz="1600" dirty="0">
                <a:solidFill>
                  <a:schemeClr val="tx2"/>
                </a:solidFill>
              </a:rPr>
              <a:t> active area </a:t>
            </a: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142844" y="642918"/>
            <a:ext cx="45113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Triple GEM TPC with Solid State Pixel Readout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500034" y="6143644"/>
            <a:ext cx="33790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/>
              <a:t>J. Kaminski, RD51 Workshop, Paris (October 2008)</a:t>
            </a:r>
          </a:p>
          <a:p>
            <a:r>
              <a:rPr lang="en-GB" sz="1200" b="1" dirty="0"/>
              <a:t>Bonn University ILC-TPC  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6248400" y="457200"/>
            <a:ext cx="25520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Cosmic track: short Drift 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6400800" y="3505200"/>
            <a:ext cx="1245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Long Drift: 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365125" y="5199063"/>
            <a:ext cx="1421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/>
              <a:t>Field Cage 26 cm</a:t>
            </a:r>
          </a:p>
          <a:p>
            <a:r>
              <a:rPr lang="en-GB" sz="1400" b="1" dirty="0"/>
              <a:t>RWTH Aachen</a:t>
            </a:r>
          </a:p>
        </p:txBody>
      </p:sp>
      <p:pic>
        <p:nvPicPr>
          <p:cNvPr id="59413" name="Picture 21" descr="Timepix T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143248"/>
            <a:ext cx="2127250" cy="1704975"/>
          </a:xfrm>
          <a:prstGeom prst="rect">
            <a:avLst/>
          </a:prstGeom>
          <a:noFill/>
        </p:spPr>
      </p:pic>
      <p:pic>
        <p:nvPicPr>
          <p:cNvPr id="59414" name="Picture 22" descr="Timepix TPC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907625" y="878665"/>
            <a:ext cx="2119313" cy="2362200"/>
          </a:xfrm>
          <a:prstGeom prst="rect">
            <a:avLst/>
          </a:prstGeom>
          <a:noFill/>
        </p:spPr>
      </p:pic>
      <p:pic>
        <p:nvPicPr>
          <p:cNvPr id="59415" name="Picture 23" descr="timepix track sho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1900" y="762000"/>
            <a:ext cx="2527300" cy="2767013"/>
          </a:xfrm>
          <a:prstGeom prst="rect">
            <a:avLst/>
          </a:prstGeom>
          <a:noFill/>
        </p:spPr>
      </p:pic>
      <p:pic>
        <p:nvPicPr>
          <p:cNvPr id="59416" name="Picture 24" descr="timepix track long"/>
          <p:cNvPicPr>
            <a:picLocks noChangeAspect="1" noChangeArrowheads="1"/>
          </p:cNvPicPr>
          <p:nvPr/>
        </p:nvPicPr>
        <p:blipFill>
          <a:blip r:embed="rId8" cstate="print"/>
          <a:srcRect l="2283" r="1912"/>
          <a:stretch>
            <a:fillRect/>
          </a:stretch>
        </p:blipFill>
        <p:spPr bwMode="auto">
          <a:xfrm>
            <a:off x="6324600" y="3810000"/>
            <a:ext cx="2465388" cy="2743200"/>
          </a:xfrm>
          <a:prstGeom prst="rect">
            <a:avLst/>
          </a:prstGeom>
          <a:noFill/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714375" y="214313"/>
            <a:ext cx="7772400" cy="328612"/>
          </a:xfrm>
          <a:prstGeom prst="rect">
            <a:avLst/>
          </a:prstGeom>
        </p:spPr>
        <p:txBody>
          <a:bodyPr lIns="91374" tIns="45690" rIns="91374" bIns="4569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Pixel MPGDs</a:t>
            </a: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ingrid on medipix9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642910" y="1571612"/>
            <a:ext cx="304800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810000" y="5486400"/>
            <a:ext cx="4358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/>
              <a:t>H. Van der Graaf , </a:t>
            </a:r>
          </a:p>
          <a:p>
            <a:r>
              <a:rPr lang="en-GB" sz="1400" b="1" dirty="0"/>
              <a:t>IEEE Nucl. Sci. </a:t>
            </a:r>
            <a:r>
              <a:rPr lang="en-GB" sz="1400" b="1" dirty="0" err="1"/>
              <a:t>Symp</a:t>
            </a:r>
            <a:r>
              <a:rPr lang="en-GB" sz="1400" b="1" dirty="0"/>
              <a:t>. Conf. Rec. (Dresden, October 2008) 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0" y="642918"/>
            <a:ext cx="495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Integrated Micromegas and Pixel Sensor</a:t>
            </a:r>
            <a:endParaRPr lang="en-GB" sz="1600" b="1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Postprocessing of the TIMEPIX chip to build a metal mesh on insulating pillars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6019800" y="3200400"/>
            <a:ext cx="2374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Cosmic track in He-iC</a:t>
            </a:r>
            <a:r>
              <a:rPr lang="en-GB" baseline="-25000">
                <a:solidFill>
                  <a:schemeClr val="bg1"/>
                </a:solidFill>
              </a:rPr>
              <a:t>4</a:t>
            </a:r>
            <a:r>
              <a:rPr lang="en-GB">
                <a:solidFill>
                  <a:schemeClr val="bg1"/>
                </a:solidFill>
              </a:rPr>
              <a:t>H</a:t>
            </a:r>
            <a:r>
              <a:rPr lang="en-GB" baseline="-25000">
                <a:solidFill>
                  <a:schemeClr val="bg1"/>
                </a:solidFill>
              </a:rPr>
              <a:t>10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63498" name="Picture 10" descr="chamb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071942"/>
            <a:ext cx="2971800" cy="2449513"/>
          </a:xfrm>
          <a:prstGeom prst="rect">
            <a:avLst/>
          </a:prstGeom>
          <a:noFill/>
        </p:spPr>
      </p:pic>
      <p:pic>
        <p:nvPicPr>
          <p:cNvPr id="63499" name="Picture 11" descr="microtpc"/>
          <p:cNvPicPr>
            <a:picLocks noChangeAspect="1" noChangeArrowheads="1"/>
          </p:cNvPicPr>
          <p:nvPr/>
        </p:nvPicPr>
        <p:blipFill>
          <a:blip r:embed="rId5" cstate="print"/>
          <a:srcRect l="9235" t="858" r="3963" b="330"/>
          <a:stretch>
            <a:fillRect/>
          </a:stretch>
        </p:blipFill>
        <p:spPr bwMode="auto">
          <a:xfrm>
            <a:off x="5000628" y="1500174"/>
            <a:ext cx="3100388" cy="4114800"/>
          </a:xfrm>
          <a:prstGeom prst="rect">
            <a:avLst/>
          </a:prstGeom>
          <a:noFill/>
        </p:spPr>
      </p:pic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5286380" y="785794"/>
            <a:ext cx="327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 smtClean="0">
                <a:solidFill>
                  <a:schemeClr val="tx2"/>
                </a:solidFill>
              </a:rPr>
              <a:t>Electron tracks from</a:t>
            </a:r>
            <a:r>
              <a:rPr lang="en-GB" sz="1600" b="1" baseline="30000" dirty="0" smtClean="0">
                <a:solidFill>
                  <a:schemeClr val="tx2"/>
                </a:solidFill>
              </a:rPr>
              <a:t>90</a:t>
            </a:r>
            <a:r>
              <a:rPr lang="en-GB" sz="1600" b="1" dirty="0" smtClean="0">
                <a:solidFill>
                  <a:schemeClr val="tx2"/>
                </a:solidFill>
              </a:rPr>
              <a:t>Sr in magnetic field (</a:t>
            </a:r>
            <a:r>
              <a:rPr lang="en-GB" sz="1600" b="1" dirty="0">
                <a:solidFill>
                  <a:schemeClr val="tx2"/>
                </a:solidFill>
              </a:rPr>
              <a:t>0.2 T):  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14348" y="0"/>
            <a:ext cx="7772400" cy="328612"/>
          </a:xfrm>
          <a:prstGeom prst="rect">
            <a:avLst/>
          </a:prstGeom>
        </p:spPr>
        <p:txBody>
          <a:bodyPr lIns="91374" tIns="45690" rIns="91374" bIns="4569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INGRID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XEVENTS"/>
          <p:cNvPicPr>
            <a:picLocks noChangeAspect="1" noChangeArrowheads="1"/>
          </p:cNvPicPr>
          <p:nvPr/>
        </p:nvPicPr>
        <p:blipFill>
          <a:blip r:embed="rId4" cstate="print"/>
          <a:srcRect b="6451"/>
          <a:stretch>
            <a:fillRect/>
          </a:stretch>
        </p:blipFill>
        <p:spPr bwMode="auto">
          <a:xfrm>
            <a:off x="6286512" y="785794"/>
            <a:ext cx="2362200" cy="2325688"/>
          </a:xfrm>
          <a:prstGeom prst="rect">
            <a:avLst/>
          </a:prstGeom>
          <a:noFill/>
        </p:spPr>
      </p:pic>
      <p:pic>
        <p:nvPicPr>
          <p:cNvPr id="78854" name="Picture 6" descr="Fit_Result_50um_390V_grid_4"/>
          <p:cNvPicPr>
            <a:picLocks noChangeAspect="1" noChangeArrowheads="1"/>
          </p:cNvPicPr>
          <p:nvPr/>
        </p:nvPicPr>
        <p:blipFill>
          <a:blip r:embed="rId5" cstate="print"/>
          <a:srcRect t="5762" r="6909"/>
          <a:stretch>
            <a:fillRect/>
          </a:stretch>
        </p:blipFill>
        <p:spPr bwMode="auto">
          <a:xfrm>
            <a:off x="2857488" y="3429000"/>
            <a:ext cx="4267200" cy="2690813"/>
          </a:xfrm>
          <a:prstGeom prst="rect">
            <a:avLst/>
          </a:prstGeom>
          <a:noFill/>
        </p:spPr>
      </p:pic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114800" y="4191000"/>
            <a:ext cx="1349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b="1" baseline="30000" dirty="0">
                <a:solidFill>
                  <a:schemeClr val="tx2"/>
                </a:solidFill>
              </a:rPr>
              <a:t>55</a:t>
            </a:r>
            <a:r>
              <a:rPr lang="en-GB" sz="1400" b="1" dirty="0">
                <a:solidFill>
                  <a:schemeClr val="tx2"/>
                </a:solidFill>
              </a:rPr>
              <a:t>Fe 5.9 </a:t>
            </a:r>
            <a:r>
              <a:rPr lang="en-GB" sz="1400" b="1" dirty="0" err="1">
                <a:solidFill>
                  <a:schemeClr val="tx2"/>
                </a:solidFill>
              </a:rPr>
              <a:t>keV</a:t>
            </a:r>
            <a:endParaRPr lang="en-GB" sz="1400" b="1" dirty="0">
              <a:solidFill>
                <a:schemeClr val="tx2"/>
              </a:solidFill>
            </a:endParaRPr>
          </a:p>
          <a:p>
            <a:pPr algn="ctr"/>
            <a:r>
              <a:rPr lang="en-GB" sz="1400" b="1" dirty="0">
                <a:solidFill>
                  <a:schemeClr val="tx2"/>
                </a:solidFill>
              </a:rPr>
              <a:t>5.6% </a:t>
            </a:r>
            <a:r>
              <a:rPr lang="en-GB" sz="1400" b="1" dirty="0" err="1">
                <a:solidFill>
                  <a:schemeClr val="tx2"/>
                </a:solidFill>
              </a:rPr>
              <a:t>rms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14282" y="928670"/>
            <a:ext cx="472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Intrinsic Energy Resolution</a:t>
            </a:r>
            <a:endParaRPr lang="en-GB" sz="1600" b="1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Due to low pixel capacitance and noise, the device can detect individual electrons released in the gas by an X-ray </a:t>
            </a:r>
            <a:r>
              <a:rPr lang="en-GB" sz="1600" dirty="0" err="1">
                <a:solidFill>
                  <a:schemeClr val="tx2"/>
                </a:solidFill>
              </a:rPr>
              <a:t>source.The</a:t>
            </a:r>
            <a:r>
              <a:rPr lang="en-GB" sz="1600" dirty="0">
                <a:solidFill>
                  <a:schemeClr val="tx2"/>
                </a:solidFill>
              </a:rPr>
              <a:t> pixel count provides the best energy resolution (statistical limit):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2714612" y="6143644"/>
            <a:ext cx="62389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/>
              <a:t>P. Colas, IEEE Nucl. Sci. </a:t>
            </a:r>
            <a:r>
              <a:rPr lang="en-GB" sz="1400" b="1" dirty="0" err="1"/>
              <a:t>Symp</a:t>
            </a:r>
            <a:r>
              <a:rPr lang="en-GB" sz="1400" b="1" dirty="0"/>
              <a:t>. Conf. Rec. (Dresden, Oct. 2008)  </a:t>
            </a:r>
          </a:p>
        </p:txBody>
      </p:sp>
      <p:sp>
        <p:nvSpPr>
          <p:cNvPr id="78878" name="Text Box 30"/>
          <p:cNvSpPr txBox="1">
            <a:spLocks noChangeArrowheads="1"/>
          </p:cNvSpPr>
          <p:nvPr/>
        </p:nvSpPr>
        <p:spPr bwMode="auto">
          <a:xfrm>
            <a:off x="3286116" y="3000372"/>
            <a:ext cx="3505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 baseline="30000" dirty="0">
                <a:solidFill>
                  <a:schemeClr val="tx2"/>
                </a:solidFill>
              </a:rPr>
              <a:t>55</a:t>
            </a:r>
            <a:r>
              <a:rPr lang="en-GB" sz="1600" b="1" dirty="0">
                <a:solidFill>
                  <a:schemeClr val="tx2"/>
                </a:solidFill>
              </a:rPr>
              <a:t>Fe </a:t>
            </a:r>
            <a:r>
              <a:rPr lang="en-GB" sz="1600" b="1" dirty="0" smtClean="0">
                <a:solidFill>
                  <a:schemeClr val="tx2"/>
                </a:solidFill>
              </a:rPr>
              <a:t>rays conversions in Argon</a:t>
            </a:r>
            <a:endParaRPr lang="en-GB" sz="1600" b="1" dirty="0">
              <a:solidFill>
                <a:schemeClr val="tx2"/>
              </a:solidFill>
            </a:endParaRPr>
          </a:p>
        </p:txBody>
      </p:sp>
      <p:graphicFrame>
        <p:nvGraphicFramePr>
          <p:cNvPr id="78882" name="Object 34"/>
          <p:cNvGraphicFramePr>
            <a:graphicFrameLocks noChangeAspect="1"/>
          </p:cNvGraphicFramePr>
          <p:nvPr/>
        </p:nvGraphicFramePr>
        <p:xfrm>
          <a:off x="2697163" y="2046288"/>
          <a:ext cx="923925" cy="573087"/>
        </p:xfrm>
        <a:graphic>
          <a:graphicData uri="http://schemas.openxmlformats.org/presentationml/2006/ole">
            <p:oleObj spid="_x0000_s485378" name="Equation" r:id="rId6" imgW="672840" imgH="419040" progId="Equation.3">
              <p:embed/>
            </p:oleObj>
          </a:graphicData>
        </a:graphic>
      </p:graphicFrame>
      <p:sp>
        <p:nvSpPr>
          <p:cNvPr id="78884" name="Text Box 36"/>
          <p:cNvSpPr txBox="1">
            <a:spLocks noChangeArrowheads="1"/>
          </p:cNvSpPr>
          <p:nvPr/>
        </p:nvSpPr>
        <p:spPr bwMode="auto">
          <a:xfrm>
            <a:off x="228600" y="2743200"/>
            <a:ext cx="26364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For 5.9 </a:t>
            </a:r>
            <a:r>
              <a:rPr lang="en-GB" sz="1600" dirty="0" err="1">
                <a:solidFill>
                  <a:schemeClr val="tx2"/>
                </a:solidFill>
              </a:rPr>
              <a:t>keV</a:t>
            </a:r>
            <a:r>
              <a:rPr lang="en-GB" sz="1600" dirty="0">
                <a:solidFill>
                  <a:schemeClr val="tx2"/>
                </a:solidFill>
              </a:rPr>
              <a:t> in Argon (N≈220):</a:t>
            </a:r>
          </a:p>
        </p:txBody>
      </p:sp>
      <p:graphicFrame>
        <p:nvGraphicFramePr>
          <p:cNvPr id="78885" name="Object 37"/>
          <p:cNvGraphicFramePr>
            <a:graphicFrameLocks noChangeAspect="1"/>
          </p:cNvGraphicFramePr>
          <p:nvPr/>
        </p:nvGraphicFramePr>
        <p:xfrm>
          <a:off x="1066800" y="3276600"/>
          <a:ext cx="762000" cy="457200"/>
        </p:xfrm>
        <a:graphic>
          <a:graphicData uri="http://schemas.openxmlformats.org/presentationml/2006/ole">
            <p:oleObj spid="_x0000_s485379" name="Equation" r:id="rId7" imgW="698500" imgH="419100" progId="Equation.3">
              <p:embed/>
            </p:oleObj>
          </a:graphicData>
        </a:graphic>
      </p:graphicFrame>
      <p:sp>
        <p:nvSpPr>
          <p:cNvPr id="78895" name="Arc 47"/>
          <p:cNvSpPr>
            <a:spLocks/>
          </p:cNvSpPr>
          <p:nvPr/>
        </p:nvSpPr>
        <p:spPr bwMode="auto">
          <a:xfrm flipH="1" flipV="1">
            <a:off x="1447800" y="3733800"/>
            <a:ext cx="26670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14375" y="214313"/>
            <a:ext cx="7772400" cy="328612"/>
          </a:xfrm>
          <a:prstGeom prst="rect">
            <a:avLst/>
          </a:prstGeom>
        </p:spPr>
        <p:txBody>
          <a:bodyPr lIns="91374" tIns="45690" rIns="91374" bIns="4569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Singe Electron 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65125" y="265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endParaRPr lang="fr-FR" dirty="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57188" y="1285875"/>
            <a:ext cx="3886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Semiconductor Industry technology: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 Photolithography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 Etching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 Coating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Doping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 Wafer postprocessing 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85813"/>
            <a:ext cx="32004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85818" y="214319"/>
            <a:ext cx="8144859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Trends in Micro-Pattern Gas Detectors (Technologies) </a:t>
            </a:r>
          </a:p>
        </p:txBody>
      </p:sp>
      <p:pic>
        <p:nvPicPr>
          <p:cNvPr id="38918" name="Picture 8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581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6" y="3581401"/>
            <a:ext cx="117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1143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3657606"/>
            <a:ext cx="14478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3" descr="detector-leslie-closeup-w_measur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533400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4" descr="uPIC8_cen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5334001"/>
            <a:ext cx="12954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2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1" y="5334000"/>
            <a:ext cx="633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2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3733800"/>
            <a:ext cx="14478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Text Box 26"/>
          <p:cNvSpPr txBox="1">
            <a:spLocks noChangeArrowheads="1"/>
          </p:cNvSpPr>
          <p:nvPr/>
        </p:nvSpPr>
        <p:spPr bwMode="auto">
          <a:xfrm>
            <a:off x="4038602" y="4876802"/>
            <a:ext cx="1985347" cy="101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Operational instabilities:</a:t>
            </a:r>
          </a:p>
          <a:p>
            <a:endParaRPr lang="en-US" sz="1200" b="1" dirty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Substrate charging-up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Discharges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Polymer deposition (ageing)</a:t>
            </a:r>
          </a:p>
        </p:txBody>
      </p:sp>
      <p:sp>
        <p:nvSpPr>
          <p:cNvPr id="38927" name="Line 27"/>
          <p:cNvSpPr>
            <a:spLocks noChangeShapeType="1"/>
          </p:cNvSpPr>
          <p:nvPr/>
        </p:nvSpPr>
        <p:spPr bwMode="auto">
          <a:xfrm>
            <a:off x="1600200" y="4953000"/>
            <a:ext cx="106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lIns="91374" tIns="45690" rIns="91374" bIns="45690"/>
          <a:lstStyle/>
          <a:p>
            <a:endParaRPr lang="en-GB" dirty="0"/>
          </a:p>
        </p:txBody>
      </p:sp>
      <p:sp>
        <p:nvSpPr>
          <p:cNvPr id="38928" name="Text Box 28"/>
          <p:cNvSpPr txBox="1">
            <a:spLocks noChangeArrowheads="1"/>
          </p:cNvSpPr>
          <p:nvPr/>
        </p:nvSpPr>
        <p:spPr bwMode="auto">
          <a:xfrm>
            <a:off x="1295402" y="5257801"/>
            <a:ext cx="1908531" cy="6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Rate Capability&gt;10</a:t>
            </a:r>
            <a:r>
              <a:rPr lang="en-US" sz="1200" b="1" baseline="30000" dirty="0">
                <a:solidFill>
                  <a:schemeClr val="tx2"/>
                </a:solidFill>
              </a:rPr>
              <a:t>6</a:t>
            </a:r>
            <a:r>
              <a:rPr lang="en-US" sz="1200" b="1" dirty="0">
                <a:solidFill>
                  <a:schemeClr val="tx2"/>
                </a:solidFill>
              </a:rPr>
              <a:t>/mm</a:t>
            </a:r>
            <a:r>
              <a:rPr lang="en-US" sz="1200" b="1" baseline="30000" dirty="0">
                <a:solidFill>
                  <a:schemeClr val="tx2"/>
                </a:solidFill>
              </a:rPr>
              <a:t>2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Position Resolution ~40</a:t>
            </a:r>
            <a:r>
              <a:rPr lang="en-US" sz="1200" b="1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200" b="1" dirty="0">
                <a:solidFill>
                  <a:schemeClr val="tx2"/>
                </a:solidFill>
              </a:rPr>
              <a:t>m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2-track Resolution ~400</a:t>
            </a:r>
            <a:r>
              <a:rPr lang="en-US" sz="1200" b="1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200" b="1" dirty="0">
                <a:solidFill>
                  <a:schemeClr val="tx2"/>
                </a:solidFill>
              </a:rPr>
              <a:t>m</a:t>
            </a:r>
          </a:p>
        </p:txBody>
      </p:sp>
      <p:sp>
        <p:nvSpPr>
          <p:cNvPr id="38929" name="Text Box 29"/>
          <p:cNvSpPr txBox="1">
            <a:spLocks noChangeArrowheads="1"/>
          </p:cNvSpPr>
          <p:nvPr/>
        </p:nvSpPr>
        <p:spPr bwMode="auto">
          <a:xfrm>
            <a:off x="288925" y="6357944"/>
            <a:ext cx="6222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MWPC</a:t>
            </a:r>
          </a:p>
        </p:txBody>
      </p:sp>
      <p:sp>
        <p:nvSpPr>
          <p:cNvPr id="38930" name="Text Box 30"/>
          <p:cNvSpPr txBox="1">
            <a:spLocks noChangeArrowheads="1"/>
          </p:cNvSpPr>
          <p:nvPr/>
        </p:nvSpPr>
        <p:spPr bwMode="auto">
          <a:xfrm>
            <a:off x="3429000" y="6324606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MSGC</a:t>
            </a:r>
          </a:p>
        </p:txBody>
      </p:sp>
      <p:sp>
        <p:nvSpPr>
          <p:cNvPr id="80927" name="Text Box 31"/>
          <p:cNvSpPr txBox="1">
            <a:spLocks noChangeArrowheads="1"/>
          </p:cNvSpPr>
          <p:nvPr/>
        </p:nvSpPr>
        <p:spPr bwMode="auto">
          <a:xfrm>
            <a:off x="1524003" y="3962401"/>
            <a:ext cx="1280987" cy="83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Amplifying cell</a:t>
            </a:r>
          </a:p>
          <a:p>
            <a:pPr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reduction by</a:t>
            </a:r>
          </a:p>
          <a:p>
            <a:pPr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factor of 10</a:t>
            </a:r>
          </a:p>
          <a:p>
            <a:pPr>
              <a:defRPr/>
            </a:pPr>
            <a:endParaRPr lang="en-US" sz="1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505200" y="4648201"/>
          <a:ext cx="2438400" cy="1839913"/>
        </p:xfrm>
        <a:graphic>
          <a:graphicData uri="http://schemas.openxmlformats.org/presentationml/2006/ole">
            <p:oleObj spid="_x0000_s26626" name="PHOTO-PAINT" r:id="rId4" imgW="7225397" imgH="5447619" progId="CorelPhotoPaint.Image.12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172200" y="4648206"/>
          <a:ext cx="2514600" cy="1819275"/>
        </p:xfrm>
        <a:graphic>
          <a:graphicData uri="http://schemas.openxmlformats.org/presentationml/2006/ole">
            <p:oleObj spid="_x0000_s26627" name="PHOTO-PAINT" r:id="rId5" imgW="7847619" imgH="5676190" progId="CorelPhotoPaint.Image.12">
              <p:embed/>
            </p:oleObj>
          </a:graphicData>
        </a:graphic>
      </p:graphicFrame>
      <p:pic>
        <p:nvPicPr>
          <p:cNvPr id="2355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762006"/>
            <a:ext cx="2667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572002" y="1851030"/>
            <a:ext cx="888251" cy="24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2x10</a:t>
            </a:r>
            <a:r>
              <a:rPr lang="en-US" sz="1000" b="1" baseline="30000" dirty="0">
                <a:solidFill>
                  <a:srgbClr val="FF0000"/>
                </a:solidFill>
              </a:rPr>
              <a:t>6</a:t>
            </a:r>
            <a:r>
              <a:rPr lang="en-US" sz="1000" b="1" dirty="0">
                <a:solidFill>
                  <a:srgbClr val="FF0000"/>
                </a:solidFill>
              </a:rPr>
              <a:t> p/mm</a:t>
            </a:r>
            <a:r>
              <a:rPr lang="en-US" sz="1000" b="1" baseline="30000" dirty="0">
                <a:solidFill>
                  <a:srgbClr val="FF0000"/>
                </a:solidFill>
              </a:rPr>
              <a:t>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3558" name="Text Box 20"/>
          <p:cNvSpPr txBox="1">
            <a:spLocks noChangeArrowheads="1"/>
          </p:cNvSpPr>
          <p:nvPr/>
        </p:nvSpPr>
        <p:spPr bwMode="auto">
          <a:xfrm>
            <a:off x="785788" y="142855"/>
            <a:ext cx="6807179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Micro-Pattern 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Detectors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Summary</a:t>
            </a:r>
            <a:endParaRPr lang="en-US" b="1" dirty="0"/>
          </a:p>
        </p:txBody>
      </p:sp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214315" y="1143001"/>
            <a:ext cx="3158039" cy="230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Rate Capability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High Gain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Space Resolution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Time Resolution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Energy Resolution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Ageing Properties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Ion Backflow Reduction</a:t>
            </a:r>
          </a:p>
          <a:p>
            <a:pPr marL="342654" indent="-342654">
              <a:buFontTx/>
              <a:buChar char="•"/>
            </a:pPr>
            <a:r>
              <a:rPr lang="en-US" dirty="0">
                <a:solidFill>
                  <a:schemeClr val="tx2"/>
                </a:solidFill>
              </a:rPr>
              <a:t>Photon Feedback Reduction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05200" y="2819400"/>
            <a:ext cx="2514600" cy="1752600"/>
            <a:chOff x="2797" y="2438"/>
            <a:chExt cx="2400" cy="1587"/>
          </a:xfrm>
        </p:grpSpPr>
        <p:pic>
          <p:nvPicPr>
            <p:cNvPr id="23572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97" y="2438"/>
              <a:ext cx="2400" cy="15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3573" name="Text Box 23"/>
            <p:cNvSpPr txBox="1">
              <a:spLocks noChangeArrowheads="1"/>
            </p:cNvSpPr>
            <p:nvPr/>
          </p:nvSpPr>
          <p:spPr bwMode="auto">
            <a:xfrm>
              <a:off x="3093" y="3025"/>
              <a:ext cx="752" cy="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Spatial </a:t>
              </a:r>
            </a:p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resolution  </a:t>
              </a:r>
            </a:p>
            <a:p>
              <a:pPr algn="ctr"/>
              <a:r>
                <a:rPr lang="en-US" sz="1000" b="1" dirty="0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sz="1000" b="1" dirty="0">
                  <a:solidFill>
                    <a:srgbClr val="FF0000"/>
                  </a:solidFill>
                </a:rPr>
                <a:t>~ 12</a:t>
              </a:r>
              <a:r>
                <a:rPr lang="en-US" sz="1000" b="1" dirty="0">
                  <a:solidFill>
                    <a:srgbClr val="FF0000"/>
                  </a:solidFill>
                  <a:latin typeface="Symbol" pitchFamily="18" charset="2"/>
                </a:rPr>
                <a:t> m</a:t>
              </a:r>
              <a:r>
                <a:rPr lang="en-US" sz="1000" b="1" dirty="0">
                  <a:solidFill>
                    <a:srgbClr val="FF0000"/>
                  </a:solidFill>
                </a:rPr>
                <a:t>m</a:t>
              </a:r>
            </a:p>
          </p:txBody>
        </p:sp>
      </p:grpSp>
      <p:pic>
        <p:nvPicPr>
          <p:cNvPr id="23561" name="Picture 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762000"/>
            <a:ext cx="2590800" cy="2114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3562" name="Picture 26" descr="4515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0" y="2895601"/>
            <a:ext cx="21336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29"/>
          <p:cNvSpPr>
            <a:spLocks noChangeArrowheads="1"/>
          </p:cNvSpPr>
          <p:nvPr/>
        </p:nvSpPr>
        <p:spPr bwMode="auto">
          <a:xfrm>
            <a:off x="7620000" y="2971802"/>
            <a:ext cx="914400" cy="55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it-IT" sz="1000" b="1" dirty="0">
                <a:solidFill>
                  <a:srgbClr val="FF0000"/>
                </a:solidFill>
              </a:rPr>
              <a:t>Ar/CO2/CF4 </a:t>
            </a:r>
          </a:p>
          <a:p>
            <a:r>
              <a:rPr lang="it-IT" sz="1000" b="1" dirty="0">
                <a:solidFill>
                  <a:srgbClr val="FF0000"/>
                </a:solidFill>
              </a:rPr>
              <a:t>(45/15/40)</a:t>
            </a:r>
          </a:p>
          <a:p>
            <a:r>
              <a:rPr lang="it-IT" sz="1000" b="1" dirty="0">
                <a:solidFill>
                  <a:srgbClr val="FF0000"/>
                </a:solidFill>
              </a:rPr>
              <a:t>rms = 4.5ns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3564" name="Text Box 30"/>
          <p:cNvSpPr txBox="1">
            <a:spLocks noChangeArrowheads="1"/>
          </p:cNvSpPr>
          <p:nvPr/>
        </p:nvSpPr>
        <p:spPr bwMode="auto">
          <a:xfrm>
            <a:off x="3641726" y="871539"/>
            <a:ext cx="496106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GEM</a:t>
            </a:r>
          </a:p>
        </p:txBody>
      </p:sp>
      <p:sp>
        <p:nvSpPr>
          <p:cNvPr id="23565" name="Text Box 31"/>
          <p:cNvSpPr txBox="1">
            <a:spLocks noChangeArrowheads="1"/>
          </p:cNvSpPr>
          <p:nvPr/>
        </p:nvSpPr>
        <p:spPr bwMode="auto">
          <a:xfrm>
            <a:off x="6689726" y="871539"/>
            <a:ext cx="671292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THGEM</a:t>
            </a:r>
          </a:p>
        </p:txBody>
      </p:sp>
      <p:sp>
        <p:nvSpPr>
          <p:cNvPr id="23566" name="Text Box 32"/>
          <p:cNvSpPr txBox="1">
            <a:spLocks noChangeArrowheads="1"/>
          </p:cNvSpPr>
          <p:nvPr/>
        </p:nvSpPr>
        <p:spPr bwMode="auto">
          <a:xfrm>
            <a:off x="3717927" y="2928939"/>
            <a:ext cx="974717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Micromegas</a:t>
            </a:r>
          </a:p>
        </p:txBody>
      </p:sp>
      <p:sp>
        <p:nvSpPr>
          <p:cNvPr id="23567" name="Text Box 33"/>
          <p:cNvSpPr txBox="1">
            <a:spLocks noChangeArrowheads="1"/>
          </p:cNvSpPr>
          <p:nvPr/>
        </p:nvSpPr>
        <p:spPr bwMode="auto">
          <a:xfrm>
            <a:off x="6858001" y="2971802"/>
            <a:ext cx="496106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GEM</a:t>
            </a:r>
          </a:p>
        </p:txBody>
      </p:sp>
      <p:sp>
        <p:nvSpPr>
          <p:cNvPr id="23568" name="Text Box 34"/>
          <p:cNvSpPr txBox="1">
            <a:spLocks noChangeArrowheads="1"/>
          </p:cNvSpPr>
          <p:nvPr/>
        </p:nvSpPr>
        <p:spPr bwMode="auto">
          <a:xfrm>
            <a:off x="3581402" y="4648202"/>
            <a:ext cx="974717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Micromegas</a:t>
            </a:r>
          </a:p>
        </p:txBody>
      </p:sp>
      <p:sp>
        <p:nvSpPr>
          <p:cNvPr id="23569" name="Text Box 35"/>
          <p:cNvSpPr txBox="1">
            <a:spLocks noChangeArrowheads="1"/>
          </p:cNvSpPr>
          <p:nvPr/>
        </p:nvSpPr>
        <p:spPr bwMode="auto">
          <a:xfrm>
            <a:off x="6248402" y="4724402"/>
            <a:ext cx="974717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Micromegas</a:t>
            </a:r>
          </a:p>
        </p:txBody>
      </p:sp>
      <p:pic>
        <p:nvPicPr>
          <p:cNvPr id="23570" name="Picture 36" descr="070109_FRGM_IBF_d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114800"/>
            <a:ext cx="3276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1" name="Text Box 37"/>
          <p:cNvSpPr txBox="1">
            <a:spLocks noChangeArrowheads="1"/>
          </p:cNvSpPr>
          <p:nvPr/>
        </p:nvSpPr>
        <p:spPr bwMode="auto">
          <a:xfrm>
            <a:off x="2209800" y="4495802"/>
            <a:ext cx="575112" cy="27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/>
              <a:t>MHSP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40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571744"/>
            <a:ext cx="3546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>
                <a:solidFill>
                  <a:schemeClr val="bg1">
                    <a:lumMod val="50000"/>
                  </a:schemeClr>
                </a:solidFill>
              </a:rPr>
              <a:t>Spare Slides</a:t>
            </a:r>
            <a:endParaRPr lang="en-GB" sz="5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28177" y="965200"/>
            <a:ext cx="8172889" cy="2205038"/>
            <a:chOff x="328174" y="965200"/>
            <a:chExt cx="8172916" cy="2205029"/>
          </a:xfrm>
        </p:grpSpPr>
        <p:sp>
          <p:nvSpPr>
            <p:cNvPr id="62481" name="Text Box 2"/>
            <p:cNvSpPr txBox="1">
              <a:spLocks noChangeArrowheads="1"/>
            </p:cNvSpPr>
            <p:nvPr/>
          </p:nvSpPr>
          <p:spPr bwMode="auto">
            <a:xfrm>
              <a:off x="328174" y="1143000"/>
              <a:ext cx="1710474" cy="36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Detector Design</a:t>
              </a:r>
            </a:p>
          </p:txBody>
        </p:sp>
        <p:pic>
          <p:nvPicPr>
            <p:cNvPr id="62482" name="Picture 9" descr="final00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3067833" y="2075647"/>
              <a:ext cx="1098550" cy="109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3" name="Picture 10" descr="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72198" y="2071678"/>
              <a:ext cx="1433513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4" name="Picture 24" descr="EDA-01246-V1_pc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29099" y="965200"/>
              <a:ext cx="1090345" cy="96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5" name="Picture 3" descr="T2_complete_detector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14810" y="2143116"/>
              <a:ext cx="1333498" cy="1000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6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57818" y="1000108"/>
              <a:ext cx="1238260" cy="928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7" name="Picture 6" descr="T2 Installation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72396" y="2071678"/>
              <a:ext cx="928694" cy="104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85750" y="3571881"/>
            <a:ext cx="2000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Services 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and Connectivity</a:t>
            </a: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3071814" y="3500440"/>
            <a:ext cx="5919787" cy="3012518"/>
            <a:chOff x="3071802" y="3500438"/>
            <a:chExt cx="5920560" cy="3011853"/>
          </a:xfrm>
        </p:grpSpPr>
        <p:pic>
          <p:nvPicPr>
            <p:cNvPr id="62471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286380" y="3571876"/>
              <a:ext cx="1997601" cy="1668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2" name="Picture 14" descr="tiheäliiti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86380" y="5433861"/>
              <a:ext cx="1318416" cy="924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3" name="Picture 19" descr="APV_test_card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684700" y="5433861"/>
              <a:ext cx="601944" cy="91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4" name="TextBox 16"/>
            <p:cNvSpPr txBox="1">
              <a:spLocks noChangeArrowheads="1"/>
            </p:cNvSpPr>
            <p:nvPr/>
          </p:nvSpPr>
          <p:spPr bwMode="auto">
            <a:xfrm>
              <a:off x="5645948" y="4908686"/>
              <a:ext cx="973470" cy="36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Bonding</a:t>
              </a:r>
            </a:p>
          </p:txBody>
        </p:sp>
        <p:sp>
          <p:nvSpPr>
            <p:cNvPr id="62475" name="TextBox 17"/>
            <p:cNvSpPr txBox="1">
              <a:spLocks noChangeArrowheads="1"/>
            </p:cNvSpPr>
            <p:nvPr/>
          </p:nvSpPr>
          <p:spPr bwMode="auto">
            <a:xfrm>
              <a:off x="5765804" y="6102266"/>
              <a:ext cx="1082489" cy="36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Soldering</a:t>
              </a:r>
            </a:p>
          </p:txBody>
        </p:sp>
        <p:pic>
          <p:nvPicPr>
            <p:cNvPr id="62476" name="Picture 12" descr="HV_board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143240" y="3500438"/>
              <a:ext cx="1428737" cy="150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3421098" y="4493994"/>
              <a:ext cx="1082489" cy="369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chemeClr val="bg1">
                      <a:lumMod val="95000"/>
                    </a:schemeClr>
                  </a:solidFill>
                </a:rPr>
                <a:t>Soldering</a:t>
              </a:r>
            </a:p>
          </p:txBody>
        </p:sp>
        <p:pic>
          <p:nvPicPr>
            <p:cNvPr id="62478" name="Picture 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071802" y="5072074"/>
              <a:ext cx="1857387" cy="142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3286142" y="6143041"/>
              <a:ext cx="1563645" cy="369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chemeClr val="bg1">
                      <a:lumMod val="95000"/>
                    </a:schemeClr>
                  </a:solidFill>
                </a:rPr>
                <a:t>ZIF connectors</a:t>
              </a:r>
            </a:p>
          </p:txBody>
        </p:sp>
        <p:pic>
          <p:nvPicPr>
            <p:cNvPr id="62480" name="Picture 8" descr="gas connector.jpg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429520" y="4143380"/>
              <a:ext cx="1562842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470" name="Text Box 4"/>
          <p:cNvSpPr txBox="1">
            <a:spLocks noChangeArrowheads="1"/>
          </p:cNvSpPr>
          <p:nvPr/>
        </p:nvSpPr>
        <p:spPr bwMode="auto">
          <a:xfrm>
            <a:off x="3214683" y="142857"/>
            <a:ext cx="2679259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Aspects</a:t>
            </a:r>
          </a:p>
        </p:txBody>
      </p:sp>
      <p:sp>
        <p:nvSpPr>
          <p:cNvPr id="2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65733" y="3929063"/>
            <a:ext cx="8644906" cy="2667000"/>
            <a:chOff x="70467" y="1143000"/>
            <a:chExt cx="8644937" cy="2666786"/>
          </a:xfrm>
        </p:grpSpPr>
        <p:sp>
          <p:nvSpPr>
            <p:cNvPr id="63507" name="Text Box 2"/>
            <p:cNvSpPr txBox="1">
              <a:spLocks noChangeArrowheads="1"/>
            </p:cNvSpPr>
            <p:nvPr/>
          </p:nvSpPr>
          <p:spPr bwMode="auto">
            <a:xfrm>
              <a:off x="70467" y="1143000"/>
              <a:ext cx="2053070" cy="646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Infrastructure </a:t>
              </a:r>
            </a:p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and Assembly Tools</a:t>
              </a:r>
            </a:p>
          </p:txBody>
        </p:sp>
        <p:pic>
          <p:nvPicPr>
            <p:cNvPr id="63508" name="Picture 4" descr="drybox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6050" y="1214422"/>
              <a:ext cx="1071570" cy="142876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pic>
          <p:nvPicPr>
            <p:cNvPr id="63509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57422" y="2714620"/>
              <a:ext cx="1643045" cy="1095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0" name="Picture 8" descr="DSC0074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00496" y="1214422"/>
              <a:ext cx="1071570" cy="14289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pic>
          <p:nvPicPr>
            <p:cNvPr id="63511" name="Picture 5" descr="DSCN745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71934" y="2714619"/>
              <a:ext cx="1428760" cy="1071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2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43570" y="2643182"/>
              <a:ext cx="1500204" cy="1125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3" name="Picture 6" descr="DSCN071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286644" y="2643182"/>
              <a:ext cx="14287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4" name="Picture 2" descr="P608001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43504" y="1214422"/>
              <a:ext cx="1857358" cy="1393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5" name="Picture 4" descr="cyl_0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43768" y="1214422"/>
              <a:ext cx="1540266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01059" y="785819"/>
            <a:ext cx="8652447" cy="3133725"/>
            <a:chOff x="301028" y="3357562"/>
            <a:chExt cx="8651997" cy="3133740"/>
          </a:xfrm>
        </p:grpSpPr>
        <p:sp>
          <p:nvSpPr>
            <p:cNvPr id="63494" name="Text Box 3"/>
            <p:cNvSpPr txBox="1">
              <a:spLocks noChangeArrowheads="1"/>
            </p:cNvSpPr>
            <p:nvPr/>
          </p:nvSpPr>
          <p:spPr bwMode="auto">
            <a:xfrm>
              <a:off x="301028" y="3538537"/>
              <a:ext cx="2409381" cy="369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Component Production</a:t>
              </a:r>
            </a:p>
          </p:txBody>
        </p:sp>
        <p:pic>
          <p:nvPicPr>
            <p:cNvPr id="63495" name="Picture 14" descr="gem stretched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214678" y="4429132"/>
              <a:ext cx="1235739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6" name="Picture 13" descr="gravure_gem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52832" y="3357562"/>
              <a:ext cx="1358900" cy="979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7" name="Picture 1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500430" y="5500702"/>
              <a:ext cx="1319213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8" name="Picture 1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72000" y="4429132"/>
              <a:ext cx="1098184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9" name="Picture 7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715008" y="4429132"/>
              <a:ext cx="125333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0" name="Picture 1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7000892" y="4429132"/>
              <a:ext cx="120518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1" name="Picture 15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286776" y="4429132"/>
              <a:ext cx="66624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2" name="Picture 2" descr="DSCN061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4857752" y="5500702"/>
              <a:ext cx="1238742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3" name="Picture 5" descr="new_frame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6143636" y="5500702"/>
              <a:ext cx="1396144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4" name="Picture 6" descr="new_support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7572396" y="5572140"/>
              <a:ext cx="1288881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5" name="Picture 4" descr="board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5286380" y="3357562"/>
              <a:ext cx="1001126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6" name="Picture 4" descr="DSCN06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6429388" y="3357562"/>
              <a:ext cx="1357305" cy="1017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3214683" y="142857"/>
            <a:ext cx="2679259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51" y="928688"/>
            <a:ext cx="8443913" cy="2500312"/>
            <a:chOff x="285721" y="1000108"/>
            <a:chExt cx="8443961" cy="2500330"/>
          </a:xfrm>
        </p:grpSpPr>
        <p:sp>
          <p:nvSpPr>
            <p:cNvPr id="64531" name="Text Box 4"/>
            <p:cNvSpPr txBox="1">
              <a:spLocks noChangeArrowheads="1"/>
            </p:cNvSpPr>
            <p:nvPr/>
          </p:nvSpPr>
          <p:spPr bwMode="auto">
            <a:xfrm>
              <a:off x="285721" y="1290621"/>
              <a:ext cx="3214710" cy="369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Component Quality Control</a:t>
              </a:r>
            </a:p>
          </p:txBody>
        </p:sp>
        <p:pic>
          <p:nvPicPr>
            <p:cNvPr id="64532" name="Picture 12" descr="10gf2h001_ma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9058" y="1000108"/>
              <a:ext cx="142716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 l="9171"/>
            <a:stretch>
              <a:fillRect/>
            </a:stretch>
          </p:blipFill>
          <p:spPr bwMode="auto">
            <a:xfrm>
              <a:off x="7358082" y="1142984"/>
              <a:ext cx="1371600" cy="1006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4" name="Picture 25" descr="microscope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29322" y="1000108"/>
              <a:ext cx="1000132" cy="1346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5" name="Picture 6" descr="position_strips_meas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72132" y="2214554"/>
              <a:ext cx="1724091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9058" y="2357430"/>
              <a:ext cx="1571625" cy="96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7" name="Picture 25" descr="spark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58082" y="2357430"/>
              <a:ext cx="1355176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889923" y="3500438"/>
            <a:ext cx="7834538" cy="1233802"/>
            <a:chOff x="991523" y="2500313"/>
            <a:chExt cx="7834538" cy="1233802"/>
          </a:xfrm>
        </p:grpSpPr>
        <p:sp>
          <p:nvSpPr>
            <p:cNvPr id="64524" name="Text Box 2"/>
            <p:cNvSpPr txBox="1">
              <a:spLocks noChangeArrowheads="1"/>
            </p:cNvSpPr>
            <p:nvPr/>
          </p:nvSpPr>
          <p:spPr bwMode="auto">
            <a:xfrm>
              <a:off x="991523" y="2806701"/>
              <a:ext cx="12141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Electronics</a:t>
              </a:r>
            </a:p>
          </p:txBody>
        </p:sp>
        <p:pic>
          <p:nvPicPr>
            <p:cNvPr id="64525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30650" y="2571751"/>
              <a:ext cx="1295400" cy="11239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grpSp>
          <p:nvGrpSpPr>
            <p:cNvPr id="4" name="Group 6"/>
            <p:cNvGrpSpPr>
              <a:grpSpLocks noChangeAspect="1"/>
            </p:cNvGrpSpPr>
            <p:nvPr/>
          </p:nvGrpSpPr>
          <p:grpSpPr bwMode="auto">
            <a:xfrm>
              <a:off x="5370513" y="2571751"/>
              <a:ext cx="1368425" cy="1162364"/>
              <a:chOff x="4176" y="768"/>
              <a:chExt cx="1439" cy="1222"/>
            </a:xfrm>
          </p:grpSpPr>
          <p:pic>
            <p:nvPicPr>
              <p:cNvPr id="64529" name="Picture 7" descr="APV_test_card1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176" y="768"/>
                <a:ext cx="1439" cy="1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530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4273" y="1699"/>
                <a:ext cx="19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 sz="1200" b="1" dirty="0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64527" name="Picture 9" descr="P101016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10375" y="2500313"/>
              <a:ext cx="862013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8" name="Text Box 10"/>
            <p:cNvSpPr txBox="1">
              <a:spLocks noChangeArrowheads="1"/>
            </p:cNvSpPr>
            <p:nvPr/>
          </p:nvSpPr>
          <p:spPr bwMode="auto">
            <a:xfrm>
              <a:off x="8083550" y="2649538"/>
              <a:ext cx="742511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APV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VFAT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GP5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ALTRO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MEDIPIX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3286125" y="4929188"/>
            <a:ext cx="5529444" cy="1439862"/>
            <a:chOff x="3128965" y="4856174"/>
            <a:chExt cx="5529444" cy="1439862"/>
          </a:xfrm>
        </p:grpSpPr>
        <p:pic>
          <p:nvPicPr>
            <p:cNvPr id="64520" name="Picture 11" descr="IMG_01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929190" y="5072074"/>
              <a:ext cx="1439863" cy="1081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1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128965" y="5072074"/>
              <a:ext cx="1727200" cy="105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2" name="Text Box 20"/>
            <p:cNvSpPr txBox="1">
              <a:spLocks noChangeArrowheads="1"/>
            </p:cNvSpPr>
            <p:nvPr/>
          </p:nvSpPr>
          <p:spPr bwMode="auto">
            <a:xfrm>
              <a:off x="7753353" y="4995874"/>
              <a:ext cx="90505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PANalytical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3M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TechEtch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Techtra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Centronic</a:t>
              </a:r>
            </a:p>
            <a:p>
              <a:r>
                <a:rPr lang="en-US" sz="1200" b="1" dirty="0">
                  <a:solidFill>
                    <a:schemeClr val="tx2"/>
                  </a:solidFill>
                </a:rPr>
                <a:t>G&amp;A</a:t>
              </a:r>
            </a:p>
          </p:txBody>
        </p:sp>
        <p:pic>
          <p:nvPicPr>
            <p:cNvPr id="64523" name="Picture 21" descr="patent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584953" y="4856174"/>
              <a:ext cx="1030287" cy="143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518" name="Text Box 2"/>
          <p:cNvSpPr txBox="1">
            <a:spLocks noChangeArrowheads="1"/>
          </p:cNvSpPr>
          <p:nvPr/>
        </p:nvSpPr>
        <p:spPr bwMode="auto">
          <a:xfrm>
            <a:off x="871545" y="5357813"/>
            <a:ext cx="1731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Industrialization</a:t>
            </a:r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214683" y="142857"/>
            <a:ext cx="2679259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381000" y="1"/>
            <a:ext cx="8458200" cy="560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4" tIns="45690" rIns="91374" bIns="45690">
            <a:spAutoFit/>
          </a:bodyPr>
          <a:lstStyle/>
          <a:p>
            <a:pPr marL="342654" indent="-342654" algn="ctr"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RD51 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Collaboration: Motivation and Main Objectives</a:t>
            </a:r>
          </a:p>
          <a:p>
            <a:pPr marL="342654" indent="-342654">
              <a:defRPr/>
            </a:pPr>
            <a:endParaRPr lang="en-US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654" indent="-342654" algn="ctr">
              <a:defRPr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The main objective of the R&amp;D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programme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is to advance technological development of Micropattern Gas Detectors </a:t>
            </a:r>
          </a:p>
          <a:p>
            <a:pPr marL="342654" indent="-342654">
              <a:defRPr/>
            </a:pPr>
            <a:endParaRPr lang="en-US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654" indent="-342654" algn="ctr">
              <a:defRPr/>
            </a:pP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Estimated time scale – 5 years</a:t>
            </a:r>
          </a:p>
          <a:p>
            <a:pPr marL="342654" indent="-342654">
              <a:defRPr/>
            </a:pP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altLang="ja-JP" dirty="0">
                <a:solidFill>
                  <a:schemeClr val="tx2"/>
                </a:solidFill>
                <a:ea typeface="ＭＳ Ｐゴシック" pitchFamily="34" charset="-128"/>
                <a:cs typeface="Arial" pitchFamily="34" charset="0"/>
              </a:rPr>
              <a:t>Optimize detectors design, develop new multiplier geometries and </a:t>
            </a:r>
            <a:r>
              <a:rPr lang="en-US" altLang="ja-JP" dirty="0" smtClean="0">
                <a:solidFill>
                  <a:schemeClr val="tx2"/>
                </a:solidFill>
                <a:ea typeface="ＭＳ Ｐゴシック" pitchFamily="34" charset="-128"/>
                <a:cs typeface="Arial" pitchFamily="34" charset="0"/>
              </a:rPr>
              <a:t>techniques</a:t>
            </a:r>
            <a:endParaRPr lang="en-US" altLang="ja-JP" dirty="0">
              <a:solidFill>
                <a:schemeClr val="tx2"/>
              </a:solidFill>
              <a:ea typeface="ＭＳ Ｐゴシック" pitchFamily="34" charset="-128"/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Develop common test and quality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standards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Share common infrastructure (e.g. test beam and radiation hardness facilities, detectors and  electronics production and test facilities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)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Share investment of common projects (e.g. technology development, electronics development, submissions/production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)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Setup a common maintainable software package for gas detectors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simulations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Common production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facility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Optimize communication and sharing of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knowledge/experience/results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Collaboration with industrial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partners</a:t>
            </a:r>
            <a:endParaRPr lang="en-US" dirty="0">
              <a:solidFill>
                <a:schemeClr val="tx2"/>
              </a:solidFill>
              <a:cs typeface="Arial" pitchFamily="34" charset="0"/>
            </a:endParaRPr>
          </a:p>
          <a:p>
            <a:pPr marL="342654" indent="-342654">
              <a:buFontTx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The existence of the RD51 collaboration, endorsed by the LHCC, will support and facilitate the acquisition of funding from national and other agencies.</a:t>
            </a:r>
          </a:p>
          <a:p>
            <a:pPr marL="342654" indent="-342654">
              <a:defRPr/>
            </a:pPr>
            <a:endParaRPr lang="en-US" sz="14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Collaboration_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990601"/>
            <a:ext cx="73914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0325" y="18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60325" y="36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endParaRPr lang="fr-FR">
              <a:latin typeface="Calibri" pitchFamily="34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14313" y="928689"/>
          <a:ext cx="8545512" cy="8066087"/>
        </p:xfrm>
        <a:graphic>
          <a:graphicData uri="http://schemas.openxmlformats.org/presentationml/2006/ole">
            <p:oleObj spid="_x0000_s23554" name="Document" r:id="rId5" imgW="8902124" imgH="8400333" progId="Word.Document.8">
              <p:embed/>
            </p:oleObj>
          </a:graphicData>
        </a:graphic>
      </p:graphicFrame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2971801" y="257181"/>
            <a:ext cx="2688236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Collaboration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786050" y="5929336"/>
            <a:ext cx="3472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350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authors from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64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Institutes 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from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23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countries and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4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continents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42844" y="394693"/>
            <a:ext cx="9001156" cy="666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CERN MPGD workshop  (10-11 September 2007)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2"/>
              </a:rPr>
              <a:t>Micro Pattern Gas Detectors. Towards an R&amp;D Collaboration. (10-11 September 2007)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1</a:t>
            </a:r>
            <a:r>
              <a:rPr lang="en-GB" sz="1600" baseline="30000" dirty="0">
                <a:latin typeface="Calibri" pitchFamily="34" charset="0"/>
              </a:rPr>
              <a:t>st</a:t>
            </a:r>
            <a:r>
              <a:rPr lang="en-GB" sz="1600" dirty="0">
                <a:latin typeface="Calibri" pitchFamily="34" charset="0"/>
              </a:rPr>
              <a:t> draft of the proposal presentation during Nikhef meeting (17 April 2008)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3"/>
              </a:rPr>
              <a:t>Micro-Pattern Gas Detectors (RD-51) Workshop, Nikhef, April 16-18, 2008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</a:pPr>
            <a:r>
              <a:rPr lang="en-GB" sz="1200" dirty="0">
                <a:solidFill>
                  <a:srgbClr val="002060"/>
                </a:solidFill>
                <a:latin typeface="Calibri" pitchFamily="34" charset="0"/>
              </a:rPr>
              <a:t> 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4"/>
              </a:rPr>
              <a:t>Gas detectors advance into a second century - CERN Courier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Collaboration and Management Board meetings in Amsterdam (17-18 April 2008)</a:t>
            </a: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latin typeface="Calibri" pitchFamily="34" charset="0"/>
              </a:rPr>
              <a:t> Conveners and Management Board meetings (10+15</a:t>
            </a:r>
            <a:r>
              <a:rPr lang="en-GB" dirty="0" smtClean="0">
                <a:latin typeface="Calibri" pitchFamily="34" charset="0"/>
              </a:rPr>
              <a:t>) </a:t>
            </a:r>
            <a:r>
              <a:rPr lang="en-GB" sz="1200" dirty="0" smtClean="0">
                <a:latin typeface="Calibri" pitchFamily="34" charset="0"/>
                <a:hlinkClick r:id="rId5"/>
              </a:rPr>
              <a:t>RD51 MB meeting (2 October2009)</a:t>
            </a:r>
            <a:endParaRPr lang="en-GB" sz="1200" dirty="0"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Proposal sent to CB members (23 June 2008)</a:t>
            </a: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latin typeface="Calibri" pitchFamily="34" charset="0"/>
              </a:rPr>
              <a:t> Proposal presentation in LHCC open session (2 July 2008)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6"/>
              </a:rPr>
              <a:t>94th LHCC Meeting Agenda (02-03 July 2008)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</a:pPr>
            <a:r>
              <a:rPr lang="en-GB" sz="1200" dirty="0">
                <a:solidFill>
                  <a:srgbClr val="002060"/>
                </a:solidFill>
                <a:latin typeface="Calibri" pitchFamily="34" charset="0"/>
              </a:rPr>
              <a:t> 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7"/>
              </a:rPr>
              <a:t>CERN‐LHCC‐2008‐011 (LHCC‐P‐011)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Meeting with LHCC referees (23 September 2008)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8"/>
              </a:rPr>
              <a:t>Meeting with LHCC referees (23 September 2008)</a:t>
            </a:r>
            <a:endParaRPr lang="en-GB" sz="1200" dirty="0"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LHCC meeting closed session (24 September 2008) </a:t>
            </a:r>
            <a:r>
              <a:rPr lang="en-GB" sz="1200" dirty="0">
                <a:latin typeface="Calibri" pitchFamily="34" charset="0"/>
                <a:hlinkClick r:id="rId9"/>
              </a:rPr>
              <a:t>LHCC-095 minutes</a:t>
            </a:r>
            <a:endParaRPr lang="en-GB" sz="1200" dirty="0"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2</a:t>
            </a:r>
            <a:r>
              <a:rPr lang="en-GB" sz="1600" baseline="30000" dirty="0">
                <a:latin typeface="Calibri" pitchFamily="34" charset="0"/>
              </a:rPr>
              <a:t>nd</a:t>
            </a:r>
            <a:r>
              <a:rPr lang="en-GB" sz="1600" dirty="0">
                <a:latin typeface="Calibri" pitchFamily="34" charset="0"/>
              </a:rPr>
              <a:t> RD51 Collaboration meeting (Paris 13-15 October 2008)</a:t>
            </a:r>
          </a:p>
          <a:p>
            <a:pPr>
              <a:buClr>
                <a:schemeClr val="tx2"/>
              </a:buClr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  <a:hlinkClick r:id="rId10"/>
              </a:rPr>
              <a:t>2nd RD51 Collaboration Meeting (13-15 October 2008)</a:t>
            </a:r>
            <a:r>
              <a:rPr lang="en-GB" sz="12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200" dirty="0">
                <a:latin typeface="Calibri" pitchFamily="34" charset="0"/>
              </a:rPr>
              <a:t>~100 participants; parallel session; ~60 presentations.</a:t>
            </a:r>
            <a:endParaRPr lang="en-GB" sz="12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GB" sz="1600" b="1" dirty="0" smtClean="0">
                <a:latin typeface="Calibri" pitchFamily="34" charset="0"/>
              </a:rPr>
              <a:t>Research </a:t>
            </a:r>
            <a:r>
              <a:rPr lang="en-GB" sz="1600" b="1" dirty="0">
                <a:latin typeface="Calibri" pitchFamily="34" charset="0"/>
              </a:rPr>
              <a:t>Board </a:t>
            </a:r>
            <a:r>
              <a:rPr lang="en-GB" sz="1600" b="1" dirty="0" smtClean="0">
                <a:latin typeface="Calibri" pitchFamily="34" charset="0"/>
              </a:rPr>
              <a:t> approval(5 </a:t>
            </a:r>
            <a:r>
              <a:rPr lang="en-GB" sz="1600" b="1" dirty="0">
                <a:latin typeface="Calibri" pitchFamily="34" charset="0"/>
              </a:rPr>
              <a:t>December 2008</a:t>
            </a:r>
            <a:r>
              <a:rPr lang="en-GB" sz="1600" dirty="0" smtClean="0">
                <a:latin typeface="Calibri" pitchFamily="34" charset="0"/>
              </a:rPr>
              <a:t>) </a:t>
            </a:r>
            <a:r>
              <a:rPr lang="en-GB" sz="1200" dirty="0" smtClean="0">
                <a:latin typeface="Calibri" pitchFamily="34" charset="0"/>
                <a:hlinkClick r:id="rId11"/>
              </a:rPr>
              <a:t>186th Research Board meeting minutes</a:t>
            </a:r>
            <a:endParaRPr lang="en-GB" sz="1200" dirty="0"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Memorandum of </a:t>
            </a:r>
            <a:r>
              <a:rPr lang="en-GB" sz="1600" dirty="0" smtClean="0">
                <a:latin typeface="Calibri" pitchFamily="34" charset="0"/>
              </a:rPr>
              <a:t>Understanding (37 signed; Common fund)</a:t>
            </a:r>
            <a:endParaRPr lang="en-GB" sz="1200" dirty="0" smtClean="0">
              <a:latin typeface="Calibri" pitchFamily="34" charset="0"/>
            </a:endParaRPr>
          </a:p>
          <a:p>
            <a:pPr>
              <a:buClr>
                <a:schemeClr val="tx2"/>
              </a:buClr>
              <a:buFont typeface="Arial" charset="0"/>
              <a:buChar char="•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 pitchFamily="34" charset="0"/>
              </a:rPr>
              <a:t>Consolidation around common projects; DEM workshop upgrade, beam tests, electronics, software tools</a:t>
            </a:r>
          </a:p>
          <a:p>
            <a:pPr>
              <a:buClr>
                <a:schemeClr val="tx2"/>
              </a:buClr>
            </a:pPr>
            <a:r>
              <a:rPr lang="en-GB" sz="1200" dirty="0" smtClean="0">
                <a:latin typeface="+mj-lt"/>
                <a:hlinkClick r:id="rId12"/>
              </a:rPr>
              <a:t>WG2 meeting (10 December 2008)</a:t>
            </a:r>
            <a:r>
              <a:rPr lang="en-GB" sz="1200" dirty="0" smtClean="0">
                <a:latin typeface="+mj-lt"/>
              </a:rPr>
              <a:t> </a:t>
            </a:r>
          </a:p>
          <a:p>
            <a:pPr>
              <a:buClr>
                <a:schemeClr val="tx2"/>
              </a:buClr>
            </a:pPr>
            <a:r>
              <a:rPr lang="en-GB" sz="1200" dirty="0" smtClean="0">
                <a:latin typeface="+mj-lt"/>
                <a:hlinkClick r:id="rId13"/>
              </a:rPr>
              <a:t>WG1-Task 1 meeting: large area MPGDs (21 January 2009)</a:t>
            </a:r>
            <a:endParaRPr lang="en-GB" sz="1200" dirty="0" smtClean="0">
              <a:latin typeface="+mj-lt"/>
            </a:endParaRPr>
          </a:p>
          <a:p>
            <a:r>
              <a:rPr lang="en-GB" sz="1200" dirty="0" smtClean="0">
                <a:latin typeface="+mj-lt"/>
                <a:hlinkClick r:id="rId14"/>
              </a:rPr>
              <a:t>GEM &amp; Micromegas detector design &amp; assembly training: Lecture Session (16 February 2009)</a:t>
            </a:r>
            <a:r>
              <a:rPr lang="en-GB" sz="1200" dirty="0" smtClean="0">
                <a:latin typeface="+mj-lt"/>
              </a:rPr>
              <a:t> </a:t>
            </a:r>
          </a:p>
          <a:p>
            <a:r>
              <a:rPr lang="en-GB" sz="1200" dirty="0" smtClean="0">
                <a:latin typeface="+mj-lt"/>
                <a:hlinkClick r:id="rId15"/>
              </a:rPr>
              <a:t>RD51 week (27-29 April 2009)</a:t>
            </a:r>
            <a:r>
              <a:rPr lang="en-GB" sz="1200" dirty="0" smtClean="0">
                <a:latin typeface="+mj-lt"/>
              </a:rPr>
              <a:t> </a:t>
            </a:r>
          </a:p>
          <a:p>
            <a:r>
              <a:rPr lang="en-GB" sz="1200" dirty="0" smtClean="0">
                <a:latin typeface="+mj-lt"/>
                <a:hlinkClick r:id="rId16"/>
              </a:rPr>
              <a:t>3rd RD51 Collaboration Meeting (Kolympari, Crete, June 16-17, 2009)</a:t>
            </a:r>
            <a:r>
              <a:rPr lang="en-GB" sz="1200" dirty="0" smtClean="0">
                <a:latin typeface="+mj-lt"/>
              </a:rPr>
              <a:t>  and   </a:t>
            </a:r>
            <a:r>
              <a:rPr lang="en-GB" sz="1200" dirty="0" smtClean="0">
                <a:latin typeface="+mj-lt"/>
                <a:hlinkClick r:id="rId17"/>
              </a:rPr>
              <a:t>MPGD2009 Conference</a:t>
            </a:r>
            <a:r>
              <a:rPr lang="en-GB" sz="1200" dirty="0" smtClean="0">
                <a:latin typeface="+mj-lt"/>
              </a:rPr>
              <a:t>  </a:t>
            </a:r>
          </a:p>
          <a:p>
            <a:r>
              <a:rPr lang="en-GB" sz="1200" dirty="0" smtClean="0">
                <a:latin typeface="+mj-lt"/>
                <a:hlinkClick r:id="rId18"/>
              </a:rPr>
              <a:t>RD51 Week (CERN, September 23-25, 2009)</a:t>
            </a:r>
            <a:r>
              <a:rPr lang="en-GB" sz="1200" dirty="0" smtClean="0">
                <a:latin typeface="+mj-lt"/>
              </a:rPr>
              <a:t> </a:t>
            </a:r>
          </a:p>
          <a:p>
            <a:r>
              <a:rPr lang="en-GB" sz="1200" dirty="0" smtClean="0">
                <a:latin typeface="+mj-lt"/>
              </a:rPr>
              <a:t>4</a:t>
            </a:r>
            <a:r>
              <a:rPr lang="en-GB" sz="1200" baseline="30000" dirty="0" smtClean="0">
                <a:latin typeface="+mj-lt"/>
              </a:rPr>
              <a:t>th</a:t>
            </a:r>
            <a:r>
              <a:rPr lang="en-GB" sz="1200" dirty="0" smtClean="0">
                <a:latin typeface="+mj-lt"/>
              </a:rPr>
              <a:t> RD51 Collaboration Meeting (CERN, November 23-25, 2009)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57558" y="4"/>
            <a:ext cx="2657967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Collaboration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929325" y="4"/>
            <a:ext cx="2409822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400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authors from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70 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Institutes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from 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23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countries and</a:t>
            </a:r>
            <a:r>
              <a:rPr lang="en-US" sz="1200" dirty="0">
                <a:solidFill>
                  <a:srgbClr val="FF0000"/>
                </a:solidFill>
                <a:latin typeface="Calibri" pitchFamily="34" charset="0"/>
              </a:rPr>
              <a:t> 4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continents</a:t>
            </a:r>
          </a:p>
        </p:txBody>
      </p:sp>
      <p:pic>
        <p:nvPicPr>
          <p:cNvPr id="7" name="Picture 4" descr="https://espace.cern.ch/test-RD51/Pictures/_w/Kolympari_jpg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00760" y="2357430"/>
            <a:ext cx="2789038" cy="2000264"/>
          </a:xfrm>
          <a:prstGeom prst="rect">
            <a:avLst/>
          </a:prstGeom>
          <a:noFill/>
        </p:spPr>
      </p:pic>
      <p:pic>
        <p:nvPicPr>
          <p:cNvPr id="8" name="Picture 2" descr="https://espace.cern.ch/test-RD51/Pictures/Saha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143768" y="5500708"/>
            <a:ext cx="1785950" cy="1187101"/>
          </a:xfrm>
          <a:prstGeom prst="rect">
            <a:avLst/>
          </a:prstGeom>
          <a:noFill/>
        </p:spPr>
      </p:pic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Gorganiz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8143900" cy="581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000238" y="285734"/>
            <a:ext cx="5072955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Collaboration – Working Groups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llaboration_stru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415925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42916" y="2857498"/>
            <a:ext cx="8016875" cy="387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Members of  the </a:t>
            </a:r>
            <a:r>
              <a:rPr lang="en-US" sz="1600" b="1" dirty="0" smtClean="0">
                <a:solidFill>
                  <a:schemeClr val="tx2"/>
                </a:solidFill>
              </a:rPr>
              <a:t>RD51 </a:t>
            </a:r>
            <a:r>
              <a:rPr lang="en-US" sz="1600" b="1" dirty="0">
                <a:solidFill>
                  <a:schemeClr val="tx2"/>
                </a:solidFill>
              </a:rPr>
              <a:t>Collaboration Management Board (MB):</a:t>
            </a:r>
          </a:p>
          <a:p>
            <a:r>
              <a:rPr lang="en-US" sz="1600" dirty="0">
                <a:solidFill>
                  <a:schemeClr val="tx2"/>
                </a:solidFill>
              </a:rPr>
              <a:t> </a:t>
            </a:r>
          </a:p>
          <a:p>
            <a:r>
              <a:rPr lang="en-US" sz="1600" dirty="0">
                <a:solidFill>
                  <a:schemeClr val="tx2"/>
                </a:solidFill>
              </a:rPr>
              <a:t>the two Co-Spokespersons: </a:t>
            </a:r>
            <a:r>
              <a:rPr lang="en-US" sz="1600" dirty="0" err="1">
                <a:solidFill>
                  <a:schemeClr val="tx2"/>
                </a:solidFill>
              </a:rPr>
              <a:t>L.Ropelewski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M.Titov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  <a:p>
            <a:r>
              <a:rPr lang="en-US" sz="1600" dirty="0">
                <a:solidFill>
                  <a:schemeClr val="tx2"/>
                </a:solidFill>
              </a:rPr>
              <a:t>the CB Chairperson and its deputy: </a:t>
            </a:r>
            <a:r>
              <a:rPr lang="en-US" sz="1600" dirty="0" err="1">
                <a:solidFill>
                  <a:schemeClr val="tx2"/>
                </a:solidFill>
              </a:rPr>
              <a:t>S.Dalla</a:t>
            </a:r>
            <a:r>
              <a:rPr lang="en-US" sz="1600" dirty="0">
                <a:solidFill>
                  <a:schemeClr val="tx2"/>
                </a:solidFill>
              </a:rPr>
              <a:t> Torre, </a:t>
            </a:r>
            <a:r>
              <a:rPr lang="en-US" sz="1600" dirty="0" smtClean="0">
                <a:solidFill>
                  <a:schemeClr val="tx2"/>
                </a:solidFill>
              </a:rPr>
              <a:t>A. White</a:t>
            </a:r>
            <a:r>
              <a:rPr lang="en-US" sz="1600" dirty="0">
                <a:solidFill>
                  <a:schemeClr val="tx2"/>
                </a:solidFill>
              </a:rPr>
              <a:t>	 </a:t>
            </a:r>
          </a:p>
          <a:p>
            <a:r>
              <a:rPr lang="en-US" sz="1600" dirty="0">
                <a:solidFill>
                  <a:schemeClr val="tx2"/>
                </a:solidFill>
              </a:rPr>
              <a:t>MB members: </a:t>
            </a:r>
            <a:r>
              <a:rPr lang="en-US" sz="1600" dirty="0" err="1">
                <a:solidFill>
                  <a:schemeClr val="tx2"/>
                </a:solidFill>
              </a:rPr>
              <a:t>A.Breskin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I.Giomataris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F.Sauli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smtClean="0">
                <a:solidFill>
                  <a:schemeClr val="tx2"/>
                </a:solidFill>
              </a:rPr>
              <a:t>H. van der Graaf, P. Colas, H. Taureg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Working Groups Conveners:</a:t>
            </a:r>
            <a:r>
              <a:rPr lang="en-US" sz="1600" dirty="0">
                <a:solidFill>
                  <a:schemeClr val="tx2"/>
                </a:solidFill>
              </a:rPr>
              <a:t> </a:t>
            </a:r>
          </a:p>
          <a:p>
            <a:r>
              <a:rPr lang="en-US" sz="1600" dirty="0">
                <a:solidFill>
                  <a:schemeClr val="tx2"/>
                </a:solidFill>
              </a:rPr>
              <a:t>·  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WG1 MPGD Technology &amp; New Structures	</a:t>
            </a:r>
            <a:r>
              <a:rPr lang="en-US" sz="1600" dirty="0" err="1">
                <a:solidFill>
                  <a:schemeClr val="tx2"/>
                </a:solidFill>
              </a:rPr>
              <a:t>P.Colas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smtClean="0">
                <a:solidFill>
                  <a:schemeClr val="tx2"/>
                </a:solidFill>
              </a:rPr>
              <a:t>S. Duarte Pinto</a:t>
            </a:r>
            <a:r>
              <a:rPr lang="en-US" sz="1600" dirty="0">
                <a:solidFill>
                  <a:schemeClr val="tx2"/>
                </a:solidFill>
              </a:rPr>
              <a:t>  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WG2 Common Characterization &amp; Physics	H. van der Graaf , </a:t>
            </a:r>
            <a:r>
              <a:rPr lang="en-US" sz="1600" dirty="0" smtClean="0">
                <a:solidFill>
                  <a:schemeClr val="tx2"/>
                </a:solidFill>
              </a:rPr>
              <a:t>M. Chefdeville                       </a:t>
            </a:r>
            <a:r>
              <a:rPr lang="en-US" sz="1600" dirty="0">
                <a:solidFill>
                  <a:schemeClr val="tx2"/>
                </a:solidFill>
              </a:rPr>
              <a:t>·  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WG3 Applications                                             	</a:t>
            </a:r>
            <a:r>
              <a:rPr lang="en-US" sz="1600" dirty="0" err="1">
                <a:solidFill>
                  <a:schemeClr val="tx2"/>
                </a:solidFill>
              </a:rPr>
              <a:t>F.Simon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A.White</a:t>
            </a:r>
            <a:r>
              <a:rPr lang="en-US" sz="1600" dirty="0">
                <a:solidFill>
                  <a:schemeClr val="tx2"/>
                </a:solidFill>
              </a:rPr>
              <a:t>  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WG4 Software &amp; Simulations                   	</a:t>
            </a:r>
            <a:r>
              <a:rPr lang="en-US" sz="1600" dirty="0" err="1">
                <a:solidFill>
                  <a:schemeClr val="tx2"/>
                </a:solidFill>
              </a:rPr>
              <a:t>A.Bellerive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R.Veenhof</a:t>
            </a:r>
            <a:r>
              <a:rPr lang="en-US" sz="1600" dirty="0">
                <a:solidFill>
                  <a:schemeClr val="tx2"/>
                </a:solidFill>
              </a:rPr>
              <a:t>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WG5 Electronics                                          	</a:t>
            </a:r>
            <a:r>
              <a:rPr lang="en-US" sz="1600" dirty="0" smtClean="0">
                <a:solidFill>
                  <a:schemeClr val="tx2"/>
                </a:solidFill>
              </a:rPr>
              <a:t>H. Muller, J. Kaminski </a:t>
            </a:r>
            <a:r>
              <a:rPr lang="en-US" sz="1600" dirty="0">
                <a:solidFill>
                  <a:schemeClr val="tx2"/>
                </a:solidFill>
              </a:rPr>
              <a:t>      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WG6 Production                                            	</a:t>
            </a:r>
            <a:r>
              <a:rPr lang="en-US" sz="1600" dirty="0" smtClean="0">
                <a:solidFill>
                  <a:schemeClr val="tx2"/>
                </a:solidFill>
              </a:rPr>
              <a:t>R. de Oliveira, </a:t>
            </a:r>
            <a:r>
              <a:rPr lang="en-US" sz="1600" dirty="0" err="1">
                <a:solidFill>
                  <a:schemeClr val="tx2"/>
                </a:solidFill>
              </a:rPr>
              <a:t>I.Giomataris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H.Taureg</a:t>
            </a:r>
            <a:r>
              <a:rPr lang="en-US" sz="1600" dirty="0">
                <a:solidFill>
                  <a:schemeClr val="tx2"/>
                </a:solidFill>
              </a:rPr>
              <a:t>       </a:t>
            </a:r>
          </a:p>
          <a:p>
            <a:r>
              <a:rPr lang="en-US" sz="1600" dirty="0">
                <a:solidFill>
                  <a:schemeClr val="tx2"/>
                </a:solidFill>
              </a:rPr>
              <a:t>WG7 Common Test Facilities                          	</a:t>
            </a:r>
            <a:r>
              <a:rPr lang="en-US" sz="1600" dirty="0" err="1" smtClean="0">
                <a:solidFill>
                  <a:schemeClr val="tx2"/>
                </a:solidFill>
              </a:rPr>
              <a:t>M.Alfonsi</a:t>
            </a:r>
            <a:r>
              <a:rPr lang="en-US" sz="1600" dirty="0" smtClean="0">
                <a:solidFill>
                  <a:schemeClr val="tx2"/>
                </a:solidFill>
              </a:rPr>
              <a:t>, Y. Tsipolitis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285989" y="214294"/>
            <a:ext cx="4001988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RD51 Scientific 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Organization: 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943602" y="685803"/>
            <a:ext cx="2255099" cy="73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hlinkClick r:id="rId4"/>
              </a:rPr>
              <a:t>Home - RD51 Collaboration</a:t>
            </a:r>
            <a:r>
              <a:rPr lang="en-US" sz="1400" dirty="0">
                <a:solidFill>
                  <a:schemeClr val="tx2"/>
                </a:solidFill>
              </a:rPr>
              <a:t>  </a:t>
            </a:r>
          </a:p>
          <a:p>
            <a:r>
              <a:rPr lang="en-US" sz="1400" dirty="0">
                <a:solidFill>
                  <a:schemeClr val="tx2"/>
                </a:solidFill>
              </a:rPr>
              <a:t>Collaboration Web Page</a:t>
            </a:r>
          </a:p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49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642939" y="214319"/>
            <a:ext cx="8075013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Trends in Micro-Pattern Gas Detectors (Technologies)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28628" y="1285876"/>
            <a:ext cx="4214867" cy="156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MSGC</a:t>
            </a:r>
          </a:p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Micromegas</a:t>
            </a:r>
          </a:p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GEM</a:t>
            </a:r>
          </a:p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Thick-GEM, Hole-Type Detectors and RETGEM</a:t>
            </a:r>
          </a:p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MPDG with CMOS pixel ASICs</a:t>
            </a:r>
          </a:p>
          <a:p>
            <a:pPr>
              <a:buFontTx/>
              <a:buChar char="•"/>
              <a:defRPr/>
            </a:pPr>
            <a:r>
              <a:rPr lang="en-US" sz="1600" b="1" dirty="0">
                <a:solidFill>
                  <a:schemeClr val="tx2"/>
                </a:solidFill>
              </a:rPr>
              <a:t> Ingrid Technology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81000" y="3357567"/>
            <a:ext cx="8434388" cy="3043235"/>
            <a:chOff x="381000" y="3357564"/>
            <a:chExt cx="8434388" cy="3043236"/>
          </a:xfrm>
        </p:grpSpPr>
        <p:pic>
          <p:nvPicPr>
            <p:cNvPr id="50193" name="Picture 16" descr="bottom2 copy"/>
            <p:cNvPicPr>
              <a:picLocks noChangeAspect="1" noChangeArrowheads="1"/>
            </p:cNvPicPr>
            <p:nvPr/>
          </p:nvPicPr>
          <p:blipFill>
            <a:blip r:embed="rId3" cstate="print"/>
            <a:srcRect l="-932" t="18729" r="8897" b="18729"/>
            <a:stretch>
              <a:fillRect/>
            </a:stretch>
          </p:blipFill>
          <p:spPr bwMode="auto">
            <a:xfrm>
              <a:off x="5486400" y="5257800"/>
              <a:ext cx="1600200" cy="1087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4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0" y="5257800"/>
              <a:ext cx="1524000" cy="1120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5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7486650" y="5086350"/>
              <a:ext cx="110331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6" name="Picture 2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10200" y="3581400"/>
              <a:ext cx="1577975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7" name="Picture 38" descr="elmic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33600" y="5257800"/>
              <a:ext cx="14478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8" name="Picture 39" descr="detectorScheme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29000" y="3429000"/>
              <a:ext cx="1985963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285984" y="3357564"/>
              <a:ext cx="1066800" cy="1553243"/>
              <a:chOff x="2880" y="1772"/>
              <a:chExt cx="528" cy="689"/>
            </a:xfrm>
          </p:grpSpPr>
          <p:pic>
            <p:nvPicPr>
              <p:cNvPr id="50203" name="Picture 10" descr="charge_transfer_avalanche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880" y="1813"/>
                <a:ext cx="528" cy="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03" name="Text Box 11"/>
              <p:cNvSpPr txBox="1">
                <a:spLocks noChangeArrowheads="1"/>
              </p:cNvSpPr>
              <p:nvPr/>
            </p:nvSpPr>
            <p:spPr bwMode="auto">
              <a:xfrm>
                <a:off x="2928" y="2352"/>
                <a:ext cx="379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1000" b="1" dirty="0">
                    <a:solidFill>
                      <a:srgbClr val="33CC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Electrons</a:t>
                </a:r>
              </a:p>
            </p:txBody>
          </p:sp>
          <p:sp>
            <p:nvSpPr>
              <p:cNvPr id="33804" name="Text Box 12"/>
              <p:cNvSpPr txBox="1">
                <a:spLocks noChangeArrowheads="1"/>
              </p:cNvSpPr>
              <p:nvPr/>
            </p:nvSpPr>
            <p:spPr bwMode="auto">
              <a:xfrm>
                <a:off x="3047" y="1772"/>
                <a:ext cx="222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1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Ions</a:t>
                </a:r>
              </a:p>
            </p:txBody>
          </p:sp>
          <p:sp>
            <p:nvSpPr>
              <p:cNvPr id="50206" name="Text Box 13"/>
              <p:cNvSpPr txBox="1">
                <a:spLocks noChangeArrowheads="1"/>
              </p:cNvSpPr>
              <p:nvPr/>
            </p:nvSpPr>
            <p:spPr bwMode="auto">
              <a:xfrm>
                <a:off x="3047" y="2181"/>
                <a:ext cx="217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>
                    <a:solidFill>
                      <a:srgbClr val="FFFFFF"/>
                    </a:solidFill>
                  </a:rPr>
                  <a:t>60 %</a:t>
                </a:r>
              </a:p>
            </p:txBody>
          </p:sp>
          <p:sp>
            <p:nvSpPr>
              <p:cNvPr id="50207" name="Text Box 14"/>
              <p:cNvSpPr txBox="1">
                <a:spLocks noChangeArrowheads="1"/>
              </p:cNvSpPr>
              <p:nvPr/>
            </p:nvSpPr>
            <p:spPr bwMode="auto">
              <a:xfrm>
                <a:off x="2936" y="2068"/>
                <a:ext cx="217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>
                    <a:solidFill>
                      <a:schemeClr val="bg1"/>
                    </a:solidFill>
                  </a:rPr>
                  <a:t>40 %</a:t>
                </a:r>
              </a:p>
            </p:txBody>
          </p:sp>
        </p:grpSp>
        <p:pic>
          <p:nvPicPr>
            <p:cNvPr id="50200" name="Picture 4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62800" y="3733800"/>
              <a:ext cx="1652588" cy="136525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</p:pic>
        <p:pic>
          <p:nvPicPr>
            <p:cNvPr id="50201" name="Picture 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81000" y="3505200"/>
              <a:ext cx="1828800" cy="175260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pic>
          <p:nvPicPr>
            <p:cNvPr id="50202" name="Picture 43" descr="vuilleumierbis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1000" y="5257800"/>
              <a:ext cx="1524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81" name="Text Box 45"/>
          <p:cNvSpPr txBox="1">
            <a:spLocks noChangeArrowheads="1"/>
          </p:cNvSpPr>
          <p:nvPr/>
        </p:nvSpPr>
        <p:spPr bwMode="auto">
          <a:xfrm>
            <a:off x="533400" y="6400806"/>
            <a:ext cx="9672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Micromegas</a:t>
            </a:r>
          </a:p>
        </p:txBody>
      </p:sp>
      <p:sp>
        <p:nvSpPr>
          <p:cNvPr id="50182" name="Text Box 46"/>
          <p:cNvSpPr txBox="1">
            <a:spLocks noChangeArrowheads="1"/>
          </p:cNvSpPr>
          <p:nvPr/>
        </p:nvSpPr>
        <p:spPr bwMode="auto">
          <a:xfrm>
            <a:off x="2574926" y="6434144"/>
            <a:ext cx="4924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GEM</a:t>
            </a:r>
          </a:p>
        </p:txBody>
      </p:sp>
      <p:sp>
        <p:nvSpPr>
          <p:cNvPr id="50183" name="Text Box 47"/>
          <p:cNvSpPr txBox="1">
            <a:spLocks noChangeArrowheads="1"/>
          </p:cNvSpPr>
          <p:nvPr/>
        </p:nvSpPr>
        <p:spPr bwMode="auto">
          <a:xfrm>
            <a:off x="4175125" y="6434144"/>
            <a:ext cx="6671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THGEM</a:t>
            </a:r>
          </a:p>
        </p:txBody>
      </p:sp>
      <p:sp>
        <p:nvSpPr>
          <p:cNvPr id="50184" name="Text Box 48"/>
          <p:cNvSpPr txBox="1">
            <a:spLocks noChangeArrowheads="1"/>
          </p:cNvSpPr>
          <p:nvPr/>
        </p:nvSpPr>
        <p:spPr bwMode="auto">
          <a:xfrm>
            <a:off x="6019800" y="6400806"/>
            <a:ext cx="570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MHSP</a:t>
            </a:r>
          </a:p>
        </p:txBody>
      </p:sp>
      <p:sp>
        <p:nvSpPr>
          <p:cNvPr id="50185" name="Text Box 49"/>
          <p:cNvSpPr txBox="1">
            <a:spLocks noChangeArrowheads="1"/>
          </p:cNvSpPr>
          <p:nvPr/>
        </p:nvSpPr>
        <p:spPr bwMode="auto">
          <a:xfrm>
            <a:off x="7696206" y="6400806"/>
            <a:ext cx="5597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Ingrid</a:t>
            </a:r>
          </a:p>
        </p:txBody>
      </p: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7315200" y="1219200"/>
            <a:ext cx="1524000" cy="1676400"/>
            <a:chOff x="3936" y="624"/>
            <a:chExt cx="960" cy="1056"/>
          </a:xfrm>
        </p:grpSpPr>
        <p:pic>
          <p:nvPicPr>
            <p:cNvPr id="50188" name="Picture 51" descr="100kASIC"/>
            <p:cNvPicPr>
              <a:picLocks noChangeAspect="1" noChangeArrowheads="1"/>
            </p:cNvPicPr>
            <p:nvPr/>
          </p:nvPicPr>
          <p:blipFill>
            <a:blip r:embed="rId13" cstate="print"/>
            <a:srcRect l="17577" t="10001" r="30891" b="12500"/>
            <a:stretch>
              <a:fillRect/>
            </a:stretch>
          </p:blipFill>
          <p:spPr bwMode="auto">
            <a:xfrm>
              <a:off x="3936" y="624"/>
              <a:ext cx="96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44" name="Text Box 52"/>
            <p:cNvSpPr txBox="1">
              <a:spLocks noChangeArrowheads="1"/>
            </p:cNvSpPr>
            <p:nvPr/>
          </p:nvSpPr>
          <p:spPr bwMode="auto">
            <a:xfrm>
              <a:off x="3984" y="672"/>
              <a:ext cx="8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0.18 </a:t>
              </a:r>
              <a:r>
                <a:rPr 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m</a:t>
              </a:r>
              <a:r>
                <a:rPr 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 CMOS VLSI</a:t>
              </a:r>
            </a:p>
          </p:txBody>
        </p:sp>
        <p:pic>
          <p:nvPicPr>
            <p:cNvPr id="50190" name="Picture 53" descr="Honeycomb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46" y="1402"/>
              <a:ext cx="344" cy="27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50191" name="Rectangle 54"/>
            <p:cNvSpPr>
              <a:spLocks noChangeArrowheads="1"/>
            </p:cNvSpPr>
            <p:nvPr/>
          </p:nvSpPr>
          <p:spPr bwMode="auto">
            <a:xfrm>
              <a:off x="4407" y="1263"/>
              <a:ext cx="54" cy="40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0192" name="Line 55"/>
            <p:cNvSpPr>
              <a:spLocks noChangeShapeType="1"/>
            </p:cNvSpPr>
            <p:nvPr/>
          </p:nvSpPr>
          <p:spPr bwMode="auto">
            <a:xfrm>
              <a:off x="4461" y="1303"/>
              <a:ext cx="78" cy="10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50187" name="Text Box 57"/>
          <p:cNvSpPr txBox="1">
            <a:spLocks noChangeArrowheads="1"/>
          </p:cNvSpPr>
          <p:nvPr/>
        </p:nvSpPr>
        <p:spPr bwMode="auto">
          <a:xfrm>
            <a:off x="7239003" y="3048004"/>
            <a:ext cx="1420064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CMOS high density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readout electronics</a:t>
            </a:r>
            <a:endParaRPr lang="fr-FR" sz="1200" b="1" dirty="0">
              <a:solidFill>
                <a:schemeClr val="tx2"/>
              </a:solidFill>
            </a:endParaRPr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3" name="Slide Number Placeholder 1"/>
          <p:cNvSpPr txBox="1">
            <a:spLocks/>
          </p:cNvSpPr>
          <p:nvPr/>
        </p:nvSpPr>
        <p:spPr>
          <a:xfrm>
            <a:off x="8867804" y="6724672"/>
            <a:ext cx="428596" cy="285728"/>
          </a:xfrm>
          <a:prstGeom prst="rect">
            <a:avLst/>
          </a:prstGeom>
        </p:spPr>
        <p:txBody>
          <a:bodyPr vert="horz" lIns="91374" tIns="45690" rIns="91374" bIns="45690" rtlCol="0" anchor="ctr"/>
          <a:lstStyle/>
          <a:p>
            <a:pPr algn="r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/>
            </a:pPr>
            <a:fld id="{3E387D2C-DB38-4FB7-9A66-B0DCA35114DB}" type="slidenum">
              <a:rPr lang="en-GB" sz="900" smtClean="0">
                <a:solidFill>
                  <a:schemeClr val="accent6"/>
                </a:solidFill>
                <a:latin typeface="Arial" pitchFamily="34" charset="0"/>
              </a:rPr>
              <a:pPr algn="r" fontAlgn="base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defRPr/>
              </a:pPr>
              <a:t>5</a:t>
            </a:fld>
            <a:endParaRPr lang="en-GB" sz="900" dirty="0" smtClean="0">
              <a:solidFill>
                <a:schemeClr val="accent6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2" name="TextBox 2"/>
          <p:cNvSpPr txBox="1">
            <a:spLocks noChangeArrowheads="1"/>
          </p:cNvSpPr>
          <p:nvPr/>
        </p:nvSpPr>
        <p:spPr bwMode="auto">
          <a:xfrm>
            <a:off x="214312" y="1599428"/>
            <a:ext cx="8929688" cy="52585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WG1: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large area Micromegas, GEM; THGEM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R&amp;D; MM 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resistive anode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readout (discharge protection); 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design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and detector assembly optimization; large area readout electrodes and electronics interface 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WG2: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radiation tolerance, discharge protection, rate effects, single-electron 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response, avalanche fluctuations, photo detection with THGEM,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TPC (IBF) readout optimization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endParaRPr lang="en-GB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WG3: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applications beyond HEP, industrial applications (X-ray diffraction, homeland security)</a:t>
            </a:r>
          </a:p>
          <a:p>
            <a:endParaRPr lang="en-GB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WG4: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microtracking;  neBEM field solver, electroluminescence simulation tool, Penning transfers, GEM charging up; MM transparency and </a:t>
            </a: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signal, MM discharges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endParaRPr lang="en-GB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WG5: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scalable readout system; Timepix multi-chip MPGD readout</a:t>
            </a:r>
          </a:p>
          <a:p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WG6: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CERN MPGD Production Facility; TT Network</a:t>
            </a:r>
          </a:p>
          <a:p>
            <a:endParaRPr lang="en-GB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WG7:</a:t>
            </a:r>
            <a:r>
              <a:rPr lang="en-GB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RD51 test beam facility (November 2009 - 8 groups/5 setups)</a:t>
            </a:r>
          </a:p>
          <a:p>
            <a:endParaRPr lang="en-GB" sz="1400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715381" y="6572250"/>
            <a:ext cx="428625" cy="285750"/>
          </a:xfrm>
          <a:prstGeom prst="rect">
            <a:avLst/>
          </a:prstGeom>
          <a:noFill/>
        </p:spPr>
        <p:txBody>
          <a:bodyPr lIns="91374" tIns="45690" rIns="91374" bIns="4569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50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1835150" y="115888"/>
            <a:ext cx="5041900" cy="576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 anchor="ctr"/>
          <a:lstStyle/>
          <a:p>
            <a:endParaRPr lang="en-GB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743169" y="836613"/>
            <a:ext cx="7524313" cy="64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Consolidation around common projects: large area MPGD R&amp;D,  CERN/MPGD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Production Facility, electronics developments, software tools, beam tests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928797" y="214294"/>
            <a:ext cx="5701107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Collaboration status and organization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6" name="Text Box 74"/>
          <p:cNvSpPr txBox="1">
            <a:spLocks noChangeArrowheads="1"/>
          </p:cNvSpPr>
          <p:nvPr/>
        </p:nvSpPr>
        <p:spPr bwMode="auto">
          <a:xfrm>
            <a:off x="2357425" y="6"/>
            <a:ext cx="3940113" cy="40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altLang="ja-JP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Development </a:t>
            </a:r>
            <a:r>
              <a:rPr lang="en-US" altLang="ja-JP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of large-area MPGDs </a:t>
            </a: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243" name="Text Box 75"/>
          <p:cNvSpPr txBox="1">
            <a:spLocks noChangeArrowheads="1"/>
          </p:cNvSpPr>
          <p:nvPr/>
        </p:nvSpPr>
        <p:spPr bwMode="auto">
          <a:xfrm>
            <a:off x="714354" y="500042"/>
            <a:ext cx="1647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Bulk Micromegas</a:t>
            </a:r>
          </a:p>
        </p:txBody>
      </p:sp>
      <p:sp>
        <p:nvSpPr>
          <p:cNvPr id="10244" name="Text Box 76"/>
          <p:cNvSpPr txBox="1">
            <a:spLocks noChangeArrowheads="1"/>
          </p:cNvSpPr>
          <p:nvPr/>
        </p:nvSpPr>
        <p:spPr bwMode="auto">
          <a:xfrm>
            <a:off x="3857620" y="500042"/>
            <a:ext cx="1643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Single mask GEM</a:t>
            </a:r>
          </a:p>
        </p:txBody>
      </p:sp>
      <p:pic>
        <p:nvPicPr>
          <p:cNvPr id="10245" name="Picture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13925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0" y="1142985"/>
            <a:ext cx="1524011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MVC-672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38" y="1143000"/>
            <a:ext cx="2571750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5572146"/>
            <a:ext cx="1524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8" descr="elmic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63" y="5643563"/>
            <a:ext cx="1447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39" descr="detectorScheme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26" y="3786194"/>
            <a:ext cx="19859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143372" y="4000504"/>
            <a:ext cx="1066800" cy="1551652"/>
            <a:chOff x="2880" y="1772"/>
            <a:chExt cx="528" cy="689"/>
          </a:xfrm>
        </p:grpSpPr>
        <p:pic>
          <p:nvPicPr>
            <p:cNvPr id="10255" name="Picture 10" descr="charge_transfer_avalanche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34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Electrons</a:t>
              </a: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0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Ions</a:t>
              </a:r>
            </a:p>
          </p:txBody>
        </p:sp>
        <p:sp>
          <p:nvSpPr>
            <p:cNvPr id="10258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10259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1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40 %</a:t>
              </a:r>
            </a:p>
          </p:txBody>
        </p:sp>
      </p:grpSp>
      <p:pic>
        <p:nvPicPr>
          <p:cNvPr id="10253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7224" y="4000504"/>
            <a:ext cx="1828800" cy="17526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0254" name="Text Box 76"/>
          <p:cNvSpPr txBox="1">
            <a:spLocks noChangeArrowheads="1"/>
          </p:cNvSpPr>
          <p:nvPr/>
        </p:nvSpPr>
        <p:spPr bwMode="auto">
          <a:xfrm>
            <a:off x="7072313" y="500064"/>
            <a:ext cx="825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THGEM</a:t>
            </a:r>
          </a:p>
        </p:txBody>
      </p:sp>
      <p:pic>
        <p:nvPicPr>
          <p:cNvPr id="20" name="Image 6" descr="DSCN2220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1553749" y="1160845"/>
            <a:ext cx="1857389" cy="139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3" descr="DSCN2212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16200000">
            <a:off x="3241467" y="2687831"/>
            <a:ext cx="1500200" cy="11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8" descr="C:\Users\danilo\Desktop\ieee08\IMG_269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1142984"/>
            <a:ext cx="1571636" cy="117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D:\PROJETS\TPC\MESURES\081124-29_LP_BeamTests_DESY\Photos\2811200808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8662" y="2857497"/>
            <a:ext cx="1571636" cy="117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43" descr="vuilleumierbi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8662" y="557214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51</a:t>
            </a:fld>
            <a:endParaRPr lang="en-GB" dirty="0"/>
          </a:p>
        </p:txBody>
      </p:sp>
      <p:pic>
        <p:nvPicPr>
          <p:cNvPr id="28" name="Picture 2" descr="C:\Work_CERN\R&amp;D Collaboration\WP5\Photos\P3200323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86315" y="2500307"/>
            <a:ext cx="112524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7188" y="1285875"/>
            <a:ext cx="3916362" cy="2971800"/>
            <a:chOff x="288" y="1488"/>
            <a:chExt cx="2467" cy="1872"/>
          </a:xfrm>
        </p:grpSpPr>
        <p:sp>
          <p:nvSpPr>
            <p:cNvPr id="52265" name="Rectangle 3"/>
            <p:cNvSpPr>
              <a:spLocks noChangeArrowheads="1"/>
            </p:cNvSpPr>
            <p:nvPr/>
          </p:nvSpPr>
          <p:spPr bwMode="auto">
            <a:xfrm>
              <a:off x="693" y="1536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6" name="Rectangle 4"/>
            <p:cNvSpPr>
              <a:spLocks noChangeArrowheads="1"/>
            </p:cNvSpPr>
            <p:nvPr/>
          </p:nvSpPr>
          <p:spPr bwMode="auto">
            <a:xfrm>
              <a:off x="693" y="1820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7" name="Rectangle 5"/>
            <p:cNvSpPr>
              <a:spLocks noChangeArrowheads="1"/>
            </p:cNvSpPr>
            <p:nvPr/>
          </p:nvSpPr>
          <p:spPr bwMode="auto">
            <a:xfrm>
              <a:off x="693" y="1797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68" name="Rectangle 6"/>
            <p:cNvSpPr>
              <a:spLocks noChangeArrowheads="1"/>
            </p:cNvSpPr>
            <p:nvPr/>
          </p:nvSpPr>
          <p:spPr bwMode="auto">
            <a:xfrm>
              <a:off x="693" y="2152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9" name="Rectangle 7"/>
            <p:cNvSpPr>
              <a:spLocks noChangeArrowheads="1"/>
            </p:cNvSpPr>
            <p:nvPr/>
          </p:nvSpPr>
          <p:spPr bwMode="auto">
            <a:xfrm>
              <a:off x="693" y="2128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0" name="Rectangle 8"/>
            <p:cNvSpPr>
              <a:spLocks noChangeArrowheads="1"/>
            </p:cNvSpPr>
            <p:nvPr/>
          </p:nvSpPr>
          <p:spPr bwMode="auto">
            <a:xfrm>
              <a:off x="693" y="2105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1" name="Rectangle 9"/>
            <p:cNvSpPr>
              <a:spLocks noChangeArrowheads="1"/>
            </p:cNvSpPr>
            <p:nvPr/>
          </p:nvSpPr>
          <p:spPr bwMode="auto">
            <a:xfrm>
              <a:off x="693" y="2484"/>
              <a:ext cx="1114" cy="165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72" name="Rectangle 10"/>
            <p:cNvSpPr>
              <a:spLocks noChangeArrowheads="1"/>
            </p:cNvSpPr>
            <p:nvPr/>
          </p:nvSpPr>
          <p:spPr bwMode="auto">
            <a:xfrm>
              <a:off x="693" y="2460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3" name="Rectangle 11"/>
            <p:cNvSpPr>
              <a:spLocks noChangeArrowheads="1"/>
            </p:cNvSpPr>
            <p:nvPr/>
          </p:nvSpPr>
          <p:spPr bwMode="auto">
            <a:xfrm>
              <a:off x="693" y="2436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4" name="Line 12"/>
            <p:cNvSpPr>
              <a:spLocks noChangeShapeType="1"/>
            </p:cNvSpPr>
            <p:nvPr/>
          </p:nvSpPr>
          <p:spPr bwMode="auto">
            <a:xfrm>
              <a:off x="328" y="2436"/>
              <a:ext cx="18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75" name="Rectangle 13"/>
            <p:cNvSpPr>
              <a:spLocks noChangeArrowheads="1"/>
            </p:cNvSpPr>
            <p:nvPr/>
          </p:nvSpPr>
          <p:spPr bwMode="auto">
            <a:xfrm>
              <a:off x="693" y="2839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76" name="Rectangle 14"/>
            <p:cNvSpPr>
              <a:spLocks noChangeArrowheads="1"/>
            </p:cNvSpPr>
            <p:nvPr/>
          </p:nvSpPr>
          <p:spPr bwMode="auto">
            <a:xfrm>
              <a:off x="693" y="2815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7" name="Rectangle 15"/>
            <p:cNvSpPr>
              <a:spLocks noChangeArrowheads="1"/>
            </p:cNvSpPr>
            <p:nvPr/>
          </p:nvSpPr>
          <p:spPr bwMode="auto">
            <a:xfrm>
              <a:off x="693" y="2791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8" name="Rectangle 16"/>
            <p:cNvSpPr>
              <a:spLocks noChangeArrowheads="1"/>
            </p:cNvSpPr>
            <p:nvPr/>
          </p:nvSpPr>
          <p:spPr bwMode="auto">
            <a:xfrm>
              <a:off x="693" y="2768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9" name="Line 17"/>
            <p:cNvSpPr>
              <a:spLocks noChangeShapeType="1"/>
            </p:cNvSpPr>
            <p:nvPr/>
          </p:nvSpPr>
          <p:spPr bwMode="auto">
            <a:xfrm>
              <a:off x="693" y="2791"/>
              <a:ext cx="1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80" name="Rectangle 18"/>
            <p:cNvSpPr>
              <a:spLocks noChangeArrowheads="1"/>
            </p:cNvSpPr>
            <p:nvPr/>
          </p:nvSpPr>
          <p:spPr bwMode="auto">
            <a:xfrm>
              <a:off x="693" y="3194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81" name="Rectangle 19"/>
            <p:cNvSpPr>
              <a:spLocks noChangeArrowheads="1"/>
            </p:cNvSpPr>
            <p:nvPr/>
          </p:nvSpPr>
          <p:spPr bwMode="auto">
            <a:xfrm>
              <a:off x="693" y="3123"/>
              <a:ext cx="162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2" name="Rectangle 20"/>
            <p:cNvSpPr>
              <a:spLocks noChangeArrowheads="1"/>
            </p:cNvSpPr>
            <p:nvPr/>
          </p:nvSpPr>
          <p:spPr bwMode="auto">
            <a:xfrm>
              <a:off x="1645" y="3123"/>
              <a:ext cx="162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3" name="Rectangle 21"/>
            <p:cNvSpPr>
              <a:spLocks noChangeArrowheads="1"/>
            </p:cNvSpPr>
            <p:nvPr/>
          </p:nvSpPr>
          <p:spPr bwMode="auto">
            <a:xfrm>
              <a:off x="956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4" name="Rectangle 22"/>
            <p:cNvSpPr>
              <a:spLocks noChangeArrowheads="1"/>
            </p:cNvSpPr>
            <p:nvPr/>
          </p:nvSpPr>
          <p:spPr bwMode="auto">
            <a:xfrm>
              <a:off x="1098" y="3123"/>
              <a:ext cx="40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5" name="Rectangle 23"/>
            <p:cNvSpPr>
              <a:spLocks noChangeArrowheads="1"/>
            </p:cNvSpPr>
            <p:nvPr/>
          </p:nvSpPr>
          <p:spPr bwMode="auto">
            <a:xfrm>
              <a:off x="1240" y="3123"/>
              <a:ext cx="40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6" name="Rectangle 24"/>
            <p:cNvSpPr>
              <a:spLocks noChangeArrowheads="1"/>
            </p:cNvSpPr>
            <p:nvPr/>
          </p:nvSpPr>
          <p:spPr bwMode="auto">
            <a:xfrm>
              <a:off x="1381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7" name="Rectangle 25"/>
            <p:cNvSpPr>
              <a:spLocks noChangeArrowheads="1"/>
            </p:cNvSpPr>
            <p:nvPr/>
          </p:nvSpPr>
          <p:spPr bwMode="auto">
            <a:xfrm>
              <a:off x="1523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8" name="Line 26"/>
            <p:cNvSpPr>
              <a:spLocks noChangeShapeType="1"/>
            </p:cNvSpPr>
            <p:nvPr/>
          </p:nvSpPr>
          <p:spPr bwMode="auto">
            <a:xfrm>
              <a:off x="693" y="3147"/>
              <a:ext cx="1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89" name="Rectangle 27"/>
            <p:cNvSpPr>
              <a:spLocks noChangeArrowheads="1"/>
            </p:cNvSpPr>
            <p:nvPr/>
          </p:nvSpPr>
          <p:spPr bwMode="auto">
            <a:xfrm>
              <a:off x="328" y="2436"/>
              <a:ext cx="243" cy="9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90" name="Rectangle 28"/>
            <p:cNvSpPr>
              <a:spLocks noChangeArrowheads="1"/>
            </p:cNvSpPr>
            <p:nvPr/>
          </p:nvSpPr>
          <p:spPr bwMode="auto">
            <a:xfrm>
              <a:off x="1908" y="2436"/>
              <a:ext cx="243" cy="9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91" name="Text Box 29"/>
            <p:cNvSpPr txBox="1">
              <a:spLocks noChangeArrowheads="1"/>
            </p:cNvSpPr>
            <p:nvPr/>
          </p:nvSpPr>
          <p:spPr bwMode="auto">
            <a:xfrm>
              <a:off x="2064" y="1488"/>
              <a:ext cx="54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Read-out board</a:t>
              </a:r>
            </a:p>
          </p:txBody>
        </p:sp>
        <p:sp>
          <p:nvSpPr>
            <p:cNvPr id="52292" name="Line 30"/>
            <p:cNvSpPr>
              <a:spLocks noChangeShapeType="1"/>
            </p:cNvSpPr>
            <p:nvPr/>
          </p:nvSpPr>
          <p:spPr bwMode="auto">
            <a:xfrm flipH="1">
              <a:off x="1726" y="1607"/>
              <a:ext cx="303" cy="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3" name="Text Box 31"/>
            <p:cNvSpPr txBox="1">
              <a:spLocks noChangeArrowheads="1"/>
            </p:cNvSpPr>
            <p:nvPr/>
          </p:nvSpPr>
          <p:spPr bwMode="auto">
            <a:xfrm>
              <a:off x="2064" y="1776"/>
              <a:ext cx="691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Laminated Photo-image-able cover lay</a:t>
              </a:r>
            </a:p>
          </p:txBody>
        </p:sp>
        <p:sp>
          <p:nvSpPr>
            <p:cNvPr id="52294" name="Line 32"/>
            <p:cNvSpPr>
              <a:spLocks noChangeShapeType="1"/>
            </p:cNvSpPr>
            <p:nvPr/>
          </p:nvSpPr>
          <p:spPr bwMode="auto">
            <a:xfrm flipH="1" flipV="1">
              <a:off x="1766" y="1797"/>
              <a:ext cx="263" cy="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5" name="Line 33"/>
            <p:cNvSpPr>
              <a:spLocks noChangeShapeType="1"/>
            </p:cNvSpPr>
            <p:nvPr/>
          </p:nvSpPr>
          <p:spPr bwMode="auto">
            <a:xfrm flipH="1">
              <a:off x="1766" y="1891"/>
              <a:ext cx="263" cy="2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6" name="Text Box 34"/>
            <p:cNvSpPr txBox="1">
              <a:spLocks noChangeArrowheads="1"/>
            </p:cNvSpPr>
            <p:nvPr/>
          </p:nvSpPr>
          <p:spPr bwMode="auto">
            <a:xfrm>
              <a:off x="288" y="2578"/>
              <a:ext cx="32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/>
                <a:t>frame</a:t>
              </a:r>
            </a:p>
          </p:txBody>
        </p:sp>
        <p:sp>
          <p:nvSpPr>
            <p:cNvPr id="52297" name="Line 35"/>
            <p:cNvSpPr>
              <a:spLocks noChangeShapeType="1"/>
            </p:cNvSpPr>
            <p:nvPr/>
          </p:nvSpPr>
          <p:spPr bwMode="auto">
            <a:xfrm flipV="1">
              <a:off x="490" y="2484"/>
              <a:ext cx="41" cy="1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8" name="Text Box 36"/>
            <p:cNvSpPr txBox="1">
              <a:spLocks noChangeArrowheads="1"/>
            </p:cNvSpPr>
            <p:nvPr/>
          </p:nvSpPr>
          <p:spPr bwMode="auto">
            <a:xfrm>
              <a:off x="2016" y="2160"/>
              <a:ext cx="6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Stretched mesh</a:t>
              </a:r>
            </a:p>
            <a:p>
              <a:r>
                <a:rPr lang="en-US" sz="1000" b="1" dirty="0"/>
                <a:t> on frame</a:t>
              </a:r>
            </a:p>
          </p:txBody>
        </p:sp>
        <p:sp>
          <p:nvSpPr>
            <p:cNvPr id="52299" name="Line 37"/>
            <p:cNvSpPr>
              <a:spLocks noChangeShapeType="1"/>
            </p:cNvSpPr>
            <p:nvPr/>
          </p:nvSpPr>
          <p:spPr bwMode="auto">
            <a:xfrm flipH="1">
              <a:off x="1847" y="2247"/>
              <a:ext cx="203" cy="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300" name="Text Box 38"/>
            <p:cNvSpPr txBox="1">
              <a:spLocks noChangeArrowheads="1"/>
            </p:cNvSpPr>
            <p:nvPr/>
          </p:nvSpPr>
          <p:spPr bwMode="auto">
            <a:xfrm>
              <a:off x="2045" y="2768"/>
              <a:ext cx="54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Laminated Photo-image-able cover lay</a:t>
              </a:r>
            </a:p>
          </p:txBody>
        </p:sp>
        <p:sp>
          <p:nvSpPr>
            <p:cNvPr id="52301" name="Line 39"/>
            <p:cNvSpPr>
              <a:spLocks noChangeShapeType="1"/>
            </p:cNvSpPr>
            <p:nvPr/>
          </p:nvSpPr>
          <p:spPr bwMode="auto">
            <a:xfrm flipH="1" flipV="1">
              <a:off x="1786" y="2768"/>
              <a:ext cx="264" cy="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52227" name="Picture 40" descr="DSCN16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0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1" descr="DSCN16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572000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5072074" y="1500174"/>
            <a:ext cx="3370263" cy="2209800"/>
            <a:chOff x="3216" y="768"/>
            <a:chExt cx="2123" cy="1392"/>
          </a:xfrm>
        </p:grpSpPr>
        <p:sp>
          <p:nvSpPr>
            <p:cNvPr id="52236" name="Rectangle 43"/>
            <p:cNvSpPr>
              <a:spLocks noChangeArrowheads="1"/>
            </p:cNvSpPr>
            <p:nvPr/>
          </p:nvSpPr>
          <p:spPr bwMode="auto">
            <a:xfrm>
              <a:off x="3843" y="1932"/>
              <a:ext cx="295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37" name="Rectangle 44"/>
            <p:cNvSpPr>
              <a:spLocks noChangeArrowheads="1"/>
            </p:cNvSpPr>
            <p:nvPr/>
          </p:nvSpPr>
          <p:spPr bwMode="auto">
            <a:xfrm>
              <a:off x="3769" y="2137"/>
              <a:ext cx="369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38" name="Rectangle 45"/>
            <p:cNvSpPr>
              <a:spLocks noChangeArrowheads="1"/>
            </p:cNvSpPr>
            <p:nvPr/>
          </p:nvSpPr>
          <p:spPr bwMode="auto">
            <a:xfrm>
              <a:off x="3216" y="1932"/>
              <a:ext cx="295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39" name="Rectangle 46"/>
            <p:cNvSpPr>
              <a:spLocks noChangeArrowheads="1"/>
            </p:cNvSpPr>
            <p:nvPr/>
          </p:nvSpPr>
          <p:spPr bwMode="auto">
            <a:xfrm>
              <a:off x="3216" y="1955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0" name="Rectangle 47"/>
            <p:cNvSpPr>
              <a:spLocks noChangeArrowheads="1"/>
            </p:cNvSpPr>
            <p:nvPr/>
          </p:nvSpPr>
          <p:spPr bwMode="auto">
            <a:xfrm>
              <a:off x="3788" y="1955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1" name="Rectangle 48"/>
            <p:cNvSpPr>
              <a:spLocks noChangeArrowheads="1"/>
            </p:cNvSpPr>
            <p:nvPr/>
          </p:nvSpPr>
          <p:spPr bwMode="auto">
            <a:xfrm>
              <a:off x="3216" y="2137"/>
              <a:ext cx="369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2" name="AutoShape 49"/>
            <p:cNvSpPr>
              <a:spLocks noChangeArrowheads="1"/>
            </p:cNvSpPr>
            <p:nvPr/>
          </p:nvSpPr>
          <p:spPr bwMode="auto">
            <a:xfrm>
              <a:off x="3566" y="1955"/>
              <a:ext cx="37" cy="18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52243" name="AutoShape 50"/>
            <p:cNvSpPr>
              <a:spLocks noChangeArrowheads="1"/>
            </p:cNvSpPr>
            <p:nvPr/>
          </p:nvSpPr>
          <p:spPr bwMode="auto">
            <a:xfrm>
              <a:off x="3751" y="1955"/>
              <a:ext cx="74" cy="182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4" name="Rectangle 51"/>
            <p:cNvSpPr>
              <a:spLocks noChangeArrowheads="1"/>
            </p:cNvSpPr>
            <p:nvPr/>
          </p:nvSpPr>
          <p:spPr bwMode="auto">
            <a:xfrm>
              <a:off x="3216" y="768"/>
              <a:ext cx="350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5" name="Rectangle 52"/>
            <p:cNvSpPr>
              <a:spLocks noChangeArrowheads="1"/>
            </p:cNvSpPr>
            <p:nvPr/>
          </p:nvSpPr>
          <p:spPr bwMode="auto">
            <a:xfrm>
              <a:off x="3566" y="768"/>
              <a:ext cx="57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6" name="Rectangle 53"/>
            <p:cNvSpPr>
              <a:spLocks noChangeArrowheads="1"/>
            </p:cNvSpPr>
            <p:nvPr/>
          </p:nvSpPr>
          <p:spPr bwMode="auto">
            <a:xfrm>
              <a:off x="3216" y="996"/>
              <a:ext cx="92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7" name="Rectangle 54"/>
            <p:cNvSpPr>
              <a:spLocks noChangeArrowheads="1"/>
            </p:cNvSpPr>
            <p:nvPr/>
          </p:nvSpPr>
          <p:spPr bwMode="auto">
            <a:xfrm>
              <a:off x="3216" y="814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8" name="Rectangle 55"/>
            <p:cNvSpPr>
              <a:spLocks noChangeArrowheads="1"/>
            </p:cNvSpPr>
            <p:nvPr/>
          </p:nvSpPr>
          <p:spPr bwMode="auto">
            <a:xfrm>
              <a:off x="3566" y="814"/>
              <a:ext cx="572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9" name="Rectangle 56"/>
            <p:cNvSpPr>
              <a:spLocks noChangeArrowheads="1"/>
            </p:cNvSpPr>
            <p:nvPr/>
          </p:nvSpPr>
          <p:spPr bwMode="auto">
            <a:xfrm>
              <a:off x="3216" y="1567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0" name="Rectangle 57"/>
            <p:cNvSpPr>
              <a:spLocks noChangeArrowheads="1"/>
            </p:cNvSpPr>
            <p:nvPr/>
          </p:nvSpPr>
          <p:spPr bwMode="auto">
            <a:xfrm>
              <a:off x="3788" y="1567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1" name="Rectangle 58"/>
            <p:cNvSpPr>
              <a:spLocks noChangeArrowheads="1"/>
            </p:cNvSpPr>
            <p:nvPr/>
          </p:nvSpPr>
          <p:spPr bwMode="auto">
            <a:xfrm>
              <a:off x="3216" y="1795"/>
              <a:ext cx="922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2" name="Rectangle 59"/>
            <p:cNvSpPr>
              <a:spLocks noChangeArrowheads="1"/>
            </p:cNvSpPr>
            <p:nvPr/>
          </p:nvSpPr>
          <p:spPr bwMode="auto">
            <a:xfrm>
              <a:off x="3216" y="1612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3" name="Rectangle 60"/>
            <p:cNvSpPr>
              <a:spLocks noChangeArrowheads="1"/>
            </p:cNvSpPr>
            <p:nvPr/>
          </p:nvSpPr>
          <p:spPr bwMode="auto">
            <a:xfrm>
              <a:off x="3788" y="1612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4" name="AutoShape 61"/>
            <p:cNvSpPr>
              <a:spLocks noChangeArrowheads="1"/>
            </p:cNvSpPr>
            <p:nvPr/>
          </p:nvSpPr>
          <p:spPr bwMode="auto">
            <a:xfrm>
              <a:off x="3566" y="1612"/>
              <a:ext cx="37" cy="183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52255" name="AutoShape 62"/>
            <p:cNvSpPr>
              <a:spLocks noChangeArrowheads="1"/>
            </p:cNvSpPr>
            <p:nvPr/>
          </p:nvSpPr>
          <p:spPr bwMode="auto">
            <a:xfrm>
              <a:off x="3751" y="1612"/>
              <a:ext cx="74" cy="183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6" name="Rectangle 63"/>
            <p:cNvSpPr>
              <a:spLocks noChangeArrowheads="1"/>
            </p:cNvSpPr>
            <p:nvPr/>
          </p:nvSpPr>
          <p:spPr bwMode="auto">
            <a:xfrm>
              <a:off x="3216" y="1179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7" name="Rectangle 64"/>
            <p:cNvSpPr>
              <a:spLocks noChangeArrowheads="1"/>
            </p:cNvSpPr>
            <p:nvPr/>
          </p:nvSpPr>
          <p:spPr bwMode="auto">
            <a:xfrm>
              <a:off x="3788" y="1179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8" name="Rectangle 65"/>
            <p:cNvSpPr>
              <a:spLocks noChangeArrowheads="1"/>
            </p:cNvSpPr>
            <p:nvPr/>
          </p:nvSpPr>
          <p:spPr bwMode="auto">
            <a:xfrm>
              <a:off x="3216" y="1407"/>
              <a:ext cx="92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9" name="Rectangle 66"/>
            <p:cNvSpPr>
              <a:spLocks noChangeArrowheads="1"/>
            </p:cNvSpPr>
            <p:nvPr/>
          </p:nvSpPr>
          <p:spPr bwMode="auto">
            <a:xfrm>
              <a:off x="3216" y="1224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60" name="Rectangle 67"/>
            <p:cNvSpPr>
              <a:spLocks noChangeArrowheads="1"/>
            </p:cNvSpPr>
            <p:nvPr/>
          </p:nvSpPr>
          <p:spPr bwMode="auto">
            <a:xfrm>
              <a:off x="3511" y="1224"/>
              <a:ext cx="627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1" name="Text Box 68"/>
            <p:cNvSpPr txBox="1">
              <a:spLocks noChangeArrowheads="1"/>
            </p:cNvSpPr>
            <p:nvPr/>
          </p:nvSpPr>
          <p:spPr bwMode="auto">
            <a:xfrm>
              <a:off x="4248" y="889"/>
              <a:ext cx="56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Raw material</a:t>
              </a:r>
            </a:p>
          </p:txBody>
        </p:sp>
        <p:sp>
          <p:nvSpPr>
            <p:cNvPr id="52262" name="Text Box 69"/>
            <p:cNvSpPr txBox="1">
              <a:spLocks noChangeArrowheads="1"/>
            </p:cNvSpPr>
            <p:nvPr/>
          </p:nvSpPr>
          <p:spPr bwMode="auto">
            <a:xfrm>
              <a:off x="4245" y="1297"/>
              <a:ext cx="109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Single side copper patterning</a:t>
              </a:r>
            </a:p>
          </p:txBody>
        </p:sp>
        <p:sp>
          <p:nvSpPr>
            <p:cNvPr id="52263" name="Text Box 70"/>
            <p:cNvSpPr txBox="1">
              <a:spLocks noChangeArrowheads="1"/>
            </p:cNvSpPr>
            <p:nvPr/>
          </p:nvSpPr>
          <p:spPr bwMode="auto">
            <a:xfrm>
              <a:off x="4245" y="1654"/>
              <a:ext cx="71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Polyimide etching</a:t>
              </a:r>
            </a:p>
          </p:txBody>
        </p:sp>
        <p:sp>
          <p:nvSpPr>
            <p:cNvPr id="52264" name="Text Box 71"/>
            <p:cNvSpPr txBox="1">
              <a:spLocks noChangeArrowheads="1"/>
            </p:cNvSpPr>
            <p:nvPr/>
          </p:nvSpPr>
          <p:spPr bwMode="auto">
            <a:xfrm>
              <a:off x="4245" y="1996"/>
              <a:ext cx="98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 dirty="0"/>
                <a:t>Copper reduction</a:t>
              </a:r>
            </a:p>
          </p:txBody>
        </p:sp>
      </p:grpSp>
      <p:pic>
        <p:nvPicPr>
          <p:cNvPr id="52230" name="Picture 72" descr="large_GE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495800"/>
            <a:ext cx="21336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3" descr="single_mas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495800"/>
            <a:ext cx="2667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3" name="Text Box 75"/>
          <p:cNvSpPr txBox="1">
            <a:spLocks noChangeArrowheads="1"/>
          </p:cNvSpPr>
          <p:nvPr/>
        </p:nvSpPr>
        <p:spPr bwMode="auto">
          <a:xfrm>
            <a:off x="1143000" y="785813"/>
            <a:ext cx="18273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Bulk Micromegas</a:t>
            </a:r>
          </a:p>
        </p:txBody>
      </p:sp>
      <p:sp>
        <p:nvSpPr>
          <p:cNvPr id="52234" name="Text Box 76"/>
          <p:cNvSpPr txBox="1">
            <a:spLocks noChangeArrowheads="1"/>
          </p:cNvSpPr>
          <p:nvPr/>
        </p:nvSpPr>
        <p:spPr bwMode="auto">
          <a:xfrm>
            <a:off x="5000625" y="785813"/>
            <a:ext cx="18245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Single mask GEM</a:t>
            </a:r>
          </a:p>
        </p:txBody>
      </p:sp>
      <p:pic>
        <p:nvPicPr>
          <p:cNvPr id="52235" name="Picture 77" descr="x 500 - 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3400" y="4495801"/>
            <a:ext cx="9906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52</a:t>
            </a:fld>
            <a:endParaRPr lang="en-GB" dirty="0"/>
          </a:p>
        </p:txBody>
      </p:sp>
      <p:sp>
        <p:nvSpPr>
          <p:cNvPr id="79" name="Text Box 74"/>
          <p:cNvSpPr txBox="1">
            <a:spLocks noChangeArrowheads="1"/>
          </p:cNvSpPr>
          <p:nvPr/>
        </p:nvSpPr>
        <p:spPr bwMode="auto">
          <a:xfrm>
            <a:off x="2000232" y="142857"/>
            <a:ext cx="4737744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Development of large-area MPGDs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07950" y="692151"/>
            <a:ext cx="891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85" tIns="45695" rIns="91385" bIns="45695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-32" charset="-128"/>
                <a:cs typeface="Arial" charset="0"/>
              </a:rPr>
              <a:t>Objective: Development of cost-effective technologies and industrialization</a:t>
            </a:r>
            <a:endParaRPr lang="en-US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-32" charset="-128"/>
              <a:cs typeface="Arial" charset="0"/>
            </a:endParaRPr>
          </a:p>
        </p:txBody>
      </p:sp>
      <p:graphicFrame>
        <p:nvGraphicFramePr>
          <p:cNvPr id="12362" name="Group 74"/>
          <p:cNvGraphicFramePr>
            <a:graphicFrameLocks noGrp="1"/>
          </p:cNvGraphicFramePr>
          <p:nvPr/>
        </p:nvGraphicFramePr>
        <p:xfrm>
          <a:off x="250825" y="1989143"/>
          <a:ext cx="6802438" cy="3030855"/>
        </p:xfrm>
        <a:graphic>
          <a:graphicData uri="http://schemas.openxmlformats.org/drawingml/2006/table">
            <a:tbl>
              <a:tblPr/>
              <a:tblGrid>
                <a:gridCol w="2617788"/>
                <a:gridCol w="2157412"/>
                <a:gridCol w="2027238"/>
              </a:tblGrid>
              <a:tr h="49720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Detector Technology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Currently produced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Future Requirements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cm * cm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cm * cm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GEM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40 * 40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 * 50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GEM, single mask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70 * 40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200 * 50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THGEM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70 * 50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200 * 100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RTHGEM, serial graphics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20 * 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 * 50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RTHGEM,  Kapton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 * 50 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200 * 100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Micromegas, bulk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150 * 50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200 * 100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533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Micromegas, microbulk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 * 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30 * 30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50825" y="1268418"/>
            <a:ext cx="8497888" cy="5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5" tIns="45695" rIns="91385" bIns="45695">
            <a:spAutoFit/>
          </a:bodyPr>
          <a:lstStyle/>
          <a:p>
            <a:pPr algn="ctr"/>
            <a:r>
              <a:rPr lang="en-US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 Current: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CERN-MPGD workshop is the UNIQUE MPGD production facility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(generic R&amp;D, detector components production, quality control) </a:t>
            </a:r>
            <a:endParaRPr lang="fr-FR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55" name="Oval 69"/>
          <p:cNvSpPr>
            <a:spLocks noChangeArrowheads="1"/>
          </p:cNvSpPr>
          <p:nvPr/>
        </p:nvSpPr>
        <p:spPr bwMode="auto">
          <a:xfrm>
            <a:off x="4859339" y="4437063"/>
            <a:ext cx="1176337" cy="360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91385" tIns="45695" rIns="91385" bIns="45695" anchor="ctr"/>
          <a:lstStyle/>
          <a:p>
            <a:pPr defTabSz="456925"/>
            <a:endParaRPr lang="en-US" dirty="0"/>
          </a:p>
        </p:txBody>
      </p:sp>
      <p:sp>
        <p:nvSpPr>
          <p:cNvPr id="12356" name="Oval 68"/>
          <p:cNvSpPr>
            <a:spLocks noChangeArrowheads="1"/>
          </p:cNvSpPr>
          <p:nvPr/>
        </p:nvSpPr>
        <p:spPr bwMode="auto">
          <a:xfrm>
            <a:off x="4859339" y="3241676"/>
            <a:ext cx="1176337" cy="2587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91385" tIns="45695" rIns="91385" bIns="45695" anchor="ctr"/>
          <a:lstStyle/>
          <a:p>
            <a:pPr defTabSz="456925"/>
            <a:endParaRPr lang="en-US" dirty="0"/>
          </a:p>
        </p:txBody>
      </p:sp>
      <p:sp>
        <p:nvSpPr>
          <p:cNvPr id="12357" name="Oval 75"/>
          <p:cNvSpPr>
            <a:spLocks noChangeArrowheads="1"/>
          </p:cNvSpPr>
          <p:nvPr/>
        </p:nvSpPr>
        <p:spPr bwMode="auto">
          <a:xfrm>
            <a:off x="4859339" y="3500438"/>
            <a:ext cx="1176337" cy="2587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91385" tIns="45695" rIns="91385" bIns="45695" anchor="ctr"/>
          <a:lstStyle/>
          <a:p>
            <a:pPr defTabSz="456925"/>
            <a:endParaRPr lang="en-US" dirty="0"/>
          </a:p>
        </p:txBody>
      </p:sp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7362361" y="2755900"/>
            <a:ext cx="1521754" cy="91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85" tIns="45695" rIns="91385" bIns="45695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RD51 </a:t>
            </a:r>
          </a:p>
          <a:p>
            <a:pPr algn="ctr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Collaboration </a:t>
            </a:r>
          </a:p>
          <a:p>
            <a:pPr algn="ctr"/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Survey:</a:t>
            </a:r>
            <a:endParaRPr lang="fr-FR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319181" y="5265740"/>
            <a:ext cx="8370707" cy="86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85" tIns="45695" rIns="91385" bIns="45695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2) </a:t>
            </a:r>
            <a:r>
              <a:rPr lang="en-US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Future MPGD R&amp;D: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Reinforcement of CERN-MPGD workshop infrastructure to produce </a:t>
            </a:r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2x1m</a:t>
            </a:r>
          </a:p>
          <a:p>
            <a:pPr algn="ctr"/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Bulk</a:t>
            </a:r>
            <a:r>
              <a:rPr lang="fr-F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Micromegas and 2x0.5 m </a:t>
            </a:r>
            <a:r>
              <a:rPr lang="fr-FR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GEMs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has been approved by CERN Management (Nov. 2009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Participation the AIDA proposal</a:t>
            </a:r>
            <a:endParaRPr lang="fr-FR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1515817" y="6088068"/>
            <a:ext cx="5432915" cy="5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85" tIns="45695" rIns="91385" bIns="45695">
            <a:spAutoFit/>
          </a:bodyPr>
          <a:lstStyle/>
          <a:p>
            <a:pPr algn="ctr"/>
            <a:r>
              <a:rPr lang="en-US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3) Technology Industrialization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transfer “know-how” from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CERN workshop to industrial partners for </a:t>
            </a:r>
            <a:r>
              <a:rPr lang="en-US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MASS PRODUCTION</a:t>
            </a:r>
            <a:endParaRPr lang="fr-FR" sz="1600" b="1" u="sng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Slide Number Placeholder 1"/>
          <p:cNvSpPr txBox="1">
            <a:spLocks noGrp="1"/>
          </p:cNvSpPr>
          <p:nvPr/>
        </p:nvSpPr>
        <p:spPr>
          <a:xfrm>
            <a:off x="8715380" y="6572250"/>
            <a:ext cx="428625" cy="285750"/>
          </a:xfrm>
          <a:prstGeom prst="rect">
            <a:avLst/>
          </a:prstGeom>
          <a:noFill/>
        </p:spPr>
        <p:txBody>
          <a:bodyPr lIns="91385" tIns="45695" rIns="91385" bIns="45695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643176" y="214291"/>
            <a:ext cx="4146002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WG6 – MPGD Production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interes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714356"/>
            <a:ext cx="4643470" cy="3536513"/>
          </a:xfrm>
          <a:prstGeom prst="rect">
            <a:avLst/>
          </a:prstGeom>
        </p:spPr>
      </p:pic>
      <p:pic>
        <p:nvPicPr>
          <p:cNvPr id="3" name="Picture 2" descr="Atlas_interes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9" y="4286232"/>
            <a:ext cx="4714907" cy="2571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2143119"/>
            <a:ext cx="3004472" cy="2554485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Atlas	-  Nigel Hessey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CMS	-  Jordan Nash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LHCb	-  Sheldon Stone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ALICE	-  </a:t>
            </a:r>
            <a:r>
              <a:rPr lang="en-GB" sz="2000" dirty="0" smtClean="0">
                <a:solidFill>
                  <a:schemeClr val="tx2"/>
                </a:solidFill>
                <a:latin typeface="+mj-lt"/>
              </a:rPr>
              <a:t>Paolo Giubellino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TOTEM	-  Angelo Scribano</a:t>
            </a:r>
          </a:p>
          <a:p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PANDA	-  Bernd Voss</a:t>
            </a:r>
          </a:p>
          <a:p>
            <a:endParaRPr lang="en-GB" sz="2000" dirty="0" smtClean="0">
              <a:solidFill>
                <a:schemeClr val="tx2"/>
              </a:solidFill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57225" y="142858"/>
            <a:ext cx="7499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in the sLHC upgrades – requests from experiments</a:t>
            </a:r>
            <a:endParaRPr lang="en-GB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3" y="571480"/>
            <a:ext cx="62007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57225" y="142858"/>
            <a:ext cx="7499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in the sLHC upgrades – requests from experiments</a:t>
            </a:r>
            <a:endParaRPr lang="en-GB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290" y="3281638"/>
            <a:ext cx="5429288" cy="3330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27970" tIns="63984" rIns="127970" bIns="63984">
            <a:spAutoFit/>
          </a:bodyPr>
          <a:lstStyle/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ATLAS – Micromegas (muon)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CMS – GEM (muon)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LHCb – GEM (muon)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ALICE – THGEM (photon detector)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TOTEM – GEM (tracker &amp; trigger)</a:t>
            </a:r>
          </a:p>
          <a:p>
            <a:pPr algn="l">
              <a:buFontTx/>
              <a:buChar char="•"/>
            </a:pPr>
            <a:endParaRPr lang="en-US" sz="1600" b="1" dirty="0">
              <a:solidFill>
                <a:schemeClr val="tx2"/>
              </a:solidFill>
            </a:endParaRP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Panda &amp; GSI – GEM (tracker)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LC Time Projection Chamber – Micromegas &amp; GEM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LC Hadronic Calorimeter (DHCAL) - Micromegas &amp; GEM  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STAR &amp; RHIC – GEM (tracker)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KLOE2 – GEM (tracker)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JLAB – GEM &amp; Micromegas </a:t>
            </a:r>
          </a:p>
          <a:p>
            <a:pPr algn="l"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 Potential clients from neutrino community</a:t>
            </a:r>
            <a:endParaRPr lang="fr-FR" sz="16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971551" y="115889"/>
            <a:ext cx="7129463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7" tIns="45705" rIns="91407" bIns="45705" anchor="ctr"/>
          <a:lstStyle/>
          <a:p>
            <a:endParaRPr lang="en-GB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428596" y="1285860"/>
            <a:ext cx="3001524" cy="13234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GEM Technology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New Flex (Korea, Seoul)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Tech-ETCH (USA, Boston)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Scienergy</a:t>
            </a:r>
            <a:r>
              <a:rPr lang="en-US" sz="2000" b="1" dirty="0">
                <a:solidFill>
                  <a:srgbClr val="FF0000"/>
                </a:solidFill>
              </a:rPr>
              <a:t> (Japan, Tokyo)</a:t>
            </a:r>
          </a:p>
        </p:txBody>
      </p:sp>
      <p:pic>
        <p:nvPicPr>
          <p:cNvPr id="53255" name="Picture 4" descr="Scienergy_contract_summary_brie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924176"/>
            <a:ext cx="763270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5724525" y="4641850"/>
            <a:ext cx="122555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endParaRPr lang="en-GB"/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4572001" y="1336887"/>
            <a:ext cx="3611563" cy="13234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Micromegas Technology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TRIANGLE LABS (USA, Nevada)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SOMACIS (Italy, </a:t>
            </a:r>
            <a:r>
              <a:rPr lang="en-US" sz="2000" b="1" dirty="0" err="1">
                <a:solidFill>
                  <a:srgbClr val="FF0000"/>
                </a:solidFill>
              </a:rPr>
              <a:t>Castelfidarco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 CIRE (France, Paris)</a:t>
            </a:r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6589714" y="4941888"/>
            <a:ext cx="1728787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endParaRPr lang="en-GB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1864128" y="5480053"/>
            <a:ext cx="5439563" cy="4000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</a:rPr>
              <a:t>Scienergy</a:t>
            </a:r>
            <a:r>
              <a:rPr lang="en-US" sz="2000" b="1" dirty="0">
                <a:solidFill>
                  <a:srgbClr val="FF0000"/>
                </a:solidFill>
              </a:rPr>
              <a:t>, Japan signed license contract for GEMs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>
            <a:off x="1763714" y="5157788"/>
            <a:ext cx="6408737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endParaRPr lang="en-GB"/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738092" y="6092826"/>
            <a:ext cx="7393175" cy="7078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Partnership agreement for the development and implementation of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</a:rPr>
              <a:t>spherical GEMs for X-Ray diffraction detectors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2267110" y="724563"/>
            <a:ext cx="4483725" cy="4000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07" tIns="45705" rIns="91407" bIns="45705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THGEM Technology – </a:t>
            </a:r>
            <a:r>
              <a:rPr lang="en-US" sz="2000" b="1" dirty="0">
                <a:solidFill>
                  <a:srgbClr val="FF0000"/>
                </a:solidFill>
              </a:rPr>
              <a:t>ELTOS </a:t>
            </a:r>
            <a:r>
              <a:rPr lang="en-US" sz="2000" b="1" dirty="0" err="1">
                <a:solidFill>
                  <a:srgbClr val="FF0000"/>
                </a:solidFill>
              </a:rPr>
              <a:t>S.p.A</a:t>
            </a:r>
            <a:r>
              <a:rPr lang="en-US" sz="2000" b="1" dirty="0">
                <a:solidFill>
                  <a:srgbClr val="FF0000"/>
                </a:solidFill>
              </a:rPr>
              <a:t>. (Italy)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1"/>
          <p:cNvSpPr txBox="1">
            <a:spLocks noGrp="1"/>
          </p:cNvSpPr>
          <p:nvPr/>
        </p:nvSpPr>
        <p:spPr>
          <a:xfrm>
            <a:off x="8715378" y="6572250"/>
            <a:ext cx="428625" cy="285750"/>
          </a:xfrm>
          <a:prstGeom prst="rect">
            <a:avLst/>
          </a:prstGeom>
          <a:noFill/>
        </p:spPr>
        <p:txBody>
          <a:bodyPr lIns="91407" tIns="45705" rIns="91407" bIns="45705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571604" y="142852"/>
            <a:ext cx="6337627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Industrialization (potential partners)</a:t>
            </a:r>
            <a:endParaRPr lang="en-GB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827090" y="44450"/>
            <a:ext cx="7273925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 anchor="ctr"/>
          <a:lstStyle/>
          <a:p>
            <a:endParaRPr lang="en-GB"/>
          </a:p>
        </p:txBody>
      </p:sp>
      <p:pic>
        <p:nvPicPr>
          <p:cNvPr id="993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5627"/>
            <a:ext cx="91440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03201" y="569913"/>
            <a:ext cx="7390073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b="1" dirty="0">
                <a:solidFill>
                  <a:schemeClr val="accent2"/>
                </a:solidFill>
                <a:ea typeface="ＭＳ Ｐゴシック" pitchFamily="-32" charset="-128"/>
                <a:cs typeface="Arial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ea typeface="ＭＳ Ｐゴシック" pitchFamily="-32" charset="-128"/>
                <a:cs typeface="Arial" charset="0"/>
              </a:rPr>
              <a:t>Objective: Readout electronics optimization and integration with detectors.</a:t>
            </a:r>
            <a:endParaRPr lang="en-US" sz="1600" b="1" u="sng" dirty="0">
              <a:ea typeface="ＭＳ Ｐゴシック" pitchFamily="-32" charset="-128"/>
              <a:cs typeface="Arial" charset="0"/>
            </a:endParaRP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5773121" y="4124326"/>
            <a:ext cx="3077811" cy="146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From Chip Matrix to the “Ideal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MPGD Chip”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develop 2-3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chip concepts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for the MPGDs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1758951" y="6508750"/>
            <a:ext cx="4898733" cy="3077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r>
              <a:rPr lang="en-US" sz="1400" b="1" dirty="0"/>
              <a:t>S. </a:t>
            </a:r>
            <a:r>
              <a:rPr lang="en-US" sz="1400" b="1" dirty="0" err="1"/>
              <a:t>Martoiu</a:t>
            </a:r>
            <a:r>
              <a:rPr lang="en-US" sz="1400" b="1" dirty="0"/>
              <a:t>, RD51 </a:t>
            </a:r>
            <a:r>
              <a:rPr lang="en-US" sz="1400" b="1" dirty="0" err="1"/>
              <a:t>Collab</a:t>
            </a:r>
            <a:r>
              <a:rPr lang="en-US" sz="1400" b="1" dirty="0"/>
              <a:t>. Meet., Nov.23-25, 2009, WG5 Meeting</a:t>
            </a:r>
            <a:endParaRPr lang="fr-FR" sz="1400" b="1" dirty="0"/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827089" y="908051"/>
            <a:ext cx="7056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10" rIns="91418" bIns="45710">
            <a:spAutoFit/>
          </a:bodyPr>
          <a:lstStyle/>
          <a:p>
            <a:r>
              <a:rPr lang="en-US" altLang="ja-JP" b="1" u="sng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-32" charset="-128"/>
              </a:rPr>
              <a:t>Definition of front-end electronics requirements for MPGDs  </a:t>
            </a:r>
            <a:endParaRPr lang="fr-FR" b="1" u="sng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846140" y="1263652"/>
            <a:ext cx="7038975" cy="58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10" rIns="91418" bIns="45710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tx2"/>
                </a:solidFill>
                <a:ea typeface="ＭＳ Ｐゴシック" pitchFamily="-32" charset="-128"/>
              </a:rPr>
              <a:t>Survey of existing conventional readout systems: </a:t>
            </a:r>
          </a:p>
          <a:p>
            <a:pPr algn="ctr"/>
            <a:r>
              <a:rPr lang="en-US" altLang="ja-JP" sz="1600" b="1" dirty="0">
                <a:solidFill>
                  <a:schemeClr val="tx2"/>
                </a:solidFill>
                <a:ea typeface="ＭＳ Ｐゴシック" pitchFamily="-32" charset="-128"/>
              </a:rPr>
              <a:t>GASSIPLEX, ASDQ, CARIOCA, ALTRO, SUPER ALTRO; APV, VFAT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715377" y="6572250"/>
            <a:ext cx="428625" cy="285750"/>
          </a:xfrm>
          <a:prstGeom prst="rect">
            <a:avLst/>
          </a:prstGeom>
          <a:noFill/>
        </p:spPr>
        <p:txBody>
          <a:bodyPr lIns="91418" tIns="45710" rIns="91418" bIns="4571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57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857356" y="142852"/>
            <a:ext cx="5916486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WG6 – MPGD Electronics Development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1" y="573088"/>
            <a:ext cx="6183313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9" y="3908427"/>
            <a:ext cx="4897437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6567488" y="128905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endParaRPr lang="en-US"/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61914" y="3829050"/>
            <a:ext cx="3763806" cy="307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pPr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 Scalability from small to large system  </a:t>
            </a:r>
          </a:p>
          <a:p>
            <a:endParaRPr lang="en-GB" sz="1600" b="1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 Common interface for replacing the chip</a:t>
            </a:r>
          </a:p>
          <a:p>
            <a:r>
              <a:rPr lang="en-GB" sz="1600" b="1" dirty="0">
                <a:solidFill>
                  <a:schemeClr val="tx2"/>
                </a:solidFill>
              </a:rPr>
              <a:t>frontend </a:t>
            </a:r>
          </a:p>
          <a:p>
            <a:endParaRPr lang="en-GB" sz="1600" b="1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 Integration of proven and commercial </a:t>
            </a:r>
          </a:p>
          <a:p>
            <a:r>
              <a:rPr lang="en-GB" sz="1600" b="1" dirty="0">
                <a:solidFill>
                  <a:schemeClr val="tx2"/>
                </a:solidFill>
              </a:rPr>
              <a:t>solutions for a minimum of development</a:t>
            </a:r>
          </a:p>
          <a:p>
            <a:endParaRPr lang="en-GB" sz="1600" b="1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 Default availability of a very robust and</a:t>
            </a:r>
          </a:p>
          <a:p>
            <a:r>
              <a:rPr lang="en-GB" sz="1600" b="1" dirty="0">
                <a:solidFill>
                  <a:schemeClr val="tx2"/>
                </a:solidFill>
              </a:rPr>
              <a:t>supported DAQ software package.   </a:t>
            </a:r>
          </a:p>
          <a:p>
            <a:endParaRPr lang="en-GB" sz="1600" b="1" dirty="0">
              <a:solidFill>
                <a:srgbClr val="996633"/>
              </a:solidFill>
            </a:endParaRPr>
          </a:p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Scalable Readout System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6487544" y="1609726"/>
            <a:ext cx="2334762" cy="132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“RD51 Common Project”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(financed by the RD51)</a:t>
            </a:r>
            <a:r>
              <a:rPr lang="en-US" sz="16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/>
            <a:endParaRPr lang="en-US" sz="1600" b="1" dirty="0">
              <a:solidFill>
                <a:srgbClr val="FF0000"/>
              </a:solidFill>
            </a:endParaRP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First prototype system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to be ready in June 2010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3924302" y="6575425"/>
            <a:ext cx="4803963" cy="30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r>
              <a:rPr lang="en-US" sz="1400" b="1" dirty="0"/>
              <a:t>H. Muller, RD51 </a:t>
            </a:r>
            <a:r>
              <a:rPr lang="en-US" sz="1400" b="1" dirty="0" err="1"/>
              <a:t>Collab</a:t>
            </a:r>
            <a:r>
              <a:rPr lang="en-US" sz="1400" b="1" dirty="0"/>
              <a:t>. Meet., Nov.23-25, 2009, WG5 Meeting</a:t>
            </a:r>
            <a:endParaRPr lang="fr-FR" sz="1400" b="1" dirty="0"/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715377" y="6572250"/>
            <a:ext cx="428625" cy="285750"/>
          </a:xfrm>
          <a:prstGeom prst="rect">
            <a:avLst/>
          </a:prstGeom>
          <a:noFill/>
        </p:spPr>
        <p:txBody>
          <a:bodyPr lIns="91418" tIns="45710" rIns="91418" bIns="4571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000232" y="0"/>
            <a:ext cx="4897811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Electronics: 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Scalable Readout System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4"/>
          <p:cNvGrpSpPr/>
          <p:nvPr/>
        </p:nvGrpSpPr>
        <p:grpSpPr>
          <a:xfrm>
            <a:off x="0" y="714362"/>
            <a:ext cx="9053512" cy="2003425"/>
            <a:chOff x="71438" y="4456113"/>
            <a:chExt cx="9053512" cy="2003425"/>
          </a:xfrm>
        </p:grpSpPr>
        <p:pic>
          <p:nvPicPr>
            <p:cNvPr id="26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8" y="4456113"/>
              <a:ext cx="9053512" cy="200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2386013" y="4691063"/>
              <a:ext cx="2570162" cy="100806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16"/>
            <p:cNvSpPr>
              <a:spLocks noChangeShapeType="1"/>
            </p:cNvSpPr>
            <p:nvPr/>
          </p:nvSpPr>
          <p:spPr bwMode="auto">
            <a:xfrm>
              <a:off x="1100138" y="5194300"/>
              <a:ext cx="116522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1046163" y="4859338"/>
              <a:ext cx="125888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solidFill>
                    <a:srgbClr val="FF0000"/>
                  </a:solidFill>
                </a:rPr>
                <a:t>Beam direction</a:t>
              </a:r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 flipH="1" flipV="1">
              <a:off x="4572000" y="5300663"/>
              <a:ext cx="477838" cy="4508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Text Box 20"/>
            <p:cNvSpPr txBox="1">
              <a:spLocks noChangeArrowheads="1"/>
            </p:cNvSpPr>
            <p:nvPr/>
          </p:nvSpPr>
          <p:spPr bwMode="auto">
            <a:xfrm>
              <a:off x="5089525" y="5513388"/>
              <a:ext cx="103346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solidFill>
                    <a:srgbClr val="FF0000"/>
                  </a:solidFill>
                </a:rPr>
                <a:t>Goliath magnet</a:t>
              </a: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3025775" y="4840288"/>
              <a:ext cx="103346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b="1">
                  <a:solidFill>
                    <a:srgbClr val="FF0000"/>
                  </a:solidFill>
                </a:rPr>
                <a:t>RD51 setup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071670" y="214294"/>
            <a:ext cx="5500688" cy="461604"/>
          </a:xfrm>
          <a:prstGeom prst="rect">
            <a:avLst/>
          </a:prstGeom>
        </p:spPr>
        <p:txBody>
          <a:bodyPr lIns="91374" tIns="45690" rIns="91374" bIns="45690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facility for 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in H4@SPS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1" name="Rectangle 31"/>
          <p:cNvSpPr>
            <a:spLocks noChangeArrowheads="1"/>
          </p:cNvSpPr>
          <p:nvPr/>
        </p:nvSpPr>
        <p:spPr bwMode="auto">
          <a:xfrm>
            <a:off x="3429002" y="3643314"/>
            <a:ext cx="2173475" cy="33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Photonis</a:t>
            </a:r>
            <a:r>
              <a:rPr lang="en-US" sz="1600" b="1" dirty="0">
                <a:solidFill>
                  <a:schemeClr val="bg1"/>
                </a:solidFill>
              </a:rPr>
              <a:t> XP2040B PMT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4288" y="5572140"/>
            <a:ext cx="8322791" cy="923330"/>
          </a:xfrm>
          <a:prstGeom prst="rect">
            <a:avLst/>
          </a:prstGeom>
          <a:noFill/>
        </p:spPr>
        <p:txBody>
          <a:bodyPr wrap="none" lIns="91374" tIns="45690" rIns="91374" bIns="45690" rtlCol="0">
            <a:spAutoFit/>
          </a:bodyPr>
          <a:lstStyle/>
          <a:p>
            <a:r>
              <a:rPr lang="en-GB" sz="1400" dirty="0" smtClean="0">
                <a:hlinkClick r:id="rId3"/>
              </a:rPr>
              <a:t>Initial Safety Discussion: RD51 (21 April 2009</a:t>
            </a:r>
            <a:r>
              <a:rPr lang="en-GB" dirty="0" smtClean="0">
                <a:hlinkClick r:id="rId3"/>
              </a:rPr>
              <a:t>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chemeClr val="tx2"/>
                </a:solidFill>
                <a:latin typeface="+mn-lt"/>
              </a:rPr>
              <a:t>RD51 test beam periods:  21.06-6.07 - 4 groups/2 setups; 22.10-1.11 8 groups/4 setups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000373"/>
            <a:ext cx="27622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2" y="3000373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1" descr="IMG_13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14" y="3000373"/>
            <a:ext cx="155362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7" descr="IMG_138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5" y="3000373"/>
            <a:ext cx="155393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59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2285984" y="142857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9" y="3929063"/>
            <a:ext cx="18049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4724403" y="990606"/>
            <a:ext cx="3974866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Thin metal anodes and cathodes on </a:t>
            </a:r>
          </a:p>
          <a:p>
            <a:r>
              <a:rPr lang="en-GB" sz="1600" dirty="0">
                <a:solidFill>
                  <a:schemeClr val="tx2"/>
                </a:solidFill>
              </a:rPr>
              <a:t>insulating support (glass, flexible polyimide ..)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286000" y="3929063"/>
            <a:ext cx="2305050" cy="1847850"/>
            <a:chOff x="2362200" y="990600"/>
            <a:chExt cx="2305050" cy="1847850"/>
          </a:xfrm>
        </p:grpSpPr>
        <p:pic>
          <p:nvPicPr>
            <p:cNvPr id="3995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62200" y="990600"/>
              <a:ext cx="2305050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55" name="Line 11"/>
            <p:cNvSpPr>
              <a:spLocks noChangeShapeType="1"/>
            </p:cNvSpPr>
            <p:nvPr/>
          </p:nvSpPr>
          <p:spPr bwMode="auto">
            <a:xfrm>
              <a:off x="3124200" y="1447800"/>
              <a:ext cx="3810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GB" dirty="0"/>
            </a:p>
          </p:txBody>
        </p:sp>
        <p:sp>
          <p:nvSpPr>
            <p:cNvPr id="39956" name="Text Box 12"/>
            <p:cNvSpPr txBox="1">
              <a:spLocks noChangeArrowheads="1"/>
            </p:cNvSpPr>
            <p:nvPr/>
          </p:nvSpPr>
          <p:spPr bwMode="auto">
            <a:xfrm>
              <a:off x="2955925" y="1082675"/>
              <a:ext cx="66877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 dirty="0">
                  <a:solidFill>
                    <a:srgbClr val="FF0000"/>
                  </a:solidFill>
                </a:rPr>
                <a:t>200 </a:t>
              </a:r>
              <a:r>
                <a:rPr lang="fr-FR" sz="1200" b="1" dirty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fr-FR" sz="1200" b="1" dirty="0">
                  <a:solidFill>
                    <a:srgbClr val="FF0000"/>
                  </a:solidFill>
                </a:rPr>
                <a:t>m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943" name="Text Box 14"/>
          <p:cNvSpPr txBox="1">
            <a:spLocks noChangeArrowheads="1"/>
          </p:cNvSpPr>
          <p:nvPr/>
        </p:nvSpPr>
        <p:spPr bwMode="auto">
          <a:xfrm>
            <a:off x="4724401" y="1676402"/>
            <a:ext cx="4271963" cy="209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Problems</a:t>
            </a:r>
            <a:r>
              <a:rPr lang="fr-FR" sz="1600" b="1" dirty="0" smtClean="0">
                <a:solidFill>
                  <a:srgbClr val="FF0000"/>
                </a:solidFill>
              </a:rPr>
              <a:t>:</a:t>
            </a:r>
            <a:endParaRPr lang="fr-FR" sz="1600" b="1" dirty="0">
              <a:solidFill>
                <a:srgbClr val="FF0000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High discharge probability </a:t>
            </a:r>
            <a:r>
              <a:rPr lang="en-US" sz="1600" dirty="0">
                <a:solidFill>
                  <a:schemeClr val="tx2"/>
                </a:solidFill>
              </a:rPr>
              <a:t>under exposure</a:t>
            </a:r>
          </a:p>
          <a:p>
            <a:r>
              <a:rPr lang="en-US" sz="1600" dirty="0">
                <a:solidFill>
                  <a:schemeClr val="tx2"/>
                </a:solidFill>
              </a:rPr>
              <a:t>to highly ionizing particles caused by the</a:t>
            </a:r>
          </a:p>
          <a:p>
            <a:r>
              <a:rPr lang="en-US" sz="1600" dirty="0">
                <a:solidFill>
                  <a:schemeClr val="tx2"/>
                </a:solidFill>
              </a:rPr>
              <a:t>regions of very high E field on the border</a:t>
            </a:r>
          </a:p>
          <a:p>
            <a:r>
              <a:rPr lang="en-US" sz="1600" dirty="0">
                <a:solidFill>
                  <a:schemeClr val="tx2"/>
                </a:solidFill>
              </a:rPr>
              <a:t>between conductor and insulator.</a:t>
            </a:r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b="1" dirty="0" smtClean="0">
                <a:solidFill>
                  <a:schemeClr val="tx2"/>
                </a:solidFill>
              </a:rPr>
              <a:t>Charging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up </a:t>
            </a:r>
            <a:r>
              <a:rPr lang="fr-FR" sz="1600" dirty="0">
                <a:solidFill>
                  <a:schemeClr val="tx2"/>
                </a:solidFill>
              </a:rPr>
              <a:t>of the  </a:t>
            </a:r>
            <a:r>
              <a:rPr lang="en-GB" sz="1600" dirty="0" smtClean="0">
                <a:solidFill>
                  <a:schemeClr val="tx2"/>
                </a:solidFill>
              </a:rPr>
              <a:t>insulator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and modification</a:t>
            </a:r>
          </a:p>
          <a:p>
            <a:r>
              <a:rPr lang="fr-FR" sz="1600" dirty="0">
                <a:solidFill>
                  <a:schemeClr val="tx2"/>
                </a:solidFill>
              </a:rPr>
              <a:t>of the E </a:t>
            </a:r>
            <a:r>
              <a:rPr lang="en-GB" sz="1600" dirty="0" smtClean="0">
                <a:solidFill>
                  <a:schemeClr val="tx2"/>
                </a:solidFill>
              </a:rPr>
              <a:t>field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→ time evolution of the gain</a:t>
            </a:r>
            <a:r>
              <a:rPr lang="en-US" sz="1600" dirty="0"/>
              <a:t>.</a:t>
            </a:r>
          </a:p>
          <a:p>
            <a:endParaRPr lang="en-US" dirty="0"/>
          </a:p>
        </p:txBody>
      </p:sp>
      <p:pic>
        <p:nvPicPr>
          <p:cNvPr id="39944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495801"/>
            <a:ext cx="19812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Text Box 17"/>
          <p:cNvSpPr txBox="1">
            <a:spLocks noChangeArrowheads="1"/>
          </p:cNvSpPr>
          <p:nvPr/>
        </p:nvSpPr>
        <p:spPr bwMode="auto">
          <a:xfrm>
            <a:off x="4876803" y="4241802"/>
            <a:ext cx="1506946" cy="3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insulating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FF0000"/>
                </a:solidFill>
              </a:rPr>
              <a:t>support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9946" name="Text Box 18"/>
          <p:cNvSpPr txBox="1">
            <a:spLocks noChangeArrowheads="1"/>
          </p:cNvSpPr>
          <p:nvPr/>
        </p:nvSpPr>
        <p:spPr bwMode="auto">
          <a:xfrm>
            <a:off x="6842125" y="4337050"/>
            <a:ext cx="18471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endParaRPr lang="en-GB" sz="1400" b="1" dirty="0"/>
          </a:p>
        </p:txBody>
      </p:sp>
      <p:sp>
        <p:nvSpPr>
          <p:cNvPr id="39947" name="Text Box 19"/>
          <p:cNvSpPr txBox="1">
            <a:spLocks noChangeArrowheads="1"/>
          </p:cNvSpPr>
          <p:nvPr/>
        </p:nvSpPr>
        <p:spPr bwMode="auto">
          <a:xfrm>
            <a:off x="6659566" y="4221164"/>
            <a:ext cx="2152957" cy="30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slightly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conductive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>
                <a:solidFill>
                  <a:srgbClr val="FF0000"/>
                </a:solidFill>
              </a:rPr>
              <a:t>support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9948" name="Text Box 21"/>
          <p:cNvSpPr txBox="1">
            <a:spLocks noChangeArrowheads="1"/>
          </p:cNvSpPr>
          <p:nvPr/>
        </p:nvSpPr>
        <p:spPr bwMode="auto">
          <a:xfrm>
            <a:off x="4724403" y="5410203"/>
            <a:ext cx="2424698" cy="83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Solutions:</a:t>
            </a:r>
          </a:p>
          <a:p>
            <a:r>
              <a:rPr lang="en-GB" sz="1600" dirty="0" smtClean="0">
                <a:solidFill>
                  <a:schemeClr val="tx2"/>
                </a:solidFill>
              </a:rPr>
              <a:t>slightly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>
                <a:solidFill>
                  <a:schemeClr val="tx2"/>
                </a:solidFill>
              </a:rPr>
              <a:t>conductive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support</a:t>
            </a:r>
          </a:p>
          <a:p>
            <a:r>
              <a:rPr lang="en-GB" sz="1600" dirty="0" smtClean="0">
                <a:solidFill>
                  <a:schemeClr val="tx2"/>
                </a:solidFill>
              </a:rPr>
              <a:t>multistage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amplification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39949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4" y="4508501"/>
            <a:ext cx="216058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0" name="Text Box 23"/>
          <p:cNvSpPr txBox="1">
            <a:spLocks noChangeArrowheads="1"/>
          </p:cNvSpPr>
          <p:nvPr/>
        </p:nvSpPr>
        <p:spPr bwMode="auto">
          <a:xfrm>
            <a:off x="7432675" y="5334005"/>
            <a:ext cx="1086882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1000" dirty="0"/>
              <a:t>R. Bellazzini et al.</a:t>
            </a:r>
          </a:p>
        </p:txBody>
      </p:sp>
      <p:pic>
        <p:nvPicPr>
          <p:cNvPr id="39951" name="Picture 25" descr="O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" y="1143000"/>
            <a:ext cx="8524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2" name="Text Box 27"/>
          <p:cNvSpPr txBox="1">
            <a:spLocks noChangeArrowheads="1"/>
          </p:cNvSpPr>
          <p:nvPr/>
        </p:nvSpPr>
        <p:spPr bwMode="auto">
          <a:xfrm>
            <a:off x="348708" y="3143250"/>
            <a:ext cx="1031372" cy="20083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28076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tabLst>
                <a:tab pos="0" algn="l"/>
                <a:tab pos="406107" algn="l"/>
                <a:tab pos="813802" algn="l"/>
                <a:tab pos="1219908" algn="l"/>
                <a:tab pos="1627605" algn="l"/>
                <a:tab pos="2035296" algn="l"/>
                <a:tab pos="2441405" algn="l"/>
                <a:tab pos="2849098" algn="l"/>
                <a:tab pos="3256792" algn="l"/>
                <a:tab pos="3662898" algn="l"/>
                <a:tab pos="4070592" algn="l"/>
                <a:tab pos="4478288" algn="l"/>
                <a:tab pos="4885979" algn="l"/>
                <a:tab pos="5292089" algn="l"/>
                <a:tab pos="5699782" algn="l"/>
                <a:tab pos="6107477" algn="l"/>
                <a:tab pos="6513583" algn="l"/>
                <a:tab pos="6921279" algn="l"/>
                <a:tab pos="7328970" algn="l"/>
                <a:tab pos="7736666" algn="l"/>
                <a:tab pos="8142773" algn="l"/>
              </a:tabLst>
            </a:pPr>
            <a:r>
              <a:rPr lang="en-GB" sz="1500" b="1" dirty="0">
                <a:solidFill>
                  <a:srgbClr val="FF0000"/>
                </a:solidFill>
                <a:latin typeface="Luxi Sans" charset="0"/>
              </a:rPr>
              <a:t> Anton Oed</a:t>
            </a:r>
          </a:p>
        </p:txBody>
      </p:sp>
      <p:pic>
        <p:nvPicPr>
          <p:cNvPr id="39953" name="Picture 4" descr="lift-of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500" y="1143000"/>
            <a:ext cx="2890838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331914" y="44457"/>
            <a:ext cx="5976937" cy="504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 anchor="ctr"/>
          <a:lstStyle/>
          <a:p>
            <a:endParaRPr lang="en-GB"/>
          </a:p>
        </p:txBody>
      </p:sp>
      <p:pic>
        <p:nvPicPr>
          <p:cNvPr id="55304" name="Picture 3" descr="IMG_168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6175" y="3573463"/>
            <a:ext cx="273843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5" name="Picture 4" descr="IMG_168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6" y="1268414"/>
            <a:ext cx="3097213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6" name="Picture 7" descr="beam test 00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1268413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2987676" y="3644907"/>
          <a:ext cx="3052763" cy="2473325"/>
        </p:xfrm>
        <a:graphic>
          <a:graphicData uri="http://schemas.openxmlformats.org/presentationml/2006/ole">
            <p:oleObj spid="_x0000_s406530" name="Document" r:id="rId7" imgW="6211167" imgH="5029902" progId="Word.Document.12">
              <p:link updateAutomatic="1"/>
            </p:oleObj>
          </a:graphicData>
        </a:graphic>
      </p:graphicFrame>
      <p:pic>
        <p:nvPicPr>
          <p:cNvPr id="55308" name="Picture 9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95" y="1268413"/>
            <a:ext cx="24860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9" name="TextBox 11"/>
          <p:cNvSpPr txBox="1">
            <a:spLocks noChangeArrowheads="1"/>
          </p:cNvSpPr>
          <p:nvPr/>
        </p:nvSpPr>
        <p:spPr bwMode="auto">
          <a:xfrm>
            <a:off x="3132139" y="1412877"/>
            <a:ext cx="2363787" cy="6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5" rIns="91363" bIns="45685">
            <a:spAutoFit/>
          </a:bodyPr>
          <a:lstStyle/>
          <a:p>
            <a:pPr defTabSz="456815"/>
            <a:r>
              <a:rPr lang="en-US" dirty="0">
                <a:solidFill>
                  <a:schemeClr val="bg1"/>
                </a:solidFill>
                <a:latin typeface="Calibri" pitchFamily="34" charset="0"/>
                <a:ea typeface="ＭＳ Ｐゴシック" pitchFamily="-32" charset="-128"/>
              </a:rPr>
              <a:t>SACLAY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ＭＳ Ｐゴシック" pitchFamily="-32" charset="-128"/>
              </a:rPr>
              <a:t>setup</a:t>
            </a:r>
          </a:p>
          <a:p>
            <a:pPr defTabSz="456815"/>
            <a:r>
              <a:rPr lang="en-US" dirty="0" smtClean="0">
                <a:solidFill>
                  <a:schemeClr val="bg1"/>
                </a:solidFill>
                <a:latin typeface="Calibri" pitchFamily="34" charset="0"/>
                <a:ea typeface="ＭＳ Ｐゴシック" pitchFamily="-32" charset="-128"/>
              </a:rPr>
              <a:t>(CLAS12, COMPASS)</a:t>
            </a:r>
            <a:endParaRPr lang="en-US" dirty="0">
              <a:solidFill>
                <a:schemeClr val="bg1"/>
              </a:solidFill>
              <a:latin typeface="Calibri" pitchFamily="34" charset="0"/>
              <a:ea typeface="ＭＳ Ｐゴシック" pitchFamily="-32" charset="-128"/>
            </a:endParaRPr>
          </a:p>
        </p:txBody>
      </p:sp>
      <p:sp>
        <p:nvSpPr>
          <p:cNvPr id="55310" name="TextBox 12"/>
          <p:cNvSpPr txBox="1">
            <a:spLocks noChangeArrowheads="1"/>
          </p:cNvSpPr>
          <p:nvPr/>
        </p:nvSpPr>
        <p:spPr bwMode="auto">
          <a:xfrm>
            <a:off x="684213" y="1341438"/>
            <a:ext cx="1752600" cy="6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5" rIns="91363" bIns="45685">
            <a:spAutoFit/>
          </a:bodyPr>
          <a:lstStyle/>
          <a:p>
            <a:pPr defTabSz="456815"/>
            <a:r>
              <a:rPr lang="en-US" dirty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Bonn </a:t>
            </a:r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setup</a:t>
            </a:r>
          </a:p>
          <a:p>
            <a:pPr defTabSz="456815"/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(ILC TPC)</a:t>
            </a:r>
            <a:endParaRPr lang="en-US" dirty="0">
              <a:solidFill>
                <a:srgbClr val="FFFFFF"/>
              </a:solidFill>
              <a:latin typeface="Calibri" pitchFamily="34" charset="0"/>
              <a:ea typeface="ＭＳ Ｐゴシック" pitchFamily="-32" charset="-128"/>
            </a:endParaRPr>
          </a:p>
        </p:txBody>
      </p:sp>
      <p:sp>
        <p:nvSpPr>
          <p:cNvPr id="55311" name="TextBox 13"/>
          <p:cNvSpPr txBox="1">
            <a:spLocks noChangeArrowheads="1"/>
          </p:cNvSpPr>
          <p:nvPr/>
        </p:nvSpPr>
        <p:spPr bwMode="auto">
          <a:xfrm>
            <a:off x="3276600" y="4005264"/>
            <a:ext cx="1828800" cy="6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5" rIns="91363" bIns="45685">
            <a:spAutoFit/>
          </a:bodyPr>
          <a:lstStyle/>
          <a:p>
            <a:pPr defTabSz="456815"/>
            <a:r>
              <a:rPr lang="en-US" dirty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INFN setup </a:t>
            </a:r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(KLOE2)</a:t>
            </a:r>
            <a:endParaRPr lang="en-US" dirty="0">
              <a:solidFill>
                <a:srgbClr val="FFFFFF"/>
              </a:solidFill>
              <a:latin typeface="Calibri" pitchFamily="34" charset="0"/>
              <a:ea typeface="ＭＳ Ｐゴシック" pitchFamily="-32" charset="-128"/>
            </a:endParaRPr>
          </a:p>
        </p:txBody>
      </p:sp>
      <p:sp>
        <p:nvSpPr>
          <p:cNvPr id="55312" name="TextBox 14"/>
          <p:cNvSpPr txBox="1">
            <a:spLocks noChangeArrowheads="1"/>
          </p:cNvSpPr>
          <p:nvPr/>
        </p:nvSpPr>
        <p:spPr bwMode="auto">
          <a:xfrm>
            <a:off x="6127750" y="1341438"/>
            <a:ext cx="3124200" cy="6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5" rIns="91363" bIns="45685">
            <a:spAutoFit/>
          </a:bodyPr>
          <a:lstStyle/>
          <a:p>
            <a:pPr defTabSz="456815"/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RD51 GEM </a:t>
            </a:r>
            <a:r>
              <a:rPr lang="en-US" dirty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&amp; Micromegas Telescope</a:t>
            </a:r>
          </a:p>
        </p:txBody>
      </p:sp>
      <p:sp>
        <p:nvSpPr>
          <p:cNvPr id="55313" name="TextBox 15"/>
          <p:cNvSpPr txBox="1">
            <a:spLocks noChangeArrowheads="1"/>
          </p:cNvSpPr>
          <p:nvPr/>
        </p:nvSpPr>
        <p:spPr bwMode="auto">
          <a:xfrm>
            <a:off x="6443663" y="3573463"/>
            <a:ext cx="1905000" cy="6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3" tIns="45685" rIns="91363" bIns="45685">
            <a:spAutoFit/>
          </a:bodyPr>
          <a:lstStyle/>
          <a:p>
            <a:pPr defTabSz="456815"/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Trieste setup</a:t>
            </a:r>
          </a:p>
          <a:p>
            <a:pPr defTabSz="456815"/>
            <a:r>
              <a:rPr lang="en-US" dirty="0" smtClean="0">
                <a:solidFill>
                  <a:srgbClr val="FFFFFF"/>
                </a:solidFill>
                <a:latin typeface="Calibri" pitchFamily="34" charset="0"/>
                <a:ea typeface="ＭＳ Ｐゴシック" pitchFamily="-32" charset="-128"/>
              </a:rPr>
              <a:t>(COMPASS RICH)</a:t>
            </a:r>
            <a:endParaRPr lang="en-US" dirty="0">
              <a:solidFill>
                <a:srgbClr val="FFFFFF"/>
              </a:solidFill>
              <a:latin typeface="Calibri" pitchFamily="34" charset="0"/>
              <a:ea typeface="ＭＳ Ｐゴシック" pitchFamily="-32" charset="-128"/>
            </a:endParaRPr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773279" y="549281"/>
            <a:ext cx="7637133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ea typeface="ＭＳ Ｐゴシック" pitchFamily="-32" charset="-128"/>
              </a:rPr>
              <a:t>Objective: Design and maintenance of common infrastructure for detector 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  <a:ea typeface="ＭＳ Ｐゴシック" pitchFamily="-32" charset="-128"/>
              </a:rPr>
              <a:t>characterization </a:t>
            </a:r>
            <a:r>
              <a:rPr lang="en-US" altLang="ja-JP" sz="1600" b="1" dirty="0">
                <a:solidFill>
                  <a:srgbClr val="FF0000"/>
                </a:solidFill>
                <a:ea typeface="ＭＳ Ｐゴシック" pitchFamily="-32" charset="-128"/>
              </a:rPr>
              <a:t>(“semi-permanent” test-beam infrastructure at CERN SPS@H4 beam)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308544" y="6172200"/>
            <a:ext cx="5577351" cy="64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 algn="ctr"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8 RD51 groups have been taking data in parallel during 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the last test beam campaign (Oct. 22 – Nov. 2, 2009)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"/>
          <p:cNvSpPr txBox="1">
            <a:spLocks noGrp="1"/>
          </p:cNvSpPr>
          <p:nvPr/>
        </p:nvSpPr>
        <p:spPr>
          <a:xfrm>
            <a:off x="8715382" y="6572250"/>
            <a:ext cx="428625" cy="285750"/>
          </a:xfrm>
          <a:prstGeom prst="rect">
            <a:avLst/>
          </a:prstGeom>
          <a:noFill/>
        </p:spPr>
        <p:txBody>
          <a:bodyPr lIns="91363" tIns="45685" rIns="91363" bIns="45685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60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2644" y="4806733"/>
            <a:ext cx="2847941" cy="890354"/>
          </a:xfrm>
          <a:prstGeom prst="rect">
            <a:avLst/>
          </a:prstGeom>
          <a:noFill/>
        </p:spPr>
        <p:txBody>
          <a:bodyPr wrap="none" lIns="65266" tIns="32633" rIns="65266" bIns="32633" rtlCol="0">
            <a:spAutoFit/>
          </a:bodyPr>
          <a:lstStyle/>
          <a:p>
            <a:r>
              <a:rPr lang="en-GB" dirty="0" smtClean="0"/>
              <a:t>Common infrastructure:</a:t>
            </a:r>
          </a:p>
          <a:p>
            <a:r>
              <a:rPr lang="en-GB" dirty="0" smtClean="0"/>
              <a:t>Services, trigger, tracking</a:t>
            </a:r>
          </a:p>
          <a:p>
            <a:r>
              <a:rPr lang="en-GB" dirty="0" smtClean="0"/>
              <a:t>Telescope, DAQ, Slow control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071670" y="142855"/>
            <a:ext cx="5500688" cy="461604"/>
          </a:xfrm>
          <a:prstGeom prst="rect">
            <a:avLst/>
          </a:prstGeom>
        </p:spPr>
        <p:txBody>
          <a:bodyPr lIns="91374" tIns="45690" rIns="91374" bIns="45690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facility for 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in H4@SPS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000103" y="285732"/>
            <a:ext cx="7234989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RD51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Collaboration : WG meetings and Training session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" name="Picture 2" descr="D:\Paul\RD51\WG1\LargeDetectors\meetingJan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214422"/>
            <a:ext cx="28573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training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214422"/>
            <a:ext cx="2857520" cy="2143140"/>
          </a:xfrm>
          <a:prstGeom prst="rect">
            <a:avLst/>
          </a:prstGeom>
        </p:spPr>
      </p:pic>
      <p:pic>
        <p:nvPicPr>
          <p:cNvPr id="5" name="Picture 4" descr="training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02" y="3643314"/>
            <a:ext cx="2236495" cy="2981993"/>
          </a:xfrm>
          <a:prstGeom prst="rect">
            <a:avLst/>
          </a:prstGeom>
        </p:spPr>
      </p:pic>
      <p:pic>
        <p:nvPicPr>
          <p:cNvPr id="6" name="Picture 2" descr="D:\Paul\RD51\Micromegas\HandsOnM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071942"/>
            <a:ext cx="29523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RD51 Paris September 200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214422"/>
            <a:ext cx="2286016" cy="210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raining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29322" y="4071948"/>
            <a:ext cx="2928958" cy="2196719"/>
          </a:xfrm>
          <a:prstGeom prst="rect">
            <a:avLst/>
          </a:prstGeom>
        </p:spPr>
      </p:pic>
      <p:sp>
        <p:nvSpPr>
          <p:cNvPr id="1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61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nilo_ti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24" y="928670"/>
            <a:ext cx="3239985" cy="2428892"/>
          </a:xfrm>
          <a:prstGeom prst="rect">
            <a:avLst/>
          </a:prstGeom>
        </p:spPr>
      </p:pic>
      <p:pic>
        <p:nvPicPr>
          <p:cNvPr id="3" name="Picture 2" descr="gabriele_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3" y="785799"/>
            <a:ext cx="2071702" cy="2925015"/>
          </a:xfrm>
          <a:prstGeom prst="rect">
            <a:avLst/>
          </a:prstGeom>
        </p:spPr>
      </p:pic>
      <p:pic>
        <p:nvPicPr>
          <p:cNvPr id="4" name="Picture 3" descr="marco_po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785795"/>
            <a:ext cx="2062584" cy="2928958"/>
          </a:xfrm>
          <a:prstGeom prst="rect">
            <a:avLst/>
          </a:prstGeom>
        </p:spPr>
      </p:pic>
      <p:pic>
        <p:nvPicPr>
          <p:cNvPr id="5" name="Picture 4" descr="serge_pos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3" y="3786190"/>
            <a:ext cx="2071702" cy="2944462"/>
          </a:xfrm>
          <a:prstGeom prst="rect">
            <a:avLst/>
          </a:prstGeom>
        </p:spPr>
      </p:pic>
      <p:pic>
        <p:nvPicPr>
          <p:cNvPr id="6" name="Picture 5" descr="mateo_pos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494" y="3786190"/>
            <a:ext cx="2063515" cy="2857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4942" y="3564796"/>
            <a:ext cx="3643306" cy="3262371"/>
          </a:xfrm>
          <a:prstGeom prst="rect">
            <a:avLst/>
          </a:prstGeom>
          <a:noFill/>
        </p:spPr>
        <p:txBody>
          <a:bodyPr wrap="square" lIns="91374" tIns="45690" rIns="91374" bIns="45690" rtlCol="0">
            <a:spAutoFit/>
          </a:bodyPr>
          <a:lstStyle/>
          <a:p>
            <a:r>
              <a:rPr lang="en-US" sz="1000" dirty="0" smtClean="0"/>
              <a:t>Dear Colleagues,</a:t>
            </a:r>
            <a:endParaRPr lang="en-GB" sz="1000" dirty="0" smtClean="0"/>
          </a:p>
          <a:p>
            <a:r>
              <a:rPr lang="en-US" sz="1000" dirty="0" smtClean="0"/>
              <a:t> </a:t>
            </a:r>
            <a:endParaRPr lang="en-GB" sz="1000" dirty="0" smtClean="0"/>
          </a:p>
          <a:p>
            <a:r>
              <a:rPr lang="en-US" sz="1000" dirty="0" smtClean="0"/>
              <a:t>It is my pleasure to inform you that the talk </a:t>
            </a:r>
            <a:r>
              <a:rPr lang="en-US" sz="1000" u="sng" dirty="0" smtClean="0">
                <a:hlinkClick r:id="rId7"/>
              </a:rPr>
              <a:t>“Activity of CERN and LNF Groups on Large Area GEM Detectors”</a:t>
            </a:r>
            <a:r>
              <a:rPr lang="en-US" sz="1000" dirty="0" smtClean="0"/>
              <a:t>, presented by Danilo Domenici (LNF-Frascati) on behalf of the RD51 Collaboration at the </a:t>
            </a:r>
            <a:r>
              <a:rPr lang="en-US" sz="1000" u="sng" dirty="0" smtClean="0">
                <a:hlinkClick r:id="rId8"/>
              </a:rPr>
              <a:t>"Frontier Detectors for Frontier Physics - 11th Pisa Meeting on Advanced Detectors"</a:t>
            </a:r>
            <a:r>
              <a:rPr lang="en-US" sz="1000" dirty="0" smtClean="0"/>
              <a:t>, held in Isola d'Elba, Italy, has won the "Young Scientist Award" for the "contribution to the development and test of large area planar and cylindrical Gas Electron Multiplier detectors (GEM) </a:t>
            </a:r>
            <a:r>
              <a:rPr lang="en-US" sz="1000" b="1" dirty="0" smtClean="0"/>
              <a:t>in view of their use for various detector upgrades at SLHC and KLOE at LNF-Frascati</a:t>
            </a:r>
            <a:r>
              <a:rPr lang="en-US" sz="1000" dirty="0" smtClean="0"/>
              <a:t>”. I hope that this Award will motivate even stronger our younger collaborators to devote their efforts to the MPGD developments.</a:t>
            </a:r>
            <a:endParaRPr lang="en-GB" sz="1000" dirty="0" smtClean="0"/>
          </a:p>
          <a:p>
            <a:r>
              <a:rPr lang="en-US" sz="1000" dirty="0" smtClean="0"/>
              <a:t> </a:t>
            </a:r>
            <a:endParaRPr lang="en-GB" sz="1000" dirty="0" smtClean="0"/>
          </a:p>
          <a:p>
            <a:r>
              <a:rPr lang="en-US" sz="1000" dirty="0" smtClean="0"/>
              <a:t>Congratulations !</a:t>
            </a:r>
            <a:endParaRPr lang="en-GB" sz="1000" dirty="0" smtClean="0"/>
          </a:p>
          <a:p>
            <a:r>
              <a:rPr lang="en-US" sz="1000" dirty="0" smtClean="0"/>
              <a:t> </a:t>
            </a:r>
            <a:endParaRPr lang="en-GB" sz="1000" dirty="0" smtClean="0"/>
          </a:p>
          <a:p>
            <a:r>
              <a:rPr lang="en-US" sz="1000" dirty="0" smtClean="0"/>
              <a:t> </a:t>
            </a:r>
            <a:endParaRPr lang="en-GB" sz="1000" dirty="0" smtClean="0"/>
          </a:p>
          <a:p>
            <a:r>
              <a:rPr lang="en-GB" sz="1000" u="sng" dirty="0" smtClean="0">
                <a:hlinkClick r:id="rId9"/>
              </a:rPr>
              <a:t>Leszek Ropelewski</a:t>
            </a:r>
            <a:endParaRPr lang="en-GB" sz="1000" dirty="0" smtClean="0"/>
          </a:p>
          <a:p>
            <a:endParaRPr lang="en-GB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214679" y="214296"/>
            <a:ext cx="2855910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Education &amp; Training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62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85860"/>
            <a:ext cx="8000863" cy="5821349"/>
          </a:xfrm>
          <a:prstGeom prst="rect">
            <a:avLst/>
          </a:prstGeom>
          <a:noFill/>
        </p:spPr>
        <p:txBody>
          <a:bodyPr wrap="square" lIns="65290" tIns="32645" rIns="65290" bIns="32645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consolidation of the Collaboration and MPGD community integration 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considerable progress in  MPGD technologies in particular large area GEM ,THGEM, Micromegas; some picked up by experiments (including sLHC upgrades) for feasibility studies and prototyping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 secured future of the MPGD technologies development through the TS DEM workshop upgrade and eventually FP7 AIDA contribution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improved MPGD simulation software framework allows for the first applications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Infrastructure for common RD51 test beam facility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Development of common, scalable electronics (financed by RD51)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TT, IP issues and contacts with industry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 Education and training</a:t>
            </a: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sz="1700" b="1" dirty="0" smtClean="0">
              <a:solidFill>
                <a:schemeClr val="tx2"/>
              </a:solidFill>
            </a:endParaRPr>
          </a:p>
        </p:txBody>
      </p:sp>
      <p:sp>
        <p:nvSpPr>
          <p:cNvPr id="3" name="Slide Number Placeholder 1"/>
          <p:cNvSpPr txBox="1">
            <a:spLocks noGrp="1"/>
          </p:cNvSpPr>
          <p:nvPr/>
        </p:nvSpPr>
        <p:spPr>
          <a:xfrm>
            <a:off x="8715379" y="6572250"/>
            <a:ext cx="428625" cy="285750"/>
          </a:xfrm>
          <a:prstGeom prst="rect">
            <a:avLst/>
          </a:prstGeom>
          <a:noFill/>
        </p:spPr>
        <p:txBody>
          <a:bodyPr lIns="91396" tIns="45700" rIns="91396" bIns="4570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63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14678" y="285728"/>
            <a:ext cx="1489121" cy="46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Summary: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422275" y="-166688"/>
            <a:ext cx="23749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 anchor="ctr"/>
          <a:lstStyle/>
          <a:p>
            <a:pPr algn="ctr"/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409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9" y="928688"/>
            <a:ext cx="2357437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44" y="2714625"/>
            <a:ext cx="2289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9" y="4500564"/>
            <a:ext cx="2319337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63" y="2928938"/>
            <a:ext cx="4876800" cy="354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 Box 13"/>
          <p:cNvSpPr txBox="1">
            <a:spLocks noChangeArrowheads="1"/>
          </p:cNvSpPr>
          <p:nvPr/>
        </p:nvSpPr>
        <p:spPr bwMode="auto">
          <a:xfrm>
            <a:off x="4267200" y="685801"/>
            <a:ext cx="4343400" cy="230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4" tIns="45690" rIns="91374" bIns="4569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Surface charging</a:t>
            </a:r>
          </a:p>
          <a:p>
            <a:r>
              <a:rPr lang="en-US" dirty="0">
                <a:solidFill>
                  <a:schemeClr val="tx2"/>
                </a:solidFill>
              </a:rPr>
              <a:t>Bulk resistivity of the support material</a:t>
            </a:r>
          </a:p>
          <a:p>
            <a:r>
              <a:rPr lang="en-US" dirty="0">
                <a:solidFill>
                  <a:schemeClr val="tx2"/>
                </a:solidFill>
              </a:rPr>
              <a:t>Surface modification by doping or deposition</a:t>
            </a:r>
          </a:p>
          <a:p>
            <a:r>
              <a:rPr lang="en-US" b="1" dirty="0">
                <a:solidFill>
                  <a:srgbClr val="FF0000"/>
                </a:solidFill>
              </a:rPr>
              <a:t>Ageing</a:t>
            </a:r>
          </a:p>
          <a:p>
            <a:r>
              <a:rPr lang="en-US" dirty="0">
                <a:solidFill>
                  <a:schemeClr val="tx2"/>
                </a:solidFill>
              </a:rPr>
              <a:t>Gas, Gas system, MSGC support, Construction material</a:t>
            </a:r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Discharges</a:t>
            </a:r>
          </a:p>
        </p:txBody>
      </p:sp>
      <p:sp>
        <p:nvSpPr>
          <p:cNvPr id="40968" name="Text Box 4"/>
          <p:cNvSpPr txBox="1">
            <a:spLocks noChangeArrowheads="1"/>
          </p:cNvSpPr>
          <p:nvPr/>
        </p:nvSpPr>
        <p:spPr bwMode="auto">
          <a:xfrm>
            <a:off x="2285984" y="142857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0" y="609601"/>
            <a:ext cx="4572000" cy="5857876"/>
            <a:chOff x="3408" y="384"/>
            <a:chExt cx="2880" cy="3690"/>
          </a:xfrm>
        </p:grpSpPr>
        <p:sp>
          <p:nvSpPr>
            <p:cNvPr id="41994" name="Text Box 11"/>
            <p:cNvSpPr txBox="1">
              <a:spLocks noChangeArrowheads="1"/>
            </p:cNvSpPr>
            <p:nvPr/>
          </p:nvSpPr>
          <p:spPr bwMode="auto">
            <a:xfrm>
              <a:off x="3408" y="2544"/>
              <a:ext cx="230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tx2"/>
                  </a:solidFill>
                </a:rPr>
                <a:t>Charge pre-amplification for ionization </a:t>
              </a:r>
            </a:p>
            <a:p>
              <a:pPr eaLnBrk="0" hangingPunct="0"/>
              <a:r>
                <a:rPr lang="en-US" sz="1400" dirty="0">
                  <a:solidFill>
                    <a:schemeClr val="tx2"/>
                  </a:solidFill>
                </a:rPr>
                <a:t>released in high field close to cathode</a:t>
              </a:r>
            </a:p>
          </p:txBody>
        </p:sp>
        <p:sp>
          <p:nvSpPr>
            <p:cNvPr id="41995" name="Text Box 8"/>
            <p:cNvSpPr txBox="1">
              <a:spLocks noChangeArrowheads="1"/>
            </p:cNvSpPr>
            <p:nvPr/>
          </p:nvSpPr>
          <p:spPr bwMode="auto">
            <a:xfrm>
              <a:off x="3456" y="384"/>
              <a:ext cx="19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 dirty="0">
                  <a:solidFill>
                    <a:srgbClr val="FF0000"/>
                  </a:solidFill>
                </a:rPr>
                <a:t>MSGC: Discharge mechanisms</a:t>
              </a:r>
            </a:p>
          </p:txBody>
        </p:sp>
        <p:sp>
          <p:nvSpPr>
            <p:cNvPr id="41996" name="Text Box 9"/>
            <p:cNvSpPr txBox="1">
              <a:spLocks noChangeArrowheads="1"/>
            </p:cNvSpPr>
            <p:nvPr/>
          </p:nvSpPr>
          <p:spPr bwMode="auto">
            <a:xfrm>
              <a:off x="3456" y="1488"/>
              <a:ext cx="184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tx2"/>
                  </a:solidFill>
                </a:rPr>
                <a:t>Field emission from the cathode edge</a:t>
              </a:r>
            </a:p>
          </p:txBody>
        </p:sp>
        <p:sp>
          <p:nvSpPr>
            <p:cNvPr id="41997" name="Text Box 10"/>
            <p:cNvSpPr txBox="1">
              <a:spLocks noChangeArrowheads="1"/>
            </p:cNvSpPr>
            <p:nvPr/>
          </p:nvSpPr>
          <p:spPr bwMode="auto">
            <a:xfrm>
              <a:off x="3456" y="3744"/>
              <a:ext cx="283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chemeClr val="tx2"/>
                  </a:solidFill>
                </a:rPr>
                <a:t>Very high ionization release:</a:t>
              </a:r>
            </a:p>
            <a:p>
              <a:pPr eaLnBrk="0" hangingPunct="0"/>
              <a:r>
                <a:rPr lang="en-US" sz="1400" dirty="0">
                  <a:solidFill>
                    <a:schemeClr val="tx2"/>
                  </a:solidFill>
                </a:rPr>
                <a:t>avalanche size exceeds Reather’s </a:t>
              </a:r>
              <a:r>
                <a:rPr lang="en-US" sz="1400" dirty="0" smtClean="0">
                  <a:solidFill>
                    <a:schemeClr val="tx2"/>
                  </a:solidFill>
                </a:rPr>
                <a:t>limit: Q </a:t>
              </a:r>
              <a:r>
                <a:rPr lang="en-US" sz="1400" dirty="0">
                  <a:solidFill>
                    <a:schemeClr val="tx2"/>
                  </a:solidFill>
                </a:rPr>
                <a:t>~ 10</a:t>
              </a:r>
              <a:r>
                <a:rPr lang="en-US" sz="1400" baseline="30000" dirty="0">
                  <a:solidFill>
                    <a:schemeClr val="tx2"/>
                  </a:solidFill>
                </a:rPr>
                <a:t>7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3840" y="672"/>
              <a:ext cx="1152" cy="720"/>
              <a:chOff x="384" y="576"/>
              <a:chExt cx="1825" cy="1256"/>
            </a:xfrm>
          </p:grpSpPr>
          <p:pic>
            <p:nvPicPr>
              <p:cNvPr id="42007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" y="576"/>
                <a:ext cx="1825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8" name="Freeform 12"/>
              <p:cNvSpPr>
                <a:spLocks/>
              </p:cNvSpPr>
              <p:nvPr/>
            </p:nvSpPr>
            <p:spPr bwMode="auto">
              <a:xfrm>
                <a:off x="1256" y="1512"/>
                <a:ext cx="196" cy="140"/>
              </a:xfrm>
              <a:custGeom>
                <a:avLst/>
                <a:gdLst>
                  <a:gd name="T0" fmla="*/ 196 w 196"/>
                  <a:gd name="T1" fmla="*/ 112 h 140"/>
                  <a:gd name="T2" fmla="*/ 164 w 196"/>
                  <a:gd name="T3" fmla="*/ 68 h 140"/>
                  <a:gd name="T4" fmla="*/ 96 w 196"/>
                  <a:gd name="T5" fmla="*/ 32 h 140"/>
                  <a:gd name="T6" fmla="*/ 64 w 196"/>
                  <a:gd name="T7" fmla="*/ 20 h 140"/>
                  <a:gd name="T8" fmla="*/ 92 w 196"/>
                  <a:gd name="T9" fmla="*/ 0 h 140"/>
                  <a:gd name="T10" fmla="*/ 0 w 196"/>
                  <a:gd name="T11" fmla="*/ 8 h 140"/>
                  <a:gd name="T12" fmla="*/ 32 w 196"/>
                  <a:gd name="T13" fmla="*/ 76 h 140"/>
                  <a:gd name="T14" fmla="*/ 48 w 196"/>
                  <a:gd name="T15" fmla="*/ 40 h 140"/>
                  <a:gd name="T16" fmla="*/ 96 w 196"/>
                  <a:gd name="T17" fmla="*/ 60 h 140"/>
                  <a:gd name="T18" fmla="*/ 120 w 196"/>
                  <a:gd name="T19" fmla="*/ 92 h 140"/>
                  <a:gd name="T20" fmla="*/ 168 w 196"/>
                  <a:gd name="T21" fmla="*/ 140 h 140"/>
                  <a:gd name="T22" fmla="*/ 196 w 196"/>
                  <a:gd name="T23" fmla="*/ 112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FF291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840" y="2832"/>
              <a:ext cx="1200" cy="912"/>
              <a:chOff x="3312" y="1248"/>
              <a:chExt cx="1825" cy="1536"/>
            </a:xfrm>
          </p:grpSpPr>
          <p:pic>
            <p:nvPicPr>
              <p:cNvPr id="4200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12" y="1488"/>
                <a:ext cx="1825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6" name="Line 13"/>
              <p:cNvSpPr>
                <a:spLocks noChangeShapeType="1"/>
              </p:cNvSpPr>
              <p:nvPr/>
            </p:nvSpPr>
            <p:spPr bwMode="auto">
              <a:xfrm>
                <a:off x="3984" y="1248"/>
                <a:ext cx="144" cy="1536"/>
              </a:xfrm>
              <a:prstGeom prst="line">
                <a:avLst/>
              </a:prstGeom>
              <a:noFill/>
              <a:ln w="57150">
                <a:solidFill>
                  <a:srgbClr val="FFA23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840" y="1680"/>
              <a:ext cx="1200" cy="816"/>
              <a:chOff x="720" y="2256"/>
              <a:chExt cx="1824" cy="1344"/>
            </a:xfrm>
          </p:grpSpPr>
          <p:pic>
            <p:nvPicPr>
              <p:cNvPr id="42001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" y="2304"/>
                <a:ext cx="1824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2" name="Line 14"/>
              <p:cNvSpPr>
                <a:spLocks noChangeShapeType="1"/>
              </p:cNvSpPr>
              <p:nvPr/>
            </p:nvSpPr>
            <p:spPr bwMode="auto">
              <a:xfrm>
                <a:off x="1584" y="2256"/>
                <a:ext cx="240" cy="13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003" name="Freeform 15"/>
              <p:cNvSpPr>
                <a:spLocks/>
              </p:cNvSpPr>
              <p:nvPr/>
            </p:nvSpPr>
            <p:spPr bwMode="auto">
              <a:xfrm>
                <a:off x="1512" y="3216"/>
                <a:ext cx="280" cy="140"/>
              </a:xfrm>
              <a:custGeom>
                <a:avLst/>
                <a:gdLst>
                  <a:gd name="T0" fmla="*/ 816 w 196"/>
                  <a:gd name="T1" fmla="*/ 112 h 140"/>
                  <a:gd name="T2" fmla="*/ 681 w 196"/>
                  <a:gd name="T3" fmla="*/ 68 h 140"/>
                  <a:gd name="T4" fmla="*/ 400 w 196"/>
                  <a:gd name="T5" fmla="*/ 32 h 140"/>
                  <a:gd name="T6" fmla="*/ 266 w 196"/>
                  <a:gd name="T7" fmla="*/ 20 h 140"/>
                  <a:gd name="T8" fmla="*/ 381 w 196"/>
                  <a:gd name="T9" fmla="*/ 0 h 140"/>
                  <a:gd name="T10" fmla="*/ 0 w 196"/>
                  <a:gd name="T11" fmla="*/ 8 h 140"/>
                  <a:gd name="T12" fmla="*/ 134 w 196"/>
                  <a:gd name="T13" fmla="*/ 76 h 140"/>
                  <a:gd name="T14" fmla="*/ 201 w 196"/>
                  <a:gd name="T15" fmla="*/ 40 h 140"/>
                  <a:gd name="T16" fmla="*/ 400 w 196"/>
                  <a:gd name="T17" fmla="*/ 60 h 140"/>
                  <a:gd name="T18" fmla="*/ 499 w 196"/>
                  <a:gd name="T19" fmla="*/ 92 h 140"/>
                  <a:gd name="T20" fmla="*/ 700 w 196"/>
                  <a:gd name="T21" fmla="*/ 140 h 140"/>
                  <a:gd name="T22" fmla="*/ 816 w 196"/>
                  <a:gd name="T23" fmla="*/ 112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004" name="Freeform 16"/>
              <p:cNvSpPr>
                <a:spLocks/>
              </p:cNvSpPr>
              <p:nvPr/>
            </p:nvSpPr>
            <p:spPr bwMode="auto">
              <a:xfrm rot="-3805972">
                <a:off x="911" y="3265"/>
                <a:ext cx="148" cy="145"/>
              </a:xfrm>
              <a:custGeom>
                <a:avLst/>
                <a:gdLst>
                  <a:gd name="T0" fmla="*/ 64 w 196"/>
                  <a:gd name="T1" fmla="*/ 128 h 140"/>
                  <a:gd name="T2" fmla="*/ 54 w 196"/>
                  <a:gd name="T3" fmla="*/ 79 h 140"/>
                  <a:gd name="T4" fmla="*/ 31 w 196"/>
                  <a:gd name="T5" fmla="*/ 36 h 140"/>
                  <a:gd name="T6" fmla="*/ 20 w 196"/>
                  <a:gd name="T7" fmla="*/ 24 h 140"/>
                  <a:gd name="T8" fmla="*/ 29 w 196"/>
                  <a:gd name="T9" fmla="*/ 0 h 140"/>
                  <a:gd name="T10" fmla="*/ 0 w 196"/>
                  <a:gd name="T11" fmla="*/ 8 h 140"/>
                  <a:gd name="T12" fmla="*/ 11 w 196"/>
                  <a:gd name="T13" fmla="*/ 88 h 140"/>
                  <a:gd name="T14" fmla="*/ 15 w 196"/>
                  <a:gd name="T15" fmla="*/ 45 h 140"/>
                  <a:gd name="T16" fmla="*/ 31 w 196"/>
                  <a:gd name="T17" fmla="*/ 68 h 140"/>
                  <a:gd name="T18" fmla="*/ 39 w 196"/>
                  <a:gd name="T19" fmla="*/ 105 h 140"/>
                  <a:gd name="T20" fmla="*/ 54 w 196"/>
                  <a:gd name="T21" fmla="*/ 161 h 140"/>
                  <a:gd name="T22" fmla="*/ 64 w 196"/>
                  <a:gd name="T23" fmla="*/ 128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3562352" y="1143000"/>
            <a:ext cx="5248276" cy="4256088"/>
            <a:chOff x="96" y="960"/>
            <a:chExt cx="3306" cy="2681"/>
          </a:xfrm>
        </p:grpSpPr>
        <p:pic>
          <p:nvPicPr>
            <p:cNvPr id="41989" name="Picture 21" descr="fields_msg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1248"/>
              <a:ext cx="3161" cy="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0" name="Text Box 23"/>
            <p:cNvSpPr txBox="1">
              <a:spLocks noChangeArrowheads="1"/>
            </p:cNvSpPr>
            <p:nvPr/>
          </p:nvSpPr>
          <p:spPr bwMode="auto">
            <a:xfrm>
              <a:off x="2112" y="3024"/>
              <a:ext cx="109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Uncoated MSGC</a:t>
              </a:r>
            </a:p>
          </p:txBody>
        </p:sp>
        <p:sp>
          <p:nvSpPr>
            <p:cNvPr id="41991" name="Text Box 24"/>
            <p:cNvSpPr txBox="1">
              <a:spLocks noChangeArrowheads="1"/>
            </p:cNvSpPr>
            <p:nvPr/>
          </p:nvSpPr>
          <p:spPr bwMode="auto">
            <a:xfrm>
              <a:off x="528" y="3024"/>
              <a:ext cx="93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Coated MSGC</a:t>
              </a:r>
            </a:p>
          </p:txBody>
        </p:sp>
        <p:sp>
          <p:nvSpPr>
            <p:cNvPr id="41992" name="Text Box 26"/>
            <p:cNvSpPr txBox="1">
              <a:spLocks noChangeArrowheads="1"/>
            </p:cNvSpPr>
            <p:nvPr/>
          </p:nvSpPr>
          <p:spPr bwMode="auto">
            <a:xfrm>
              <a:off x="96" y="960"/>
              <a:ext cx="330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Electric field strength close to support plane in MSGC</a:t>
              </a:r>
            </a:p>
          </p:txBody>
        </p:sp>
        <p:sp>
          <p:nvSpPr>
            <p:cNvPr id="41993" name="Text Box 27"/>
            <p:cNvSpPr txBox="1">
              <a:spLocks noChangeArrowheads="1"/>
            </p:cNvSpPr>
            <p:nvPr/>
          </p:nvSpPr>
          <p:spPr bwMode="auto">
            <a:xfrm>
              <a:off x="336" y="3408"/>
              <a:ext cx="19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Surface resistivity modification</a:t>
              </a:r>
            </a:p>
          </p:txBody>
        </p:sp>
      </p:grp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500299" y="142857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sp>
        <p:nvSpPr>
          <p:cNvPr id="2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050" y="3886200"/>
            <a:ext cx="33528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Line 8"/>
          <p:cNvSpPr>
            <a:spLocks noChangeShapeType="1"/>
          </p:cNvSpPr>
          <p:nvPr/>
        </p:nvSpPr>
        <p:spPr bwMode="auto">
          <a:xfrm flipH="1" flipV="1">
            <a:off x="1816101" y="5638800"/>
            <a:ext cx="3548063" cy="3048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</p:spPr>
        <p:txBody>
          <a:bodyPr wrap="none" lIns="91374" tIns="45690" rIns="91374" bIns="45690" anchor="ctr"/>
          <a:lstStyle/>
          <a:p>
            <a:endParaRPr lang="en-GB" dirty="0"/>
          </a:p>
        </p:txBody>
      </p:sp>
      <p:sp>
        <p:nvSpPr>
          <p:cNvPr id="43012" name="Line 9"/>
          <p:cNvSpPr>
            <a:spLocks noChangeShapeType="1"/>
          </p:cNvSpPr>
          <p:nvPr/>
        </p:nvSpPr>
        <p:spPr bwMode="auto">
          <a:xfrm flipH="1" flipV="1">
            <a:off x="3217863" y="4648200"/>
            <a:ext cx="255905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91374" tIns="45690" rIns="91374" bIns="45690" anchor="ctr"/>
          <a:lstStyle/>
          <a:p>
            <a:endParaRPr lang="en-GB" dirty="0"/>
          </a:p>
        </p:txBody>
      </p:sp>
      <p:sp>
        <p:nvSpPr>
          <p:cNvPr id="43013" name="Rectangle 10"/>
          <p:cNvSpPr>
            <a:spLocks noChangeArrowheads="1"/>
          </p:cNvSpPr>
          <p:nvPr/>
        </p:nvSpPr>
        <p:spPr bwMode="auto">
          <a:xfrm>
            <a:off x="5715001" y="5002213"/>
            <a:ext cx="2246036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altLang="en-US" b="1" u="sng" dirty="0">
                <a:solidFill>
                  <a:srgbClr val="FF0000"/>
                </a:solidFill>
              </a:rPr>
              <a:t>Advanced passivation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43014" name="Rectangle 11"/>
          <p:cNvSpPr>
            <a:spLocks noChangeArrowheads="1"/>
          </p:cNvSpPr>
          <p:nvPr/>
        </p:nvSpPr>
        <p:spPr bwMode="auto">
          <a:xfrm>
            <a:off x="5199064" y="5688013"/>
            <a:ext cx="2167626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altLang="en-US" b="1" u="sng" dirty="0">
                <a:solidFill>
                  <a:srgbClr val="0000CC"/>
                </a:solidFill>
              </a:rPr>
              <a:t>Standard passivation</a:t>
            </a:r>
            <a:endParaRPr lang="en-US" altLang="en-US" b="1" dirty="0">
              <a:solidFill>
                <a:schemeClr val="accent1"/>
              </a:solidFill>
            </a:endParaRPr>
          </a:p>
        </p:txBody>
      </p:sp>
      <p:sp>
        <p:nvSpPr>
          <p:cNvPr id="43015" name="Rectangle 14"/>
          <p:cNvSpPr>
            <a:spLocks noChangeArrowheads="1"/>
          </p:cNvSpPr>
          <p:nvPr/>
        </p:nvSpPr>
        <p:spPr bwMode="auto">
          <a:xfrm>
            <a:off x="457206" y="1066800"/>
            <a:ext cx="2616925" cy="3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eaLnBrk="0" hangingPunct="0"/>
            <a:r>
              <a:rPr lang="en-US" altLang="en-US" b="1" dirty="0">
                <a:solidFill>
                  <a:srgbClr val="FF0000"/>
                </a:solidFill>
              </a:rPr>
              <a:t>Cathode edge passivation</a:t>
            </a:r>
          </a:p>
        </p:txBody>
      </p:sp>
      <p:pic>
        <p:nvPicPr>
          <p:cNvPr id="43016" name="Picture 15" descr="msgc_advanced_passiv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295400"/>
            <a:ext cx="441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Text Box 16"/>
          <p:cNvSpPr txBox="1">
            <a:spLocks noChangeArrowheads="1"/>
          </p:cNvSpPr>
          <p:nvPr/>
        </p:nvSpPr>
        <p:spPr bwMode="auto">
          <a:xfrm>
            <a:off x="857230" y="6286526"/>
            <a:ext cx="9557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000" dirty="0"/>
              <a:t>Bellazzini et al.</a:t>
            </a:r>
          </a:p>
        </p:txBody>
      </p:sp>
      <p:sp>
        <p:nvSpPr>
          <p:cNvPr id="43018" name="Text Box 4"/>
          <p:cNvSpPr txBox="1">
            <a:spLocks noChangeArrowheads="1"/>
          </p:cNvSpPr>
          <p:nvPr/>
        </p:nvSpPr>
        <p:spPr bwMode="auto">
          <a:xfrm>
            <a:off x="2571737" y="142857"/>
            <a:ext cx="4416227" cy="46606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pPr marL="361691" indent="-361691"/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MSGC – MicroStrip Gas Chamber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3861</Words>
  <Application>Microsoft Office PowerPoint</Application>
  <PresentationFormat>On-screen Show (4:3)</PresentationFormat>
  <Paragraphs>934</Paragraphs>
  <Slides>63</Slides>
  <Notes>43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8</vt:i4>
      </vt:variant>
      <vt:variant>
        <vt:lpstr>Slide Titles</vt:lpstr>
      </vt:variant>
      <vt:variant>
        <vt:i4>63</vt:i4>
      </vt:variant>
    </vt:vector>
  </HeadingPairs>
  <TitlesOfParts>
    <vt:vector size="73" baseType="lpstr">
      <vt:lpstr>Office Theme</vt:lpstr>
      <vt:lpstr>???</vt:lpstr>
      <vt:lpstr>Equation</vt:lpstr>
      <vt:lpstr>CorelPhotoPaint.Image.10</vt:lpstr>
      <vt:lpstr>Clip</vt:lpstr>
      <vt:lpstr>Bitmap Image</vt:lpstr>
      <vt:lpstr>משוואה</vt:lpstr>
      <vt:lpstr>Graph</vt:lpstr>
      <vt:lpstr>PHOTO-PAINT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2D MM Readout schemes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LHCb Muon Trigger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leszek</dc:creator>
  <cp:lastModifiedBy>leszek</cp:lastModifiedBy>
  <cp:revision>90</cp:revision>
  <dcterms:created xsi:type="dcterms:W3CDTF">2009-10-18T09:52:16Z</dcterms:created>
  <dcterms:modified xsi:type="dcterms:W3CDTF">2010-05-04T10:53:37Z</dcterms:modified>
</cp:coreProperties>
</file>