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305" r:id="rId2"/>
    <p:sldId id="307" r:id="rId3"/>
    <p:sldId id="306" r:id="rId4"/>
    <p:sldId id="309" r:id="rId5"/>
    <p:sldId id="310" r:id="rId6"/>
    <p:sldId id="311" r:id="rId7"/>
    <p:sldId id="308" r:id="rId8"/>
    <p:sldId id="259" r:id="rId9"/>
    <p:sldId id="258" r:id="rId10"/>
    <p:sldId id="303" r:id="rId11"/>
    <p:sldId id="295" r:id="rId12"/>
    <p:sldId id="296" r:id="rId13"/>
    <p:sldId id="304" r:id="rId14"/>
    <p:sldId id="297" r:id="rId15"/>
    <p:sldId id="302" r:id="rId16"/>
    <p:sldId id="260" r:id="rId17"/>
    <p:sldId id="262" r:id="rId18"/>
    <p:sldId id="263" r:id="rId19"/>
    <p:sldId id="264" r:id="rId20"/>
    <p:sldId id="315" r:id="rId21"/>
    <p:sldId id="313" r:id="rId22"/>
    <p:sldId id="269" r:id="rId23"/>
    <p:sldId id="270" r:id="rId24"/>
    <p:sldId id="271" r:id="rId25"/>
    <p:sldId id="272" r:id="rId26"/>
    <p:sldId id="273" r:id="rId27"/>
    <p:sldId id="280" r:id="rId28"/>
    <p:sldId id="282" r:id="rId29"/>
    <p:sldId id="275" r:id="rId30"/>
    <p:sldId id="277" r:id="rId31"/>
    <p:sldId id="279" r:id="rId32"/>
    <p:sldId id="281" r:id="rId33"/>
    <p:sldId id="283" r:id="rId34"/>
    <p:sldId id="284" r:id="rId35"/>
    <p:sldId id="285" r:id="rId36"/>
    <p:sldId id="316" r:id="rId37"/>
    <p:sldId id="286" r:id="rId38"/>
    <p:sldId id="289" r:id="rId39"/>
    <p:sldId id="317" r:id="rId40"/>
    <p:sldId id="314" r:id="rId41"/>
  </p:sldIdLst>
  <p:sldSz cx="9144000" cy="6858000" type="screen4x3"/>
  <p:notesSz cx="6858000" cy="9144000"/>
  <p:defaultTextStyle>
    <a:defPPr>
      <a:defRPr lang="en-US"/>
    </a:defPPr>
    <a:lvl1pPr marL="0" algn="l" defTabSz="9135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760" algn="l" defTabSz="9135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520" algn="l" defTabSz="9135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281" algn="l" defTabSz="9135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041" algn="l" defTabSz="9135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3805" algn="l" defTabSz="9135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0568" algn="l" defTabSz="9135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7328" algn="l" defTabSz="9135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4091" algn="l" defTabSz="91352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33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image" Target="../media/image3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256DD-D62B-423D-B4C5-842DA5CBA62C}" type="datetimeFigureOut">
              <a:rPr lang="en-GB" smtClean="0"/>
              <a:pPr/>
              <a:t>22/03/2011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D9F07-6B76-4F7F-9FE6-DC38CF2CBBE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5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760" algn="l" defTabSz="9135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520" algn="l" defTabSz="9135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281" algn="l" defTabSz="9135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041" algn="l" defTabSz="9135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3805" algn="l" defTabSz="9135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0568" algn="l" defTabSz="9135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7328" algn="l" defTabSz="9135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4091" algn="l" defTabSz="91352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0CD2D9-614E-46AA-98FD-398229232E3F}" type="slidenum">
              <a:rPr lang="fr-FR"/>
              <a:pPr/>
              <a:t>1</a:t>
            </a:fld>
            <a:endParaRPr lang="fr-FR" dirty="0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A09110-5C33-4125-9CCC-428C8C832C9C}" type="slidenum">
              <a:rPr lang="fr-FR"/>
              <a:pPr/>
              <a:t>2</a:t>
            </a:fld>
            <a:endParaRPr lang="fr-FR" dirty="0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E6E041-4650-4237-AB27-870531C888BF}" type="slidenum">
              <a:rPr lang="fr-FR"/>
              <a:pPr/>
              <a:t>7</a:t>
            </a:fld>
            <a:endParaRPr lang="fr-FR" dirty="0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92E826-D52A-4340-A187-4731F82AEBAF}" type="slidenum">
              <a:rPr lang="fr-FR"/>
              <a:pPr/>
              <a:t>8</a:t>
            </a:fld>
            <a:endParaRPr lang="fr-FR" dirty="0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3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64738-872B-4893-A6EB-11563061FF8D}" type="datetimeFigureOut">
              <a:rPr lang="en-GB" smtClean="0"/>
              <a:pPr/>
              <a:t>22/03/2011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DB64-DA8C-464C-A5EA-8D818C4C13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64738-872B-4893-A6EB-11563061FF8D}" type="datetimeFigureOut">
              <a:rPr lang="en-GB" smtClean="0"/>
              <a:pPr/>
              <a:t>22/03/2011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DB64-DA8C-464C-A5EA-8D818C4C13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64738-872B-4893-A6EB-11563061FF8D}" type="datetimeFigureOut">
              <a:rPr lang="en-GB" smtClean="0"/>
              <a:pPr/>
              <a:t>22/03/2011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DB64-DA8C-464C-A5EA-8D818C4C13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64738-872B-4893-A6EB-11563061FF8D}" type="datetimeFigureOut">
              <a:rPr lang="en-GB" smtClean="0"/>
              <a:pPr/>
              <a:t>22/03/2011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DB64-DA8C-464C-A5EA-8D818C4C13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7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5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2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0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80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5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73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0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64738-872B-4893-A6EB-11563061FF8D}" type="datetimeFigureOut">
              <a:rPr lang="en-GB" smtClean="0"/>
              <a:pPr/>
              <a:t>22/03/2011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DB64-DA8C-464C-A5EA-8D818C4C13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64738-872B-4893-A6EB-11563061FF8D}" type="datetimeFigureOut">
              <a:rPr lang="en-GB" smtClean="0"/>
              <a:pPr/>
              <a:t>22/03/2011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DB64-DA8C-464C-A5EA-8D818C4C13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60" indent="0">
              <a:buNone/>
              <a:defRPr sz="2000" b="1"/>
            </a:lvl2pPr>
            <a:lvl3pPr marL="913520" indent="0">
              <a:buNone/>
              <a:defRPr sz="1800" b="1"/>
            </a:lvl3pPr>
            <a:lvl4pPr marL="1370281" indent="0">
              <a:buNone/>
              <a:defRPr sz="1600" b="1"/>
            </a:lvl4pPr>
            <a:lvl5pPr marL="1827041" indent="0">
              <a:buNone/>
              <a:defRPr sz="1600" b="1"/>
            </a:lvl5pPr>
            <a:lvl6pPr marL="2283805" indent="0">
              <a:buNone/>
              <a:defRPr sz="1600" b="1"/>
            </a:lvl6pPr>
            <a:lvl7pPr marL="2740568" indent="0">
              <a:buNone/>
              <a:defRPr sz="1600" b="1"/>
            </a:lvl7pPr>
            <a:lvl8pPr marL="3197328" indent="0">
              <a:buNone/>
              <a:defRPr sz="1600" b="1"/>
            </a:lvl8pPr>
            <a:lvl9pPr marL="365409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760" indent="0">
              <a:buNone/>
              <a:defRPr sz="2000" b="1"/>
            </a:lvl2pPr>
            <a:lvl3pPr marL="913520" indent="0">
              <a:buNone/>
              <a:defRPr sz="1800" b="1"/>
            </a:lvl3pPr>
            <a:lvl4pPr marL="1370281" indent="0">
              <a:buNone/>
              <a:defRPr sz="1600" b="1"/>
            </a:lvl4pPr>
            <a:lvl5pPr marL="1827041" indent="0">
              <a:buNone/>
              <a:defRPr sz="1600" b="1"/>
            </a:lvl5pPr>
            <a:lvl6pPr marL="2283805" indent="0">
              <a:buNone/>
              <a:defRPr sz="1600" b="1"/>
            </a:lvl6pPr>
            <a:lvl7pPr marL="2740568" indent="0">
              <a:buNone/>
              <a:defRPr sz="1600" b="1"/>
            </a:lvl7pPr>
            <a:lvl8pPr marL="3197328" indent="0">
              <a:buNone/>
              <a:defRPr sz="1600" b="1"/>
            </a:lvl8pPr>
            <a:lvl9pPr marL="365409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64738-872B-4893-A6EB-11563061FF8D}" type="datetimeFigureOut">
              <a:rPr lang="en-GB" smtClean="0"/>
              <a:pPr/>
              <a:t>22/03/2011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DB64-DA8C-464C-A5EA-8D818C4C13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64738-872B-4893-A6EB-11563061FF8D}" type="datetimeFigureOut">
              <a:rPr lang="en-GB" smtClean="0"/>
              <a:pPr/>
              <a:t>22/03/2011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DB64-DA8C-464C-A5EA-8D818C4C13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64738-872B-4893-A6EB-11563061FF8D}" type="datetimeFigureOut">
              <a:rPr lang="en-GB" smtClean="0"/>
              <a:pPr/>
              <a:t>22/03/2011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DB64-DA8C-464C-A5EA-8D818C4C13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760" indent="0">
              <a:buNone/>
              <a:defRPr sz="1200"/>
            </a:lvl2pPr>
            <a:lvl3pPr marL="913520" indent="0">
              <a:buNone/>
              <a:defRPr sz="1000"/>
            </a:lvl3pPr>
            <a:lvl4pPr marL="1370281" indent="0">
              <a:buNone/>
              <a:defRPr sz="900"/>
            </a:lvl4pPr>
            <a:lvl5pPr marL="1827041" indent="0">
              <a:buNone/>
              <a:defRPr sz="900"/>
            </a:lvl5pPr>
            <a:lvl6pPr marL="2283805" indent="0">
              <a:buNone/>
              <a:defRPr sz="900"/>
            </a:lvl6pPr>
            <a:lvl7pPr marL="2740568" indent="0">
              <a:buNone/>
              <a:defRPr sz="900"/>
            </a:lvl7pPr>
            <a:lvl8pPr marL="3197328" indent="0">
              <a:buNone/>
              <a:defRPr sz="900"/>
            </a:lvl8pPr>
            <a:lvl9pPr marL="365409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64738-872B-4893-A6EB-11563061FF8D}" type="datetimeFigureOut">
              <a:rPr lang="en-GB" smtClean="0"/>
              <a:pPr/>
              <a:t>22/03/2011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DB64-DA8C-464C-A5EA-8D818C4C13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760" indent="0">
              <a:buNone/>
              <a:defRPr sz="2800"/>
            </a:lvl2pPr>
            <a:lvl3pPr marL="913520" indent="0">
              <a:buNone/>
              <a:defRPr sz="2400"/>
            </a:lvl3pPr>
            <a:lvl4pPr marL="1370281" indent="0">
              <a:buNone/>
              <a:defRPr sz="2000"/>
            </a:lvl4pPr>
            <a:lvl5pPr marL="1827041" indent="0">
              <a:buNone/>
              <a:defRPr sz="2000"/>
            </a:lvl5pPr>
            <a:lvl6pPr marL="2283805" indent="0">
              <a:buNone/>
              <a:defRPr sz="2000"/>
            </a:lvl6pPr>
            <a:lvl7pPr marL="2740568" indent="0">
              <a:buNone/>
              <a:defRPr sz="2000"/>
            </a:lvl7pPr>
            <a:lvl8pPr marL="3197328" indent="0">
              <a:buNone/>
              <a:defRPr sz="2000"/>
            </a:lvl8pPr>
            <a:lvl9pPr marL="3654091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760" indent="0">
              <a:buNone/>
              <a:defRPr sz="1200"/>
            </a:lvl2pPr>
            <a:lvl3pPr marL="913520" indent="0">
              <a:buNone/>
              <a:defRPr sz="1000"/>
            </a:lvl3pPr>
            <a:lvl4pPr marL="1370281" indent="0">
              <a:buNone/>
              <a:defRPr sz="900"/>
            </a:lvl4pPr>
            <a:lvl5pPr marL="1827041" indent="0">
              <a:buNone/>
              <a:defRPr sz="900"/>
            </a:lvl5pPr>
            <a:lvl6pPr marL="2283805" indent="0">
              <a:buNone/>
              <a:defRPr sz="900"/>
            </a:lvl6pPr>
            <a:lvl7pPr marL="2740568" indent="0">
              <a:buNone/>
              <a:defRPr sz="900"/>
            </a:lvl7pPr>
            <a:lvl8pPr marL="3197328" indent="0">
              <a:buNone/>
              <a:defRPr sz="900"/>
            </a:lvl8pPr>
            <a:lvl9pPr marL="365409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64738-872B-4893-A6EB-11563061FF8D}" type="datetimeFigureOut">
              <a:rPr lang="en-GB" smtClean="0"/>
              <a:pPr/>
              <a:t>22/03/2011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9DB64-DA8C-464C-A5EA-8D818C4C132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352" tIns="45680" rIns="91352" bIns="456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352" tIns="45680" rIns="91352" bIns="4568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 vert="horz" lIns="91352" tIns="45680" rIns="91352" bIns="4568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64738-872B-4893-A6EB-11563061FF8D}" type="datetimeFigureOut">
              <a:rPr lang="en-GB" smtClean="0"/>
              <a:pPr/>
              <a:t>22/03/2011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 vert="horz" lIns="91352" tIns="45680" rIns="91352" bIns="4568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 vert="horz" lIns="91352" tIns="45680" rIns="91352" bIns="4568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9DB64-DA8C-464C-A5EA-8D818C4C132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352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72" indent="-342572" algn="l" defTabSz="91352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238" indent="-285471" algn="l" defTabSz="91352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904" indent="-228380" algn="l" defTabSz="91352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64" indent="-228380" algn="l" defTabSz="91352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424" indent="-228380" algn="l" defTabSz="91352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186" indent="-228380" algn="l" defTabSz="91352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947" indent="-228380" algn="l" defTabSz="91352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710" indent="-228380" algn="l" defTabSz="91352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472" indent="-228380" algn="l" defTabSz="91352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5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60" algn="l" defTabSz="9135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20" algn="l" defTabSz="9135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81" algn="l" defTabSz="9135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41" algn="l" defTabSz="9135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805" algn="l" defTabSz="9135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68" algn="l" defTabSz="9135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328" algn="l" defTabSz="9135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091" algn="l" defTabSz="91352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conferenceDisplay.py?confId=103455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indico.cern.ch/conferenceDisplay.py?confId=110634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conferenceDisplay.py?ovw=True&amp;confId=102799" TargetMode="External"/><Relationship Id="rId3" Type="http://schemas.openxmlformats.org/officeDocument/2006/relationships/image" Target="../media/image3.jpeg"/><Relationship Id="rId7" Type="http://schemas.openxmlformats.org/officeDocument/2006/relationships/hyperlink" Target="http://indico.cern.ch/conferenceDisplay.py?confId=116255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conferenceDisplay.py?confId=98658" TargetMode="External"/><Relationship Id="rId5" Type="http://schemas.openxmlformats.org/officeDocument/2006/relationships/hyperlink" Target="https://indico.cern.ch/conferenceDisplay.py?confId=89325" TargetMode="Externa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5" Type="http://schemas.openxmlformats.org/officeDocument/2006/relationships/image" Target="../media/image65.wmf"/><Relationship Id="rId4" Type="http://schemas.openxmlformats.org/officeDocument/2006/relationships/image" Target="../media/image6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png"/><Relationship Id="rId4" Type="http://schemas.openxmlformats.org/officeDocument/2006/relationships/image" Target="../media/image6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hyperlink" Target="http://ppwww.phys.sci.kobe-u.ac.jp/~upic/mpgd2011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d51-public.web.cern.ch/RD51-Public/Documents/ConferenceContributions.html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rd51-public.web.cern.ch/RD51-Public" TargetMode="External"/><Relationship Id="rId4" Type="http://schemas.openxmlformats.org/officeDocument/2006/relationships/hyperlink" Target="http://rd51-public.web.cern.ch/RD51-Public/Documents/Seminars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2699812" y="2636914"/>
            <a:ext cx="3598524" cy="61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96" tIns="45700" rIns="91396" bIns="45700">
            <a:spAutoFit/>
          </a:bodyPr>
          <a:lstStyle/>
          <a:p>
            <a:pPr algn="ctr" eaLnBrk="0" hangingPunct="0"/>
            <a:r>
              <a:rPr lang="en-GB" sz="1700" b="1" dirty="0">
                <a:solidFill>
                  <a:schemeClr val="tx2"/>
                </a:solidFill>
                <a:latin typeface="+mj-lt"/>
              </a:rPr>
              <a:t>Leszek Ropelewski, CERN, Switzerland</a:t>
            </a:r>
          </a:p>
          <a:p>
            <a:pPr algn="ctr" eaLnBrk="0" hangingPunct="0"/>
            <a:r>
              <a:rPr lang="en-GB" sz="1700" b="1" dirty="0">
                <a:solidFill>
                  <a:schemeClr val="tx2"/>
                </a:solidFill>
                <a:latin typeface="+mj-lt"/>
              </a:rPr>
              <a:t>M</a:t>
            </a:r>
            <a:r>
              <a:rPr lang="en-US" sz="1700" b="1" dirty="0">
                <a:solidFill>
                  <a:schemeClr val="tx2"/>
                </a:solidFill>
                <a:latin typeface="+mj-lt"/>
              </a:rPr>
              <a:t>axim</a:t>
            </a:r>
            <a:r>
              <a:rPr lang="ru-RU" sz="1700" b="1" dirty="0">
                <a:solidFill>
                  <a:schemeClr val="tx2"/>
                </a:solidFill>
                <a:latin typeface="+mj-lt"/>
              </a:rPr>
              <a:t> Titov,</a:t>
            </a:r>
            <a:r>
              <a:rPr lang="en-US" sz="1700" b="1" dirty="0">
                <a:solidFill>
                  <a:schemeClr val="tx2"/>
                </a:solidFill>
                <a:latin typeface="+mj-lt"/>
              </a:rPr>
              <a:t> CEA Saclay, France</a:t>
            </a:r>
            <a:endParaRPr lang="ru-RU" sz="17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2483768" y="6309320"/>
            <a:ext cx="4565102" cy="367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96" tIns="45700" rIns="91396" bIns="45700" anchor="ctr">
            <a:spAutoFit/>
          </a:bodyPr>
          <a:lstStyle/>
          <a:p>
            <a:pPr algn="ctr"/>
            <a:r>
              <a:rPr lang="fr-FR" b="1" dirty="0" smtClean="0"/>
              <a:t>105th LHCC Meeting, CERN, 23-24 </a:t>
            </a:r>
            <a:r>
              <a:rPr lang="en-GB" b="1" dirty="0" smtClean="0"/>
              <a:t>March</a:t>
            </a:r>
            <a:r>
              <a:rPr lang="fr-FR" b="1" dirty="0" smtClean="0"/>
              <a:t> 2011</a:t>
            </a:r>
            <a:endParaRPr lang="fr-FR" b="1" dirty="0"/>
          </a:p>
        </p:txBody>
      </p:sp>
      <p:pic>
        <p:nvPicPr>
          <p:cNvPr id="9248" name="Picture 32" descr="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036" y="47629"/>
            <a:ext cx="8961355" cy="861093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2411777" y="3429000"/>
            <a:ext cx="4552617" cy="2035698"/>
          </a:xfrm>
          <a:prstGeom prst="rect">
            <a:avLst/>
          </a:prstGeom>
          <a:noFill/>
        </p:spPr>
        <p:txBody>
          <a:bodyPr wrap="none" lIns="65290" tIns="32645" rIns="65290" bIns="32645" rtlCol="0">
            <a:spAutoFit/>
          </a:bodyPr>
          <a:lstStyle/>
          <a:p>
            <a:pPr marL="342736" indent="-342736" algn="ctr" eaLnBrk="0" hangingPunct="0"/>
            <a:r>
              <a:rPr lang="en-US" sz="20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OUTLINE:</a:t>
            </a:r>
          </a:p>
          <a:p>
            <a:pPr marL="342736" indent="-342736" algn="ctr" eaLnBrk="0" hangingPunct="0"/>
            <a:endParaRPr lang="en-US" b="1" dirty="0" smtClean="0">
              <a:noFill/>
              <a:latin typeface="Helvetica" pitchFamily="32" charset="0"/>
            </a:endParaRPr>
          </a:p>
          <a:p>
            <a:pPr marL="342736" indent="-342736" algn="ctr" eaLnBrk="0" hangingPunct="0">
              <a:buFontTx/>
              <a:buChar char="•"/>
            </a:pP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RD51 Motivation and Main Objectives</a:t>
            </a:r>
          </a:p>
          <a:p>
            <a:pPr marL="342736" indent="-342736" algn="ctr" eaLnBrk="0" hangingPunct="0"/>
            <a:endParaRPr lang="en-US" b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  <a:p>
            <a:pPr marL="342736" indent="-342736" algn="ctr" eaLnBrk="0" hangingPunct="0">
              <a:buFontTx/>
              <a:buChar char="•"/>
            </a:pP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RD51 Collaboration Activities and Results</a:t>
            </a:r>
          </a:p>
          <a:p>
            <a:pPr marL="342736" indent="-342736" algn="ctr" eaLnBrk="0" hangingPunct="0"/>
            <a:endParaRPr lang="en-US" b="1" dirty="0" smtClean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  <a:p>
            <a:pPr marL="342736" indent="-342736" algn="ctr" eaLnBrk="0" hangingPunct="0">
              <a:buFontTx/>
              <a:buChar char="•"/>
            </a:pP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Summary and Outlook</a:t>
            </a:r>
            <a:endParaRPr lang="ru-RU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8831" y="1412777"/>
            <a:ext cx="8761393" cy="954087"/>
          </a:xfrm>
          <a:prstGeom prst="rect">
            <a:avLst/>
          </a:prstGeom>
          <a:noFill/>
        </p:spPr>
        <p:txBody>
          <a:bodyPr wrap="none" lIns="91418" tIns="45710" rIns="91418" bIns="4571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The RD51 Collaboration,</a:t>
            </a:r>
          </a:p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Development </a:t>
            </a:r>
            <a:r>
              <a:rPr lang="en-GB" sz="2800" b="1" dirty="0" smtClean="0">
                <a:solidFill>
                  <a:schemeClr val="tx2"/>
                </a:solidFill>
              </a:rPr>
              <a:t>of </a:t>
            </a:r>
            <a:r>
              <a:rPr lang="en-GB" sz="2800" b="1" dirty="0" smtClean="0">
                <a:solidFill>
                  <a:schemeClr val="tx2"/>
                </a:solidFill>
              </a:rPr>
              <a:t>Micro-Pattern Gas Detector Technologies</a:t>
            </a:r>
            <a:endParaRPr lang="en-GB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9" y="476673"/>
            <a:ext cx="5770563" cy="64807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b="1" dirty="0" smtClean="0">
                <a:solidFill>
                  <a:schemeClr val="tx2"/>
                </a:solidFill>
                <a:latin typeface="+mn-lt"/>
              </a:rPr>
              <a:t>Large area GEMs for KLOE2 tracker</a:t>
            </a:r>
            <a:r>
              <a:rPr lang="en-US" sz="3200" dirty="0" smtClean="0">
                <a:latin typeface="Corbel" pitchFamily="34" charset="0"/>
              </a:rPr>
              <a:t/>
            </a:r>
            <a:br>
              <a:rPr lang="en-US" sz="3200" dirty="0" smtClean="0">
                <a:latin typeface="Corbel" pitchFamily="34" charset="0"/>
              </a:rPr>
            </a:br>
            <a:endParaRPr lang="en-US" sz="2800" i="1" dirty="0" smtClean="0">
              <a:latin typeface="Corbel" pitchFamily="34" charset="0"/>
            </a:endParaRPr>
          </a:p>
        </p:txBody>
      </p:sp>
      <p:pic>
        <p:nvPicPr>
          <p:cNvPr id="16387" name="Picture 7" descr="C:\Documents and Settings\danilo\My Documents\My Dropbox\LNF\rd51\freiburg\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5" y="1484785"/>
            <a:ext cx="3722999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8" descr="C:\Users\danilo\Desktop\ieee08\IMG_26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933057"/>
            <a:ext cx="3456384" cy="2451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P:\user\d\domenici\private\fisica\detectors\kait\largem\gai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860032" y="1268763"/>
            <a:ext cx="3816424" cy="2597581"/>
          </a:xfrm>
          <a:prstGeom prst="rect">
            <a:avLst/>
          </a:prstGeom>
          <a:noFill/>
        </p:spPr>
      </p:pic>
      <p:pic>
        <p:nvPicPr>
          <p:cNvPr id="13" name="Picture 2" descr="IMG_423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4005064"/>
            <a:ext cx="1743223" cy="2421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 descr="IMG_423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4509123"/>
            <a:ext cx="1917352" cy="151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 noGrp="1"/>
          </p:cNvSpPr>
          <p:nvPr/>
        </p:nvSpPr>
        <p:spPr>
          <a:xfrm>
            <a:off x="8543933" y="6453336"/>
            <a:ext cx="600075" cy="404664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11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3" name="Picture 17" descr="C:\Users\StefanoC\Desktop\DSC05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1" y="2438401"/>
            <a:ext cx="3033713" cy="404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 descr="eff_p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95400"/>
            <a:ext cx="4876800" cy="3795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195736" y="0"/>
            <a:ext cx="5400600" cy="1261854"/>
          </a:xfrm>
          <a:prstGeom prst="rect">
            <a:avLst/>
          </a:prstGeom>
        </p:spPr>
        <p:txBody>
          <a:bodyPr wrap="square" lIns="91407" tIns="45705" rIns="91407" bIns="45705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a typeface="ＭＳ Ｐゴシック" charset="0"/>
              </a:rPr>
              <a:t>CMS GE1/1 1.6&gt;</a:t>
            </a:r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Symbol" pitchFamily="18" charset="2"/>
                <a:ea typeface="ＭＳ Ｐゴシック" charset="0"/>
              </a:rPr>
              <a:t>h</a:t>
            </a:r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a typeface="ＭＳ Ｐゴシック" charset="0"/>
              </a:rPr>
              <a:t>&gt;2.1 </a:t>
            </a:r>
          </a:p>
          <a:p>
            <a:pPr algn="ctr">
              <a:defRPr/>
            </a:pPr>
            <a:r>
              <a:rPr lang="en-GB" sz="1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a typeface="ＭＳ Ｐゴシック" charset="0"/>
                <a:hlinkClick r:id="rId4"/>
              </a:rPr>
              <a:t>CMS High Eta MPGD - Workshop (30 September 2010)</a:t>
            </a:r>
            <a:r>
              <a:rPr lang="en-GB" sz="1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a typeface="ＭＳ Ｐゴシック" charset="0"/>
              </a:rPr>
              <a:t> </a:t>
            </a:r>
          </a:p>
          <a:p>
            <a:pPr algn="ctr">
              <a:defRPr/>
            </a:pPr>
            <a:endParaRPr lang="en-GB" sz="1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a typeface="ＭＳ Ｐゴシック" charset="0"/>
            </a:endParaRPr>
          </a:p>
          <a:p>
            <a:pPr algn="ctr">
              <a:defRPr/>
            </a:pPr>
            <a:r>
              <a:rPr lang="en-GB" sz="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a typeface="ＭＳ Ｐゴシック" charset="0"/>
              </a:rPr>
              <a:t>15 institutes, 60 participants</a:t>
            </a:r>
            <a:endParaRPr lang="en-US" sz="12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a typeface="ＭＳ Ｐゴシック" charset="0"/>
            </a:endParaRPr>
          </a:p>
          <a:p>
            <a:pPr algn="ctr">
              <a:defRPr/>
            </a:pPr>
            <a:endParaRPr lang="en-US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a typeface="ＭＳ Ｐゴシック" charset="0"/>
            </a:endParaRPr>
          </a:p>
        </p:txBody>
      </p:sp>
      <p:sp>
        <p:nvSpPr>
          <p:cNvPr id="7" name="Rectangle 1"/>
          <p:cNvSpPr txBox="1">
            <a:spLocks/>
          </p:cNvSpPr>
          <p:nvPr/>
        </p:nvSpPr>
        <p:spPr>
          <a:xfrm>
            <a:off x="5638800" y="1295401"/>
            <a:ext cx="3505200" cy="1065213"/>
          </a:xfrm>
          <a:prstGeom prst="rect">
            <a:avLst/>
          </a:prstGeom>
        </p:spPr>
        <p:txBody>
          <a:bodyPr lIns="91352" tIns="45680" rIns="91352" bIns="45680" anchor="ctr"/>
          <a:lstStyle/>
          <a:p>
            <a:r>
              <a:rPr lang="en-US" sz="2000" b="1" dirty="0" smtClean="0">
                <a:solidFill>
                  <a:schemeClr val="tx2"/>
                </a:solidFill>
                <a:cs typeface="Arial" pitchFamily="34" charset="0"/>
              </a:rPr>
              <a:t>Large Prototype: GE1/1</a:t>
            </a:r>
          </a:p>
          <a:p>
            <a:r>
              <a:rPr lang="en-US" sz="2000" b="1" dirty="0" smtClean="0">
                <a:solidFill>
                  <a:schemeClr val="tx2"/>
                </a:solidFill>
                <a:cs typeface="Arial" pitchFamily="34" charset="0"/>
              </a:rPr>
              <a:t>Beam Test @ RD51 setup</a:t>
            </a:r>
          </a:p>
          <a:p>
            <a:r>
              <a:rPr lang="en-US" sz="2000" b="1" dirty="0" smtClean="0">
                <a:solidFill>
                  <a:schemeClr val="tx2"/>
                </a:solidFill>
                <a:cs typeface="Arial" pitchFamily="34" charset="0"/>
              </a:rPr>
              <a:t>October 2010</a:t>
            </a:r>
            <a:endParaRPr lang="en-US" sz="2000" b="1" dirty="0">
              <a:solidFill>
                <a:schemeClr val="tx2"/>
              </a:solidFill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1520" y="5157192"/>
            <a:ext cx="5760640" cy="1477328"/>
          </a:xfrm>
          <a:prstGeom prst="rect">
            <a:avLst/>
          </a:prstGeom>
        </p:spPr>
        <p:txBody>
          <a:bodyPr wrap="square" lIns="91407" tIns="45705" rIns="91407" bIns="45705">
            <a:spAutoFit/>
          </a:bodyPr>
          <a:lstStyle/>
          <a:p>
            <a:pPr marL="377465" indent="-377465"/>
            <a:r>
              <a:rPr lang="en-US" b="1" i="1" dirty="0" smtClean="0">
                <a:solidFill>
                  <a:schemeClr val="tx2"/>
                </a:solidFill>
              </a:rPr>
              <a:t>Rate capability :</a:t>
            </a:r>
            <a:r>
              <a:rPr lang="en-US" b="1" dirty="0" smtClean="0">
                <a:solidFill>
                  <a:schemeClr val="tx2"/>
                </a:solidFill>
              </a:rPr>
              <a:t>  10</a:t>
            </a:r>
            <a:r>
              <a:rPr lang="en-US" b="1" baseline="30000" dirty="0" smtClean="0">
                <a:solidFill>
                  <a:schemeClr val="tx2"/>
                </a:solidFill>
              </a:rPr>
              <a:t>4</a:t>
            </a:r>
            <a:r>
              <a:rPr lang="en-US" b="1" dirty="0" smtClean="0">
                <a:solidFill>
                  <a:schemeClr val="tx2"/>
                </a:solidFill>
              </a:rPr>
              <a:t>/mm</a:t>
            </a:r>
            <a:r>
              <a:rPr lang="en-US" b="1" baseline="30000" dirty="0" smtClean="0">
                <a:solidFill>
                  <a:schemeClr val="tx2"/>
                </a:solidFill>
              </a:rPr>
              <a:t>2 </a:t>
            </a:r>
          </a:p>
          <a:p>
            <a:pPr marL="377465" indent="-377465"/>
            <a:r>
              <a:rPr lang="en-US" b="1" i="1" dirty="0" smtClean="0">
                <a:solidFill>
                  <a:schemeClr val="tx2"/>
                </a:solidFill>
              </a:rPr>
              <a:t>Space/Time resolution:  </a:t>
            </a:r>
            <a:r>
              <a:rPr lang="en-US" b="1" dirty="0" smtClean="0">
                <a:solidFill>
                  <a:schemeClr val="tx2"/>
                </a:solidFill>
              </a:rPr>
              <a:t>~ 100 </a:t>
            </a:r>
            <a:r>
              <a:rPr lang="en-US" b="1" dirty="0" smtClean="0">
                <a:solidFill>
                  <a:schemeClr val="tx2"/>
                </a:solidFill>
                <a:sym typeface="Symbol" pitchFamily="18" charset="2"/>
              </a:rPr>
              <a:t></a:t>
            </a:r>
            <a:r>
              <a:rPr lang="en-US" b="1" dirty="0" smtClean="0">
                <a:solidFill>
                  <a:schemeClr val="tx2"/>
                </a:solidFill>
              </a:rPr>
              <a:t>m / ~ 4-5 ns</a:t>
            </a:r>
          </a:p>
          <a:p>
            <a:pPr marL="377465" indent="-377465"/>
            <a:r>
              <a:rPr lang="en-US" b="1" i="1" dirty="0" smtClean="0">
                <a:solidFill>
                  <a:schemeClr val="tx2"/>
                </a:solidFill>
              </a:rPr>
              <a:t>Efficiency</a:t>
            </a:r>
            <a:r>
              <a:rPr lang="en-US" b="1" dirty="0" smtClean="0">
                <a:solidFill>
                  <a:schemeClr val="tx2"/>
                </a:solidFill>
              </a:rPr>
              <a:t> &gt; 98% ; Excellent Long Term Operation </a:t>
            </a:r>
            <a:endParaRPr lang="en-US" b="1" baseline="30000" dirty="0" smtClean="0">
              <a:solidFill>
                <a:schemeClr val="tx2"/>
              </a:solidFill>
            </a:endParaRPr>
          </a:p>
          <a:p>
            <a:pPr marL="377465" indent="-377465"/>
            <a:r>
              <a:rPr lang="en-US" b="1" i="1" dirty="0" smtClean="0">
                <a:solidFill>
                  <a:schemeClr val="tx2"/>
                </a:solidFill>
              </a:rPr>
              <a:t>Gas Mixture</a:t>
            </a:r>
            <a:r>
              <a:rPr lang="en-US" b="1" dirty="0" smtClean="0">
                <a:solidFill>
                  <a:schemeClr val="tx2"/>
                </a:solidFill>
              </a:rPr>
              <a:t>: Argon CO2  (non flammable mixture)</a:t>
            </a:r>
          </a:p>
          <a:p>
            <a:pPr marL="377465" indent="-377465"/>
            <a:r>
              <a:rPr lang="en-US" b="1" dirty="0" smtClean="0">
                <a:solidFill>
                  <a:schemeClr val="tx2"/>
                </a:solidFill>
                <a:ea typeface="ＭＳ Ｐゴシック"/>
                <a:cs typeface="ＭＳ Ｐゴシック"/>
              </a:rPr>
              <a:t>Large areas ~ 1m x 2m with industrial processes</a:t>
            </a:r>
            <a:endParaRPr lang="en-US" b="1" i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 noGrp="1"/>
          </p:cNvSpPr>
          <p:nvPr/>
        </p:nvSpPr>
        <p:spPr>
          <a:xfrm>
            <a:off x="8543933" y="6453336"/>
            <a:ext cx="600075" cy="404664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12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836712"/>
            <a:ext cx="6336704" cy="3379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051720" y="332658"/>
            <a:ext cx="5400600" cy="400079"/>
          </a:xfrm>
          <a:prstGeom prst="rect">
            <a:avLst/>
          </a:prstGeom>
        </p:spPr>
        <p:txBody>
          <a:bodyPr wrap="square" lIns="91407" tIns="45705" rIns="91407" bIns="45705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a typeface="ＭＳ Ｐゴシック" charset="0"/>
              </a:rPr>
              <a:t>CMS GE1/1 1.6&gt;</a:t>
            </a:r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Symbol" pitchFamily="18" charset="2"/>
                <a:ea typeface="ＭＳ Ｐゴシック" charset="0"/>
              </a:rPr>
              <a:t>h</a:t>
            </a:r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a typeface="ＭＳ Ｐゴシック" charset="0"/>
              </a:rPr>
              <a:t>&gt;2.1 project </a:t>
            </a:r>
          </a:p>
        </p:txBody>
      </p:sp>
      <p:pic>
        <p:nvPicPr>
          <p:cNvPr id="5" name="Picture 2" descr="E:\a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221088"/>
            <a:ext cx="2770336" cy="2338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851920" y="4581128"/>
            <a:ext cx="3744416" cy="1692741"/>
          </a:xfrm>
          <a:prstGeom prst="rect">
            <a:avLst/>
          </a:prstGeom>
        </p:spPr>
        <p:txBody>
          <a:bodyPr wrap="square" lIns="91407" tIns="45705" rIns="91407" bIns="45705">
            <a:spAutoFit/>
          </a:bodyPr>
          <a:lstStyle/>
          <a:p>
            <a:pPr lvl="1"/>
            <a:r>
              <a:rPr lang="en-US" sz="1600" dirty="0" smtClean="0">
                <a:solidFill>
                  <a:schemeClr val="tx2"/>
                </a:solidFill>
              </a:rPr>
              <a:t>Time resolution for different</a:t>
            </a:r>
          </a:p>
          <a:p>
            <a:pPr lvl="1"/>
            <a:r>
              <a:rPr lang="en-US" sz="1600" dirty="0" smtClean="0">
                <a:solidFill>
                  <a:schemeClr val="tx2"/>
                </a:solidFill>
              </a:rPr>
              <a:t>gas mixtures and geometry:</a:t>
            </a:r>
          </a:p>
          <a:p>
            <a:pPr lvl="1"/>
            <a:endParaRPr lang="en-US" sz="1600" b="1" dirty="0" smtClean="0">
              <a:solidFill>
                <a:srgbClr val="00B050"/>
              </a:solidFill>
            </a:endParaRPr>
          </a:p>
          <a:p>
            <a:pPr lvl="1"/>
            <a:r>
              <a:rPr lang="en-US" sz="1400" b="1" dirty="0" smtClean="0">
                <a:solidFill>
                  <a:srgbClr val="00B050"/>
                </a:solidFill>
              </a:rPr>
              <a:t>Ar(45):CO</a:t>
            </a:r>
            <a:r>
              <a:rPr lang="en-US" sz="1400" b="1" baseline="-25000" dirty="0" smtClean="0">
                <a:solidFill>
                  <a:srgbClr val="00B050"/>
                </a:solidFill>
              </a:rPr>
              <a:t>2 </a:t>
            </a:r>
            <a:r>
              <a:rPr lang="en-US" sz="1400" b="1" dirty="0" smtClean="0">
                <a:solidFill>
                  <a:srgbClr val="00B050"/>
                </a:solidFill>
              </a:rPr>
              <a:t>(15):CF</a:t>
            </a:r>
            <a:r>
              <a:rPr lang="en-US" sz="1400" b="1" baseline="-25000" dirty="0" smtClean="0">
                <a:solidFill>
                  <a:srgbClr val="00B050"/>
                </a:solidFill>
              </a:rPr>
              <a:t>4 </a:t>
            </a:r>
            <a:r>
              <a:rPr lang="en-US" sz="1400" b="1" dirty="0" smtClean="0">
                <a:solidFill>
                  <a:srgbClr val="00B050"/>
                </a:solidFill>
              </a:rPr>
              <a:t>(40)</a:t>
            </a:r>
            <a:endParaRPr lang="en-US" sz="1400" dirty="0" smtClean="0">
              <a:solidFill>
                <a:srgbClr val="00B050"/>
              </a:solidFill>
            </a:endParaRPr>
          </a:p>
          <a:p>
            <a:pPr lvl="1"/>
            <a:r>
              <a:rPr lang="en-US" sz="1400" dirty="0" smtClean="0">
                <a:solidFill>
                  <a:srgbClr val="00B050"/>
                </a:solidFill>
              </a:rPr>
              <a:t>[gaps 3/1/2/1]</a:t>
            </a:r>
          </a:p>
          <a:p>
            <a:pPr lvl="1"/>
            <a:r>
              <a:rPr lang="en-US" sz="1400" b="1" dirty="0" smtClean="0"/>
              <a:t>Ar(70):CO</a:t>
            </a:r>
            <a:r>
              <a:rPr lang="en-US" sz="1400" b="1" baseline="-25000" dirty="0" smtClean="0"/>
              <a:t>2</a:t>
            </a:r>
            <a:r>
              <a:rPr lang="en-US" sz="1400" b="1" dirty="0" smtClean="0"/>
              <a:t>(30)</a:t>
            </a:r>
          </a:p>
          <a:p>
            <a:pPr lvl="1"/>
            <a:r>
              <a:rPr lang="en-US" sz="1400" dirty="0" smtClean="0"/>
              <a:t>[gaps 3/2/2/2]</a:t>
            </a:r>
            <a:endParaRPr lang="en-US" sz="1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 noGrp="1"/>
          </p:cNvSpPr>
          <p:nvPr/>
        </p:nvSpPr>
        <p:spPr>
          <a:xfrm>
            <a:off x="8543933" y="6453336"/>
            <a:ext cx="600075" cy="404664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13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5" y="1124744"/>
            <a:ext cx="2914845" cy="230425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124745"/>
            <a:ext cx="3264020" cy="244827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Content Placeholder 3" descr="IMG_2031_small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827584" y="3789043"/>
            <a:ext cx="3096344" cy="2321851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 l="2231" t="4860" r="4018"/>
          <a:stretch>
            <a:fillRect/>
          </a:stretch>
        </p:blipFill>
        <p:spPr bwMode="auto">
          <a:xfrm>
            <a:off x="4067945" y="3717033"/>
            <a:ext cx="2232248" cy="16264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Picture 2" descr="E:\h1\honeycomb1_4.png"/>
          <p:cNvPicPr>
            <a:picLocks noChangeAspect="1" noChangeArrowheads="1"/>
          </p:cNvPicPr>
          <p:nvPr/>
        </p:nvPicPr>
        <p:blipFill>
          <a:blip r:embed="rId6" cstate="print"/>
          <a:srcRect l="40315" t="50580" r="17719" b="27463"/>
          <a:stretch>
            <a:fillRect/>
          </a:stretch>
        </p:blipFill>
        <p:spPr bwMode="auto">
          <a:xfrm>
            <a:off x="6300192" y="4293097"/>
            <a:ext cx="2281754" cy="187220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051720" y="332658"/>
            <a:ext cx="5400600" cy="400079"/>
          </a:xfrm>
          <a:prstGeom prst="rect">
            <a:avLst/>
          </a:prstGeom>
        </p:spPr>
        <p:txBody>
          <a:bodyPr wrap="square" lIns="91407" tIns="45705" rIns="91407" bIns="45705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a typeface="ＭＳ Ｐゴシック" charset="0"/>
              </a:rPr>
              <a:t>CMS GE1/1 1.6&gt;</a:t>
            </a:r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latin typeface="Symbol" pitchFamily="18" charset="2"/>
                <a:ea typeface="ＭＳ Ｐゴシック" charset="0"/>
              </a:rPr>
              <a:t>h</a:t>
            </a:r>
            <a:r>
              <a:rPr lang="en-U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a typeface="ＭＳ Ｐゴシック" charset="0"/>
              </a:rPr>
              <a:t>&gt;2.1 project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5"/>
          <p:cNvGrpSpPr/>
          <p:nvPr/>
        </p:nvGrpSpPr>
        <p:grpSpPr>
          <a:xfrm>
            <a:off x="827584" y="2636912"/>
            <a:ext cx="2664296" cy="2304256"/>
            <a:chOff x="1248047" y="1484784"/>
            <a:chExt cx="2069794" cy="2103164"/>
          </a:xfrm>
        </p:grpSpPr>
        <p:sp>
          <p:nvSpPr>
            <p:cNvPr id="3" name="Rectangle 2"/>
            <p:cNvSpPr>
              <a:spLocks noChangeArrowheads="1"/>
            </p:cNvSpPr>
            <p:nvPr/>
          </p:nvSpPr>
          <p:spPr bwMode="auto">
            <a:xfrm>
              <a:off x="1259632" y="1484784"/>
              <a:ext cx="2058209" cy="256388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fr-FR" sz="1400" dirty="0" smtClean="0"/>
                <a:t>PCB</a:t>
              </a:r>
              <a:endParaRPr lang="fr-FR" sz="1400" dirty="0"/>
            </a:p>
          </p:txBody>
        </p:sp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1248047" y="1988840"/>
              <a:ext cx="2058209" cy="21365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fr-FR" sz="1400" dirty="0" err="1" smtClean="0"/>
                <a:t>lamination</a:t>
              </a:r>
              <a:endParaRPr lang="fr-FR" sz="1400" dirty="0"/>
            </a:p>
          </p:txBody>
        </p:sp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1248047" y="1964158"/>
              <a:ext cx="2058209" cy="4273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1248047" y="1921426"/>
              <a:ext cx="2058209" cy="4273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1248047" y="2434202"/>
              <a:ext cx="2058209" cy="21365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fr-FR" sz="1400" dirty="0" err="1" smtClean="0"/>
                <a:t>Mesh</a:t>
              </a:r>
              <a:r>
                <a:rPr lang="fr-FR" sz="1400" dirty="0" smtClean="0"/>
                <a:t> </a:t>
              </a:r>
              <a:r>
                <a:rPr lang="fr-FR" sz="1400" dirty="0" err="1" smtClean="0"/>
                <a:t>deposit</a:t>
              </a:r>
              <a:endParaRPr lang="fr-FR" sz="1400" dirty="0"/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1248047" y="2391471"/>
              <a:ext cx="2058209" cy="4273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" name="Rectangle 10"/>
            <p:cNvSpPr>
              <a:spLocks noChangeArrowheads="1"/>
            </p:cNvSpPr>
            <p:nvPr/>
          </p:nvSpPr>
          <p:spPr bwMode="auto">
            <a:xfrm>
              <a:off x="1248047" y="2348739"/>
              <a:ext cx="2058209" cy="4273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1259632" y="2348879"/>
              <a:ext cx="2016224" cy="1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1248047" y="2845655"/>
              <a:ext cx="2058210" cy="21365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fr-FR" sz="1400" dirty="0" err="1" smtClean="0"/>
                <a:t>lamination</a:t>
              </a:r>
              <a:endParaRPr lang="fr-FR" sz="1400" dirty="0"/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1251161" y="2861515"/>
              <a:ext cx="2058209" cy="4273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1251161" y="2818784"/>
              <a:ext cx="2058209" cy="4273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4" name="Rectangle 15"/>
            <p:cNvSpPr>
              <a:spLocks noChangeArrowheads="1"/>
            </p:cNvSpPr>
            <p:nvPr/>
          </p:nvSpPr>
          <p:spPr bwMode="auto">
            <a:xfrm>
              <a:off x="1254275" y="2776053"/>
              <a:ext cx="2055095" cy="4273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5" name="Line 16"/>
            <p:cNvSpPr>
              <a:spLocks noChangeShapeType="1"/>
            </p:cNvSpPr>
            <p:nvPr/>
          </p:nvSpPr>
          <p:spPr bwMode="auto">
            <a:xfrm>
              <a:off x="1251161" y="2818784"/>
              <a:ext cx="2058209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7"/>
            <p:cNvSpPr>
              <a:spLocks noChangeArrowheads="1"/>
            </p:cNvSpPr>
            <p:nvPr/>
          </p:nvSpPr>
          <p:spPr bwMode="auto">
            <a:xfrm>
              <a:off x="1251161" y="3374291"/>
              <a:ext cx="2055095" cy="213657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lnSpc>
                  <a:spcPct val="100000"/>
                </a:lnSpc>
              </a:pPr>
              <a:r>
                <a:rPr lang="fr-FR" sz="1400" dirty="0" err="1" smtClean="0"/>
                <a:t>development</a:t>
              </a:r>
              <a:endParaRPr lang="fr-FR" sz="1400" dirty="0"/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1251161" y="3246097"/>
              <a:ext cx="245989" cy="12819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3075836" y="3246097"/>
              <a:ext cx="230420" cy="12819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1699545" y="3246097"/>
              <a:ext cx="80958" cy="12819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1982899" y="3246097"/>
              <a:ext cx="80958" cy="12819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" name="Rectangle 22"/>
            <p:cNvSpPr>
              <a:spLocks noChangeArrowheads="1"/>
            </p:cNvSpPr>
            <p:nvPr/>
          </p:nvSpPr>
          <p:spPr bwMode="auto">
            <a:xfrm>
              <a:off x="2266253" y="3246097"/>
              <a:ext cx="80958" cy="12819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" name="Rectangle 23"/>
            <p:cNvSpPr>
              <a:spLocks noChangeArrowheads="1"/>
            </p:cNvSpPr>
            <p:nvPr/>
          </p:nvSpPr>
          <p:spPr bwMode="auto">
            <a:xfrm>
              <a:off x="2549607" y="3246097"/>
              <a:ext cx="80958" cy="12819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3" name="Rectangle 24"/>
            <p:cNvSpPr>
              <a:spLocks noChangeArrowheads="1"/>
            </p:cNvSpPr>
            <p:nvPr/>
          </p:nvSpPr>
          <p:spPr bwMode="auto">
            <a:xfrm>
              <a:off x="2832961" y="3246097"/>
              <a:ext cx="80958" cy="12819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4" name="Line 25"/>
            <p:cNvSpPr>
              <a:spLocks noChangeShapeType="1"/>
            </p:cNvSpPr>
            <p:nvPr/>
          </p:nvSpPr>
          <p:spPr bwMode="auto">
            <a:xfrm>
              <a:off x="1288526" y="3288828"/>
              <a:ext cx="2017729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325008" y="260649"/>
            <a:ext cx="4502529" cy="954027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WG1: Large area detectors</a:t>
            </a:r>
          </a:p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Bulk MicroMegas technology</a:t>
            </a:r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26" name="Slide Number Placeholder 1"/>
          <p:cNvSpPr txBox="1">
            <a:spLocks noGrp="1"/>
          </p:cNvSpPr>
          <p:nvPr/>
        </p:nvSpPr>
        <p:spPr>
          <a:xfrm>
            <a:off x="8543933" y="6453336"/>
            <a:ext cx="600075" cy="404664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14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27" name="Picture 8" descr="inner_readoutpla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772819"/>
            <a:ext cx="2448272" cy="39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3754438" cy="4525963"/>
          </a:xfrm>
        </p:spPr>
        <p:txBody>
          <a:bodyPr/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Fine segmentation 1cm², thickness 8mm for ILC </a:t>
            </a:r>
            <a:r>
              <a:rPr lang="en-US" sz="2000" b="1" dirty="0" err="1" smtClean="0">
                <a:solidFill>
                  <a:schemeClr val="tx2"/>
                </a:solidFill>
              </a:rPr>
              <a:t>hadronic</a:t>
            </a:r>
            <a:r>
              <a:rPr lang="en-US" sz="2000" b="1" dirty="0" smtClean="0">
                <a:solidFill>
                  <a:schemeClr val="tx2"/>
                </a:solidFill>
              </a:rPr>
              <a:t> calorimetry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Tested in 1kHz beam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Future </a:t>
            </a:r>
            <a:r>
              <a:rPr lang="en-US" sz="2000" b="1" dirty="0" err="1" smtClean="0">
                <a:solidFill>
                  <a:schemeClr val="tx2"/>
                </a:solidFill>
              </a:rPr>
              <a:t>microROC</a:t>
            </a:r>
            <a:r>
              <a:rPr lang="en-US" sz="2000" b="1" dirty="0" smtClean="0">
                <a:solidFill>
                  <a:schemeClr val="tx2"/>
                </a:solidFill>
              </a:rPr>
              <a:t> much better suited (low noise, longer shaping)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Tested in the RD51 beam facility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EF0B16-AF09-44E4-9E89-8A84EC138E47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2744996" y="260649"/>
            <a:ext cx="3662556" cy="954027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WG1: Bulk Micromegas</a:t>
            </a:r>
          </a:p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DHCAL first m</a:t>
            </a:r>
            <a:r>
              <a:rPr lang="en-GB" sz="2800" b="1" baseline="30000" dirty="0" smtClean="0">
                <a:solidFill>
                  <a:schemeClr val="tx2"/>
                </a:solidFill>
              </a:rPr>
              <a:t>2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412776"/>
            <a:ext cx="3528392" cy="4645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16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52" y="548680"/>
            <a:ext cx="184731" cy="215444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endParaRPr lang="en-GB" sz="800" dirty="0"/>
          </a:p>
        </p:txBody>
      </p:sp>
      <p:pic>
        <p:nvPicPr>
          <p:cNvPr id="7" name="Picture 79" descr="RMM_structure_front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916835"/>
            <a:ext cx="4104456" cy="1815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1"/>
          <p:cNvGrpSpPr/>
          <p:nvPr/>
        </p:nvGrpSpPr>
        <p:grpSpPr>
          <a:xfrm>
            <a:off x="5796139" y="1844824"/>
            <a:ext cx="2225181" cy="2385556"/>
            <a:chOff x="6019800" y="3093266"/>
            <a:chExt cx="2934078" cy="3509902"/>
          </a:xfrm>
        </p:grpSpPr>
        <p:grpSp>
          <p:nvGrpSpPr>
            <p:cNvPr id="13" name="Group 9"/>
            <p:cNvGrpSpPr/>
            <p:nvPr/>
          </p:nvGrpSpPr>
          <p:grpSpPr>
            <a:xfrm>
              <a:off x="6019800" y="3093266"/>
              <a:ext cx="2934078" cy="2934078"/>
              <a:chOff x="481564" y="3454127"/>
              <a:chExt cx="2934078" cy="2934078"/>
            </a:xfrm>
          </p:grpSpPr>
          <p:pic>
            <p:nvPicPr>
              <p:cNvPr id="17" name="Picture 16" descr="mm_schem_ro_y.png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481564" y="3454127"/>
                <a:ext cx="2934078" cy="2934078"/>
              </a:xfrm>
              <a:prstGeom prst="rect">
                <a:avLst/>
              </a:prstGeom>
            </p:spPr>
          </p:pic>
          <p:sp>
            <p:nvSpPr>
              <p:cNvPr id="18" name="Rectangle 17"/>
              <p:cNvSpPr/>
              <p:nvPr/>
            </p:nvSpPr>
            <p:spPr>
              <a:xfrm>
                <a:off x="2163633" y="3962531"/>
                <a:ext cx="115803" cy="2425674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1999009" y="3962531"/>
                <a:ext cx="115803" cy="2425674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6589488" y="6059765"/>
              <a:ext cx="2186368" cy="54340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3366FF"/>
                  </a:solidFill>
                </a:rPr>
                <a:t>Resistive strips</a:t>
              </a:r>
            </a:p>
          </p:txBody>
        </p:sp>
      </p:grpSp>
      <p:pic>
        <p:nvPicPr>
          <p:cNvPr id="20" name="Picture 19" descr="Slide1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7603" r="5827" b="24124"/>
          <a:stretch/>
        </p:blipFill>
        <p:spPr>
          <a:xfrm>
            <a:off x="539552" y="4149080"/>
            <a:ext cx="3723866" cy="1728192"/>
          </a:xfrm>
          <a:prstGeom prst="rect">
            <a:avLst/>
          </a:prstGeom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860035" y="3933059"/>
          <a:ext cx="4048125" cy="2695575"/>
        </p:xfrm>
        <a:graphic>
          <a:graphicData uri="http://schemas.openxmlformats.org/presentationml/2006/ole">
            <p:oleObj spid="_x0000_s1026" name="Acrobat Document" r:id="rId6" imgW="4047906" imgH="2695372" progId="AcroExch.Document.7">
              <p:embed/>
            </p:oleObj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822132" y="260649"/>
            <a:ext cx="7508288" cy="954027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WG1: Large area detectors</a:t>
            </a:r>
          </a:p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Bulk MicroMegas resistive anode and 2D readout</a:t>
            </a:r>
            <a:endParaRPr lang="en-GB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MicroMegas detectors for the upgrade of the ATLAS muon system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7631"/>
            <a:ext cx="5263398" cy="4525963"/>
          </a:xfrm>
        </p:spPr>
        <p:txBody>
          <a:bodyPr>
            <a:noAutofit/>
          </a:bodyPr>
          <a:lstStyle/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2000" b="1" dirty="0" smtClean="0">
                <a:solidFill>
                  <a:schemeClr val="tx2"/>
                </a:solidFill>
              </a:rPr>
              <a:t>Goal</a:t>
            </a:r>
            <a:r>
              <a:rPr lang="en-US" sz="2000" dirty="0" smtClean="0">
                <a:solidFill>
                  <a:schemeClr val="tx2"/>
                </a:solidFill>
              </a:rPr>
              <a:t>: development of large-area (</a:t>
            </a:r>
            <a:r>
              <a:rPr lang="en-US" sz="2000" dirty="0">
                <a:solidFill>
                  <a:schemeClr val="tx2"/>
                </a:solidFill>
              </a:rPr>
              <a:t>≈</a:t>
            </a:r>
            <a:r>
              <a:rPr lang="en-US" sz="2000" dirty="0" smtClean="0">
                <a:solidFill>
                  <a:schemeClr val="tx2"/>
                </a:solidFill>
              </a:rPr>
              <a:t>2 </a:t>
            </a:r>
            <a:r>
              <a:rPr lang="en-US" sz="2000" dirty="0">
                <a:solidFill>
                  <a:schemeClr val="tx2"/>
                </a:solidFill>
              </a:rPr>
              <a:t>x 1 </a:t>
            </a:r>
            <a:r>
              <a:rPr lang="en-US" sz="2000" dirty="0" smtClean="0">
                <a:solidFill>
                  <a:schemeClr val="tx2"/>
                </a:solidFill>
              </a:rPr>
              <a:t>m</a:t>
            </a:r>
            <a:r>
              <a:rPr lang="en-US" sz="2000" baseline="30000" dirty="0" smtClean="0">
                <a:solidFill>
                  <a:schemeClr val="tx2"/>
                </a:solidFill>
              </a:rPr>
              <a:t>2</a:t>
            </a:r>
            <a:r>
              <a:rPr lang="en-US" sz="2000" dirty="0" smtClean="0">
                <a:solidFill>
                  <a:schemeClr val="tx2"/>
                </a:solidFill>
              </a:rPr>
              <a:t>)</a:t>
            </a:r>
            <a:r>
              <a:rPr lang="en-US" sz="2000" dirty="0">
                <a:solidFill>
                  <a:schemeClr val="tx2"/>
                </a:solidFill>
              </a:rPr>
              <a:t> bulk-</a:t>
            </a:r>
            <a:r>
              <a:rPr lang="en-US" sz="2000" dirty="0" err="1" smtClean="0">
                <a:solidFill>
                  <a:schemeClr val="tx2"/>
                </a:solidFill>
              </a:rPr>
              <a:t>micromegas</a:t>
            </a:r>
            <a:r>
              <a:rPr lang="en-US" sz="2000" dirty="0" smtClean="0">
                <a:solidFill>
                  <a:schemeClr val="tx2"/>
                </a:solidFill>
              </a:rPr>
              <a:t> chambers for high-rate applications that combine precision measurement and trigger functionality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rgbClr val="FF0000"/>
                </a:solidFill>
              </a:rPr>
              <a:t>MAMMA </a:t>
            </a:r>
            <a:r>
              <a:rPr lang="en-US" sz="2000" dirty="0">
                <a:solidFill>
                  <a:schemeClr val="tx2"/>
                </a:solidFill>
              </a:rPr>
              <a:t>Collaboration </a:t>
            </a:r>
            <a:r>
              <a:rPr lang="en-US" sz="2000" dirty="0" smtClean="0">
                <a:solidFill>
                  <a:schemeClr val="tx2"/>
                </a:solidFill>
              </a:rPr>
              <a:t>(21 institutes, including Arizona, Athens</a:t>
            </a:r>
            <a:r>
              <a:rPr lang="en-US" sz="2000" dirty="0">
                <a:solidFill>
                  <a:schemeClr val="tx2"/>
                </a:solidFill>
              </a:rPr>
              <a:t>, BNL</a:t>
            </a:r>
            <a:r>
              <a:rPr lang="en-US" sz="2000" dirty="0" smtClean="0">
                <a:solidFill>
                  <a:schemeClr val="tx2"/>
                </a:solidFill>
              </a:rPr>
              <a:t>, CEA </a:t>
            </a:r>
            <a:r>
              <a:rPr lang="en-US" sz="2000" dirty="0" err="1" smtClean="0">
                <a:solidFill>
                  <a:schemeClr val="tx2"/>
                </a:solidFill>
              </a:rPr>
              <a:t>Saclay</a:t>
            </a:r>
            <a:r>
              <a:rPr lang="en-US" sz="2000" dirty="0">
                <a:solidFill>
                  <a:schemeClr val="tx2"/>
                </a:solidFill>
              </a:rPr>
              <a:t>, CERN, </a:t>
            </a:r>
            <a:r>
              <a:rPr lang="en-US" sz="2000" dirty="0" smtClean="0">
                <a:solidFill>
                  <a:schemeClr val="tx2"/>
                </a:solidFill>
              </a:rPr>
              <a:t>Naples) in close collaboration with CERN/TE-MPE (R. de Oliveira) &amp; CERN/PH-DT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chemeClr val="tx2"/>
                </a:solidFill>
              </a:rPr>
              <a:t>Underlying philosophy: 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1800" dirty="0">
                <a:solidFill>
                  <a:schemeClr val="tx2"/>
                </a:solidFill>
              </a:rPr>
              <a:t>D</a:t>
            </a:r>
            <a:r>
              <a:rPr lang="en-US" sz="1800" dirty="0" smtClean="0">
                <a:solidFill>
                  <a:schemeClr val="tx2"/>
                </a:solidFill>
              </a:rPr>
              <a:t>evelopment and evaluation of full-size prototype chambers at CERN and in the  collaborating institutes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1800" dirty="0" smtClean="0">
                <a:solidFill>
                  <a:schemeClr val="tx2"/>
                </a:solidFill>
              </a:rPr>
              <a:t>Transfer of know-how to competent industry 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1800" dirty="0" smtClean="0">
                <a:solidFill>
                  <a:schemeClr val="tx2"/>
                </a:solidFill>
              </a:rPr>
              <a:t>Large-scale production in industry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endParaRPr lang="en-US" sz="1600" dirty="0" smtClean="0"/>
          </a:p>
          <a:p>
            <a:pPr>
              <a:buClr>
                <a:srgbClr val="FF6600"/>
              </a:buClr>
              <a:buFont typeface="Wingdings" charset="2"/>
              <a:buChar char="§"/>
            </a:pPr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80F-D5FD-8B45-8ADB-911CDC823106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CR2_DSC03848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32" t="4111"/>
          <a:stretch/>
        </p:blipFill>
        <p:spPr>
          <a:xfrm>
            <a:off x="6019808" y="1527630"/>
            <a:ext cx="2999379" cy="40083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39962" y="5470344"/>
            <a:ext cx="3388581" cy="738583"/>
          </a:xfrm>
          <a:prstGeom prst="rect">
            <a:avLst/>
          </a:prstGeom>
          <a:noFill/>
        </p:spPr>
        <p:txBody>
          <a:bodyPr wrap="square" lIns="91352" tIns="45680" rIns="91352" bIns="45680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1.2 x 0.6 m</a:t>
            </a:r>
            <a:r>
              <a:rPr lang="en-US" sz="1400" baseline="30000" dirty="0" smtClean="0">
                <a:solidFill>
                  <a:srgbClr val="FF0000"/>
                </a:solidFill>
              </a:rPr>
              <a:t>2</a:t>
            </a:r>
            <a:r>
              <a:rPr lang="en-US" sz="1400" dirty="0" smtClean="0">
                <a:solidFill>
                  <a:srgbClr val="FF0000"/>
                </a:solidFill>
              </a:rPr>
              <a:t> prototype chamber with 2048 readout strips (0.5 mm strip pitch) during construction in CERN/TE-MPE workshop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91056" y="1676914"/>
            <a:ext cx="941283" cy="276999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US" sz="1200" dirty="0" smtClean="0">
                <a:solidFill>
                  <a:srgbClr val="FFFF00"/>
                </a:solidFill>
              </a:rPr>
              <a:t>March 2011</a:t>
            </a:r>
            <a:endParaRPr lang="en-US" sz="1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443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MAMMA achievements 2010/11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4" y="1340768"/>
            <a:ext cx="5013733" cy="4756150"/>
          </a:xfrm>
        </p:spPr>
        <p:txBody>
          <a:bodyPr>
            <a:noAutofit/>
          </a:bodyPr>
          <a:lstStyle/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1800" dirty="0" smtClean="0">
                <a:solidFill>
                  <a:schemeClr val="tx2"/>
                </a:solidFill>
              </a:rPr>
              <a:t>Development of resistive-</a:t>
            </a:r>
            <a:r>
              <a:rPr lang="en-US" sz="1800" dirty="0">
                <a:solidFill>
                  <a:schemeClr val="tx2"/>
                </a:solidFill>
              </a:rPr>
              <a:t>strip protection layer </a:t>
            </a:r>
            <a:r>
              <a:rPr lang="en-US" sz="1800" dirty="0" smtClean="0">
                <a:solidFill>
                  <a:schemeClr val="tx2"/>
                </a:solidFill>
              </a:rPr>
              <a:t>to render MMs insensitive </a:t>
            </a:r>
            <a:r>
              <a:rPr lang="en-US" sz="1800" dirty="0">
                <a:solidFill>
                  <a:schemeClr val="tx2"/>
                </a:solidFill>
              </a:rPr>
              <a:t>to sparking </a:t>
            </a:r>
            <a:r>
              <a:rPr lang="en-US" sz="1800" dirty="0" smtClean="0">
                <a:solidFill>
                  <a:schemeClr val="tx2"/>
                </a:solidFill>
              </a:rPr>
              <a:t>(</a:t>
            </a:r>
            <a:r>
              <a:rPr lang="en-US" sz="1600" dirty="0" smtClean="0"/>
              <a:t>paper</a:t>
            </a:r>
            <a:r>
              <a:rPr lang="en-US" sz="1800" dirty="0" smtClean="0"/>
              <a:t> </a:t>
            </a:r>
            <a:r>
              <a:rPr lang="en-US" sz="1600" dirty="0" smtClean="0"/>
              <a:t>accepted </a:t>
            </a:r>
            <a:r>
              <a:rPr lang="en-US" sz="1600" dirty="0"/>
              <a:t>by </a:t>
            </a:r>
            <a:r>
              <a:rPr lang="en-US" sz="1600" dirty="0" smtClean="0"/>
              <a:t>NIMA,</a:t>
            </a:r>
            <a:r>
              <a:rPr lang="hr-HR" sz="1800" b="1" dirty="0"/>
              <a:t> </a:t>
            </a:r>
            <a:r>
              <a:rPr lang="hr-HR" sz="1600" dirty="0" smtClean="0"/>
              <a:t>DOI: 10.1016</a:t>
            </a:r>
            <a:r>
              <a:rPr lang="hr-HR" sz="1600" dirty="0"/>
              <a:t>/j.nima.</a:t>
            </a:r>
            <a:r>
              <a:rPr lang="hr-HR" sz="1600" dirty="0" smtClean="0"/>
              <a:t>2011.03.025</a:t>
            </a:r>
            <a:r>
              <a:rPr lang="en-US" sz="1800" dirty="0" smtClean="0">
                <a:solidFill>
                  <a:schemeClr val="tx2"/>
                </a:solidFill>
              </a:rPr>
              <a:t>)</a:t>
            </a:r>
            <a:endParaRPr lang="en-US" sz="1800" baseline="30000" dirty="0" smtClean="0">
              <a:solidFill>
                <a:schemeClr val="tx2"/>
              </a:solidFill>
            </a:endParaRP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1800" dirty="0" smtClean="0">
                <a:solidFill>
                  <a:schemeClr val="tx2"/>
                </a:solidFill>
              </a:rPr>
              <a:t>Extensive tests of the spark-protection scheme in hadron and neutron beams demonstrating excellent performance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tx2"/>
                </a:solidFill>
              </a:rPr>
              <a:t>Stable HV and low currents despite sparks 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tx2"/>
                </a:solidFill>
              </a:rPr>
              <a:t>Small gain drop (25% at 1 MHz/cm</a:t>
            </a:r>
            <a:r>
              <a:rPr lang="en-US" sz="1400" baseline="30000" dirty="0" smtClean="0">
                <a:solidFill>
                  <a:schemeClr val="tx2"/>
                </a:solidFill>
              </a:rPr>
              <a:t>2</a:t>
            </a:r>
            <a:r>
              <a:rPr lang="en-US" sz="1400" dirty="0" smtClean="0">
                <a:solidFill>
                  <a:schemeClr val="tx2"/>
                </a:solidFill>
              </a:rPr>
              <a:t>)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tx2"/>
                </a:solidFill>
              </a:rPr>
              <a:t>Spatial resolution: ≤ 40 µm (500 µm strips)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tx2"/>
                </a:solidFill>
              </a:rPr>
              <a:t>Excellent two-track separation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1800" dirty="0" smtClean="0">
                <a:solidFill>
                  <a:schemeClr val="tx2"/>
                </a:solidFill>
              </a:rPr>
              <a:t>Development and successful test of </a:t>
            </a:r>
            <a:r>
              <a:rPr lang="en-US" sz="1800" dirty="0">
                <a:solidFill>
                  <a:schemeClr val="tx2"/>
                </a:solidFill>
              </a:rPr>
              <a:t>2D readout </a:t>
            </a:r>
            <a:r>
              <a:rPr lang="en-US" sz="1800" dirty="0" smtClean="0">
                <a:solidFill>
                  <a:schemeClr val="tx2"/>
                </a:solidFill>
              </a:rPr>
              <a:t>for MMs with resistive-strip protection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1800" dirty="0">
                <a:solidFill>
                  <a:schemeClr val="tx2"/>
                </a:solidFill>
              </a:rPr>
              <a:t>Construction </a:t>
            </a:r>
            <a:r>
              <a:rPr lang="en-US" sz="1800" dirty="0" smtClean="0">
                <a:solidFill>
                  <a:schemeClr val="tx2"/>
                </a:solidFill>
              </a:rPr>
              <a:t>of 0.6 </a:t>
            </a:r>
            <a:r>
              <a:rPr lang="en-US" sz="1800" dirty="0">
                <a:solidFill>
                  <a:schemeClr val="tx2"/>
                </a:solidFill>
              </a:rPr>
              <a:t>x 1.2 m</a:t>
            </a:r>
            <a:r>
              <a:rPr lang="en-US" sz="1800" baseline="30000" dirty="0">
                <a:solidFill>
                  <a:schemeClr val="tx2"/>
                </a:solidFill>
              </a:rPr>
              <a:t>2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MM </a:t>
            </a:r>
            <a:r>
              <a:rPr lang="en-US" sz="1800" dirty="0">
                <a:solidFill>
                  <a:schemeClr val="tx2"/>
                </a:solidFill>
              </a:rPr>
              <a:t>with resistive-strip protection (0.6 m width is the present limit of machines at CERN; this summer 1.2 m will be possible</a:t>
            </a:r>
            <a:r>
              <a:rPr lang="en-US" sz="1800" dirty="0" smtClean="0">
                <a:solidFill>
                  <a:schemeClr val="tx2"/>
                </a:solidFill>
              </a:rPr>
              <a:t>)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80F-D5FD-8B45-8ADB-911CDC82310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573717" y="5805152"/>
            <a:ext cx="3598777" cy="461665"/>
          </a:xfrm>
          <a:prstGeom prst="rect">
            <a:avLst/>
          </a:prstGeom>
          <a:noFill/>
        </p:spPr>
        <p:txBody>
          <a:bodyPr wrap="square" lIns="91352" tIns="45680" rIns="91352" bIns="45680" rtlCol="0">
            <a:spAutoFit/>
          </a:bodyPr>
          <a:lstStyle/>
          <a:p>
            <a:r>
              <a:rPr lang="en-US" sz="1200" dirty="0" smtClean="0">
                <a:solidFill>
                  <a:srgbClr val="000090"/>
                </a:solidFill>
              </a:rPr>
              <a:t>Example of measurement of two tracks separated by 1.5 mm in space and ≈100 ns in time (250 µm pitch)</a:t>
            </a:r>
            <a:endParaRPr lang="en-US" sz="1200" dirty="0">
              <a:solidFill>
                <a:srgbClr val="000090"/>
              </a:solidFill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141752" y="1147770"/>
          <a:ext cx="3787775" cy="2342019"/>
        </p:xfrm>
        <a:graphic>
          <a:graphicData uri="http://schemas.openxmlformats.org/presentationml/2006/ole">
            <p:oleObj spid="_x0000_s2050" name="Acrobat Document" r:id="rId3" imgW="6762514" imgH="4181272" progId="AcroExch.Document.7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573716" y="3745027"/>
          <a:ext cx="3250124" cy="2060118"/>
        </p:xfrm>
        <a:graphic>
          <a:graphicData uri="http://schemas.openxmlformats.org/presentationml/2006/ole">
            <p:oleObj spid="_x0000_s2051" name="Acrobat Document" r:id="rId4" imgW="2419249" imgH="1533457" progId="AcroExch.Document.7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76306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2"/>
                </a:solidFill>
              </a:rPr>
              <a:t>MAMMA plans for 2011/12 </a:t>
            </a:r>
            <a:endParaRPr lang="en-US" sz="28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4975402" cy="4756150"/>
          </a:xfrm>
        </p:spPr>
        <p:txBody>
          <a:bodyPr>
            <a:noAutofit/>
          </a:bodyPr>
          <a:lstStyle/>
          <a:p>
            <a:pPr marL="0" indent="0">
              <a:buClr>
                <a:srgbClr val="FF6600"/>
              </a:buClr>
              <a:buNone/>
            </a:pPr>
            <a:r>
              <a:rPr lang="en-US" sz="1800" dirty="0" smtClean="0">
                <a:solidFill>
                  <a:schemeClr val="tx2"/>
                </a:solidFill>
              </a:rPr>
              <a:t>Summer</a:t>
            </a:r>
            <a:r>
              <a:rPr lang="en-US" sz="1800" dirty="0">
                <a:solidFill>
                  <a:schemeClr val="tx2"/>
                </a:solidFill>
              </a:rPr>
              <a:t>/</a:t>
            </a:r>
            <a:r>
              <a:rPr lang="en-US" sz="1800" dirty="0" smtClean="0">
                <a:solidFill>
                  <a:schemeClr val="tx2"/>
                </a:solidFill>
              </a:rPr>
              <a:t>Fall 2011: 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tx2"/>
                </a:solidFill>
              </a:rPr>
              <a:t>Construction of second 0.6 x 1.2 m</a:t>
            </a:r>
            <a:r>
              <a:rPr lang="en-US" sz="1600" baseline="30000" dirty="0" smtClean="0">
                <a:solidFill>
                  <a:schemeClr val="tx2"/>
                </a:solidFill>
              </a:rPr>
              <a:t>2 </a:t>
            </a:r>
            <a:r>
              <a:rPr lang="en-US" sz="1600" dirty="0" smtClean="0">
                <a:solidFill>
                  <a:schemeClr val="tx2"/>
                </a:solidFill>
              </a:rPr>
              <a:t>module to be assembled into 2-plane  chamber; evaluation in neutron beam (</a:t>
            </a:r>
            <a:r>
              <a:rPr lang="en-US" sz="1600" dirty="0" err="1" smtClean="0">
                <a:solidFill>
                  <a:schemeClr val="tx2"/>
                </a:solidFill>
              </a:rPr>
              <a:t>Demokritos</a:t>
            </a:r>
            <a:r>
              <a:rPr lang="en-US" sz="1600" dirty="0" smtClean="0">
                <a:solidFill>
                  <a:schemeClr val="tx2"/>
                </a:solidFill>
              </a:rPr>
              <a:t>/Athens) in May (</a:t>
            </a:r>
            <a:r>
              <a:rPr lang="en-US" sz="1600" dirty="0" err="1" smtClean="0">
                <a:solidFill>
                  <a:schemeClr val="tx2"/>
                </a:solidFill>
              </a:rPr>
              <a:t>tbc</a:t>
            </a:r>
            <a:r>
              <a:rPr lang="en-US" sz="1600" dirty="0" smtClean="0">
                <a:solidFill>
                  <a:schemeClr val="tx2"/>
                </a:solidFill>
              </a:rPr>
              <a:t>) and CERN H6 test beam in July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tx2"/>
                </a:solidFill>
              </a:rPr>
              <a:t>Construction </a:t>
            </a:r>
            <a:r>
              <a:rPr lang="en-US" sz="1600" dirty="0">
                <a:solidFill>
                  <a:schemeClr val="tx2"/>
                </a:solidFill>
              </a:rPr>
              <a:t>of 1.2 x 1.2 m</a:t>
            </a:r>
            <a:r>
              <a:rPr lang="en-US" sz="1600" baseline="30000" dirty="0">
                <a:solidFill>
                  <a:schemeClr val="tx2"/>
                </a:solidFill>
              </a:rPr>
              <a:t>2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chamber </a:t>
            </a:r>
            <a:r>
              <a:rPr lang="en-US" sz="1600" dirty="0">
                <a:solidFill>
                  <a:schemeClr val="tx2"/>
                </a:solidFill>
              </a:rPr>
              <a:t>with several </a:t>
            </a:r>
            <a:r>
              <a:rPr lang="en-US" sz="1600" dirty="0" smtClean="0">
                <a:solidFill>
                  <a:schemeClr val="tx2"/>
                </a:solidFill>
              </a:rPr>
              <a:t>(4) planes </a:t>
            </a:r>
            <a:r>
              <a:rPr lang="en-US" sz="1600" dirty="0">
                <a:solidFill>
                  <a:schemeClr val="tx2"/>
                </a:solidFill>
              </a:rPr>
              <a:t>and </a:t>
            </a:r>
            <a:r>
              <a:rPr lang="en-US" sz="1600" dirty="0" err="1">
                <a:solidFill>
                  <a:schemeClr val="tx2"/>
                </a:solidFill>
              </a:rPr>
              <a:t>xy</a:t>
            </a:r>
            <a:r>
              <a:rPr lang="en-US" sz="1600" dirty="0">
                <a:solidFill>
                  <a:schemeClr val="tx2"/>
                </a:solidFill>
              </a:rPr>
              <a:t> readout (</a:t>
            </a:r>
            <a:r>
              <a:rPr lang="en-US" sz="1600" dirty="0" smtClean="0">
                <a:solidFill>
                  <a:schemeClr val="tx2"/>
                </a:solidFill>
              </a:rPr>
              <a:t>to </a:t>
            </a:r>
            <a:r>
              <a:rPr lang="en-US" sz="1600" dirty="0">
                <a:solidFill>
                  <a:schemeClr val="tx2"/>
                </a:solidFill>
              </a:rPr>
              <a:t>be installed in </a:t>
            </a:r>
            <a:r>
              <a:rPr lang="en-US" sz="1600" dirty="0" smtClean="0">
                <a:solidFill>
                  <a:schemeClr val="tx2"/>
                </a:solidFill>
              </a:rPr>
              <a:t>ATLAS); evaluation in H6 beam in October</a:t>
            </a:r>
            <a:endParaRPr lang="en-US" sz="1600" dirty="0">
              <a:solidFill>
                <a:schemeClr val="tx2"/>
              </a:solidFill>
            </a:endParaRP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tx2"/>
                </a:solidFill>
              </a:rPr>
              <a:t>Development of new </a:t>
            </a:r>
            <a:r>
              <a:rPr lang="en-US" sz="1600" dirty="0">
                <a:solidFill>
                  <a:schemeClr val="tx2"/>
                </a:solidFill>
              </a:rPr>
              <a:t>VMM1 front-end readout chip </a:t>
            </a:r>
            <a:r>
              <a:rPr lang="en-US" sz="1600" dirty="0" smtClean="0">
                <a:solidFill>
                  <a:schemeClr val="tx2"/>
                </a:solidFill>
              </a:rPr>
              <a:t>(ongoing at BNL); first version expected for October test beam to be read out through SRS (CERN &amp; Arizona)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1600" dirty="0">
                <a:solidFill>
                  <a:schemeClr val="tx2"/>
                </a:solidFill>
              </a:rPr>
              <a:t>Detector long-term tests and ageing studies (CEA </a:t>
            </a:r>
            <a:r>
              <a:rPr lang="en-US" sz="1600" dirty="0" err="1" smtClean="0">
                <a:solidFill>
                  <a:schemeClr val="tx2"/>
                </a:solidFill>
              </a:rPr>
              <a:t>Saclay</a:t>
            </a:r>
            <a:r>
              <a:rPr lang="en-US" sz="1600" dirty="0" smtClean="0">
                <a:solidFill>
                  <a:schemeClr val="tx2"/>
                </a:solidFill>
              </a:rPr>
              <a:t> and others)</a:t>
            </a:r>
          </a:p>
          <a:p>
            <a:pPr marL="0" indent="0">
              <a:buClr>
                <a:srgbClr val="FF6600"/>
              </a:buClr>
              <a:buNone/>
            </a:pPr>
            <a:r>
              <a:rPr lang="en-US" sz="1800" dirty="0" smtClean="0">
                <a:solidFill>
                  <a:schemeClr val="tx2"/>
                </a:solidFill>
              </a:rPr>
              <a:t>2012: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tx2"/>
                </a:solidFill>
              </a:rPr>
              <a:t>Construction </a:t>
            </a:r>
            <a:r>
              <a:rPr lang="en-US" sz="1600" dirty="0">
                <a:solidFill>
                  <a:schemeClr val="tx2"/>
                </a:solidFill>
              </a:rPr>
              <a:t>of full-size module-0 chamber with two multilayers and </a:t>
            </a:r>
            <a:r>
              <a:rPr lang="en-US" sz="1600" dirty="0" err="1">
                <a:solidFill>
                  <a:schemeClr val="tx2"/>
                </a:solidFill>
              </a:rPr>
              <a:t>xy</a:t>
            </a:r>
            <a:r>
              <a:rPr lang="en-US" sz="1600" dirty="0">
                <a:solidFill>
                  <a:schemeClr val="tx2"/>
                </a:solidFill>
              </a:rPr>
              <a:t> readout, compatible with new </a:t>
            </a:r>
            <a:r>
              <a:rPr lang="en-US" sz="1600" dirty="0" smtClean="0">
                <a:solidFill>
                  <a:schemeClr val="tx2"/>
                </a:solidFill>
              </a:rPr>
              <a:t>ATLAS Small </a:t>
            </a:r>
            <a:r>
              <a:rPr lang="en-US" sz="1600" dirty="0">
                <a:solidFill>
                  <a:schemeClr val="tx2"/>
                </a:solidFill>
              </a:rPr>
              <a:t>Wheel </a:t>
            </a:r>
            <a:r>
              <a:rPr lang="en-US" sz="1600" dirty="0" smtClean="0">
                <a:solidFill>
                  <a:schemeClr val="tx2"/>
                </a:solidFill>
              </a:rPr>
              <a:t>design</a:t>
            </a:r>
          </a:p>
        </p:txBody>
      </p:sp>
      <p:pic>
        <p:nvPicPr>
          <p:cNvPr id="4" name="Picture 3" descr="CR2_assembly_DSC03854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622"/>
          <a:stretch/>
        </p:blipFill>
        <p:spPr>
          <a:xfrm>
            <a:off x="5589844" y="1658824"/>
            <a:ext cx="3010781" cy="2040827"/>
          </a:xfrm>
          <a:prstGeom prst="rect">
            <a:avLst/>
          </a:prstGeom>
        </p:spPr>
      </p:pic>
      <p:pic>
        <p:nvPicPr>
          <p:cNvPr id="5" name="Picture 4" descr="CR2_closing_DSC03858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77744" y="3778237"/>
            <a:ext cx="3066063" cy="2299547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AD80F-D5FD-8B45-8ADB-911CDC823106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87270" y="1156029"/>
            <a:ext cx="2356730" cy="523139"/>
          </a:xfrm>
          <a:prstGeom prst="rect">
            <a:avLst/>
          </a:prstGeom>
          <a:noFill/>
        </p:spPr>
        <p:txBody>
          <a:bodyPr wrap="square" lIns="91352" tIns="45680" rIns="91352" bIns="45680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0.6 x 1.2 m</a:t>
            </a:r>
            <a:r>
              <a:rPr lang="en-US" sz="1400" baseline="30000" dirty="0" smtClean="0">
                <a:solidFill>
                  <a:srgbClr val="FF0000"/>
                </a:solidFill>
              </a:rPr>
              <a:t>2</a:t>
            </a:r>
            <a:r>
              <a:rPr lang="en-US" sz="1400" dirty="0" smtClean="0">
                <a:solidFill>
                  <a:srgbClr val="FF0000"/>
                </a:solidFill>
              </a:rPr>
              <a:t> MicroMegas with resistive-strip protection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7402287" y="1658823"/>
            <a:ext cx="362857" cy="6392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32602" y="6065689"/>
            <a:ext cx="3254197" cy="523139"/>
          </a:xfrm>
          <a:prstGeom prst="rect">
            <a:avLst/>
          </a:prstGeom>
          <a:noFill/>
        </p:spPr>
        <p:txBody>
          <a:bodyPr wrap="square" lIns="91352" tIns="45680" rIns="91352" bIns="45680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Chamber of same dimensions as large CSC chambers presently installed in ATLAS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966080">
            <a:off x="6404655" y="2638133"/>
            <a:ext cx="765228" cy="312174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Dummy</a:t>
            </a:r>
            <a:endParaRPr lang="en-US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43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0" y="692150"/>
            <a:ext cx="9144000" cy="61658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07" tIns="45705" rIns="91407" bIns="45705" anchor="ctr"/>
          <a:lstStyle/>
          <a:p>
            <a:endParaRPr lang="en-GB" dirty="0"/>
          </a:p>
        </p:txBody>
      </p:sp>
      <p:sp>
        <p:nvSpPr>
          <p:cNvPr id="95234" name="Text Box 2"/>
          <p:cNvSpPr txBox="1">
            <a:spLocks noChangeArrowheads="1"/>
          </p:cNvSpPr>
          <p:nvPr/>
        </p:nvSpPr>
        <p:spPr bwMode="auto">
          <a:xfrm>
            <a:off x="34925" y="776288"/>
            <a:ext cx="9144000" cy="5201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7" tIns="45705" rIns="91407" bIns="45705">
            <a:spAutoFit/>
          </a:bodyPr>
          <a:lstStyle/>
          <a:p>
            <a:pPr marL="342777" indent="-342777" algn="ctr"/>
            <a:r>
              <a:rPr lang="en-US" b="1" dirty="0">
                <a:solidFill>
                  <a:schemeClr val="tx2"/>
                </a:solidFill>
                <a:cs typeface="Arial" charset="0"/>
              </a:rPr>
              <a:t>     </a:t>
            </a:r>
            <a:r>
              <a:rPr lang="en-US" sz="2000" b="1" dirty="0">
                <a:solidFill>
                  <a:schemeClr val="tx2"/>
                </a:solidFill>
                <a:cs typeface="Arial" charset="0"/>
              </a:rPr>
              <a:t>World-wide coordination of the research in the field</a:t>
            </a:r>
            <a:r>
              <a:rPr lang="en-US" sz="2000" b="1" u="sng" dirty="0">
                <a:solidFill>
                  <a:schemeClr val="tx2"/>
                </a:solidFill>
                <a:cs typeface="Arial" charset="0"/>
              </a:rPr>
              <a:t> to advance</a:t>
            </a:r>
            <a:r>
              <a:rPr lang="en-US" sz="2000" b="1" dirty="0">
                <a:solidFill>
                  <a:schemeClr val="tx2"/>
                </a:solidFill>
                <a:cs typeface="Arial" charset="0"/>
              </a:rPr>
              <a:t> </a:t>
            </a:r>
          </a:p>
          <a:p>
            <a:pPr marL="342777" indent="-342777" algn="ctr"/>
            <a:r>
              <a:rPr lang="en-US" sz="2000" b="1" u="sng" dirty="0">
                <a:solidFill>
                  <a:schemeClr val="tx2"/>
                </a:solidFill>
                <a:cs typeface="Arial" charset="0"/>
              </a:rPr>
              <a:t>technological development of Micropattern Gas Detectors </a:t>
            </a:r>
          </a:p>
          <a:p>
            <a:pPr marL="342777" indent="-342777" algn="ctr"/>
            <a:endParaRPr lang="en-US" sz="2000" b="1" u="sng" dirty="0">
              <a:solidFill>
                <a:schemeClr val="tx2"/>
              </a:solidFill>
              <a:cs typeface="Arial" charset="0"/>
            </a:endParaRPr>
          </a:p>
          <a:p>
            <a:pPr marL="342777" indent="-342777">
              <a:buFontTx/>
              <a:buChar char="•"/>
            </a:pPr>
            <a:r>
              <a:rPr lang="en-US" sz="1700" u="sng" dirty="0">
                <a:cs typeface="Arial" charset="0"/>
              </a:rPr>
              <a:t>Foster collaboration</a:t>
            </a:r>
            <a:r>
              <a:rPr lang="en-US" sz="1700" dirty="0">
                <a:cs typeface="Arial" charset="0"/>
              </a:rPr>
              <a:t> between different R&amp;D groups; optimize communication and sharing of knowledge/experience/results concerning MPGD technology </a:t>
            </a:r>
            <a:r>
              <a:rPr lang="en-US" sz="1700" u="sng" dirty="0">
                <a:cs typeface="Arial" charset="0"/>
              </a:rPr>
              <a:t>within and beyond the particle physics community</a:t>
            </a:r>
          </a:p>
          <a:p>
            <a:pPr marL="342777" indent="-342777"/>
            <a:endParaRPr lang="en-US" sz="1700" u="sng" dirty="0">
              <a:cs typeface="Arial" charset="0"/>
            </a:endParaRPr>
          </a:p>
          <a:p>
            <a:pPr marL="342777" indent="-342777">
              <a:buFontTx/>
              <a:buChar char="•"/>
            </a:pPr>
            <a:r>
              <a:rPr lang="en-US" sz="1700" dirty="0">
                <a:cs typeface="Arial" charset="0"/>
              </a:rPr>
              <a:t>Investigate </a:t>
            </a:r>
            <a:r>
              <a:rPr lang="en-US" sz="1700" u="sng" dirty="0">
                <a:cs typeface="Arial" charset="0"/>
              </a:rPr>
              <a:t>world-wide needs</a:t>
            </a:r>
            <a:r>
              <a:rPr lang="en-US" sz="1700" dirty="0">
                <a:cs typeface="Arial" charset="0"/>
              </a:rPr>
              <a:t> of different scientific communities </a:t>
            </a:r>
            <a:r>
              <a:rPr lang="en-US" sz="1700" u="sng" dirty="0">
                <a:cs typeface="Arial" charset="0"/>
              </a:rPr>
              <a:t>in the MPGD technology</a:t>
            </a:r>
          </a:p>
          <a:p>
            <a:pPr marL="342777" indent="-342777"/>
            <a:endParaRPr lang="en-US" sz="1700" u="sng" dirty="0">
              <a:cs typeface="Arial" charset="0"/>
            </a:endParaRPr>
          </a:p>
          <a:p>
            <a:pPr marL="342777" indent="-342777">
              <a:buFontTx/>
              <a:buChar char="•"/>
            </a:pPr>
            <a:r>
              <a:rPr lang="en-US" sz="1700" u="sng" dirty="0" smtClean="0"/>
              <a:t>Optimize R&amp;D financing </a:t>
            </a:r>
            <a:r>
              <a:rPr lang="en-US" sz="1700" u="sng" dirty="0"/>
              <a:t>by creation of common projects</a:t>
            </a:r>
            <a:r>
              <a:rPr lang="en-US" sz="1700" dirty="0"/>
              <a:t> (e.g. technology and electronics development) </a:t>
            </a:r>
            <a:r>
              <a:rPr lang="en-US" sz="1700" u="sng" dirty="0"/>
              <a:t>and common infrastructure</a:t>
            </a:r>
            <a:r>
              <a:rPr lang="en-US" sz="1700" dirty="0"/>
              <a:t> (e.g. test beam and radiation hardness facilities, detectors and  electronics production facilities)</a:t>
            </a:r>
          </a:p>
          <a:p>
            <a:pPr marL="342777" indent="-342777"/>
            <a:endParaRPr lang="en-US" sz="1700" dirty="0"/>
          </a:p>
          <a:p>
            <a:pPr marL="342777" indent="-342777">
              <a:buFontTx/>
              <a:buChar char="•"/>
            </a:pPr>
            <a:r>
              <a:rPr kumimoji="1" lang="en-US" altLang="ja-JP" sz="1700" dirty="0">
                <a:ea typeface="ＭＳ Ｐゴシック" pitchFamily="-32" charset="-128"/>
              </a:rPr>
              <a:t>The RD51 collaboration will </a:t>
            </a:r>
            <a:r>
              <a:rPr kumimoji="1" lang="en-US" altLang="ja-JP" sz="1700" u="sng" dirty="0">
                <a:ea typeface="ＭＳ Ｐゴシック" pitchFamily="-32" charset="-128"/>
              </a:rPr>
              <a:t>steer ongoing R&amp;D activities </a:t>
            </a:r>
            <a:r>
              <a:rPr kumimoji="1" lang="en-US" altLang="ja-JP" sz="1700" dirty="0">
                <a:ea typeface="ＭＳ Ｐゴシック" pitchFamily="-32" charset="-128"/>
              </a:rPr>
              <a:t>but  </a:t>
            </a:r>
            <a:r>
              <a:rPr kumimoji="1" lang="en-US" altLang="ja-JP" sz="1700" u="sng" dirty="0">
                <a:ea typeface="ＭＳ Ｐゴシック" pitchFamily="-32" charset="-128"/>
              </a:rPr>
              <a:t>will not direct the effort and direction of individual R&amp;D projects</a:t>
            </a:r>
          </a:p>
          <a:p>
            <a:pPr marL="342777" indent="-342777"/>
            <a:endParaRPr lang="en-US" sz="1700" u="sng" dirty="0">
              <a:cs typeface="Arial" charset="0"/>
            </a:endParaRPr>
          </a:p>
          <a:p>
            <a:pPr marL="342777" indent="-342777">
              <a:buFontTx/>
              <a:buChar char="•"/>
            </a:pPr>
            <a:r>
              <a:rPr lang="en-US" sz="1700" dirty="0"/>
              <a:t>Applications area will benefit from the technological developments developed by the collaborative effort; however </a:t>
            </a:r>
            <a:r>
              <a:rPr lang="en-US" sz="1700" u="sng" dirty="0"/>
              <a:t>the responsibility for the completion of the application projects lies with the institutes themselves.</a:t>
            </a:r>
            <a:endParaRPr lang="en-US" sz="1700" u="sng" dirty="0">
              <a:cs typeface="Arial" charset="0"/>
            </a:endParaRPr>
          </a:p>
        </p:txBody>
      </p:sp>
      <p:sp>
        <p:nvSpPr>
          <p:cNvPr id="8" name="Slide Number Placeholder 1"/>
          <p:cNvSpPr txBox="1">
            <a:spLocks noGrp="1"/>
          </p:cNvSpPr>
          <p:nvPr/>
        </p:nvSpPr>
        <p:spPr>
          <a:xfrm>
            <a:off x="8715378" y="6572250"/>
            <a:ext cx="428625" cy="285750"/>
          </a:xfrm>
          <a:prstGeom prst="rect">
            <a:avLst/>
          </a:prstGeom>
          <a:noFill/>
        </p:spPr>
        <p:txBody>
          <a:bodyPr lIns="91407" tIns="45705" rIns="91407" bIns="45705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2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3" y="188641"/>
            <a:ext cx="8013989" cy="520951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RD51 Collaboration: Motivation and Main Objectives</a:t>
            </a:r>
            <a:endParaRPr lang="en-GB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836712"/>
            <a:ext cx="8712968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C++ version of Garfield:</a:t>
            </a:r>
            <a:endParaRPr lang="en-US" sz="16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 C++ class that has the functionality of the Garfield Fortran for gas has been developed. Lots of effort went into benchmarking and validating the new C++ code.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 Gas properties (</a:t>
            </a:r>
            <a:r>
              <a:rPr lang="en-US" sz="1400" i="1" dirty="0" smtClean="0">
                <a:solidFill>
                  <a:schemeClr val="tx2"/>
                </a:solidFill>
              </a:rPr>
              <a:t>i.e.</a:t>
            </a:r>
            <a:r>
              <a:rPr lang="en-US" sz="1400" dirty="0" smtClean="0">
                <a:solidFill>
                  <a:schemeClr val="tx2"/>
                </a:solidFill>
              </a:rPr>
              <a:t> </a:t>
            </a:r>
            <a:r>
              <a:rPr lang="en-US" sz="1400" dirty="0" err="1" smtClean="0">
                <a:solidFill>
                  <a:schemeClr val="tx2"/>
                </a:solidFill>
              </a:rPr>
              <a:t>Magboltz</a:t>
            </a:r>
            <a:r>
              <a:rPr lang="en-US" sz="1400" dirty="0" smtClean="0">
                <a:solidFill>
                  <a:schemeClr val="tx2"/>
                </a:solidFill>
              </a:rPr>
              <a:t>) and primary ionization (</a:t>
            </a:r>
            <a:r>
              <a:rPr lang="en-US" sz="1400" i="1" dirty="0" smtClean="0">
                <a:solidFill>
                  <a:schemeClr val="tx2"/>
                </a:solidFill>
              </a:rPr>
              <a:t>i.e.</a:t>
            </a:r>
            <a:r>
              <a:rPr lang="en-US" sz="1400" dirty="0" smtClean="0">
                <a:solidFill>
                  <a:schemeClr val="tx2"/>
                </a:solidFill>
              </a:rPr>
              <a:t> Heed) have been implemented.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Drift path integration algorithms and analytic field calculations had already been translated, and it opens the path to TPC-like calculations.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Microscopic, MC and </a:t>
            </a:r>
            <a:r>
              <a:rPr lang="en-US" sz="1400" dirty="0" err="1" smtClean="0">
                <a:solidFill>
                  <a:schemeClr val="tx2"/>
                </a:solidFill>
              </a:rPr>
              <a:t>Runge-Kutta</a:t>
            </a:r>
            <a:r>
              <a:rPr lang="en-US" sz="1400" dirty="0" smtClean="0">
                <a:solidFill>
                  <a:schemeClr val="tx2"/>
                </a:solidFill>
              </a:rPr>
              <a:t> charge transport techniques are in place.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Progress is being made in a second generation and final </a:t>
            </a:r>
            <a:r>
              <a:rPr lang="en-US" sz="1400" b="1" dirty="0" smtClean="0">
                <a:solidFill>
                  <a:schemeClr val="tx2"/>
                </a:solidFill>
              </a:rPr>
              <a:t>interface to Geant4</a:t>
            </a:r>
            <a:r>
              <a:rPr lang="en-US" sz="1400" dirty="0" smtClean="0">
                <a:solidFill>
                  <a:schemeClr val="tx2"/>
                </a:solidFill>
              </a:rPr>
              <a:t> from Garfield C++.</a:t>
            </a:r>
          </a:p>
          <a:p>
            <a:pPr>
              <a:buFont typeface="Arial" pitchFamily="34" charset="0"/>
              <a:buChar char="•"/>
            </a:pPr>
            <a:r>
              <a:rPr lang="en-US" sz="1400" b="1" dirty="0" smtClean="0">
                <a:solidFill>
                  <a:schemeClr val="tx2"/>
                </a:solidFill>
              </a:rPr>
              <a:t>Silicon detectors </a:t>
            </a:r>
            <a:r>
              <a:rPr lang="en-US" sz="1400" dirty="0" smtClean="0">
                <a:solidFill>
                  <a:schemeClr val="tx2"/>
                </a:solidFill>
              </a:rPr>
              <a:t>implementation in Garfield</a:t>
            </a:r>
          </a:p>
          <a:p>
            <a:endParaRPr lang="en-US" dirty="0" smtClean="0">
              <a:solidFill>
                <a:schemeClr val="tx2"/>
              </a:solidFill>
            </a:endParaRPr>
          </a:p>
          <a:p>
            <a:r>
              <a:rPr lang="en-US" b="1" dirty="0" smtClean="0">
                <a:solidFill>
                  <a:schemeClr val="tx2"/>
                </a:solidFill>
              </a:rPr>
              <a:t>Maintenance: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Ionization processes – Heed and MIP (cluster size distribution, electron range and </a:t>
            </a:r>
            <a:r>
              <a:rPr lang="en-US" sz="1400" dirty="0" err="1" smtClean="0">
                <a:solidFill>
                  <a:schemeClr val="tx2"/>
                </a:solidFill>
              </a:rPr>
              <a:t>Fano</a:t>
            </a:r>
            <a:r>
              <a:rPr lang="en-US" sz="1400" dirty="0" smtClean="0">
                <a:solidFill>
                  <a:schemeClr val="tx2"/>
                </a:solidFill>
              </a:rPr>
              <a:t> limit)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Field calculations – BEM method validated for MPGD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Gas properties – </a:t>
            </a:r>
            <a:r>
              <a:rPr lang="en-US" sz="1400" dirty="0" err="1" smtClean="0">
                <a:solidFill>
                  <a:schemeClr val="tx2"/>
                </a:solidFill>
              </a:rPr>
              <a:t>Magboltz</a:t>
            </a:r>
            <a:r>
              <a:rPr lang="en-US" sz="1400" dirty="0" smtClean="0">
                <a:solidFill>
                  <a:schemeClr val="tx2"/>
                </a:solidFill>
              </a:rPr>
              <a:t> tables extended and updated (Ar, </a:t>
            </a:r>
            <a:r>
              <a:rPr lang="en-US" sz="1400" dirty="0" err="1" smtClean="0">
                <a:solidFill>
                  <a:schemeClr val="tx2"/>
                </a:solidFill>
              </a:rPr>
              <a:t>Xe</a:t>
            </a:r>
            <a:r>
              <a:rPr lang="en-US" sz="1400" dirty="0" smtClean="0">
                <a:solidFill>
                  <a:schemeClr val="tx2"/>
                </a:solidFill>
              </a:rPr>
              <a:t>, He, Ne; GeH</a:t>
            </a:r>
            <a:r>
              <a:rPr lang="en-US" sz="1400" baseline="-25000" dirty="0" smtClean="0">
                <a:solidFill>
                  <a:schemeClr val="tx2"/>
                </a:solidFill>
              </a:rPr>
              <a:t>4</a:t>
            </a:r>
            <a:r>
              <a:rPr lang="en-US" sz="1400" dirty="0" smtClean="0">
                <a:solidFill>
                  <a:schemeClr val="tx2"/>
                </a:solidFill>
              </a:rPr>
              <a:t>,SiH</a:t>
            </a:r>
            <a:r>
              <a:rPr lang="en-US" sz="1400" baseline="-25000" dirty="0" smtClean="0">
                <a:solidFill>
                  <a:schemeClr val="tx2"/>
                </a:solidFill>
              </a:rPr>
              <a:t>4</a:t>
            </a:r>
            <a:r>
              <a:rPr lang="en-US" sz="1400" dirty="0" smtClean="0">
                <a:solidFill>
                  <a:schemeClr val="tx2"/>
                </a:solidFill>
              </a:rPr>
              <a:t>, C</a:t>
            </a:r>
            <a:r>
              <a:rPr lang="en-US" sz="1400" baseline="-25000" dirty="0" smtClean="0">
                <a:solidFill>
                  <a:schemeClr val="tx2"/>
                </a:solidFill>
              </a:rPr>
              <a:t>2</a:t>
            </a:r>
            <a:r>
              <a:rPr lang="en-US" sz="1400" dirty="0" smtClean="0">
                <a:solidFill>
                  <a:schemeClr val="tx2"/>
                </a:solidFill>
              </a:rPr>
              <a:t>H</a:t>
            </a:r>
            <a:r>
              <a:rPr lang="en-US" sz="1400" baseline="-25000" dirty="0" smtClean="0">
                <a:solidFill>
                  <a:schemeClr val="tx2"/>
                </a:solidFill>
              </a:rPr>
              <a:t>2</a:t>
            </a:r>
            <a:r>
              <a:rPr lang="en-US" sz="1400" dirty="0" smtClean="0">
                <a:solidFill>
                  <a:schemeClr val="tx2"/>
                </a:solidFill>
              </a:rPr>
              <a:t>F</a:t>
            </a:r>
            <a:r>
              <a:rPr lang="en-US" sz="1400" baseline="-25000" dirty="0" smtClean="0">
                <a:solidFill>
                  <a:schemeClr val="tx2"/>
                </a:solidFill>
              </a:rPr>
              <a:t>4</a:t>
            </a:r>
            <a:r>
              <a:rPr lang="en-US" sz="1400" dirty="0" smtClean="0">
                <a:solidFill>
                  <a:schemeClr val="tx2"/>
                </a:solidFill>
              </a:rPr>
              <a:t> )</a:t>
            </a:r>
            <a:endParaRPr lang="en-US" sz="1400" baseline="-25000" dirty="0" smtClean="0">
              <a:solidFill>
                <a:schemeClr val="tx2"/>
              </a:solidFill>
            </a:endParaRPr>
          </a:p>
          <a:p>
            <a:r>
              <a:rPr lang="en-US" sz="1200" dirty="0" smtClean="0">
                <a:solidFill>
                  <a:schemeClr val="tx2"/>
                </a:solidFill>
              </a:rPr>
              <a:t>(Import ant in view of the next generation electroluminescent  detectors for dark matter and double beta decays searches)</a:t>
            </a:r>
            <a:endParaRPr lang="en-US" b="1" dirty="0" smtClean="0">
              <a:solidFill>
                <a:schemeClr val="tx2"/>
              </a:solidFill>
            </a:endParaRPr>
          </a:p>
          <a:p>
            <a:endParaRPr lang="en-US" b="1" dirty="0" smtClean="0">
              <a:solidFill>
                <a:schemeClr val="tx2"/>
              </a:solidFill>
            </a:endParaRPr>
          </a:p>
          <a:p>
            <a:r>
              <a:rPr lang="en-US" b="1" dirty="0" smtClean="0">
                <a:solidFill>
                  <a:schemeClr val="tx2"/>
                </a:solidFill>
              </a:rPr>
              <a:t>Generic studies: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Penning transfers – published (2010 JINST 5 P05002)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Avalanche statistics and gain fluctuations –published (NIM 624 (2010)78-84)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Neutron detection in gases – in progress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Photon feedback (ALICE TPC &amp; MicroMegas) – in progress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>
              <a:solidFill>
                <a:schemeClr val="tx2"/>
              </a:solidFill>
            </a:endParaRPr>
          </a:p>
          <a:p>
            <a:r>
              <a:rPr lang="en-US" b="1" dirty="0" smtClean="0">
                <a:solidFill>
                  <a:schemeClr val="tx2"/>
                </a:solidFill>
              </a:rPr>
              <a:t>Modeling: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MicroMegas transfer properties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GEM charging up</a:t>
            </a:r>
          </a:p>
        </p:txBody>
      </p:sp>
      <p:sp>
        <p:nvSpPr>
          <p:cNvPr id="4" name="Slide Number Placeholder 1"/>
          <p:cNvSpPr txBox="1">
            <a:spLocks noGrp="1"/>
          </p:cNvSpPr>
          <p:nvPr/>
        </p:nvSpPr>
        <p:spPr>
          <a:xfrm>
            <a:off x="8543933" y="6453336"/>
            <a:ext cx="600075" cy="404664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20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20" y="188640"/>
            <a:ext cx="4587859" cy="523220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WG4: MPGD Simulation Tools</a:t>
            </a:r>
            <a:endParaRPr lang="en-GB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908720"/>
            <a:ext cx="4572000" cy="3231614"/>
          </a:xfrm>
          <a:prstGeom prst="rect">
            <a:avLst/>
          </a:prstGeom>
        </p:spPr>
        <p:txBody>
          <a:bodyPr lIns="91396" tIns="45700" rIns="91396" bIns="45700">
            <a:spAutoFit/>
          </a:bodyPr>
          <a:lstStyle/>
          <a:p>
            <a:r>
              <a:rPr lang="en-GB" dirty="0" smtClean="0">
                <a:hlinkClick r:id="rId2"/>
              </a:rPr>
              <a:t>RD51 Simulation School (19-21 January 2011)</a:t>
            </a:r>
            <a:endParaRPr lang="en-GB" dirty="0" smtClean="0"/>
          </a:p>
          <a:p>
            <a:endParaRPr lang="en-GB" dirty="0" smtClean="0"/>
          </a:p>
          <a:p>
            <a:r>
              <a:rPr lang="en-GB" sz="2400" b="1" dirty="0" smtClean="0">
                <a:solidFill>
                  <a:schemeClr val="tx2"/>
                </a:solidFill>
              </a:rPr>
              <a:t>Contents: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Introduction to Geant4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Introduction to FEM, COMSOL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Field calculations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Transport of electrons in small-scale devices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Calculation of signals and their processing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25 participants; enthusiastic feedback</a:t>
            </a:r>
          </a:p>
          <a:p>
            <a:endParaRPr lang="en-GB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605245" y="188640"/>
            <a:ext cx="3730292" cy="523180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RD51 Simulation School</a:t>
            </a:r>
          </a:p>
        </p:txBody>
      </p:sp>
      <p:pic>
        <p:nvPicPr>
          <p:cNvPr id="45060" name="Picture 4" descr="http://indico.cern.ch/conferenceDisplay.py/getPic?picId=3&amp;confId=1106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005064"/>
            <a:ext cx="3240360" cy="2430270"/>
          </a:xfrm>
          <a:prstGeom prst="rect">
            <a:avLst/>
          </a:prstGeom>
          <a:noFill/>
        </p:spPr>
      </p:pic>
      <p:pic>
        <p:nvPicPr>
          <p:cNvPr id="45062" name="Picture 6" descr="http://indico.cern.ch/conferenceDisplay.py/getPic?picId=5&amp;confId=1106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077072"/>
            <a:ext cx="3168352" cy="2376264"/>
          </a:xfrm>
          <a:prstGeom prst="rect">
            <a:avLst/>
          </a:prstGeom>
          <a:noFill/>
        </p:spPr>
      </p:pic>
      <p:pic>
        <p:nvPicPr>
          <p:cNvPr id="45064" name="Picture 8" descr="http://indico.cern.ch/conferenceDisplay.py/getPic?picId=16&amp;confId=11063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5" y="764708"/>
            <a:ext cx="2232248" cy="2976331"/>
          </a:xfrm>
          <a:prstGeom prst="rect">
            <a:avLst/>
          </a:prstGeom>
          <a:noFill/>
        </p:spPr>
      </p:pic>
      <p:sp>
        <p:nvSpPr>
          <p:cNvPr id="8" name="Slide Number Placeholder 1"/>
          <p:cNvSpPr txBox="1">
            <a:spLocks noGrp="1"/>
          </p:cNvSpPr>
          <p:nvPr/>
        </p:nvSpPr>
        <p:spPr>
          <a:xfrm>
            <a:off x="8715383" y="6572250"/>
            <a:ext cx="428625" cy="285750"/>
          </a:xfrm>
          <a:prstGeom prst="rect">
            <a:avLst/>
          </a:prstGeom>
          <a:noFill/>
        </p:spPr>
        <p:txBody>
          <a:bodyPr lIns="91352" tIns="45680" rIns="91352" bIns="45680" anchor="ctr"/>
          <a:lstStyle/>
          <a:p>
            <a:pPr>
              <a:defRPr/>
            </a:pPr>
            <a:fld id="{01C72801-E462-4743-BCB0-50F21E6FF5D9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21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roup 140"/>
          <p:cNvGrpSpPr/>
          <p:nvPr/>
        </p:nvGrpSpPr>
        <p:grpSpPr>
          <a:xfrm>
            <a:off x="0" y="1447800"/>
            <a:ext cx="8950332" cy="5105400"/>
            <a:chOff x="0" y="1447800"/>
            <a:chExt cx="8950332" cy="5105400"/>
          </a:xfrm>
        </p:grpSpPr>
        <p:sp>
          <p:nvSpPr>
            <p:cNvPr id="144" name="Rectangle 143"/>
            <p:cNvSpPr/>
            <p:nvPr/>
          </p:nvSpPr>
          <p:spPr>
            <a:xfrm>
              <a:off x="1360488" y="4983163"/>
              <a:ext cx="1204912" cy="26828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>
                  <a:solidFill>
                    <a:schemeClr val="tx1"/>
                  </a:solidFill>
                </a:rPr>
                <a:t> </a:t>
              </a:r>
            </a:p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1360488" y="3865563"/>
              <a:ext cx="1204912" cy="47783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4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Readout Units</a:t>
              </a:r>
            </a:p>
            <a:p>
              <a:pPr algn="ctr"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6045200" y="3062288"/>
              <a:ext cx="803275" cy="334962"/>
            </a:xfrm>
            <a:prstGeom prst="rect">
              <a:avLst/>
            </a:prstGeom>
            <a:ln w="12700"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200" dirty="0"/>
                <a:t>GBE switch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6111875" y="1524000"/>
              <a:ext cx="603250" cy="736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dirty="0"/>
                <a:t>DAQ </a:t>
              </a:r>
            </a:p>
          </p:txBody>
        </p:sp>
        <p:sp>
          <p:nvSpPr>
            <p:cNvPr id="10" name="Up-Down Arrow 9"/>
            <p:cNvSpPr/>
            <p:nvPr/>
          </p:nvSpPr>
          <p:spPr>
            <a:xfrm>
              <a:off x="6324600" y="2297113"/>
              <a:ext cx="179388" cy="7366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467600" y="2667000"/>
              <a:ext cx="1143000" cy="615553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dirty="0"/>
                <a:t>10 GBE </a:t>
              </a:r>
              <a:endParaRPr lang="en-US" dirty="0" smtClean="0"/>
            </a:p>
            <a:p>
              <a:pPr>
                <a:defRPr/>
              </a:pPr>
              <a:r>
                <a:rPr lang="en-US" sz="1600" dirty="0" smtClean="0"/>
                <a:t>  network</a:t>
              </a:r>
              <a:endParaRPr lang="en-US" sz="1600" dirty="0"/>
            </a:p>
          </p:txBody>
        </p:sp>
        <p:cxnSp>
          <p:nvCxnSpPr>
            <p:cNvPr id="26" name="Elbow Connector 25"/>
            <p:cNvCxnSpPr/>
            <p:nvPr/>
          </p:nvCxnSpPr>
          <p:spPr>
            <a:xfrm rot="5400000" flipH="1" flipV="1">
              <a:off x="4890294" y="2524919"/>
              <a:ext cx="468313" cy="2174875"/>
            </a:xfrm>
            <a:prstGeom prst="bentConnector3">
              <a:avLst>
                <a:gd name="adj1" fmla="val 50000"/>
              </a:avLst>
            </a:prstGeom>
            <a:ln w="3810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3770313" y="2527300"/>
              <a:ext cx="803275" cy="669925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/>
                <a:t>Clock</a:t>
              </a:r>
            </a:p>
            <a:p>
              <a:pPr algn="ctr">
                <a:defRPr/>
              </a:pPr>
              <a:r>
                <a:rPr lang="en-US" sz="1200" dirty="0"/>
                <a:t>&amp;</a:t>
              </a:r>
            </a:p>
            <a:p>
              <a:pPr algn="ctr">
                <a:defRPr/>
              </a:pPr>
              <a:r>
                <a:rPr lang="en-US" sz="1200" dirty="0"/>
                <a:t>Trigge</a:t>
              </a:r>
              <a:r>
                <a:rPr lang="en-US" sz="1400" dirty="0"/>
                <a:t>r</a:t>
              </a:r>
            </a:p>
          </p:txBody>
        </p:sp>
        <p:sp>
          <p:nvSpPr>
            <p:cNvPr id="3085" name="TextBox 30"/>
            <p:cNvSpPr txBox="1">
              <a:spLocks noChangeArrowheads="1"/>
            </p:cNvSpPr>
            <p:nvPr/>
          </p:nvSpPr>
          <p:spPr bwMode="auto">
            <a:xfrm>
              <a:off x="2552700" y="3635375"/>
              <a:ext cx="686406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 err="1"/>
                <a:t>ethernet</a:t>
              </a:r>
              <a:endParaRPr lang="en-US" sz="1100" dirty="0"/>
            </a:p>
          </p:txBody>
        </p:sp>
        <p:sp>
          <p:nvSpPr>
            <p:cNvPr id="3086" name="TextBox 31"/>
            <p:cNvSpPr txBox="1">
              <a:spLocks noChangeArrowheads="1"/>
            </p:cNvSpPr>
            <p:nvPr/>
          </p:nvSpPr>
          <p:spPr bwMode="auto">
            <a:xfrm>
              <a:off x="4037013" y="3597275"/>
              <a:ext cx="2090637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/>
                <a:t> GB-</a:t>
              </a:r>
              <a:r>
                <a:rPr lang="en-US" sz="1100" dirty="0" err="1"/>
                <a:t>ethernet</a:t>
              </a:r>
              <a:r>
                <a:rPr lang="en-US" sz="1100" dirty="0"/>
                <a:t> MM fiber or copper</a:t>
              </a:r>
            </a:p>
          </p:txBody>
        </p:sp>
        <p:sp>
          <p:nvSpPr>
            <p:cNvPr id="12" name="Up-Down Arrow 11"/>
            <p:cNvSpPr/>
            <p:nvPr/>
          </p:nvSpPr>
          <p:spPr bwMode="auto">
            <a:xfrm>
              <a:off x="3635375" y="4467225"/>
              <a:ext cx="66675" cy="534988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3502025" y="3865563"/>
              <a:ext cx="1539875" cy="6016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SRU</a:t>
              </a:r>
            </a:p>
          </p:txBody>
        </p:sp>
        <p:sp>
          <p:nvSpPr>
            <p:cNvPr id="36" name="Up-Down Arrow 35"/>
            <p:cNvSpPr/>
            <p:nvPr/>
          </p:nvSpPr>
          <p:spPr bwMode="auto">
            <a:xfrm>
              <a:off x="4840288" y="4467225"/>
              <a:ext cx="66675" cy="534988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grpSp>
          <p:nvGrpSpPr>
            <p:cNvPr id="2" name="Group 37"/>
            <p:cNvGrpSpPr>
              <a:grpSpLocks/>
            </p:cNvGrpSpPr>
            <p:nvPr/>
          </p:nvGrpSpPr>
          <p:grpSpPr bwMode="auto">
            <a:xfrm>
              <a:off x="6715125" y="3865563"/>
              <a:ext cx="1538288" cy="1136650"/>
              <a:chOff x="1295400" y="4267200"/>
              <a:chExt cx="1752600" cy="1295400"/>
            </a:xfrm>
          </p:grpSpPr>
          <p:sp>
            <p:nvSpPr>
              <p:cNvPr id="39" name="Up-Down Arrow 38"/>
              <p:cNvSpPr/>
              <p:nvPr/>
            </p:nvSpPr>
            <p:spPr>
              <a:xfrm>
                <a:off x="1447328" y="4952893"/>
                <a:ext cx="75964" cy="609707"/>
              </a:xfrm>
              <a:prstGeom prst="up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1295400" y="4267200"/>
                <a:ext cx="1752600" cy="68569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/>
                  <a:t>SRU</a:t>
                </a:r>
              </a:p>
            </p:txBody>
          </p:sp>
          <p:sp>
            <p:nvSpPr>
              <p:cNvPr id="44" name="Up-Down Arrow 43"/>
              <p:cNvSpPr/>
              <p:nvPr/>
            </p:nvSpPr>
            <p:spPr>
              <a:xfrm>
                <a:off x="2820108" y="4952893"/>
                <a:ext cx="75964" cy="609707"/>
              </a:xfrm>
              <a:prstGeom prst="upDown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46" name="Elbow Connector 45"/>
            <p:cNvCxnSpPr/>
            <p:nvPr/>
          </p:nvCxnSpPr>
          <p:spPr>
            <a:xfrm rot="16200000" flipV="1">
              <a:off x="6931819" y="3112294"/>
              <a:ext cx="468313" cy="1038225"/>
            </a:xfrm>
            <a:prstGeom prst="bentConnector3">
              <a:avLst>
                <a:gd name="adj1" fmla="val 50000"/>
              </a:avLst>
            </a:prstGeom>
            <a:ln w="2857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92" name="TextBox 54"/>
            <p:cNvSpPr txBox="1">
              <a:spLocks noChangeArrowheads="1"/>
            </p:cNvSpPr>
            <p:nvPr/>
          </p:nvSpPr>
          <p:spPr bwMode="auto">
            <a:xfrm>
              <a:off x="5557838" y="4167188"/>
              <a:ext cx="78739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/>
                <a:t>. . . . 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643188" y="3998913"/>
              <a:ext cx="534121" cy="230832"/>
            </a:xfrm>
            <a:prstGeom prst="rect">
              <a:avLst/>
            </a:prstGeom>
            <a:solidFill>
              <a:schemeClr val="accent6"/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900" dirty="0"/>
                <a:t>Control</a:t>
              </a:r>
              <a:endParaRPr lang="en-US" sz="10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725988" y="3321050"/>
              <a:ext cx="861133" cy="230832"/>
            </a:xfrm>
            <a:prstGeom prst="rect">
              <a:avLst/>
            </a:prstGeom>
            <a:solidFill>
              <a:schemeClr val="accent6"/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900" dirty="0"/>
                <a:t>Data + Control</a:t>
              </a:r>
            </a:p>
          </p:txBody>
        </p:sp>
        <p:sp>
          <p:nvSpPr>
            <p:cNvPr id="3095" name="TextBox 73"/>
            <p:cNvSpPr txBox="1">
              <a:spLocks noChangeArrowheads="1"/>
            </p:cNvSpPr>
            <p:nvPr/>
          </p:nvSpPr>
          <p:spPr bwMode="auto">
            <a:xfrm>
              <a:off x="4973638" y="5653088"/>
              <a:ext cx="34336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…</a:t>
              </a: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4573588" y="5013325"/>
              <a:ext cx="869950" cy="3333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FEC</a:t>
              </a: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4573588" y="5481638"/>
              <a:ext cx="869950" cy="200025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cxnSp>
          <p:nvCxnSpPr>
            <p:cNvPr id="68" name="Straight Arrow Connector 67"/>
            <p:cNvCxnSpPr/>
            <p:nvPr/>
          </p:nvCxnSpPr>
          <p:spPr bwMode="auto">
            <a:xfrm rot="5400000">
              <a:off x="4607719" y="5780882"/>
              <a:ext cx="200025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 bwMode="auto">
            <a:xfrm rot="5400000">
              <a:off x="4674394" y="5780882"/>
              <a:ext cx="200025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 bwMode="auto">
            <a:xfrm rot="5400000">
              <a:off x="4741862" y="5781676"/>
              <a:ext cx="20002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 bwMode="auto">
            <a:xfrm rot="5400000">
              <a:off x="4807744" y="5780882"/>
              <a:ext cx="200025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 bwMode="auto">
            <a:xfrm rot="5400000">
              <a:off x="4874419" y="5780882"/>
              <a:ext cx="200025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/>
            <p:nvPr/>
          </p:nvCxnSpPr>
          <p:spPr bwMode="auto">
            <a:xfrm rot="5400000">
              <a:off x="5210969" y="5780882"/>
              <a:ext cx="200025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 76"/>
            <p:cNvSpPr/>
            <p:nvPr/>
          </p:nvSpPr>
          <p:spPr bwMode="auto">
            <a:xfrm>
              <a:off x="4640263" y="5481638"/>
              <a:ext cx="468312" cy="20002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100" dirty="0">
                  <a:solidFill>
                    <a:schemeClr val="tx1"/>
                  </a:solidFill>
                </a:rPr>
                <a:t>chips</a:t>
              </a:r>
              <a:endParaRPr 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4860925" y="5324475"/>
              <a:ext cx="268288" cy="157163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097" name="TextBox 82"/>
            <p:cNvSpPr txBox="1">
              <a:spLocks noChangeArrowheads="1"/>
            </p:cNvSpPr>
            <p:nvPr/>
          </p:nvSpPr>
          <p:spPr bwMode="auto">
            <a:xfrm>
              <a:off x="1447800" y="4572000"/>
              <a:ext cx="2100263" cy="307777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dirty="0"/>
                <a:t>DTC point-to-point  links</a:t>
              </a:r>
            </a:p>
          </p:txBody>
        </p:sp>
        <p:sp>
          <p:nvSpPr>
            <p:cNvPr id="97" name="Rectangle 96"/>
            <p:cNvSpPr/>
            <p:nvPr/>
          </p:nvSpPr>
          <p:spPr bwMode="auto">
            <a:xfrm>
              <a:off x="7718425" y="5002213"/>
              <a:ext cx="869950" cy="3349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FEC</a:t>
              </a:r>
            </a:p>
          </p:txBody>
        </p:sp>
        <p:sp>
          <p:nvSpPr>
            <p:cNvPr id="99" name="Rectangle 98"/>
            <p:cNvSpPr/>
            <p:nvPr/>
          </p:nvSpPr>
          <p:spPr bwMode="auto">
            <a:xfrm>
              <a:off x="7718425" y="5470525"/>
              <a:ext cx="869950" cy="201613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cxnSp>
          <p:nvCxnSpPr>
            <p:cNvPr id="100" name="Straight Arrow Connector 99"/>
            <p:cNvCxnSpPr/>
            <p:nvPr/>
          </p:nvCxnSpPr>
          <p:spPr bwMode="auto">
            <a:xfrm rot="5400000">
              <a:off x="7752556" y="5771357"/>
              <a:ext cx="200025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/>
            <p:cNvCxnSpPr/>
            <p:nvPr/>
          </p:nvCxnSpPr>
          <p:spPr bwMode="auto">
            <a:xfrm rot="5400000">
              <a:off x="7819231" y="5771357"/>
              <a:ext cx="200025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/>
            <p:nvPr/>
          </p:nvCxnSpPr>
          <p:spPr bwMode="auto">
            <a:xfrm rot="5400000">
              <a:off x="7886700" y="5772151"/>
              <a:ext cx="20002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/>
            <p:nvPr/>
          </p:nvCxnSpPr>
          <p:spPr bwMode="auto">
            <a:xfrm rot="5400000">
              <a:off x="7952581" y="5771357"/>
              <a:ext cx="200025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/>
            <p:nvPr/>
          </p:nvCxnSpPr>
          <p:spPr bwMode="auto">
            <a:xfrm rot="5400000">
              <a:off x="8019256" y="5771357"/>
              <a:ext cx="200025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 bwMode="auto">
            <a:xfrm rot="5400000">
              <a:off x="8355806" y="5771357"/>
              <a:ext cx="200025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Rectangle 105"/>
            <p:cNvSpPr/>
            <p:nvPr/>
          </p:nvSpPr>
          <p:spPr bwMode="auto">
            <a:xfrm>
              <a:off x="7785100" y="5470525"/>
              <a:ext cx="468313" cy="201613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100" dirty="0">
                  <a:solidFill>
                    <a:schemeClr val="tx1"/>
                  </a:solidFill>
                </a:rPr>
                <a:t>chips</a:t>
              </a:r>
              <a:endParaRPr 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107" name="Rectangle 106"/>
            <p:cNvSpPr/>
            <p:nvPr/>
          </p:nvSpPr>
          <p:spPr bwMode="auto">
            <a:xfrm>
              <a:off x="8005763" y="5317018"/>
              <a:ext cx="268287" cy="153507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 bwMode="auto">
            <a:xfrm>
              <a:off x="6513513" y="5002213"/>
              <a:ext cx="869950" cy="3349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FEC</a:t>
              </a:r>
            </a:p>
          </p:txBody>
        </p:sp>
        <p:sp>
          <p:nvSpPr>
            <p:cNvPr id="111" name="Rectangle 110"/>
            <p:cNvSpPr/>
            <p:nvPr/>
          </p:nvSpPr>
          <p:spPr bwMode="auto">
            <a:xfrm>
              <a:off x="6513513" y="5470525"/>
              <a:ext cx="869950" cy="201613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cxnSp>
          <p:nvCxnSpPr>
            <p:cNvPr id="112" name="Straight Arrow Connector 111"/>
            <p:cNvCxnSpPr/>
            <p:nvPr/>
          </p:nvCxnSpPr>
          <p:spPr bwMode="auto">
            <a:xfrm rot="5400000">
              <a:off x="6547644" y="5771357"/>
              <a:ext cx="200025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 bwMode="auto">
            <a:xfrm rot="5400000">
              <a:off x="6614319" y="5771357"/>
              <a:ext cx="200025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/>
            <p:nvPr/>
          </p:nvCxnSpPr>
          <p:spPr bwMode="auto">
            <a:xfrm rot="5400000">
              <a:off x="6681787" y="5772151"/>
              <a:ext cx="20002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/>
            <p:nvPr/>
          </p:nvCxnSpPr>
          <p:spPr bwMode="auto">
            <a:xfrm rot="5400000">
              <a:off x="6747669" y="5771357"/>
              <a:ext cx="200025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/>
            <p:nvPr/>
          </p:nvCxnSpPr>
          <p:spPr bwMode="auto">
            <a:xfrm rot="5400000">
              <a:off x="6814344" y="5771357"/>
              <a:ext cx="200025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 bwMode="auto">
            <a:xfrm rot="5400000">
              <a:off x="7150894" y="5771357"/>
              <a:ext cx="200025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Rectangle 117"/>
            <p:cNvSpPr/>
            <p:nvPr/>
          </p:nvSpPr>
          <p:spPr bwMode="auto">
            <a:xfrm>
              <a:off x="6580188" y="5470525"/>
              <a:ext cx="468312" cy="201613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100" dirty="0">
                  <a:solidFill>
                    <a:schemeClr val="tx1"/>
                  </a:solidFill>
                </a:rPr>
                <a:t>chips</a:t>
              </a:r>
              <a:endParaRPr lang="en-US" sz="1600" dirty="0">
                <a:solidFill>
                  <a:srgbClr val="FFFFFF"/>
                </a:solidFill>
              </a:endParaRPr>
            </a:p>
          </p:txBody>
        </p:sp>
        <p:sp>
          <p:nvSpPr>
            <p:cNvPr id="119" name="Rectangle 118"/>
            <p:cNvSpPr/>
            <p:nvPr/>
          </p:nvSpPr>
          <p:spPr bwMode="auto">
            <a:xfrm>
              <a:off x="6800850" y="5317018"/>
              <a:ext cx="268288" cy="153507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1" name="Rectangle 120"/>
            <p:cNvSpPr/>
            <p:nvPr/>
          </p:nvSpPr>
          <p:spPr bwMode="auto">
            <a:xfrm>
              <a:off x="3233738" y="5022850"/>
              <a:ext cx="869950" cy="3333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FEC</a:t>
              </a:r>
            </a:p>
          </p:txBody>
        </p:sp>
        <p:sp>
          <p:nvSpPr>
            <p:cNvPr id="123" name="Rectangle 122"/>
            <p:cNvSpPr/>
            <p:nvPr/>
          </p:nvSpPr>
          <p:spPr bwMode="auto">
            <a:xfrm>
              <a:off x="3233738" y="5491163"/>
              <a:ext cx="869950" cy="200025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cxnSp>
          <p:nvCxnSpPr>
            <p:cNvPr id="124" name="Straight Arrow Connector 123"/>
            <p:cNvCxnSpPr/>
            <p:nvPr/>
          </p:nvCxnSpPr>
          <p:spPr bwMode="auto">
            <a:xfrm rot="5400000">
              <a:off x="3267869" y="5790407"/>
              <a:ext cx="200025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/>
            <p:nvPr/>
          </p:nvCxnSpPr>
          <p:spPr bwMode="auto">
            <a:xfrm rot="5400000">
              <a:off x="3334544" y="5790407"/>
              <a:ext cx="200025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/>
            <p:nvPr/>
          </p:nvCxnSpPr>
          <p:spPr bwMode="auto">
            <a:xfrm rot="5400000">
              <a:off x="3402012" y="5791201"/>
              <a:ext cx="20002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/>
            <p:cNvCxnSpPr/>
            <p:nvPr/>
          </p:nvCxnSpPr>
          <p:spPr bwMode="auto">
            <a:xfrm rot="5400000">
              <a:off x="3467894" y="5790407"/>
              <a:ext cx="200025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/>
            <p:cNvCxnSpPr/>
            <p:nvPr/>
          </p:nvCxnSpPr>
          <p:spPr bwMode="auto">
            <a:xfrm rot="5400000">
              <a:off x="3534569" y="5790407"/>
              <a:ext cx="200025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/>
            <p:cNvCxnSpPr/>
            <p:nvPr/>
          </p:nvCxnSpPr>
          <p:spPr bwMode="auto">
            <a:xfrm rot="5400000">
              <a:off x="3871119" y="5790407"/>
              <a:ext cx="200025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Rectangle 129"/>
            <p:cNvSpPr/>
            <p:nvPr/>
          </p:nvSpPr>
          <p:spPr bwMode="auto">
            <a:xfrm>
              <a:off x="3300413" y="5491163"/>
              <a:ext cx="468312" cy="200025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100" dirty="0" smtClean="0">
                  <a:solidFill>
                    <a:schemeClr val="tx1"/>
                  </a:solidFill>
                </a:rPr>
                <a:t>chips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131" name="Rectangle 130"/>
            <p:cNvSpPr/>
            <p:nvPr/>
          </p:nvSpPr>
          <p:spPr bwMode="auto">
            <a:xfrm>
              <a:off x="3521075" y="5334000"/>
              <a:ext cx="268288" cy="157163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01" name="TextBox 131"/>
            <p:cNvSpPr txBox="1">
              <a:spLocks noChangeArrowheads="1"/>
            </p:cNvSpPr>
            <p:nvPr/>
          </p:nvSpPr>
          <p:spPr bwMode="auto">
            <a:xfrm>
              <a:off x="7183438" y="4533900"/>
              <a:ext cx="62709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. . . . </a:t>
              </a:r>
            </a:p>
          </p:txBody>
        </p:sp>
        <p:cxnSp>
          <p:nvCxnSpPr>
            <p:cNvPr id="138" name="Elbow Connector 137"/>
            <p:cNvCxnSpPr>
              <a:stCxn id="29" idx="2"/>
              <a:endCxn id="21" idx="1"/>
            </p:cNvCxnSpPr>
            <p:nvPr/>
          </p:nvCxnSpPr>
          <p:spPr>
            <a:xfrm rot="5400000">
              <a:off x="3352006" y="3347244"/>
              <a:ext cx="969963" cy="669925"/>
            </a:xfrm>
            <a:prstGeom prst="bentConnector4">
              <a:avLst>
                <a:gd name="adj1" fmla="val 34483"/>
                <a:gd name="adj2" fmla="val 130000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Elbow Connector 149"/>
            <p:cNvCxnSpPr>
              <a:stCxn id="94" idx="1"/>
            </p:cNvCxnSpPr>
            <p:nvPr/>
          </p:nvCxnSpPr>
          <p:spPr>
            <a:xfrm rot="10800000" flipH="1" flipV="1">
              <a:off x="2967038" y="2862263"/>
              <a:ext cx="534987" cy="1238250"/>
            </a:xfrm>
            <a:prstGeom prst="bentConnector4">
              <a:avLst>
                <a:gd name="adj1" fmla="val -37500"/>
                <a:gd name="adj2" fmla="val 91313"/>
              </a:avLst>
            </a:prstGeom>
            <a:ln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Rectangle 88"/>
            <p:cNvSpPr/>
            <p:nvPr/>
          </p:nvSpPr>
          <p:spPr>
            <a:xfrm>
              <a:off x="4773613" y="2527300"/>
              <a:ext cx="803275" cy="669925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TTC</a:t>
              </a:r>
            </a:p>
          </p:txBody>
        </p:sp>
        <p:cxnSp>
          <p:nvCxnSpPr>
            <p:cNvPr id="91" name="Elbow Connector 90"/>
            <p:cNvCxnSpPr>
              <a:stCxn id="89" idx="3"/>
            </p:cNvCxnSpPr>
            <p:nvPr/>
          </p:nvCxnSpPr>
          <p:spPr>
            <a:xfrm flipH="1">
              <a:off x="5041900" y="2862263"/>
              <a:ext cx="534988" cy="1304925"/>
            </a:xfrm>
            <a:prstGeom prst="bentConnector3">
              <a:avLst>
                <a:gd name="adj1" fmla="val -37500"/>
              </a:avLst>
            </a:prstGeom>
            <a:ln>
              <a:prstDash val="dash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Rectangle 93"/>
            <p:cNvSpPr/>
            <p:nvPr/>
          </p:nvSpPr>
          <p:spPr>
            <a:xfrm>
              <a:off x="2967038" y="2527300"/>
              <a:ext cx="803275" cy="669925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accent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dirty="0"/>
                <a:t>Control</a:t>
              </a:r>
            </a:p>
            <a:p>
              <a:pPr algn="ctr">
                <a:defRPr/>
              </a:pPr>
              <a:r>
                <a:rPr lang="en-US" sz="1600" dirty="0"/>
                <a:t>PC</a:t>
              </a:r>
              <a:endParaRPr lang="en-US" dirty="0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1360488" y="2527300"/>
              <a:ext cx="1204912" cy="669925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400" dirty="0">
                  <a:solidFill>
                    <a:schemeClr val="tx1"/>
                  </a:solidFill>
                </a:rPr>
                <a:t>Trigger, clock and control</a:t>
              </a:r>
            </a:p>
          </p:txBody>
        </p:sp>
        <p:sp>
          <p:nvSpPr>
            <p:cNvPr id="120" name="Oval 119"/>
            <p:cNvSpPr/>
            <p:nvPr/>
          </p:nvSpPr>
          <p:spPr>
            <a:xfrm>
              <a:off x="5776913" y="3798888"/>
              <a:ext cx="134937" cy="200025"/>
            </a:xfrm>
            <a:prstGeom prst="ellipse">
              <a:avLst/>
            </a:prstGeom>
            <a:noFill/>
            <a:ln w="3175"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33" name="TextBox 30"/>
            <p:cNvSpPr txBox="1">
              <a:spLocks noChangeArrowheads="1"/>
            </p:cNvSpPr>
            <p:nvPr/>
          </p:nvSpPr>
          <p:spPr bwMode="auto">
            <a:xfrm rot="16200000">
              <a:off x="5270163" y="2860839"/>
              <a:ext cx="1186543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100" dirty="0"/>
                <a:t>Single mode fiber</a:t>
              </a:r>
            </a:p>
          </p:txBody>
        </p:sp>
        <p:sp>
          <p:nvSpPr>
            <p:cNvPr id="3110" name="TextBox 131"/>
            <p:cNvSpPr txBox="1">
              <a:spLocks noChangeArrowheads="1"/>
            </p:cNvSpPr>
            <p:nvPr/>
          </p:nvSpPr>
          <p:spPr bwMode="auto">
            <a:xfrm>
              <a:off x="4171950" y="4533900"/>
              <a:ext cx="62709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. . . . </a:t>
              </a:r>
            </a:p>
          </p:txBody>
        </p:sp>
        <p:sp>
          <p:nvSpPr>
            <p:cNvPr id="3111" name="TextBox 82"/>
            <p:cNvSpPr txBox="1">
              <a:spLocks noChangeArrowheads="1"/>
            </p:cNvSpPr>
            <p:nvPr/>
          </p:nvSpPr>
          <p:spPr bwMode="auto">
            <a:xfrm>
              <a:off x="1360488" y="3397250"/>
              <a:ext cx="1150187" cy="307777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dirty="0"/>
                <a:t>fibers / CAT6 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3568700" y="3330575"/>
              <a:ext cx="865943" cy="230832"/>
            </a:xfrm>
            <a:prstGeom prst="rect">
              <a:avLst/>
            </a:prstGeom>
            <a:solidFill>
              <a:schemeClr val="accent6"/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900" dirty="0"/>
                <a:t>Clock &amp; timing</a:t>
              </a: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4733925" y="2305050"/>
              <a:ext cx="966931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100" dirty="0"/>
                <a:t>LHC machine:</a:t>
              </a: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3368675" y="2297113"/>
              <a:ext cx="952505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100" dirty="0"/>
                <a:t>Test systems:</a:t>
              </a:r>
            </a:p>
          </p:txBody>
        </p:sp>
        <p:sp>
          <p:nvSpPr>
            <p:cNvPr id="3115" name="TextBox 142"/>
            <p:cNvSpPr txBox="1">
              <a:spLocks noChangeArrowheads="1"/>
            </p:cNvSpPr>
            <p:nvPr/>
          </p:nvSpPr>
          <p:spPr bwMode="auto">
            <a:xfrm>
              <a:off x="6848475" y="3276600"/>
              <a:ext cx="2101857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100" dirty="0"/>
                <a:t>(only for multi-SRU architectures)</a:t>
              </a:r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1360488" y="1524000"/>
              <a:ext cx="1204912" cy="6683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Online/</a:t>
              </a:r>
            </a:p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Offline</a:t>
              </a:r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2967038" y="1524000"/>
              <a:ext cx="2876550" cy="736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/>
                <a:t>DATE</a:t>
              </a:r>
            </a:p>
            <a:p>
              <a:pPr algn="ctr">
                <a:defRPr/>
              </a:pPr>
              <a:r>
                <a:rPr lang="en-US" dirty="0"/>
                <a:t>Root-based offline Analysis</a:t>
              </a:r>
            </a:p>
          </p:txBody>
        </p:sp>
        <p:cxnSp>
          <p:nvCxnSpPr>
            <p:cNvPr id="148" name="Straight Arrow Connector 147"/>
            <p:cNvCxnSpPr>
              <a:stCxn id="4" idx="2"/>
            </p:cNvCxnSpPr>
            <p:nvPr/>
          </p:nvCxnSpPr>
          <p:spPr>
            <a:xfrm rot="5400000">
              <a:off x="6313488" y="3530600"/>
              <a:ext cx="266700" cy="3175"/>
            </a:xfrm>
            <a:prstGeom prst="straightConnector1">
              <a:avLst/>
            </a:prstGeom>
            <a:ln w="28575">
              <a:solidFill>
                <a:schemeClr val="accent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hape 153"/>
            <p:cNvCxnSpPr/>
            <p:nvPr/>
          </p:nvCxnSpPr>
          <p:spPr>
            <a:xfrm rot="10800000" flipV="1">
              <a:off x="5041900" y="1992313"/>
              <a:ext cx="1069975" cy="2274887"/>
            </a:xfrm>
            <a:prstGeom prst="bentConnector3">
              <a:avLst>
                <a:gd name="adj1" fmla="val 13855"/>
              </a:avLst>
            </a:prstGeom>
            <a:ln w="28575">
              <a:solidFill>
                <a:schemeClr val="accent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Oval 156"/>
            <p:cNvSpPr/>
            <p:nvPr/>
          </p:nvSpPr>
          <p:spPr>
            <a:xfrm>
              <a:off x="6981825" y="3494088"/>
              <a:ext cx="133350" cy="13335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5576888" y="3463925"/>
              <a:ext cx="133350" cy="13335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22" name="TextBox 30"/>
            <p:cNvSpPr txBox="1">
              <a:spLocks noChangeArrowheads="1"/>
            </p:cNvSpPr>
            <p:nvPr/>
          </p:nvSpPr>
          <p:spPr bwMode="auto">
            <a:xfrm rot="16200000">
              <a:off x="5653720" y="2504997"/>
              <a:ext cx="821059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dirty="0"/>
                <a:t>GBE copper </a:t>
              </a:r>
            </a:p>
          </p:txBody>
        </p:sp>
        <p:sp>
          <p:nvSpPr>
            <p:cNvPr id="3123" name="TextBox 168"/>
            <p:cNvSpPr txBox="1">
              <a:spLocks noChangeArrowheads="1"/>
            </p:cNvSpPr>
            <p:nvPr/>
          </p:nvSpPr>
          <p:spPr bwMode="auto">
            <a:xfrm>
              <a:off x="165100" y="5257800"/>
              <a:ext cx="1181734" cy="246221"/>
            </a:xfrm>
            <a:prstGeom prst="rect">
              <a:avLst/>
            </a:prstGeom>
            <a:solidFill>
              <a:srgbClr val="92D05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Chip link  </a:t>
              </a:r>
              <a:r>
                <a:rPr lang="en-US" sz="1000" dirty="0"/>
                <a:t>interface </a:t>
              </a:r>
            </a:p>
          </p:txBody>
        </p:sp>
        <p:sp>
          <p:nvSpPr>
            <p:cNvPr id="3124" name="TextBox 169"/>
            <p:cNvSpPr txBox="1">
              <a:spLocks noChangeArrowheads="1"/>
            </p:cNvSpPr>
            <p:nvPr/>
          </p:nvSpPr>
          <p:spPr bwMode="auto">
            <a:xfrm>
              <a:off x="1685925" y="4956175"/>
              <a:ext cx="52341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FEC</a:t>
              </a:r>
            </a:p>
          </p:txBody>
        </p:sp>
        <p:sp>
          <p:nvSpPr>
            <p:cNvPr id="3126" name="TextBox 170"/>
            <p:cNvSpPr txBox="1">
              <a:spLocks noChangeArrowheads="1"/>
            </p:cNvSpPr>
            <p:nvPr/>
          </p:nvSpPr>
          <p:spPr bwMode="auto">
            <a:xfrm>
              <a:off x="1219200" y="5486400"/>
              <a:ext cx="1905000" cy="230832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900" dirty="0"/>
                <a:t>Application specific chip-carriers</a:t>
              </a:r>
              <a:endParaRPr lang="en-US" sz="1100" dirty="0"/>
            </a:p>
          </p:txBody>
        </p:sp>
        <p:sp>
          <p:nvSpPr>
            <p:cNvPr id="110" name="Up-Down Arrow 109"/>
            <p:cNvSpPr/>
            <p:nvPr/>
          </p:nvSpPr>
          <p:spPr bwMode="auto">
            <a:xfrm>
              <a:off x="4171950" y="4467225"/>
              <a:ext cx="66675" cy="534988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2" name="Up-Down Arrow 121"/>
            <p:cNvSpPr/>
            <p:nvPr/>
          </p:nvSpPr>
          <p:spPr bwMode="auto">
            <a:xfrm>
              <a:off x="4371975" y="4467225"/>
              <a:ext cx="66675" cy="534988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28" name="TextBox 131"/>
            <p:cNvSpPr txBox="1">
              <a:spLocks noChangeArrowheads="1"/>
            </p:cNvSpPr>
            <p:nvPr/>
          </p:nvSpPr>
          <p:spPr bwMode="auto">
            <a:xfrm>
              <a:off x="4689475" y="4668838"/>
              <a:ext cx="2757230" cy="27699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/>
                <a:t>simultaneous data  up 200Mbit/s per FEC</a:t>
              </a:r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1143000" y="5867400"/>
              <a:ext cx="7629525" cy="685800"/>
            </a:xfrm>
            <a:prstGeom prst="rect">
              <a:avLst/>
            </a:prstGeom>
            <a:solidFill>
              <a:srgbClr val="C00000">
                <a:alpha val="18824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7" name="Up-Down Arrow 136"/>
            <p:cNvSpPr/>
            <p:nvPr/>
          </p:nvSpPr>
          <p:spPr>
            <a:xfrm>
              <a:off x="609600" y="1447800"/>
              <a:ext cx="228600" cy="3810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9" name="Up-Down Arrow 138"/>
            <p:cNvSpPr/>
            <p:nvPr/>
          </p:nvSpPr>
          <p:spPr>
            <a:xfrm>
              <a:off x="609600" y="5486400"/>
              <a:ext cx="228600" cy="762000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4343400" y="6019800"/>
              <a:ext cx="1071640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600" b="1" dirty="0" smtClean="0"/>
                <a:t>DETECTOR</a:t>
              </a:r>
              <a:endParaRPr lang="en-GB" sz="1600" b="1" dirty="0"/>
            </a:p>
          </p:txBody>
        </p:sp>
        <p:sp>
          <p:nvSpPr>
            <p:cNvPr id="3134" name="TextBox 148"/>
            <p:cNvSpPr txBox="1">
              <a:spLocks noChangeArrowheads="1"/>
            </p:cNvSpPr>
            <p:nvPr/>
          </p:nvSpPr>
          <p:spPr bwMode="auto">
            <a:xfrm>
              <a:off x="0" y="3124200"/>
              <a:ext cx="1042273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Common</a:t>
              </a:r>
            </a:p>
          </p:txBody>
        </p:sp>
        <p:sp>
          <p:nvSpPr>
            <p:cNvPr id="3135" name="TextBox 150"/>
            <p:cNvSpPr txBox="1">
              <a:spLocks noChangeArrowheads="1"/>
            </p:cNvSpPr>
            <p:nvPr/>
          </p:nvSpPr>
          <p:spPr bwMode="auto">
            <a:xfrm>
              <a:off x="152400" y="5649913"/>
              <a:ext cx="899605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/>
                <a:t>Specific</a:t>
              </a:r>
            </a:p>
          </p:txBody>
        </p:sp>
        <p:sp>
          <p:nvSpPr>
            <p:cNvPr id="3136" name="TextBox 152"/>
            <p:cNvSpPr txBox="1">
              <a:spLocks noChangeArrowheads="1"/>
            </p:cNvSpPr>
            <p:nvPr/>
          </p:nvSpPr>
          <p:spPr bwMode="auto">
            <a:xfrm>
              <a:off x="3733800" y="4495800"/>
              <a:ext cx="33214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800" dirty="0" smtClean="0"/>
                <a:t>40x</a:t>
              </a:r>
              <a:endParaRPr lang="en-GB" sz="800" dirty="0"/>
            </a:p>
          </p:txBody>
        </p:sp>
        <p:sp>
          <p:nvSpPr>
            <p:cNvPr id="3137" name="TextBox 154"/>
            <p:cNvSpPr txBox="1">
              <a:spLocks noChangeArrowheads="1"/>
            </p:cNvSpPr>
            <p:nvPr/>
          </p:nvSpPr>
          <p:spPr bwMode="auto">
            <a:xfrm>
              <a:off x="7086600" y="4495800"/>
              <a:ext cx="332142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800" dirty="0" smtClean="0"/>
                <a:t>40x</a:t>
              </a:r>
              <a:endParaRPr lang="en-GB" sz="800" dirty="0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6934200" y="1524000"/>
              <a:ext cx="603250" cy="736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dirty="0" smtClean="0"/>
                <a:t>HLT </a:t>
              </a:r>
              <a:endParaRPr lang="en-US" sz="1600" dirty="0"/>
            </a:p>
          </p:txBody>
        </p:sp>
        <p:sp>
          <p:nvSpPr>
            <p:cNvPr id="151" name="Up Arrow 150"/>
            <p:cNvSpPr/>
            <p:nvPr/>
          </p:nvSpPr>
          <p:spPr>
            <a:xfrm>
              <a:off x="7162800" y="2286000"/>
              <a:ext cx="152400" cy="533400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" name="Bent-Up Arrow 152"/>
            <p:cNvSpPr/>
            <p:nvPr/>
          </p:nvSpPr>
          <p:spPr>
            <a:xfrm flipH="1" flipV="1">
              <a:off x="6629400" y="2743200"/>
              <a:ext cx="609600" cy="304800"/>
            </a:xfrm>
            <a:prstGeom prst="bent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38" name="TextBox 155"/>
            <p:cNvSpPr txBox="1">
              <a:spLocks noChangeArrowheads="1"/>
            </p:cNvSpPr>
            <p:nvPr/>
          </p:nvSpPr>
          <p:spPr bwMode="auto">
            <a:xfrm>
              <a:off x="6545262" y="2362200"/>
              <a:ext cx="231505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 dirty="0"/>
                <a:t>1000 BASE-SX up 500 m Multimode fiber  (1 </a:t>
              </a:r>
              <a:r>
                <a:rPr lang="en-US" sz="800" dirty="0" err="1"/>
                <a:t>Gbit</a:t>
              </a:r>
              <a:r>
                <a:rPr lang="en-US" sz="800" dirty="0"/>
                <a:t>)</a:t>
              </a:r>
            </a:p>
            <a:p>
              <a:r>
                <a:rPr lang="en-US" sz="800" dirty="0">
                  <a:solidFill>
                    <a:srgbClr val="FF0000"/>
                  </a:solidFill>
                </a:rPr>
                <a:t>10 GBASE-SR  up 300 m  Multimode fiber  ( 10 </a:t>
              </a:r>
              <a:r>
                <a:rPr lang="en-US" sz="800" dirty="0" err="1">
                  <a:solidFill>
                    <a:srgbClr val="FF0000"/>
                  </a:solidFill>
                </a:rPr>
                <a:t>Gbit</a:t>
              </a:r>
              <a:r>
                <a:rPr lang="en-US" sz="800" dirty="0">
                  <a:solidFill>
                    <a:srgbClr val="FF0000"/>
                  </a:solidFill>
                </a:rPr>
                <a:t>)</a:t>
              </a:r>
            </a:p>
          </p:txBody>
        </p:sp>
      </p:grpSp>
      <p:sp>
        <p:nvSpPr>
          <p:cNvPr id="135" name="TextBox 134"/>
          <p:cNvSpPr txBox="1"/>
          <p:nvPr/>
        </p:nvSpPr>
        <p:spPr>
          <a:xfrm>
            <a:off x="2627878" y="332657"/>
            <a:ext cx="4403848" cy="830916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WG5: Electronics for MPGDs</a:t>
            </a:r>
          </a:p>
          <a:p>
            <a:pPr algn="ctr"/>
            <a:r>
              <a:rPr lang="en-GB" sz="2000" b="1" dirty="0" smtClean="0">
                <a:solidFill>
                  <a:schemeClr val="tx2"/>
                </a:solidFill>
              </a:rPr>
              <a:t>SRS general readout architecture</a:t>
            </a:r>
            <a:endParaRPr lang="en-GB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23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46275" y="188642"/>
            <a:ext cx="4403848" cy="830916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WG5: Electronics for MPGDs</a:t>
            </a:r>
          </a:p>
          <a:p>
            <a:pPr algn="ctr"/>
            <a:r>
              <a:rPr lang="en-GB" sz="2000" b="1" dirty="0" smtClean="0">
                <a:solidFill>
                  <a:schemeClr val="tx2"/>
                </a:solidFill>
              </a:rPr>
              <a:t>SRS registered developers and users</a:t>
            </a:r>
            <a:endParaRPr lang="en-GB" sz="2000" b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980728"/>
            <a:ext cx="3526365" cy="1231025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b="1" u="sng" dirty="0" smtClean="0">
                <a:solidFill>
                  <a:schemeClr val="tx2"/>
                </a:solidFill>
              </a:rPr>
              <a:t>CERN   experiments (large systems)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 ATLAS CSC upgrade MicroMegas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 ALICE EMCaL   new readout backend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 NA62 Straw tracker MicroMegas</a:t>
            </a:r>
          </a:p>
          <a:p>
            <a:endParaRPr lang="en-GB" sz="14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5292080" y="1988840"/>
            <a:ext cx="3661402" cy="1015582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b="1" u="sng" dirty="0" smtClean="0">
                <a:solidFill>
                  <a:schemeClr val="tx2"/>
                </a:solidFill>
              </a:rPr>
              <a:t>HEP experiments (medium systems)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 NEXT Collaboration, dual Beta decay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 BUDKER, INP, triple-GEM  Deuteron  </a:t>
            </a:r>
          </a:p>
          <a:p>
            <a:endParaRPr lang="en-GB" sz="14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331531" y="2780928"/>
            <a:ext cx="3812469" cy="1231025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b="1" u="sng" dirty="0" smtClean="0">
                <a:solidFill>
                  <a:schemeClr val="tx2"/>
                </a:solidFill>
              </a:rPr>
              <a:t>Public usage with Cosmic Tomography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 FIT Florida, homeland security, GEMs 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 </a:t>
            </a:r>
            <a:r>
              <a:rPr lang="en-GB" sz="1400" dirty="0" err="1" smtClean="0">
                <a:solidFill>
                  <a:schemeClr val="tx2"/>
                </a:solidFill>
              </a:rPr>
              <a:t>Geoscienes</a:t>
            </a:r>
            <a:r>
              <a:rPr lang="en-GB" sz="1400" dirty="0" smtClean="0">
                <a:solidFill>
                  <a:schemeClr val="tx2"/>
                </a:solidFill>
              </a:rPr>
              <a:t> </a:t>
            </a:r>
            <a:r>
              <a:rPr lang="en-GB" sz="1400" dirty="0" err="1" smtClean="0">
                <a:solidFill>
                  <a:schemeClr val="tx2"/>
                </a:solidFill>
              </a:rPr>
              <a:t>Azur</a:t>
            </a:r>
            <a:r>
              <a:rPr lang="en-GB" sz="1400" dirty="0" smtClean="0">
                <a:solidFill>
                  <a:schemeClr val="tx2"/>
                </a:solidFill>
              </a:rPr>
              <a:t> CRNS -  Water quality</a:t>
            </a:r>
          </a:p>
          <a:p>
            <a:endParaRPr lang="en-GB" sz="1400" dirty="0" smtClean="0"/>
          </a:p>
          <a:p>
            <a:endParaRPr lang="en-GB" sz="14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5347127" y="3687982"/>
            <a:ext cx="3796873" cy="3170018"/>
          </a:xfrm>
          <a:prstGeom prst="rect">
            <a:avLst/>
          </a:prstGeom>
          <a:noFill/>
        </p:spPr>
        <p:txBody>
          <a:bodyPr wrap="square" lIns="91352" tIns="45680" rIns="91352" bIns="45680" rtlCol="0">
            <a:spAutoFit/>
          </a:bodyPr>
          <a:lstStyle/>
          <a:p>
            <a:r>
              <a:rPr lang="en-GB" b="1" u="sng" dirty="0" smtClean="0">
                <a:solidFill>
                  <a:schemeClr val="tx2"/>
                </a:solidFill>
              </a:rPr>
              <a:t>R&amp;D with MPGD’s ( small systems)</a:t>
            </a:r>
            <a:endParaRPr lang="en-GB" b="1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 Weizmann Inst, THGEM tests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 </a:t>
            </a:r>
            <a:r>
              <a:rPr lang="en-GB" sz="1400" dirty="0" err="1" smtClean="0">
                <a:solidFill>
                  <a:schemeClr val="tx2"/>
                </a:solidFill>
              </a:rPr>
              <a:t>Tsinghua</a:t>
            </a:r>
            <a:r>
              <a:rPr lang="en-GB" sz="1400" dirty="0" smtClean="0">
                <a:solidFill>
                  <a:schemeClr val="tx2"/>
                </a:solidFill>
              </a:rPr>
              <a:t> </a:t>
            </a:r>
            <a:r>
              <a:rPr lang="en-GB" sz="1400" dirty="0" err="1" smtClean="0">
                <a:solidFill>
                  <a:schemeClr val="tx2"/>
                </a:solidFill>
              </a:rPr>
              <a:t>Univ</a:t>
            </a:r>
            <a:r>
              <a:rPr lang="en-GB" sz="1400" dirty="0" smtClean="0">
                <a:solidFill>
                  <a:schemeClr val="tx2"/>
                </a:solidFill>
              </a:rPr>
              <a:t>, GEM Imaging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 Bonn/Mainz </a:t>
            </a:r>
            <a:r>
              <a:rPr lang="en-GB" sz="1400" dirty="0" err="1" smtClean="0">
                <a:solidFill>
                  <a:schemeClr val="tx2"/>
                </a:solidFill>
              </a:rPr>
              <a:t>Univ</a:t>
            </a:r>
            <a:r>
              <a:rPr lang="en-GB" sz="1400" dirty="0" smtClean="0">
                <a:solidFill>
                  <a:schemeClr val="tx2"/>
                </a:solidFill>
              </a:rPr>
              <a:t>, Timepix readout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 Helsinki HIP, GEM detector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 LIP Coimbra, </a:t>
            </a:r>
            <a:r>
              <a:rPr lang="en-GB" sz="1400" dirty="0" err="1" smtClean="0">
                <a:solidFill>
                  <a:schemeClr val="tx2"/>
                </a:solidFill>
              </a:rPr>
              <a:t>micropatten</a:t>
            </a:r>
            <a:r>
              <a:rPr lang="en-GB" sz="1400" dirty="0" smtClean="0">
                <a:solidFill>
                  <a:schemeClr val="tx2"/>
                </a:solidFill>
              </a:rPr>
              <a:t> RPC, for PET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 INFN Trieste, THGEM photon detection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 MEXICO UNAM, THGEM 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 SAHA </a:t>
            </a:r>
            <a:r>
              <a:rPr lang="en-GB" sz="1400" dirty="0" err="1" smtClean="0">
                <a:solidFill>
                  <a:schemeClr val="tx2"/>
                </a:solidFill>
              </a:rPr>
              <a:t>Kolkatta</a:t>
            </a:r>
            <a:r>
              <a:rPr lang="en-GB" sz="1400" dirty="0" smtClean="0">
                <a:solidFill>
                  <a:schemeClr val="tx2"/>
                </a:solidFill>
              </a:rPr>
              <a:t>,  MicroMegas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 USTC Shanghai, GEM and MicroMegas 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 Zaragoza </a:t>
            </a:r>
            <a:r>
              <a:rPr lang="en-GB" sz="1400" dirty="0" err="1" smtClean="0">
                <a:solidFill>
                  <a:schemeClr val="tx2"/>
                </a:solidFill>
              </a:rPr>
              <a:t>Univ</a:t>
            </a:r>
            <a:r>
              <a:rPr lang="en-GB" sz="1400" dirty="0" smtClean="0">
                <a:solidFill>
                  <a:schemeClr val="tx2"/>
                </a:solidFill>
              </a:rPr>
              <a:t>, GEM and MicroMegas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 CE Saclay, MicroMegas 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2"/>
                </a:solidFill>
              </a:rPr>
              <a:t> .....   some more non-confirmed  </a:t>
            </a:r>
          </a:p>
          <a:p>
            <a:endParaRPr lang="en-GB" sz="1400" dirty="0" smtClean="0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5220072" cy="3334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65104"/>
            <a:ext cx="5220072" cy="1941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Hans\R&amp;D\rd51\WG52\SRS\Views\SRS overvie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44" y="332656"/>
            <a:ext cx="4489001" cy="3024336"/>
          </a:xfrm>
          <a:prstGeom prst="rect">
            <a:avLst/>
          </a:prstGeom>
          <a:noFill/>
        </p:spPr>
      </p:pic>
      <p:grpSp>
        <p:nvGrpSpPr>
          <p:cNvPr id="9" name="Group 8"/>
          <p:cNvGrpSpPr/>
          <p:nvPr/>
        </p:nvGrpSpPr>
        <p:grpSpPr>
          <a:xfrm>
            <a:off x="1187625" y="4653136"/>
            <a:ext cx="3168352" cy="1944216"/>
            <a:chOff x="4644008" y="620498"/>
            <a:chExt cx="3744416" cy="2340609"/>
          </a:xfrm>
        </p:grpSpPr>
        <p:pic>
          <p:nvPicPr>
            <p:cNvPr id="3" name="Picture 5" descr="C:\Hans\R&amp;D\rd51\WG52\Single-chip-hybrid-APV25\Layout Pascal V3 MicroVia\Revised Layout V3\Views\hybrid with mini-hdmi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52120" y="620688"/>
              <a:ext cx="2736304" cy="1350794"/>
            </a:xfrm>
            <a:prstGeom prst="rect">
              <a:avLst/>
            </a:prstGeom>
            <a:noFill/>
          </p:spPr>
        </p:pic>
        <p:pic>
          <p:nvPicPr>
            <p:cNvPr id="4" name="Picture 6" descr="C:\Hans\R&amp;D\rd51\WG52\SRS\Photos\Hybrids-cables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516216" y="1988840"/>
              <a:ext cx="1296144" cy="972267"/>
            </a:xfrm>
            <a:prstGeom prst="rect">
              <a:avLst/>
            </a:prstGeom>
            <a:noFill/>
          </p:spPr>
        </p:pic>
        <p:pic>
          <p:nvPicPr>
            <p:cNvPr id="5" name="Picture 4" descr="C:\Hans\R&amp;D\rd51\WG52\Single-chip-hybrid-APV25\Photos\Photos V3\Bonded APV on V3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44008" y="620498"/>
              <a:ext cx="991003" cy="792278"/>
            </a:xfrm>
            <a:prstGeom prst="rect">
              <a:avLst/>
            </a:prstGeom>
            <a:noFill/>
          </p:spPr>
        </p:pic>
      </p:grpSp>
      <p:pic>
        <p:nvPicPr>
          <p:cNvPr id="6" name="Picture 2" descr="C:\Hans\R&amp;D\rd51\WG52\FEC+A+B+C\ADC-card\Photos-ADC\ADC-card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64" y="548680"/>
            <a:ext cx="880691" cy="1800200"/>
          </a:xfrm>
          <a:prstGeom prst="rect">
            <a:avLst/>
          </a:prstGeom>
          <a:noFill/>
        </p:spPr>
      </p:pic>
      <p:pic>
        <p:nvPicPr>
          <p:cNvPr id="8" name="Picture 3" descr="C:\Hans\R&amp;D\rd51\WG52\FEC+A+B+C\FEC card\Photos-FEC\1st FEC card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6200000">
            <a:off x="6835462" y="3325787"/>
            <a:ext cx="2317787" cy="137210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788024" y="3429001"/>
            <a:ext cx="2376264" cy="1600357"/>
          </a:xfrm>
          <a:prstGeom prst="rect">
            <a:avLst/>
          </a:prstGeom>
          <a:noFill/>
        </p:spPr>
        <p:txBody>
          <a:bodyPr wrap="square" lIns="91352" tIns="45680" rIns="91352" bIns="45680" rtlCol="0">
            <a:spAutoFit/>
          </a:bodyPr>
          <a:lstStyle/>
          <a:p>
            <a:r>
              <a:rPr lang="en-GB" sz="1400" b="1" dirty="0" smtClean="0">
                <a:solidFill>
                  <a:schemeClr val="tx2"/>
                </a:solidFill>
              </a:rPr>
              <a:t>FEC cards</a:t>
            </a:r>
          </a:p>
          <a:p>
            <a:r>
              <a:rPr lang="en-GB" sz="1200" dirty="0" smtClean="0">
                <a:solidFill>
                  <a:schemeClr val="tx2"/>
                </a:solidFill>
              </a:rPr>
              <a:t>Virtex-5 FPGA, Gb-Ethernet, DDR buffer, NIM and LVDS pulse I/O</a:t>
            </a:r>
          </a:p>
          <a:p>
            <a:r>
              <a:rPr lang="en-GB" sz="1200" dirty="0" smtClean="0">
                <a:solidFill>
                  <a:schemeClr val="tx2"/>
                </a:solidFill>
              </a:rPr>
              <a:t>High speed  Interface connectors to frontend adapter cards</a:t>
            </a:r>
          </a:p>
          <a:p>
            <a:r>
              <a:rPr lang="en-GB" sz="1200" dirty="0" smtClean="0">
                <a:solidFill>
                  <a:srgbClr val="FF0000"/>
                </a:solidFill>
              </a:rPr>
              <a:t>22 FECs  V1.1  produced in 2010</a:t>
            </a:r>
          </a:p>
          <a:p>
            <a:r>
              <a:rPr lang="en-GB" sz="1200" dirty="0" smtClean="0">
                <a:solidFill>
                  <a:srgbClr val="FF0000"/>
                </a:solidFill>
              </a:rPr>
              <a:t>16 FEC  V1.3   ready for production</a:t>
            </a:r>
          </a:p>
          <a:p>
            <a:r>
              <a:rPr lang="en-GB" sz="1200" dirty="0" smtClean="0">
                <a:solidFill>
                  <a:srgbClr val="FF0000"/>
                </a:solidFill>
              </a:rPr>
              <a:t>                         all users booked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940152" y="836713"/>
            <a:ext cx="3203848" cy="1415691"/>
          </a:xfrm>
          <a:prstGeom prst="rect">
            <a:avLst/>
          </a:prstGeom>
        </p:spPr>
        <p:txBody>
          <a:bodyPr wrap="square" lIns="91352" tIns="45680" rIns="91352" bIns="45680">
            <a:spAutoFit/>
          </a:bodyPr>
          <a:lstStyle/>
          <a:p>
            <a:pPr marL="342572" indent="-342572"/>
            <a:r>
              <a:rPr lang="en-GB" sz="1400" b="1" dirty="0" smtClean="0">
                <a:solidFill>
                  <a:schemeClr val="tx2"/>
                </a:solidFill>
              </a:rPr>
              <a:t>ADC  frontend adapter </a:t>
            </a:r>
          </a:p>
          <a:p>
            <a:pPr marL="342572" indent="-342572"/>
            <a:r>
              <a:rPr lang="en-GB" sz="1200" dirty="0" smtClean="0">
                <a:solidFill>
                  <a:schemeClr val="tx2"/>
                </a:solidFill>
              </a:rPr>
              <a:t>for APV and Beetle chips</a:t>
            </a:r>
          </a:p>
          <a:p>
            <a:pPr marL="342572" indent="-342572"/>
            <a:endParaRPr lang="en-GB" sz="1200" dirty="0" smtClean="0">
              <a:solidFill>
                <a:schemeClr val="tx2"/>
              </a:solidFill>
            </a:endParaRPr>
          </a:p>
          <a:p>
            <a:pPr marL="342572" indent="-342572"/>
            <a:r>
              <a:rPr lang="en-GB" sz="1200" dirty="0" smtClean="0">
                <a:solidFill>
                  <a:schemeClr val="tx2"/>
                </a:solidFill>
              </a:rPr>
              <a:t>ADC plugs into  FEC  to make a 6U  readout</a:t>
            </a:r>
          </a:p>
          <a:p>
            <a:pPr marL="342572" indent="-342572"/>
            <a:r>
              <a:rPr lang="en-GB" sz="1200" dirty="0" smtClean="0">
                <a:solidFill>
                  <a:schemeClr val="tx2"/>
                </a:solidFill>
              </a:rPr>
              <a:t>unit for up to 2048 channels </a:t>
            </a:r>
          </a:p>
          <a:p>
            <a:pPr marL="342572" indent="-342572"/>
            <a:r>
              <a:rPr lang="en-GB" sz="1200" dirty="0" smtClean="0">
                <a:solidFill>
                  <a:srgbClr val="FF0000"/>
                </a:solidFill>
              </a:rPr>
              <a:t>18 ADC V1.0  produced in 2010</a:t>
            </a:r>
          </a:p>
          <a:p>
            <a:pPr marL="342572" indent="-342572"/>
            <a:r>
              <a:rPr lang="en-GB" sz="1200" dirty="0" smtClean="0">
                <a:solidFill>
                  <a:srgbClr val="FF0000"/>
                </a:solidFill>
              </a:rPr>
              <a:t>18 ADC V1.1  waiting for production  2011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27585" y="3429003"/>
            <a:ext cx="3672408" cy="1969689"/>
          </a:xfrm>
          <a:prstGeom prst="rect">
            <a:avLst/>
          </a:prstGeom>
        </p:spPr>
        <p:txBody>
          <a:bodyPr wrap="square" lIns="91352" tIns="45680" rIns="91352" bIns="45680">
            <a:spAutoFit/>
          </a:bodyPr>
          <a:lstStyle/>
          <a:p>
            <a:r>
              <a:rPr lang="en-GB" sz="1400" b="1" dirty="0" smtClean="0">
                <a:solidFill>
                  <a:schemeClr val="tx2"/>
                </a:solidFill>
              </a:rPr>
              <a:t>Frontend hybrids</a:t>
            </a:r>
            <a:r>
              <a:rPr lang="en-GB" sz="1200" dirty="0" smtClean="0">
                <a:solidFill>
                  <a:schemeClr val="tx2"/>
                </a:solidFill>
              </a:rPr>
              <a:t/>
            </a:r>
            <a:br>
              <a:rPr lang="en-GB" sz="1200" dirty="0" smtClean="0">
                <a:solidFill>
                  <a:schemeClr val="tx2"/>
                </a:solidFill>
              </a:rPr>
            </a:br>
            <a:r>
              <a:rPr lang="en-GB" sz="1200" dirty="0" smtClean="0">
                <a:solidFill>
                  <a:schemeClr val="tx2"/>
                </a:solidFill>
              </a:rPr>
              <a:t>so far all based on APV25 chip</a:t>
            </a:r>
          </a:p>
          <a:p>
            <a:r>
              <a:rPr lang="en-GB" sz="1200" dirty="0" smtClean="0">
                <a:solidFill>
                  <a:srgbClr val="FF0000"/>
                </a:solidFill>
              </a:rPr>
              <a:t>Version 1 proto:  5 working</a:t>
            </a:r>
          </a:p>
          <a:p>
            <a:r>
              <a:rPr lang="en-GB" sz="1200" dirty="0" smtClean="0">
                <a:solidFill>
                  <a:srgbClr val="FF0000"/>
                </a:solidFill>
              </a:rPr>
              <a:t>Version 2 users: 11 </a:t>
            </a:r>
          </a:p>
          <a:p>
            <a:r>
              <a:rPr lang="en-GB" sz="1200" dirty="0" smtClean="0">
                <a:solidFill>
                  <a:srgbClr val="FF0000"/>
                </a:solidFill>
              </a:rPr>
              <a:t>Version 3 systems: 16  (CERN PCB + bonding workshops)</a:t>
            </a:r>
          </a:p>
          <a:p>
            <a:r>
              <a:rPr lang="en-GB" sz="1200" dirty="0" smtClean="0">
                <a:solidFill>
                  <a:srgbClr val="FF0000"/>
                </a:solidFill>
              </a:rPr>
              <a:t>                                320 (ELTOS + Hybrid SA )  = ongoing </a:t>
            </a:r>
          </a:p>
          <a:p>
            <a:endParaRPr lang="en-GB" sz="1200" dirty="0" smtClean="0">
              <a:solidFill>
                <a:schemeClr val="tx2"/>
              </a:solidFill>
            </a:endParaRPr>
          </a:p>
          <a:p>
            <a:endParaRPr lang="en-GB" sz="1200" dirty="0" smtClean="0">
              <a:solidFill>
                <a:schemeClr val="tx2"/>
              </a:solidFill>
            </a:endParaRPr>
          </a:p>
          <a:p>
            <a:endParaRPr lang="en-GB" sz="1200" dirty="0" smtClean="0">
              <a:solidFill>
                <a:schemeClr val="tx2"/>
              </a:solidFill>
            </a:endParaRPr>
          </a:p>
          <a:p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5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24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27984" y="5517232"/>
            <a:ext cx="4439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Industrial partners survey for the production</a:t>
            </a:r>
            <a:endParaRPr lang="en-GB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First SRS systems: ATLAS MAMMA</a:t>
            </a:r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04457E-486E-4AF7-9A4A-C0F0745B0F6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24578" name="Picture 2" descr="C:\Hans\R&amp;D\rd51\WG52\SRS Teams\Micromega Proto-SRS\Photos-MM\ALTAS MM tes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052736"/>
            <a:ext cx="2880320" cy="2160694"/>
          </a:xfrm>
          <a:prstGeom prst="rect">
            <a:avLst/>
          </a:prstGeom>
          <a:noFill/>
        </p:spPr>
      </p:pic>
      <p:pic>
        <p:nvPicPr>
          <p:cNvPr id="24579" name="Picture 3" descr="C:\Hans\R&amp;D\rd51\WG52\SRS Teams\Micromega Proto-SRS\Photos-MM\Hybrids on CSC-M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908720"/>
            <a:ext cx="2088232" cy="2786100"/>
          </a:xfrm>
          <a:prstGeom prst="rect">
            <a:avLst/>
          </a:prstGeom>
          <a:noFill/>
        </p:spPr>
      </p:pic>
      <p:pic>
        <p:nvPicPr>
          <p:cNvPr id="24580" name="Picture 4" descr="C:\Hans\R&amp;D\rd51\WG52\SRS Teams\Micromega Proto-SRS\Photos-MM\Lego-plot-M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789040"/>
            <a:ext cx="3200400" cy="240080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148064" y="3717033"/>
            <a:ext cx="2375587" cy="369332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CSC –sized Micromegas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3651" y="6237313"/>
            <a:ext cx="1504451" cy="369332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Online display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7" y="3284987"/>
            <a:ext cx="4032448" cy="369281"/>
          </a:xfrm>
          <a:prstGeom prst="rect">
            <a:avLst/>
          </a:prstGeom>
          <a:noFill/>
        </p:spPr>
        <p:txBody>
          <a:bodyPr wrap="square" lIns="91352" tIns="45680" rIns="91352" bIns="45680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MicroMegas test with cosmic trigger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25602" name="Picture 2" descr="Offline with SR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4221091"/>
            <a:ext cx="3240360" cy="220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First SRS systems: </a:t>
            </a:r>
            <a:br>
              <a:rPr lang="en-GB" sz="2800" b="1" dirty="0" smtClean="0">
                <a:solidFill>
                  <a:schemeClr val="tx2"/>
                </a:solidFill>
              </a:rPr>
            </a:br>
            <a:r>
              <a:rPr lang="en-GB" sz="2800" b="1" dirty="0" smtClean="0">
                <a:solidFill>
                  <a:schemeClr val="tx2"/>
                </a:solidFill>
              </a:rPr>
              <a:t>Florida Tech – muon tomography: 16 k channels</a:t>
            </a:r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04457E-486E-4AF7-9A4A-C0F0745B0F6F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4100" name="Picture 4" descr="C:\Hans\R&amp;D\rd51\WG52\SRS\Photos\SRS-small system Crate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2895600"/>
            <a:ext cx="4419600" cy="298766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419602" y="5867401"/>
            <a:ext cx="3467888" cy="523139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1400" dirty="0" smtClean="0">
                <a:solidFill>
                  <a:schemeClr val="tx2"/>
                </a:solidFill>
              </a:rPr>
              <a:t>      RD51 SRS system for homeland security</a:t>
            </a:r>
          </a:p>
          <a:p>
            <a:r>
              <a:rPr lang="en-GB" sz="1400" dirty="0" smtClean="0">
                <a:solidFill>
                  <a:schemeClr val="tx2"/>
                </a:solidFill>
              </a:rPr>
              <a:t>      16k GEM channels-&gt; 8 FECs -&gt; </a:t>
            </a:r>
            <a:r>
              <a:rPr lang="en-GB" sz="1400" dirty="0" err="1" smtClean="0">
                <a:solidFill>
                  <a:schemeClr val="tx2"/>
                </a:solidFill>
              </a:rPr>
              <a:t>GBe</a:t>
            </a:r>
            <a:r>
              <a:rPr lang="en-GB" sz="1400" dirty="0" smtClean="0">
                <a:solidFill>
                  <a:schemeClr val="tx2"/>
                </a:solidFill>
              </a:rPr>
              <a:t>-&gt;DATE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6021288"/>
            <a:ext cx="3312368" cy="261529"/>
          </a:xfrm>
          <a:prstGeom prst="rect">
            <a:avLst/>
          </a:prstGeom>
          <a:noFill/>
        </p:spPr>
        <p:txBody>
          <a:bodyPr wrap="square" lIns="91352" tIns="45680" rIns="91352" bIns="45680" rtlCol="0">
            <a:spAutoFit/>
          </a:bodyPr>
          <a:lstStyle/>
          <a:p>
            <a:r>
              <a:rPr lang="en-GB" sz="1100" dirty="0" smtClean="0">
                <a:solidFill>
                  <a:schemeClr val="tx2"/>
                </a:solidFill>
              </a:rPr>
              <a:t>16  of  148  APV hybrids 128 channels each</a:t>
            </a:r>
            <a:endParaRPr lang="en-GB" sz="1100" dirty="0">
              <a:solidFill>
                <a:schemeClr val="tx2"/>
              </a:solidFill>
            </a:endParaRPr>
          </a:p>
        </p:txBody>
      </p:sp>
      <p:pic>
        <p:nvPicPr>
          <p:cNvPr id="3073" name="Picture 1" descr="C:\Hans\R&amp;D\rd51\WG52\SRS\Photos\SRS with hybrids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05064"/>
            <a:ext cx="3276600" cy="2011922"/>
          </a:xfrm>
          <a:prstGeom prst="rect">
            <a:avLst/>
          </a:prstGeom>
          <a:noFill/>
        </p:spPr>
      </p:pic>
      <p:pic>
        <p:nvPicPr>
          <p:cNvPr id="3074" name="Picture 2" descr="C:\Hans\R&amp;D\rd51\WG52\SRS Teams\FIT Proto-SRS system\Photos-FIT\Small-SRS-8HDMI-in-Crat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600200"/>
            <a:ext cx="2667000" cy="200004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962402" y="2438404"/>
            <a:ext cx="3985337" cy="461584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1200" dirty="0" smtClean="0">
                <a:solidFill>
                  <a:schemeClr val="tx2"/>
                </a:solidFill>
              </a:rPr>
              <a:t>2011, March </a:t>
            </a:r>
          </a:p>
          <a:p>
            <a:r>
              <a:rPr lang="en-GB" sz="1200" dirty="0" smtClean="0">
                <a:solidFill>
                  <a:schemeClr val="tx2"/>
                </a:solidFill>
              </a:rPr>
              <a:t>Readout of 8 FEC’s via DATE/UDP  and 1 GB switch successful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91880" y="1628800"/>
            <a:ext cx="3938642" cy="369332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2010: first readout of </a:t>
            </a:r>
            <a:r>
              <a:rPr lang="en-GB" dirty="0" err="1" smtClean="0">
                <a:solidFill>
                  <a:schemeClr val="tx2"/>
                </a:solidFill>
              </a:rPr>
              <a:t>cosmics</a:t>
            </a:r>
            <a:r>
              <a:rPr lang="en-GB" dirty="0" smtClean="0">
                <a:solidFill>
                  <a:schemeClr val="tx2"/>
                </a:solidFill>
              </a:rPr>
              <a:t> with GEM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2" y="3657601"/>
            <a:ext cx="3421593" cy="338473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Now 2011: gearing up for 16 </a:t>
            </a:r>
            <a:r>
              <a:rPr lang="en-GB" sz="1600" dirty="0" err="1" smtClean="0">
                <a:solidFill>
                  <a:srgbClr val="FF0000"/>
                </a:solidFill>
              </a:rPr>
              <a:t>ch</a:t>
            </a:r>
            <a:r>
              <a:rPr lang="en-GB" sz="1600" dirty="0" smtClean="0">
                <a:solidFill>
                  <a:srgbClr val="FF0000"/>
                </a:solidFill>
              </a:rPr>
              <a:t> system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611563" y="1628801"/>
            <a:ext cx="7220411" cy="4693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63" tIns="45685" rIns="91363" bIns="45685">
            <a:spAutoFit/>
          </a:bodyPr>
          <a:lstStyle/>
          <a:p>
            <a:pPr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History</a:t>
            </a:r>
          </a:p>
          <a:p>
            <a:pPr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GEM 25mm x 25mm   				1996</a:t>
            </a: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THGEM 100mm x 100mm 				1996</a:t>
            </a: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GEM 330mm x 330mm 				1998</a:t>
            </a: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MicroMegas BULK 100mm x 100mm			2001 </a:t>
            </a: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MicroMegas BULK 600mm x 400mm			2003 </a:t>
            </a: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1">
              <a:defRPr/>
            </a:pPr>
            <a:r>
              <a:rPr lang="en-US" sz="2000" b="1" dirty="0" smtClean="0">
                <a:solidFill>
                  <a:srgbClr val="FF0000"/>
                </a:solidFill>
              </a:rPr>
              <a:t>Total review of the processes</a:t>
            </a: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GEM 1m x 450mm 					2009</a:t>
            </a: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MicroMegas BULK 1.5m x 500mm			2010 </a:t>
            </a: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THGEM 800mm x 400mm				2010</a:t>
            </a:r>
          </a:p>
          <a:p>
            <a:pPr>
              <a:defRPr/>
            </a:pPr>
            <a:endParaRPr lang="en-US" sz="2800" b="1" dirty="0" smtClean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979720" y="188640"/>
            <a:ext cx="5041679" cy="523210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WG6: EN/ICE Workshop upgrade</a:t>
            </a:r>
            <a:endParaRPr lang="en-GB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DSCN18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141800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0" descr="DSCN18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5445224"/>
            <a:ext cx="1008112" cy="1276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SC0046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1628800"/>
            <a:ext cx="1440160" cy="1080120"/>
          </a:xfrm>
          <a:prstGeom prst="rect">
            <a:avLst/>
          </a:prstGeom>
        </p:spPr>
      </p:pic>
      <p:pic>
        <p:nvPicPr>
          <p:cNvPr id="6" name="Picture 5" descr="DSC0047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2924944"/>
            <a:ext cx="1440160" cy="1080120"/>
          </a:xfrm>
          <a:prstGeom prst="rect">
            <a:avLst/>
          </a:prstGeom>
        </p:spPr>
      </p:pic>
      <p:pic>
        <p:nvPicPr>
          <p:cNvPr id="8" name="Picture 7" descr="DSCN182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4221088"/>
            <a:ext cx="1418003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339754" y="548681"/>
            <a:ext cx="5992447" cy="707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63" tIns="45685" rIns="91363" bIns="45685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UV exposure unit limited to 2m x 0.6x </a:t>
            </a: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 2.2m x 1.4m</a:t>
            </a:r>
            <a:endParaRPr lang="en-US" sz="2000" b="1" dirty="0" smtClean="0">
              <a:solidFill>
                <a:schemeClr val="tx2"/>
              </a:solidFill>
            </a:endParaRP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339752" y="1484786"/>
            <a:ext cx="5330370" cy="1631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363" tIns="45685" rIns="91363" bIns="45685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Resist developer limited to 0.6m width </a:t>
            </a: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 1.2m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Resist stripper 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Copper etcher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Dryer</a:t>
            </a:r>
            <a:endParaRPr lang="en-US" sz="2000" b="1" dirty="0" smtClean="0">
              <a:solidFill>
                <a:schemeClr val="tx2"/>
              </a:solidFill>
            </a:endParaRP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2339755" y="2996956"/>
            <a:ext cx="4756403" cy="1323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63" tIns="45685" rIns="91363" bIns="45685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GEM resist stripping  limited to 1m  2m </a:t>
            </a: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GEM electro etch</a:t>
            </a:r>
          </a:p>
          <a:p>
            <a:pPr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339756" y="4293096"/>
            <a:ext cx="4649322" cy="1015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63" tIns="45685" rIns="91363" bIns="45685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GEM polyimide etch limited to 1m  2m</a:t>
            </a:r>
          </a:p>
          <a:p>
            <a:pPr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339754" y="5517235"/>
            <a:ext cx="5104127" cy="1015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63" tIns="45685" rIns="91363" bIns="45685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  <a:sym typeface="Wingdings" pitchFamily="2" charset="2"/>
              </a:rPr>
              <a:t>Ovens limited to 1.5m x 0.6m  2.2m x 1.4m</a:t>
            </a:r>
          </a:p>
          <a:p>
            <a:pPr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21" name="Rectangle 9"/>
          <p:cNvSpPr>
            <a:spLocks noChangeArrowheads="1"/>
          </p:cNvSpPr>
          <p:nvPr/>
        </p:nvSpPr>
        <p:spPr bwMode="auto">
          <a:xfrm>
            <a:off x="0" y="2349500"/>
            <a:ext cx="9144000" cy="34559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52" tIns="45680" rIns="91352" bIns="45680" anchor="ctr"/>
          <a:lstStyle/>
          <a:p>
            <a:endParaRPr lang="en-GB"/>
          </a:p>
        </p:txBody>
      </p:sp>
      <p:sp>
        <p:nvSpPr>
          <p:cNvPr id="90118" name="Rectangle 6"/>
          <p:cNvSpPr>
            <a:spLocks noChangeArrowheads="1"/>
          </p:cNvSpPr>
          <p:nvPr/>
        </p:nvSpPr>
        <p:spPr bwMode="auto">
          <a:xfrm>
            <a:off x="0" y="660404"/>
            <a:ext cx="9144000" cy="1631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52" tIns="45680" rIns="91352" bIns="45680">
            <a:spAutoFit/>
          </a:bodyPr>
          <a:lstStyle/>
          <a:p>
            <a:pPr marL="342572" indent="-342572" algn="ctr">
              <a:buFontTx/>
              <a:buChar char="•"/>
            </a:pPr>
            <a:r>
              <a:rPr lang="en-US" sz="2000" b="1" dirty="0">
                <a:solidFill>
                  <a:schemeClr val="tx2"/>
                </a:solidFill>
                <a:latin typeface="Calibri" pitchFamily="34" charset="0"/>
              </a:rPr>
              <a:t> Last year, agreement was reached with CERN management </a:t>
            </a:r>
            <a:r>
              <a:rPr lang="en-US" sz="2000" b="1" dirty="0" smtClean="0">
                <a:solidFill>
                  <a:schemeClr val="tx2"/>
                </a:solidFill>
                <a:latin typeface="Calibri" pitchFamily="34" charset="0"/>
              </a:rPr>
              <a:t>to purchase the subset of machines necessary to carry out R&amp;D on large size GEM </a:t>
            </a:r>
          </a:p>
          <a:p>
            <a:pPr marL="342572" indent="-342572" algn="ctr"/>
            <a:r>
              <a:rPr lang="en-US" sz="2000" b="1" dirty="0" smtClean="0">
                <a:solidFill>
                  <a:schemeClr val="tx2"/>
                </a:solidFill>
                <a:latin typeface="Calibri" pitchFamily="34" charset="0"/>
              </a:rPr>
              <a:t>(2m x 0.5 m) &amp; Micromegas (2m x 1m) and the associated large size</a:t>
            </a:r>
          </a:p>
          <a:p>
            <a:pPr marL="342572" indent="-342572" algn="ctr"/>
            <a:r>
              <a:rPr lang="en-US" sz="2000" b="1" dirty="0" smtClean="0">
                <a:solidFill>
                  <a:schemeClr val="tx2"/>
                </a:solidFill>
                <a:latin typeface="Calibri" pitchFamily="34" charset="0"/>
              </a:rPr>
              <a:t> read-out boards in the current CERN EN/ICE facility. </a:t>
            </a:r>
          </a:p>
          <a:p>
            <a:pPr marL="342572" indent="-342572" algn="ctr">
              <a:buFontTx/>
              <a:buChar char="•"/>
            </a:pPr>
            <a:r>
              <a:rPr lang="en-US" sz="2000" b="1" dirty="0" smtClean="0">
                <a:solidFill>
                  <a:schemeClr val="tx2"/>
                </a:solidFill>
                <a:latin typeface="Calibri" pitchFamily="34" charset="0"/>
              </a:rPr>
              <a:t>Additional </a:t>
            </a:r>
            <a:r>
              <a:rPr lang="en-US" sz="2000" b="1" dirty="0">
                <a:solidFill>
                  <a:schemeClr val="tx2"/>
                </a:solidFill>
                <a:latin typeface="Calibri" pitchFamily="34" charset="0"/>
              </a:rPr>
              <a:t>funds for the workshop will come from the FP7 AIDA </a:t>
            </a:r>
            <a:r>
              <a:rPr lang="en-US" sz="2000" b="1" dirty="0" smtClean="0">
                <a:solidFill>
                  <a:schemeClr val="tx2"/>
                </a:solidFill>
                <a:latin typeface="Calibri" pitchFamily="34" charset="0"/>
              </a:rPr>
              <a:t>project</a:t>
            </a:r>
            <a:endParaRPr lang="en-US" sz="20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0120" name="Espace réservé du contenu 2"/>
          <p:cNvSpPr>
            <a:spLocks/>
          </p:cNvSpPr>
          <p:nvPr/>
        </p:nvSpPr>
        <p:spPr bwMode="auto">
          <a:xfrm>
            <a:off x="-107949" y="2420939"/>
            <a:ext cx="9396413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52" tIns="45680" rIns="91352" bIns="45680"/>
          <a:lstStyle/>
          <a:p>
            <a:pPr marL="547164" indent="-410766">
              <a:spcBef>
                <a:spcPct val="20000"/>
              </a:spcBef>
              <a:buFontTx/>
              <a:buChar char="•"/>
            </a:pP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GEM	</a:t>
            </a: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	        </a:t>
            </a:r>
            <a:r>
              <a:rPr lang="en-GB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</a:t>
            </a:r>
            <a:r>
              <a:rPr lang="en-GB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market        call </a:t>
            </a: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      </a:t>
            </a:r>
            <a:r>
              <a:rPr lang="en-GB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order              </a:t>
            </a: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ready</a:t>
            </a:r>
          </a:p>
          <a:p>
            <a:pPr marL="547164" indent="-410766">
              <a:spcBef>
                <a:spcPct val="20000"/>
              </a:spcBef>
            </a:pP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                                               </a:t>
            </a:r>
            <a:r>
              <a:rPr lang="en-GB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survey         tender </a:t>
            </a: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  <a:r>
              <a:rPr lang="en-GB" sz="16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	 </a:t>
            </a: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continuous polyimide etcher		x	</a:t>
            </a:r>
            <a:r>
              <a:rPr lang="en-GB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06/2011</a:t>
            </a:r>
            <a:endParaRPr lang="en-GB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Cu </a:t>
            </a:r>
            <a:r>
              <a:rPr lang="en-GB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electroetch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line 		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	</a:t>
            </a:r>
            <a:r>
              <a:rPr lang="en-GB" sz="1600" b="1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06/2011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            </a:t>
            </a:r>
          </a:p>
          <a:p>
            <a:pPr marL="547164" indent="-410766">
              <a:spcBef>
                <a:spcPct val="20000"/>
              </a:spcBef>
              <a:buFontTx/>
              <a:buChar char="•"/>
            </a:pPr>
            <a:r>
              <a:rPr lang="en-GB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Micromegas</a:t>
            </a: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large laminator 		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06/2011</a:t>
            </a:r>
            <a:endParaRPr lang="en-GB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large Cu etcher		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	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09/2011</a:t>
            </a:r>
            <a:endParaRPr lang="en-GB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large UV exposure unit		x	</a:t>
            </a:r>
            <a:r>
              <a:rPr lang="en-GB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06/2011</a:t>
            </a:r>
            <a:endParaRPr lang="en-GB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large resist developer	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	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09/2011</a:t>
            </a:r>
            <a:endParaRPr lang="en-GB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large resist stripper		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09/2011</a:t>
            </a:r>
            <a:endParaRPr lang="en-GB" sz="1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867531" lvl="1" indent="-282303">
              <a:spcBef>
                <a:spcPct val="20000"/>
              </a:spcBef>
              <a:buFontTx/>
              <a:buChar char="–"/>
            </a:pP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1 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large dryer		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x</a:t>
            </a:r>
            <a:r>
              <a:rPr lang="en-GB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en-GB" sz="1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06/2011</a:t>
            </a:r>
            <a:endParaRPr lang="fr-FR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90122" name="Text Box 10"/>
          <p:cNvSpPr txBox="1">
            <a:spLocks noChangeArrowheads="1"/>
          </p:cNvSpPr>
          <p:nvPr/>
        </p:nvSpPr>
        <p:spPr bwMode="auto">
          <a:xfrm>
            <a:off x="899593" y="5877278"/>
            <a:ext cx="7247384" cy="400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52" tIns="45680" rIns="91352" bIns="4568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  <a:latin typeface="Calibri" pitchFamily="34" charset="0"/>
              </a:rPr>
              <a:t>Machines should </a:t>
            </a:r>
            <a:r>
              <a:rPr lang="en-US" sz="2000" b="1" dirty="0">
                <a:solidFill>
                  <a:schemeClr val="tx2"/>
                </a:solidFill>
                <a:latin typeface="Calibri" pitchFamily="34" charset="0"/>
              </a:rPr>
              <a:t>be available in </a:t>
            </a:r>
            <a:r>
              <a:rPr lang="en-US" sz="2000" b="1" dirty="0" smtClean="0">
                <a:solidFill>
                  <a:schemeClr val="tx2"/>
                </a:solidFill>
                <a:latin typeface="Calibri" pitchFamily="34" charset="0"/>
              </a:rPr>
              <a:t>2011 </a:t>
            </a:r>
            <a:r>
              <a:rPr lang="en-US" sz="2000" b="1" dirty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 according to the schedule</a:t>
            </a:r>
            <a:endParaRPr lang="fr-FR" sz="20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79720" y="188640"/>
            <a:ext cx="5041679" cy="523210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WG6: EN/ICE Workshop upgrade</a:t>
            </a:r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10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29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7" y="4005064"/>
            <a:ext cx="3312365" cy="2207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http://indico.cern.ch/conferenceDisplay.py/getPic?picId=1&amp;confId=893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124744"/>
            <a:ext cx="3360373" cy="2520280"/>
          </a:xfrm>
          <a:prstGeom prst="rect">
            <a:avLst/>
          </a:prstGeom>
          <a:noFill/>
        </p:spPr>
      </p:pic>
      <p:sp>
        <p:nvSpPr>
          <p:cNvPr id="4" name="Slide Number Placeholder 1"/>
          <p:cNvSpPr txBox="1">
            <a:spLocks noGrp="1"/>
          </p:cNvSpPr>
          <p:nvPr/>
        </p:nvSpPr>
        <p:spPr>
          <a:xfrm>
            <a:off x="8715385" y="6572250"/>
            <a:ext cx="428625" cy="285750"/>
          </a:xfrm>
          <a:prstGeom prst="rect">
            <a:avLst/>
          </a:prstGeom>
          <a:noFill/>
        </p:spPr>
        <p:txBody>
          <a:bodyPr lIns="91330" tIns="45670" rIns="91330" bIns="45670" anchor="ctr"/>
          <a:lstStyle/>
          <a:p>
            <a:pPr>
              <a:defRPr/>
            </a:pPr>
            <a:fld id="{01C72801-E462-4743-BCB0-50F21E6FF5D9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3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5" name="図 11" descr="rd51 world map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980728"/>
            <a:ext cx="3755904" cy="2134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1520" y="5085184"/>
            <a:ext cx="5040560" cy="138498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GB" sz="1400" dirty="0" smtClean="0">
                <a:hlinkClick r:id="rId5"/>
              </a:rPr>
              <a:t>RD51 mini week (22-25 February 2010)</a:t>
            </a:r>
            <a:endParaRPr lang="en-GB" sz="1400" dirty="0" smtClean="0"/>
          </a:p>
          <a:p>
            <a:r>
              <a:rPr lang="en-GB" sz="1400" dirty="0" smtClean="0">
                <a:hlinkClick r:id="rId6"/>
              </a:rPr>
              <a:t>RD51 mini week (19-20 July 2010)</a:t>
            </a:r>
            <a:endParaRPr lang="en-GB" sz="1400" dirty="0" smtClean="0"/>
          </a:p>
          <a:p>
            <a:r>
              <a:rPr lang="en-GB" sz="1400" dirty="0" smtClean="0">
                <a:hlinkClick r:id="rId7"/>
              </a:rPr>
              <a:t>RD51 mini week (17-18 January 2011)</a:t>
            </a:r>
            <a:endParaRPr lang="en-GB" sz="1400" dirty="0" smtClean="0"/>
          </a:p>
          <a:p>
            <a:endParaRPr lang="en-GB" sz="1400" dirty="0" smtClean="0"/>
          </a:p>
          <a:p>
            <a:r>
              <a:rPr lang="en-GB" sz="1400" dirty="0" smtClean="0">
                <a:hlinkClick r:id="rId5"/>
              </a:rPr>
              <a:t>5th RD51 Collaboration Meeting; Freiburg (24-27 May 2010)</a:t>
            </a:r>
            <a:endParaRPr lang="en-GB" sz="1400" dirty="0" smtClean="0"/>
          </a:p>
          <a:p>
            <a:r>
              <a:rPr lang="en-GB" sz="1400" dirty="0" smtClean="0">
                <a:hlinkClick r:id="rId8"/>
              </a:rPr>
              <a:t>6th RD51 Collaboration Meeting, Bari (07-10 October 2010)</a:t>
            </a:r>
            <a:endParaRPr lang="en-GB" sz="1400" dirty="0"/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179514" y="3068960"/>
            <a:ext cx="5040559" cy="123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28000" tIns="64000" rIns="128000" bIns="64000">
            <a:spAutoFit/>
          </a:bodyPr>
          <a:lstStyle/>
          <a:p>
            <a:pPr>
              <a:buFontTx/>
              <a:buChar char="•"/>
            </a:pPr>
            <a:r>
              <a:rPr lang="en-US" b="1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75 </a:t>
            </a:r>
            <a:r>
              <a:rPr lang="en-US" b="1" dirty="0">
                <a:solidFill>
                  <a:schemeClr val="tx2"/>
                </a:solidFill>
                <a:latin typeface="Calibri" pitchFamily="34" charset="0"/>
              </a:rPr>
              <a:t>institutes </a:t>
            </a:r>
          </a:p>
          <a:p>
            <a:pPr>
              <a:buFontTx/>
              <a:buChar char="•"/>
            </a:pPr>
            <a:r>
              <a:rPr lang="en-US" b="1" dirty="0">
                <a:solidFill>
                  <a:schemeClr val="tx2"/>
                </a:solidFill>
                <a:latin typeface="Calibri" pitchFamily="34" charset="0"/>
              </a:rPr>
              <a:t> ~ 450 people involved</a:t>
            </a:r>
          </a:p>
          <a:p>
            <a:pPr>
              <a:buFontTx/>
              <a:buChar char="•"/>
            </a:pPr>
            <a:r>
              <a:rPr lang="en-US" b="1" dirty="0">
                <a:solidFill>
                  <a:schemeClr val="tx2"/>
                </a:solidFill>
                <a:latin typeface="Calibri" pitchFamily="34" charset="0"/>
              </a:rPr>
              <a:t> Representation (Europe, North America, </a:t>
            </a:r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	Asia</a:t>
            </a:r>
            <a:r>
              <a:rPr lang="en-US" b="1" dirty="0">
                <a:solidFill>
                  <a:schemeClr val="tx2"/>
                </a:solidFill>
                <a:latin typeface="Calibri" pitchFamily="34" charset="0"/>
              </a:rPr>
              <a:t>, South America, Africa)</a:t>
            </a:r>
            <a:endParaRPr lang="fr-FR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9833" y="188641"/>
            <a:ext cx="3059931" cy="520951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RD51 Collaboration</a:t>
            </a:r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4653136"/>
            <a:ext cx="4320480" cy="400110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GB" sz="2000" b="1" dirty="0" smtClean="0">
                <a:solidFill>
                  <a:schemeClr val="tx2"/>
                </a:solidFill>
              </a:rPr>
              <a:t>Collaboration meetings:</a:t>
            </a:r>
            <a:endParaRPr lang="en-GB" sz="2000" b="1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52121" y="3212976"/>
            <a:ext cx="3009991" cy="369332"/>
          </a:xfrm>
          <a:prstGeom prst="rect">
            <a:avLst/>
          </a:prstGeom>
          <a:noFill/>
        </p:spPr>
        <p:txBody>
          <a:bodyPr wrap="none" lIns="91429" tIns="45715" rIns="91429" bIns="45715" rtlCol="0">
            <a:spAutoFit/>
          </a:bodyPr>
          <a:lstStyle/>
          <a:p>
            <a:r>
              <a:rPr lang="en-GB" dirty="0" smtClean="0"/>
              <a:t>Freiburg , Germany, May 2010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940153" y="5805265"/>
            <a:ext cx="2442592" cy="369332"/>
          </a:xfrm>
          <a:prstGeom prst="rect">
            <a:avLst/>
          </a:prstGeom>
          <a:noFill/>
        </p:spPr>
        <p:txBody>
          <a:bodyPr wrap="none" lIns="91429" tIns="45715" rIns="91429" bIns="45715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Bari, Italy, October 2010</a:t>
            </a:r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79514" y="1052737"/>
            <a:ext cx="8893689" cy="5940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63" tIns="45685" rIns="91363" bIns="45685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 Set up a production line being able to face most of the future requests for large</a:t>
            </a:r>
          </a:p>
          <a:p>
            <a:pPr lvl="1"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	MPGD productions (prototype  and/or small productions)</a:t>
            </a: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 First step: Find adapted machines for large size objects production</a:t>
            </a:r>
          </a:p>
          <a:p>
            <a:pPr lvl="2"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-We are still in the purchasing process</a:t>
            </a:r>
          </a:p>
          <a:p>
            <a:pPr lvl="2">
              <a:buFontTx/>
              <a:buChar char="-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We need 9 new machines</a:t>
            </a:r>
          </a:p>
          <a:p>
            <a:pPr lvl="2">
              <a:buFontTx/>
              <a:buChar char="-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4 are at the installation process level</a:t>
            </a:r>
          </a:p>
          <a:p>
            <a:pPr lvl="2">
              <a:buFontTx/>
              <a:buChar char="-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2 are not yet delivered but the ordering process is done</a:t>
            </a:r>
          </a:p>
          <a:p>
            <a:pPr lvl="2">
              <a:buFontTx/>
              <a:buChar char="-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3 are at the market survey level</a:t>
            </a:r>
          </a:p>
          <a:p>
            <a:pPr lvl="2">
              <a:buFontTx/>
              <a:buChar char="-"/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2"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Initial planning : all machines running mid 2011</a:t>
            </a:r>
          </a:p>
          <a:p>
            <a:pPr lvl="2"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realistic  planning : all machines running September 2011</a:t>
            </a:r>
          </a:p>
          <a:p>
            <a:pPr lvl="1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Second step: </a:t>
            </a:r>
          </a:p>
          <a:p>
            <a:pPr lvl="2"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-redefinition of  all the process parameter related to the new equipments</a:t>
            </a:r>
          </a:p>
          <a:p>
            <a:pPr lvl="2"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-small prototypes production for </a:t>
            </a:r>
          </a:p>
          <a:p>
            <a:pPr lvl="2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2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lvl="2">
              <a:defRPr/>
            </a:pPr>
            <a:endParaRPr lang="en-US" sz="2000" b="1" dirty="0" smtClean="0">
              <a:solidFill>
                <a:schemeClr val="tx2"/>
              </a:solidFill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771801" y="260654"/>
            <a:ext cx="3146420" cy="466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63" tIns="45685" rIns="91363" bIns="45685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MPGD production plan</a:t>
            </a:r>
            <a:endParaRPr lang="en-US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467546" y="980729"/>
            <a:ext cx="7867768" cy="5632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63" tIns="45685" rIns="91363" bIns="45685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CERN investment:</a:t>
            </a: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Equipments for large size GEM manufacturing (</a:t>
            </a:r>
            <a:r>
              <a:rPr lang="en-US" sz="2000" b="1" dirty="0" smtClean="0">
                <a:solidFill>
                  <a:srgbClr val="FF0000"/>
                </a:solidFill>
              </a:rPr>
              <a:t>2m x 0.5m</a:t>
            </a:r>
            <a:r>
              <a:rPr lang="en-US" sz="2000" b="1" dirty="0" smtClean="0">
                <a:solidFill>
                  <a:schemeClr val="tx2"/>
                </a:solidFill>
              </a:rPr>
              <a:t>)</a:t>
            </a: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Equipments for large size MicroMegas manufacturing (</a:t>
            </a:r>
            <a:r>
              <a:rPr lang="en-US" sz="2000" b="1" dirty="0" smtClean="0">
                <a:solidFill>
                  <a:srgbClr val="FF0000"/>
                </a:solidFill>
              </a:rPr>
              <a:t>2m x 1m</a:t>
            </a:r>
            <a:r>
              <a:rPr lang="en-US" sz="2000" b="1" dirty="0" smtClean="0">
                <a:solidFill>
                  <a:schemeClr val="tx2"/>
                </a:solidFill>
              </a:rPr>
              <a:t>)</a:t>
            </a: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Participation of 4 technicians (15% of their time)</a:t>
            </a:r>
          </a:p>
          <a:p>
            <a:pPr lvl="1">
              <a:defRPr/>
            </a:pPr>
            <a:endParaRPr lang="en-US" sz="2000" b="1" dirty="0">
              <a:solidFill>
                <a:schemeClr val="tx2"/>
              </a:solidFill>
            </a:endParaRPr>
          </a:p>
          <a:p>
            <a:pPr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AIDA contribution:</a:t>
            </a:r>
            <a:endParaRPr lang="en-US" sz="2000" b="1" dirty="0">
              <a:solidFill>
                <a:schemeClr val="tx2"/>
              </a:solidFill>
            </a:endParaRPr>
          </a:p>
          <a:p>
            <a:pPr lvl="1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Finance a technician during 2 years to:</a:t>
            </a:r>
          </a:p>
          <a:p>
            <a:pPr lvl="2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Set up the equipments</a:t>
            </a:r>
          </a:p>
          <a:p>
            <a:pPr lvl="2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Produce large prototypes for: (non exhaustive list)</a:t>
            </a:r>
          </a:p>
          <a:p>
            <a:pPr lvl="3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SLHC ATLAS Muon detector upgrade</a:t>
            </a:r>
          </a:p>
          <a:p>
            <a:pPr lvl="3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CMS Muon  detector upgrade</a:t>
            </a:r>
          </a:p>
          <a:p>
            <a:pPr lvl="3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KLOE2 inner tracker (Frascati)</a:t>
            </a:r>
          </a:p>
          <a:p>
            <a:pPr lvl="3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STAR tracker</a:t>
            </a:r>
          </a:p>
          <a:p>
            <a:pPr lvl="3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Panda inner tracker (Munich)</a:t>
            </a:r>
          </a:p>
          <a:p>
            <a:pPr lvl="3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Florida Tech university (homeland security)</a:t>
            </a:r>
          </a:p>
          <a:p>
            <a:pPr lvl="3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ILC calorimeters (Lapp Annecy, Arlington Texas)</a:t>
            </a:r>
          </a:p>
          <a:p>
            <a:pPr lvl="3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Large area, High spatial resolution Tracker at Jefferson Lab</a:t>
            </a:r>
          </a:p>
          <a:p>
            <a:pPr lvl="3">
              <a:buFontTx/>
              <a:buChar char="•"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Etc…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979720" y="188640"/>
            <a:ext cx="5041679" cy="523210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WG6: EN/ICE Workshop upgrade</a:t>
            </a:r>
            <a:endParaRPr lang="en-GB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611196" y="115889"/>
            <a:ext cx="7921625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52" tIns="45680" rIns="91352" bIns="45680" anchor="ctr"/>
          <a:lstStyle/>
          <a:p>
            <a:endParaRPr lang="en-GB"/>
          </a:p>
        </p:txBody>
      </p:sp>
      <p:sp>
        <p:nvSpPr>
          <p:cNvPr id="91142" name="Text Box 6"/>
          <p:cNvSpPr txBox="1">
            <a:spLocks noChangeArrowheads="1"/>
          </p:cNvSpPr>
          <p:nvPr/>
        </p:nvSpPr>
        <p:spPr bwMode="auto">
          <a:xfrm>
            <a:off x="323528" y="1556792"/>
            <a:ext cx="4419047" cy="203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352" tIns="45680" rIns="91352" bIns="45680">
            <a:spAutoFit/>
          </a:bodyPr>
          <a:lstStyle/>
          <a:p>
            <a:r>
              <a:rPr lang="en-US" b="1" dirty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GEM </a:t>
            </a:r>
            <a:r>
              <a:rPr lang="en-US" b="1" dirty="0" smtClean="0">
                <a:solidFill>
                  <a:srgbClr val="FF0000"/>
                </a:solidFill>
              </a:rPr>
              <a:t>Technology</a:t>
            </a:r>
          </a:p>
          <a:p>
            <a:endParaRPr lang="en-US" b="1" dirty="0">
              <a:solidFill>
                <a:schemeClr val="tx2"/>
              </a:solidFill>
            </a:endParaRPr>
          </a:p>
          <a:p>
            <a:pPr>
              <a:buFontTx/>
              <a:buChar char="•"/>
            </a:pPr>
            <a:r>
              <a:rPr lang="en-US" b="1" dirty="0">
                <a:solidFill>
                  <a:schemeClr val="tx2"/>
                </a:solidFill>
              </a:rPr>
              <a:t> New Flex (Korea, Seoul)</a:t>
            </a:r>
          </a:p>
          <a:p>
            <a:pPr>
              <a:buFontTx/>
              <a:buChar char="•"/>
            </a:pPr>
            <a:r>
              <a:rPr lang="en-US" b="1" dirty="0">
                <a:solidFill>
                  <a:schemeClr val="tx2"/>
                </a:solidFill>
              </a:rPr>
              <a:t> Tech-ETCH (USA, Boston)</a:t>
            </a:r>
          </a:p>
          <a:p>
            <a:pPr>
              <a:buFontTx/>
              <a:buChar char="•"/>
            </a:pP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 err="1">
                <a:solidFill>
                  <a:schemeClr val="tx2"/>
                </a:solidFill>
              </a:rPr>
              <a:t>Scienergy</a:t>
            </a:r>
            <a:r>
              <a:rPr lang="en-US" b="1" dirty="0">
                <a:solidFill>
                  <a:schemeClr val="tx2"/>
                </a:solidFill>
              </a:rPr>
              <a:t> (Japan, Tokyo)</a:t>
            </a:r>
          </a:p>
          <a:p>
            <a:pPr>
              <a:buFontTx/>
              <a:buChar char="•"/>
            </a:pP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GB" b="1" dirty="0" err="1" smtClean="0">
                <a:solidFill>
                  <a:schemeClr val="tx2"/>
                </a:solidFill>
              </a:rPr>
              <a:t>Keerthi</a:t>
            </a:r>
            <a:r>
              <a:rPr lang="en-GB" b="1" dirty="0" smtClean="0">
                <a:solidFill>
                  <a:schemeClr val="tx2"/>
                </a:solidFill>
              </a:rPr>
              <a:t> Industries (India)</a:t>
            </a:r>
          </a:p>
          <a:p>
            <a:pPr>
              <a:buFontTx/>
              <a:buChar char="•"/>
            </a:pPr>
            <a:r>
              <a:rPr lang="en-GB" b="1" dirty="0" err="1" smtClean="0">
                <a:solidFill>
                  <a:schemeClr val="tx2"/>
                </a:solidFill>
              </a:rPr>
              <a:t>MicroMETAL</a:t>
            </a:r>
            <a:r>
              <a:rPr lang="en-GB" b="1" dirty="0" smtClean="0">
                <a:solidFill>
                  <a:schemeClr val="tx2"/>
                </a:solidFill>
              </a:rPr>
              <a:t> GmbH (Germany, </a:t>
            </a:r>
            <a:r>
              <a:rPr lang="en-GB" b="1" dirty="0" err="1" smtClean="0">
                <a:solidFill>
                  <a:schemeClr val="tx2"/>
                </a:solidFill>
              </a:rPr>
              <a:t>Muellheim</a:t>
            </a:r>
            <a:r>
              <a:rPr lang="en-GB" b="1" dirty="0" smtClean="0">
                <a:solidFill>
                  <a:schemeClr val="tx2"/>
                </a:solidFill>
              </a:rPr>
              <a:t>) 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91143" name="Text Box 7"/>
          <p:cNvSpPr txBox="1">
            <a:spLocks noChangeArrowheads="1"/>
          </p:cNvSpPr>
          <p:nvPr/>
        </p:nvSpPr>
        <p:spPr bwMode="auto">
          <a:xfrm>
            <a:off x="4427984" y="1556792"/>
            <a:ext cx="3267386" cy="14772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352" tIns="45680" rIns="91352" bIns="4568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Micromegas </a:t>
            </a:r>
            <a:r>
              <a:rPr lang="en-US" b="1" dirty="0" smtClean="0">
                <a:solidFill>
                  <a:srgbClr val="FF0000"/>
                </a:solidFill>
              </a:rPr>
              <a:t>Technology</a:t>
            </a:r>
          </a:p>
          <a:p>
            <a:endParaRPr lang="en-US" b="1" dirty="0">
              <a:solidFill>
                <a:schemeClr val="tx2"/>
              </a:solidFill>
            </a:endParaRPr>
          </a:p>
          <a:p>
            <a:pPr>
              <a:buFontTx/>
              <a:buChar char="•"/>
            </a:pPr>
            <a:r>
              <a:rPr lang="en-US" b="1" dirty="0">
                <a:solidFill>
                  <a:schemeClr val="tx2"/>
                </a:solidFill>
              </a:rPr>
              <a:t> TRIANGLE LABS (USA, Nevada)</a:t>
            </a:r>
          </a:p>
          <a:p>
            <a:pPr>
              <a:buFontTx/>
              <a:buChar char="•"/>
            </a:pPr>
            <a:r>
              <a:rPr lang="en-US" b="1" dirty="0">
                <a:solidFill>
                  <a:schemeClr val="tx2"/>
                </a:solidFill>
              </a:rPr>
              <a:t> SOMACIS (Italy, </a:t>
            </a:r>
            <a:r>
              <a:rPr lang="en-US" b="1" dirty="0" err="1">
                <a:solidFill>
                  <a:schemeClr val="tx2"/>
                </a:solidFill>
              </a:rPr>
              <a:t>Castelfidarco</a:t>
            </a:r>
            <a:r>
              <a:rPr lang="en-US" b="1" dirty="0">
                <a:solidFill>
                  <a:schemeClr val="tx2"/>
                </a:solidFill>
              </a:rPr>
              <a:t>)</a:t>
            </a:r>
          </a:p>
          <a:p>
            <a:pPr>
              <a:buFontTx/>
              <a:buChar char="•"/>
            </a:pPr>
            <a:r>
              <a:rPr lang="en-US" b="1" dirty="0">
                <a:solidFill>
                  <a:schemeClr val="tx2"/>
                </a:solidFill>
              </a:rPr>
              <a:t> CIREA (France, CHOLET)</a:t>
            </a:r>
          </a:p>
        </p:txBody>
      </p:sp>
      <p:sp>
        <p:nvSpPr>
          <p:cNvPr id="91144" name="Text Box 8"/>
          <p:cNvSpPr txBox="1">
            <a:spLocks noChangeArrowheads="1"/>
          </p:cNvSpPr>
          <p:nvPr/>
        </p:nvSpPr>
        <p:spPr bwMode="auto">
          <a:xfrm>
            <a:off x="2121942" y="1124750"/>
            <a:ext cx="4044265" cy="3692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352" tIns="45680" rIns="91352" bIns="4568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THGEM Technology </a:t>
            </a:r>
            <a:r>
              <a:rPr lang="en-US" b="1" dirty="0">
                <a:solidFill>
                  <a:schemeClr val="tx2"/>
                </a:solidFill>
              </a:rPr>
              <a:t>– ELTOS S.p.A. (Italy)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8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32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31773" y="188641"/>
            <a:ext cx="5274792" cy="892471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WG6: Technology Industrialization</a:t>
            </a:r>
          </a:p>
          <a:p>
            <a:pPr algn="ctr"/>
            <a:r>
              <a:rPr lang="en-GB" sz="2400" b="1" dirty="0" smtClean="0">
                <a:solidFill>
                  <a:schemeClr val="tx2"/>
                </a:solidFill>
              </a:rPr>
              <a:t>Potential partners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251520" y="4149080"/>
            <a:ext cx="5195888" cy="2376264"/>
          </a:xfrm>
          <a:prstGeom prst="rect">
            <a:avLst/>
          </a:prstGeom>
        </p:spPr>
        <p:txBody>
          <a:bodyPr lIns="91407" tIns="45705" rIns="91407" bIns="45705"/>
          <a:lstStyle/>
          <a:p>
            <a:pPr marL="342572" indent="-342572">
              <a:spcBef>
                <a:spcPct val="20000"/>
              </a:spcBef>
            </a:pPr>
            <a:r>
              <a:rPr lang="en-US" b="1" dirty="0" smtClean="0">
                <a:solidFill>
                  <a:srgbClr val="FF0000"/>
                </a:solidFill>
              </a:rPr>
              <a:t>SACLAY bulk MicroMegas workshop</a:t>
            </a:r>
          </a:p>
          <a:p>
            <a:pPr marL="342572" indent="-342572">
              <a:spcBef>
                <a:spcPct val="20000"/>
              </a:spcBef>
            </a:pPr>
            <a:endParaRPr lang="en-US" sz="1600" b="1" dirty="0" smtClean="0">
              <a:solidFill>
                <a:schemeClr val="tx2"/>
              </a:solidFill>
            </a:endParaRPr>
          </a:p>
          <a:p>
            <a:pPr marL="342572" indent="-342572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Very inventive detectors being tried. </a:t>
            </a:r>
          </a:p>
          <a:p>
            <a:pPr marL="342572" indent="-342572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Double-sided : coarse readout on one side, finer multiplexed readout on the other side</a:t>
            </a:r>
          </a:p>
          <a:p>
            <a:pPr marL="342572" indent="-342572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Bulk with thin meshes</a:t>
            </a:r>
          </a:p>
          <a:p>
            <a:pPr marL="342572" indent="-342572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Also trying thick meshes (90% cheaper)</a:t>
            </a:r>
          </a:p>
          <a:p>
            <a:pPr marL="342572" indent="-342572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The Saclay bulk workshop is now ready to help</a:t>
            </a:r>
          </a:p>
        </p:txBody>
      </p:sp>
      <p:pic>
        <p:nvPicPr>
          <p:cNvPr id="11" name="Espace réservé du contenu 4" descr="Bulk Saclay bifac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220072" y="3933056"/>
            <a:ext cx="3384376" cy="2476792"/>
          </a:xfrm>
          <a:prstGeom prst="rect">
            <a:avLst/>
          </a:prstGeom>
        </p:spPr>
      </p:pic>
      <p:sp>
        <p:nvSpPr>
          <p:cNvPr id="12" name="Sous-titre 3"/>
          <p:cNvSpPr txBox="1">
            <a:spLocks/>
          </p:cNvSpPr>
          <p:nvPr/>
        </p:nvSpPr>
        <p:spPr>
          <a:xfrm>
            <a:off x="5292080" y="6446122"/>
            <a:ext cx="4212976" cy="411881"/>
          </a:xfrm>
          <a:prstGeom prst="rect">
            <a:avLst/>
          </a:prstGeom>
          <a:noFill/>
        </p:spPr>
        <p:txBody>
          <a:bodyPr lIns="91407" tIns="45705" rIns="91407" bIns="45705"/>
          <a:lstStyle/>
          <a:p>
            <a:pPr marL="342572" indent="-342572">
              <a:spcBef>
                <a:spcPct val="20000"/>
              </a:spcBef>
            </a:pPr>
            <a:r>
              <a:rPr lang="en-US" sz="1600" b="1" dirty="0" smtClean="0">
                <a:solidFill>
                  <a:schemeClr val="tx2"/>
                </a:solidFill>
              </a:rPr>
              <a:t>Clas12 double sided  bulk MicroMegas</a:t>
            </a:r>
            <a:endParaRPr lang="en-US" sz="1600" b="1" dirty="0" smtClean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16016" y="2996952"/>
            <a:ext cx="4212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Industrial  test runs for each technology foreseen in 2011 after selection of the best candidates</a:t>
            </a:r>
            <a:endParaRPr lang="en-GB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8"/>
            <a:ext cx="5292080" cy="15935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7475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2" y="188640"/>
            <a:ext cx="3626617" cy="421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6216972" y="782640"/>
            <a:ext cx="2385389" cy="7077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341" tIns="45675" rIns="91341" bIns="45675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CERN-Council-S/049,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September 7, 2009)</a:t>
            </a:r>
            <a:endParaRPr lang="fr-FR" sz="20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4768" name="Text Box 16"/>
          <p:cNvSpPr txBox="1">
            <a:spLocks noChangeArrowheads="1"/>
          </p:cNvSpPr>
          <p:nvPr/>
        </p:nvSpPr>
        <p:spPr bwMode="auto">
          <a:xfrm>
            <a:off x="323528" y="2492896"/>
            <a:ext cx="8460432" cy="390867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1341" tIns="45675" rIns="91341" bIns="45675">
            <a:spAutoFit/>
          </a:bodyPr>
          <a:lstStyle/>
          <a:p>
            <a:endParaRPr lang="en-US" sz="16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 b="1" u="sng" dirty="0">
                <a:solidFill>
                  <a:schemeClr val="tx2"/>
                </a:solidFill>
              </a:rPr>
              <a:t>2009:</a:t>
            </a:r>
            <a:r>
              <a:rPr lang="en-US" b="1" dirty="0">
                <a:solidFill>
                  <a:schemeClr val="tx2"/>
                </a:solidFill>
              </a:rPr>
              <a:t> RD51 was proposed as a pilot case for the technology pooling</a:t>
            </a:r>
          </a:p>
          <a:p>
            <a:r>
              <a:rPr lang="en-US" b="1" dirty="0">
                <a:solidFill>
                  <a:schemeClr val="tx2"/>
                </a:solidFill>
              </a:rPr>
              <a:t>(MPGD technologies are owned by the organizations, members of the TTN)</a:t>
            </a:r>
          </a:p>
          <a:p>
            <a:endParaRPr lang="en-US" sz="16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</a:pPr>
            <a:r>
              <a:rPr lang="en-US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“One-stop licensing for industry” (bridging the gap between institutes and industry)</a:t>
            </a:r>
          </a:p>
          <a:p>
            <a:pPr>
              <a:buFontTx/>
              <a:buChar char="•"/>
            </a:pPr>
            <a:r>
              <a:rPr lang="en-US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The IP coming from the HEP research community is better identified and more visible</a:t>
            </a:r>
            <a:endParaRPr lang="fr-FR" sz="16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Char char="•"/>
            </a:pPr>
            <a:endParaRPr lang="en-US" sz="16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  <a:p>
            <a:r>
              <a:rPr lang="en-US" sz="16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2010:</a:t>
            </a:r>
            <a:r>
              <a:rPr lang="en-US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 In collaboration with RD51, TTN conducted an inventory of the </a:t>
            </a:r>
            <a:r>
              <a:rPr lang="en-US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technologies</a:t>
            </a:r>
            <a:r>
              <a:rPr lang="en-US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, expertise, production methods, test facilities and patents used</a:t>
            </a:r>
          </a:p>
          <a:p>
            <a:endParaRPr lang="en-US" sz="16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  <a:p>
            <a:endParaRPr lang="en-US" sz="16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  <a:p>
            <a:r>
              <a:rPr lang="en-US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TTN plans to build several technology offers for the RD51/MPGD devices </a:t>
            </a:r>
            <a:r>
              <a:rPr lang="en-US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and developments </a:t>
            </a:r>
            <a:r>
              <a:rPr lang="en-US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(e.g. industrialization of SRS production </a:t>
            </a:r>
            <a:r>
              <a:rPr lang="en-US" sz="1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) </a:t>
            </a:r>
            <a:endParaRPr lang="en-US" sz="16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  <a:p>
            <a:endParaRPr lang="en-US" sz="1600" b="1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sym typeface="Wingdings" pitchFamily="2" charset="2"/>
            </a:endParaRPr>
          </a:p>
          <a:p>
            <a:endParaRPr lang="fr-FR" sz="2000" b="1" dirty="0">
              <a:solidFill>
                <a:srgbClr val="CC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74769" name="Text Box 17"/>
          <p:cNvSpPr txBox="1">
            <a:spLocks noChangeArrowheads="1"/>
          </p:cNvSpPr>
          <p:nvPr/>
        </p:nvSpPr>
        <p:spPr bwMode="auto">
          <a:xfrm>
            <a:off x="6301107" y="1628777"/>
            <a:ext cx="2385389" cy="7077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341" tIns="45675" rIns="91341" bIns="45675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CERN-Council-S/068,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September 7, 2010)</a:t>
            </a:r>
            <a:endParaRPr lang="fr-FR" sz="20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665" y="188645"/>
            <a:ext cx="5413388" cy="521001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WG6: Technology Transfer Network</a:t>
            </a:r>
          </a:p>
        </p:txBody>
      </p:sp>
      <p:sp>
        <p:nvSpPr>
          <p:cNvPr id="10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33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92697"/>
            <a:ext cx="5076056" cy="3869938"/>
          </a:xfrm>
          <a:prstGeom prst="rect">
            <a:avLst/>
          </a:prstGeom>
        </p:spPr>
      </p:pic>
      <p:graphicFrame>
        <p:nvGraphicFramePr>
          <p:cNvPr id="4" name="Content Placeholder 6"/>
          <p:cNvGraphicFramePr>
            <a:graphicFrameLocks/>
          </p:cNvGraphicFramePr>
          <p:nvPr/>
        </p:nvGraphicFramePr>
        <p:xfrm>
          <a:off x="5220072" y="908721"/>
          <a:ext cx="3707904" cy="5131295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359917"/>
                <a:gridCol w="1347987"/>
              </a:tblGrid>
              <a:tr h="33528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Institution*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Country</a:t>
                      </a:r>
                      <a:endParaRPr lang="en-GB" sz="1600" dirty="0"/>
                    </a:p>
                  </a:txBody>
                  <a:tcPr/>
                </a:tc>
              </a:tr>
              <a:tr h="2687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CEA</a:t>
                      </a:r>
                      <a:r>
                        <a:rPr lang="en-GB" sz="1400" dirty="0" smtClean="0"/>
                        <a:t>/IRFU</a:t>
                      </a:r>
                      <a:endParaRPr lang="en-US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France</a:t>
                      </a:r>
                      <a:endParaRPr lang="en-US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87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CERN</a:t>
                      </a:r>
                      <a:endParaRPr lang="en-US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 </a:t>
                      </a:r>
                      <a:endParaRPr lang="en-US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87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CHALMERS</a:t>
                      </a:r>
                      <a:endParaRPr lang="en-US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Sweden</a:t>
                      </a:r>
                      <a:endParaRPr lang="en-US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87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Copenhagen University</a:t>
                      </a:r>
                      <a:endParaRPr lang="en-US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Denmark</a:t>
                      </a:r>
                      <a:endParaRPr lang="en-US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87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/>
                        <a:t>CNRS/IN2P3</a:t>
                      </a:r>
                      <a:endParaRPr lang="en-US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France</a:t>
                      </a:r>
                      <a:endParaRPr lang="en-US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87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/>
                        <a:t>DESY</a:t>
                      </a:r>
                      <a:endParaRPr lang="en-US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Germany</a:t>
                      </a:r>
                      <a:endParaRPr lang="en-US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87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dirty="0" smtClean="0"/>
                        <a:t>EPFL</a:t>
                      </a:r>
                      <a:endParaRPr lang="en-US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Switzerland</a:t>
                      </a:r>
                      <a:endParaRPr lang="en-US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87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GSI</a:t>
                      </a:r>
                      <a:endParaRPr lang="en-US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Germany</a:t>
                      </a:r>
                      <a:endParaRPr lang="en-US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687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INFN</a:t>
                      </a:r>
                      <a:endParaRPr lang="en-US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Italy</a:t>
                      </a:r>
                      <a:endParaRPr lang="en-US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/>
                        <a:t>JSI </a:t>
                      </a:r>
                      <a:r>
                        <a:rPr lang="en-US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Jožef</a:t>
                      </a: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Stefan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dirty="0" smtClean="0"/>
                        <a:t>Institute</a:t>
                      </a:r>
                      <a:endParaRPr lang="en-US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Slovenia</a:t>
                      </a:r>
                      <a:endParaRPr lang="en-US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864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PSI Paul </a:t>
                      </a:r>
                      <a:r>
                        <a:rPr lang="en-GB" sz="1400" dirty="0" err="1"/>
                        <a:t>Scherrer</a:t>
                      </a:r>
                      <a:r>
                        <a:rPr lang="en-GB" sz="1400" dirty="0"/>
                        <a:t> Institute</a:t>
                      </a:r>
                      <a:endParaRPr lang="en-US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Switzerland</a:t>
                      </a:r>
                      <a:endParaRPr lang="en-US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3542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National Technical University of Athens</a:t>
                      </a:r>
                      <a:endParaRPr lang="en-US" sz="14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Greece</a:t>
                      </a:r>
                      <a:endParaRPr lang="en-US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915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LIP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Portugal</a:t>
                      </a:r>
                      <a:endParaRPr lang="en-GB" sz="1400" dirty="0"/>
                    </a:p>
                  </a:txBody>
                  <a:tcPr/>
                </a:tc>
              </a:tr>
              <a:tr h="662453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STFC, Scientific</a:t>
                      </a:r>
                      <a:r>
                        <a:rPr lang="en-GB" sz="1400" baseline="0" dirty="0" smtClean="0"/>
                        <a:t> &amp; Technology Facilities Council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UK</a:t>
                      </a:r>
                      <a:endParaRPr lang="en-GB" sz="1400" dirty="0"/>
                    </a:p>
                  </a:txBody>
                  <a:tcPr/>
                </a:tc>
              </a:tr>
              <a:tr h="30915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University of Sofia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Bulgaria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35337" y="188645"/>
            <a:ext cx="5413388" cy="521001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WG6: Technology Transfer Network</a:t>
            </a:r>
          </a:p>
        </p:txBody>
      </p:sp>
      <p:sp>
        <p:nvSpPr>
          <p:cNvPr id="6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34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9512" y="4797158"/>
            <a:ext cx="4680520" cy="646331"/>
          </a:xfrm>
          <a:prstGeom prst="rect">
            <a:avLst/>
          </a:prstGeom>
        </p:spPr>
        <p:txBody>
          <a:bodyPr wrap="square" lIns="91374" tIns="45690" rIns="91374" bIns="4569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inventory of the technologies, expertise, production methods, test facilities and patents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364088" y="6093296"/>
            <a:ext cx="3240360" cy="600104"/>
          </a:xfrm>
          <a:prstGeom prst="rect">
            <a:avLst/>
          </a:prstGeom>
          <a:noFill/>
        </p:spPr>
        <p:txBody>
          <a:bodyPr wrap="square" lIns="91374" tIns="45690" rIns="91374" bIns="45690" rtlCol="0">
            <a:spAutoFit/>
          </a:bodyPr>
          <a:lstStyle/>
          <a:p>
            <a:r>
              <a:rPr lang="en-GB" sz="1100" dirty="0" smtClean="0"/>
              <a:t>*TT Network members on September 2010,</a:t>
            </a:r>
          </a:p>
          <a:p>
            <a:r>
              <a:rPr lang="en-GB" sz="1100" dirty="0" smtClean="0"/>
              <a:t>CPAN/SPAIN  officially applied for full membership,</a:t>
            </a:r>
          </a:p>
          <a:p>
            <a:r>
              <a:rPr lang="en-GB" sz="1100" dirty="0" smtClean="0"/>
              <a:t>KFKI, Hungary observer status</a:t>
            </a:r>
            <a:endParaRPr lang="en-GB" sz="11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35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764705"/>
            <a:ext cx="2952328" cy="180598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323528" y="2725631"/>
            <a:ext cx="3960440" cy="3707240"/>
            <a:chOff x="1530867" y="1018051"/>
            <a:chExt cx="6231776" cy="537154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30867" y="1306844"/>
              <a:ext cx="6231776" cy="508275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 rot="18295035">
              <a:off x="2800981" y="2501954"/>
              <a:ext cx="3984811" cy="101700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fr-CH" sz="36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Example</a:t>
              </a:r>
              <a:endParaRPr lang="fr-CH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644014" y="1917649"/>
            <a:ext cx="3720029" cy="4940353"/>
            <a:chOff x="5131872" y="1274711"/>
            <a:chExt cx="3720029" cy="4940353"/>
          </a:xfrm>
        </p:grpSpPr>
        <p:sp>
          <p:nvSpPr>
            <p:cNvPr id="8" name="Freeform 2"/>
            <p:cNvSpPr>
              <a:spLocks/>
            </p:cNvSpPr>
            <p:nvPr/>
          </p:nvSpPr>
          <p:spPr bwMode="auto">
            <a:xfrm>
              <a:off x="6652136" y="1396784"/>
              <a:ext cx="587126" cy="84396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57" y="44"/>
                </a:cxn>
                <a:cxn ang="0">
                  <a:pos x="123" y="38"/>
                </a:cxn>
                <a:cxn ang="0">
                  <a:pos x="222" y="26"/>
                </a:cxn>
                <a:cxn ang="0">
                  <a:pos x="288" y="17"/>
                </a:cxn>
                <a:cxn ang="0">
                  <a:pos x="408" y="5"/>
                </a:cxn>
                <a:cxn ang="0">
                  <a:pos x="408" y="23"/>
                </a:cxn>
                <a:cxn ang="0">
                  <a:pos x="405" y="17"/>
                </a:cxn>
                <a:cxn ang="0">
                  <a:pos x="396" y="14"/>
                </a:cxn>
                <a:cxn ang="0">
                  <a:pos x="303" y="11"/>
                </a:cxn>
                <a:cxn ang="0">
                  <a:pos x="396" y="5"/>
                </a:cxn>
                <a:cxn ang="0">
                  <a:pos x="429" y="14"/>
                </a:cxn>
                <a:cxn ang="0">
                  <a:pos x="432" y="26"/>
                </a:cxn>
              </a:cxnLst>
              <a:rect l="0" t="0" r="r" b="b"/>
              <a:pathLst>
                <a:path w="432" h="53">
                  <a:moveTo>
                    <a:pt x="0" y="53"/>
                  </a:moveTo>
                  <a:cubicBezTo>
                    <a:pt x="41" y="49"/>
                    <a:pt x="22" y="53"/>
                    <a:pt x="57" y="44"/>
                  </a:cubicBezTo>
                  <a:cubicBezTo>
                    <a:pt x="78" y="39"/>
                    <a:pt x="123" y="38"/>
                    <a:pt x="123" y="38"/>
                  </a:cubicBezTo>
                  <a:cubicBezTo>
                    <a:pt x="155" y="30"/>
                    <a:pt x="189" y="30"/>
                    <a:pt x="222" y="26"/>
                  </a:cubicBezTo>
                  <a:cubicBezTo>
                    <a:pt x="245" y="18"/>
                    <a:pt x="260" y="19"/>
                    <a:pt x="288" y="17"/>
                  </a:cubicBezTo>
                  <a:cubicBezTo>
                    <a:pt x="340" y="4"/>
                    <a:pt x="306" y="8"/>
                    <a:pt x="408" y="5"/>
                  </a:cubicBezTo>
                  <a:cubicBezTo>
                    <a:pt x="426" y="10"/>
                    <a:pt x="421" y="15"/>
                    <a:pt x="408" y="23"/>
                  </a:cubicBezTo>
                  <a:cubicBezTo>
                    <a:pt x="376" y="15"/>
                    <a:pt x="405" y="25"/>
                    <a:pt x="405" y="17"/>
                  </a:cubicBezTo>
                  <a:cubicBezTo>
                    <a:pt x="405" y="14"/>
                    <a:pt x="399" y="14"/>
                    <a:pt x="396" y="14"/>
                  </a:cubicBezTo>
                  <a:cubicBezTo>
                    <a:pt x="365" y="12"/>
                    <a:pt x="334" y="12"/>
                    <a:pt x="303" y="11"/>
                  </a:cubicBezTo>
                  <a:cubicBezTo>
                    <a:pt x="335" y="0"/>
                    <a:pt x="363" y="2"/>
                    <a:pt x="396" y="5"/>
                  </a:cubicBezTo>
                  <a:cubicBezTo>
                    <a:pt x="407" y="7"/>
                    <a:pt x="429" y="14"/>
                    <a:pt x="429" y="14"/>
                  </a:cubicBezTo>
                  <a:cubicBezTo>
                    <a:pt x="432" y="24"/>
                    <a:pt x="432" y="20"/>
                    <a:pt x="432" y="26"/>
                  </a:cubicBezTo>
                </a:path>
              </a:pathLst>
            </a:custGeom>
            <a:solidFill>
              <a:srgbClr val="FF9900"/>
            </a:solidFill>
            <a:ln w="38100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9" name="Group 8"/>
            <p:cNvGrpSpPr>
              <a:grpSpLocks/>
            </p:cNvGrpSpPr>
            <p:nvPr/>
          </p:nvGrpSpPr>
          <p:grpSpPr bwMode="auto">
            <a:xfrm rot="21421112">
              <a:off x="5131872" y="4359691"/>
              <a:ext cx="3590078" cy="302921"/>
              <a:chOff x="1680" y="2784"/>
              <a:chExt cx="2640" cy="192"/>
            </a:xfrm>
          </p:grpSpPr>
          <p:sp>
            <p:nvSpPr>
              <p:cNvPr id="58" name="AutoShape 9"/>
              <p:cNvSpPr>
                <a:spLocks noChangeArrowheads="1"/>
              </p:cNvSpPr>
              <p:nvPr/>
            </p:nvSpPr>
            <p:spPr bwMode="auto">
              <a:xfrm>
                <a:off x="1680" y="2784"/>
                <a:ext cx="2640" cy="192"/>
              </a:xfrm>
              <a:prstGeom prst="diamond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Line 10"/>
              <p:cNvSpPr>
                <a:spLocks noChangeShapeType="1"/>
              </p:cNvSpPr>
              <p:nvPr/>
            </p:nvSpPr>
            <p:spPr bwMode="auto">
              <a:xfrm>
                <a:off x="1680" y="2880"/>
                <a:ext cx="1296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Line 11"/>
              <p:cNvSpPr>
                <a:spLocks noChangeShapeType="1"/>
              </p:cNvSpPr>
              <p:nvPr/>
            </p:nvSpPr>
            <p:spPr bwMode="auto">
              <a:xfrm flipV="1">
                <a:off x="2976" y="2880"/>
                <a:ext cx="13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pic>
          <p:nvPicPr>
            <p:cNvPr id="10" name="Picture 9" descr="j0148973"/>
            <p:cNvPicPr>
              <a:picLocks noChangeAspect="1" noChangeArrowheads="1"/>
            </p:cNvPicPr>
            <p:nvPr/>
          </p:nvPicPr>
          <p:blipFill>
            <a:blip r:embed="rId4" cstate="print"/>
            <a:srcRect l="53333" t="25714" r="19048" b="47142"/>
            <a:stretch>
              <a:fillRect/>
            </a:stretch>
          </p:blipFill>
          <p:spPr bwMode="auto">
            <a:xfrm>
              <a:off x="5318186" y="1639423"/>
              <a:ext cx="3201793" cy="2435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Line 13"/>
            <p:cNvSpPr>
              <a:spLocks noChangeShapeType="1"/>
            </p:cNvSpPr>
            <p:nvPr/>
          </p:nvSpPr>
          <p:spPr bwMode="auto">
            <a:xfrm>
              <a:off x="5145963" y="1845892"/>
              <a:ext cx="342882" cy="15221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AutoShape 14"/>
            <p:cNvSpPr>
              <a:spLocks noChangeArrowheads="1"/>
            </p:cNvSpPr>
            <p:nvPr/>
          </p:nvSpPr>
          <p:spPr bwMode="auto">
            <a:xfrm rot="10347041" flipH="1">
              <a:off x="5147529" y="1690663"/>
              <a:ext cx="2287442" cy="152215"/>
            </a:xfrm>
            <a:prstGeom prst="parallelogram">
              <a:avLst>
                <a:gd name="adj" fmla="val 151752"/>
              </a:avLst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AutoShape 15"/>
            <p:cNvSpPr>
              <a:spLocks noChangeArrowheads="1"/>
            </p:cNvSpPr>
            <p:nvPr/>
          </p:nvSpPr>
          <p:spPr bwMode="auto">
            <a:xfrm rot="10886463" flipV="1">
              <a:off x="6927694" y="1624352"/>
              <a:ext cx="1897591" cy="1265942"/>
            </a:xfrm>
            <a:prstGeom prst="parallelogram">
              <a:avLst>
                <a:gd name="adj" fmla="val 113057"/>
              </a:avLst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 flipH="1">
              <a:off x="6426680" y="4430523"/>
              <a:ext cx="159698" cy="167286"/>
            </a:xfrm>
            <a:prstGeom prst="line">
              <a:avLst/>
            </a:prstGeom>
            <a:noFill/>
            <a:ln w="19050">
              <a:solidFill>
                <a:srgbClr val="6699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17"/>
            <p:cNvSpPr>
              <a:spLocks noChangeShapeType="1"/>
            </p:cNvSpPr>
            <p:nvPr/>
          </p:nvSpPr>
          <p:spPr bwMode="auto">
            <a:xfrm>
              <a:off x="6780521" y="1274711"/>
              <a:ext cx="68889" cy="158243"/>
            </a:xfrm>
            <a:prstGeom prst="line">
              <a:avLst/>
            </a:prstGeom>
            <a:noFill/>
            <a:ln w="19050">
              <a:solidFill>
                <a:srgbClr val="6699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Arc 18"/>
            <p:cNvSpPr>
              <a:spLocks/>
            </p:cNvSpPr>
            <p:nvPr/>
          </p:nvSpPr>
          <p:spPr bwMode="auto">
            <a:xfrm rot="8624769">
              <a:off x="7306585" y="3615197"/>
              <a:ext cx="338184" cy="375261"/>
            </a:xfrm>
            <a:custGeom>
              <a:avLst/>
              <a:gdLst>
                <a:gd name="G0" fmla="+- 2776 0 0"/>
                <a:gd name="G1" fmla="+- 21600 0 0"/>
                <a:gd name="G2" fmla="+- 21600 0 0"/>
                <a:gd name="T0" fmla="*/ 0 w 24376"/>
                <a:gd name="T1" fmla="*/ 179 h 29528"/>
                <a:gd name="T2" fmla="*/ 22868 w 24376"/>
                <a:gd name="T3" fmla="*/ 29528 h 29528"/>
                <a:gd name="T4" fmla="*/ 2776 w 24376"/>
                <a:gd name="T5" fmla="*/ 21600 h 29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376" h="29528" fill="none" extrusionOk="0">
                  <a:moveTo>
                    <a:pt x="0" y="179"/>
                  </a:moveTo>
                  <a:cubicBezTo>
                    <a:pt x="920" y="59"/>
                    <a:pt x="1847" y="-1"/>
                    <a:pt x="2776" y="-1"/>
                  </a:cubicBezTo>
                  <a:cubicBezTo>
                    <a:pt x="14705" y="0"/>
                    <a:pt x="24376" y="9670"/>
                    <a:pt x="24376" y="21600"/>
                  </a:cubicBezTo>
                  <a:cubicBezTo>
                    <a:pt x="24376" y="24313"/>
                    <a:pt x="23864" y="27003"/>
                    <a:pt x="22868" y="29528"/>
                  </a:cubicBezTo>
                </a:path>
                <a:path w="24376" h="29528" stroke="0" extrusionOk="0">
                  <a:moveTo>
                    <a:pt x="0" y="179"/>
                  </a:moveTo>
                  <a:cubicBezTo>
                    <a:pt x="920" y="59"/>
                    <a:pt x="1847" y="-1"/>
                    <a:pt x="2776" y="-1"/>
                  </a:cubicBezTo>
                  <a:cubicBezTo>
                    <a:pt x="14705" y="0"/>
                    <a:pt x="24376" y="9670"/>
                    <a:pt x="24376" y="21600"/>
                  </a:cubicBezTo>
                  <a:cubicBezTo>
                    <a:pt x="24376" y="24313"/>
                    <a:pt x="23864" y="27003"/>
                    <a:pt x="22868" y="29528"/>
                  </a:cubicBezTo>
                  <a:lnTo>
                    <a:pt x="2776" y="2160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>
              <a:off x="5360460" y="1885076"/>
              <a:ext cx="320962" cy="843961"/>
            </a:xfrm>
            <a:prstGeom prst="line">
              <a:avLst/>
            </a:prstGeom>
            <a:noFill/>
            <a:ln w="19050">
              <a:solidFill>
                <a:srgbClr val="6699FF"/>
              </a:solidFill>
              <a:round/>
              <a:headEnd/>
              <a:tailEnd type="arrow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20"/>
            <p:cNvSpPr>
              <a:spLocks noChangeShapeType="1"/>
            </p:cNvSpPr>
            <p:nvPr/>
          </p:nvSpPr>
          <p:spPr bwMode="auto">
            <a:xfrm>
              <a:off x="6008647" y="4418466"/>
              <a:ext cx="26616" cy="167286"/>
            </a:xfrm>
            <a:prstGeom prst="line">
              <a:avLst/>
            </a:prstGeom>
            <a:noFill/>
            <a:ln w="19050">
              <a:solidFill>
                <a:srgbClr val="6699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Arc 21"/>
            <p:cNvSpPr>
              <a:spLocks/>
            </p:cNvSpPr>
            <p:nvPr/>
          </p:nvSpPr>
          <p:spPr bwMode="auto">
            <a:xfrm flipV="1">
              <a:off x="5947585" y="4023613"/>
              <a:ext cx="248942" cy="122073"/>
            </a:xfrm>
            <a:custGeom>
              <a:avLst/>
              <a:gdLst>
                <a:gd name="G0" fmla="+- 0 0 0"/>
                <a:gd name="G1" fmla="+- 21518 0 0"/>
                <a:gd name="G2" fmla="+- 21600 0 0"/>
                <a:gd name="T0" fmla="*/ 1885 w 15274"/>
                <a:gd name="T1" fmla="*/ 0 h 21518"/>
                <a:gd name="T2" fmla="*/ 15274 w 15274"/>
                <a:gd name="T3" fmla="*/ 6244 h 21518"/>
                <a:gd name="T4" fmla="*/ 0 w 15274"/>
                <a:gd name="T5" fmla="*/ 21518 h 2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74" h="21518" fill="none" extrusionOk="0">
                  <a:moveTo>
                    <a:pt x="1884" y="0"/>
                  </a:moveTo>
                  <a:cubicBezTo>
                    <a:pt x="6942" y="443"/>
                    <a:pt x="11683" y="2654"/>
                    <a:pt x="15273" y="6244"/>
                  </a:cubicBezTo>
                </a:path>
                <a:path w="15274" h="21518" stroke="0" extrusionOk="0">
                  <a:moveTo>
                    <a:pt x="1884" y="0"/>
                  </a:moveTo>
                  <a:cubicBezTo>
                    <a:pt x="6942" y="443"/>
                    <a:pt x="11683" y="2654"/>
                    <a:pt x="15273" y="6244"/>
                  </a:cubicBezTo>
                  <a:lnTo>
                    <a:pt x="0" y="2151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22"/>
            <p:cNvSpPr>
              <a:spLocks noChangeShapeType="1"/>
            </p:cNvSpPr>
            <p:nvPr/>
          </p:nvSpPr>
          <p:spPr bwMode="auto">
            <a:xfrm>
              <a:off x="5178842" y="1393770"/>
              <a:ext cx="82980" cy="218525"/>
            </a:xfrm>
            <a:prstGeom prst="line">
              <a:avLst/>
            </a:prstGeom>
            <a:noFill/>
            <a:ln w="19050">
              <a:solidFill>
                <a:srgbClr val="6699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20"/>
            <p:cNvSpPr>
              <a:spLocks noChangeArrowheads="1"/>
            </p:cNvSpPr>
            <p:nvPr/>
          </p:nvSpPr>
          <p:spPr bwMode="auto">
            <a:xfrm>
              <a:off x="7485072" y="3233907"/>
              <a:ext cx="142476" cy="15522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24"/>
            <p:cNvSpPr>
              <a:spLocks noChangeShapeType="1"/>
            </p:cNvSpPr>
            <p:nvPr/>
          </p:nvSpPr>
          <p:spPr bwMode="auto">
            <a:xfrm>
              <a:off x="6979361" y="1794652"/>
              <a:ext cx="317830" cy="818340"/>
            </a:xfrm>
            <a:prstGeom prst="line">
              <a:avLst/>
            </a:prstGeom>
            <a:noFill/>
            <a:ln w="28575" cap="rnd">
              <a:solidFill>
                <a:srgbClr val="6699FF"/>
              </a:solidFill>
              <a:prstDash val="sysDot"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25"/>
            <p:cNvSpPr>
              <a:spLocks noChangeShapeType="1"/>
            </p:cNvSpPr>
            <p:nvPr/>
          </p:nvSpPr>
          <p:spPr bwMode="auto">
            <a:xfrm flipH="1">
              <a:off x="6888552" y="3301725"/>
              <a:ext cx="668540" cy="782171"/>
            </a:xfrm>
            <a:prstGeom prst="line">
              <a:avLst/>
            </a:prstGeom>
            <a:noFill/>
            <a:ln w="28575" cap="rnd">
              <a:solidFill>
                <a:srgbClr val="6699FF"/>
              </a:solidFill>
              <a:prstDash val="sysDot"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Text Box 26"/>
            <p:cNvSpPr txBox="1">
              <a:spLocks noChangeArrowheads="1"/>
            </p:cNvSpPr>
            <p:nvPr/>
          </p:nvSpPr>
          <p:spPr bwMode="auto">
            <a:xfrm>
              <a:off x="7333202" y="3551900"/>
              <a:ext cx="33818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l-GR" sz="1600" dirty="0">
                  <a:solidFill>
                    <a:schemeClr val="bg1"/>
                  </a:solidFill>
                </a:rPr>
                <a:t>Θ</a:t>
              </a:r>
              <a:endParaRPr lang="el-GR" sz="1600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25" name="AutoShape 27"/>
            <p:cNvSpPr>
              <a:spLocks noChangeArrowheads="1"/>
            </p:cNvSpPr>
            <p:nvPr/>
          </p:nvSpPr>
          <p:spPr bwMode="auto">
            <a:xfrm rot="10283632" flipH="1">
              <a:off x="5142831" y="1491730"/>
              <a:ext cx="2323452" cy="194413"/>
            </a:xfrm>
            <a:prstGeom prst="parallelogram">
              <a:avLst>
                <a:gd name="adj" fmla="val 120684"/>
              </a:avLst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AutoShape 28"/>
            <p:cNvSpPr>
              <a:spLocks noChangeArrowheads="1"/>
            </p:cNvSpPr>
            <p:nvPr/>
          </p:nvSpPr>
          <p:spPr bwMode="auto">
            <a:xfrm rot="10886463" flipV="1">
              <a:off x="7085827" y="1392263"/>
              <a:ext cx="1672134" cy="1300605"/>
            </a:xfrm>
            <a:prstGeom prst="parallelogram">
              <a:avLst>
                <a:gd name="adj" fmla="val 110170"/>
              </a:avLst>
            </a:prstGeom>
            <a:solidFill>
              <a:srgbClr val="FF99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29"/>
            <p:cNvSpPr>
              <a:spLocks noChangeShapeType="1"/>
            </p:cNvSpPr>
            <p:nvPr/>
          </p:nvSpPr>
          <p:spPr bwMode="auto">
            <a:xfrm>
              <a:off x="6876027" y="1526393"/>
              <a:ext cx="31313" cy="70832"/>
            </a:xfrm>
            <a:prstGeom prst="line">
              <a:avLst/>
            </a:prstGeom>
            <a:noFill/>
            <a:ln w="19050">
              <a:solidFill>
                <a:srgbClr val="6699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Line 30"/>
            <p:cNvSpPr>
              <a:spLocks noChangeShapeType="1"/>
            </p:cNvSpPr>
            <p:nvPr/>
          </p:nvSpPr>
          <p:spPr bwMode="auto">
            <a:xfrm>
              <a:off x="5131872" y="1668058"/>
              <a:ext cx="353841" cy="13865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Line 31"/>
            <p:cNvSpPr>
              <a:spLocks noChangeShapeType="1"/>
            </p:cNvSpPr>
            <p:nvPr/>
          </p:nvSpPr>
          <p:spPr bwMode="auto">
            <a:xfrm>
              <a:off x="5297833" y="1704227"/>
              <a:ext cx="42273" cy="123580"/>
            </a:xfrm>
            <a:prstGeom prst="line">
              <a:avLst/>
            </a:prstGeom>
            <a:noFill/>
            <a:ln w="19050">
              <a:solidFill>
                <a:srgbClr val="6699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Line 32"/>
            <p:cNvSpPr>
              <a:spLocks noChangeShapeType="1"/>
            </p:cNvSpPr>
            <p:nvPr/>
          </p:nvSpPr>
          <p:spPr bwMode="auto">
            <a:xfrm>
              <a:off x="7287797" y="1368150"/>
              <a:ext cx="1476426" cy="13458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33"/>
            <p:cNvSpPr>
              <a:spLocks noChangeShapeType="1"/>
            </p:cNvSpPr>
            <p:nvPr/>
          </p:nvSpPr>
          <p:spPr bwMode="auto">
            <a:xfrm flipV="1">
              <a:off x="5131872" y="1362121"/>
              <a:ext cx="2165319" cy="3059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Text Box 34"/>
            <p:cNvSpPr txBox="1">
              <a:spLocks noChangeArrowheads="1"/>
            </p:cNvSpPr>
            <p:nvPr/>
          </p:nvSpPr>
          <p:spPr bwMode="auto">
            <a:xfrm>
              <a:off x="5870868" y="3818651"/>
              <a:ext cx="31783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l-GR">
                  <a:solidFill>
                    <a:schemeClr val="bg1"/>
                  </a:solidFill>
                </a:rPr>
                <a:t>Θ</a:t>
              </a:r>
              <a:endParaRPr lang="el-GR" baseline="-25000">
                <a:solidFill>
                  <a:schemeClr val="bg1"/>
                </a:solidFill>
              </a:endParaRPr>
            </a:p>
          </p:txBody>
        </p:sp>
        <p:grpSp>
          <p:nvGrpSpPr>
            <p:cNvPr id="33" name="Group 32"/>
            <p:cNvGrpSpPr>
              <a:grpSpLocks/>
            </p:cNvGrpSpPr>
            <p:nvPr/>
          </p:nvGrpSpPr>
          <p:grpSpPr bwMode="auto">
            <a:xfrm rot="21456844">
              <a:off x="5131872" y="4132122"/>
              <a:ext cx="3590078" cy="304429"/>
              <a:chOff x="1680" y="2784"/>
              <a:chExt cx="2640" cy="192"/>
            </a:xfrm>
          </p:grpSpPr>
          <p:sp>
            <p:nvSpPr>
              <p:cNvPr id="55" name="AutoShape 36"/>
              <p:cNvSpPr>
                <a:spLocks noChangeArrowheads="1"/>
              </p:cNvSpPr>
              <p:nvPr/>
            </p:nvSpPr>
            <p:spPr bwMode="auto">
              <a:xfrm>
                <a:off x="1680" y="2784"/>
                <a:ext cx="2640" cy="192"/>
              </a:xfrm>
              <a:prstGeom prst="diamond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Line 37"/>
              <p:cNvSpPr>
                <a:spLocks noChangeShapeType="1"/>
              </p:cNvSpPr>
              <p:nvPr/>
            </p:nvSpPr>
            <p:spPr bwMode="auto">
              <a:xfrm>
                <a:off x="1680" y="2880"/>
                <a:ext cx="1296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Line 38"/>
              <p:cNvSpPr>
                <a:spLocks noChangeShapeType="1"/>
              </p:cNvSpPr>
              <p:nvPr/>
            </p:nvSpPr>
            <p:spPr bwMode="auto">
              <a:xfrm flipV="1">
                <a:off x="2976" y="2880"/>
                <a:ext cx="1344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4" name="Line 39"/>
            <p:cNvSpPr>
              <a:spLocks noChangeShapeType="1"/>
            </p:cNvSpPr>
            <p:nvPr/>
          </p:nvSpPr>
          <p:spPr bwMode="auto">
            <a:xfrm>
              <a:off x="7589972" y="3405713"/>
              <a:ext cx="324093" cy="856018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dash"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Line 40"/>
            <p:cNvSpPr>
              <a:spLocks noChangeShapeType="1"/>
            </p:cNvSpPr>
            <p:nvPr/>
          </p:nvSpPr>
          <p:spPr bwMode="auto">
            <a:xfrm flipH="1">
              <a:off x="6677187" y="4077868"/>
              <a:ext cx="214497" cy="245653"/>
            </a:xfrm>
            <a:prstGeom prst="line">
              <a:avLst/>
            </a:prstGeom>
            <a:noFill/>
            <a:ln w="19050">
              <a:solidFill>
                <a:srgbClr val="6699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41"/>
            <p:cNvSpPr>
              <a:spLocks noChangeShapeType="1"/>
            </p:cNvSpPr>
            <p:nvPr/>
          </p:nvSpPr>
          <p:spPr bwMode="auto">
            <a:xfrm flipV="1">
              <a:off x="7118705" y="4016078"/>
              <a:ext cx="1539053" cy="372247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42"/>
            <p:cNvSpPr>
              <a:spLocks noChangeShapeType="1"/>
            </p:cNvSpPr>
            <p:nvPr/>
          </p:nvSpPr>
          <p:spPr bwMode="auto">
            <a:xfrm>
              <a:off x="7131231" y="4436551"/>
              <a:ext cx="1521830" cy="111222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43"/>
            <p:cNvSpPr>
              <a:spLocks noChangeShapeType="1"/>
            </p:cNvSpPr>
            <p:nvPr/>
          </p:nvSpPr>
          <p:spPr bwMode="auto">
            <a:xfrm>
              <a:off x="5784755" y="3025930"/>
              <a:ext cx="483792" cy="1306633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dash"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44"/>
            <p:cNvSpPr>
              <a:spLocks noChangeShapeType="1"/>
            </p:cNvSpPr>
            <p:nvPr/>
          </p:nvSpPr>
          <p:spPr bwMode="auto">
            <a:xfrm>
              <a:off x="8649929" y="4010050"/>
              <a:ext cx="6263" cy="15417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Text Box 45"/>
            <p:cNvSpPr txBox="1">
              <a:spLocks noChangeArrowheads="1"/>
            </p:cNvSpPr>
            <p:nvPr/>
          </p:nvSpPr>
          <p:spPr bwMode="auto">
            <a:xfrm>
              <a:off x="7712094" y="4624937"/>
              <a:ext cx="980109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600" b="1" dirty="0"/>
                <a:t>~ 1.5 cm</a:t>
              </a:r>
            </a:p>
          </p:txBody>
        </p:sp>
        <p:sp>
          <p:nvSpPr>
            <p:cNvPr id="41" name="Line 48"/>
            <p:cNvSpPr>
              <a:spLocks noChangeShapeType="1"/>
            </p:cNvSpPr>
            <p:nvPr/>
          </p:nvSpPr>
          <p:spPr bwMode="auto">
            <a:xfrm>
              <a:off x="7232999" y="2445708"/>
              <a:ext cx="310002" cy="836425"/>
            </a:xfrm>
            <a:prstGeom prst="line">
              <a:avLst/>
            </a:prstGeom>
            <a:noFill/>
            <a:ln w="28575" cap="rnd">
              <a:solidFill>
                <a:srgbClr val="6699FF"/>
              </a:solidFill>
              <a:prstDash val="sysDot"/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54"/>
            <p:cNvSpPr>
              <a:spLocks noChangeShapeType="1"/>
            </p:cNvSpPr>
            <p:nvPr/>
          </p:nvSpPr>
          <p:spPr bwMode="auto">
            <a:xfrm>
              <a:off x="7165675" y="2272394"/>
              <a:ext cx="81415" cy="214004"/>
            </a:xfrm>
            <a:prstGeom prst="line">
              <a:avLst/>
            </a:prstGeom>
            <a:noFill/>
            <a:ln w="19050">
              <a:solidFill>
                <a:srgbClr val="6699FF"/>
              </a:solidFill>
              <a:round/>
              <a:headEnd type="none" w="sm" len="sm"/>
              <a:tailEnd type="arrow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55"/>
            <p:cNvSpPr>
              <a:spLocks noChangeShapeType="1"/>
            </p:cNvSpPr>
            <p:nvPr/>
          </p:nvSpPr>
          <p:spPr bwMode="auto">
            <a:xfrm>
              <a:off x="5803543" y="3084707"/>
              <a:ext cx="195709" cy="1244843"/>
            </a:xfrm>
            <a:prstGeom prst="line">
              <a:avLst/>
            </a:prstGeom>
            <a:noFill/>
            <a:ln w="19050">
              <a:solidFill>
                <a:srgbClr val="6699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56"/>
            <p:cNvSpPr>
              <a:spLocks noChangeShapeType="1"/>
            </p:cNvSpPr>
            <p:nvPr/>
          </p:nvSpPr>
          <p:spPr bwMode="auto">
            <a:xfrm>
              <a:off x="5668896" y="2701910"/>
              <a:ext cx="139345" cy="391839"/>
            </a:xfrm>
            <a:prstGeom prst="line">
              <a:avLst/>
            </a:prstGeom>
            <a:noFill/>
            <a:ln w="19050">
              <a:solidFill>
                <a:srgbClr val="6699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Text Box 58"/>
            <p:cNvSpPr txBox="1">
              <a:spLocks noChangeArrowheads="1"/>
            </p:cNvSpPr>
            <p:nvPr/>
          </p:nvSpPr>
          <p:spPr bwMode="auto">
            <a:xfrm rot="21154689">
              <a:off x="5468490" y="1855564"/>
              <a:ext cx="1045867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900" b="1" dirty="0">
                  <a:solidFill>
                    <a:schemeClr val="bg1"/>
                  </a:solidFill>
                </a:rPr>
                <a:t>Cargo container</a:t>
              </a:r>
            </a:p>
          </p:txBody>
        </p:sp>
        <p:sp>
          <p:nvSpPr>
            <p:cNvPr id="46" name="Text Box 59"/>
            <p:cNvSpPr txBox="1">
              <a:spLocks noChangeArrowheads="1"/>
            </p:cNvSpPr>
            <p:nvPr/>
          </p:nvSpPr>
          <p:spPr bwMode="auto">
            <a:xfrm>
              <a:off x="6495569" y="2974689"/>
              <a:ext cx="756219" cy="843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b="1" i="1" dirty="0">
                  <a:solidFill>
                    <a:srgbClr val="FFFF00"/>
                  </a:solidFill>
                </a:rPr>
                <a:t>hidden &amp;</a:t>
              </a:r>
            </a:p>
            <a:p>
              <a:r>
                <a:rPr lang="en-US" sz="1000" b="1" i="1" dirty="0">
                  <a:solidFill>
                    <a:srgbClr val="FFFF00"/>
                  </a:solidFill>
                </a:rPr>
                <a:t>shielded</a:t>
              </a:r>
            </a:p>
            <a:p>
              <a:pPr>
                <a:lnSpc>
                  <a:spcPct val="80000"/>
                </a:lnSpc>
              </a:pPr>
              <a:r>
                <a:rPr lang="en-US" sz="1200" b="1" i="1" dirty="0">
                  <a:solidFill>
                    <a:srgbClr val="FFFF00"/>
                  </a:solidFill>
                </a:rPr>
                <a:t>high-Z</a:t>
              </a:r>
            </a:p>
            <a:p>
              <a:pPr>
                <a:lnSpc>
                  <a:spcPct val="80000"/>
                </a:lnSpc>
              </a:pPr>
              <a:r>
                <a:rPr lang="en-US" sz="1200" b="1" i="1" dirty="0">
                  <a:solidFill>
                    <a:srgbClr val="FFFF00"/>
                  </a:solidFill>
                </a:rPr>
                <a:t>nuclear</a:t>
              </a:r>
            </a:p>
            <a:p>
              <a:pPr>
                <a:lnSpc>
                  <a:spcPct val="80000"/>
                </a:lnSpc>
              </a:pPr>
              <a:r>
                <a:rPr lang="en-US" sz="1200" b="1" i="1" dirty="0">
                  <a:solidFill>
                    <a:srgbClr val="FFFF00"/>
                  </a:solidFill>
                </a:rPr>
                <a:t>material</a:t>
              </a:r>
              <a:endParaRPr lang="en-US" sz="800" b="1" i="1" dirty="0">
                <a:solidFill>
                  <a:srgbClr val="FFFF00"/>
                </a:solidFill>
              </a:endParaRPr>
            </a:p>
          </p:txBody>
        </p:sp>
        <p:sp>
          <p:nvSpPr>
            <p:cNvPr id="47" name="Oval 60"/>
            <p:cNvSpPr>
              <a:spLocks noChangeArrowheads="1"/>
            </p:cNvSpPr>
            <p:nvPr/>
          </p:nvSpPr>
          <p:spPr bwMode="auto">
            <a:xfrm>
              <a:off x="7151585" y="3013874"/>
              <a:ext cx="654450" cy="524462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48" name="Picture 61" descr="MCj02410910000[1]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228302" y="3016888"/>
              <a:ext cx="465004" cy="494320"/>
            </a:xfrm>
            <a:prstGeom prst="rect">
              <a:avLst/>
            </a:prstGeom>
            <a:noFill/>
          </p:spPr>
        </p:pic>
        <p:sp>
          <p:nvSpPr>
            <p:cNvPr id="49" name="Text Box 66"/>
            <p:cNvSpPr txBox="1">
              <a:spLocks noChangeArrowheads="1"/>
            </p:cNvSpPr>
            <p:nvPr/>
          </p:nvSpPr>
          <p:spPr bwMode="auto">
            <a:xfrm rot="2560216">
              <a:off x="6916734" y="2152457"/>
              <a:ext cx="1935167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900" b="1" dirty="0"/>
                <a:t>MPGD Tracking Detector (</a:t>
              </a:r>
              <a:r>
                <a:rPr lang="en-US" sz="900" b="1" dirty="0" err="1"/>
                <a:t>GEMs</a:t>
              </a:r>
              <a:r>
                <a:rPr lang="en-US" sz="900" b="1" dirty="0"/>
                <a:t>)</a:t>
              </a:r>
            </a:p>
          </p:txBody>
        </p:sp>
        <p:sp>
          <p:nvSpPr>
            <p:cNvPr id="50" name="Text Box 72"/>
            <p:cNvSpPr txBox="1">
              <a:spLocks noChangeArrowheads="1"/>
            </p:cNvSpPr>
            <p:nvPr/>
          </p:nvSpPr>
          <p:spPr bwMode="auto">
            <a:xfrm>
              <a:off x="6387538" y="4737966"/>
              <a:ext cx="1286980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b="1" dirty="0">
                  <a:solidFill>
                    <a:srgbClr val="FF9900"/>
                  </a:solidFill>
                </a:rPr>
                <a:t>G</a:t>
              </a:r>
              <a:r>
                <a:rPr lang="en-US" b="1" dirty="0"/>
                <a:t>as </a:t>
              </a:r>
            </a:p>
            <a:p>
              <a:r>
                <a:rPr lang="en-US" b="1" dirty="0">
                  <a:solidFill>
                    <a:srgbClr val="FF9900"/>
                  </a:solidFill>
                </a:rPr>
                <a:t>E</a:t>
              </a:r>
              <a:r>
                <a:rPr lang="en-US" b="1" dirty="0"/>
                <a:t>lectron</a:t>
              </a:r>
            </a:p>
            <a:p>
              <a:r>
                <a:rPr lang="en-US" b="1" dirty="0">
                  <a:solidFill>
                    <a:srgbClr val="FF9900"/>
                  </a:solidFill>
                </a:rPr>
                <a:t>M</a:t>
              </a:r>
              <a:r>
                <a:rPr lang="en-US" b="1" dirty="0"/>
                <a:t>ultiplier</a:t>
              </a:r>
            </a:p>
            <a:p>
              <a:r>
                <a:rPr lang="en-US" b="1" dirty="0"/>
                <a:t>Detector</a:t>
              </a:r>
            </a:p>
          </p:txBody>
        </p:sp>
        <p:sp>
          <p:nvSpPr>
            <p:cNvPr id="51" name="Freeform 73"/>
            <p:cNvSpPr>
              <a:spLocks/>
            </p:cNvSpPr>
            <p:nvPr/>
          </p:nvSpPr>
          <p:spPr bwMode="auto">
            <a:xfrm>
              <a:off x="6722591" y="1571605"/>
              <a:ext cx="587125" cy="84396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57" y="44"/>
                </a:cxn>
                <a:cxn ang="0">
                  <a:pos x="123" y="38"/>
                </a:cxn>
                <a:cxn ang="0">
                  <a:pos x="222" y="26"/>
                </a:cxn>
                <a:cxn ang="0">
                  <a:pos x="288" y="17"/>
                </a:cxn>
                <a:cxn ang="0">
                  <a:pos x="408" y="5"/>
                </a:cxn>
                <a:cxn ang="0">
                  <a:pos x="408" y="23"/>
                </a:cxn>
                <a:cxn ang="0">
                  <a:pos x="405" y="17"/>
                </a:cxn>
                <a:cxn ang="0">
                  <a:pos x="396" y="14"/>
                </a:cxn>
                <a:cxn ang="0">
                  <a:pos x="303" y="11"/>
                </a:cxn>
                <a:cxn ang="0">
                  <a:pos x="396" y="5"/>
                </a:cxn>
                <a:cxn ang="0">
                  <a:pos x="429" y="14"/>
                </a:cxn>
                <a:cxn ang="0">
                  <a:pos x="432" y="26"/>
                </a:cxn>
              </a:cxnLst>
              <a:rect l="0" t="0" r="r" b="b"/>
              <a:pathLst>
                <a:path w="432" h="53">
                  <a:moveTo>
                    <a:pt x="0" y="53"/>
                  </a:moveTo>
                  <a:cubicBezTo>
                    <a:pt x="41" y="49"/>
                    <a:pt x="22" y="53"/>
                    <a:pt x="57" y="44"/>
                  </a:cubicBezTo>
                  <a:cubicBezTo>
                    <a:pt x="78" y="39"/>
                    <a:pt x="123" y="38"/>
                    <a:pt x="123" y="38"/>
                  </a:cubicBezTo>
                  <a:cubicBezTo>
                    <a:pt x="155" y="30"/>
                    <a:pt x="189" y="30"/>
                    <a:pt x="222" y="26"/>
                  </a:cubicBezTo>
                  <a:cubicBezTo>
                    <a:pt x="245" y="18"/>
                    <a:pt x="260" y="19"/>
                    <a:pt x="288" y="17"/>
                  </a:cubicBezTo>
                  <a:cubicBezTo>
                    <a:pt x="340" y="4"/>
                    <a:pt x="306" y="8"/>
                    <a:pt x="408" y="5"/>
                  </a:cubicBezTo>
                  <a:cubicBezTo>
                    <a:pt x="426" y="10"/>
                    <a:pt x="421" y="15"/>
                    <a:pt x="408" y="23"/>
                  </a:cubicBezTo>
                  <a:cubicBezTo>
                    <a:pt x="376" y="15"/>
                    <a:pt x="405" y="25"/>
                    <a:pt x="405" y="17"/>
                  </a:cubicBezTo>
                  <a:cubicBezTo>
                    <a:pt x="405" y="14"/>
                    <a:pt x="399" y="14"/>
                    <a:pt x="396" y="14"/>
                  </a:cubicBezTo>
                  <a:cubicBezTo>
                    <a:pt x="365" y="12"/>
                    <a:pt x="334" y="12"/>
                    <a:pt x="303" y="11"/>
                  </a:cubicBezTo>
                  <a:cubicBezTo>
                    <a:pt x="335" y="0"/>
                    <a:pt x="363" y="2"/>
                    <a:pt x="396" y="5"/>
                  </a:cubicBezTo>
                  <a:cubicBezTo>
                    <a:pt x="407" y="7"/>
                    <a:pt x="429" y="14"/>
                    <a:pt x="429" y="14"/>
                  </a:cubicBezTo>
                  <a:cubicBezTo>
                    <a:pt x="432" y="24"/>
                    <a:pt x="432" y="20"/>
                    <a:pt x="432" y="26"/>
                  </a:cubicBezTo>
                </a:path>
              </a:pathLst>
            </a:custGeom>
            <a:solidFill>
              <a:srgbClr val="FF9900"/>
            </a:solidFill>
            <a:ln w="38100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Line 74"/>
            <p:cNvSpPr>
              <a:spLocks noChangeShapeType="1"/>
            </p:cNvSpPr>
            <p:nvPr/>
          </p:nvSpPr>
          <p:spPr bwMode="auto">
            <a:xfrm flipV="1">
              <a:off x="5161619" y="1556534"/>
              <a:ext cx="2123047" cy="29689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75"/>
            <p:cNvSpPr>
              <a:spLocks noChangeShapeType="1"/>
            </p:cNvSpPr>
            <p:nvPr/>
          </p:nvSpPr>
          <p:spPr bwMode="auto">
            <a:xfrm>
              <a:off x="7273707" y="1544478"/>
              <a:ext cx="1515567" cy="137595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506336" y="5968843"/>
              <a:ext cx="243250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M. </a:t>
              </a:r>
              <a:r>
                <a:rPr lang="en-US" sz="1000" dirty="0" err="1" smtClean="0"/>
                <a:t>Hohlmann</a:t>
              </a:r>
              <a:r>
                <a:rPr lang="en-US" sz="1000" dirty="0" smtClean="0"/>
                <a:t>, RD51 Freiburg  2010</a:t>
              </a:r>
              <a:endParaRPr lang="en-US" sz="1000" dirty="0"/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843248" y="188645"/>
            <a:ext cx="5413388" cy="521001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WG6: Technology Transfer Network</a:t>
            </a:r>
          </a:p>
        </p:txBody>
      </p:sp>
      <p:pic>
        <p:nvPicPr>
          <p:cNvPr id="24578" name="Picture 6" descr="C:\Serge\Latex\WG1\SphericalAssembl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188640"/>
            <a:ext cx="2411760" cy="1811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34926" y="3933061"/>
            <a:ext cx="9109074" cy="2447925"/>
            <a:chOff x="1" y="2060578"/>
            <a:chExt cx="9109074" cy="2447925"/>
          </a:xfrm>
        </p:grpSpPr>
        <p:pic>
          <p:nvPicPr>
            <p:cNvPr id="94214" name="Picture 2" descr="C:\Users\Matteo\Documents\RD51\2010\Testbeam\August\Pictures\IMG_0106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925" y="2060578"/>
              <a:ext cx="3060700" cy="2447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4215" name="Picture 4" descr="C:\Users\Matteo\Documents\RD51\2010\Testbeam\August\Pictures\IMG_0131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16239" y="2078038"/>
              <a:ext cx="3240087" cy="2430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4216" name="Picture 3" descr="C:\Users\Matteo\Documents\RD51\2010\Testbeam\August\Pictures\IMG_0117.JPG"/>
            <p:cNvPicPr>
              <a:picLocks noChangeAspect="1" noChangeArrowheads="1"/>
            </p:cNvPicPr>
            <p:nvPr/>
          </p:nvPicPr>
          <p:blipFill>
            <a:blip r:embed="rId4" cstate="print"/>
            <a:srcRect b="31084"/>
            <a:stretch>
              <a:fillRect/>
            </a:stretch>
          </p:blipFill>
          <p:spPr bwMode="auto">
            <a:xfrm>
              <a:off x="6048375" y="2060578"/>
              <a:ext cx="3060700" cy="2447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1" y="4065588"/>
              <a:ext cx="1763713" cy="369302"/>
            </a:xfrm>
            <a:prstGeom prst="rect">
              <a:avLst/>
            </a:prstGeom>
            <a:noFill/>
          </p:spPr>
          <p:txBody>
            <a:bodyPr lIns="91407" tIns="45705" rIns="91407" bIns="45705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GOSSIP/</a:t>
              </a:r>
              <a:r>
                <a:rPr lang="en-US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GridPix</a:t>
              </a:r>
              <a:endPara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63938" y="4076701"/>
              <a:ext cx="1763712" cy="369302"/>
            </a:xfrm>
            <a:prstGeom prst="rect">
              <a:avLst/>
            </a:prstGeom>
            <a:noFill/>
          </p:spPr>
          <p:txBody>
            <a:bodyPr lIns="91407" tIns="45705" rIns="91407" bIns="45705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THGEM for HCAL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553299" y="4004794"/>
              <a:ext cx="1763712" cy="369302"/>
            </a:xfrm>
            <a:prstGeom prst="rect">
              <a:avLst/>
            </a:prstGeom>
            <a:noFill/>
          </p:spPr>
          <p:txBody>
            <a:bodyPr lIns="91407" tIns="45705" rIns="91407" bIns="45705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THGEM for RICH</a:t>
              </a:r>
            </a:p>
          </p:txBody>
        </p:sp>
      </p:grpSp>
      <p:sp>
        <p:nvSpPr>
          <p:cNvPr id="94220" name="Rectangle 12"/>
          <p:cNvSpPr>
            <a:spLocks noChangeArrowheads="1"/>
          </p:cNvSpPr>
          <p:nvPr/>
        </p:nvSpPr>
        <p:spPr bwMode="auto">
          <a:xfrm>
            <a:off x="1547821" y="46039"/>
            <a:ext cx="6048375" cy="5032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52" tIns="45680" rIns="91352" bIns="45680" anchor="ctr"/>
          <a:lstStyle/>
          <a:p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853195" y="188640"/>
            <a:ext cx="5234380" cy="523190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WG7: Test Beam Facility at H4 SPS</a:t>
            </a:r>
          </a:p>
        </p:txBody>
      </p:sp>
      <p:sp>
        <p:nvSpPr>
          <p:cNvPr id="15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36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124744"/>
            <a:ext cx="52736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5868144" y="1196752"/>
            <a:ext cx="304275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2011 RD51 beam allocation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</a:rPr>
              <a:t>24/June - 4/July (10 days) 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</a:rPr>
              <a:t>9/August - 21/August (13 days) 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</a:rPr>
              <a:t>17/October - 24/October (7 days)</a:t>
            </a:r>
            <a:endParaRPr lang="en-GB" sz="1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Content Placeholder 18"/>
          <p:cNvSpPr>
            <a:spLocks/>
          </p:cNvSpPr>
          <p:nvPr/>
        </p:nvSpPr>
        <p:spPr bwMode="auto">
          <a:xfrm>
            <a:off x="0" y="908720"/>
            <a:ext cx="3491879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52" tIns="45680" rIns="91352" bIns="45680"/>
          <a:lstStyle/>
          <a:p>
            <a:pPr marL="342572" indent="-342572">
              <a:spcBef>
                <a:spcPct val="20000"/>
              </a:spcBef>
              <a:buFontTx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GEM for CMS </a:t>
            </a:r>
            <a:r>
              <a:rPr lang="en-US" sz="1600" b="1" dirty="0">
                <a:solidFill>
                  <a:schemeClr val="tx2"/>
                </a:solidFill>
              </a:rPr>
              <a:t>High-Eta upgrade</a:t>
            </a:r>
          </a:p>
          <a:p>
            <a:pPr marL="342572" indent="-342572">
              <a:spcBef>
                <a:spcPct val="20000"/>
              </a:spcBef>
              <a:buFontTx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GEM for TOTEM </a:t>
            </a:r>
            <a:r>
              <a:rPr lang="en-US" sz="1600" b="1" dirty="0">
                <a:solidFill>
                  <a:schemeClr val="tx2"/>
                </a:solidFill>
              </a:rPr>
              <a:t>T1 upgrade</a:t>
            </a:r>
          </a:p>
          <a:p>
            <a:pPr marL="342572" indent="-342572">
              <a:spcBef>
                <a:spcPct val="20000"/>
              </a:spcBef>
              <a:buFontTx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Micromegas TPC for ILC (Saclay)</a:t>
            </a:r>
          </a:p>
          <a:p>
            <a:pPr marL="342572" indent="-342572">
              <a:spcBef>
                <a:spcPct val="20000"/>
              </a:spcBef>
              <a:buFontTx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DHCAL Micromegas </a:t>
            </a:r>
            <a:r>
              <a:rPr lang="en-US" sz="1600" b="1" dirty="0" smtClean="0">
                <a:solidFill>
                  <a:schemeClr val="tx2"/>
                </a:solidFill>
              </a:rPr>
              <a:t>for CALICE</a:t>
            </a:r>
          </a:p>
          <a:p>
            <a:pPr marL="342572" indent="-342572">
              <a:spcBef>
                <a:spcPct val="20000"/>
              </a:spcBef>
              <a:buFontTx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THGEM for HCALs (</a:t>
            </a:r>
            <a:r>
              <a:rPr lang="en-US" sz="1600" b="1" dirty="0" err="1" smtClean="0">
                <a:solidFill>
                  <a:schemeClr val="tx2"/>
                </a:solidFill>
              </a:rPr>
              <a:t>Aveiro</a:t>
            </a:r>
            <a:r>
              <a:rPr lang="en-US" sz="1600" b="1" dirty="0" smtClean="0">
                <a:solidFill>
                  <a:schemeClr val="tx2"/>
                </a:solidFill>
              </a:rPr>
              <a:t>/Coimbra/UTA/Weizmann)</a:t>
            </a:r>
          </a:p>
          <a:p>
            <a:pPr marL="342572" indent="-342572">
              <a:spcBef>
                <a:spcPct val="20000"/>
              </a:spcBef>
              <a:buFontTx/>
              <a:buChar char="•"/>
            </a:pPr>
            <a:endParaRPr lang="en-US" sz="1600" b="1" dirty="0">
              <a:solidFill>
                <a:schemeClr val="tx2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95536" y="2996952"/>
            <a:ext cx="3744912" cy="3595688"/>
            <a:chOff x="395288" y="2349500"/>
            <a:chExt cx="3744912" cy="3595688"/>
          </a:xfrm>
        </p:grpSpPr>
        <p:pic>
          <p:nvPicPr>
            <p:cNvPr id="92165" name="Picture 2" descr="C:\Users\Matteo\Documents\RD51\2010\Testbeam\June\LAPP.jpg"/>
            <p:cNvPicPr>
              <a:picLocks noChangeAspect="1" noChangeArrowheads="1"/>
            </p:cNvPicPr>
            <p:nvPr/>
          </p:nvPicPr>
          <p:blipFill>
            <a:blip r:embed="rId2" cstate="print"/>
            <a:srcRect l="17818" r="4057"/>
            <a:stretch>
              <a:fillRect/>
            </a:stretch>
          </p:blipFill>
          <p:spPr bwMode="auto">
            <a:xfrm>
              <a:off x="395288" y="2349500"/>
              <a:ext cx="3744912" cy="3595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611196" y="2420938"/>
              <a:ext cx="2232025" cy="368300"/>
            </a:xfrm>
            <a:prstGeom prst="rect">
              <a:avLst/>
            </a:prstGeom>
            <a:noFill/>
          </p:spPr>
          <p:txBody>
            <a:bodyPr lIns="91352" tIns="45680" rIns="91352" bIns="45680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DHCAL </a:t>
              </a:r>
              <a:r>
                <a:rPr lang="en-US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Micromegas</a:t>
              </a:r>
              <a:endPara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004048" y="2996952"/>
            <a:ext cx="3743325" cy="3576638"/>
            <a:chOff x="4932371" y="2352675"/>
            <a:chExt cx="3743325" cy="3576638"/>
          </a:xfrm>
        </p:grpSpPr>
        <p:pic>
          <p:nvPicPr>
            <p:cNvPr id="92166" name="Picture 2" descr="C:\Users\eoliveri\Desktop\TURBO-RD51-June10-TB Folder\Pictures\IMG_0661.JPG"/>
            <p:cNvPicPr>
              <a:picLocks noChangeAspect="1" noChangeArrowheads="1"/>
            </p:cNvPicPr>
            <p:nvPr/>
          </p:nvPicPr>
          <p:blipFill>
            <a:blip r:embed="rId3" cstate="print">
              <a:lum bright="10000" contrast="20000"/>
            </a:blip>
            <a:srcRect l="18124" t="12500" r="18124"/>
            <a:stretch>
              <a:fillRect/>
            </a:stretch>
          </p:blipFill>
          <p:spPr bwMode="auto">
            <a:xfrm>
              <a:off x="4932371" y="2352675"/>
              <a:ext cx="3743325" cy="3576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Box 21"/>
            <p:cNvSpPr txBox="1"/>
            <p:nvPr/>
          </p:nvSpPr>
          <p:spPr>
            <a:xfrm>
              <a:off x="5148271" y="2420938"/>
              <a:ext cx="2232025" cy="641350"/>
            </a:xfrm>
            <a:prstGeom prst="rect">
              <a:avLst/>
            </a:prstGeom>
            <a:noFill/>
          </p:spPr>
          <p:txBody>
            <a:bodyPr lIns="91352" tIns="45680" rIns="91352" bIns="45680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</a:rPr>
                <a:t>CMS High-Eta &amp; TOTEM T1 upgrades</a:t>
              </a:r>
            </a:p>
          </p:txBody>
        </p:sp>
      </p:grpSp>
      <p:sp>
        <p:nvSpPr>
          <p:cNvPr id="92170" name="Rectangle 10"/>
          <p:cNvSpPr>
            <a:spLocks noChangeArrowheads="1"/>
          </p:cNvSpPr>
          <p:nvPr/>
        </p:nvSpPr>
        <p:spPr bwMode="auto">
          <a:xfrm>
            <a:off x="1547821" y="117475"/>
            <a:ext cx="6048375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52" tIns="45680" rIns="91352" bIns="45680" anchor="ctr"/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853195" y="188640"/>
            <a:ext cx="5234380" cy="523190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WG7: Test Beam Facility at H4 SPS</a:t>
            </a:r>
          </a:p>
        </p:txBody>
      </p:sp>
      <p:sp>
        <p:nvSpPr>
          <p:cNvPr id="11" name="Slide Number Placeholder 1"/>
          <p:cNvSpPr txBox="1">
            <a:spLocks noGrp="1"/>
          </p:cNvSpPr>
          <p:nvPr/>
        </p:nvSpPr>
        <p:spPr>
          <a:xfrm>
            <a:off x="8543933" y="6457950"/>
            <a:ext cx="600075" cy="400050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37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2" name="Content Placeholder 18"/>
          <p:cNvSpPr>
            <a:spLocks/>
          </p:cNvSpPr>
          <p:nvPr/>
        </p:nvSpPr>
        <p:spPr bwMode="auto">
          <a:xfrm>
            <a:off x="3563888" y="620688"/>
            <a:ext cx="558011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52" tIns="45680" rIns="91352" bIns="45680"/>
          <a:lstStyle/>
          <a:p>
            <a:pPr marL="342572" indent="-342572">
              <a:spcBef>
                <a:spcPct val="20000"/>
              </a:spcBef>
            </a:pPr>
            <a:endParaRPr lang="en-US" sz="1600" b="1" dirty="0">
              <a:solidFill>
                <a:schemeClr val="tx2"/>
              </a:solidFill>
            </a:endParaRPr>
          </a:p>
          <a:p>
            <a:pPr marL="342572" indent="-342572">
              <a:spcBef>
                <a:spcPct val="20000"/>
              </a:spcBef>
              <a:buFontTx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THGEM </a:t>
            </a:r>
            <a:r>
              <a:rPr lang="en-US" sz="1600" b="1" dirty="0">
                <a:solidFill>
                  <a:schemeClr val="tx2"/>
                </a:solidFill>
              </a:rPr>
              <a:t>for RICH (upgrade for COMPASS)</a:t>
            </a:r>
          </a:p>
          <a:p>
            <a:pPr marL="342572" indent="-342572">
              <a:spcBef>
                <a:spcPct val="20000"/>
              </a:spcBef>
              <a:buFontTx/>
              <a:buChar char="•"/>
            </a:pPr>
            <a:r>
              <a:rPr lang="en-US" sz="1600" b="1" dirty="0">
                <a:solidFill>
                  <a:schemeClr val="tx2"/>
                </a:solidFill>
              </a:rPr>
              <a:t>GOSSIP/</a:t>
            </a:r>
            <a:r>
              <a:rPr lang="en-US" sz="1600" b="1" dirty="0" err="1">
                <a:solidFill>
                  <a:schemeClr val="tx2"/>
                </a:solidFill>
              </a:rPr>
              <a:t>GridPix</a:t>
            </a:r>
            <a:r>
              <a:rPr lang="en-US" sz="1600" b="1" dirty="0">
                <a:solidFill>
                  <a:schemeClr val="tx2"/>
                </a:solidFill>
              </a:rPr>
              <a:t> (NIKHEF</a:t>
            </a:r>
            <a:r>
              <a:rPr lang="en-US" sz="1600" b="1" dirty="0" smtClean="0">
                <a:solidFill>
                  <a:schemeClr val="tx2"/>
                </a:solidFill>
              </a:rPr>
              <a:t>) ATLAS inner tracker upgrade</a:t>
            </a:r>
          </a:p>
          <a:p>
            <a:pPr marL="342572" indent="-342572">
              <a:spcBef>
                <a:spcPct val="20000"/>
              </a:spcBef>
              <a:buFontTx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THGEM for HCALs (</a:t>
            </a:r>
            <a:r>
              <a:rPr lang="en-US" sz="1600" b="1" dirty="0" err="1" smtClean="0">
                <a:solidFill>
                  <a:schemeClr val="tx2"/>
                </a:solidFill>
              </a:rPr>
              <a:t>Aveiro</a:t>
            </a:r>
            <a:r>
              <a:rPr lang="en-US" sz="1600" b="1" dirty="0" smtClean="0">
                <a:solidFill>
                  <a:schemeClr val="tx2"/>
                </a:solidFill>
              </a:rPr>
              <a:t>/Coimbra/UTA/Weizmann)</a:t>
            </a:r>
          </a:p>
          <a:p>
            <a:pPr marL="342572" indent="-342572">
              <a:spcBef>
                <a:spcPct val="20000"/>
              </a:spcBef>
              <a:buFontTx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Resistive MicroMegas for JLAB and COMPASS (Saclay)</a:t>
            </a:r>
          </a:p>
          <a:p>
            <a:pPr marL="342572" indent="-342572">
              <a:spcBef>
                <a:spcPct val="20000"/>
              </a:spcBef>
              <a:buFontTx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MicroMegas TPC for nuclear physics (Demokritos Athens)</a:t>
            </a:r>
          </a:p>
          <a:p>
            <a:pPr marL="342572" indent="-342572">
              <a:spcBef>
                <a:spcPct val="20000"/>
              </a:spcBef>
            </a:pPr>
            <a:endParaRPr lang="en-US" sz="20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marL="342572" indent="-342572">
              <a:spcBef>
                <a:spcPct val="20000"/>
              </a:spcBef>
              <a:buFontTx/>
              <a:buChar char="•"/>
            </a:pPr>
            <a:endParaRPr lang="en-US" sz="2000" b="1" dirty="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908720"/>
            <a:ext cx="8000863" cy="5605873"/>
          </a:xfrm>
          <a:prstGeom prst="rect">
            <a:avLst/>
          </a:prstGeom>
          <a:noFill/>
        </p:spPr>
        <p:txBody>
          <a:bodyPr wrap="square" lIns="65258" tIns="32629" rIns="65258" bIns="32629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000" b="1" dirty="0" smtClean="0">
                <a:solidFill>
                  <a:schemeClr val="tx2"/>
                </a:solidFill>
              </a:rPr>
              <a:t> consolidation of the Collaboration and MPGD community integration </a:t>
            </a:r>
          </a:p>
          <a:p>
            <a:pPr>
              <a:buFont typeface="Arial" pitchFamily="34" charset="0"/>
              <a:buChar char="•"/>
            </a:pPr>
            <a:endParaRPr lang="en-GB" sz="2000" b="1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solidFill>
                  <a:schemeClr val="tx2"/>
                </a:solidFill>
              </a:rPr>
              <a:t> considerable progress in  MPGD technologies in particular large area GEM ,THGEM, Micromegas; some picked up by experiments (including sLHC upgrades) for feasibility studies and prototyping</a:t>
            </a:r>
          </a:p>
          <a:p>
            <a:pPr>
              <a:buFont typeface="Arial" pitchFamily="34" charset="0"/>
              <a:buChar char="•"/>
            </a:pPr>
            <a:endParaRPr lang="en-GB" sz="2000" b="1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solidFill>
                  <a:schemeClr val="tx2"/>
                </a:solidFill>
              </a:rPr>
              <a:t>  secured future of the MPGD technologies development through the EN DEM workshop upgrade and FP7 AIDA contribution (upgrade in progress)</a:t>
            </a:r>
          </a:p>
          <a:p>
            <a:pPr>
              <a:buFont typeface="Arial" pitchFamily="34" charset="0"/>
              <a:buChar char="•"/>
            </a:pPr>
            <a:endParaRPr lang="en-GB" sz="2000" b="1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solidFill>
                  <a:schemeClr val="tx2"/>
                </a:solidFill>
              </a:rPr>
              <a:t> improved MPGD simulation software framework allows for the first applications</a:t>
            </a:r>
          </a:p>
          <a:p>
            <a:pPr>
              <a:buFont typeface="Arial" pitchFamily="34" charset="0"/>
              <a:buChar char="•"/>
            </a:pPr>
            <a:endParaRPr lang="en-GB" sz="2000" b="1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solidFill>
                  <a:schemeClr val="tx2"/>
                </a:solidFill>
              </a:rPr>
              <a:t> Infrastructure for common RD51 test beam facility (~20 user groups)</a:t>
            </a:r>
          </a:p>
          <a:p>
            <a:pPr>
              <a:buFont typeface="Arial" pitchFamily="34" charset="0"/>
              <a:buChar char="•"/>
            </a:pPr>
            <a:endParaRPr lang="en-GB" sz="2000" b="1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solidFill>
                  <a:schemeClr val="tx2"/>
                </a:solidFill>
              </a:rPr>
              <a:t> Development of common, scalable electronics (17 development and user groups)</a:t>
            </a:r>
          </a:p>
          <a:p>
            <a:pPr>
              <a:buFont typeface="Arial" pitchFamily="34" charset="0"/>
              <a:buChar char="•"/>
            </a:pPr>
            <a:endParaRPr lang="en-GB" sz="2000" b="1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solidFill>
                  <a:schemeClr val="tx2"/>
                </a:solidFill>
              </a:rPr>
              <a:t> TTN; contacts with industry for large volume production</a:t>
            </a:r>
          </a:p>
        </p:txBody>
      </p:sp>
      <p:sp>
        <p:nvSpPr>
          <p:cNvPr id="3" name="Slide Number Placeholder 1"/>
          <p:cNvSpPr txBox="1">
            <a:spLocks noGrp="1"/>
          </p:cNvSpPr>
          <p:nvPr/>
        </p:nvSpPr>
        <p:spPr>
          <a:xfrm>
            <a:off x="8715383" y="6572250"/>
            <a:ext cx="428625" cy="285750"/>
          </a:xfrm>
          <a:prstGeom prst="rect">
            <a:avLst/>
          </a:prstGeom>
          <a:noFill/>
        </p:spPr>
        <p:txBody>
          <a:bodyPr lIns="91352" tIns="45680" rIns="91352" bIns="45680" anchor="ctr"/>
          <a:lstStyle/>
          <a:p>
            <a:pPr>
              <a:defRPr/>
            </a:pPr>
            <a:fld id="{01C72801-E462-4743-BCB0-50F21E6FF5D9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38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00556" y="188640"/>
            <a:ext cx="3539663" cy="523180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Summary and Outlook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5858" y="188640"/>
            <a:ext cx="3089066" cy="523139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2011 RD51 request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1124744"/>
            <a:ext cx="853244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tx2"/>
                </a:solidFill>
              </a:rPr>
              <a:t>Resources requested from CERN as a host lab:</a:t>
            </a:r>
          </a:p>
          <a:p>
            <a:endParaRPr lang="en-GB" b="1" dirty="0" smtClean="0">
              <a:solidFill>
                <a:schemeClr val="tx2"/>
              </a:solidFill>
            </a:endParaRPr>
          </a:p>
          <a:p>
            <a:r>
              <a:rPr lang="en-GB" b="1" dirty="0" smtClean="0">
                <a:solidFill>
                  <a:schemeClr val="tx2"/>
                </a:solidFill>
              </a:rPr>
              <a:t>RD51 does not request a direct financial contribution from CERN.</a:t>
            </a:r>
          </a:p>
          <a:p>
            <a:endParaRPr lang="en-GB" b="1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The collaboration would like to ask for the following resources and infrastructure at CERN: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• Access to irradiation and test beam facilities (including the possibility to keep “</a:t>
            </a:r>
            <a:r>
              <a:rPr lang="en-GB" dirty="0" err="1" smtClean="0">
                <a:solidFill>
                  <a:schemeClr val="tx2"/>
                </a:solidFill>
              </a:rPr>
              <a:t>semipermanent</a:t>
            </a:r>
            <a:r>
              <a:rPr lang="en-GB" dirty="0" smtClean="0">
                <a:solidFill>
                  <a:schemeClr val="tx2"/>
                </a:solidFill>
              </a:rPr>
              <a:t>” setup). The collaboration foresees typically 2 annual test beam campaigns each of a few weeks duration.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• Privileged access to CERN TS-DEM Printed Circuit Workshop (similar to present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availability level). Participation in investments for production infrastructure to stay in line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with technology advances.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• Access to Silicon Bonding Laboratory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• Access to central computing resources and Grid access for MPGD simulations.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• Limited amount of office space</a:t>
            </a:r>
            <a:endParaRPr lang="en-GB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2483768" y="764707"/>
          <a:ext cx="4104456" cy="5811619"/>
        </p:xfrm>
        <a:graphic>
          <a:graphicData uri="http://schemas.openxmlformats.org/presentationml/2006/ole">
            <p:oleObj spid="_x0000_s26626" name="Acrobat Document" r:id="rId3" imgW="16040033" imgH="22707600" progId="AcroExch.Document.7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99593" y="188640"/>
            <a:ext cx="7561622" cy="369332"/>
          </a:xfrm>
          <a:prstGeom prst="rect">
            <a:avLst/>
          </a:prstGeom>
          <a:noFill/>
        </p:spPr>
        <p:txBody>
          <a:bodyPr wrap="none" lIns="91407" tIns="45705" rIns="91407" bIns="45705" rtlCol="0">
            <a:spAutoFit/>
          </a:bodyPr>
          <a:lstStyle/>
          <a:p>
            <a:r>
              <a:rPr lang="en-GB" dirty="0" smtClean="0">
                <a:hlinkClick r:id="rId4"/>
              </a:rPr>
              <a:t>MPGD2011 2nd International Conference on Micro Pattern Gaseous Detectors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 noGrp="1"/>
          </p:cNvSpPr>
          <p:nvPr/>
        </p:nvSpPr>
        <p:spPr>
          <a:xfrm>
            <a:off x="8715383" y="6572250"/>
            <a:ext cx="428625" cy="285750"/>
          </a:xfrm>
          <a:prstGeom prst="rect">
            <a:avLst/>
          </a:prstGeom>
          <a:noFill/>
        </p:spPr>
        <p:txBody>
          <a:bodyPr lIns="91352" tIns="45680" rIns="91352" bIns="45680" anchor="ctr"/>
          <a:lstStyle/>
          <a:p>
            <a:pPr>
              <a:defRPr/>
            </a:pPr>
            <a:fld id="{01C72801-E462-4743-BCB0-50F21E6FF5D9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40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46082" name="Picture 2" descr="C:\New_comp\EDIT school material\DG visit photos\DG EDIT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3717033"/>
            <a:ext cx="2106234" cy="2808312"/>
          </a:xfrm>
          <a:prstGeom prst="rect">
            <a:avLst/>
          </a:prstGeom>
          <a:noFill/>
        </p:spPr>
      </p:pic>
      <p:pic>
        <p:nvPicPr>
          <p:cNvPr id="46083" name="Picture 3" descr="C:\New_comp\EDIT school material\DG visit photos\1102048_22-A4-at-144-dp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149080"/>
            <a:ext cx="3347864" cy="2228454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67545" y="908720"/>
            <a:ext cx="7488832" cy="3046948"/>
          </a:xfrm>
          <a:prstGeom prst="rect">
            <a:avLst/>
          </a:prstGeom>
        </p:spPr>
        <p:txBody>
          <a:bodyPr wrap="square" lIns="91396" tIns="45700" rIns="91396" bIns="45700">
            <a:spAutoFit/>
          </a:bodyPr>
          <a:lstStyle/>
          <a:p>
            <a:r>
              <a:rPr lang="en-GB" sz="1200" b="1" dirty="0" smtClean="0">
                <a:solidFill>
                  <a:schemeClr val="tx2"/>
                </a:solidFill>
              </a:rPr>
              <a:t> “GEM Detectors”</a:t>
            </a:r>
          </a:p>
          <a:p>
            <a:r>
              <a:rPr lang="en-GB" sz="1200" dirty="0" smtClean="0">
                <a:solidFill>
                  <a:schemeClr val="tx2"/>
                </a:solidFill>
              </a:rPr>
              <a:t>The principles of GEM-based detectors and their applications will be explained. GEM detectors will be</a:t>
            </a:r>
          </a:p>
          <a:p>
            <a:r>
              <a:rPr lang="en-GB" sz="1200" dirty="0" smtClean="0">
                <a:solidFill>
                  <a:schemeClr val="tx2"/>
                </a:solidFill>
              </a:rPr>
              <a:t>assembled, and afterwards tested in X-ray stands. Concepts such as detection of X-rays will be explained and</a:t>
            </a:r>
          </a:p>
          <a:p>
            <a:r>
              <a:rPr lang="en-GB" sz="1200" dirty="0" smtClean="0">
                <a:solidFill>
                  <a:schemeClr val="tx2"/>
                </a:solidFill>
              </a:rPr>
              <a:t>pulse height gain, and counting rate measurements will be carried out.</a:t>
            </a:r>
          </a:p>
          <a:p>
            <a:r>
              <a:rPr lang="en-GB" sz="1200" i="1" dirty="0" smtClean="0">
                <a:solidFill>
                  <a:schemeClr val="tx2"/>
                </a:solidFill>
              </a:rPr>
              <a:t>Professors of excellence and Tutors: </a:t>
            </a:r>
            <a:r>
              <a:rPr lang="en-GB" sz="1200" i="1" dirty="0" err="1" smtClean="0">
                <a:solidFill>
                  <a:schemeClr val="tx2"/>
                </a:solidFill>
              </a:rPr>
              <a:t>L.Ropelewski</a:t>
            </a:r>
            <a:r>
              <a:rPr lang="en-GB" sz="1200" i="1" dirty="0" smtClean="0">
                <a:solidFill>
                  <a:schemeClr val="tx2"/>
                </a:solidFill>
              </a:rPr>
              <a:t>, </a:t>
            </a:r>
            <a:r>
              <a:rPr lang="en-GB" sz="1200" i="1" dirty="0" err="1" smtClean="0">
                <a:solidFill>
                  <a:schemeClr val="tx2"/>
                </a:solidFill>
              </a:rPr>
              <a:t>G.Bencivenni</a:t>
            </a:r>
            <a:endParaRPr lang="en-GB" sz="1200" i="1" dirty="0" smtClean="0">
              <a:solidFill>
                <a:schemeClr val="tx2"/>
              </a:solidFill>
            </a:endParaRPr>
          </a:p>
          <a:p>
            <a:endParaRPr lang="en-GB" sz="1200" b="1" dirty="0" smtClean="0">
              <a:solidFill>
                <a:schemeClr val="tx2"/>
              </a:solidFill>
            </a:endParaRPr>
          </a:p>
          <a:p>
            <a:r>
              <a:rPr lang="en-GB" sz="1200" b="1" dirty="0" smtClean="0">
                <a:solidFill>
                  <a:schemeClr val="tx2"/>
                </a:solidFill>
              </a:rPr>
              <a:t>“</a:t>
            </a:r>
            <a:r>
              <a:rPr lang="en-GB" sz="1200" b="1" dirty="0" err="1" smtClean="0">
                <a:solidFill>
                  <a:schemeClr val="tx2"/>
                </a:solidFill>
              </a:rPr>
              <a:t>GridPix</a:t>
            </a:r>
            <a:r>
              <a:rPr lang="en-GB" sz="1200" b="1" dirty="0" smtClean="0">
                <a:solidFill>
                  <a:schemeClr val="tx2"/>
                </a:solidFill>
              </a:rPr>
              <a:t> and Micromegas”</a:t>
            </a:r>
          </a:p>
          <a:p>
            <a:r>
              <a:rPr lang="en-GB" sz="1200" dirty="0" smtClean="0">
                <a:solidFill>
                  <a:schemeClr val="tx2"/>
                </a:solidFill>
              </a:rPr>
              <a:t>The set-up consists of two tests stations:</a:t>
            </a:r>
          </a:p>
          <a:p>
            <a:r>
              <a:rPr lang="en-GB" sz="1200" dirty="0" smtClean="0">
                <a:solidFill>
                  <a:schemeClr val="tx2"/>
                </a:solidFill>
              </a:rPr>
              <a:t>A complete </a:t>
            </a:r>
            <a:r>
              <a:rPr lang="en-GB" sz="1200" dirty="0" err="1" smtClean="0">
                <a:solidFill>
                  <a:schemeClr val="tx2"/>
                </a:solidFill>
              </a:rPr>
              <a:t>GridPix</a:t>
            </a:r>
            <a:r>
              <a:rPr lang="en-GB" sz="1200" dirty="0" smtClean="0">
                <a:solidFill>
                  <a:schemeClr val="tx2"/>
                </a:solidFill>
              </a:rPr>
              <a:t>/Gossip detector(s): </a:t>
            </a:r>
            <a:r>
              <a:rPr lang="en-GB" sz="1200" dirty="0" err="1" smtClean="0">
                <a:solidFill>
                  <a:schemeClr val="tx2"/>
                </a:solidFill>
              </a:rPr>
              <a:t>PolaPix</a:t>
            </a:r>
            <a:r>
              <a:rPr lang="en-GB" sz="1200" dirty="0" smtClean="0">
                <a:solidFill>
                  <a:schemeClr val="tx2"/>
                </a:solidFill>
              </a:rPr>
              <a:t>, Dice, Gossip including gas system, new </a:t>
            </a:r>
            <a:r>
              <a:rPr lang="en-GB" sz="1200" dirty="0" err="1" smtClean="0">
                <a:solidFill>
                  <a:schemeClr val="tx2"/>
                </a:solidFill>
              </a:rPr>
              <a:t>miniHV</a:t>
            </a:r>
            <a:r>
              <a:rPr lang="en-GB" sz="1200" dirty="0" smtClean="0">
                <a:solidFill>
                  <a:schemeClr val="tx2"/>
                </a:solidFill>
              </a:rPr>
              <a:t> supplies and</a:t>
            </a:r>
          </a:p>
          <a:p>
            <a:r>
              <a:rPr lang="en-GB" sz="1200" dirty="0" smtClean="0">
                <a:solidFill>
                  <a:schemeClr val="tx2"/>
                </a:solidFill>
              </a:rPr>
              <a:t>readout systems. Students will operate the set-up and take data with various sources and cosmic rays, followed</a:t>
            </a:r>
          </a:p>
          <a:p>
            <a:r>
              <a:rPr lang="en-GB" sz="1200" dirty="0" smtClean="0">
                <a:solidFill>
                  <a:schemeClr val="tx2"/>
                </a:solidFill>
              </a:rPr>
              <a:t>by data analysis: track fitting, </a:t>
            </a:r>
            <a:r>
              <a:rPr lang="en-GB" sz="1200" dirty="0" err="1" smtClean="0">
                <a:solidFill>
                  <a:schemeClr val="tx2"/>
                </a:solidFill>
              </a:rPr>
              <a:t>dE</a:t>
            </a:r>
            <a:r>
              <a:rPr lang="en-GB" sz="1200" dirty="0" smtClean="0">
                <a:solidFill>
                  <a:schemeClr val="tx2"/>
                </a:solidFill>
              </a:rPr>
              <a:t>/</a:t>
            </a:r>
            <a:r>
              <a:rPr lang="en-GB" sz="1200" dirty="0" err="1" smtClean="0">
                <a:solidFill>
                  <a:schemeClr val="tx2"/>
                </a:solidFill>
              </a:rPr>
              <a:t>dX</a:t>
            </a:r>
            <a:r>
              <a:rPr lang="en-GB" sz="1200" dirty="0" smtClean="0">
                <a:solidFill>
                  <a:schemeClr val="tx2"/>
                </a:solidFill>
              </a:rPr>
              <a:t>, interaction of ionization radiation with gas.</a:t>
            </a:r>
          </a:p>
          <a:p>
            <a:r>
              <a:rPr lang="en-GB" sz="1200" dirty="0" smtClean="0">
                <a:solidFill>
                  <a:schemeClr val="tx2"/>
                </a:solidFill>
              </a:rPr>
              <a:t>The second set-up consists of a 10x10 cm2 bulk Micromegas read out by a charge preamp, amplifier- shaper and</a:t>
            </a:r>
          </a:p>
          <a:p>
            <a:r>
              <a:rPr lang="en-GB" sz="1200" dirty="0" smtClean="0">
                <a:solidFill>
                  <a:schemeClr val="tx2"/>
                </a:solidFill>
              </a:rPr>
              <a:t>a Multi-Channel analyzer, and a 1726-channel TPC in a </a:t>
            </a:r>
            <a:r>
              <a:rPr lang="en-GB" sz="1200" dirty="0" err="1" smtClean="0">
                <a:solidFill>
                  <a:schemeClr val="tx2"/>
                </a:solidFill>
              </a:rPr>
              <a:t>gasbox</a:t>
            </a:r>
            <a:r>
              <a:rPr lang="en-GB" sz="1200" dirty="0" smtClean="0">
                <a:solidFill>
                  <a:schemeClr val="tx2"/>
                </a:solidFill>
              </a:rPr>
              <a:t>, read out by T2K electronics. Fundamental</a:t>
            </a:r>
          </a:p>
          <a:p>
            <a:r>
              <a:rPr lang="en-GB" sz="1200" dirty="0" smtClean="0">
                <a:solidFill>
                  <a:schemeClr val="tx2"/>
                </a:solidFill>
              </a:rPr>
              <a:t>concepts such as X-ray conversion, diffusion, electron collection and gas amplification will be understood via</a:t>
            </a:r>
          </a:p>
          <a:p>
            <a:r>
              <a:rPr lang="en-GB" sz="1200" dirty="0" smtClean="0">
                <a:solidFill>
                  <a:schemeClr val="tx2"/>
                </a:solidFill>
              </a:rPr>
              <a:t>measurements with a full DAQ and analysis chain.</a:t>
            </a:r>
          </a:p>
          <a:p>
            <a:r>
              <a:rPr lang="en-GB" sz="1200" i="1" dirty="0" smtClean="0">
                <a:solidFill>
                  <a:schemeClr val="tx2"/>
                </a:solidFill>
              </a:rPr>
              <a:t>Professors of excellence and Tutors: H.van der Graaf, </a:t>
            </a:r>
            <a:r>
              <a:rPr lang="en-GB" sz="1200" i="1" dirty="0" err="1" smtClean="0">
                <a:solidFill>
                  <a:schemeClr val="tx2"/>
                </a:solidFill>
              </a:rPr>
              <a:t>P.Colas</a:t>
            </a:r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9673" y="4"/>
            <a:ext cx="5909503" cy="646331"/>
          </a:xfrm>
          <a:prstGeom prst="rect">
            <a:avLst/>
          </a:prstGeom>
          <a:noFill/>
        </p:spPr>
        <p:txBody>
          <a:bodyPr wrap="none" lIns="91396" tIns="45700" rIns="91396" bIns="45700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tx2"/>
                </a:solidFill>
              </a:rPr>
              <a:t>Excellence in Detectors and Instrumentation Technologies</a:t>
            </a:r>
            <a:br>
              <a:rPr lang="en-GB" b="1" dirty="0" smtClean="0">
                <a:solidFill>
                  <a:schemeClr val="tx2"/>
                </a:solidFill>
              </a:rPr>
            </a:br>
            <a:r>
              <a:rPr lang="en-GB" b="1" dirty="0" smtClean="0">
                <a:solidFill>
                  <a:schemeClr val="tx2"/>
                </a:solidFill>
              </a:rPr>
              <a:t>  CERN, Geneva, Switzerland - 31 January - 10 February 2011</a:t>
            </a:r>
            <a:endParaRPr lang="en-GB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 noGrp="1"/>
          </p:cNvSpPr>
          <p:nvPr/>
        </p:nvSpPr>
        <p:spPr>
          <a:xfrm>
            <a:off x="8715383" y="6572250"/>
            <a:ext cx="428625" cy="285750"/>
          </a:xfrm>
          <a:prstGeom prst="rect">
            <a:avLst/>
          </a:prstGeom>
          <a:noFill/>
        </p:spPr>
        <p:txBody>
          <a:bodyPr lIns="91352" tIns="45680" rIns="91352" bIns="45680" anchor="ctr"/>
          <a:lstStyle/>
          <a:p>
            <a:pPr>
              <a:defRPr/>
            </a:pPr>
            <a:fld id="{01C72801-E462-4743-BCB0-50F21E6FF5D9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5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9512" y="810221"/>
            <a:ext cx="8964488" cy="6047779"/>
          </a:xfrm>
          <a:prstGeom prst="rect">
            <a:avLst/>
          </a:prstGeom>
        </p:spPr>
        <p:txBody>
          <a:bodyPr wrap="square" lIns="91407" tIns="45705" rIns="91407" bIns="45705" numCol="2">
            <a:spAutoFit/>
          </a:bodyPr>
          <a:lstStyle/>
          <a:p>
            <a:r>
              <a:rPr lang="en-GB" sz="1100" b="1" dirty="0" smtClean="0"/>
              <a:t>2011</a:t>
            </a:r>
          </a:p>
          <a:p>
            <a:endParaRPr lang="en-GB" sz="1100" b="1" dirty="0" smtClean="0"/>
          </a:p>
          <a:p>
            <a:r>
              <a:rPr lang="en-GB" sz="900" b="1" dirty="0" smtClean="0"/>
              <a:t>RD51-Note-2011-005 –“ Modelling of avalanches and streamers by finite elements with</a:t>
            </a:r>
          </a:p>
          <a:p>
            <a:r>
              <a:rPr lang="en-GB" sz="900" b="1" dirty="0" smtClean="0"/>
              <a:t>COMSOL: step-by-step guide”, </a:t>
            </a:r>
            <a:r>
              <a:rPr lang="en-GB" sz="900" dirty="0" smtClean="0"/>
              <a:t>Notes for the RD51 Simulation School, CERN, Jan. 19-21</a:t>
            </a:r>
          </a:p>
          <a:p>
            <a:r>
              <a:rPr lang="en-GB" sz="900" dirty="0" smtClean="0"/>
              <a:t>2011, (by P. </a:t>
            </a:r>
            <a:r>
              <a:rPr lang="en-GB" sz="900" dirty="0" err="1" smtClean="0"/>
              <a:t>Fonte</a:t>
            </a:r>
            <a:r>
              <a:rPr lang="en-GB" sz="900" dirty="0" smtClean="0"/>
              <a:t>)</a:t>
            </a:r>
          </a:p>
          <a:p>
            <a:r>
              <a:rPr lang="en-GB" sz="900" b="1" dirty="0" smtClean="0"/>
              <a:t>RD51-Note-2011-004 –“Thermal Stretching of Large-Area GEM Foils Using an Infrared</a:t>
            </a:r>
          </a:p>
          <a:p>
            <a:r>
              <a:rPr lang="en-GB" sz="900" b="1" dirty="0" smtClean="0"/>
              <a:t>Heating Method” </a:t>
            </a:r>
            <a:r>
              <a:rPr lang="en-GB" sz="900" dirty="0" smtClean="0"/>
              <a:t>(by Michael </a:t>
            </a:r>
            <a:r>
              <a:rPr lang="en-GB" sz="900" dirty="0" err="1" smtClean="0"/>
              <a:t>Staib</a:t>
            </a:r>
            <a:r>
              <a:rPr lang="en-GB" sz="900" dirty="0" smtClean="0"/>
              <a:t>, Bryant Benson, Kondo Gnanvo, Marcus Hohlmann,</a:t>
            </a:r>
          </a:p>
          <a:p>
            <a:r>
              <a:rPr lang="en-GB" sz="900" dirty="0" err="1" smtClean="0"/>
              <a:t>Amilkar</a:t>
            </a:r>
            <a:r>
              <a:rPr lang="en-GB" sz="900" dirty="0" smtClean="0"/>
              <a:t> Quintero)</a:t>
            </a:r>
          </a:p>
          <a:p>
            <a:r>
              <a:rPr lang="en-GB" sz="900" b="1" dirty="0" smtClean="0"/>
              <a:t>RD51-Note-2011-003 –“On the operation of a Micropattern Gaseous UV Photomultiplier</a:t>
            </a:r>
          </a:p>
          <a:p>
            <a:r>
              <a:rPr lang="en-GB" sz="900" b="1" dirty="0" smtClean="0"/>
              <a:t>in Liquid-Xenon” </a:t>
            </a:r>
            <a:r>
              <a:rPr lang="en-GB" sz="900" dirty="0" smtClean="0"/>
              <a:t>(by S. Duval, A. Breskin, R. </a:t>
            </a:r>
            <a:r>
              <a:rPr lang="en-GB" sz="900" dirty="0" err="1" smtClean="0"/>
              <a:t>Budnik</a:t>
            </a:r>
            <a:r>
              <a:rPr lang="en-GB" sz="900" dirty="0" smtClean="0"/>
              <a:t>, W.T. Chen, H. </a:t>
            </a:r>
            <a:r>
              <a:rPr lang="en-GB" sz="900" dirty="0" err="1" smtClean="0"/>
              <a:t>Carduner</a:t>
            </a:r>
            <a:r>
              <a:rPr lang="en-GB" sz="900" dirty="0" smtClean="0"/>
              <a:t>, M. </a:t>
            </a:r>
            <a:r>
              <a:rPr lang="en-GB" sz="900" dirty="0" err="1" smtClean="0"/>
              <a:t>Cortesi</a:t>
            </a:r>
            <a:r>
              <a:rPr lang="en-GB" sz="900" dirty="0" smtClean="0"/>
              <a:t>,</a:t>
            </a:r>
          </a:p>
          <a:p>
            <a:r>
              <a:rPr lang="en-GB" sz="900" dirty="0" smtClean="0"/>
              <a:t>J.P. </a:t>
            </a:r>
            <a:r>
              <a:rPr lang="en-GB" sz="900" dirty="0" err="1" smtClean="0"/>
              <a:t>Cussonneau</a:t>
            </a:r>
            <a:r>
              <a:rPr lang="en-GB" sz="900" dirty="0" smtClean="0"/>
              <a:t> , J. </a:t>
            </a:r>
            <a:r>
              <a:rPr lang="en-GB" sz="900" dirty="0" err="1" smtClean="0"/>
              <a:t>Donnard</a:t>
            </a:r>
            <a:r>
              <a:rPr lang="en-GB" sz="900" dirty="0" smtClean="0"/>
              <a:t>, J. </a:t>
            </a:r>
            <a:r>
              <a:rPr lang="en-GB" sz="900" dirty="0" err="1" smtClean="0"/>
              <a:t>Lamblin</a:t>
            </a:r>
            <a:r>
              <a:rPr lang="en-GB" sz="900" dirty="0" smtClean="0"/>
              <a:t>, P. Le Ray, E. </a:t>
            </a:r>
            <a:r>
              <a:rPr lang="en-GB" sz="900" dirty="0" err="1" smtClean="0"/>
              <a:t>Morteau</a:t>
            </a:r>
            <a:r>
              <a:rPr lang="en-GB" sz="900" dirty="0" smtClean="0"/>
              <a:t>, T. </a:t>
            </a:r>
            <a:r>
              <a:rPr lang="en-GB" sz="900" dirty="0" err="1" smtClean="0"/>
              <a:t>Oger</a:t>
            </a:r>
            <a:r>
              <a:rPr lang="en-GB" sz="900" dirty="0" smtClean="0"/>
              <a:t>, J.S. </a:t>
            </a:r>
            <a:r>
              <a:rPr lang="en-GB" sz="900" dirty="0" err="1" smtClean="0"/>
              <a:t>Stutzmann</a:t>
            </a:r>
            <a:endParaRPr lang="en-GB" sz="900" dirty="0" smtClean="0"/>
          </a:p>
          <a:p>
            <a:r>
              <a:rPr lang="en-GB" sz="900" dirty="0" smtClean="0"/>
              <a:t>and D. </a:t>
            </a:r>
            <a:r>
              <a:rPr lang="en-GB" sz="900" dirty="0" err="1" smtClean="0"/>
              <a:t>Thers</a:t>
            </a:r>
            <a:r>
              <a:rPr lang="en-GB" sz="900" dirty="0" smtClean="0"/>
              <a:t>)</a:t>
            </a:r>
          </a:p>
          <a:p>
            <a:r>
              <a:rPr lang="en-GB" sz="900" b="1" dirty="0" smtClean="0"/>
              <a:t>RD51-Note-2011-002 –“Infrared scintillation yield in gaseous and liquid argon for </a:t>
            </a:r>
            <a:r>
              <a:rPr lang="en-GB" sz="900" b="1" dirty="0" err="1" smtClean="0"/>
              <a:t>rareevent</a:t>
            </a:r>
            <a:endParaRPr lang="en-GB" sz="900" b="1" dirty="0" smtClean="0"/>
          </a:p>
          <a:p>
            <a:r>
              <a:rPr lang="en-GB" sz="900" b="1" dirty="0" smtClean="0"/>
              <a:t>experiments” </a:t>
            </a:r>
            <a:r>
              <a:rPr lang="en-GB" sz="900" dirty="0" smtClean="0"/>
              <a:t>(by A. </a:t>
            </a:r>
            <a:r>
              <a:rPr lang="en-GB" sz="900" dirty="0" err="1" smtClean="0"/>
              <a:t>Buzulutskov</a:t>
            </a:r>
            <a:r>
              <a:rPr lang="en-GB" sz="900" dirty="0" smtClean="0"/>
              <a:t>, A. </a:t>
            </a:r>
            <a:r>
              <a:rPr lang="en-GB" sz="900" dirty="0" err="1" smtClean="0"/>
              <a:t>Bondar</a:t>
            </a:r>
            <a:r>
              <a:rPr lang="en-GB" sz="900" dirty="0" smtClean="0"/>
              <a:t>, A. </a:t>
            </a:r>
            <a:r>
              <a:rPr lang="en-GB" sz="900" dirty="0" err="1" smtClean="0"/>
              <a:t>Grebenuk</a:t>
            </a:r>
            <a:r>
              <a:rPr lang="en-GB" sz="900" dirty="0" smtClean="0"/>
              <a:t>)</a:t>
            </a:r>
          </a:p>
          <a:p>
            <a:r>
              <a:rPr lang="en-GB" sz="900" b="1" dirty="0" smtClean="0"/>
              <a:t>RD51-Note-2011-001 - "Further Developments and Tests of </a:t>
            </a:r>
            <a:r>
              <a:rPr lang="en-GB" sz="900" b="1" dirty="0" err="1" smtClean="0"/>
              <a:t>Microstrip</a:t>
            </a:r>
            <a:r>
              <a:rPr lang="en-GB" sz="900" b="1" dirty="0" smtClean="0"/>
              <a:t> Gas Counters</a:t>
            </a:r>
          </a:p>
          <a:p>
            <a:r>
              <a:rPr lang="en-GB" sz="900" b="1" dirty="0" smtClean="0"/>
              <a:t>with Resistive Electrodes" </a:t>
            </a:r>
            <a:r>
              <a:rPr lang="en-GB" sz="900" dirty="0" smtClean="0"/>
              <a:t>(by R. Oliveira, V. Peskov, </a:t>
            </a:r>
            <a:r>
              <a:rPr lang="en-GB" sz="900" dirty="0" err="1" smtClean="0"/>
              <a:t>Pietropaolo</a:t>
            </a:r>
            <a:r>
              <a:rPr lang="en-GB" sz="900" dirty="0" smtClean="0"/>
              <a:t>, </a:t>
            </a:r>
            <a:r>
              <a:rPr lang="en-GB" sz="900" dirty="0" err="1" smtClean="0"/>
              <a:t>P.Picchi</a:t>
            </a:r>
            <a:r>
              <a:rPr lang="en-GB" sz="900" dirty="0" smtClean="0"/>
              <a:t>).</a:t>
            </a:r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endParaRPr lang="en-GB" sz="900" b="1" dirty="0" smtClean="0"/>
          </a:p>
          <a:p>
            <a:r>
              <a:rPr lang="en-GB" sz="1100" b="1" dirty="0" smtClean="0"/>
              <a:t>2010</a:t>
            </a:r>
          </a:p>
          <a:p>
            <a:endParaRPr lang="en-GB" sz="1100" b="1" dirty="0" smtClean="0"/>
          </a:p>
          <a:p>
            <a:r>
              <a:rPr lang="en-GB" sz="900" b="1" dirty="0" smtClean="0"/>
              <a:t>RD51-Note-2010-009 – "Gas Flow Simulations for gaseous detectors" </a:t>
            </a:r>
            <a:r>
              <a:rPr lang="en-GB" sz="900" dirty="0" smtClean="0"/>
              <a:t>(by D. </a:t>
            </a:r>
            <a:r>
              <a:rPr lang="en-GB" sz="900" dirty="0" err="1" smtClean="0"/>
              <a:t>Abbaneo</a:t>
            </a:r>
            <a:r>
              <a:rPr lang="en-GB" sz="900" dirty="0" smtClean="0"/>
              <a:t>,</a:t>
            </a:r>
          </a:p>
          <a:p>
            <a:r>
              <a:rPr lang="en-GB" sz="900" dirty="0" smtClean="0"/>
              <a:t>S. Bally, H. </a:t>
            </a:r>
            <a:r>
              <a:rPr lang="en-GB" sz="900" dirty="0" err="1" smtClean="0"/>
              <a:t>Postema</a:t>
            </a:r>
            <a:r>
              <a:rPr lang="en-GB" sz="900" dirty="0" smtClean="0"/>
              <a:t>, A. </a:t>
            </a:r>
            <a:r>
              <a:rPr lang="en-GB" sz="900" dirty="0" err="1" smtClean="0"/>
              <a:t>Conde</a:t>
            </a:r>
            <a:r>
              <a:rPr lang="en-GB" sz="900" dirty="0" smtClean="0"/>
              <a:t> Garcia, J. P. Chatelain, G. Faber, L. Ropelewski, S. Duarte</a:t>
            </a:r>
          </a:p>
          <a:p>
            <a:r>
              <a:rPr lang="it-IT" sz="900" dirty="0" smtClean="0"/>
              <a:t>Pinto, G. Croci, M. Alfonsi, M. Van Stenis, A. Sharma, L. Benussi, S. Bianco, S.</a:t>
            </a:r>
          </a:p>
          <a:p>
            <a:r>
              <a:rPr lang="it-IT" sz="900" dirty="0" smtClean="0"/>
              <a:t>Colafranceschi, F. Fabbri, L. Passamonti, D. Piccolo, D. Pierluigi, A. Russo, G. Saviano, A.</a:t>
            </a:r>
          </a:p>
          <a:p>
            <a:r>
              <a:rPr lang="en-GB" sz="900" dirty="0" smtClean="0"/>
              <a:t>Marinov, N. Zaganidis, N. Turini, E. Oliveri, G. </a:t>
            </a:r>
            <a:r>
              <a:rPr lang="en-GB" sz="900" dirty="0" err="1" smtClean="0"/>
              <a:t>Magazzu</a:t>
            </a:r>
            <a:r>
              <a:rPr lang="en-GB" sz="900" dirty="0" smtClean="0"/>
              <a:t>, Y. Ban, H. </a:t>
            </a:r>
            <a:r>
              <a:rPr lang="en-GB" sz="900" dirty="0" err="1" smtClean="0"/>
              <a:t>Teng</a:t>
            </a:r>
            <a:r>
              <a:rPr lang="en-GB" sz="900" dirty="0" smtClean="0"/>
              <a:t>, J. </a:t>
            </a:r>
            <a:r>
              <a:rPr lang="en-GB" sz="900" dirty="0" err="1" smtClean="0"/>
              <a:t>Cai</a:t>
            </a:r>
            <a:r>
              <a:rPr lang="en-GB" sz="900" dirty="0" smtClean="0"/>
              <a:t>)</a:t>
            </a:r>
          </a:p>
          <a:p>
            <a:r>
              <a:rPr lang="en-GB" sz="900" b="1" dirty="0" smtClean="0"/>
              <a:t>RD51-Note-2010-008 – "Construction of the first full-size GEM-based prototype for the</a:t>
            </a:r>
          </a:p>
          <a:p>
            <a:r>
              <a:rPr lang="en-GB" sz="900" b="1" dirty="0" smtClean="0"/>
              <a:t>CMS high-eta muon system"</a:t>
            </a:r>
            <a:r>
              <a:rPr lang="en-GB" sz="900" dirty="0" smtClean="0"/>
              <a:t> (by D. </a:t>
            </a:r>
            <a:r>
              <a:rPr lang="en-GB" sz="900" dirty="0" err="1" smtClean="0"/>
              <a:t>Abbaneo</a:t>
            </a:r>
            <a:r>
              <a:rPr lang="en-GB" sz="900" dirty="0" smtClean="0"/>
              <a:t>, S. Bally, H. </a:t>
            </a:r>
            <a:r>
              <a:rPr lang="en-GB" sz="900" dirty="0" err="1" smtClean="0"/>
              <a:t>Postema</a:t>
            </a:r>
            <a:r>
              <a:rPr lang="en-GB" sz="900" dirty="0" smtClean="0"/>
              <a:t>, A. </a:t>
            </a:r>
            <a:r>
              <a:rPr lang="en-GB" sz="900" dirty="0" err="1" smtClean="0"/>
              <a:t>Conde</a:t>
            </a:r>
            <a:r>
              <a:rPr lang="en-GB" sz="900" dirty="0" smtClean="0"/>
              <a:t> Garcia, J. P.</a:t>
            </a:r>
          </a:p>
          <a:p>
            <a:r>
              <a:rPr lang="en-GB" sz="900" dirty="0" smtClean="0"/>
              <a:t>Chatelain, G. Faber, L. Ropelewski, S. Duarte Pinto, G. Croci, M. Alfonsi, M. Van Stenis, A.</a:t>
            </a:r>
          </a:p>
          <a:p>
            <a:r>
              <a:rPr lang="it-IT" sz="900" dirty="0" smtClean="0"/>
              <a:t>Sharma, L. Benussi, S. Bianco, S. Colafranceschi, F. Fabbri, L. Passamonti, D. Piccolo, D.</a:t>
            </a:r>
          </a:p>
          <a:p>
            <a:r>
              <a:rPr lang="en-GB" sz="900" dirty="0" err="1" smtClean="0"/>
              <a:t>Pierluigi</a:t>
            </a:r>
            <a:r>
              <a:rPr lang="en-GB" sz="900" dirty="0" smtClean="0"/>
              <a:t>, G. </a:t>
            </a:r>
            <a:r>
              <a:rPr lang="en-GB" sz="900" dirty="0" err="1" smtClean="0"/>
              <a:t>Raffone</a:t>
            </a:r>
            <a:r>
              <a:rPr lang="en-GB" sz="900" dirty="0" smtClean="0"/>
              <a:t>, A. Russo, G. </a:t>
            </a:r>
            <a:r>
              <a:rPr lang="en-GB" sz="900" dirty="0" err="1" smtClean="0"/>
              <a:t>Saviano</a:t>
            </a:r>
            <a:r>
              <a:rPr lang="en-GB" sz="900" dirty="0" smtClean="0"/>
              <a:t>, A. Marinov, M. Tytgat, N. Zaganidis, M.</a:t>
            </a:r>
          </a:p>
          <a:p>
            <a:r>
              <a:rPr lang="en-GB" sz="900" dirty="0" smtClean="0"/>
              <a:t>Hohlmann, K. Gnanvo, M.G. </a:t>
            </a:r>
            <a:r>
              <a:rPr lang="en-GB" sz="900" dirty="0" err="1" smtClean="0"/>
              <a:t>Bagliesi</a:t>
            </a:r>
            <a:r>
              <a:rPr lang="en-GB" sz="900" dirty="0" smtClean="0"/>
              <a:t>, R. </a:t>
            </a:r>
            <a:r>
              <a:rPr lang="en-GB" sz="900" dirty="0" err="1" smtClean="0"/>
              <a:t>Cecchi</a:t>
            </a:r>
            <a:r>
              <a:rPr lang="en-GB" sz="900" dirty="0" smtClean="0"/>
              <a:t>, N. Turini, E. Oliveri, G. </a:t>
            </a:r>
            <a:r>
              <a:rPr lang="en-GB" sz="900" dirty="0" err="1" smtClean="0"/>
              <a:t>Magazz`u</a:t>
            </a:r>
            <a:r>
              <a:rPr lang="en-GB" sz="900" dirty="0" smtClean="0"/>
              <a:t>, Y. Ban,</a:t>
            </a:r>
          </a:p>
          <a:p>
            <a:r>
              <a:rPr lang="en-GB" sz="900" dirty="0" smtClean="0"/>
              <a:t>H. </a:t>
            </a:r>
            <a:r>
              <a:rPr lang="en-GB" sz="900" dirty="0" err="1" smtClean="0"/>
              <a:t>Teng</a:t>
            </a:r>
            <a:r>
              <a:rPr lang="en-GB" sz="900" dirty="0" smtClean="0"/>
              <a:t>, J. </a:t>
            </a:r>
            <a:r>
              <a:rPr lang="en-GB" sz="900" dirty="0" err="1" smtClean="0"/>
              <a:t>Cai</a:t>
            </a:r>
            <a:r>
              <a:rPr lang="en-GB" sz="900" dirty="0" smtClean="0"/>
              <a:t>)</a:t>
            </a:r>
          </a:p>
          <a:p>
            <a:r>
              <a:rPr lang="en-GB" sz="900" b="1" dirty="0" smtClean="0"/>
              <a:t>RD51-Note-2010-007 – “First tests of “bulk” MICROMEGAS with resistive cathode</a:t>
            </a:r>
          </a:p>
          <a:p>
            <a:r>
              <a:rPr lang="it-IT" sz="900" b="1" dirty="0" smtClean="0"/>
              <a:t>mesh” </a:t>
            </a:r>
            <a:r>
              <a:rPr lang="it-IT" sz="900" dirty="0" smtClean="0"/>
              <a:t>(by R. Oliveira, V. Peskov, Pietropaolo, P.Picchi)</a:t>
            </a:r>
          </a:p>
          <a:p>
            <a:r>
              <a:rPr lang="en-GB" sz="900" b="1" dirty="0" smtClean="0"/>
              <a:t>RD51-Note-2010-006 – “A spark-resistant bulk-micromegas chamber for high-rate</a:t>
            </a:r>
          </a:p>
          <a:p>
            <a:r>
              <a:rPr lang="en-GB" sz="900" b="1" dirty="0" smtClean="0"/>
              <a:t>applications" </a:t>
            </a:r>
            <a:r>
              <a:rPr lang="en-GB" sz="900" dirty="0" smtClean="0"/>
              <a:t>(by T. </a:t>
            </a:r>
            <a:r>
              <a:rPr lang="en-GB" sz="900" dirty="0" err="1" smtClean="0"/>
              <a:t>Alexopoulos</a:t>
            </a:r>
            <a:r>
              <a:rPr lang="en-GB" sz="900" dirty="0" smtClean="0"/>
              <a:t>, J. </a:t>
            </a:r>
            <a:r>
              <a:rPr lang="en-GB" sz="900" dirty="0" err="1" smtClean="0"/>
              <a:t>Burnens</a:t>
            </a:r>
            <a:r>
              <a:rPr lang="en-GB" sz="900" dirty="0" smtClean="0"/>
              <a:t>, R. de Oliveira, G. Glonti, O. </a:t>
            </a:r>
            <a:r>
              <a:rPr lang="en-GB" sz="900" dirty="0" err="1" smtClean="0"/>
              <a:t>Pizzirusso</a:t>
            </a:r>
            <a:r>
              <a:rPr lang="en-GB" sz="900" dirty="0" smtClean="0"/>
              <a:t>, V.</a:t>
            </a:r>
          </a:p>
          <a:p>
            <a:r>
              <a:rPr lang="en-GB" sz="900" dirty="0" err="1" smtClean="0"/>
              <a:t>Polychronakos</a:t>
            </a:r>
            <a:r>
              <a:rPr lang="en-GB" sz="900" dirty="0" smtClean="0"/>
              <a:t>, G. </a:t>
            </a:r>
            <a:r>
              <a:rPr lang="en-GB" sz="900" dirty="0" err="1" smtClean="0"/>
              <a:t>Sekhniaidze</a:t>
            </a:r>
            <a:r>
              <a:rPr lang="en-GB" sz="900" dirty="0" smtClean="0"/>
              <a:t>, G. Tsipolitis, J. Wotschack)</a:t>
            </a:r>
          </a:p>
          <a:p>
            <a:r>
              <a:rPr lang="en-GB" sz="900" b="1" dirty="0" smtClean="0"/>
              <a:t>RD51-Note-2010-005 – “Characterization of GEM Detectors for Application in the CMS</a:t>
            </a:r>
          </a:p>
          <a:p>
            <a:r>
              <a:rPr lang="en-GB" sz="900" b="1" dirty="0" smtClean="0"/>
              <a:t>Muon Detection System" (</a:t>
            </a:r>
            <a:r>
              <a:rPr lang="en-GB" sz="900" dirty="0" smtClean="0"/>
              <a:t>by D. </a:t>
            </a:r>
            <a:r>
              <a:rPr lang="en-GB" sz="900" dirty="0" err="1" smtClean="0"/>
              <a:t>Abbaneo</a:t>
            </a:r>
            <a:r>
              <a:rPr lang="en-GB" sz="900" dirty="0" smtClean="0"/>
              <a:t>, S. Bally, H. </a:t>
            </a:r>
            <a:r>
              <a:rPr lang="en-GB" sz="900" dirty="0" err="1" smtClean="0"/>
              <a:t>Postema</a:t>
            </a:r>
            <a:r>
              <a:rPr lang="en-GB" sz="900" dirty="0" smtClean="0"/>
              <a:t>, A. </a:t>
            </a:r>
            <a:r>
              <a:rPr lang="en-GB" sz="900" dirty="0" err="1" smtClean="0"/>
              <a:t>Conde</a:t>
            </a:r>
            <a:r>
              <a:rPr lang="en-GB" sz="900" dirty="0" smtClean="0"/>
              <a:t> Garcia, J. P.</a:t>
            </a:r>
          </a:p>
          <a:p>
            <a:r>
              <a:rPr lang="en-GB" sz="900" dirty="0" smtClean="0"/>
              <a:t>Chatelain, G. Faber, L. Ropelewski, E. David, S. Duarte Pinto, G. Croci, M. Alfonsi, M. van</a:t>
            </a:r>
          </a:p>
          <a:p>
            <a:r>
              <a:rPr lang="it-IT" sz="900" dirty="0" smtClean="0"/>
              <a:t>Stenis, A. Sharma, L. Benussi, S. Bianco, S. Colafranceschi, D. Piccolo, G. Saviano, N.</a:t>
            </a:r>
          </a:p>
          <a:p>
            <a:r>
              <a:rPr lang="sv-SE" sz="900" dirty="0" smtClean="0"/>
              <a:t>Turini, E. Oliveri, G. Magazzu’, A. Marinov, M. Tytgat*</a:t>
            </a:r>
            <a:r>
              <a:rPr lang="sv-SE" sz="900" i="1" dirty="0" smtClean="0"/>
              <a:t>, N. Zaganidis, M. Hohlmann, K.</a:t>
            </a:r>
          </a:p>
          <a:p>
            <a:r>
              <a:rPr lang="en-GB" sz="900" dirty="0" smtClean="0"/>
              <a:t>Gnanvo, Y. Ban, H. </a:t>
            </a:r>
            <a:r>
              <a:rPr lang="en-GB" sz="900" dirty="0" err="1" smtClean="0"/>
              <a:t>Teng</a:t>
            </a:r>
            <a:r>
              <a:rPr lang="en-GB" sz="900" dirty="0" smtClean="0"/>
              <a:t>, J. </a:t>
            </a:r>
            <a:r>
              <a:rPr lang="en-GB" sz="900" dirty="0" err="1" smtClean="0"/>
              <a:t>Cai</a:t>
            </a:r>
            <a:r>
              <a:rPr lang="en-GB" sz="900" dirty="0" smtClean="0"/>
              <a:t>)</a:t>
            </a:r>
          </a:p>
          <a:p>
            <a:r>
              <a:rPr lang="en-GB" sz="900" b="1" dirty="0" smtClean="0"/>
              <a:t>RD51-Note-2010-004 - "Detection and Imaging of High-Z Materials with a Muon</a:t>
            </a:r>
          </a:p>
          <a:p>
            <a:r>
              <a:rPr lang="en-GB" sz="900" b="1" dirty="0" smtClean="0"/>
              <a:t>Tomography Station Using GEM Detectors" </a:t>
            </a:r>
            <a:r>
              <a:rPr lang="en-GB" sz="900" dirty="0" smtClean="0"/>
              <a:t>(by K. Gnanvo, B. Benson, W. Bittner, F.</a:t>
            </a:r>
          </a:p>
          <a:p>
            <a:r>
              <a:rPr lang="en-GB" sz="900" dirty="0" smtClean="0"/>
              <a:t>Costa, L. Grasso, M. Hohlmann, J.B. Locke, S. Martoiu, H. Muller, and M. </a:t>
            </a:r>
            <a:r>
              <a:rPr lang="en-GB" sz="900" dirty="0" err="1" smtClean="0"/>
              <a:t>Staib</a:t>
            </a:r>
            <a:r>
              <a:rPr lang="en-GB" sz="900" dirty="0" smtClean="0"/>
              <a:t>)</a:t>
            </a:r>
          </a:p>
          <a:p>
            <a:r>
              <a:rPr lang="en-GB" sz="900" b="1" dirty="0" smtClean="0"/>
              <a:t>RD51-Note-2010-003 - "Further evaluation of a THGEM UV-photon detector for RICH</a:t>
            </a:r>
          </a:p>
          <a:p>
            <a:r>
              <a:rPr lang="en-GB" sz="900" b="1" dirty="0" smtClean="0"/>
              <a:t>and comparison with MWPC" </a:t>
            </a:r>
            <a:r>
              <a:rPr lang="en-GB" sz="900" dirty="0" smtClean="0"/>
              <a:t>(by V. Peskov, M. </a:t>
            </a:r>
            <a:r>
              <a:rPr lang="en-GB" sz="900" dirty="0" err="1" smtClean="0"/>
              <a:t>Cortesi</a:t>
            </a:r>
            <a:r>
              <a:rPr lang="en-GB" sz="900" dirty="0" smtClean="0"/>
              <a:t>, R. </a:t>
            </a:r>
            <a:r>
              <a:rPr lang="en-GB" sz="900" dirty="0" err="1" smtClean="0"/>
              <a:t>Chechik</a:t>
            </a:r>
            <a:r>
              <a:rPr lang="en-GB" sz="900" dirty="0" smtClean="0"/>
              <a:t> and A. Breskin)</a:t>
            </a:r>
          </a:p>
          <a:p>
            <a:r>
              <a:rPr lang="en-GB" sz="900" b="1" dirty="0" smtClean="0"/>
              <a:t>RD51-Note-2010-002 - "Imaging of high-Z material for nuclear contraband detection</a:t>
            </a:r>
          </a:p>
          <a:p>
            <a:r>
              <a:rPr lang="en-GB" sz="900" b="1" dirty="0" smtClean="0"/>
              <a:t>with a minimal prototype of a Muon Tomography station based on GEM detectors" </a:t>
            </a:r>
            <a:r>
              <a:rPr lang="en-GB" sz="900" dirty="0" smtClean="0"/>
              <a:t>(by</a:t>
            </a:r>
          </a:p>
          <a:p>
            <a:r>
              <a:rPr lang="en-GB" sz="900" dirty="0" smtClean="0"/>
              <a:t>Kondo Gnanvo, Leonard V. Grasso III, Marcus Hohlmann, Judson B. Locke, </a:t>
            </a:r>
            <a:r>
              <a:rPr lang="en-GB" sz="900" dirty="0" err="1" smtClean="0"/>
              <a:t>Amilkar</a:t>
            </a:r>
            <a:r>
              <a:rPr lang="en-GB" sz="900" dirty="0" smtClean="0"/>
              <a:t> S.</a:t>
            </a:r>
          </a:p>
          <a:p>
            <a:r>
              <a:rPr lang="en-GB" sz="900" dirty="0" smtClean="0"/>
              <a:t>Quintero, </a:t>
            </a:r>
            <a:r>
              <a:rPr lang="en-GB" sz="900" dirty="0" err="1" smtClean="0"/>
              <a:t>Debasis</a:t>
            </a:r>
            <a:r>
              <a:rPr lang="en-GB" sz="900" dirty="0" smtClean="0"/>
              <a:t> </a:t>
            </a:r>
            <a:r>
              <a:rPr lang="en-GB" sz="900" dirty="0" err="1" smtClean="0"/>
              <a:t>Mitra</a:t>
            </a:r>
            <a:r>
              <a:rPr lang="en-GB" sz="900" dirty="0" smtClean="0"/>
              <a:t>)</a:t>
            </a:r>
          </a:p>
          <a:p>
            <a:r>
              <a:rPr lang="en-GB" sz="900" b="1" dirty="0" smtClean="0"/>
              <a:t>RD51-Note-2010-001 - "First Tests of MICROMEGAS and GEM-like Detectors Made of a</a:t>
            </a:r>
          </a:p>
          <a:p>
            <a:r>
              <a:rPr lang="it-IT" sz="900" b="1" dirty="0" smtClean="0"/>
              <a:t>Resistive Mesh" </a:t>
            </a:r>
            <a:r>
              <a:rPr lang="it-IT" sz="900" dirty="0" smtClean="0"/>
              <a:t>(by R. Oliveira, V. Peskov, F. Pietropaolo, P. Picchi)</a:t>
            </a:r>
          </a:p>
          <a:p>
            <a:endParaRPr lang="en-GB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1827362" y="188640"/>
            <a:ext cx="5286081" cy="523170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RD51 Collaboration Internal Notes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60" y="4149080"/>
            <a:ext cx="161159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Internal Notes:</a:t>
            </a:r>
          </a:p>
          <a:p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2009 – 7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2010 – 9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2011 – 5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1475659" y="2"/>
            <a:ext cx="6048375" cy="549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 anchor="ctr"/>
          <a:lstStyle/>
          <a:p>
            <a:endParaRPr lang="en-GB"/>
          </a:p>
        </p:txBody>
      </p:sp>
      <p:pic>
        <p:nvPicPr>
          <p:cNvPr id="6349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6" y="1341438"/>
            <a:ext cx="6011863" cy="4464050"/>
          </a:xfrm>
          <a:prstGeom prst="rect">
            <a:avLst/>
          </a:prstGeom>
          <a:solidFill>
            <a:schemeClr val="accent2"/>
          </a:solidFill>
          <a:ln w="9525">
            <a:solidFill>
              <a:srgbClr val="0000CC"/>
            </a:solidFill>
            <a:miter lim="800000"/>
            <a:headEnd/>
            <a:tailEnd/>
          </a:ln>
        </p:spPr>
      </p:pic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250825" y="5897564"/>
            <a:ext cx="7686073" cy="861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Calibri" pitchFamily="34" charset="0"/>
              </a:rPr>
              <a:t>RD51 Conference Contributions, Seminars </a:t>
            </a:r>
            <a:endParaRPr lang="fr-FR" b="1" dirty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fr-FR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hlinkClick r:id="rId3"/>
              </a:rPr>
              <a:t>http://rd51-public.web.cern.ch/RD51-Public/Documents/ConferenceContributions.html</a:t>
            </a:r>
            <a:endParaRPr lang="fr-FR" sz="1600" b="1" dirty="0">
              <a:effectLst>
                <a:outerShdw blurRad="38100" dist="38100" dir="2700000" algn="tl">
                  <a:srgbClr val="FFFFFF"/>
                </a:outerShdw>
              </a:effectLst>
              <a:latin typeface="Calibri" pitchFamily="34" charset="0"/>
            </a:endParaRPr>
          </a:p>
          <a:p>
            <a:r>
              <a:rPr lang="fr-FR" sz="1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  <a:hlinkClick r:id="rId4"/>
              </a:rPr>
              <a:t>http://rd51-public.web.cern.ch/RD51-Public/Documents/Seminars.html</a:t>
            </a:r>
            <a:endParaRPr lang="fr-FR" sz="1600" b="1" dirty="0">
              <a:effectLst>
                <a:outerShdw blurRad="38100" dist="38100" dir="2700000" algn="tl">
                  <a:srgbClr val="FFFFFF"/>
                </a:outerShdw>
              </a:effectLst>
              <a:latin typeface="Calibri" pitchFamily="34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2411794" y="620688"/>
            <a:ext cx="3957424" cy="338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74" tIns="45690" rIns="91374" bIns="45690">
            <a:spAutoFit/>
          </a:bodyPr>
          <a:lstStyle/>
          <a:p>
            <a:pPr algn="ctr"/>
            <a:r>
              <a:rPr lang="fr-FR" sz="1600" b="1" dirty="0">
                <a:solidFill>
                  <a:srgbClr val="FF0000"/>
                </a:solidFill>
                <a:latin typeface="Calibri" pitchFamily="34" charset="0"/>
                <a:hlinkClick r:id="rId5"/>
              </a:rPr>
              <a:t>http://</a:t>
            </a:r>
            <a:r>
              <a:rPr lang="fr-FR" sz="1600" b="1" dirty="0" smtClean="0">
                <a:solidFill>
                  <a:srgbClr val="FF0000"/>
                </a:solidFill>
                <a:latin typeface="Calibri" pitchFamily="34" charset="0"/>
                <a:hlinkClick r:id="rId5"/>
              </a:rPr>
              <a:t>rd51-public.web.cern.ch/RD51-Public</a:t>
            </a:r>
            <a:endParaRPr lang="fr-FR" sz="16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53759" y="188640"/>
            <a:ext cx="4633273" cy="523170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RD51 Collaboration Web Page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2" descr="WGorganiz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377" y="1052514"/>
            <a:ext cx="8702675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971600" y="620688"/>
            <a:ext cx="7187454" cy="400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18" tIns="45710" rIns="91418" bIns="4571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“</a:t>
            </a:r>
            <a:r>
              <a:rPr lang="en-US" sz="2000" b="1" dirty="0" smtClean="0">
                <a:solidFill>
                  <a:srgbClr val="FF0000"/>
                </a:solidFill>
              </a:rPr>
              <a:t>Transverse </a:t>
            </a:r>
            <a:r>
              <a:rPr lang="en-US" sz="2000" b="1" dirty="0">
                <a:solidFill>
                  <a:srgbClr val="FF0000"/>
                </a:solidFill>
              </a:rPr>
              <a:t>organization” of MPGD activities in 7 Working Groups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1"/>
          <p:cNvSpPr txBox="1">
            <a:spLocks noGrp="1"/>
          </p:cNvSpPr>
          <p:nvPr/>
        </p:nvSpPr>
        <p:spPr>
          <a:xfrm>
            <a:off x="8715377" y="6572250"/>
            <a:ext cx="428625" cy="285750"/>
          </a:xfrm>
          <a:prstGeom prst="rect">
            <a:avLst/>
          </a:prstGeom>
          <a:noFill/>
        </p:spPr>
        <p:txBody>
          <a:bodyPr lIns="91418" tIns="45710" rIns="91418" bIns="45710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7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0"/>
            <a:ext cx="5826161" cy="523139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RD51 Collaboration – Working Groups</a:t>
            </a:r>
            <a:endParaRPr lang="en-GB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92" name="TextBox 2"/>
          <p:cNvSpPr txBox="1">
            <a:spLocks noChangeArrowheads="1"/>
          </p:cNvSpPr>
          <p:nvPr/>
        </p:nvSpPr>
        <p:spPr bwMode="auto">
          <a:xfrm>
            <a:off x="214312" y="1287317"/>
            <a:ext cx="8929688" cy="55706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1330" tIns="45670" rIns="91330" bIns="4567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GB" b="1" dirty="0">
                <a:solidFill>
                  <a:srgbClr val="1F497D"/>
                </a:solidFill>
                <a:latin typeface="Calibri" pitchFamily="34" charset="0"/>
              </a:rPr>
              <a:t> </a:t>
            </a:r>
            <a:endParaRPr lang="en-GB" dirty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GB" b="1" dirty="0">
                <a:latin typeface="Calibri" pitchFamily="34" charset="0"/>
              </a:rPr>
              <a:t>WG1: </a:t>
            </a:r>
            <a:r>
              <a:rPr lang="en-GB" b="1" dirty="0">
                <a:solidFill>
                  <a:srgbClr val="FF0000"/>
                </a:solidFill>
                <a:latin typeface="Calibri" pitchFamily="34" charset="0"/>
              </a:rPr>
              <a:t>large area Micromegas, GEM; THGEM </a:t>
            </a:r>
            <a:r>
              <a:rPr lang="en-GB" b="1" dirty="0" smtClean="0">
                <a:solidFill>
                  <a:srgbClr val="FF0000"/>
                </a:solidFill>
                <a:latin typeface="Calibri" pitchFamily="34" charset="0"/>
              </a:rPr>
              <a:t>R&amp;D; </a:t>
            </a:r>
            <a:r>
              <a:rPr lang="en-GB" b="1" dirty="0" smtClean="0">
                <a:solidFill>
                  <a:schemeClr val="tx2"/>
                </a:solidFill>
                <a:latin typeface="Calibri" pitchFamily="34" charset="0"/>
              </a:rPr>
              <a:t>MM </a:t>
            </a:r>
            <a:r>
              <a:rPr lang="en-GB" b="1" dirty="0">
                <a:solidFill>
                  <a:schemeClr val="tx2"/>
                </a:solidFill>
                <a:latin typeface="Calibri" pitchFamily="34" charset="0"/>
              </a:rPr>
              <a:t>resistive anode </a:t>
            </a:r>
            <a:r>
              <a:rPr lang="en-GB" b="1" dirty="0" smtClean="0">
                <a:solidFill>
                  <a:schemeClr val="tx2"/>
                </a:solidFill>
                <a:latin typeface="Calibri" pitchFamily="34" charset="0"/>
              </a:rPr>
              <a:t>readout (discharge protection); </a:t>
            </a:r>
            <a:r>
              <a:rPr lang="en-GB" b="1" dirty="0">
                <a:solidFill>
                  <a:schemeClr val="tx2"/>
                </a:solidFill>
                <a:latin typeface="Calibri" pitchFamily="34" charset="0"/>
              </a:rPr>
              <a:t>design </a:t>
            </a:r>
            <a:r>
              <a:rPr lang="en-GB" b="1" dirty="0" smtClean="0">
                <a:solidFill>
                  <a:schemeClr val="tx2"/>
                </a:solidFill>
                <a:latin typeface="Calibri" pitchFamily="34" charset="0"/>
              </a:rPr>
              <a:t>and detector assembly optimization; large area readout electrodes and electronics interface </a:t>
            </a:r>
            <a:endParaRPr lang="en-GB" b="1" dirty="0">
              <a:solidFill>
                <a:schemeClr val="tx2"/>
              </a:solidFill>
              <a:latin typeface="Calibri" pitchFamily="34" charset="0"/>
            </a:endParaRPr>
          </a:p>
          <a:p>
            <a:endParaRPr lang="en-GB" b="1" dirty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GB" b="1" dirty="0">
                <a:latin typeface="Calibri" pitchFamily="34" charset="0"/>
              </a:rPr>
              <a:t>WG2: </a:t>
            </a:r>
            <a:r>
              <a:rPr lang="en-GB" b="1" dirty="0" smtClean="0">
                <a:solidFill>
                  <a:schemeClr val="tx2"/>
                </a:solidFill>
                <a:latin typeface="Calibri" pitchFamily="34" charset="0"/>
              </a:rPr>
              <a:t>double phase operation, radiation tolerance, discharge protection, rate effects, single-electron </a:t>
            </a:r>
            <a:r>
              <a:rPr lang="en-GB" b="1" dirty="0">
                <a:solidFill>
                  <a:schemeClr val="tx2"/>
                </a:solidFill>
                <a:latin typeface="Calibri" pitchFamily="34" charset="0"/>
              </a:rPr>
              <a:t>response, avalanche fluctuations, photo detection with </a:t>
            </a:r>
            <a:r>
              <a:rPr lang="en-GB" b="1" dirty="0" smtClean="0">
                <a:solidFill>
                  <a:schemeClr val="tx2"/>
                </a:solidFill>
                <a:latin typeface="Calibri" pitchFamily="34" charset="0"/>
              </a:rPr>
              <a:t>THGEM  and </a:t>
            </a:r>
            <a:r>
              <a:rPr lang="en-GB" b="1" dirty="0" err="1" smtClean="0">
                <a:solidFill>
                  <a:schemeClr val="tx2"/>
                </a:solidFill>
                <a:latin typeface="Calibri" pitchFamily="34" charset="0"/>
              </a:rPr>
              <a:t>GridPix</a:t>
            </a:r>
            <a:endParaRPr lang="en-GB" b="1" dirty="0">
              <a:solidFill>
                <a:schemeClr val="tx2"/>
              </a:solidFill>
              <a:latin typeface="Calibri" pitchFamily="34" charset="0"/>
            </a:endParaRPr>
          </a:p>
          <a:p>
            <a:endParaRPr lang="en-GB" b="1" dirty="0">
              <a:solidFill>
                <a:srgbClr val="996633"/>
              </a:solidFill>
              <a:latin typeface="Calibri" pitchFamily="34" charset="0"/>
            </a:endParaRPr>
          </a:p>
          <a:p>
            <a:r>
              <a:rPr lang="en-GB" b="1" dirty="0">
                <a:latin typeface="Calibri" pitchFamily="34" charset="0"/>
              </a:rPr>
              <a:t>WG3: </a:t>
            </a:r>
            <a:r>
              <a:rPr lang="en-GB" b="1" dirty="0">
                <a:solidFill>
                  <a:schemeClr val="tx2"/>
                </a:solidFill>
                <a:latin typeface="Calibri" pitchFamily="34" charset="0"/>
              </a:rPr>
              <a:t>applications beyond </a:t>
            </a:r>
            <a:r>
              <a:rPr lang="en-GB" b="1" dirty="0" smtClean="0">
                <a:solidFill>
                  <a:schemeClr val="tx2"/>
                </a:solidFill>
                <a:latin typeface="Calibri" pitchFamily="34" charset="0"/>
              </a:rPr>
              <a:t>HEP</a:t>
            </a:r>
            <a:r>
              <a:rPr lang="en-GB" b="1" dirty="0">
                <a:solidFill>
                  <a:schemeClr val="tx2"/>
                </a:solidFill>
                <a:latin typeface="Calibri" pitchFamily="34" charset="0"/>
              </a:rPr>
              <a:t>, industrial applications (X-ray diffraction, homeland security)</a:t>
            </a:r>
          </a:p>
          <a:p>
            <a:endParaRPr lang="en-GB" b="1" dirty="0">
              <a:solidFill>
                <a:srgbClr val="996633"/>
              </a:solidFill>
              <a:latin typeface="Calibri" pitchFamily="34" charset="0"/>
            </a:endParaRPr>
          </a:p>
          <a:p>
            <a:r>
              <a:rPr lang="en-GB" b="1" dirty="0">
                <a:latin typeface="Calibri" pitchFamily="34" charset="0"/>
              </a:rPr>
              <a:t>WG4: </a:t>
            </a:r>
            <a:r>
              <a:rPr lang="en-GB" b="1" dirty="0" smtClean="0">
                <a:solidFill>
                  <a:srgbClr val="FF0000"/>
                </a:solidFill>
                <a:latin typeface="Calibri" pitchFamily="34" charset="0"/>
              </a:rPr>
              <a:t>development of the software tools</a:t>
            </a:r>
            <a:r>
              <a:rPr lang="en-GB" b="1" dirty="0" smtClean="0">
                <a:solidFill>
                  <a:schemeClr val="tx2"/>
                </a:solidFill>
                <a:latin typeface="Calibri" pitchFamily="34" charset="0"/>
              </a:rPr>
              <a:t>; microtracking</a:t>
            </a:r>
            <a:r>
              <a:rPr lang="en-GB" b="1" dirty="0">
                <a:solidFill>
                  <a:schemeClr val="tx2"/>
                </a:solidFill>
                <a:latin typeface="Calibri" pitchFamily="34" charset="0"/>
              </a:rPr>
              <a:t>;  neBEM field solver, electroluminescence simulation tool, Penning transfers, GEM charging up; MM transparency and </a:t>
            </a:r>
            <a:r>
              <a:rPr lang="en-GB" b="1" dirty="0" smtClean="0">
                <a:solidFill>
                  <a:schemeClr val="tx2"/>
                </a:solidFill>
                <a:latin typeface="Calibri" pitchFamily="34" charset="0"/>
              </a:rPr>
              <a:t>signal, MM discharges</a:t>
            </a:r>
            <a:endParaRPr lang="en-GB" b="1" dirty="0">
              <a:solidFill>
                <a:schemeClr val="tx2"/>
              </a:solidFill>
              <a:latin typeface="Calibri" pitchFamily="34" charset="0"/>
            </a:endParaRPr>
          </a:p>
          <a:p>
            <a:endParaRPr lang="en-GB" b="1" dirty="0">
              <a:solidFill>
                <a:srgbClr val="996633"/>
              </a:solidFill>
              <a:latin typeface="Calibri" pitchFamily="34" charset="0"/>
            </a:endParaRPr>
          </a:p>
          <a:p>
            <a:r>
              <a:rPr lang="en-GB" b="1" dirty="0">
                <a:latin typeface="Calibri" pitchFamily="34" charset="0"/>
              </a:rPr>
              <a:t>WG5: </a:t>
            </a:r>
            <a:r>
              <a:rPr lang="en-GB" b="1" dirty="0">
                <a:solidFill>
                  <a:srgbClr val="FF0000"/>
                </a:solidFill>
                <a:latin typeface="Calibri" pitchFamily="34" charset="0"/>
              </a:rPr>
              <a:t>scalable readout system</a:t>
            </a:r>
            <a:r>
              <a:rPr lang="en-GB" b="1" dirty="0">
                <a:solidFill>
                  <a:schemeClr val="tx2"/>
                </a:solidFill>
                <a:latin typeface="Calibri" pitchFamily="34" charset="0"/>
              </a:rPr>
              <a:t>; Timepix multi-chip MPGD readout</a:t>
            </a:r>
          </a:p>
          <a:p>
            <a:endParaRPr lang="en-GB" b="1" dirty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GB" b="1" dirty="0">
                <a:latin typeface="Calibri" pitchFamily="34" charset="0"/>
              </a:rPr>
              <a:t>WG6: </a:t>
            </a:r>
            <a:r>
              <a:rPr lang="en-GB" b="1" dirty="0">
                <a:solidFill>
                  <a:srgbClr val="FF0000"/>
                </a:solidFill>
                <a:latin typeface="Calibri" pitchFamily="34" charset="0"/>
              </a:rPr>
              <a:t>CERN MPGD Production Facility</a:t>
            </a:r>
            <a:r>
              <a:rPr lang="en-GB" b="1" dirty="0">
                <a:solidFill>
                  <a:schemeClr val="tx2"/>
                </a:solidFill>
                <a:latin typeface="Calibri" pitchFamily="34" charset="0"/>
              </a:rPr>
              <a:t>; </a:t>
            </a:r>
            <a:r>
              <a:rPr lang="en-GB" b="1" dirty="0" smtClean="0">
                <a:solidFill>
                  <a:schemeClr val="tx2"/>
                </a:solidFill>
                <a:latin typeface="Calibri" pitchFamily="34" charset="0"/>
              </a:rPr>
              <a:t>industrialisation; TT </a:t>
            </a:r>
            <a:r>
              <a:rPr lang="en-GB" b="1" dirty="0">
                <a:solidFill>
                  <a:schemeClr val="tx2"/>
                </a:solidFill>
                <a:latin typeface="Calibri" pitchFamily="34" charset="0"/>
              </a:rPr>
              <a:t>Network</a:t>
            </a:r>
          </a:p>
          <a:p>
            <a:endParaRPr lang="en-GB" b="1" dirty="0">
              <a:solidFill>
                <a:srgbClr val="996633"/>
              </a:solidFill>
              <a:latin typeface="Calibri" pitchFamily="34" charset="0"/>
            </a:endParaRPr>
          </a:p>
          <a:p>
            <a:r>
              <a:rPr lang="en-GB" b="1" dirty="0">
                <a:latin typeface="Calibri" pitchFamily="34" charset="0"/>
              </a:rPr>
              <a:t>WG7:</a:t>
            </a:r>
            <a:r>
              <a:rPr lang="en-GB" b="1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GB" b="1" dirty="0">
                <a:solidFill>
                  <a:srgbClr val="FF0000"/>
                </a:solidFill>
                <a:latin typeface="Calibri" pitchFamily="34" charset="0"/>
              </a:rPr>
              <a:t>RD51 test beam facility </a:t>
            </a:r>
          </a:p>
          <a:p>
            <a:endParaRPr lang="en-GB" sz="1400" b="1" dirty="0">
              <a:solidFill>
                <a:srgbClr val="9966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4" name="Slide Number Placeholder 1"/>
          <p:cNvSpPr txBox="1">
            <a:spLocks noGrp="1"/>
          </p:cNvSpPr>
          <p:nvPr/>
        </p:nvSpPr>
        <p:spPr>
          <a:xfrm>
            <a:off x="8715385" y="6572250"/>
            <a:ext cx="428625" cy="285750"/>
          </a:xfrm>
          <a:prstGeom prst="rect">
            <a:avLst/>
          </a:prstGeom>
          <a:noFill/>
        </p:spPr>
        <p:txBody>
          <a:bodyPr lIns="91330" tIns="45670" rIns="91330" bIns="45670" anchor="ctr"/>
          <a:lstStyle/>
          <a:p>
            <a:pPr>
              <a:defRPr/>
            </a:pPr>
            <a:fld id="{01C72801-E462-4743-BCB0-50F21E6FF5D9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8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514641" y="836621"/>
            <a:ext cx="7981372" cy="646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30" tIns="45670" rIns="91330" bIns="45670">
            <a:spAutoFit/>
          </a:bodyPr>
          <a:lstStyle/>
          <a:p>
            <a:pPr algn="ctr"/>
            <a:r>
              <a:rPr lang="en-US" b="1" i="1" u="sng" dirty="0">
                <a:solidFill>
                  <a:srgbClr val="FF0000"/>
                </a:solidFill>
              </a:rPr>
              <a:t>Consolidation around common projects: </a:t>
            </a:r>
            <a:r>
              <a:rPr lang="en-US" b="1" i="1" u="sng" dirty="0">
                <a:solidFill>
                  <a:schemeClr val="tx2"/>
                </a:solidFill>
              </a:rPr>
              <a:t>large area MPGD R&amp;D,  CERN/MPGD</a:t>
            </a:r>
          </a:p>
          <a:p>
            <a:pPr algn="ctr"/>
            <a:r>
              <a:rPr lang="en-US" b="1" i="1" u="sng" dirty="0">
                <a:solidFill>
                  <a:schemeClr val="tx2"/>
                </a:solidFill>
              </a:rPr>
              <a:t>p</a:t>
            </a:r>
            <a:r>
              <a:rPr lang="en-US" b="1" i="1" u="sng" dirty="0" smtClean="0">
                <a:solidFill>
                  <a:schemeClr val="tx2"/>
                </a:solidFill>
              </a:rPr>
              <a:t>roduction </a:t>
            </a:r>
            <a:r>
              <a:rPr lang="en-US" b="1" i="1" u="sng" dirty="0">
                <a:solidFill>
                  <a:schemeClr val="tx2"/>
                </a:solidFill>
              </a:rPr>
              <a:t>f</a:t>
            </a:r>
            <a:r>
              <a:rPr lang="en-US" b="1" i="1" u="sng" dirty="0" smtClean="0">
                <a:solidFill>
                  <a:schemeClr val="tx2"/>
                </a:solidFill>
              </a:rPr>
              <a:t>acility</a:t>
            </a:r>
            <a:r>
              <a:rPr lang="en-US" b="1" i="1" u="sng" dirty="0">
                <a:solidFill>
                  <a:schemeClr val="tx2"/>
                </a:solidFill>
              </a:rPr>
              <a:t>, </a:t>
            </a:r>
            <a:r>
              <a:rPr lang="en-US" b="1" i="1" u="sng" dirty="0" smtClean="0">
                <a:solidFill>
                  <a:schemeClr val="tx2"/>
                </a:solidFill>
              </a:rPr>
              <a:t>common electronics </a:t>
            </a:r>
            <a:r>
              <a:rPr lang="en-US" b="1" i="1" u="sng" dirty="0">
                <a:solidFill>
                  <a:schemeClr val="tx2"/>
                </a:solidFill>
              </a:rPr>
              <a:t>developments, software tools, beam tests</a:t>
            </a:r>
            <a:endParaRPr lang="fr-FR" b="1" i="1" u="sng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9719" y="188640"/>
            <a:ext cx="5055551" cy="523220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RD51 Collaboration Organization</a:t>
            </a:r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79713" y="188640"/>
            <a:ext cx="5055551" cy="523220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r>
              <a:rPr lang="en-GB" sz="2800" b="1" dirty="0" smtClean="0">
                <a:solidFill>
                  <a:schemeClr val="tx2"/>
                </a:solidFill>
              </a:rPr>
              <a:t>RD51 Collaboration Organization</a:t>
            </a:r>
            <a:endParaRPr lang="en-GB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 txBox="1">
            <a:spLocks noGrp="1"/>
          </p:cNvSpPr>
          <p:nvPr/>
        </p:nvSpPr>
        <p:spPr>
          <a:xfrm>
            <a:off x="8543933" y="6453336"/>
            <a:ext cx="600075" cy="404664"/>
          </a:xfrm>
          <a:prstGeom prst="rect">
            <a:avLst/>
          </a:prstGeom>
          <a:noFill/>
        </p:spPr>
        <p:txBody>
          <a:bodyPr lIns="127880" tIns="63939" rIns="127880" bIns="63939" anchor="ctr"/>
          <a:lstStyle/>
          <a:p>
            <a:pPr>
              <a:defRPr/>
            </a:pPr>
            <a:fld id="{C8A5836D-C788-4996-A053-D9B7AC63BB8C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>
                <a:defRPr/>
              </a:pPr>
              <a:t>9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539552" y="1988840"/>
            <a:ext cx="4040936" cy="3312368"/>
            <a:chOff x="2308193" y="1514982"/>
            <a:chExt cx="6613982" cy="4823426"/>
          </a:xfrm>
        </p:grpSpPr>
        <p:sp>
          <p:nvSpPr>
            <p:cNvPr id="45" name="Text Box 30"/>
            <p:cNvSpPr txBox="1">
              <a:spLocks noChangeArrowheads="1"/>
            </p:cNvSpPr>
            <p:nvPr/>
          </p:nvSpPr>
          <p:spPr bwMode="auto">
            <a:xfrm>
              <a:off x="5726096" y="4555838"/>
              <a:ext cx="3182186" cy="7619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Second Polyimide etching</a:t>
              </a:r>
              <a:endParaRPr lang="en-US" sz="1400" dirty="0"/>
            </a:p>
          </p:txBody>
        </p:sp>
        <p:grpSp>
          <p:nvGrpSpPr>
            <p:cNvPr id="46" name="Group 49"/>
            <p:cNvGrpSpPr/>
            <p:nvPr/>
          </p:nvGrpSpPr>
          <p:grpSpPr>
            <a:xfrm>
              <a:off x="2308193" y="1514982"/>
              <a:ext cx="6613982" cy="4823426"/>
              <a:chOff x="2308193" y="1514982"/>
              <a:chExt cx="6613982" cy="4823426"/>
            </a:xfrm>
          </p:grpSpPr>
          <p:sp>
            <p:nvSpPr>
              <p:cNvPr id="47" name="Rectangle 15"/>
              <p:cNvSpPr>
                <a:spLocks noChangeArrowheads="1"/>
              </p:cNvSpPr>
              <p:nvPr/>
            </p:nvSpPr>
            <p:spPr bwMode="auto">
              <a:xfrm>
                <a:off x="2308197" y="1514982"/>
                <a:ext cx="1154159" cy="113818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48" name="Rectangle 16"/>
              <p:cNvSpPr>
                <a:spLocks noChangeArrowheads="1"/>
              </p:cNvSpPr>
              <p:nvPr/>
            </p:nvSpPr>
            <p:spPr bwMode="auto">
              <a:xfrm>
                <a:off x="4191300" y="1514982"/>
                <a:ext cx="1154159" cy="113818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49" name="Rectangle 17"/>
              <p:cNvSpPr>
                <a:spLocks noChangeArrowheads="1"/>
              </p:cNvSpPr>
              <p:nvPr/>
            </p:nvSpPr>
            <p:spPr bwMode="auto">
              <a:xfrm>
                <a:off x="2308197" y="2084070"/>
                <a:ext cx="3037262" cy="113818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50" name="Rectangle 18"/>
              <p:cNvSpPr>
                <a:spLocks noChangeArrowheads="1"/>
              </p:cNvSpPr>
              <p:nvPr/>
            </p:nvSpPr>
            <p:spPr bwMode="auto">
              <a:xfrm>
                <a:off x="2308197" y="1628800"/>
                <a:ext cx="1154159" cy="455270"/>
              </a:xfrm>
              <a:prstGeom prst="rect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51" name="Rectangle 19"/>
              <p:cNvSpPr>
                <a:spLocks noChangeArrowheads="1"/>
              </p:cNvSpPr>
              <p:nvPr/>
            </p:nvSpPr>
            <p:spPr bwMode="auto">
              <a:xfrm>
                <a:off x="4191300" y="1628800"/>
                <a:ext cx="1154159" cy="455270"/>
              </a:xfrm>
              <a:prstGeom prst="rect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52" name="AutoShape 20"/>
              <p:cNvSpPr>
                <a:spLocks noChangeArrowheads="1"/>
              </p:cNvSpPr>
              <p:nvPr/>
            </p:nvSpPr>
            <p:spPr bwMode="auto">
              <a:xfrm>
                <a:off x="3462357" y="1628800"/>
                <a:ext cx="121490" cy="455270"/>
              </a:xfrm>
              <a:prstGeom prst="rtTriangle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>
                  <a:solidFill>
                    <a:srgbClr val="33CC33"/>
                  </a:solidFill>
                </a:endParaRPr>
              </a:p>
            </p:txBody>
          </p:sp>
          <p:sp>
            <p:nvSpPr>
              <p:cNvPr id="53" name="AutoShape 21"/>
              <p:cNvSpPr>
                <a:spLocks noChangeArrowheads="1"/>
              </p:cNvSpPr>
              <p:nvPr/>
            </p:nvSpPr>
            <p:spPr bwMode="auto">
              <a:xfrm>
                <a:off x="4069809" y="1628800"/>
                <a:ext cx="242981" cy="455270"/>
              </a:xfrm>
              <a:prstGeom prst="triangle">
                <a:avLst>
                  <a:gd name="adj" fmla="val 50000"/>
                </a:avLst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54" name="Text Box 29"/>
              <p:cNvSpPr txBox="1">
                <a:spLocks noChangeArrowheads="1"/>
              </p:cNvSpPr>
              <p:nvPr/>
            </p:nvSpPr>
            <p:spPr bwMode="auto">
              <a:xfrm>
                <a:off x="5608238" y="1514982"/>
                <a:ext cx="3313937" cy="11652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400" dirty="0" smtClean="0"/>
                  <a:t>Chemical </a:t>
                </a:r>
                <a:r>
                  <a:rPr lang="en-US" sz="1400" dirty="0"/>
                  <a:t>Polyimide </a:t>
                </a:r>
                <a:r>
                  <a:rPr lang="en-US" sz="1400" dirty="0" smtClean="0"/>
                  <a:t>etching</a:t>
                </a:r>
              </a:p>
              <a:p>
                <a:endParaRPr lang="en-US" dirty="0"/>
              </a:p>
            </p:txBody>
          </p:sp>
          <p:sp>
            <p:nvSpPr>
              <p:cNvPr id="55" name="Rectangle 15"/>
              <p:cNvSpPr>
                <a:spLocks noChangeArrowheads="1"/>
              </p:cNvSpPr>
              <p:nvPr/>
            </p:nvSpPr>
            <p:spPr bwMode="auto">
              <a:xfrm>
                <a:off x="2308193" y="2532221"/>
                <a:ext cx="1154159" cy="113818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56" name="Rectangle 16"/>
              <p:cNvSpPr>
                <a:spLocks noChangeArrowheads="1"/>
              </p:cNvSpPr>
              <p:nvPr/>
            </p:nvSpPr>
            <p:spPr bwMode="auto">
              <a:xfrm>
                <a:off x="4191295" y="2532221"/>
                <a:ext cx="1154159" cy="113818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57" name="Rectangle 17"/>
              <p:cNvSpPr>
                <a:spLocks noChangeArrowheads="1"/>
              </p:cNvSpPr>
              <p:nvPr/>
            </p:nvSpPr>
            <p:spPr bwMode="auto">
              <a:xfrm>
                <a:off x="2308193" y="3101309"/>
                <a:ext cx="1147141" cy="9604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58" name="Rectangle 18"/>
              <p:cNvSpPr>
                <a:spLocks noChangeArrowheads="1"/>
              </p:cNvSpPr>
              <p:nvPr/>
            </p:nvSpPr>
            <p:spPr bwMode="auto">
              <a:xfrm>
                <a:off x="2308193" y="2646039"/>
                <a:ext cx="1154159" cy="455270"/>
              </a:xfrm>
              <a:prstGeom prst="rect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59" name="Rectangle 19"/>
              <p:cNvSpPr>
                <a:spLocks noChangeArrowheads="1"/>
              </p:cNvSpPr>
              <p:nvPr/>
            </p:nvSpPr>
            <p:spPr bwMode="auto">
              <a:xfrm>
                <a:off x="4191295" y="2646039"/>
                <a:ext cx="1154159" cy="455270"/>
              </a:xfrm>
              <a:prstGeom prst="rect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60" name="AutoShape 20"/>
              <p:cNvSpPr>
                <a:spLocks noChangeArrowheads="1"/>
              </p:cNvSpPr>
              <p:nvPr/>
            </p:nvSpPr>
            <p:spPr bwMode="auto">
              <a:xfrm>
                <a:off x="3462352" y="2646039"/>
                <a:ext cx="121490" cy="455270"/>
              </a:xfrm>
              <a:prstGeom prst="rtTriangle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>
                  <a:solidFill>
                    <a:srgbClr val="33CC33"/>
                  </a:solidFill>
                </a:endParaRPr>
              </a:p>
            </p:txBody>
          </p:sp>
          <p:sp>
            <p:nvSpPr>
              <p:cNvPr id="61" name="AutoShape 21"/>
              <p:cNvSpPr>
                <a:spLocks noChangeArrowheads="1"/>
              </p:cNvSpPr>
              <p:nvPr/>
            </p:nvSpPr>
            <p:spPr bwMode="auto">
              <a:xfrm>
                <a:off x="4069805" y="2646039"/>
                <a:ext cx="242981" cy="455270"/>
              </a:xfrm>
              <a:prstGeom prst="triangle">
                <a:avLst>
                  <a:gd name="adj" fmla="val 50000"/>
                </a:avLst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62" name="Rectangle 64"/>
              <p:cNvSpPr>
                <a:spLocks noChangeArrowheads="1"/>
              </p:cNvSpPr>
              <p:nvPr/>
            </p:nvSpPr>
            <p:spPr bwMode="auto">
              <a:xfrm>
                <a:off x="2308193" y="3215127"/>
                <a:ext cx="3037262" cy="113818"/>
              </a:xfrm>
              <a:prstGeom prst="rect">
                <a:avLst/>
              </a:prstGeom>
              <a:solidFill>
                <a:srgbClr val="00B0F0"/>
              </a:solidFill>
              <a:ln w="9525">
                <a:solidFill>
                  <a:srgbClr val="00B0F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63" name="Rectangle 17"/>
              <p:cNvSpPr>
                <a:spLocks noChangeArrowheads="1"/>
              </p:cNvSpPr>
              <p:nvPr/>
            </p:nvSpPr>
            <p:spPr bwMode="auto">
              <a:xfrm>
                <a:off x="4191291" y="3090646"/>
                <a:ext cx="1170513" cy="106705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64" name="Text Box 30"/>
              <p:cNvSpPr txBox="1">
                <a:spLocks noChangeArrowheads="1"/>
              </p:cNvSpPr>
              <p:nvPr/>
            </p:nvSpPr>
            <p:spPr bwMode="auto">
              <a:xfrm>
                <a:off x="5613398" y="2608782"/>
                <a:ext cx="3023666" cy="448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 dirty="0" smtClean="0"/>
                  <a:t>Copper electro etching</a:t>
                </a:r>
              </a:p>
            </p:txBody>
          </p:sp>
          <p:sp>
            <p:nvSpPr>
              <p:cNvPr id="65" name="Rectangle 15"/>
              <p:cNvSpPr>
                <a:spLocks noChangeArrowheads="1"/>
              </p:cNvSpPr>
              <p:nvPr/>
            </p:nvSpPr>
            <p:spPr bwMode="auto">
              <a:xfrm>
                <a:off x="2317556" y="3542372"/>
                <a:ext cx="1154159" cy="113818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66" name="Rectangle 16"/>
              <p:cNvSpPr>
                <a:spLocks noChangeArrowheads="1"/>
              </p:cNvSpPr>
              <p:nvPr/>
            </p:nvSpPr>
            <p:spPr bwMode="auto">
              <a:xfrm>
                <a:off x="4200658" y="3542372"/>
                <a:ext cx="1154159" cy="113818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67" name="Rectangle 17"/>
              <p:cNvSpPr>
                <a:spLocks noChangeArrowheads="1"/>
              </p:cNvSpPr>
              <p:nvPr/>
            </p:nvSpPr>
            <p:spPr bwMode="auto">
              <a:xfrm>
                <a:off x="2317556" y="4111460"/>
                <a:ext cx="1147141" cy="9604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68" name="Rectangle 18"/>
              <p:cNvSpPr>
                <a:spLocks noChangeArrowheads="1"/>
              </p:cNvSpPr>
              <p:nvPr/>
            </p:nvSpPr>
            <p:spPr bwMode="auto">
              <a:xfrm>
                <a:off x="2317556" y="3656190"/>
                <a:ext cx="1154159" cy="455270"/>
              </a:xfrm>
              <a:prstGeom prst="rect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69" name="AutoShape 20"/>
              <p:cNvSpPr>
                <a:spLocks noChangeArrowheads="1"/>
              </p:cNvSpPr>
              <p:nvPr/>
            </p:nvSpPr>
            <p:spPr bwMode="auto">
              <a:xfrm>
                <a:off x="3471716" y="3656190"/>
                <a:ext cx="121490" cy="455270"/>
              </a:xfrm>
              <a:prstGeom prst="rtTriangle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>
                  <a:solidFill>
                    <a:srgbClr val="33CC33"/>
                  </a:solidFill>
                </a:endParaRPr>
              </a:p>
            </p:txBody>
          </p:sp>
          <p:sp>
            <p:nvSpPr>
              <p:cNvPr id="70" name="AutoShape 21"/>
              <p:cNvSpPr>
                <a:spLocks noChangeArrowheads="1"/>
              </p:cNvSpPr>
              <p:nvPr/>
            </p:nvSpPr>
            <p:spPr bwMode="auto">
              <a:xfrm>
                <a:off x="4079168" y="3656190"/>
                <a:ext cx="242981" cy="455270"/>
              </a:xfrm>
              <a:prstGeom prst="triangle">
                <a:avLst>
                  <a:gd name="adj" fmla="val 50000"/>
                </a:avLst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71" name="Rectangle 17"/>
              <p:cNvSpPr>
                <a:spLocks noChangeArrowheads="1"/>
              </p:cNvSpPr>
              <p:nvPr/>
            </p:nvSpPr>
            <p:spPr bwMode="auto">
              <a:xfrm>
                <a:off x="4200654" y="4100797"/>
                <a:ext cx="1170513" cy="106705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72" name="Text Box 30"/>
              <p:cNvSpPr txBox="1">
                <a:spLocks noChangeArrowheads="1"/>
              </p:cNvSpPr>
              <p:nvPr/>
            </p:nvSpPr>
            <p:spPr bwMode="auto">
              <a:xfrm>
                <a:off x="5594345" y="3667647"/>
                <a:ext cx="2411119" cy="448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 dirty="0"/>
                  <a:t> </a:t>
                </a:r>
                <a:r>
                  <a:rPr lang="en-US" sz="1400" dirty="0" smtClean="0"/>
                  <a:t>Stripping</a:t>
                </a:r>
                <a:endParaRPr lang="en-US" sz="1400" dirty="0"/>
              </a:p>
            </p:txBody>
          </p:sp>
          <p:sp>
            <p:nvSpPr>
              <p:cNvPr id="73" name="Rectangle 18"/>
              <p:cNvSpPr>
                <a:spLocks noChangeArrowheads="1"/>
              </p:cNvSpPr>
              <p:nvPr/>
            </p:nvSpPr>
            <p:spPr bwMode="auto">
              <a:xfrm>
                <a:off x="2308198" y="4638720"/>
                <a:ext cx="1154159" cy="455270"/>
              </a:xfrm>
              <a:prstGeom prst="rect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74" name="AutoShape 20"/>
              <p:cNvSpPr>
                <a:spLocks noChangeArrowheads="1"/>
              </p:cNvSpPr>
              <p:nvPr/>
            </p:nvSpPr>
            <p:spPr bwMode="auto">
              <a:xfrm>
                <a:off x="3451206" y="4638720"/>
                <a:ext cx="132642" cy="314810"/>
              </a:xfrm>
              <a:prstGeom prst="rtTriangle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>
                  <a:solidFill>
                    <a:srgbClr val="33CC33"/>
                  </a:solidFill>
                </a:endParaRPr>
              </a:p>
            </p:txBody>
          </p:sp>
          <p:sp>
            <p:nvSpPr>
              <p:cNvPr id="75" name="AutoShape 20"/>
              <p:cNvSpPr>
                <a:spLocks noChangeArrowheads="1"/>
              </p:cNvSpPr>
              <p:nvPr/>
            </p:nvSpPr>
            <p:spPr bwMode="auto">
              <a:xfrm flipV="1">
                <a:off x="3435348" y="4964632"/>
                <a:ext cx="133350" cy="133350"/>
              </a:xfrm>
              <a:prstGeom prst="rtTriangle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>
                  <a:solidFill>
                    <a:srgbClr val="33CC33"/>
                  </a:solidFill>
                </a:endParaRPr>
              </a:p>
            </p:txBody>
          </p:sp>
          <p:sp>
            <p:nvSpPr>
              <p:cNvPr id="76" name="Rectangle 18"/>
              <p:cNvSpPr>
                <a:spLocks noChangeArrowheads="1"/>
              </p:cNvSpPr>
              <p:nvPr/>
            </p:nvSpPr>
            <p:spPr bwMode="auto">
              <a:xfrm flipH="1">
                <a:off x="4221908" y="4633950"/>
                <a:ext cx="1138190" cy="455270"/>
              </a:xfrm>
              <a:prstGeom prst="rect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77" name="AutoShape 20"/>
              <p:cNvSpPr>
                <a:spLocks noChangeArrowheads="1"/>
              </p:cNvSpPr>
              <p:nvPr/>
            </p:nvSpPr>
            <p:spPr bwMode="auto">
              <a:xfrm flipH="1">
                <a:off x="4102098" y="4633950"/>
                <a:ext cx="130807" cy="314810"/>
              </a:xfrm>
              <a:prstGeom prst="rtTriangle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>
                  <a:solidFill>
                    <a:srgbClr val="33CC33"/>
                  </a:solidFill>
                </a:endParaRPr>
              </a:p>
            </p:txBody>
          </p:sp>
          <p:sp>
            <p:nvSpPr>
              <p:cNvPr id="78" name="AutoShape 20"/>
              <p:cNvSpPr>
                <a:spLocks noChangeArrowheads="1"/>
              </p:cNvSpPr>
              <p:nvPr/>
            </p:nvSpPr>
            <p:spPr bwMode="auto">
              <a:xfrm flipH="1" flipV="1">
                <a:off x="4117038" y="4959862"/>
                <a:ext cx="131505" cy="133350"/>
              </a:xfrm>
              <a:prstGeom prst="rtTriangle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>
                  <a:solidFill>
                    <a:srgbClr val="33CC33"/>
                  </a:solidFill>
                </a:endParaRPr>
              </a:p>
            </p:txBody>
          </p:sp>
          <p:sp>
            <p:nvSpPr>
              <p:cNvPr id="79" name="Rectangle 15"/>
              <p:cNvSpPr>
                <a:spLocks noChangeArrowheads="1"/>
              </p:cNvSpPr>
              <p:nvPr/>
            </p:nvSpPr>
            <p:spPr bwMode="auto">
              <a:xfrm>
                <a:off x="2308198" y="4524902"/>
                <a:ext cx="1154159" cy="113818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80" name="Rectangle 17"/>
              <p:cNvSpPr>
                <a:spLocks noChangeArrowheads="1"/>
              </p:cNvSpPr>
              <p:nvPr/>
            </p:nvSpPr>
            <p:spPr bwMode="auto">
              <a:xfrm>
                <a:off x="2308198" y="5093990"/>
                <a:ext cx="1147141" cy="9604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81" name="Rectangle 15"/>
              <p:cNvSpPr>
                <a:spLocks noChangeArrowheads="1"/>
              </p:cNvSpPr>
              <p:nvPr/>
            </p:nvSpPr>
            <p:spPr bwMode="auto">
              <a:xfrm flipH="1">
                <a:off x="4221908" y="4520132"/>
                <a:ext cx="1138190" cy="113818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82" name="Rectangle 17"/>
              <p:cNvSpPr>
                <a:spLocks noChangeArrowheads="1"/>
              </p:cNvSpPr>
              <p:nvPr/>
            </p:nvSpPr>
            <p:spPr bwMode="auto">
              <a:xfrm flipH="1">
                <a:off x="4228829" y="5089220"/>
                <a:ext cx="1131269" cy="96041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sp>
            <p:nvSpPr>
              <p:cNvPr id="83" name="Rectangle 19"/>
              <p:cNvSpPr>
                <a:spLocks noChangeArrowheads="1"/>
              </p:cNvSpPr>
              <p:nvPr/>
            </p:nvSpPr>
            <p:spPr bwMode="auto">
              <a:xfrm>
                <a:off x="4200658" y="3656190"/>
                <a:ext cx="1154159" cy="455270"/>
              </a:xfrm>
              <a:prstGeom prst="rect">
                <a:avLst/>
              </a:prstGeom>
              <a:solidFill>
                <a:srgbClr val="33CC33"/>
              </a:solidFill>
              <a:ln w="9525">
                <a:solidFill>
                  <a:srgbClr val="33CC33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 dirty="0"/>
              </a:p>
            </p:txBody>
          </p:sp>
          <p:pic>
            <p:nvPicPr>
              <p:cNvPr id="8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5231" t="26616" r="3923" b="30165"/>
              <a:stretch>
                <a:fillRect/>
              </a:stretch>
            </p:blipFill>
            <p:spPr bwMode="auto">
              <a:xfrm>
                <a:off x="2339752" y="5517232"/>
                <a:ext cx="3022600" cy="8211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5" name="Text Box 30"/>
              <p:cNvSpPr txBox="1">
                <a:spLocks noChangeArrowheads="1"/>
              </p:cNvSpPr>
              <p:nvPr/>
            </p:nvSpPr>
            <p:spPr bwMode="auto">
              <a:xfrm>
                <a:off x="5724127" y="5661248"/>
                <a:ext cx="2411119" cy="448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 dirty="0" smtClean="0"/>
                  <a:t>Result</a:t>
                </a:r>
                <a:endParaRPr lang="en-US" sz="1400" dirty="0"/>
              </a:p>
            </p:txBody>
          </p:sp>
        </p:grpSp>
      </p:grpSp>
      <p:sp>
        <p:nvSpPr>
          <p:cNvPr id="86" name="TextBox 85"/>
          <p:cNvSpPr txBox="1"/>
          <p:nvPr/>
        </p:nvSpPr>
        <p:spPr>
          <a:xfrm>
            <a:off x="2339787" y="260649"/>
            <a:ext cx="4472970" cy="954027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WG1: Large area detectors</a:t>
            </a:r>
          </a:p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Single mask GEM technology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88" name="Picture 3" descr="P:\user\d\domenici\public\fotoPlanare\IMG_88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916832"/>
            <a:ext cx="2664296" cy="3551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1069</TotalTime>
  <Words>3793</Words>
  <Application>Microsoft Office PowerPoint</Application>
  <PresentationFormat>On-screen Show (4:3)</PresentationFormat>
  <Paragraphs>651</Paragraphs>
  <Slides>40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Office Theme</vt:lpstr>
      <vt:lpstr>Acrobat Document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Large area GEMs for KLOE2 tracker </vt:lpstr>
      <vt:lpstr>Slide 11</vt:lpstr>
      <vt:lpstr>Slide 12</vt:lpstr>
      <vt:lpstr>Slide 13</vt:lpstr>
      <vt:lpstr>Slide 14</vt:lpstr>
      <vt:lpstr>Slide 15</vt:lpstr>
      <vt:lpstr>Slide 16</vt:lpstr>
      <vt:lpstr>MicroMegas detectors for the upgrade of the ATLAS muon system</vt:lpstr>
      <vt:lpstr>MAMMA achievements 2010/11</vt:lpstr>
      <vt:lpstr>MAMMA plans for 2011/12 </vt:lpstr>
      <vt:lpstr>Slide 20</vt:lpstr>
      <vt:lpstr>Slide 21</vt:lpstr>
      <vt:lpstr>Slide 22</vt:lpstr>
      <vt:lpstr>Slide 23</vt:lpstr>
      <vt:lpstr>Slide 24</vt:lpstr>
      <vt:lpstr>First SRS systems: ATLAS MAMMA</vt:lpstr>
      <vt:lpstr>First SRS systems:  Florida Tech – muon tomography: 16 k channels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leszek</dc:creator>
  <cp:lastModifiedBy>leszek</cp:lastModifiedBy>
  <cp:revision>73</cp:revision>
  <dcterms:created xsi:type="dcterms:W3CDTF">2011-03-21T08:58:09Z</dcterms:created>
  <dcterms:modified xsi:type="dcterms:W3CDTF">2011-03-22T16:28:52Z</dcterms:modified>
</cp:coreProperties>
</file>