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91" r:id="rId2"/>
    <p:sldId id="292" r:id="rId3"/>
    <p:sldId id="294" r:id="rId4"/>
    <p:sldId id="262" r:id="rId5"/>
    <p:sldId id="263" r:id="rId6"/>
    <p:sldId id="264" r:id="rId7"/>
    <p:sldId id="265" r:id="rId8"/>
    <p:sldId id="266" r:id="rId9"/>
    <p:sldId id="267" r:id="rId10"/>
    <p:sldId id="268" r:id="rId11"/>
    <p:sldId id="298" r:id="rId12"/>
    <p:sldId id="296" r:id="rId13"/>
    <p:sldId id="297" r:id="rId14"/>
    <p:sldId id="261"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5" r:id="rId37"/>
    <p:sldId id="293" r:id="rId38"/>
    <p:sldId id="29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AA600"/>
    <a:srgbClr val="89BA3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92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19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mk-MK"/>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CFB27E-ACBA-420B-8C1A-82A84668F3A8}" type="datetimeFigureOut">
              <a:rPr lang="mk-MK" smtClean="0"/>
              <a:pPr/>
              <a:t>12.04.2011</a:t>
            </a:fld>
            <a:endParaRPr lang="mk-MK"/>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mk-MK"/>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C59DA2-E314-4FE7-B06B-13404CC0061E}" type="slidenum">
              <a:rPr lang="mk-MK" smtClean="0"/>
              <a:pPr/>
              <a:t>‹#›</a:t>
            </a:fld>
            <a:endParaRPr lang="mk-MK"/>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mk-MK"/>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E63991-1E5E-4E99-A2C7-262393FE6CC0}" type="datetimeFigureOut">
              <a:rPr lang="mk-MK" smtClean="0"/>
              <a:pPr/>
              <a:t>12.04.2011</a:t>
            </a:fld>
            <a:endParaRPr lang="mk-MK"/>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mk-MK"/>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mk-MK"/>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BF7D4-672F-4CDF-ADCA-8F543B474CB9}" type="slidenum">
              <a:rPr lang="mk-MK" smtClean="0"/>
              <a:pPr/>
              <a:t>‹#›</a:t>
            </a:fld>
            <a:endParaRPr lang="mk-MK"/>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mk-MK" dirty="0"/>
          </a:p>
        </p:txBody>
      </p:sp>
      <p:sp>
        <p:nvSpPr>
          <p:cNvPr id="4" name="Slide Number Placeholder 3"/>
          <p:cNvSpPr>
            <a:spLocks noGrp="1"/>
          </p:cNvSpPr>
          <p:nvPr>
            <p:ph type="sldNum" sz="quarter" idx="10"/>
          </p:nvPr>
        </p:nvSpPr>
        <p:spPr/>
        <p:txBody>
          <a:bodyPr/>
          <a:lstStyle/>
          <a:p>
            <a:fld id="{869BF7D4-672F-4CDF-ADCA-8F543B474CB9}" type="slidenum">
              <a:rPr lang="mk-MK" smtClean="0"/>
              <a:pPr/>
              <a:t>3</a:t>
            </a:fld>
            <a:endParaRPr lang="mk-MK"/>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26291-72F1-4466-A57A-85755B0C0910}" type="datetimeFigureOut">
              <a:rPr lang="en-US" smtClean="0"/>
              <a:pPr/>
              <a:t>4/12/2011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A5A388-94BE-4717-BE15-3A0DCC211A4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26291-72F1-4466-A57A-85755B0C0910}" type="datetimeFigureOut">
              <a:rPr lang="en-US" smtClean="0"/>
              <a:pPr/>
              <a:t>4/12/2011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A5A388-94BE-4717-BE15-3A0DCC211A4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slide" Target="slide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4"/>
            <a:ext cx="7772400" cy="1470025"/>
          </a:xfrm>
        </p:spPr>
        <p:txBody>
          <a:bodyPr/>
          <a:lstStyle/>
          <a:p>
            <a:r>
              <a:rPr lang="en-US" b="1" dirty="0" smtClean="0"/>
              <a:t>Do physics textbook writers understand physics?</a:t>
            </a:r>
            <a:endParaRPr lang="en-US" b="1" dirty="0"/>
          </a:p>
        </p:txBody>
      </p:sp>
      <p:sp>
        <p:nvSpPr>
          <p:cNvPr id="5" name="TextBox 4"/>
          <p:cNvSpPr txBox="1"/>
          <p:nvPr/>
        </p:nvSpPr>
        <p:spPr>
          <a:xfrm>
            <a:off x="1772586" y="3212976"/>
            <a:ext cx="5845703" cy="1569660"/>
          </a:xfrm>
          <a:prstGeom prst="rect">
            <a:avLst/>
          </a:prstGeom>
          <a:noFill/>
        </p:spPr>
        <p:txBody>
          <a:bodyPr wrap="none" rtlCol="0">
            <a:spAutoFit/>
          </a:bodyPr>
          <a:lstStyle/>
          <a:p>
            <a:pPr algn="ctr"/>
            <a:r>
              <a:rPr lang="en-US" sz="2400" u="sng" dirty="0" smtClean="0"/>
              <a:t>Oliver </a:t>
            </a:r>
            <a:r>
              <a:rPr lang="en-US" sz="2400" u="sng" dirty="0" err="1" smtClean="0"/>
              <a:t>Zajkov</a:t>
            </a:r>
            <a:r>
              <a:rPr lang="en-US" sz="2400" dirty="0" smtClean="0"/>
              <a:t>, </a:t>
            </a:r>
            <a:r>
              <a:rPr lang="en-US" sz="2400" dirty="0" err="1" smtClean="0"/>
              <a:t>Boce</a:t>
            </a:r>
            <a:r>
              <a:rPr lang="en-US" sz="2400" dirty="0" smtClean="0"/>
              <a:t> </a:t>
            </a:r>
            <a:r>
              <a:rPr lang="en-US" sz="2400" dirty="0" err="1" smtClean="0"/>
              <a:t>Mitrevski</a:t>
            </a:r>
            <a:endParaRPr lang="en-US" sz="2400" dirty="0" smtClean="0"/>
          </a:p>
          <a:p>
            <a:pPr algn="ctr"/>
            <a:r>
              <a:rPr lang="en-US" sz="2400" dirty="0" smtClean="0"/>
              <a:t>Ss Cyril and Methodius University,</a:t>
            </a:r>
          </a:p>
          <a:p>
            <a:pPr algn="ctr"/>
            <a:r>
              <a:rPr lang="en-US" sz="2400" dirty="0" smtClean="0"/>
              <a:t>Faculty of Natural Sciences and Mathematics,</a:t>
            </a:r>
          </a:p>
          <a:p>
            <a:pPr algn="ctr"/>
            <a:r>
              <a:rPr lang="en-US" sz="2400" dirty="0" smtClean="0"/>
              <a:t>Skopje, Macedonia</a:t>
            </a:r>
            <a:endParaRPr lang="en-US" sz="2400" dirty="0"/>
          </a:p>
        </p:txBody>
      </p:sp>
      <p:sp>
        <p:nvSpPr>
          <p:cNvPr id="4" name="TextBox 3"/>
          <p:cNvSpPr txBox="1"/>
          <p:nvPr/>
        </p:nvSpPr>
        <p:spPr>
          <a:xfrm>
            <a:off x="1428728" y="6140255"/>
            <a:ext cx="6838219" cy="646331"/>
          </a:xfrm>
          <a:prstGeom prst="rect">
            <a:avLst/>
          </a:prstGeom>
          <a:noFill/>
        </p:spPr>
        <p:txBody>
          <a:bodyPr wrap="none" rtlCol="0">
            <a:spAutoFit/>
          </a:bodyPr>
          <a:lstStyle/>
          <a:p>
            <a:pPr algn="ctr"/>
            <a:r>
              <a:rPr lang="en-US" dirty="0" smtClean="0"/>
              <a:t>International Conference on Physics In Memoriam Acad. </a:t>
            </a:r>
            <a:r>
              <a:rPr lang="en-US" dirty="0" err="1" smtClean="0"/>
              <a:t>Matey</a:t>
            </a:r>
            <a:r>
              <a:rPr lang="en-US" dirty="0" smtClean="0"/>
              <a:t> </a:t>
            </a:r>
            <a:r>
              <a:rPr lang="en-US" dirty="0" err="1" smtClean="0"/>
              <a:t>Mateev</a:t>
            </a:r>
            <a:endParaRPr lang="en-US" dirty="0" smtClean="0"/>
          </a:p>
          <a:p>
            <a:pPr algn="ctr"/>
            <a:r>
              <a:rPr lang="en-US" dirty="0" smtClean="0"/>
              <a:t>Sofia University “St. </a:t>
            </a:r>
            <a:r>
              <a:rPr lang="en-US" dirty="0" err="1" smtClean="0"/>
              <a:t>Kliment</a:t>
            </a:r>
            <a:r>
              <a:rPr lang="en-US" dirty="0" smtClean="0"/>
              <a:t> </a:t>
            </a:r>
            <a:r>
              <a:rPr lang="en-US" dirty="0" err="1" smtClean="0"/>
              <a:t>Ohridski</a:t>
            </a:r>
            <a:r>
              <a:rPr lang="en-US" dirty="0" smtClean="0"/>
              <a:t>, Sofia, Bulgaria, April 10-12, 2011</a:t>
            </a:r>
            <a:endParaRPr lang="mk-MK" dirty="0"/>
          </a:p>
        </p:txBody>
      </p:sp>
      <p:cxnSp>
        <p:nvCxnSpPr>
          <p:cNvPr id="7" name="Straight Connector 6"/>
          <p:cNvCxnSpPr/>
          <p:nvPr/>
        </p:nvCxnSpPr>
        <p:spPr>
          <a:xfrm>
            <a:off x="357158" y="6070618"/>
            <a:ext cx="85010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p:cNvGrpSpPr/>
          <p:nvPr/>
        </p:nvGrpSpPr>
        <p:grpSpPr>
          <a:xfrm>
            <a:off x="-36512" y="0"/>
            <a:ext cx="4996142" cy="6858000"/>
            <a:chOff x="-36512" y="0"/>
            <a:chExt cx="4996142" cy="6858000"/>
          </a:xfrm>
        </p:grpSpPr>
        <p:pic>
          <p:nvPicPr>
            <p:cNvPr id="2" name="Picture 1" descr="sl3.JPG"/>
            <p:cNvPicPr>
              <a:picLocks noChangeAspect="1"/>
            </p:cNvPicPr>
            <p:nvPr/>
          </p:nvPicPr>
          <p:blipFill>
            <a:blip r:embed="rId2" cstate="print"/>
            <a:stretch>
              <a:fillRect/>
            </a:stretch>
          </p:blipFill>
          <p:spPr>
            <a:xfrm>
              <a:off x="-36512" y="0"/>
              <a:ext cx="4996142" cy="6858000"/>
            </a:xfrm>
            <a:prstGeom prst="rect">
              <a:avLst/>
            </a:prstGeom>
          </p:spPr>
        </p:pic>
        <p:sp>
          <p:nvSpPr>
            <p:cNvPr id="7" name="Rectangle 6"/>
            <p:cNvSpPr/>
            <p:nvPr/>
          </p:nvSpPr>
          <p:spPr>
            <a:xfrm>
              <a:off x="3419872" y="1196752"/>
              <a:ext cx="1296144" cy="1800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5" descr="sl_dopol.JPG"/>
          <p:cNvPicPr>
            <a:picLocks noChangeAspect="1"/>
          </p:cNvPicPr>
          <p:nvPr/>
        </p:nvPicPr>
        <p:blipFill>
          <a:blip r:embed="rId3" cstate="print"/>
          <a:stretch>
            <a:fillRect/>
          </a:stretch>
        </p:blipFill>
        <p:spPr>
          <a:xfrm>
            <a:off x="3419872" y="1148597"/>
            <a:ext cx="1224137" cy="1872210"/>
          </a:xfrm>
          <a:prstGeom prst="rect">
            <a:avLst/>
          </a:prstGeom>
        </p:spPr>
      </p:pic>
      <p:sp>
        <p:nvSpPr>
          <p:cNvPr id="5" name="Rounded Rectangle 4"/>
          <p:cNvSpPr/>
          <p:nvPr/>
        </p:nvSpPr>
        <p:spPr>
          <a:xfrm>
            <a:off x="110002" y="4530892"/>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500562" y="4116422"/>
            <a:ext cx="4518356" cy="2554545"/>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The students can get a wrong impression that when the current changes its direction, the forces start acting in the directions which are normal to the previous ones, and not opposite. Actually, the directions of the forces will be opposite and the forces will be in equilibrium, like they were before.</a:t>
            </a:r>
          </a:p>
        </p:txBody>
      </p:sp>
      <p:sp>
        <p:nvSpPr>
          <p:cNvPr id="3" name="Rectangle 2"/>
          <p:cNvSpPr/>
          <p:nvPr/>
        </p:nvSpPr>
        <p:spPr>
          <a:xfrm>
            <a:off x="229748" y="2975180"/>
            <a:ext cx="4464496" cy="35283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Imagine, when the frame is in the position (v) if we disconnect the electric current and immediately connect again in the opposite direction. Then, the current goes into the B - branch, and comes out from the A - branch. A pair of forces is created which causes further rotating of the frame.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8.33333E-7 -2.22222E-6 L 0.48281 -0.41157 " pathEditMode="relative" rAng="0" ptsTypes="AA">
                                      <p:cBhvr>
                                        <p:cTn id="14" dur="1000" fill="hold"/>
                                        <p:tgtEl>
                                          <p:spTgt spid="3"/>
                                        </p:tgtEl>
                                        <p:attrNameLst>
                                          <p:attrName>ppt_x</p:attrName>
                                          <p:attrName>ppt_y</p:attrName>
                                        </p:attrNameLst>
                                      </p:cBhvr>
                                      <p:rCtr x="241" y="-206"/>
                                    </p:animMotion>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1000" fill="hold"/>
                                        <p:tgtEl>
                                          <p:spTgt spid="6"/>
                                        </p:tgtEl>
                                      </p:cBhvr>
                                      <p:by x="180000" y="180000"/>
                                    </p:animScale>
                                  </p:childTnLst>
                                </p:cTn>
                              </p:par>
                              <p:par>
                                <p:cTn id="19" presetID="35" presetClass="path" presetSubtype="0" accel="50000" decel="50000" fill="hold" nodeType="withEffect">
                                  <p:stCondLst>
                                    <p:cond delay="0"/>
                                  </p:stCondLst>
                                  <p:childTnLst>
                                    <p:animMotion origin="layout" path="M 1.38889E-6 -4.02405E-6 L -0.2007 -0.00346 " pathEditMode="relative" rAng="0" ptsTypes="AA">
                                      <p:cBhvr>
                                        <p:cTn id="20" dur="1000" fill="hold"/>
                                        <p:tgtEl>
                                          <p:spTgt spid="6"/>
                                        </p:tgtEl>
                                        <p:attrNameLst>
                                          <p:attrName>ppt_x</p:attrName>
                                          <p:attrName>ppt_y</p:attrName>
                                        </p:attrNameLst>
                                      </p:cBhvr>
                                      <p:rCtr x="-100" y="-2"/>
                                    </p:animMotion>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6512" y="0"/>
            <a:ext cx="4996142" cy="6858000"/>
            <a:chOff x="-36512" y="0"/>
            <a:chExt cx="4996142" cy="6858000"/>
          </a:xfrm>
        </p:grpSpPr>
        <p:pic>
          <p:nvPicPr>
            <p:cNvPr id="2" name="Picture 1" descr="sl3.JPG"/>
            <p:cNvPicPr>
              <a:picLocks noChangeAspect="1"/>
            </p:cNvPicPr>
            <p:nvPr/>
          </p:nvPicPr>
          <p:blipFill>
            <a:blip r:embed="rId2" cstate="print"/>
            <a:stretch>
              <a:fillRect/>
            </a:stretch>
          </p:blipFill>
          <p:spPr>
            <a:xfrm>
              <a:off x="-36512" y="0"/>
              <a:ext cx="4996142" cy="6858000"/>
            </a:xfrm>
            <a:prstGeom prst="rect">
              <a:avLst/>
            </a:prstGeom>
          </p:spPr>
        </p:pic>
        <p:sp>
          <p:nvSpPr>
            <p:cNvPr id="7" name="Rectangle 6"/>
            <p:cNvSpPr/>
            <p:nvPr/>
          </p:nvSpPr>
          <p:spPr>
            <a:xfrm>
              <a:off x="3419872" y="1196752"/>
              <a:ext cx="1296144" cy="1800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5" descr="sl_dopol.JPG"/>
          <p:cNvPicPr>
            <a:picLocks noChangeAspect="1"/>
          </p:cNvPicPr>
          <p:nvPr/>
        </p:nvPicPr>
        <p:blipFill>
          <a:blip r:embed="rId3" cstate="print"/>
          <a:stretch>
            <a:fillRect/>
          </a:stretch>
        </p:blipFill>
        <p:spPr>
          <a:xfrm>
            <a:off x="3419872" y="1148597"/>
            <a:ext cx="1224137" cy="1872210"/>
          </a:xfrm>
          <a:prstGeom prst="rect">
            <a:avLst/>
          </a:prstGeom>
        </p:spPr>
      </p:pic>
      <p:sp>
        <p:nvSpPr>
          <p:cNvPr id="5" name="Rounded Rectangle 4"/>
          <p:cNvSpPr/>
          <p:nvPr/>
        </p:nvSpPr>
        <p:spPr>
          <a:xfrm>
            <a:off x="110002" y="4530892"/>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229748" y="2975180"/>
            <a:ext cx="4464496" cy="35283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Imagine, when the frame is in the position (v) if we disconnect the electric current and immediately connect again in the opposite direction. Then, the current goes into the B - branch, and comes out from the A - branch. A pair of forces is created which causes further rotating of the frame.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8.33333E-7 -2.22222E-6 L 0.48281 -0.41157 " pathEditMode="relative" rAng="0" ptsTypes="AA">
                                      <p:cBhvr>
                                        <p:cTn id="14" dur="1000" fill="hold"/>
                                        <p:tgtEl>
                                          <p:spTgt spid="3"/>
                                        </p:tgtEl>
                                        <p:attrNameLst>
                                          <p:attrName>ppt_x</p:attrName>
                                          <p:attrName>ppt_y</p:attrName>
                                        </p:attrNameLst>
                                      </p:cBhvr>
                                      <p:rCtr x="241" y="-206"/>
                                    </p:animMotion>
                                  </p:childTnLst>
                                </p:cTn>
                              </p:par>
                              <p:par>
                                <p:cTn id="15" presetID="6" presetClass="emph" presetSubtype="0" fill="hold" nodeType="withEffect">
                                  <p:stCondLst>
                                    <p:cond delay="0"/>
                                  </p:stCondLst>
                                  <p:childTnLst>
                                    <p:animScale>
                                      <p:cBhvr>
                                        <p:cTn id="16" dur="1000" fill="hold"/>
                                        <p:tgtEl>
                                          <p:spTgt spid="6"/>
                                        </p:tgtEl>
                                      </p:cBhvr>
                                      <p:by x="180000" y="180000"/>
                                    </p:animScale>
                                  </p:childTnLst>
                                </p:cTn>
                              </p:par>
                              <p:par>
                                <p:cTn id="17" presetID="35" presetClass="path" presetSubtype="0" accel="50000" decel="50000" fill="hold" nodeType="withEffect">
                                  <p:stCondLst>
                                    <p:cond delay="0"/>
                                  </p:stCondLst>
                                  <p:childTnLst>
                                    <p:animMotion origin="layout" path="M 1.38889E-6 -4.02405E-6 L -0.2007 -0.00346 " pathEditMode="relative" rAng="0" ptsTypes="AA">
                                      <p:cBhvr>
                                        <p:cTn id="18" dur="1000" fill="hold"/>
                                        <p:tgtEl>
                                          <p:spTgt spid="6"/>
                                        </p:tgtEl>
                                        <p:attrNameLst>
                                          <p:attrName>ppt_x</p:attrName>
                                          <p:attrName>ppt_y</p:attrName>
                                        </p:attrNameLst>
                                      </p:cBhvr>
                                      <p:rCtr x="-100" y="-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3"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p:cNvGrpSpPr/>
          <p:nvPr/>
        </p:nvGrpSpPr>
        <p:grpSpPr>
          <a:xfrm>
            <a:off x="2771800" y="1340768"/>
            <a:ext cx="2868445" cy="3384376"/>
            <a:chOff x="2063595" y="1700808"/>
            <a:chExt cx="2868445" cy="2664296"/>
          </a:xfrm>
        </p:grpSpPr>
        <p:sp>
          <p:nvSpPr>
            <p:cNvPr id="2" name="Parallelogram 1"/>
            <p:cNvSpPr/>
            <p:nvPr/>
          </p:nvSpPr>
          <p:spPr>
            <a:xfrm rot="16200000" flipH="1">
              <a:off x="2411760" y="1844824"/>
              <a:ext cx="2664296" cy="2376264"/>
            </a:xfrm>
            <a:prstGeom prst="parallelogram">
              <a:avLst>
                <a:gd name="adj" fmla="val 49300"/>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411760" y="3429000"/>
              <a:ext cx="28803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063595" y="3417125"/>
              <a:ext cx="504056" cy="28803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2063595" y="3861048"/>
              <a:ext cx="504056" cy="28803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Right Arrow 10"/>
          <p:cNvSpPr/>
          <p:nvPr/>
        </p:nvSpPr>
        <p:spPr>
          <a:xfrm>
            <a:off x="4704141" y="2348880"/>
            <a:ext cx="1728192" cy="576064"/>
          </a:xfrm>
          <a:prstGeom prst="rightArrow">
            <a:avLst>
              <a:gd name="adj1" fmla="val 29386"/>
              <a:gd name="adj2" fmla="val 953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216309" y="1700808"/>
            <a:ext cx="572593" cy="923330"/>
          </a:xfrm>
          <a:prstGeom prst="rect">
            <a:avLst/>
          </a:prstGeom>
          <a:noFill/>
        </p:spPr>
        <p:txBody>
          <a:bodyPr wrap="none" rtlCol="0">
            <a:spAutoFit/>
          </a:bodyPr>
          <a:lstStyle/>
          <a:p>
            <a:r>
              <a:rPr lang="en-US" sz="5400" b="1" i="1" dirty="0" smtClean="0"/>
              <a:t>B</a:t>
            </a:r>
            <a:endParaRPr lang="en-US" b="1" i="1" dirty="0"/>
          </a:p>
        </p:txBody>
      </p:sp>
      <p:sp>
        <p:nvSpPr>
          <p:cNvPr id="13" name="TextBox 12"/>
          <p:cNvSpPr txBox="1"/>
          <p:nvPr/>
        </p:nvSpPr>
        <p:spPr>
          <a:xfrm>
            <a:off x="4848157" y="332656"/>
            <a:ext cx="502061" cy="923330"/>
          </a:xfrm>
          <a:prstGeom prst="rect">
            <a:avLst/>
          </a:prstGeom>
          <a:noFill/>
        </p:spPr>
        <p:txBody>
          <a:bodyPr wrap="none" rtlCol="0">
            <a:spAutoFit/>
          </a:bodyPr>
          <a:lstStyle/>
          <a:p>
            <a:r>
              <a:rPr lang="en-US" sz="5400" b="1" i="1" dirty="0" smtClean="0"/>
              <a:t>F</a:t>
            </a:r>
            <a:endParaRPr lang="en-US" b="1" i="1" dirty="0"/>
          </a:p>
        </p:txBody>
      </p:sp>
      <p:sp>
        <p:nvSpPr>
          <p:cNvPr id="14" name="TextBox 13"/>
          <p:cNvSpPr txBox="1"/>
          <p:nvPr/>
        </p:nvSpPr>
        <p:spPr>
          <a:xfrm>
            <a:off x="4920165" y="4437112"/>
            <a:ext cx="502061" cy="923330"/>
          </a:xfrm>
          <a:prstGeom prst="rect">
            <a:avLst/>
          </a:prstGeom>
          <a:noFill/>
        </p:spPr>
        <p:txBody>
          <a:bodyPr wrap="none" rtlCol="0">
            <a:spAutoFit/>
          </a:bodyPr>
          <a:lstStyle/>
          <a:p>
            <a:r>
              <a:rPr lang="en-US" sz="5400" b="1" i="1" dirty="0" smtClean="0"/>
              <a:t>F</a:t>
            </a:r>
            <a:endParaRPr lang="en-US" b="1" i="1" dirty="0"/>
          </a:p>
        </p:txBody>
      </p:sp>
      <p:cxnSp>
        <p:nvCxnSpPr>
          <p:cNvPr id="16" name="Straight Arrow Connector 15"/>
          <p:cNvCxnSpPr/>
          <p:nvPr/>
        </p:nvCxnSpPr>
        <p:spPr>
          <a:xfrm flipV="1">
            <a:off x="3335989" y="4077072"/>
            <a:ext cx="864096" cy="432048"/>
          </a:xfrm>
          <a:prstGeom prst="straightConnector1">
            <a:avLst/>
          </a:prstGeom>
          <a:ln w="571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335989" y="2204864"/>
            <a:ext cx="864096" cy="432048"/>
          </a:xfrm>
          <a:prstGeom prst="straightConnector1">
            <a:avLst/>
          </a:prstGeom>
          <a:ln w="571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34" name="Down Arrow 33"/>
          <p:cNvSpPr/>
          <p:nvPr/>
        </p:nvSpPr>
        <p:spPr>
          <a:xfrm>
            <a:off x="4274149" y="4149080"/>
            <a:ext cx="441867" cy="1080120"/>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own Arrow 34"/>
          <p:cNvSpPr/>
          <p:nvPr/>
        </p:nvSpPr>
        <p:spPr>
          <a:xfrm flipV="1">
            <a:off x="4261056" y="980728"/>
            <a:ext cx="382952" cy="936104"/>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929190" y="1434100"/>
            <a:ext cx="595035" cy="830997"/>
          </a:xfrm>
          <a:prstGeom prst="rect">
            <a:avLst/>
          </a:prstGeom>
          <a:noFill/>
        </p:spPr>
        <p:txBody>
          <a:bodyPr wrap="none" rtlCol="0">
            <a:spAutoFit/>
          </a:bodyPr>
          <a:lstStyle/>
          <a:p>
            <a:r>
              <a:rPr lang="en-US" sz="4800" b="1" i="1" dirty="0" smtClean="0">
                <a:latin typeface="Times New Roman" pitchFamily="18" charset="0"/>
                <a:cs typeface="Times New Roman" pitchFamily="18" charset="0"/>
              </a:rPr>
              <a:t>B</a:t>
            </a:r>
            <a:endParaRPr lang="en-US" sz="4800" b="1" i="1" dirty="0">
              <a:latin typeface="Times New Roman" pitchFamily="18" charset="0"/>
              <a:cs typeface="Times New Roman" pitchFamily="18" charset="0"/>
            </a:endParaRPr>
          </a:p>
        </p:txBody>
      </p:sp>
      <p:sp>
        <p:nvSpPr>
          <p:cNvPr id="13" name="TextBox 12"/>
          <p:cNvSpPr txBox="1"/>
          <p:nvPr/>
        </p:nvSpPr>
        <p:spPr>
          <a:xfrm>
            <a:off x="3500430" y="148216"/>
            <a:ext cx="595035" cy="830997"/>
          </a:xfrm>
          <a:prstGeom prst="rect">
            <a:avLst/>
          </a:prstGeom>
          <a:noFill/>
        </p:spPr>
        <p:txBody>
          <a:bodyPr wrap="none" rtlCol="0">
            <a:spAutoFit/>
          </a:bodyPr>
          <a:lstStyle/>
          <a:p>
            <a:r>
              <a:rPr lang="en-US" sz="4800" b="1" i="1" dirty="0" smtClean="0">
                <a:latin typeface="Times New Roman" pitchFamily="18" charset="0"/>
                <a:cs typeface="Times New Roman" pitchFamily="18" charset="0"/>
              </a:rPr>
              <a:t>F</a:t>
            </a:r>
            <a:endParaRPr lang="en-US" sz="4800" b="1" i="1" dirty="0">
              <a:latin typeface="Times New Roman" pitchFamily="18" charset="0"/>
              <a:cs typeface="Times New Roman" pitchFamily="18" charset="0"/>
            </a:endParaRPr>
          </a:p>
        </p:txBody>
      </p:sp>
      <p:sp>
        <p:nvSpPr>
          <p:cNvPr id="14" name="TextBox 13"/>
          <p:cNvSpPr txBox="1"/>
          <p:nvPr/>
        </p:nvSpPr>
        <p:spPr>
          <a:xfrm>
            <a:off x="3500430" y="4077306"/>
            <a:ext cx="595035" cy="830997"/>
          </a:xfrm>
          <a:prstGeom prst="rect">
            <a:avLst/>
          </a:prstGeom>
          <a:noFill/>
        </p:spPr>
        <p:txBody>
          <a:bodyPr wrap="none" rtlCol="0">
            <a:spAutoFit/>
          </a:bodyPr>
          <a:lstStyle/>
          <a:p>
            <a:r>
              <a:rPr lang="en-US" sz="4800" b="1" i="1" dirty="0" smtClean="0">
                <a:latin typeface="Times New Roman" pitchFamily="18" charset="0"/>
                <a:cs typeface="Times New Roman" pitchFamily="18" charset="0"/>
              </a:rPr>
              <a:t>F</a:t>
            </a:r>
            <a:endParaRPr lang="en-US" sz="4800" b="1" i="1" dirty="0">
              <a:latin typeface="Times New Roman" pitchFamily="18" charset="0"/>
              <a:cs typeface="Times New Roman" pitchFamily="18" charset="0"/>
            </a:endParaRPr>
          </a:p>
        </p:txBody>
      </p:sp>
      <p:cxnSp>
        <p:nvCxnSpPr>
          <p:cNvPr id="15" name="Straight Arrow Connector 14"/>
          <p:cNvCxnSpPr/>
          <p:nvPr/>
        </p:nvCxnSpPr>
        <p:spPr>
          <a:xfrm flipH="1">
            <a:off x="2196856" y="3672954"/>
            <a:ext cx="864096" cy="432048"/>
          </a:xfrm>
          <a:prstGeom prst="straightConnector1">
            <a:avLst/>
          </a:prstGeom>
          <a:ln w="571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196856" y="1800746"/>
            <a:ext cx="864096" cy="432048"/>
          </a:xfrm>
          <a:prstGeom prst="straightConnector1">
            <a:avLst/>
          </a:prstGeom>
          <a:ln w="571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208731" y="3672954"/>
            <a:ext cx="864096" cy="432048"/>
          </a:xfrm>
          <a:prstGeom prst="straightConnector1">
            <a:avLst/>
          </a:prstGeom>
          <a:ln w="571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208731" y="1800746"/>
            <a:ext cx="864096" cy="432048"/>
          </a:xfrm>
          <a:prstGeom prst="straightConnector1">
            <a:avLst/>
          </a:prstGeom>
          <a:ln w="57150">
            <a:solidFill>
              <a:srgbClr val="000000"/>
            </a:solidFill>
            <a:tailEnd type="arrow"/>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1632667" y="936650"/>
            <a:ext cx="2868445" cy="3384376"/>
            <a:chOff x="2063595" y="1700808"/>
            <a:chExt cx="2868445" cy="2664296"/>
          </a:xfrm>
        </p:grpSpPr>
        <p:sp>
          <p:nvSpPr>
            <p:cNvPr id="22" name="Parallelogram 21"/>
            <p:cNvSpPr/>
            <p:nvPr/>
          </p:nvSpPr>
          <p:spPr>
            <a:xfrm rot="16200000" flipH="1">
              <a:off x="2411760" y="1844824"/>
              <a:ext cx="2664296" cy="2376264"/>
            </a:xfrm>
            <a:prstGeom prst="parallelogram">
              <a:avLst>
                <a:gd name="adj" fmla="val 49300"/>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411760" y="3429000"/>
              <a:ext cx="28803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p:nvPr/>
          </p:nvCxnSpPr>
          <p:spPr>
            <a:xfrm flipV="1">
              <a:off x="2063595" y="3417125"/>
              <a:ext cx="504056" cy="28803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063595" y="3861048"/>
              <a:ext cx="504056" cy="28803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Down Arrow 27"/>
          <p:cNvSpPr/>
          <p:nvPr/>
        </p:nvSpPr>
        <p:spPr>
          <a:xfrm>
            <a:off x="3135016" y="3744962"/>
            <a:ext cx="441867" cy="1080120"/>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own Arrow 28"/>
          <p:cNvSpPr/>
          <p:nvPr/>
        </p:nvSpPr>
        <p:spPr>
          <a:xfrm flipV="1">
            <a:off x="3121923" y="576610"/>
            <a:ext cx="382952" cy="936104"/>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Down Arrow 29"/>
          <p:cNvSpPr/>
          <p:nvPr/>
        </p:nvSpPr>
        <p:spPr>
          <a:xfrm>
            <a:off x="3084702" y="1560972"/>
            <a:ext cx="441867" cy="1080120"/>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Down Arrow 30"/>
          <p:cNvSpPr/>
          <p:nvPr/>
        </p:nvSpPr>
        <p:spPr>
          <a:xfrm flipV="1">
            <a:off x="3156710" y="2773233"/>
            <a:ext cx="382952" cy="936104"/>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own Arrow 31"/>
          <p:cNvSpPr/>
          <p:nvPr/>
        </p:nvSpPr>
        <p:spPr>
          <a:xfrm rot="16200000">
            <a:off x="3679986" y="977563"/>
            <a:ext cx="441867" cy="1080120"/>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Down Arrow 32"/>
          <p:cNvSpPr/>
          <p:nvPr/>
        </p:nvSpPr>
        <p:spPr>
          <a:xfrm rot="16200000" flipV="1">
            <a:off x="2701331" y="3180354"/>
            <a:ext cx="382952" cy="936104"/>
          </a:xfrm>
          <a:prstGeom prst="downArrow">
            <a:avLst>
              <a:gd name="adj1" fmla="val 17017"/>
              <a:gd name="adj2" fmla="val 9214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357158" y="700287"/>
            <a:ext cx="7445828" cy="3966359"/>
          </a:xfrm>
          <a:custGeom>
            <a:avLst/>
            <a:gdLst>
              <a:gd name="connsiteX0" fmla="*/ 0 w 7445828"/>
              <a:gd name="connsiteY0" fmla="*/ 0 h 3966359"/>
              <a:gd name="connsiteX1" fmla="*/ 201880 w 7445828"/>
              <a:gd name="connsiteY1" fmla="*/ 130629 h 3966359"/>
              <a:gd name="connsiteX2" fmla="*/ 451262 w 7445828"/>
              <a:gd name="connsiteY2" fmla="*/ 285008 h 3966359"/>
              <a:gd name="connsiteX3" fmla="*/ 570015 w 7445828"/>
              <a:gd name="connsiteY3" fmla="*/ 368135 h 3966359"/>
              <a:gd name="connsiteX4" fmla="*/ 783771 w 7445828"/>
              <a:gd name="connsiteY4" fmla="*/ 522514 h 3966359"/>
              <a:gd name="connsiteX5" fmla="*/ 914400 w 7445828"/>
              <a:gd name="connsiteY5" fmla="*/ 593766 h 3966359"/>
              <a:gd name="connsiteX6" fmla="*/ 1377538 w 7445828"/>
              <a:gd name="connsiteY6" fmla="*/ 926276 h 3966359"/>
              <a:gd name="connsiteX7" fmla="*/ 1603169 w 7445828"/>
              <a:gd name="connsiteY7" fmla="*/ 1092530 h 3966359"/>
              <a:gd name="connsiteX8" fmla="*/ 1816925 w 7445828"/>
              <a:gd name="connsiteY8" fmla="*/ 1211283 h 3966359"/>
              <a:gd name="connsiteX9" fmla="*/ 2814452 w 7445828"/>
              <a:gd name="connsiteY9" fmla="*/ 1793174 h 3966359"/>
              <a:gd name="connsiteX10" fmla="*/ 3621974 w 7445828"/>
              <a:gd name="connsiteY10" fmla="*/ 2101933 h 3966359"/>
              <a:gd name="connsiteX11" fmla="*/ 3990109 w 7445828"/>
              <a:gd name="connsiteY11" fmla="*/ 2303813 h 3966359"/>
              <a:gd name="connsiteX12" fmla="*/ 4726379 w 7445828"/>
              <a:gd name="connsiteY12" fmla="*/ 2517569 h 3966359"/>
              <a:gd name="connsiteX13" fmla="*/ 5237018 w 7445828"/>
              <a:gd name="connsiteY13" fmla="*/ 2743200 h 3966359"/>
              <a:gd name="connsiteX14" fmla="*/ 5545777 w 7445828"/>
              <a:gd name="connsiteY14" fmla="*/ 2850078 h 3966359"/>
              <a:gd name="connsiteX15" fmla="*/ 6056415 w 7445828"/>
              <a:gd name="connsiteY15" fmla="*/ 3182587 h 3966359"/>
              <a:gd name="connsiteX16" fmla="*/ 6436426 w 7445828"/>
              <a:gd name="connsiteY16" fmla="*/ 3431969 h 3966359"/>
              <a:gd name="connsiteX17" fmla="*/ 6590805 w 7445828"/>
              <a:gd name="connsiteY17" fmla="*/ 3526972 h 3966359"/>
              <a:gd name="connsiteX18" fmla="*/ 6970815 w 7445828"/>
              <a:gd name="connsiteY18" fmla="*/ 3764478 h 3966359"/>
              <a:gd name="connsiteX19" fmla="*/ 7148945 w 7445828"/>
              <a:gd name="connsiteY19" fmla="*/ 3800104 h 3966359"/>
              <a:gd name="connsiteX20" fmla="*/ 7291449 w 7445828"/>
              <a:gd name="connsiteY20" fmla="*/ 3895107 h 3966359"/>
              <a:gd name="connsiteX21" fmla="*/ 7350826 w 7445828"/>
              <a:gd name="connsiteY21" fmla="*/ 3930733 h 3966359"/>
              <a:gd name="connsiteX22" fmla="*/ 7410203 w 7445828"/>
              <a:gd name="connsiteY22" fmla="*/ 3942608 h 3966359"/>
              <a:gd name="connsiteX23" fmla="*/ 7445828 w 7445828"/>
              <a:gd name="connsiteY23" fmla="*/ 3966359 h 3966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445828" h="3966359">
                <a:moveTo>
                  <a:pt x="0" y="0"/>
                </a:moveTo>
                <a:cubicBezTo>
                  <a:pt x="67293" y="43543"/>
                  <a:pt x="130189" y="94785"/>
                  <a:pt x="201880" y="130629"/>
                </a:cubicBezTo>
                <a:cubicBezTo>
                  <a:pt x="315442" y="187408"/>
                  <a:pt x="260013" y="157508"/>
                  <a:pt x="451262" y="285008"/>
                </a:cubicBezTo>
                <a:cubicBezTo>
                  <a:pt x="491466" y="311811"/>
                  <a:pt x="530696" y="340050"/>
                  <a:pt x="570015" y="368135"/>
                </a:cubicBezTo>
                <a:cubicBezTo>
                  <a:pt x="641535" y="419221"/>
                  <a:pt x="706611" y="480427"/>
                  <a:pt x="783771" y="522514"/>
                </a:cubicBezTo>
                <a:cubicBezTo>
                  <a:pt x="827314" y="546265"/>
                  <a:pt x="873385" y="565876"/>
                  <a:pt x="914400" y="593766"/>
                </a:cubicBezTo>
                <a:cubicBezTo>
                  <a:pt x="1071555" y="700631"/>
                  <a:pt x="1223611" y="814812"/>
                  <a:pt x="1377538" y="926276"/>
                </a:cubicBezTo>
                <a:cubicBezTo>
                  <a:pt x="1453205" y="981069"/>
                  <a:pt x="1521503" y="1047160"/>
                  <a:pt x="1603169" y="1092530"/>
                </a:cubicBezTo>
                <a:cubicBezTo>
                  <a:pt x="1674421" y="1132114"/>
                  <a:pt x="1747881" y="1167962"/>
                  <a:pt x="1816925" y="1211283"/>
                </a:cubicBezTo>
                <a:cubicBezTo>
                  <a:pt x="2185018" y="1442243"/>
                  <a:pt x="2381214" y="1627524"/>
                  <a:pt x="2814452" y="1793174"/>
                </a:cubicBezTo>
                <a:cubicBezTo>
                  <a:pt x="3083626" y="1896094"/>
                  <a:pt x="3369295" y="1963367"/>
                  <a:pt x="3621974" y="2101933"/>
                </a:cubicBezTo>
                <a:cubicBezTo>
                  <a:pt x="3744686" y="2169226"/>
                  <a:pt x="3863107" y="2245016"/>
                  <a:pt x="3990109" y="2303813"/>
                </a:cubicBezTo>
                <a:cubicBezTo>
                  <a:pt x="4266982" y="2431995"/>
                  <a:pt x="4412558" y="2406584"/>
                  <a:pt x="4726379" y="2517569"/>
                </a:cubicBezTo>
                <a:cubicBezTo>
                  <a:pt x="4901819" y="2579615"/>
                  <a:pt x="5064586" y="2673228"/>
                  <a:pt x="5237018" y="2743200"/>
                </a:cubicBezTo>
                <a:cubicBezTo>
                  <a:pt x="5337937" y="2784152"/>
                  <a:pt x="5449795" y="2798609"/>
                  <a:pt x="5545777" y="2850078"/>
                </a:cubicBezTo>
                <a:cubicBezTo>
                  <a:pt x="5724783" y="2946067"/>
                  <a:pt x="5886371" y="3071492"/>
                  <a:pt x="6056415" y="3182587"/>
                </a:cubicBezTo>
                <a:lnTo>
                  <a:pt x="6436426" y="3431969"/>
                </a:lnTo>
                <a:cubicBezTo>
                  <a:pt x="6487216" y="3464700"/>
                  <a:pt x="6540937" y="3492852"/>
                  <a:pt x="6590805" y="3526972"/>
                </a:cubicBezTo>
                <a:cubicBezTo>
                  <a:pt x="6661870" y="3575595"/>
                  <a:pt x="6866264" y="3727138"/>
                  <a:pt x="6970815" y="3764478"/>
                </a:cubicBezTo>
                <a:cubicBezTo>
                  <a:pt x="7027840" y="3784844"/>
                  <a:pt x="7089568" y="3788229"/>
                  <a:pt x="7148945" y="3800104"/>
                </a:cubicBezTo>
                <a:lnTo>
                  <a:pt x="7291449" y="3895107"/>
                </a:lnTo>
                <a:cubicBezTo>
                  <a:pt x="7310828" y="3907646"/>
                  <a:pt x="7329395" y="3922161"/>
                  <a:pt x="7350826" y="3930733"/>
                </a:cubicBezTo>
                <a:cubicBezTo>
                  <a:pt x="7369567" y="3938229"/>
                  <a:pt x="7390411" y="3938650"/>
                  <a:pt x="7410203" y="3942608"/>
                </a:cubicBezTo>
                <a:lnTo>
                  <a:pt x="7445828" y="3966359"/>
                </a:lnTo>
              </a:path>
            </a:pathLst>
          </a:custGeom>
          <a:ln w="190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a:off x="672194" y="439030"/>
            <a:ext cx="5444496" cy="4322618"/>
          </a:xfrm>
          <a:custGeom>
            <a:avLst/>
            <a:gdLst>
              <a:gd name="connsiteX0" fmla="*/ 5444496 w 5444496"/>
              <a:gd name="connsiteY0" fmla="*/ 0 h 4322618"/>
              <a:gd name="connsiteX1" fmla="*/ 5206990 w 5444496"/>
              <a:gd name="connsiteY1" fmla="*/ 118753 h 4322618"/>
              <a:gd name="connsiteX2" fmla="*/ 5147613 w 5444496"/>
              <a:gd name="connsiteY2" fmla="*/ 178130 h 4322618"/>
              <a:gd name="connsiteX3" fmla="*/ 5028860 w 5444496"/>
              <a:gd name="connsiteY3" fmla="*/ 261257 h 4322618"/>
              <a:gd name="connsiteX4" fmla="*/ 4933857 w 5444496"/>
              <a:gd name="connsiteY4" fmla="*/ 332509 h 4322618"/>
              <a:gd name="connsiteX5" fmla="*/ 4850730 w 5444496"/>
              <a:gd name="connsiteY5" fmla="*/ 368135 h 4322618"/>
              <a:gd name="connsiteX6" fmla="*/ 4530096 w 5444496"/>
              <a:gd name="connsiteY6" fmla="*/ 558140 h 4322618"/>
              <a:gd name="connsiteX7" fmla="*/ 4233213 w 5444496"/>
              <a:gd name="connsiteY7" fmla="*/ 760021 h 4322618"/>
              <a:gd name="connsiteX8" fmla="*/ 4007582 w 5444496"/>
              <a:gd name="connsiteY8" fmla="*/ 902525 h 4322618"/>
              <a:gd name="connsiteX9" fmla="*/ 3746325 w 5444496"/>
              <a:gd name="connsiteY9" fmla="*/ 1080655 h 4322618"/>
              <a:gd name="connsiteX10" fmla="*/ 3615696 w 5444496"/>
              <a:gd name="connsiteY10" fmla="*/ 1151907 h 4322618"/>
              <a:gd name="connsiteX11" fmla="*/ 3188185 w 5444496"/>
              <a:gd name="connsiteY11" fmla="*/ 1425039 h 4322618"/>
              <a:gd name="connsiteX12" fmla="*/ 3033805 w 5444496"/>
              <a:gd name="connsiteY12" fmla="*/ 1531917 h 4322618"/>
              <a:gd name="connsiteX13" fmla="*/ 2938803 w 5444496"/>
              <a:gd name="connsiteY13" fmla="*/ 1579418 h 4322618"/>
              <a:gd name="connsiteX14" fmla="*/ 2736922 w 5444496"/>
              <a:gd name="connsiteY14" fmla="*/ 1769423 h 4322618"/>
              <a:gd name="connsiteX15" fmla="*/ 2665670 w 5444496"/>
              <a:gd name="connsiteY15" fmla="*/ 1805049 h 4322618"/>
              <a:gd name="connsiteX16" fmla="*/ 2523167 w 5444496"/>
              <a:gd name="connsiteY16" fmla="*/ 1900052 h 4322618"/>
              <a:gd name="connsiteX17" fmla="*/ 2345037 w 5444496"/>
              <a:gd name="connsiteY17" fmla="*/ 2101933 h 4322618"/>
              <a:gd name="connsiteX18" fmla="*/ 2250034 w 5444496"/>
              <a:gd name="connsiteY18" fmla="*/ 2173184 h 4322618"/>
              <a:gd name="connsiteX19" fmla="*/ 2202533 w 5444496"/>
              <a:gd name="connsiteY19" fmla="*/ 2244436 h 4322618"/>
              <a:gd name="connsiteX20" fmla="*/ 2119405 w 5444496"/>
              <a:gd name="connsiteY20" fmla="*/ 2291938 h 4322618"/>
              <a:gd name="connsiteX21" fmla="*/ 2036278 w 5444496"/>
              <a:gd name="connsiteY21" fmla="*/ 2351314 h 4322618"/>
              <a:gd name="connsiteX22" fmla="*/ 1846273 w 5444496"/>
              <a:gd name="connsiteY22" fmla="*/ 2458192 h 4322618"/>
              <a:gd name="connsiteX23" fmla="*/ 1775021 w 5444496"/>
              <a:gd name="connsiteY23" fmla="*/ 2529444 h 4322618"/>
              <a:gd name="connsiteX24" fmla="*/ 1585016 w 5444496"/>
              <a:gd name="connsiteY24" fmla="*/ 2648197 h 4322618"/>
              <a:gd name="connsiteX25" fmla="*/ 1383135 w 5444496"/>
              <a:gd name="connsiteY25" fmla="*/ 2814452 h 4322618"/>
              <a:gd name="connsiteX26" fmla="*/ 1335634 w 5444496"/>
              <a:gd name="connsiteY26" fmla="*/ 2897579 h 4322618"/>
              <a:gd name="connsiteX27" fmla="*/ 991250 w 5444496"/>
              <a:gd name="connsiteY27" fmla="*/ 3194462 h 4322618"/>
              <a:gd name="connsiteX28" fmla="*/ 884372 w 5444496"/>
              <a:gd name="connsiteY28" fmla="*/ 3313216 h 4322618"/>
              <a:gd name="connsiteX29" fmla="*/ 836870 w 5444496"/>
              <a:gd name="connsiteY29" fmla="*/ 3360717 h 4322618"/>
              <a:gd name="connsiteX30" fmla="*/ 777494 w 5444496"/>
              <a:gd name="connsiteY30" fmla="*/ 3443844 h 4322618"/>
              <a:gd name="connsiteX31" fmla="*/ 694367 w 5444496"/>
              <a:gd name="connsiteY31" fmla="*/ 3491346 h 4322618"/>
              <a:gd name="connsiteX32" fmla="*/ 658741 w 5444496"/>
              <a:gd name="connsiteY32" fmla="*/ 3538847 h 4322618"/>
              <a:gd name="connsiteX33" fmla="*/ 587489 w 5444496"/>
              <a:gd name="connsiteY33" fmla="*/ 3598223 h 4322618"/>
              <a:gd name="connsiteX34" fmla="*/ 444985 w 5444496"/>
              <a:gd name="connsiteY34" fmla="*/ 3764478 h 4322618"/>
              <a:gd name="connsiteX35" fmla="*/ 338107 w 5444496"/>
              <a:gd name="connsiteY35" fmla="*/ 3895107 h 4322618"/>
              <a:gd name="connsiteX36" fmla="*/ 266855 w 5444496"/>
              <a:gd name="connsiteY36" fmla="*/ 3942608 h 4322618"/>
              <a:gd name="connsiteX37" fmla="*/ 219354 w 5444496"/>
              <a:gd name="connsiteY37" fmla="*/ 4013860 h 4322618"/>
              <a:gd name="connsiteX38" fmla="*/ 183728 w 5444496"/>
              <a:gd name="connsiteY38" fmla="*/ 4085112 h 4322618"/>
              <a:gd name="connsiteX39" fmla="*/ 112476 w 5444496"/>
              <a:gd name="connsiteY39" fmla="*/ 4144488 h 4322618"/>
              <a:gd name="connsiteX40" fmla="*/ 41224 w 5444496"/>
              <a:gd name="connsiteY40" fmla="*/ 4263242 h 4322618"/>
              <a:gd name="connsiteX41" fmla="*/ 5598 w 5444496"/>
              <a:gd name="connsiteY41" fmla="*/ 4322618 h 432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444496" h="4322618">
                <a:moveTo>
                  <a:pt x="5444496" y="0"/>
                </a:moveTo>
                <a:cubicBezTo>
                  <a:pt x="5406629" y="17477"/>
                  <a:pt x="5257403" y="80944"/>
                  <a:pt x="5206990" y="118753"/>
                </a:cubicBezTo>
                <a:cubicBezTo>
                  <a:pt x="5184598" y="135547"/>
                  <a:pt x="5168324" y="159301"/>
                  <a:pt x="5147613" y="178130"/>
                </a:cubicBezTo>
                <a:cubicBezTo>
                  <a:pt x="4999040" y="313197"/>
                  <a:pt x="5140500" y="186831"/>
                  <a:pt x="5028860" y="261257"/>
                </a:cubicBezTo>
                <a:cubicBezTo>
                  <a:pt x="4995924" y="283214"/>
                  <a:pt x="4967800" y="312143"/>
                  <a:pt x="4933857" y="332509"/>
                </a:cubicBezTo>
                <a:cubicBezTo>
                  <a:pt x="4908007" y="348019"/>
                  <a:pt x="4877046" y="353429"/>
                  <a:pt x="4850730" y="368135"/>
                </a:cubicBezTo>
                <a:cubicBezTo>
                  <a:pt x="4742280" y="428739"/>
                  <a:pt x="4632829" y="488282"/>
                  <a:pt x="4530096" y="558140"/>
                </a:cubicBezTo>
                <a:cubicBezTo>
                  <a:pt x="4431135" y="625434"/>
                  <a:pt x="4333135" y="694163"/>
                  <a:pt x="4233213" y="760021"/>
                </a:cubicBezTo>
                <a:cubicBezTo>
                  <a:pt x="4158939" y="808974"/>
                  <a:pt x="4079523" y="850204"/>
                  <a:pt x="4007582" y="902525"/>
                </a:cubicBezTo>
                <a:cubicBezTo>
                  <a:pt x="3896436" y="983359"/>
                  <a:pt x="3863689" y="1011304"/>
                  <a:pt x="3746325" y="1080655"/>
                </a:cubicBezTo>
                <a:cubicBezTo>
                  <a:pt x="3703624" y="1105888"/>
                  <a:pt x="3658128" y="1126224"/>
                  <a:pt x="3615696" y="1151907"/>
                </a:cubicBezTo>
                <a:cubicBezTo>
                  <a:pt x="3496151" y="1224263"/>
                  <a:pt x="3319694" y="1335374"/>
                  <a:pt x="3188185" y="1425039"/>
                </a:cubicBezTo>
                <a:cubicBezTo>
                  <a:pt x="3136472" y="1460297"/>
                  <a:pt x="3089786" y="1503926"/>
                  <a:pt x="3033805" y="1531917"/>
                </a:cubicBezTo>
                <a:cubicBezTo>
                  <a:pt x="3002138" y="1547751"/>
                  <a:pt x="2968488" y="1560123"/>
                  <a:pt x="2938803" y="1579418"/>
                </a:cubicBezTo>
                <a:cubicBezTo>
                  <a:pt x="2524375" y="1848797"/>
                  <a:pt x="2971134" y="1556504"/>
                  <a:pt x="2736922" y="1769423"/>
                </a:cubicBezTo>
                <a:cubicBezTo>
                  <a:pt x="2717274" y="1787285"/>
                  <a:pt x="2688982" y="1792333"/>
                  <a:pt x="2665670" y="1805049"/>
                </a:cubicBezTo>
                <a:cubicBezTo>
                  <a:pt x="2625444" y="1826991"/>
                  <a:pt x="2553747" y="1873294"/>
                  <a:pt x="2523167" y="1900052"/>
                </a:cubicBezTo>
                <a:cubicBezTo>
                  <a:pt x="2178698" y="2201464"/>
                  <a:pt x="2611197" y="1835775"/>
                  <a:pt x="2345037" y="2101933"/>
                </a:cubicBezTo>
                <a:cubicBezTo>
                  <a:pt x="2317047" y="2129923"/>
                  <a:pt x="2281702" y="2149434"/>
                  <a:pt x="2250034" y="2173184"/>
                </a:cubicBezTo>
                <a:cubicBezTo>
                  <a:pt x="2234200" y="2196935"/>
                  <a:pt x="2223654" y="2225235"/>
                  <a:pt x="2202533" y="2244436"/>
                </a:cubicBezTo>
                <a:cubicBezTo>
                  <a:pt x="2178918" y="2265904"/>
                  <a:pt x="2146251" y="2274680"/>
                  <a:pt x="2119405" y="2291938"/>
                </a:cubicBezTo>
                <a:cubicBezTo>
                  <a:pt x="2090762" y="2310352"/>
                  <a:pt x="2065365" y="2333609"/>
                  <a:pt x="2036278" y="2351314"/>
                </a:cubicBezTo>
                <a:cubicBezTo>
                  <a:pt x="1974206" y="2389097"/>
                  <a:pt x="1906313" y="2417256"/>
                  <a:pt x="1846273" y="2458192"/>
                </a:cubicBezTo>
                <a:cubicBezTo>
                  <a:pt x="1818521" y="2477114"/>
                  <a:pt x="1802107" y="2509581"/>
                  <a:pt x="1775021" y="2529444"/>
                </a:cubicBezTo>
                <a:cubicBezTo>
                  <a:pt x="1602776" y="2655757"/>
                  <a:pt x="1731052" y="2523023"/>
                  <a:pt x="1585016" y="2648197"/>
                </a:cubicBezTo>
                <a:cubicBezTo>
                  <a:pt x="1361092" y="2840132"/>
                  <a:pt x="1665472" y="2616818"/>
                  <a:pt x="1383135" y="2814452"/>
                </a:cubicBezTo>
                <a:cubicBezTo>
                  <a:pt x="1367301" y="2842161"/>
                  <a:pt x="1355922" y="2872944"/>
                  <a:pt x="1335634" y="2897579"/>
                </a:cubicBezTo>
                <a:cubicBezTo>
                  <a:pt x="1180907" y="3085463"/>
                  <a:pt x="1206415" y="2979297"/>
                  <a:pt x="991250" y="3194462"/>
                </a:cubicBezTo>
                <a:cubicBezTo>
                  <a:pt x="842171" y="3343541"/>
                  <a:pt x="1014357" y="3166983"/>
                  <a:pt x="884372" y="3313216"/>
                </a:cubicBezTo>
                <a:cubicBezTo>
                  <a:pt x="869495" y="3329952"/>
                  <a:pt x="851050" y="3343386"/>
                  <a:pt x="836870" y="3360717"/>
                </a:cubicBezTo>
                <a:cubicBezTo>
                  <a:pt x="815307" y="3387071"/>
                  <a:pt x="802595" y="3420834"/>
                  <a:pt x="777494" y="3443844"/>
                </a:cubicBezTo>
                <a:cubicBezTo>
                  <a:pt x="753969" y="3465409"/>
                  <a:pt x="722076" y="3475512"/>
                  <a:pt x="694367" y="3491346"/>
                </a:cubicBezTo>
                <a:cubicBezTo>
                  <a:pt x="682492" y="3507180"/>
                  <a:pt x="672736" y="3524852"/>
                  <a:pt x="658741" y="3538847"/>
                </a:cubicBezTo>
                <a:cubicBezTo>
                  <a:pt x="636880" y="3560708"/>
                  <a:pt x="607143" y="3574358"/>
                  <a:pt x="587489" y="3598223"/>
                </a:cubicBezTo>
                <a:cubicBezTo>
                  <a:pt x="440736" y="3776422"/>
                  <a:pt x="556550" y="3708694"/>
                  <a:pt x="444985" y="3764478"/>
                </a:cubicBezTo>
                <a:cubicBezTo>
                  <a:pt x="403595" y="3826562"/>
                  <a:pt x="396449" y="3847373"/>
                  <a:pt x="338107" y="3895107"/>
                </a:cubicBezTo>
                <a:cubicBezTo>
                  <a:pt x="316015" y="3913183"/>
                  <a:pt x="266855" y="3942608"/>
                  <a:pt x="266855" y="3942608"/>
                </a:cubicBezTo>
                <a:cubicBezTo>
                  <a:pt x="251021" y="3966359"/>
                  <a:pt x="232120" y="3988329"/>
                  <a:pt x="219354" y="4013860"/>
                </a:cubicBezTo>
                <a:cubicBezTo>
                  <a:pt x="207479" y="4037611"/>
                  <a:pt x="198458" y="4063018"/>
                  <a:pt x="183728" y="4085112"/>
                </a:cubicBezTo>
                <a:cubicBezTo>
                  <a:pt x="165440" y="4112544"/>
                  <a:pt x="138765" y="4126963"/>
                  <a:pt x="112476" y="4144488"/>
                </a:cubicBezTo>
                <a:cubicBezTo>
                  <a:pt x="88725" y="4184073"/>
                  <a:pt x="73866" y="4230600"/>
                  <a:pt x="41224" y="4263242"/>
                </a:cubicBezTo>
                <a:cubicBezTo>
                  <a:pt x="0" y="4304466"/>
                  <a:pt x="5598" y="4282074"/>
                  <a:pt x="5598" y="4322618"/>
                </a:cubicBezTo>
              </a:path>
            </a:pathLst>
          </a:custGeom>
          <a:ln w="190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Rectangle 26"/>
          <p:cNvSpPr/>
          <p:nvPr/>
        </p:nvSpPr>
        <p:spPr>
          <a:xfrm>
            <a:off x="6072198" y="1059966"/>
            <a:ext cx="3000364" cy="4524315"/>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a:t>Imagine, when the frame is in the position (</a:t>
            </a:r>
            <a:r>
              <a:rPr lang="en-US" sz="2400" b="1" dirty="0" smtClean="0"/>
              <a:t>v)</a:t>
            </a:r>
          </a:p>
          <a:p>
            <a:r>
              <a:rPr lang="en-US" sz="2400" b="1" dirty="0" smtClean="0"/>
              <a:t>if we disconnect the electric current and immediately connect it again in the opposite direction,</a:t>
            </a:r>
          </a:p>
          <a:p>
            <a:r>
              <a:rPr lang="en-US" sz="2400" b="1" dirty="0" smtClean="0"/>
              <a:t>a pair of forces is created which causes further rotating of the frame</a:t>
            </a:r>
            <a:endParaRPr lang="en-US" sz="2400" b="1" dirty="0"/>
          </a:p>
        </p:txBody>
      </p:sp>
      <p:sp>
        <p:nvSpPr>
          <p:cNvPr id="11" name="Right Arrow 10"/>
          <p:cNvSpPr/>
          <p:nvPr/>
        </p:nvSpPr>
        <p:spPr>
          <a:xfrm rot="10800000">
            <a:off x="3565008" y="1944762"/>
            <a:ext cx="1728192" cy="576064"/>
          </a:xfrm>
          <a:prstGeom prst="rightArrow">
            <a:avLst>
              <a:gd name="adj1" fmla="val 29386"/>
              <a:gd name="adj2" fmla="val 953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417038" y="1076910"/>
            <a:ext cx="423514" cy="830997"/>
          </a:xfrm>
          <a:prstGeom prst="rect">
            <a:avLst/>
          </a:prstGeom>
          <a:noFill/>
        </p:spPr>
        <p:txBody>
          <a:bodyPr wrap="none" rtlCol="0">
            <a:spAutoFit/>
          </a:bodyPr>
          <a:lstStyle/>
          <a:p>
            <a:r>
              <a:rPr lang="en-US" sz="4800" b="1" i="1" dirty="0" smtClean="0">
                <a:latin typeface="Times New Roman" pitchFamily="18" charset="0"/>
                <a:cs typeface="Times New Roman" pitchFamily="18" charset="0"/>
              </a:rPr>
              <a:t>I</a:t>
            </a:r>
            <a:endParaRPr lang="en-US" sz="4800" b="1" i="1" dirty="0">
              <a:latin typeface="Times New Roman" pitchFamily="18" charset="0"/>
              <a:cs typeface="Times New Roman" pitchFamily="18" charset="0"/>
            </a:endParaRPr>
          </a:p>
        </p:txBody>
      </p:sp>
      <p:sp>
        <p:nvSpPr>
          <p:cNvPr id="38" name="TextBox 37"/>
          <p:cNvSpPr txBox="1"/>
          <p:nvPr/>
        </p:nvSpPr>
        <p:spPr>
          <a:xfrm>
            <a:off x="2417038" y="4000504"/>
            <a:ext cx="423514" cy="830997"/>
          </a:xfrm>
          <a:prstGeom prst="rect">
            <a:avLst/>
          </a:prstGeom>
          <a:noFill/>
        </p:spPr>
        <p:txBody>
          <a:bodyPr wrap="none" rtlCol="0">
            <a:spAutoFit/>
          </a:bodyPr>
          <a:lstStyle/>
          <a:p>
            <a:r>
              <a:rPr lang="en-US" sz="4800" b="1" i="1" dirty="0" smtClean="0">
                <a:latin typeface="Times New Roman" pitchFamily="18" charset="0"/>
                <a:cs typeface="Times New Roman" pitchFamily="18" charset="0"/>
              </a:rPr>
              <a:t>I</a:t>
            </a:r>
            <a:endParaRPr lang="en-US" sz="4800" b="1" i="1" dirty="0">
              <a:latin typeface="Times New Roman" pitchFamily="18" charset="0"/>
              <a:cs typeface="Times New Roman" pitchFamily="18" charset="0"/>
            </a:endParaRPr>
          </a:p>
        </p:txBody>
      </p:sp>
      <p:sp>
        <p:nvSpPr>
          <p:cNvPr id="39" name="Arc 38"/>
          <p:cNvSpPr/>
          <p:nvPr/>
        </p:nvSpPr>
        <p:spPr>
          <a:xfrm>
            <a:off x="1214414" y="2928934"/>
            <a:ext cx="1500198" cy="1500198"/>
          </a:xfrm>
          <a:prstGeom prst="arc">
            <a:avLst>
              <a:gd name="adj1" fmla="val 5909106"/>
              <a:gd name="adj2" fmla="val 0"/>
            </a:avLst>
          </a:prstGeom>
          <a:ln w="38100">
            <a:solidFill>
              <a:schemeClr val="tx2">
                <a:lumMod val="50000"/>
              </a:schemeClr>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mk-MK"/>
          </a:p>
        </p:txBody>
      </p:sp>
      <p:cxnSp>
        <p:nvCxnSpPr>
          <p:cNvPr id="40" name="Straight Arrow Connector 39"/>
          <p:cNvCxnSpPr/>
          <p:nvPr/>
        </p:nvCxnSpPr>
        <p:spPr>
          <a:xfrm>
            <a:off x="3714744" y="225768"/>
            <a:ext cx="35719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117036" y="1560134"/>
            <a:ext cx="35719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714744" y="4188350"/>
            <a:ext cx="35719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fade">
                                      <p:cBhvr>
                                        <p:cTn id="7" dur="500"/>
                                        <p:tgtEl>
                                          <p:spTgt spid="2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bg/>
                                          </p:spTgt>
                                        </p:tgtEl>
                                        <p:attrNameLst>
                                          <p:attrName>style.visibility</p:attrName>
                                        </p:attrNameLst>
                                      </p:cBhvr>
                                      <p:to>
                                        <p:strVal val="visible"/>
                                      </p:to>
                                    </p:set>
                                    <p:animEffect transition="in" filter="fade">
                                      <p:cBhvr>
                                        <p:cTn id="10" dur="500"/>
                                        <p:tgtEl>
                                          <p:spTgt spid="27">
                                            <p:bg/>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
                                            <p:txEl>
                                              <p:pRg st="1" end="1"/>
                                            </p:txEl>
                                          </p:spTgt>
                                        </p:tgtEl>
                                        <p:attrNameLst>
                                          <p:attrName>style.visibility</p:attrName>
                                        </p:attrNameLst>
                                      </p:cBhvr>
                                      <p:to>
                                        <p:strVal val="visible"/>
                                      </p:to>
                                    </p:set>
                                    <p:animEffect transition="in" filter="fade">
                                      <p:cBhvr>
                                        <p:cTn id="15" dur="500"/>
                                        <p:tgtEl>
                                          <p:spTgt spid="2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mph" presetSubtype="0" fill="hold" nodeType="clickEffect">
                                  <p:stCondLst>
                                    <p:cond delay="0"/>
                                  </p:stCondLst>
                                  <p:childTnLst>
                                    <p:animRot by="21600000">
                                      <p:cBhvr>
                                        <p:cTn id="19" dur="1000" fill="hold"/>
                                        <p:tgtEl>
                                          <p:spTgt spid="17"/>
                                        </p:tgtEl>
                                        <p:attrNameLst>
                                          <p:attrName>r</p:attrName>
                                        </p:attrNameLst>
                                      </p:cBhvr>
                                    </p:animRot>
                                  </p:childTnLst>
                                </p:cTn>
                              </p:par>
                              <p:par>
                                <p:cTn id="20" presetID="8" presetClass="emph" presetSubtype="0" fill="hold" nodeType="withEffect">
                                  <p:stCondLst>
                                    <p:cond delay="0"/>
                                  </p:stCondLst>
                                  <p:childTnLst>
                                    <p:animRot by="21600000">
                                      <p:cBhvr>
                                        <p:cTn id="21" dur="1000" fill="hold"/>
                                        <p:tgtEl>
                                          <p:spTgt spid="15"/>
                                        </p:tgtEl>
                                        <p:attrNameLst>
                                          <p:attrName>r</p:attrName>
                                        </p:attrNameLst>
                                      </p:cBhvr>
                                    </p:animRot>
                                  </p:childTnLst>
                                </p:cTn>
                              </p:par>
                              <p:par>
                                <p:cTn id="22" presetID="10" presetClass="exit" presetSubtype="0" fill="hold" nodeType="with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par>
                                <p:cTn id="31" presetID="10"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childTnLst>
                                </p:cTn>
                              </p:par>
                              <p:par>
                                <p:cTn id="34" presetID="8" presetClass="emph" presetSubtype="0" fill="hold" nodeType="withEffect">
                                  <p:stCondLst>
                                    <p:cond delay="0"/>
                                  </p:stCondLst>
                                  <p:childTnLst>
                                    <p:animRot by="21600000">
                                      <p:cBhvr>
                                        <p:cTn id="35" dur="1000" fill="hold"/>
                                        <p:tgtEl>
                                          <p:spTgt spid="18"/>
                                        </p:tgtEl>
                                        <p:attrNameLst>
                                          <p:attrName>r</p:attrName>
                                        </p:attrNameLst>
                                      </p:cBhvr>
                                    </p:animRot>
                                  </p:childTnLst>
                                </p:cTn>
                              </p:par>
                              <p:par>
                                <p:cTn id="36" presetID="8" presetClass="emph" presetSubtype="0" fill="hold" nodeType="withEffect">
                                  <p:stCondLst>
                                    <p:cond delay="0"/>
                                  </p:stCondLst>
                                  <p:childTnLst>
                                    <p:animRot by="21600000">
                                      <p:cBhvr>
                                        <p:cTn id="37" dur="1000" fill="hold"/>
                                        <p:tgtEl>
                                          <p:spTgt spid="19"/>
                                        </p:tgtEl>
                                        <p:attrNameLst>
                                          <p:attrName>r</p:attrName>
                                        </p:attrNameLst>
                                      </p:cBhvr>
                                    </p:animRo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7">
                                            <p:txEl>
                                              <p:pRg st="2" end="2"/>
                                            </p:txEl>
                                          </p:spTgt>
                                        </p:tgtEl>
                                        <p:attrNameLst>
                                          <p:attrName>style.visibility</p:attrName>
                                        </p:attrNameLst>
                                      </p:cBhvr>
                                      <p:to>
                                        <p:strVal val="visible"/>
                                      </p:to>
                                    </p:set>
                                    <p:animEffect transition="in" filter="fade">
                                      <p:cBhvr>
                                        <p:cTn id="42" dur="500"/>
                                        <p:tgtEl>
                                          <p:spTgt spid="27">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right)">
                                      <p:cBhvr>
                                        <p:cTn id="50" dur="500"/>
                                        <p:tgtEl>
                                          <p:spTgt spid="33"/>
                                        </p:tgtEl>
                                      </p:cBhvr>
                                    </p:animEffect>
                                  </p:childTnLst>
                                </p:cTn>
                              </p:par>
                              <p:par>
                                <p:cTn id="51" presetID="22" presetClass="exit" presetSubtype="1" fill="hold" grpId="0" nodeType="withEffect">
                                  <p:stCondLst>
                                    <p:cond delay="0"/>
                                  </p:stCondLst>
                                  <p:childTnLst>
                                    <p:animEffect transition="out" filter="wipe(up)">
                                      <p:cBhvr>
                                        <p:cTn id="52" dur="500"/>
                                        <p:tgtEl>
                                          <p:spTgt spid="29"/>
                                        </p:tgtEl>
                                      </p:cBhvr>
                                    </p:animEffect>
                                    <p:set>
                                      <p:cBhvr>
                                        <p:cTn id="53" dur="1" fill="hold">
                                          <p:stCondLst>
                                            <p:cond delay="499"/>
                                          </p:stCondLst>
                                        </p:cTn>
                                        <p:tgtEl>
                                          <p:spTgt spid="29"/>
                                        </p:tgtEl>
                                        <p:attrNameLst>
                                          <p:attrName>style.visibility</p:attrName>
                                        </p:attrNameLst>
                                      </p:cBhvr>
                                      <p:to>
                                        <p:strVal val="hidden"/>
                                      </p:to>
                                    </p:set>
                                  </p:childTnLst>
                                </p:cTn>
                              </p:par>
                              <p:par>
                                <p:cTn id="54" presetID="22" presetClass="exit" presetSubtype="4" fill="hold" grpId="0" nodeType="withEffect">
                                  <p:stCondLst>
                                    <p:cond delay="0"/>
                                  </p:stCondLst>
                                  <p:childTnLst>
                                    <p:animEffect transition="out" filter="wipe(down)">
                                      <p:cBhvr>
                                        <p:cTn id="55" dur="500"/>
                                        <p:tgtEl>
                                          <p:spTgt spid="28"/>
                                        </p:tgtEl>
                                      </p:cBhvr>
                                    </p:animEffect>
                                    <p:set>
                                      <p:cBhvr>
                                        <p:cTn id="56" dur="1" fill="hold">
                                          <p:stCondLst>
                                            <p:cond delay="499"/>
                                          </p:stCondLst>
                                        </p:cTn>
                                        <p:tgtEl>
                                          <p:spTgt spid="28"/>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wipe(up)">
                                      <p:cBhvr>
                                        <p:cTn id="61" dur="500"/>
                                        <p:tgtEl>
                                          <p:spTgt spid="34"/>
                                        </p:tgtEl>
                                      </p:cBhvr>
                                    </p:animEffect>
                                  </p:childTnLst>
                                </p:cTn>
                              </p:par>
                            </p:childTnLst>
                          </p:cTn>
                        </p:par>
                        <p:par>
                          <p:cTn id="62" fill="hold">
                            <p:stCondLst>
                              <p:cond delay="500"/>
                            </p:stCondLst>
                            <p:childTnLst>
                              <p:par>
                                <p:cTn id="63" presetID="22" presetClass="entr" presetSubtype="1"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up)">
                                      <p:cBhvr>
                                        <p:cTn id="65" dur="500"/>
                                        <p:tgtEl>
                                          <p:spTgt spid="3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grpId="1" nodeType="clickEffect">
                                  <p:stCondLst>
                                    <p:cond delay="0"/>
                                  </p:stCondLst>
                                  <p:childTnLst>
                                    <p:animEffect transition="out" filter="fade">
                                      <p:cBhvr>
                                        <p:cTn id="69" dur="500"/>
                                        <p:tgtEl>
                                          <p:spTgt spid="35"/>
                                        </p:tgtEl>
                                      </p:cBhvr>
                                    </p:animEffect>
                                    <p:set>
                                      <p:cBhvr>
                                        <p:cTn id="70" dur="1" fill="hold">
                                          <p:stCondLst>
                                            <p:cond delay="499"/>
                                          </p:stCondLst>
                                        </p:cTn>
                                        <p:tgtEl>
                                          <p:spTgt spid="35"/>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34"/>
                                        </p:tgtEl>
                                      </p:cBhvr>
                                    </p:animEffect>
                                    <p:set>
                                      <p:cBhvr>
                                        <p:cTn id="73" dur="1" fill="hold">
                                          <p:stCondLst>
                                            <p:cond delay="499"/>
                                          </p:stCondLst>
                                        </p:cTn>
                                        <p:tgtEl>
                                          <p:spTgt spid="34"/>
                                        </p:tgtEl>
                                        <p:attrNameLst>
                                          <p:attrName>style.visibility</p:attrName>
                                        </p:attrNameLst>
                                      </p:cBhvr>
                                      <p:to>
                                        <p:strVal val="hidden"/>
                                      </p:to>
                                    </p:set>
                                  </p:childTnLst>
                                </p:cTn>
                              </p:par>
                            </p:childTnLst>
                          </p:cTn>
                        </p:par>
                        <p:par>
                          <p:cTn id="74" fill="hold">
                            <p:stCondLst>
                              <p:cond delay="500"/>
                            </p:stCondLst>
                            <p:childTnLst>
                              <p:par>
                                <p:cTn id="75" presetID="22" presetClass="entr" presetSubtype="4"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down)">
                                      <p:cBhvr>
                                        <p:cTn id="77" dur="500"/>
                                        <p:tgtEl>
                                          <p:spTgt spid="31"/>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up)">
                                      <p:cBhvr>
                                        <p:cTn id="80" dur="500"/>
                                        <p:tgtEl>
                                          <p:spTgt spid="30"/>
                                        </p:tgtEl>
                                      </p:cBhvr>
                                    </p:animEffect>
                                  </p:childTnLst>
                                </p:cTn>
                              </p:par>
                              <p:par>
                                <p:cTn id="81" presetID="10" presetClass="exit" presetSubtype="0" fill="hold" grpId="1" nodeType="withEffect">
                                  <p:stCondLst>
                                    <p:cond delay="0"/>
                                  </p:stCondLst>
                                  <p:childTnLst>
                                    <p:animEffect transition="out" filter="fade">
                                      <p:cBhvr>
                                        <p:cTn id="82" dur="500"/>
                                        <p:tgtEl>
                                          <p:spTgt spid="32"/>
                                        </p:tgtEl>
                                      </p:cBhvr>
                                    </p:animEffect>
                                    <p:set>
                                      <p:cBhvr>
                                        <p:cTn id="83" dur="1" fill="hold">
                                          <p:stCondLst>
                                            <p:cond delay="499"/>
                                          </p:stCondLst>
                                        </p:cTn>
                                        <p:tgtEl>
                                          <p:spTgt spid="32"/>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33"/>
                                        </p:tgtEl>
                                      </p:cBhvr>
                                    </p:animEffect>
                                    <p:set>
                                      <p:cBhvr>
                                        <p:cTn id="86"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2" grpId="1" animBg="1"/>
      <p:bldP spid="33" grpId="0" animBg="1"/>
      <p:bldP spid="33" grpId="1" animBg="1"/>
      <p:bldP spid="34" grpId="0" animBg="1"/>
      <p:bldP spid="34" grpId="1" animBg="1"/>
      <p:bldP spid="35" grpId="0" animBg="1"/>
      <p:bldP spid="35" grpId="1" animBg="1"/>
      <p:bldP spid="27"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6.bmp"/>
          <p:cNvPicPr>
            <a:picLocks noChangeAspect="1"/>
          </p:cNvPicPr>
          <p:nvPr/>
        </p:nvPicPr>
        <p:blipFill>
          <a:blip r:embed="rId2" cstate="print"/>
          <a:stretch>
            <a:fillRect/>
          </a:stretch>
        </p:blipFill>
        <p:spPr>
          <a:xfrm>
            <a:off x="0" y="0"/>
            <a:ext cx="5228112" cy="6858000"/>
          </a:xfrm>
          <a:prstGeom prst="rect">
            <a:avLst/>
          </a:prstGeom>
        </p:spPr>
      </p:pic>
      <p:sp>
        <p:nvSpPr>
          <p:cNvPr id="3" name="Rectangle 2"/>
          <p:cNvSpPr/>
          <p:nvPr/>
        </p:nvSpPr>
        <p:spPr>
          <a:xfrm>
            <a:off x="683568" y="2708920"/>
            <a:ext cx="3816424" cy="19389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There is a rectangular conductor between the poles of a permanent magnet, which is connected to electric power source. </a:t>
            </a:r>
            <a:endParaRPr lang="en-US" sz="2400" b="1" dirty="0"/>
          </a:p>
        </p:txBody>
      </p:sp>
      <p:sp>
        <p:nvSpPr>
          <p:cNvPr id="4" name="Rectangle 3"/>
          <p:cNvSpPr/>
          <p:nvPr/>
        </p:nvSpPr>
        <p:spPr>
          <a:xfrm>
            <a:off x="4214810" y="3789040"/>
            <a:ext cx="4749678" cy="2554545"/>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Before this, the writer explains that the electric motor consists of armature (rotor), commutator and a field magnet (stator).</a:t>
            </a:r>
          </a:p>
          <a:p>
            <a:r>
              <a:rPr lang="en-US" sz="2000" b="1" dirty="0"/>
              <a:t>After that the writer explains that "there is a conductor in a rectangular shape, between the poles of a permanent magnet", which implies that </a:t>
            </a:r>
            <a:r>
              <a:rPr lang="en-US" sz="2000" b="1" dirty="0" smtClean="0"/>
              <a:t>beside </a:t>
            </a:r>
            <a:r>
              <a:rPr lang="en-US" sz="2000" b="1" dirty="0"/>
              <a:t>the armature there is another frame.</a:t>
            </a:r>
          </a:p>
        </p:txBody>
      </p:sp>
      <p:sp>
        <p:nvSpPr>
          <p:cNvPr id="5" name="Rounded Rectangle 4"/>
          <p:cNvSpPr/>
          <p:nvPr/>
        </p:nvSpPr>
        <p:spPr>
          <a:xfrm>
            <a:off x="179512" y="3284984"/>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3.05556E-6 -2.59259E-6 L 0.5 -0.3618 " pathEditMode="relative" rAng="0" ptsTypes="AA">
                                      <p:cBhvr>
                                        <p:cTn id="14" dur="1000" fill="hold"/>
                                        <p:tgtEl>
                                          <p:spTgt spid="3"/>
                                        </p:tgtEl>
                                        <p:attrNameLst>
                                          <p:attrName>ppt_x</p:attrName>
                                          <p:attrName>ppt_y</p:attrName>
                                        </p:attrNameLst>
                                      </p:cBhvr>
                                      <p:rCtr x="250" y="-181"/>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6.bmp"/>
          <p:cNvPicPr>
            <a:picLocks noChangeAspect="1"/>
          </p:cNvPicPr>
          <p:nvPr/>
        </p:nvPicPr>
        <p:blipFill>
          <a:blip r:embed="rId2" cstate="print"/>
          <a:stretch>
            <a:fillRect/>
          </a:stretch>
        </p:blipFill>
        <p:spPr>
          <a:xfrm>
            <a:off x="0" y="0"/>
            <a:ext cx="5228112" cy="6858000"/>
          </a:xfrm>
          <a:prstGeom prst="rect">
            <a:avLst/>
          </a:prstGeom>
        </p:spPr>
      </p:pic>
      <p:sp>
        <p:nvSpPr>
          <p:cNvPr id="3" name="Rounded Rectangle 2"/>
          <p:cNvSpPr/>
          <p:nvPr/>
        </p:nvSpPr>
        <p:spPr>
          <a:xfrm>
            <a:off x="168626" y="1185866"/>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le 3"/>
          <p:cNvSpPr/>
          <p:nvPr/>
        </p:nvSpPr>
        <p:spPr>
          <a:xfrm>
            <a:off x="168626" y="5949280"/>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535488" y="2348880"/>
            <a:ext cx="4501008" cy="224676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authors give two definitions for electric motor. They use different words, so the definitions are slightly different, for an experienced person. But for students, it can be confusing. Is this a new definition? Do I have to know both definitions? ...</a:t>
            </a:r>
            <a:endParaRPr lang="en-US" sz="2000" dirty="0"/>
          </a:p>
        </p:txBody>
      </p:sp>
      <p:sp>
        <p:nvSpPr>
          <p:cNvPr id="8" name="Bent Arrow 7"/>
          <p:cNvSpPr/>
          <p:nvPr/>
        </p:nvSpPr>
        <p:spPr>
          <a:xfrm rot="5400000">
            <a:off x="4889687" y="1154399"/>
            <a:ext cx="2567086" cy="2702195"/>
          </a:xfrm>
          <a:prstGeom prst="bentArrow">
            <a:avLst>
              <a:gd name="adj1" fmla="val 12270"/>
              <a:gd name="adj2" fmla="val 25000"/>
              <a:gd name="adj3" fmla="val 25000"/>
              <a:gd name="adj4" fmla="val 7159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Bent Arrow 9"/>
          <p:cNvSpPr/>
          <p:nvPr/>
        </p:nvSpPr>
        <p:spPr>
          <a:xfrm rot="16200000" flipV="1">
            <a:off x="4926638" y="3711632"/>
            <a:ext cx="2531081" cy="2664296"/>
          </a:xfrm>
          <a:prstGeom prst="bentArrow">
            <a:avLst>
              <a:gd name="adj1" fmla="val 12270"/>
              <a:gd name="adj2" fmla="val 25000"/>
              <a:gd name="adj3" fmla="val 25000"/>
              <a:gd name="adj4" fmla="val 7159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Rectangle 8"/>
          <p:cNvSpPr/>
          <p:nvPr/>
        </p:nvSpPr>
        <p:spPr>
          <a:xfrm>
            <a:off x="539552" y="332656"/>
            <a:ext cx="3816424" cy="2123658"/>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200" b="1" dirty="0" smtClean="0"/>
              <a:t>Electric motor is a device in which the energy of the electricity is converted into kinetic energy (rotation),  that can be used for versatile electric devices.</a:t>
            </a:r>
            <a:endParaRPr lang="en-US" sz="2200" b="1" dirty="0"/>
          </a:p>
        </p:txBody>
      </p:sp>
      <p:sp>
        <p:nvSpPr>
          <p:cNvPr id="11" name="Rectangle 10"/>
          <p:cNvSpPr/>
          <p:nvPr/>
        </p:nvSpPr>
        <p:spPr>
          <a:xfrm>
            <a:off x="539552" y="5301208"/>
            <a:ext cx="3816424" cy="1785104"/>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200" b="1" dirty="0" smtClean="0"/>
              <a:t>Electric motor is a electric device with very simple construction, which converts the electrical energy into mechanical work.</a:t>
            </a:r>
            <a:endParaRPr lang="en-US" sz="2200" b="1" dirty="0"/>
          </a:p>
        </p:txBody>
      </p:sp>
      <p:sp>
        <p:nvSpPr>
          <p:cNvPr id="12" name="Right Arrow 11">
            <a:hlinkClick r:id="rId3" action="ppaction://hlinksldjump"/>
          </p:cNvPr>
          <p:cNvSpPr/>
          <p:nvPr/>
        </p:nvSpPr>
        <p:spPr>
          <a:xfrm>
            <a:off x="2339752" y="6381328"/>
            <a:ext cx="432048" cy="4046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23" presetClass="entr" presetSubtype="16"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childTnLst>
                                </p:cTn>
                              </p:par>
                              <p:par>
                                <p:cTn id="16" presetID="56" presetClass="path" presetSubtype="0" accel="50000" decel="50000" fill="hold" grpId="1" nodeType="withEffect">
                                  <p:stCondLst>
                                    <p:cond delay="0"/>
                                  </p:stCondLst>
                                  <p:childTnLst>
                                    <p:animMotion origin="layout" path="M 1.66667E-6 -7.40741E-7 L 0.5 -0.03912 " pathEditMode="relative" rAng="0" ptsTypes="AA">
                                      <p:cBhvr>
                                        <p:cTn id="17" dur="1000" fill="hold"/>
                                        <p:tgtEl>
                                          <p:spTgt spid="9"/>
                                        </p:tgtEl>
                                        <p:attrNameLst>
                                          <p:attrName>ppt_x</p:attrName>
                                          <p:attrName>ppt_y</p:attrName>
                                        </p:attrNameLst>
                                      </p:cBhvr>
                                      <p:rCtr x="250" y="-20"/>
                                    </p:animMotion>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childTnLst>
                                </p:cTn>
                              </p:par>
                              <p:par>
                                <p:cTn id="22" presetID="56" presetClass="path" presetSubtype="0" accel="50000" decel="50000" fill="hold" grpId="1" nodeType="withEffect">
                                  <p:stCondLst>
                                    <p:cond delay="0"/>
                                  </p:stCondLst>
                                  <p:childTnLst>
                                    <p:animMotion origin="layout" path="M 1.66667E-6 7.40741E-7 L 0.48437 -0.07755 " pathEditMode="relative" rAng="0" ptsTypes="AA">
                                      <p:cBhvr>
                                        <p:cTn id="23" dur="1000" fill="hold"/>
                                        <p:tgtEl>
                                          <p:spTgt spid="11"/>
                                        </p:tgtEl>
                                        <p:attrNameLst>
                                          <p:attrName>ppt_x</p:attrName>
                                          <p:attrName>ppt_y</p:attrName>
                                        </p:attrNameLst>
                                      </p:cBhvr>
                                      <p:rCtr x="242" y="-39"/>
                                    </p:animMotion>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up)">
                                      <p:cBhvr>
                                        <p:cTn id="28" dur="500"/>
                                        <p:tgtEl>
                                          <p:spTgt spid="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par>
                          <p:cTn id="32" fill="hold">
                            <p:stCondLst>
                              <p:cond delay="500"/>
                            </p:stCondLst>
                            <p:childTnLst>
                              <p:par>
                                <p:cTn id="33" presetID="22" presetClass="exit" presetSubtype="1" fill="hold" grpId="1" nodeType="afterEffect">
                                  <p:stCondLst>
                                    <p:cond delay="0"/>
                                  </p:stCondLst>
                                  <p:childTnLst>
                                    <p:animEffect transition="out" filter="wipe(up)">
                                      <p:cBhvr>
                                        <p:cTn id="34" dur="500"/>
                                        <p:tgtEl>
                                          <p:spTgt spid="8"/>
                                        </p:tgtEl>
                                      </p:cBhvr>
                                    </p:animEffect>
                                    <p:set>
                                      <p:cBhvr>
                                        <p:cTn id="35" dur="1" fill="hold">
                                          <p:stCondLst>
                                            <p:cond delay="499"/>
                                          </p:stCondLst>
                                        </p:cTn>
                                        <p:tgtEl>
                                          <p:spTgt spid="8"/>
                                        </p:tgtEl>
                                        <p:attrNameLst>
                                          <p:attrName>style.visibility</p:attrName>
                                        </p:attrNameLst>
                                      </p:cBhvr>
                                      <p:to>
                                        <p:strVal val="hidden"/>
                                      </p:to>
                                    </p:set>
                                  </p:childTnLst>
                                </p:cTn>
                              </p:par>
                              <p:par>
                                <p:cTn id="36" presetID="22" presetClass="exit" presetSubtype="4" fill="hold" grpId="1" nodeType="withEffect">
                                  <p:stCondLst>
                                    <p:cond delay="0"/>
                                  </p:stCondLst>
                                  <p:childTnLst>
                                    <p:animEffect transition="out" filter="wipe(down)">
                                      <p:cBhvr>
                                        <p:cTn id="37" dur="500"/>
                                        <p:tgtEl>
                                          <p:spTgt spid="10"/>
                                        </p:tgtEl>
                                      </p:cBhvr>
                                    </p:animEffect>
                                    <p:set>
                                      <p:cBhvr>
                                        <p:cTn id="38" dur="1" fill="hold">
                                          <p:stCondLst>
                                            <p:cond delay="499"/>
                                          </p:stCondLst>
                                        </p:cTn>
                                        <p:tgtEl>
                                          <p:spTgt spid="10"/>
                                        </p:tgtEl>
                                        <p:attrNameLst>
                                          <p:attrName>style.visibility</p:attrName>
                                        </p:attrNameLst>
                                      </p:cBhvr>
                                      <p:to>
                                        <p:strVal val="hidden"/>
                                      </p:to>
                                    </p:set>
                                  </p:childTnLst>
                                </p:cTn>
                              </p:par>
                              <p:par>
                                <p:cTn id="39" presetID="23" presetClass="entr" presetSubtype="16"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8" grpId="1" animBg="1"/>
      <p:bldP spid="10" grpId="0" animBg="1"/>
      <p:bldP spid="10" grpId="1" animBg="1"/>
      <p:bldP spid="9" grpId="0" animBg="1"/>
      <p:bldP spid="9" grpId="1" animBg="1"/>
      <p:bldP spid="11" grpId="0" animBg="1"/>
      <p:bldP spid="1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4.JPG"/>
          <p:cNvPicPr>
            <a:picLocks noChangeAspect="1"/>
          </p:cNvPicPr>
          <p:nvPr/>
        </p:nvPicPr>
        <p:blipFill>
          <a:blip r:embed="rId2" cstate="print"/>
          <a:stretch>
            <a:fillRect/>
          </a:stretch>
        </p:blipFill>
        <p:spPr>
          <a:xfrm>
            <a:off x="3989387" y="4762"/>
            <a:ext cx="5191125" cy="6848475"/>
          </a:xfrm>
          <a:prstGeom prst="rect">
            <a:avLst/>
          </a:prstGeom>
        </p:spPr>
      </p:pic>
      <p:sp>
        <p:nvSpPr>
          <p:cNvPr id="3" name="Rounded Rectangle 2"/>
          <p:cNvSpPr/>
          <p:nvPr/>
        </p:nvSpPr>
        <p:spPr>
          <a:xfrm>
            <a:off x="5407632" y="260648"/>
            <a:ext cx="3528392"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5364088" y="-603448"/>
            <a:ext cx="3816424" cy="2123658"/>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200" b="1" dirty="0" smtClean="0"/>
              <a:t>There are several coils in the electric motors which are in use, placed in different angles. In that way, they work more calm and have bigger turning effect.</a:t>
            </a:r>
            <a:endParaRPr lang="en-US" sz="2200" b="1" dirty="0"/>
          </a:p>
        </p:txBody>
      </p:sp>
      <p:sp>
        <p:nvSpPr>
          <p:cNvPr id="5" name="Rectangle 4"/>
          <p:cNvSpPr/>
          <p:nvPr/>
        </p:nvSpPr>
        <p:spPr>
          <a:xfrm>
            <a:off x="251520" y="2924944"/>
            <a:ext cx="4320480" cy="1938992"/>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What does "placed in different angles" mean?</a:t>
            </a:r>
          </a:p>
          <a:p>
            <a:r>
              <a:rPr lang="en-US" sz="2000" b="1" dirty="0" smtClean="0"/>
              <a:t>What does "they work more calm" mean? And who are “they”? Motors or coils?</a:t>
            </a:r>
          </a:p>
          <a:p>
            <a:r>
              <a:rPr lang="en-US" sz="2000" b="1" dirty="0" smtClean="0"/>
              <a:t>Does it mean that they rotate slower?</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5E-6 1.85185E-6 L -0.54722 0.09722 " pathEditMode="relative" rAng="0" ptsTypes="AA">
                                      <p:cBhvr>
                                        <p:cTn id="14" dur="1000" fill="hold"/>
                                        <p:tgtEl>
                                          <p:spTgt spid="4"/>
                                        </p:tgtEl>
                                        <p:attrNameLst>
                                          <p:attrName>ppt_x</p:attrName>
                                          <p:attrName>ppt_y</p:attrName>
                                        </p:attrNameLst>
                                      </p:cBhvr>
                                      <p:rCtr x="-274" y="49"/>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p:cTn id="19" dur="500" fill="hold"/>
                                        <p:tgtEl>
                                          <p:spTgt spid="5">
                                            <p:bg/>
                                          </p:spTgt>
                                        </p:tgtEl>
                                        <p:attrNameLst>
                                          <p:attrName>ppt_w</p:attrName>
                                        </p:attrNameLst>
                                      </p:cBhvr>
                                      <p:tavLst>
                                        <p:tav tm="0">
                                          <p:val>
                                            <p:fltVal val="0"/>
                                          </p:val>
                                        </p:tav>
                                        <p:tav tm="100000">
                                          <p:val>
                                            <p:strVal val="#ppt_w"/>
                                          </p:val>
                                        </p:tav>
                                      </p:tavLst>
                                    </p:anim>
                                    <p:anim calcmode="lin" valueType="num">
                                      <p:cBhvr>
                                        <p:cTn id="20" dur="500" fill="hold"/>
                                        <p:tgtEl>
                                          <p:spTgt spid="5">
                                            <p:bg/>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p:cTn id="25"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p:cTn id="31"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p:cTn id="3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4.JPG"/>
          <p:cNvPicPr>
            <a:picLocks noChangeAspect="1"/>
          </p:cNvPicPr>
          <p:nvPr/>
        </p:nvPicPr>
        <p:blipFill>
          <a:blip r:embed="rId2" cstate="print"/>
          <a:stretch>
            <a:fillRect/>
          </a:stretch>
        </p:blipFill>
        <p:spPr>
          <a:xfrm>
            <a:off x="3989387" y="4762"/>
            <a:ext cx="5191125" cy="6848475"/>
          </a:xfrm>
          <a:prstGeom prst="rect">
            <a:avLst/>
          </a:prstGeom>
        </p:spPr>
      </p:pic>
      <p:sp>
        <p:nvSpPr>
          <p:cNvPr id="3" name="Rounded Rectangle 2"/>
          <p:cNvSpPr/>
          <p:nvPr/>
        </p:nvSpPr>
        <p:spPr>
          <a:xfrm>
            <a:off x="5364088" y="521828"/>
            <a:ext cx="3528392" cy="3148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5364088" y="-603448"/>
            <a:ext cx="3816424" cy="19389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Some electric motors use electromagnets rather then permanent magnets. Thus, they can work with alternating current.</a:t>
            </a:r>
            <a:endParaRPr lang="en-US" sz="2200" b="1" dirty="0"/>
          </a:p>
        </p:txBody>
      </p:sp>
      <p:sp>
        <p:nvSpPr>
          <p:cNvPr id="5" name="Rectangle 4"/>
          <p:cNvSpPr/>
          <p:nvPr/>
        </p:nvSpPr>
        <p:spPr>
          <a:xfrm>
            <a:off x="251520" y="2924944"/>
            <a:ext cx="4320480" cy="132343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Just by replacing the permanent magnets with electromagnets, they are able to use alternating instead direct current ???</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5E-6 -1.48936E-6 L -0.54722 0.15264 " pathEditMode="relative" rAng="0" ptsTypes="AA">
                                      <p:cBhvr>
                                        <p:cTn id="14" dur="1000" fill="hold"/>
                                        <p:tgtEl>
                                          <p:spTgt spid="4"/>
                                        </p:tgtEl>
                                        <p:attrNameLst>
                                          <p:attrName>ppt_x</p:attrName>
                                          <p:attrName>ppt_y</p:attrName>
                                        </p:attrNameLst>
                                      </p:cBhvr>
                                      <p:rCtr x="-274" y="76"/>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4.JPG"/>
          <p:cNvPicPr>
            <a:picLocks noChangeAspect="1"/>
          </p:cNvPicPr>
          <p:nvPr/>
        </p:nvPicPr>
        <p:blipFill>
          <a:blip r:embed="rId2" cstate="print"/>
          <a:stretch>
            <a:fillRect/>
          </a:stretch>
        </p:blipFill>
        <p:spPr>
          <a:xfrm>
            <a:off x="3989387" y="4762"/>
            <a:ext cx="5191125" cy="6848475"/>
          </a:xfrm>
          <a:prstGeom prst="rect">
            <a:avLst/>
          </a:prstGeom>
        </p:spPr>
      </p:pic>
      <p:sp>
        <p:nvSpPr>
          <p:cNvPr id="3" name="Rounded Rectangle 2"/>
          <p:cNvSpPr/>
          <p:nvPr/>
        </p:nvSpPr>
        <p:spPr>
          <a:xfrm>
            <a:off x="4283968" y="2852936"/>
            <a:ext cx="4608512" cy="3148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788024" y="2219380"/>
            <a:ext cx="3816424" cy="1569660"/>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first electric motor was constructed in 1874. Only 6 years later, the first electric train was constructed.</a:t>
            </a:r>
            <a:endParaRPr lang="en-US" sz="2200" b="1" dirty="0"/>
          </a:p>
        </p:txBody>
      </p:sp>
      <p:sp>
        <p:nvSpPr>
          <p:cNvPr id="5" name="Rectangle 4"/>
          <p:cNvSpPr/>
          <p:nvPr/>
        </p:nvSpPr>
        <p:spPr>
          <a:xfrm>
            <a:off x="357158" y="2149019"/>
            <a:ext cx="6963686" cy="4401205"/>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When was the FIRST electric motor invented?</a:t>
            </a:r>
          </a:p>
          <a:p>
            <a:r>
              <a:rPr lang="en-US" sz="2000" b="1" dirty="0" smtClean="0"/>
              <a:t>1821 Michael Faraday , the first device that converts electrical into mechanical energy.</a:t>
            </a:r>
          </a:p>
          <a:p>
            <a:r>
              <a:rPr lang="en-US" sz="2000" b="1" dirty="0" smtClean="0"/>
              <a:t>1828 Anyos Jedlik, the first device that contain three main components: stator, rotor and commutator.</a:t>
            </a:r>
          </a:p>
          <a:p>
            <a:r>
              <a:rPr lang="en-US" sz="2000" b="1" dirty="0" smtClean="0"/>
              <a:t>1832 William Sturgeon, the first electric motor capable of turning machinery.</a:t>
            </a:r>
          </a:p>
          <a:p>
            <a:r>
              <a:rPr lang="en-US" sz="2000" b="1" dirty="0" smtClean="0"/>
              <a:t>1837 Emily and Thomas Davenport, the first commercial electric motor.</a:t>
            </a:r>
          </a:p>
          <a:p>
            <a:r>
              <a:rPr lang="en-US" sz="2000" b="1" dirty="0" smtClean="0"/>
              <a:t>1873 Zenobe Gramme, the first modern electric motor.</a:t>
            </a:r>
          </a:p>
          <a:p>
            <a:r>
              <a:rPr lang="en-US" sz="2000" b="1" dirty="0" smtClean="0"/>
              <a:t>1886 Frank Julian Sprague, the first non-sparking DC motor.</a:t>
            </a:r>
          </a:p>
          <a:p>
            <a:r>
              <a:rPr lang="en-US" sz="2000" b="1" dirty="0" smtClean="0"/>
              <a:t>1887 The first electric trolley system with Sprague’s motors.</a:t>
            </a:r>
          </a:p>
          <a:p>
            <a:r>
              <a:rPr lang="en-US" sz="2000" b="1" dirty="0" smtClean="0"/>
              <a:t>1892 The first electric subway.</a:t>
            </a:r>
          </a:p>
          <a:p>
            <a:r>
              <a:rPr lang="en-US" sz="2000" b="1" dirty="0" smtClean="0"/>
              <a:t>1888 Nikola Tesla, the first practical AC motor</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1.66667E-6 3.3526E-6 L -0.46857 -0.27353 " pathEditMode="relative" rAng="0" ptsTypes="AA">
                                      <p:cBhvr>
                                        <p:cTn id="14" dur="1000" fill="hold"/>
                                        <p:tgtEl>
                                          <p:spTgt spid="4"/>
                                        </p:tgtEl>
                                        <p:attrNameLst>
                                          <p:attrName>ppt_x</p:attrName>
                                          <p:attrName>ppt_y</p:attrName>
                                        </p:attrNameLst>
                                      </p:cBhvr>
                                      <p:rCtr x="-234" y="-137"/>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4.JPG"/>
          <p:cNvPicPr>
            <a:picLocks noChangeAspect="1"/>
          </p:cNvPicPr>
          <p:nvPr/>
        </p:nvPicPr>
        <p:blipFill>
          <a:blip r:embed="rId2" cstate="print"/>
          <a:stretch>
            <a:fillRect/>
          </a:stretch>
        </p:blipFill>
        <p:spPr>
          <a:xfrm>
            <a:off x="3989387" y="4762"/>
            <a:ext cx="5191125" cy="6848475"/>
          </a:xfrm>
          <a:prstGeom prst="rect">
            <a:avLst/>
          </a:prstGeom>
        </p:spPr>
      </p:pic>
      <p:sp>
        <p:nvSpPr>
          <p:cNvPr id="3" name="Rounded Rectangle 2"/>
          <p:cNvSpPr/>
          <p:nvPr/>
        </p:nvSpPr>
        <p:spPr>
          <a:xfrm>
            <a:off x="4355406" y="3614182"/>
            <a:ext cx="2288296" cy="24344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3571868" y="3286124"/>
            <a:ext cx="3816424"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What is current wire and what is current frame?</a:t>
            </a:r>
            <a:endParaRPr lang="en-US" sz="2200" b="1" dirty="0"/>
          </a:p>
        </p:txBody>
      </p:sp>
      <p:sp>
        <p:nvSpPr>
          <p:cNvPr id="6" name="Rectangle 5"/>
          <p:cNvSpPr/>
          <p:nvPr/>
        </p:nvSpPr>
        <p:spPr>
          <a:xfrm>
            <a:off x="251520" y="2924944"/>
            <a:ext cx="4248472" cy="400110"/>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000" b="1" dirty="0" smtClean="0"/>
              <a:t>?????</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4.44444E-6 4.62428E-7 L -0.34341 -0.28069 " pathEditMode="relative" rAng="0" ptsTypes="AA">
                                      <p:cBhvr>
                                        <p:cTn id="14" dur="1000" fill="hold"/>
                                        <p:tgtEl>
                                          <p:spTgt spid="4"/>
                                        </p:tgtEl>
                                        <p:attrNameLst>
                                          <p:attrName>ppt_x</p:attrName>
                                          <p:attrName>ppt_y</p:attrName>
                                        </p:attrNameLst>
                                      </p:cBhvr>
                                      <p:rCtr x="-172" y="-140"/>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mputer.jpg"/>
          <p:cNvPicPr>
            <a:picLocks noChangeAspect="1"/>
          </p:cNvPicPr>
          <p:nvPr/>
        </p:nvPicPr>
        <p:blipFill>
          <a:blip r:embed="rId2" cstate="print"/>
          <a:stretch>
            <a:fillRect/>
          </a:stretch>
        </p:blipFill>
        <p:spPr>
          <a:xfrm>
            <a:off x="323528" y="1700808"/>
            <a:ext cx="2077826" cy="2204864"/>
          </a:xfrm>
          <a:prstGeom prst="rect">
            <a:avLst/>
          </a:prstGeom>
        </p:spPr>
      </p:pic>
      <p:pic>
        <p:nvPicPr>
          <p:cNvPr id="7" name="Picture 6" descr="internet-marketing-strategy-traffic1.jpg"/>
          <p:cNvPicPr>
            <a:picLocks noChangeAspect="1"/>
          </p:cNvPicPr>
          <p:nvPr/>
        </p:nvPicPr>
        <p:blipFill>
          <a:blip r:embed="rId3" cstate="print"/>
          <a:stretch>
            <a:fillRect/>
          </a:stretch>
        </p:blipFill>
        <p:spPr>
          <a:xfrm>
            <a:off x="932689" y="4437112"/>
            <a:ext cx="2415175" cy="1944216"/>
          </a:xfrm>
          <a:prstGeom prst="rect">
            <a:avLst/>
          </a:prstGeom>
        </p:spPr>
      </p:pic>
      <p:pic>
        <p:nvPicPr>
          <p:cNvPr id="8" name="Picture 7" descr="vista-wow-video-reel_256x256.png"/>
          <p:cNvPicPr>
            <a:picLocks noChangeAspect="1"/>
          </p:cNvPicPr>
          <p:nvPr/>
        </p:nvPicPr>
        <p:blipFill>
          <a:blip r:embed="rId4" cstate="print"/>
          <a:stretch>
            <a:fillRect/>
          </a:stretch>
        </p:blipFill>
        <p:spPr>
          <a:xfrm>
            <a:off x="6022032" y="4293096"/>
            <a:ext cx="2438400" cy="2438400"/>
          </a:xfrm>
          <a:prstGeom prst="rect">
            <a:avLst/>
          </a:prstGeom>
        </p:spPr>
      </p:pic>
      <p:pic>
        <p:nvPicPr>
          <p:cNvPr id="12" name="Picture 11" descr="science-experiment.jpg"/>
          <p:cNvPicPr>
            <a:picLocks noChangeAspect="1"/>
          </p:cNvPicPr>
          <p:nvPr/>
        </p:nvPicPr>
        <p:blipFill>
          <a:blip r:embed="rId5" cstate="print"/>
          <a:stretch>
            <a:fillRect/>
          </a:stretch>
        </p:blipFill>
        <p:spPr>
          <a:xfrm>
            <a:off x="1691680" y="44624"/>
            <a:ext cx="2949651" cy="2204864"/>
          </a:xfrm>
          <a:prstGeom prst="rect">
            <a:avLst/>
          </a:prstGeom>
        </p:spPr>
      </p:pic>
      <p:pic>
        <p:nvPicPr>
          <p:cNvPr id="15" name="Picture 14" descr="simple_oil_field_npv_simulation_tool-36486-scr.jpg"/>
          <p:cNvPicPr>
            <a:picLocks noChangeAspect="1"/>
          </p:cNvPicPr>
          <p:nvPr/>
        </p:nvPicPr>
        <p:blipFill>
          <a:blip r:embed="rId6" cstate="print"/>
          <a:stretch>
            <a:fillRect/>
          </a:stretch>
        </p:blipFill>
        <p:spPr>
          <a:xfrm>
            <a:off x="6012160" y="332656"/>
            <a:ext cx="2727022" cy="2852936"/>
          </a:xfrm>
          <a:prstGeom prst="rect">
            <a:avLst/>
          </a:prstGeom>
        </p:spPr>
      </p:pic>
      <p:pic>
        <p:nvPicPr>
          <p:cNvPr id="5" name="Picture 4" descr="textbooks_full.jpg"/>
          <p:cNvPicPr>
            <a:picLocks noChangeAspect="1"/>
          </p:cNvPicPr>
          <p:nvPr/>
        </p:nvPicPr>
        <p:blipFill>
          <a:blip r:embed="rId7" cstate="print">
            <a:clrChange>
              <a:clrFrom>
                <a:srgbClr val="FFFFFF"/>
              </a:clrFrom>
              <a:clrTo>
                <a:srgbClr val="FFFFFF">
                  <a:alpha val="0"/>
                </a:srgbClr>
              </a:clrTo>
            </a:clrChange>
          </a:blip>
          <a:stretch>
            <a:fillRect/>
          </a:stretch>
        </p:blipFill>
        <p:spPr>
          <a:xfrm>
            <a:off x="2987824" y="1916832"/>
            <a:ext cx="3584448" cy="349300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nodeType="clickEffect">
                                  <p:stCondLst>
                                    <p:cond delay="0"/>
                                  </p:stCondLst>
                                  <p:childTnLst>
                                    <p:animScale>
                                      <p:cBhvr>
                                        <p:cTn id="36" dur="2000" fill="hold"/>
                                        <p:tgtEl>
                                          <p:spTgt spid="5"/>
                                        </p:tgtEl>
                                      </p:cBhvr>
                                      <p:by x="180000" y="180000"/>
                                    </p:animScale>
                                  </p:childTnLst>
                                </p:cTn>
                              </p:par>
                              <p:par>
                                <p:cTn id="37" presetID="10" presetClass="exit" presetSubtype="0" fill="hold" nodeType="withEffect">
                                  <p:stCondLst>
                                    <p:cond delay="0"/>
                                  </p:stCondLst>
                                  <p:childTnLst>
                                    <p:animEffect transition="out" filter="fade">
                                      <p:cBhvr>
                                        <p:cTn id="38" dur="2000"/>
                                        <p:tgtEl>
                                          <p:spTgt spid="6"/>
                                        </p:tgtEl>
                                      </p:cBhvr>
                                    </p:animEffect>
                                    <p:set>
                                      <p:cBhvr>
                                        <p:cTn id="39" dur="1" fill="hold">
                                          <p:stCondLst>
                                            <p:cond delay="1999"/>
                                          </p:stCondLst>
                                        </p:cTn>
                                        <p:tgtEl>
                                          <p:spTgt spid="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8"/>
                                        </p:tgtEl>
                                      </p:cBhvr>
                                    </p:animEffect>
                                    <p:set>
                                      <p:cBhvr>
                                        <p:cTn id="42" dur="1" fill="hold">
                                          <p:stCondLst>
                                            <p:cond delay="1999"/>
                                          </p:stCondLst>
                                        </p:cTn>
                                        <p:tgtEl>
                                          <p:spTgt spid="8"/>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2000"/>
                                        <p:tgtEl>
                                          <p:spTgt spid="15"/>
                                        </p:tgtEl>
                                      </p:cBhvr>
                                    </p:animEffect>
                                    <p:set>
                                      <p:cBhvr>
                                        <p:cTn id="45" dur="1" fill="hold">
                                          <p:stCondLst>
                                            <p:cond delay="1999"/>
                                          </p:stCondLst>
                                        </p:cTn>
                                        <p:tgtEl>
                                          <p:spTgt spid="15"/>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2000"/>
                                        <p:tgtEl>
                                          <p:spTgt spid="7"/>
                                        </p:tgtEl>
                                      </p:cBhvr>
                                    </p:animEffect>
                                    <p:set>
                                      <p:cBhvr>
                                        <p:cTn id="48" dur="1" fill="hold">
                                          <p:stCondLst>
                                            <p:cond delay="1999"/>
                                          </p:stCondLst>
                                        </p:cTn>
                                        <p:tgtEl>
                                          <p:spTgt spid="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2000"/>
                                        <p:tgtEl>
                                          <p:spTgt spid="12"/>
                                        </p:tgtEl>
                                      </p:cBhvr>
                                    </p:animEffect>
                                    <p:set>
                                      <p:cBhvr>
                                        <p:cTn id="51"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4.JPG"/>
          <p:cNvPicPr>
            <a:picLocks noChangeAspect="1"/>
          </p:cNvPicPr>
          <p:nvPr/>
        </p:nvPicPr>
        <p:blipFill>
          <a:blip r:embed="rId2" cstate="print"/>
          <a:stretch>
            <a:fillRect/>
          </a:stretch>
        </p:blipFill>
        <p:spPr>
          <a:xfrm>
            <a:off x="3989387" y="4762"/>
            <a:ext cx="5191125" cy="6848475"/>
          </a:xfrm>
          <a:prstGeom prst="rect">
            <a:avLst/>
          </a:prstGeom>
        </p:spPr>
      </p:pic>
      <p:sp>
        <p:nvSpPr>
          <p:cNvPr id="3" name="Rounded Rectangle 2"/>
          <p:cNvSpPr/>
          <p:nvPr/>
        </p:nvSpPr>
        <p:spPr>
          <a:xfrm>
            <a:off x="4286248" y="4286256"/>
            <a:ext cx="4643470"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3255906" y="3841790"/>
            <a:ext cx="7102572" cy="338554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2. </a:t>
            </a:r>
          </a:p>
          <a:p>
            <a:r>
              <a:rPr lang="en-US" sz="2400" b="1" dirty="0" smtClean="0"/>
              <a:t>3. What are the parts the commutator consists of?</a:t>
            </a:r>
          </a:p>
          <a:p>
            <a:r>
              <a:rPr lang="en-US" sz="2400" b="1" dirty="0" smtClean="0"/>
              <a:t>4. How many times the commutator changes the direction of the current for each turn of the frame?</a:t>
            </a:r>
          </a:p>
          <a:p>
            <a:r>
              <a:rPr lang="en-US" sz="2400" b="1" dirty="0" smtClean="0"/>
              <a:t>5. List few devices that use electric motor.</a:t>
            </a:r>
          </a:p>
          <a:p>
            <a:r>
              <a:rPr lang="en-US" sz="2400" b="1" dirty="0" smtClean="0"/>
              <a:t>6. Which are the basic parts of an electric motor?</a:t>
            </a:r>
          </a:p>
          <a:p>
            <a:r>
              <a:rPr lang="en-US" sz="2400" b="1" dirty="0" smtClean="0"/>
              <a:t>7. The electric motor converts the electric current into _________________.</a:t>
            </a:r>
          </a:p>
          <a:p>
            <a:endParaRPr lang="en-US" sz="2200" b="1" dirty="0"/>
          </a:p>
        </p:txBody>
      </p:sp>
      <p:sp>
        <p:nvSpPr>
          <p:cNvPr id="8" name="Rounded Rectangle 7" hidden="1"/>
          <p:cNvSpPr/>
          <p:nvPr/>
        </p:nvSpPr>
        <p:spPr>
          <a:xfrm>
            <a:off x="5643570" y="2827016"/>
            <a:ext cx="1000132" cy="428628"/>
          </a:xfrm>
          <a:prstGeom prst="roundRect">
            <a:avLst>
              <a:gd name="adj" fmla="val 38000"/>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k-MK"/>
          </a:p>
        </p:txBody>
      </p:sp>
      <p:sp>
        <p:nvSpPr>
          <p:cNvPr id="9" name="TextBox 8" hidden="1"/>
          <p:cNvSpPr txBox="1"/>
          <p:nvPr/>
        </p:nvSpPr>
        <p:spPr>
          <a:xfrm rot="19803750">
            <a:off x="5451071" y="2818780"/>
            <a:ext cx="1399742" cy="461665"/>
          </a:xfrm>
          <a:prstGeom prst="rect">
            <a:avLst/>
          </a:prstGeom>
          <a:solidFill>
            <a:schemeClr val="bg1"/>
          </a:solidFill>
        </p:spPr>
        <p:txBody>
          <a:bodyPr wrap="none" rtlCol="0">
            <a:spAutoFit/>
          </a:bodyPr>
          <a:lstStyle/>
          <a:p>
            <a:r>
              <a:rPr lang="en-US" sz="2400" b="1" dirty="0" smtClean="0">
                <a:solidFill>
                  <a:srgbClr val="FF0000"/>
                </a:solidFill>
              </a:rPr>
              <a:t>CURRENT</a:t>
            </a:r>
            <a:endParaRPr lang="mk-MK" sz="2400" b="1" dirty="0">
              <a:solidFill>
                <a:srgbClr val="FF0000"/>
              </a:solidFill>
            </a:endParaRPr>
          </a:p>
        </p:txBody>
      </p:sp>
      <p:sp>
        <p:nvSpPr>
          <p:cNvPr id="7" name="Rectangle 6"/>
          <p:cNvSpPr/>
          <p:nvPr/>
        </p:nvSpPr>
        <p:spPr>
          <a:xfrm>
            <a:off x="251520" y="4292750"/>
            <a:ext cx="4248472"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000" b="1" dirty="0" smtClean="0"/>
              <a:t>Knowledge of the first lowest level according to the Bloom’s taxonomy</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4.44444E-6 -4.44444E-6 L -0.32326 -0.475 " pathEditMode="relative" rAng="0" ptsTypes="AA">
                                      <p:cBhvr>
                                        <p:cTn id="14" dur="1000" fill="hold"/>
                                        <p:tgtEl>
                                          <p:spTgt spid="4"/>
                                        </p:tgtEl>
                                        <p:attrNameLst>
                                          <p:attrName>ppt_x</p:attrName>
                                          <p:attrName>ppt_y</p:attrName>
                                        </p:attrNameLst>
                                      </p:cBhvr>
                                      <p:rCtr x="-162" y="-237"/>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strVal val="4*#ppt_w"/>
                                          </p:val>
                                        </p:tav>
                                        <p:tav tm="100000">
                                          <p:val>
                                            <p:strVal val="#ppt_w"/>
                                          </p:val>
                                        </p:tav>
                                      </p:tavLst>
                                    </p:anim>
                                    <p:anim calcmode="lin" valueType="num">
                                      <p:cBhvr>
                                        <p:cTn id="20"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strVal val="4*#ppt_w"/>
                                          </p:val>
                                        </p:tav>
                                        <p:tav tm="100000">
                                          <p:val>
                                            <p:strVal val="#ppt_w"/>
                                          </p:val>
                                        </p:tav>
                                      </p:tavLst>
                                    </p:anim>
                                    <p:anim calcmode="lin" valueType="num">
                                      <p:cBhvr>
                                        <p:cTn id="26" dur="500" fill="hold"/>
                                        <p:tgtEl>
                                          <p:spTgt spid="9"/>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8" grpId="0" animBg="1"/>
      <p:bldP spid="9"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5.jpg"/>
          <p:cNvPicPr>
            <a:picLocks noChangeAspect="1"/>
          </p:cNvPicPr>
          <p:nvPr/>
        </p:nvPicPr>
        <p:blipFill>
          <a:blip r:embed="rId2" cstate="print"/>
          <a:stretch>
            <a:fillRect/>
          </a:stretch>
        </p:blipFill>
        <p:spPr>
          <a:xfrm>
            <a:off x="3658164" y="-16336"/>
            <a:ext cx="5490613" cy="6874336"/>
          </a:xfrm>
          <a:prstGeom prst="rect">
            <a:avLst/>
          </a:prstGeom>
        </p:spPr>
      </p:pic>
      <p:sp>
        <p:nvSpPr>
          <p:cNvPr id="3" name="Rounded Rectangle 2"/>
          <p:cNvSpPr/>
          <p:nvPr/>
        </p:nvSpPr>
        <p:spPr>
          <a:xfrm>
            <a:off x="4071934" y="142852"/>
            <a:ext cx="4608512" cy="3148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143372" y="-857280"/>
            <a:ext cx="4608512" cy="2308324"/>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With help of the experiments and the figures give answers to the </a:t>
            </a:r>
            <a:r>
              <a:rPr lang="en-US" sz="2400" b="1" dirty="0" err="1" smtClean="0"/>
              <a:t>followingquestions</a:t>
            </a:r>
            <a:r>
              <a:rPr lang="en-US" sz="2400" b="1" dirty="0" smtClean="0"/>
              <a:t>:</a:t>
            </a:r>
          </a:p>
          <a:p>
            <a:r>
              <a:rPr lang="en-US" sz="2400" b="1" dirty="0" smtClean="0"/>
              <a:t>...</a:t>
            </a:r>
          </a:p>
          <a:p>
            <a:r>
              <a:rPr lang="en-US" sz="2400" b="1" dirty="0" smtClean="0"/>
              <a:t>What will happen if you change (rotate) the poles of the magnet?</a:t>
            </a:r>
            <a:endParaRPr lang="en-US" sz="2200" b="1" dirty="0"/>
          </a:p>
        </p:txBody>
      </p:sp>
      <p:sp>
        <p:nvSpPr>
          <p:cNvPr id="5" name="Rectangle 4"/>
          <p:cNvSpPr/>
          <p:nvPr/>
        </p:nvSpPr>
        <p:spPr>
          <a:xfrm>
            <a:off x="323528" y="3418834"/>
            <a:ext cx="5034290" cy="224676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If the students are supposed to give answers on the basis of the experiments and figures in the textbook then they can not give answer to this question, because it is not explained.</a:t>
            </a:r>
          </a:p>
          <a:p>
            <a:endParaRPr lang="en-US" sz="2000" b="1" dirty="0" smtClean="0"/>
          </a:p>
          <a:p>
            <a:r>
              <a:rPr lang="en-US" sz="2000" b="1" dirty="0" smtClean="0"/>
              <a:t>This can be a new task, new experiment for the students, but not question.</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4.72222E-6 3.00578E-6 L -0.40972 0.22543 " pathEditMode="relative" rAng="0" ptsTypes="AA">
                                      <p:cBhvr>
                                        <p:cTn id="14" dur="1000" fill="hold"/>
                                        <p:tgtEl>
                                          <p:spTgt spid="4"/>
                                        </p:tgtEl>
                                        <p:attrNameLst>
                                          <p:attrName>ppt_x</p:attrName>
                                          <p:attrName>ppt_y</p:attrName>
                                        </p:attrNameLst>
                                      </p:cBhvr>
                                      <p:rCtr x="-205" y="113"/>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5.jpg"/>
          <p:cNvPicPr>
            <a:picLocks noChangeAspect="1"/>
          </p:cNvPicPr>
          <p:nvPr/>
        </p:nvPicPr>
        <p:blipFill>
          <a:blip r:embed="rId2" cstate="print"/>
          <a:stretch>
            <a:fillRect/>
          </a:stretch>
        </p:blipFill>
        <p:spPr>
          <a:xfrm>
            <a:off x="3658164" y="-16336"/>
            <a:ext cx="5490613" cy="6874336"/>
          </a:xfrm>
          <a:prstGeom prst="rect">
            <a:avLst/>
          </a:prstGeom>
        </p:spPr>
      </p:pic>
      <p:sp>
        <p:nvSpPr>
          <p:cNvPr id="3" name="Rounded Rectangle 2"/>
          <p:cNvSpPr/>
          <p:nvPr/>
        </p:nvSpPr>
        <p:spPr>
          <a:xfrm>
            <a:off x="4143372" y="1928802"/>
            <a:ext cx="4786346" cy="2857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249768" y="1211268"/>
            <a:ext cx="4608512" cy="1569660"/>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You have noticed that electric current flows through the coil, when it is placed in an alternating magnetic field.</a:t>
            </a:r>
            <a:endParaRPr lang="en-US" sz="2200" b="1" dirty="0"/>
          </a:p>
        </p:txBody>
      </p:sp>
      <p:sp>
        <p:nvSpPr>
          <p:cNvPr id="5" name="Rectangle 4"/>
          <p:cNvSpPr/>
          <p:nvPr/>
        </p:nvSpPr>
        <p:spPr>
          <a:xfrm>
            <a:off x="323528" y="3418834"/>
            <a:ext cx="4962852" cy="2554545"/>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I am not sure that the children will find where is this alternating magnetic field, when permanent magnet is used.</a:t>
            </a:r>
          </a:p>
          <a:p>
            <a:endParaRPr lang="en-US" sz="2000" b="1" dirty="0" smtClean="0"/>
          </a:p>
          <a:p>
            <a:r>
              <a:rPr lang="en-US" sz="2000" b="1" dirty="0" smtClean="0"/>
              <a:t>Alternating magnetic field is not mentioned in any moment in the textbook.</a:t>
            </a:r>
          </a:p>
          <a:p>
            <a:endParaRPr lang="en-US" sz="2000" b="1" dirty="0" smtClean="0"/>
          </a:p>
          <a:p>
            <a:r>
              <a:rPr lang="en-US" sz="2000" b="1" dirty="0" smtClean="0"/>
              <a:t>Relation motion/alternating magnetic field</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3.33333E-6 -2.60116E-6 L -0.42934 0.0074 " pathEditMode="relative" rAng="0" ptsTypes="AA">
                                      <p:cBhvr>
                                        <p:cTn id="14" dur="1000" fill="hold"/>
                                        <p:tgtEl>
                                          <p:spTgt spid="4"/>
                                        </p:tgtEl>
                                        <p:attrNameLst>
                                          <p:attrName>ppt_x</p:attrName>
                                          <p:attrName>ppt_y</p:attrName>
                                        </p:attrNameLst>
                                      </p:cBhvr>
                                      <p:rCtr x="-215" y="4"/>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5.jpg"/>
          <p:cNvPicPr>
            <a:picLocks noChangeAspect="1"/>
          </p:cNvPicPr>
          <p:nvPr/>
        </p:nvPicPr>
        <p:blipFill>
          <a:blip r:embed="rId2" cstate="print"/>
          <a:stretch>
            <a:fillRect/>
          </a:stretch>
        </p:blipFill>
        <p:spPr>
          <a:xfrm>
            <a:off x="3658164" y="-16336"/>
            <a:ext cx="5490613" cy="6874336"/>
          </a:xfrm>
          <a:prstGeom prst="rect">
            <a:avLst/>
          </a:prstGeom>
        </p:spPr>
      </p:pic>
      <p:sp>
        <p:nvSpPr>
          <p:cNvPr id="3" name="Rounded Rectangle 2"/>
          <p:cNvSpPr/>
          <p:nvPr/>
        </p:nvSpPr>
        <p:spPr>
          <a:xfrm>
            <a:off x="4143372" y="2571744"/>
            <a:ext cx="4786346" cy="2857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214810" y="1775760"/>
            <a:ext cx="4608512" cy="19389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electrons in the coil are animated by the magnetic field. In another words, voltage is induced in the coil. This causes current to flow through the circuit.</a:t>
            </a:r>
            <a:endParaRPr lang="en-US" sz="2200" b="1" dirty="0"/>
          </a:p>
        </p:txBody>
      </p:sp>
      <p:sp>
        <p:nvSpPr>
          <p:cNvPr id="5" name="Rectangle 4"/>
          <p:cNvSpPr/>
          <p:nvPr/>
        </p:nvSpPr>
        <p:spPr>
          <a:xfrm>
            <a:off x="323528" y="2857496"/>
            <a:ext cx="4962852" cy="3785652"/>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term "animated" is not suitable in this case. The electrons are in motion all the time. The difference in potential only directs them …</a:t>
            </a:r>
          </a:p>
          <a:p>
            <a:endParaRPr lang="en-US" sz="2000" b="1" dirty="0" smtClean="0"/>
          </a:p>
          <a:p>
            <a:r>
              <a:rPr lang="en-US" sz="2000" b="1" dirty="0" smtClean="0"/>
              <a:t>The next sentences are not wrong, but if it is left on this level, without any further explanation, then it is good bases for misconceptions. The students will think that whenever there is voltage, then there is always electric current, which is a common misconception.</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77778E-6 1.21387E-6 L -0.40972 -0.17295 " pathEditMode="relative" rAng="0" ptsTypes="AA">
                                      <p:cBhvr>
                                        <p:cTn id="14" dur="1000" fill="hold"/>
                                        <p:tgtEl>
                                          <p:spTgt spid="4"/>
                                        </p:tgtEl>
                                        <p:attrNameLst>
                                          <p:attrName>ppt_x</p:attrName>
                                          <p:attrName>ppt_y</p:attrName>
                                        </p:attrNameLst>
                                      </p:cBhvr>
                                      <p:rCtr x="-205" y="-86"/>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5.jpg"/>
          <p:cNvPicPr>
            <a:picLocks noChangeAspect="1"/>
          </p:cNvPicPr>
          <p:nvPr/>
        </p:nvPicPr>
        <p:blipFill>
          <a:blip r:embed="rId2" cstate="print"/>
          <a:stretch>
            <a:fillRect/>
          </a:stretch>
        </p:blipFill>
        <p:spPr>
          <a:xfrm>
            <a:off x="3658164" y="-16336"/>
            <a:ext cx="5490613" cy="6874336"/>
          </a:xfrm>
          <a:prstGeom prst="rect">
            <a:avLst/>
          </a:prstGeom>
        </p:spPr>
      </p:pic>
      <p:sp>
        <p:nvSpPr>
          <p:cNvPr id="3" name="Rounded Rectangle 2"/>
          <p:cNvSpPr/>
          <p:nvPr/>
        </p:nvSpPr>
        <p:spPr>
          <a:xfrm>
            <a:off x="4143372" y="2571744"/>
            <a:ext cx="4786346" cy="2857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214810" y="2312251"/>
            <a:ext cx="4608512"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In order to obtain higher voltage (higher current) it is necessary to:</a:t>
            </a:r>
            <a:endParaRPr lang="en-US" sz="2200" b="1" dirty="0"/>
          </a:p>
        </p:txBody>
      </p:sp>
      <p:sp>
        <p:nvSpPr>
          <p:cNvPr id="5" name="Rectangle 4"/>
          <p:cNvSpPr/>
          <p:nvPr/>
        </p:nvSpPr>
        <p:spPr>
          <a:xfrm>
            <a:off x="323528" y="3418834"/>
            <a:ext cx="4962852"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This is also a good ground for same voltage-current misconception.</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77778E-6 1.21387E-6 L -0.43334 -0.12069 " pathEditMode="relative" rAng="0" ptsTypes="AA">
                                      <p:cBhvr>
                                        <p:cTn id="14" dur="1000" fill="hold"/>
                                        <p:tgtEl>
                                          <p:spTgt spid="4"/>
                                        </p:tgtEl>
                                        <p:attrNameLst>
                                          <p:attrName>ppt_x</p:attrName>
                                          <p:attrName>ppt_y</p:attrName>
                                        </p:attrNameLst>
                                      </p:cBhvr>
                                      <p:rCtr x="-217" y="-60"/>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l8.jpg"/>
          <p:cNvPicPr>
            <a:picLocks noChangeAspect="1"/>
          </p:cNvPicPr>
          <p:nvPr/>
        </p:nvPicPr>
        <p:blipFill>
          <a:blip r:embed="rId2" cstate="print"/>
          <a:stretch>
            <a:fillRect/>
          </a:stretch>
        </p:blipFill>
        <p:spPr>
          <a:xfrm>
            <a:off x="4162145" y="0"/>
            <a:ext cx="4981855" cy="6858000"/>
          </a:xfrm>
          <a:prstGeom prst="rect">
            <a:avLst/>
          </a:prstGeom>
        </p:spPr>
      </p:pic>
      <p:sp>
        <p:nvSpPr>
          <p:cNvPr id="3" name="Rounded Rectangle 2"/>
          <p:cNvSpPr/>
          <p:nvPr/>
        </p:nvSpPr>
        <p:spPr>
          <a:xfrm>
            <a:off x="4357686" y="3071810"/>
            <a:ext cx="3143272" cy="2857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3643306" y="2786058"/>
            <a:ext cx="4608512"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How can we obtain electric current in the conductor?</a:t>
            </a:r>
            <a:endParaRPr lang="en-US" sz="2200" b="1" dirty="0"/>
          </a:p>
        </p:txBody>
      </p:sp>
      <p:sp>
        <p:nvSpPr>
          <p:cNvPr id="5" name="Rectangle 4"/>
          <p:cNvSpPr/>
          <p:nvPr/>
        </p:nvSpPr>
        <p:spPr>
          <a:xfrm>
            <a:off x="428628" y="3857628"/>
            <a:ext cx="4071934" cy="1015663"/>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Another sentence which may give rise to development of  the voltage-electric current misconception.</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77778E-6 2.83237E-6 L -0.37084 -0.12393 " pathEditMode="relative" rAng="0" ptsTypes="AA">
                                      <p:cBhvr>
                                        <p:cTn id="14" dur="1000" fill="hold"/>
                                        <p:tgtEl>
                                          <p:spTgt spid="4"/>
                                        </p:tgtEl>
                                        <p:attrNameLst>
                                          <p:attrName>ppt_x</p:attrName>
                                          <p:attrName>ppt_y</p:attrName>
                                        </p:attrNameLst>
                                      </p:cBhvr>
                                      <p:rCtr x="-185" y="-62"/>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descr="sl8.jpg"/>
          <p:cNvPicPr>
            <a:picLocks noChangeAspect="1"/>
          </p:cNvPicPr>
          <p:nvPr/>
        </p:nvPicPr>
        <p:blipFill>
          <a:blip r:embed="rId2" cstate="print"/>
          <a:stretch>
            <a:fillRect/>
          </a:stretch>
        </p:blipFill>
        <p:spPr>
          <a:xfrm>
            <a:off x="4162145" y="0"/>
            <a:ext cx="4981855" cy="6858000"/>
          </a:xfrm>
          <a:prstGeom prst="rect">
            <a:avLst/>
          </a:prstGeom>
        </p:spPr>
      </p:pic>
      <p:sp>
        <p:nvSpPr>
          <p:cNvPr id="3" name="Rounded Rectangle 2"/>
          <p:cNvSpPr/>
          <p:nvPr/>
        </p:nvSpPr>
        <p:spPr>
          <a:xfrm>
            <a:off x="4286248" y="3414010"/>
            <a:ext cx="4857752" cy="4136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357686" y="2473838"/>
            <a:ext cx="4608512" cy="2308324"/>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galvanometer shows that there is induced current in the solenoid. In which case the indicator will deflect on the left and in which case on the right side?</a:t>
            </a:r>
            <a:endParaRPr lang="en-US" sz="2200" b="1" dirty="0"/>
          </a:p>
        </p:txBody>
      </p:sp>
      <p:sp>
        <p:nvSpPr>
          <p:cNvPr id="5" name="Rectangle 4"/>
          <p:cNvSpPr/>
          <p:nvPr/>
        </p:nvSpPr>
        <p:spPr>
          <a:xfrm>
            <a:off x="428628" y="4270725"/>
            <a:ext cx="4071934" cy="1015663"/>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This is repetition. This task was already done before. Is this a new experiment or question...?</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22222E-6 -3.69942E-6 L -0.42534 -0.13387 " pathEditMode="relative" rAng="0" ptsTypes="AA">
                                      <p:cBhvr>
                                        <p:cTn id="14" dur="1000" fill="hold"/>
                                        <p:tgtEl>
                                          <p:spTgt spid="4"/>
                                        </p:tgtEl>
                                        <p:attrNameLst>
                                          <p:attrName>ppt_x</p:attrName>
                                          <p:attrName>ppt_y</p:attrName>
                                        </p:attrNameLst>
                                      </p:cBhvr>
                                      <p:rCtr x="-213" y="-67"/>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l11.jpg"/>
          <p:cNvPicPr>
            <a:picLocks noChangeAspect="1"/>
          </p:cNvPicPr>
          <p:nvPr/>
        </p:nvPicPr>
        <p:blipFill>
          <a:blip r:embed="rId2" cstate="print"/>
          <a:stretch>
            <a:fillRect/>
          </a:stretch>
        </p:blipFill>
        <p:spPr>
          <a:xfrm>
            <a:off x="4053760" y="-24"/>
            <a:ext cx="5090272" cy="6858024"/>
          </a:xfrm>
          <a:prstGeom prst="rect">
            <a:avLst/>
          </a:prstGeom>
        </p:spPr>
      </p:pic>
      <p:sp>
        <p:nvSpPr>
          <p:cNvPr id="3" name="Rounded Rectangle 2"/>
          <p:cNvSpPr/>
          <p:nvPr/>
        </p:nvSpPr>
        <p:spPr>
          <a:xfrm>
            <a:off x="4241278" y="6188614"/>
            <a:ext cx="4857752" cy="4136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4392644" y="5419098"/>
            <a:ext cx="4608512" cy="19389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scheme of the change of the induced voltage (electromagnetic force) and the induced electric current, when the frame rotates is shown in fig 17.2.</a:t>
            </a:r>
            <a:endParaRPr lang="en-US" sz="2200" b="1" dirty="0"/>
          </a:p>
        </p:txBody>
      </p:sp>
      <p:sp>
        <p:nvSpPr>
          <p:cNvPr id="5" name="Rectangle 4"/>
          <p:cNvSpPr/>
          <p:nvPr/>
        </p:nvSpPr>
        <p:spPr>
          <a:xfrm>
            <a:off x="500034" y="571480"/>
            <a:ext cx="5429288" cy="2554545"/>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All of a sudden the authors introduce a concept "electromagnetic force", which is confusing.</a:t>
            </a:r>
          </a:p>
          <a:p>
            <a:r>
              <a:rPr lang="en-US" sz="2000" b="1" dirty="0" smtClean="0"/>
              <a:t>There three errors.</a:t>
            </a:r>
          </a:p>
          <a:p>
            <a:r>
              <a:rPr lang="en-US" sz="2000" b="1" dirty="0" smtClean="0"/>
              <a:t>1.“electromagnetic force” -&gt; "electromotive force".</a:t>
            </a:r>
          </a:p>
          <a:p>
            <a:r>
              <a:rPr lang="en-US" sz="2000" b="1" dirty="0" smtClean="0"/>
              <a:t>2. Didactical point of view. This concept should have been introduced earlier.</a:t>
            </a:r>
          </a:p>
          <a:p>
            <a:r>
              <a:rPr lang="en-US" sz="2000" b="1" dirty="0" smtClean="0"/>
              <a:t>3. Scheme -&gt; diagram</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1.66667E-6 -4.62428E-6 L -0.42916 -0.23167 " pathEditMode="relative" rAng="0" ptsTypes="AA">
                                      <p:cBhvr>
                                        <p:cTn id="14" dur="1000" fill="hold"/>
                                        <p:tgtEl>
                                          <p:spTgt spid="4"/>
                                        </p:tgtEl>
                                        <p:attrNameLst>
                                          <p:attrName>ppt_x</p:attrName>
                                          <p:attrName>ppt_y</p:attrName>
                                        </p:attrNameLst>
                                      </p:cBhvr>
                                      <p:rCtr x="-215" y="-116"/>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p:cTn id="19" dur="500" fill="hold"/>
                                        <p:tgtEl>
                                          <p:spTgt spid="5">
                                            <p:bg/>
                                          </p:spTgt>
                                        </p:tgtEl>
                                        <p:attrNameLst>
                                          <p:attrName>ppt_w</p:attrName>
                                        </p:attrNameLst>
                                      </p:cBhvr>
                                      <p:tavLst>
                                        <p:tav tm="0">
                                          <p:val>
                                            <p:fltVal val="0"/>
                                          </p:val>
                                        </p:tav>
                                        <p:tav tm="100000">
                                          <p:val>
                                            <p:strVal val="#ppt_w"/>
                                          </p:val>
                                        </p:tav>
                                      </p:tavLst>
                                    </p:anim>
                                    <p:anim calcmode="lin" valueType="num">
                                      <p:cBhvr>
                                        <p:cTn id="20" dur="500" fill="hold"/>
                                        <p:tgtEl>
                                          <p:spTgt spid="5">
                                            <p:bg/>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p:cTn id="25"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p:cTn id="31"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p:cTn id="3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 calcmode="lin" valueType="num">
                                      <p:cBhvr>
                                        <p:cTn id="4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44"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 calcmode="lin" valueType="num">
                                      <p:cBhvr>
                                        <p:cTn id="4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50"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12.jpg"/>
          <p:cNvPicPr>
            <a:picLocks noChangeAspect="1"/>
          </p:cNvPicPr>
          <p:nvPr/>
        </p:nvPicPr>
        <p:blipFill>
          <a:blip r:embed="rId2" cstate="print"/>
          <a:stretch>
            <a:fillRect/>
          </a:stretch>
        </p:blipFill>
        <p:spPr>
          <a:xfrm>
            <a:off x="-1" y="0"/>
            <a:ext cx="5068957" cy="6858000"/>
          </a:xfrm>
          <a:prstGeom prst="rect">
            <a:avLst/>
          </a:prstGeom>
        </p:spPr>
      </p:pic>
      <p:sp>
        <p:nvSpPr>
          <p:cNvPr id="4" name="Rounded Rectangle 3"/>
          <p:cNvSpPr/>
          <p:nvPr/>
        </p:nvSpPr>
        <p:spPr>
          <a:xfrm>
            <a:off x="71438" y="86404"/>
            <a:ext cx="4857752" cy="4850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32" y="-1000156"/>
            <a:ext cx="4929222" cy="2677656"/>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position of the frame is defined by the angle </a:t>
            </a:r>
            <a:r>
              <a:rPr lang="el-GR" sz="2400" b="1" dirty="0" smtClean="0"/>
              <a:t>α</a:t>
            </a:r>
            <a:r>
              <a:rPr lang="en-US" sz="2400" b="1" dirty="0" smtClean="0"/>
              <a:t>, between the direction of the magnetic field and the normal of the plane in which the frame lies. The angle </a:t>
            </a:r>
            <a:r>
              <a:rPr lang="el-GR" sz="2400" b="1" dirty="0" smtClean="0"/>
              <a:t>α </a:t>
            </a:r>
            <a:r>
              <a:rPr lang="en-US" sz="2400" b="1" dirty="0" smtClean="0"/>
              <a:t>is equal to the angle between the plane and the </a:t>
            </a:r>
            <a:r>
              <a:rPr lang="en-US" sz="2400" b="1" u="sng" dirty="0" smtClean="0"/>
              <a:t>horizontal</a:t>
            </a:r>
            <a:r>
              <a:rPr lang="en-US" sz="2400" b="1" dirty="0" smtClean="0"/>
              <a:t> direction.</a:t>
            </a:r>
            <a:endParaRPr lang="en-US" sz="2400" b="1" dirty="0"/>
          </a:p>
        </p:txBody>
      </p:sp>
      <p:sp>
        <p:nvSpPr>
          <p:cNvPr id="6" name="Rectangle 5"/>
          <p:cNvSpPr/>
          <p:nvPr/>
        </p:nvSpPr>
        <p:spPr>
          <a:xfrm>
            <a:off x="2285984" y="4357694"/>
            <a:ext cx="6572296" cy="400110"/>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difference between </a:t>
            </a:r>
            <a:r>
              <a:rPr lang="el-GR" sz="2000" b="1" dirty="0" smtClean="0"/>
              <a:t>α</a:t>
            </a:r>
            <a:r>
              <a:rPr lang="en-US" sz="2000" b="1" dirty="0" smtClean="0"/>
              <a:t> and Angle (Frame, </a:t>
            </a:r>
            <a:r>
              <a:rPr lang="en-US" sz="2000" b="1" dirty="0" err="1" smtClean="0"/>
              <a:t>Horiz</a:t>
            </a:r>
            <a:r>
              <a:rPr lang="en-US" sz="2000" b="1" dirty="0" smtClean="0"/>
              <a:t>.) is 90</a:t>
            </a:r>
            <a:r>
              <a:rPr lang="en-US" sz="2000" b="1" baseline="30000" dirty="0" smtClean="0"/>
              <a:t>o</a:t>
            </a:r>
            <a:r>
              <a:rPr lang="en-US" sz="2000" b="1" dirty="0" smtClean="0"/>
              <a:t> </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4.44444E-6 1.44509E-6 L 0.45105 0.28231 " pathEditMode="relative" rAng="0" ptsTypes="AA">
                                      <p:cBhvr>
                                        <p:cTn id="14" dur="1000" fill="hold"/>
                                        <p:tgtEl>
                                          <p:spTgt spid="5"/>
                                        </p:tgtEl>
                                        <p:attrNameLst>
                                          <p:attrName>ppt_x</p:attrName>
                                          <p:attrName>ppt_y</p:attrName>
                                        </p:attrNameLst>
                                      </p:cBhvr>
                                      <p:rCtr x="226" y="141"/>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6" grpId="0" uiExpan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 y="-24"/>
            <a:ext cx="5068957" cy="6858000"/>
            <a:chOff x="-1" y="-24"/>
            <a:chExt cx="5068957" cy="6858000"/>
          </a:xfrm>
        </p:grpSpPr>
        <p:pic>
          <p:nvPicPr>
            <p:cNvPr id="3" name="Picture 2" descr="sl12.jpg"/>
            <p:cNvPicPr>
              <a:picLocks noChangeAspect="1"/>
            </p:cNvPicPr>
            <p:nvPr/>
          </p:nvPicPr>
          <p:blipFill>
            <a:blip r:embed="rId2" cstate="print"/>
            <a:stretch>
              <a:fillRect/>
            </a:stretch>
          </p:blipFill>
          <p:spPr>
            <a:xfrm>
              <a:off x="-1" y="-24"/>
              <a:ext cx="5068957" cy="6858000"/>
            </a:xfrm>
            <a:prstGeom prst="rect">
              <a:avLst/>
            </a:prstGeom>
          </p:spPr>
        </p:pic>
        <p:sp>
          <p:nvSpPr>
            <p:cNvPr id="8" name="Rectangle 7"/>
            <p:cNvSpPr/>
            <p:nvPr/>
          </p:nvSpPr>
          <p:spPr>
            <a:xfrm>
              <a:off x="285720" y="1643050"/>
              <a:ext cx="4429156" cy="20717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k-MK"/>
            </a:p>
          </p:txBody>
        </p:sp>
      </p:grpSp>
      <p:pic>
        <p:nvPicPr>
          <p:cNvPr id="7" name="Picture 6" descr="Grafik.jpg"/>
          <p:cNvPicPr>
            <a:picLocks noChangeAspect="1"/>
          </p:cNvPicPr>
          <p:nvPr/>
        </p:nvPicPr>
        <p:blipFill>
          <a:blip r:embed="rId3" cstate="print"/>
          <a:stretch>
            <a:fillRect/>
          </a:stretch>
        </p:blipFill>
        <p:spPr>
          <a:xfrm>
            <a:off x="285720" y="1621207"/>
            <a:ext cx="4429156" cy="2164983"/>
          </a:xfrm>
          <a:prstGeom prst="rect">
            <a:avLst/>
          </a:prstGeom>
        </p:spPr>
      </p:pic>
      <p:sp>
        <p:nvSpPr>
          <p:cNvPr id="6" name="Rectangle 5"/>
          <p:cNvSpPr/>
          <p:nvPr/>
        </p:nvSpPr>
        <p:spPr>
          <a:xfrm>
            <a:off x="2357422" y="5857892"/>
            <a:ext cx="6572296"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marL="457200" indent="-457200">
              <a:buAutoNum type="arabicPeriod"/>
            </a:pPr>
            <a:r>
              <a:rPr lang="en-US" sz="2000" b="1" dirty="0" smtClean="0"/>
              <a:t>Angle </a:t>
            </a:r>
            <a:r>
              <a:rPr lang="el-GR" sz="2000" b="1" dirty="0" smtClean="0"/>
              <a:t>α</a:t>
            </a:r>
            <a:r>
              <a:rPr lang="en-US" sz="2000" b="1" dirty="0" smtClean="0"/>
              <a:t> in time units</a:t>
            </a:r>
          </a:p>
          <a:p>
            <a:pPr marL="457200" indent="-457200">
              <a:buAutoNum type="arabicPeriod"/>
            </a:pPr>
            <a:r>
              <a:rPr lang="en-US" sz="2000" b="1" dirty="0" smtClean="0"/>
              <a:t>Wrong values on the horizontal axis</a:t>
            </a:r>
            <a:endParaRPr lang="en-US" sz="2000" b="1" dirty="0"/>
          </a:p>
        </p:txBody>
      </p:sp>
      <p:sp>
        <p:nvSpPr>
          <p:cNvPr id="4" name="Rounded Rectangle 3"/>
          <p:cNvSpPr/>
          <p:nvPr/>
        </p:nvSpPr>
        <p:spPr>
          <a:xfrm>
            <a:off x="0" y="785794"/>
            <a:ext cx="4857752" cy="5000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0" y="642918"/>
            <a:ext cx="5143504"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 on the horizontal axis of the diagram are the values for the angle </a:t>
            </a:r>
            <a:r>
              <a:rPr lang="el-GR" sz="2400" b="1" dirty="0" smtClean="0"/>
              <a:t>α</a:t>
            </a:r>
            <a:endParaRPr lang="en-US" sz="2400" b="1" dirty="0"/>
          </a:p>
        </p:txBody>
      </p:sp>
      <p:sp>
        <p:nvSpPr>
          <p:cNvPr id="10" name="Rounded Rectangle 9"/>
          <p:cNvSpPr/>
          <p:nvPr/>
        </p:nvSpPr>
        <p:spPr>
          <a:xfrm>
            <a:off x="3571868" y="4000504"/>
            <a:ext cx="428628" cy="64294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k-MK"/>
          </a:p>
        </p:txBody>
      </p:sp>
      <p:sp>
        <p:nvSpPr>
          <p:cNvPr id="11" name="Rounded Rectangle 10"/>
          <p:cNvSpPr/>
          <p:nvPr/>
        </p:nvSpPr>
        <p:spPr>
          <a:xfrm>
            <a:off x="6500826" y="3429000"/>
            <a:ext cx="428628" cy="64294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k-MK"/>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0 1.56069E-6 L 0.43142 -0.05318 " pathEditMode="relative" rAng="0" ptsTypes="AA">
                                      <p:cBhvr>
                                        <p:cTn id="14" dur="1000" fill="hold"/>
                                        <p:tgtEl>
                                          <p:spTgt spid="5"/>
                                        </p:tgtEl>
                                        <p:attrNameLst>
                                          <p:attrName>ppt_x</p:attrName>
                                          <p:attrName>ppt_y</p:attrName>
                                        </p:attrNameLst>
                                      </p:cBhvr>
                                      <p:rCtr x="216" y="-27"/>
                                    </p:animMotion>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7"/>
                                        </p:tgtEl>
                                      </p:cBhvr>
                                      <p:by x="170000" y="170000"/>
                                    </p:animScale>
                                  </p:childTnLst>
                                </p:cTn>
                              </p:par>
                              <p:par>
                                <p:cTn id="19" presetID="63" presetClass="path" presetSubtype="0" accel="50000" decel="50000" fill="hold" nodeType="withEffect">
                                  <p:stCondLst>
                                    <p:cond delay="0"/>
                                  </p:stCondLst>
                                  <p:childTnLst>
                                    <p:animMotion origin="layout" path="M 2.5E-6 2.77457E-6 L 0.24236 0.08462 " pathEditMode="relative" rAng="0" ptsTypes="AA">
                                      <p:cBhvr>
                                        <p:cTn id="20" dur="2000" fill="hold"/>
                                        <p:tgtEl>
                                          <p:spTgt spid="7"/>
                                        </p:tgtEl>
                                        <p:attrNameLst>
                                          <p:attrName>ppt_x</p:attrName>
                                          <p:attrName>ppt_y</p:attrName>
                                        </p:attrNameLst>
                                      </p:cBhvr>
                                      <p:rCtr x="121" y="42"/>
                                    </p:animMotion>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 calcmode="lin" valueType="num">
                                      <p:cBhvr>
                                        <p:cTn id="25" dur="500" fill="hold"/>
                                        <p:tgtEl>
                                          <p:spTgt spid="6">
                                            <p:bg/>
                                          </p:spTgt>
                                        </p:tgtEl>
                                        <p:attrNameLst>
                                          <p:attrName>ppt_w</p:attrName>
                                        </p:attrNameLst>
                                      </p:cBhvr>
                                      <p:tavLst>
                                        <p:tav tm="0">
                                          <p:val>
                                            <p:fltVal val="0"/>
                                          </p:val>
                                        </p:tav>
                                        <p:tav tm="100000">
                                          <p:val>
                                            <p:strVal val="#ppt_w"/>
                                          </p:val>
                                        </p:tav>
                                      </p:tavLst>
                                    </p:anim>
                                    <p:anim calcmode="lin" valueType="num">
                                      <p:cBhvr>
                                        <p:cTn id="26" dur="500" fill="hold"/>
                                        <p:tgtEl>
                                          <p:spTgt spid="6">
                                            <p:bg/>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p:cTn id="31"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p:cTn id="37"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38" dur="500" fill="hold"/>
                                        <p:tgtEl>
                                          <p:spTgt spid="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32" fill="hold" grpId="0" nodeType="clickEffect">
                                  <p:stCondLst>
                                    <p:cond delay="0"/>
                                  </p:stCondLst>
                                  <p:iterate type="lt">
                                    <p:tmPct val="0"/>
                                  </p:iterate>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strVal val="4*#ppt_w"/>
                                          </p:val>
                                        </p:tav>
                                        <p:tav tm="100000">
                                          <p:val>
                                            <p:strVal val="#ppt_w"/>
                                          </p:val>
                                        </p:tav>
                                      </p:tavLst>
                                    </p:anim>
                                    <p:anim calcmode="lin" valueType="num">
                                      <p:cBhvr>
                                        <p:cTn id="44" dur="500" fill="hold"/>
                                        <p:tgtEl>
                                          <p:spTgt spid="10"/>
                                        </p:tgtEl>
                                        <p:attrNameLst>
                                          <p:attrName>ppt_h</p:attrName>
                                        </p:attrNameLst>
                                      </p:cBhvr>
                                      <p:tavLst>
                                        <p:tav tm="0">
                                          <p:val>
                                            <p:strVal val="4*#ppt_h"/>
                                          </p:val>
                                        </p:tav>
                                        <p:tav tm="100000">
                                          <p:val>
                                            <p:strVal val="#ppt_h"/>
                                          </p:val>
                                        </p:tav>
                                      </p:tavLst>
                                    </p:anim>
                                  </p:childTnLst>
                                </p:cTn>
                              </p:par>
                              <p:par>
                                <p:cTn id="45" presetID="23" presetClass="entr" presetSubtype="32"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strVal val="4*#ppt_w"/>
                                          </p:val>
                                        </p:tav>
                                        <p:tav tm="100000">
                                          <p:val>
                                            <p:strVal val="#ppt_w"/>
                                          </p:val>
                                        </p:tav>
                                      </p:tavLst>
                                    </p:anim>
                                    <p:anim calcmode="lin" valueType="num">
                                      <p:cBhvr>
                                        <p:cTn id="48" dur="500" fill="hold"/>
                                        <p:tgtEl>
                                          <p:spTgt spid="1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P spid="4" grpId="0" animBg="1"/>
      <p:bldP spid="5" grpId="0" animBg="1"/>
      <p:bldP spid="5" grpId="1"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aslovna_Ucebnik.JPG"/>
          <p:cNvPicPr>
            <a:picLocks noChangeAspect="1"/>
          </p:cNvPicPr>
          <p:nvPr/>
        </p:nvPicPr>
        <p:blipFill>
          <a:blip r:embed="rId3" cstate="print"/>
          <a:stretch>
            <a:fillRect/>
          </a:stretch>
        </p:blipFill>
        <p:spPr>
          <a:xfrm>
            <a:off x="0" y="509199"/>
            <a:ext cx="9144000" cy="5839602"/>
          </a:xfrm>
          <a:prstGeom prst="rect">
            <a:avLst/>
          </a:prstGeom>
        </p:spPr>
      </p:pic>
      <p:sp>
        <p:nvSpPr>
          <p:cNvPr id="5" name="TextBox 4"/>
          <p:cNvSpPr txBox="1"/>
          <p:nvPr/>
        </p:nvSpPr>
        <p:spPr>
          <a:xfrm>
            <a:off x="395536" y="3531970"/>
            <a:ext cx="4029629" cy="2251065"/>
          </a:xfrm>
          <a:prstGeom prst="rect">
            <a:avLst/>
          </a:prstGeom>
          <a:noFill/>
        </p:spPr>
        <p:txBody>
          <a:bodyPr wrap="none" rtlCol="0">
            <a:spAutoFit/>
          </a:bodyPr>
          <a:lstStyle/>
          <a:p>
            <a:pPr>
              <a:lnSpc>
                <a:spcPct val="150000"/>
              </a:lnSpc>
            </a:pPr>
            <a:r>
              <a:rPr lang="en-US" sz="2400" b="1" dirty="0" smtClean="0">
                <a:solidFill>
                  <a:srgbClr val="FFFF00"/>
                </a:solidFill>
              </a:rPr>
              <a:t>Electricity and magnetism</a:t>
            </a:r>
          </a:p>
          <a:p>
            <a:pPr>
              <a:lnSpc>
                <a:spcPct val="150000"/>
              </a:lnSpc>
            </a:pPr>
            <a:r>
              <a:rPr lang="en-US" sz="2400" b="1" dirty="0" smtClean="0">
                <a:solidFill>
                  <a:srgbClr val="FFFF00"/>
                </a:solidFill>
              </a:rPr>
              <a:t>Oscillations and waves. Sound</a:t>
            </a:r>
          </a:p>
          <a:p>
            <a:pPr>
              <a:lnSpc>
                <a:spcPct val="150000"/>
              </a:lnSpc>
            </a:pPr>
            <a:r>
              <a:rPr lang="en-US" sz="2400" b="1" dirty="0" smtClean="0">
                <a:solidFill>
                  <a:srgbClr val="FFFF00"/>
                </a:solidFill>
              </a:rPr>
              <a:t>Optical phenomena</a:t>
            </a:r>
          </a:p>
          <a:p>
            <a:pPr>
              <a:lnSpc>
                <a:spcPct val="150000"/>
              </a:lnSpc>
            </a:pPr>
            <a:r>
              <a:rPr lang="en-US" sz="2400" b="1" dirty="0" smtClean="0">
                <a:solidFill>
                  <a:srgbClr val="FFFF00"/>
                </a:solidFill>
              </a:rPr>
              <a:t>Atomic and nuclear physics</a:t>
            </a:r>
          </a:p>
        </p:txBody>
      </p:sp>
      <p:sp>
        <p:nvSpPr>
          <p:cNvPr id="6" name="TextBox 5"/>
          <p:cNvSpPr txBox="1"/>
          <p:nvPr/>
        </p:nvSpPr>
        <p:spPr>
          <a:xfrm>
            <a:off x="179512" y="3500438"/>
            <a:ext cx="4039054" cy="671851"/>
          </a:xfrm>
          <a:prstGeom prst="rect">
            <a:avLst/>
          </a:prstGeom>
          <a:noFill/>
        </p:spPr>
        <p:txBody>
          <a:bodyPr wrap="none" rtlCol="0">
            <a:spAutoFit/>
          </a:bodyPr>
          <a:lstStyle/>
          <a:p>
            <a:pPr>
              <a:lnSpc>
                <a:spcPct val="150000"/>
              </a:lnSpc>
            </a:pPr>
            <a:r>
              <a:rPr lang="en-US" sz="2800" b="1" dirty="0" smtClean="0">
                <a:solidFill>
                  <a:srgbClr val="FFFF00"/>
                </a:solidFill>
              </a:rPr>
              <a:t>Electricity and magnetism</a:t>
            </a:r>
          </a:p>
        </p:txBody>
      </p:sp>
      <p:sp>
        <p:nvSpPr>
          <p:cNvPr id="7" name="TextBox 6"/>
          <p:cNvSpPr txBox="1"/>
          <p:nvPr/>
        </p:nvSpPr>
        <p:spPr>
          <a:xfrm>
            <a:off x="237285" y="4364534"/>
            <a:ext cx="4509055" cy="861774"/>
          </a:xfrm>
          <a:prstGeom prst="rect">
            <a:avLst/>
          </a:prstGeom>
          <a:noFill/>
        </p:spPr>
        <p:txBody>
          <a:bodyPr wrap="none" rtlCol="0">
            <a:spAutoFit/>
          </a:bodyPr>
          <a:lstStyle/>
          <a:p>
            <a:pPr algn="r">
              <a:lnSpc>
                <a:spcPts val="3000"/>
              </a:lnSpc>
            </a:pPr>
            <a:r>
              <a:rPr lang="en-US" sz="2800" b="1" dirty="0" smtClean="0">
                <a:solidFill>
                  <a:srgbClr val="FFFF00"/>
                </a:solidFill>
              </a:rPr>
              <a:t>Interaction  electric current –</a:t>
            </a:r>
          </a:p>
          <a:p>
            <a:pPr algn="r">
              <a:lnSpc>
                <a:spcPts val="3000"/>
              </a:lnSpc>
            </a:pPr>
            <a:r>
              <a:rPr lang="en-US" sz="2800" b="1" dirty="0" smtClean="0">
                <a:solidFill>
                  <a:srgbClr val="FFFF00"/>
                </a:solidFill>
              </a:rPr>
              <a:t>- magnetic field</a:t>
            </a:r>
            <a:endParaRPr lang="en-US" sz="2800" b="1" dirty="0">
              <a:solidFill>
                <a:srgbClr val="FFFF00"/>
              </a:solidFill>
            </a:endParaRPr>
          </a:p>
        </p:txBody>
      </p:sp>
      <p:sp>
        <p:nvSpPr>
          <p:cNvPr id="8" name="TextBox 7"/>
          <p:cNvSpPr txBox="1"/>
          <p:nvPr/>
        </p:nvSpPr>
        <p:spPr>
          <a:xfrm>
            <a:off x="285720" y="5243632"/>
            <a:ext cx="4090800" cy="671851"/>
          </a:xfrm>
          <a:prstGeom prst="rect">
            <a:avLst/>
          </a:prstGeom>
          <a:noFill/>
        </p:spPr>
        <p:txBody>
          <a:bodyPr wrap="none" rtlCol="0">
            <a:spAutoFit/>
          </a:bodyPr>
          <a:lstStyle/>
          <a:p>
            <a:pPr>
              <a:lnSpc>
                <a:spcPct val="150000"/>
              </a:lnSpc>
            </a:pPr>
            <a:r>
              <a:rPr lang="en-US" sz="2800" b="1" dirty="0" smtClean="0">
                <a:solidFill>
                  <a:srgbClr val="FFFF00"/>
                </a:solidFill>
              </a:rPr>
              <a:t>Electromagnetic induction</a:t>
            </a:r>
            <a:endParaRPr lang="en-US" sz="28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par>
                                <p:cTn id="28" presetID="10" presetClass="exit" presetSubtype="0" fill="hold" grpId="1" nodeType="withEffect">
                                  <p:stCondLst>
                                    <p:cond delay="0"/>
                                  </p:stCondLst>
                                  <p:childTnLst>
                                    <p:animEffect transition="out" filter="fade">
                                      <p:cBhvr>
                                        <p:cTn id="29" dur="500"/>
                                        <p:tgtEl>
                                          <p:spTgt spid="5">
                                            <p:txEl>
                                              <p:pRg st="0" end="0"/>
                                            </p:txEl>
                                          </p:spTgt>
                                        </p:tgtEl>
                                      </p:cBhvr>
                                    </p:animEffect>
                                    <p:set>
                                      <p:cBhvr>
                                        <p:cTn id="30" dur="1" fill="hold">
                                          <p:stCondLst>
                                            <p:cond delay="499"/>
                                          </p:stCondLst>
                                        </p:cTn>
                                        <p:tgtEl>
                                          <p:spTgt spid="5">
                                            <p:txEl>
                                              <p:pRg st="0" end="0"/>
                                            </p:txEl>
                                          </p:spTgt>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5">
                                            <p:txEl>
                                              <p:pRg st="1" end="1"/>
                                            </p:txEl>
                                          </p:spTgt>
                                        </p:tgtEl>
                                      </p:cBhvr>
                                    </p:animEffect>
                                    <p:set>
                                      <p:cBhvr>
                                        <p:cTn id="33" dur="1" fill="hold">
                                          <p:stCondLst>
                                            <p:cond delay="499"/>
                                          </p:stCondLst>
                                        </p:cTn>
                                        <p:tgtEl>
                                          <p:spTgt spid="5">
                                            <p:txEl>
                                              <p:pRg st="1" end="1"/>
                                            </p:txEl>
                                          </p:spTgt>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5">
                                            <p:txEl>
                                              <p:pRg st="2" end="2"/>
                                            </p:txEl>
                                          </p:spTgt>
                                        </p:tgtEl>
                                      </p:cBhvr>
                                    </p:animEffect>
                                    <p:set>
                                      <p:cBhvr>
                                        <p:cTn id="36" dur="1" fill="hold">
                                          <p:stCondLst>
                                            <p:cond delay="499"/>
                                          </p:stCondLst>
                                        </p:cTn>
                                        <p:tgtEl>
                                          <p:spTgt spid="5">
                                            <p:txEl>
                                              <p:pRg st="2" end="2"/>
                                            </p:txEl>
                                          </p:spTgt>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5">
                                            <p:txEl>
                                              <p:pRg st="3" end="3"/>
                                            </p:txEl>
                                          </p:spTgt>
                                        </p:tgtEl>
                                      </p:cBhvr>
                                    </p:animEffect>
                                    <p:set>
                                      <p:cBhvr>
                                        <p:cTn id="39" dur="1" fill="hold">
                                          <p:stCondLst>
                                            <p:cond delay="499"/>
                                          </p:stCondLst>
                                        </p:cTn>
                                        <p:tgtEl>
                                          <p:spTgt spid="5">
                                            <p:txEl>
                                              <p:pRg st="3" end="3"/>
                                            </p:txEl>
                                          </p:spTgt>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2000"/>
                                        <p:tgtEl>
                                          <p:spTgt spid="7">
                                            <p:txEl>
                                              <p:pRg st="0" end="0"/>
                                            </p:txEl>
                                          </p:spTgt>
                                        </p:tgtEl>
                                      </p:cBhvr>
                                    </p:animEffect>
                                  </p:childTnLst>
                                </p:cTn>
                              </p:par>
                            </p:childTnLst>
                          </p:cTn>
                        </p:par>
                        <p:par>
                          <p:cTn id="44" fill="hold">
                            <p:stCondLst>
                              <p:cond delay="2500"/>
                            </p:stCondLst>
                            <p:childTnLst>
                              <p:par>
                                <p:cTn id="45" presetID="10" presetClass="entr" presetSubtype="0" fill="hold" nodeType="after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animEffect transition="in" filter="fade">
                                      <p:cBhvr>
                                        <p:cTn id="47" dur="2000"/>
                                        <p:tgtEl>
                                          <p:spTgt spid="7">
                                            <p:txEl>
                                              <p:pRg st="1" end="1"/>
                                            </p:txEl>
                                          </p:spTgt>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5" grpId="1"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12.jpg"/>
          <p:cNvPicPr>
            <a:picLocks noChangeAspect="1"/>
          </p:cNvPicPr>
          <p:nvPr/>
        </p:nvPicPr>
        <p:blipFill>
          <a:blip r:embed="rId2" cstate="print"/>
          <a:stretch>
            <a:fillRect/>
          </a:stretch>
        </p:blipFill>
        <p:spPr>
          <a:xfrm>
            <a:off x="-1" y="-24"/>
            <a:ext cx="5068957" cy="6858000"/>
          </a:xfrm>
          <a:prstGeom prst="rect">
            <a:avLst/>
          </a:prstGeom>
        </p:spPr>
      </p:pic>
      <p:sp>
        <p:nvSpPr>
          <p:cNvPr id="6" name="Rectangle 5"/>
          <p:cNvSpPr/>
          <p:nvPr/>
        </p:nvSpPr>
        <p:spPr>
          <a:xfrm>
            <a:off x="6215074" y="1928802"/>
            <a:ext cx="1285884" cy="400110"/>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marL="457200" indent="-457200" algn="ctr"/>
            <a:r>
              <a:rPr lang="en-US" sz="2000" b="1" dirty="0" smtClean="0"/>
              <a:t>EMF ???</a:t>
            </a:r>
            <a:endParaRPr lang="en-US" sz="2000" b="1" dirty="0"/>
          </a:p>
        </p:txBody>
      </p:sp>
      <p:sp>
        <p:nvSpPr>
          <p:cNvPr id="4" name="Rounded Rectangle 3"/>
          <p:cNvSpPr/>
          <p:nvPr/>
        </p:nvSpPr>
        <p:spPr>
          <a:xfrm>
            <a:off x="0" y="1000108"/>
            <a:ext cx="4857752" cy="2857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0" y="785794"/>
            <a:ext cx="4857752"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 on the vertical axis of the diagram are the values for the EMF (U)…</a:t>
            </a:r>
            <a:endParaRPr lang="en-US" sz="2400" b="1" dirty="0"/>
          </a:p>
        </p:txBody>
      </p:sp>
      <p:sp>
        <p:nvSpPr>
          <p:cNvPr id="12" name="Rectangle 11"/>
          <p:cNvSpPr/>
          <p:nvPr/>
        </p:nvSpPr>
        <p:spPr>
          <a:xfrm>
            <a:off x="4929190" y="4314774"/>
            <a:ext cx="3929090" cy="400110"/>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marL="457200" indent="-457200" algn="ctr"/>
            <a:r>
              <a:rPr lang="en-US" sz="2000" b="1" dirty="0" smtClean="0"/>
              <a:t>Voltage – current misconception</a:t>
            </a:r>
            <a:endParaRPr lang="en-US" sz="2000" b="1" dirty="0"/>
          </a:p>
        </p:txBody>
      </p:sp>
      <p:sp>
        <p:nvSpPr>
          <p:cNvPr id="13" name="Rounded Rectangle 12"/>
          <p:cNvSpPr/>
          <p:nvPr/>
        </p:nvSpPr>
        <p:spPr>
          <a:xfrm>
            <a:off x="152400" y="4000504"/>
            <a:ext cx="4857752" cy="2857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152400" y="3717261"/>
            <a:ext cx="4857752"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 but the voltage and the current gradually decrease …</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0 1.56069E-6 L 0.43142 -0.05318 " pathEditMode="relative" rAng="0" ptsTypes="AA">
                                      <p:cBhvr>
                                        <p:cTn id="14" dur="1000" fill="hold"/>
                                        <p:tgtEl>
                                          <p:spTgt spid="5"/>
                                        </p:tgtEl>
                                        <p:attrNameLst>
                                          <p:attrName>ppt_x</p:attrName>
                                          <p:attrName>ppt_y</p:attrName>
                                        </p:attrNameLst>
                                      </p:cBhvr>
                                      <p:rCtr x="216" y="-27"/>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500"/>
                            </p:stCondLst>
                            <p:childTnLst>
                              <p:par>
                                <p:cTn id="27" presetID="23" presetClass="entr" presetSubtype="16"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fltVal val="0"/>
                                          </p:val>
                                        </p:tav>
                                        <p:tav tm="100000">
                                          <p:val>
                                            <p:strVal val="#ppt_w"/>
                                          </p:val>
                                        </p:tav>
                                      </p:tavLst>
                                    </p:anim>
                                    <p:anim calcmode="lin" valueType="num">
                                      <p:cBhvr>
                                        <p:cTn id="30" dur="1000" fill="hold"/>
                                        <p:tgtEl>
                                          <p:spTgt spid="14"/>
                                        </p:tgtEl>
                                        <p:attrNameLst>
                                          <p:attrName>ppt_h</p:attrName>
                                        </p:attrNameLst>
                                      </p:cBhvr>
                                      <p:tavLst>
                                        <p:tav tm="0">
                                          <p:val>
                                            <p:fltVal val="0"/>
                                          </p:val>
                                        </p:tav>
                                        <p:tav tm="100000">
                                          <p:val>
                                            <p:strVal val="#ppt_h"/>
                                          </p:val>
                                        </p:tav>
                                      </p:tavLst>
                                    </p:anim>
                                  </p:childTnLst>
                                </p:cTn>
                              </p:par>
                              <p:par>
                                <p:cTn id="31" presetID="56" presetClass="path" presetSubtype="0" accel="50000" decel="50000" fill="hold" grpId="1" nodeType="withEffect">
                                  <p:stCondLst>
                                    <p:cond delay="0"/>
                                  </p:stCondLst>
                                  <p:childTnLst>
                                    <p:animMotion origin="layout" path="M 0 1.56069E-6 L 0.43142 -0.05318 " pathEditMode="relative" rAng="0" ptsTypes="AA">
                                      <p:cBhvr>
                                        <p:cTn id="32" dur="1000" fill="hold"/>
                                        <p:tgtEl>
                                          <p:spTgt spid="14"/>
                                        </p:tgtEl>
                                        <p:attrNameLst>
                                          <p:attrName>ppt_x</p:attrName>
                                          <p:attrName>ppt_y</p:attrName>
                                        </p:attrNameLst>
                                      </p:cBhvr>
                                      <p:rCtr x="216" y="-27"/>
                                    </p:animMotion>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5" grpId="0" animBg="1"/>
      <p:bldP spid="5" grpId="1" animBg="1"/>
      <p:bldP spid="12" grpId="0" animBg="1"/>
      <p:bldP spid="13" grpId="0" animBg="1"/>
      <p:bldP spid="14" grpId="0" animBg="1"/>
      <p:bldP spid="14"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13.jpg"/>
          <p:cNvPicPr>
            <a:picLocks noChangeAspect="1"/>
          </p:cNvPicPr>
          <p:nvPr/>
        </p:nvPicPr>
        <p:blipFill>
          <a:blip r:embed="rId3" cstate="print"/>
          <a:stretch>
            <a:fillRect/>
          </a:stretch>
        </p:blipFill>
        <p:spPr>
          <a:xfrm>
            <a:off x="0" y="0"/>
            <a:ext cx="5033394" cy="6858000"/>
          </a:xfrm>
          <a:prstGeom prst="rect">
            <a:avLst/>
          </a:prstGeom>
        </p:spPr>
      </p:pic>
      <p:sp>
        <p:nvSpPr>
          <p:cNvPr id="5" name="Rounded Rectangle 4"/>
          <p:cNvSpPr/>
          <p:nvPr/>
        </p:nvSpPr>
        <p:spPr>
          <a:xfrm>
            <a:off x="0" y="71414"/>
            <a:ext cx="3000364" cy="5000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642974" y="71414"/>
            <a:ext cx="4857752" cy="461665"/>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One hertz is one period per second.</a:t>
            </a:r>
            <a:endParaRPr lang="en-US" sz="2400" b="1" dirty="0"/>
          </a:p>
        </p:txBody>
      </p:sp>
      <p:sp>
        <p:nvSpPr>
          <p:cNvPr id="8" name="Rounded Rectangle 7"/>
          <p:cNvSpPr/>
          <p:nvPr/>
        </p:nvSpPr>
        <p:spPr>
          <a:xfrm>
            <a:off x="0" y="714356"/>
            <a:ext cx="3071802" cy="5000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85850" y="285728"/>
            <a:ext cx="4857752" cy="1569660"/>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alternating current have significant advantages compared to the direct one. Before all, it is easier to produce it then the direct current.</a:t>
            </a:r>
            <a:endParaRPr lang="en-US" sz="2400" b="1" dirty="0"/>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mk-MK"/>
          </a:p>
        </p:txBody>
      </p:sp>
      <p:graphicFrame>
        <p:nvGraphicFramePr>
          <p:cNvPr id="1029" name="Object 5"/>
          <p:cNvGraphicFramePr>
            <a:graphicFrameLocks noChangeAspect="1"/>
          </p:cNvGraphicFramePr>
          <p:nvPr/>
        </p:nvGraphicFramePr>
        <p:xfrm>
          <a:off x="5429256" y="1047751"/>
          <a:ext cx="1071563" cy="396875"/>
        </p:xfrm>
        <a:graphic>
          <a:graphicData uri="http://schemas.openxmlformats.org/presentationml/2006/ole">
            <p:oleObj spid="_x0000_s1029" name="Equation" r:id="rId4" imgW="380880" imgH="139680" progId="Equation.DSMT4">
              <p:embed/>
            </p:oleObj>
          </a:graphicData>
        </a:graphic>
      </p:graphicFrame>
      <p:sp>
        <p:nvSpPr>
          <p:cNvPr id="16" name="Rounded Rectangle 15"/>
          <p:cNvSpPr/>
          <p:nvPr/>
        </p:nvSpPr>
        <p:spPr>
          <a:xfrm>
            <a:off x="-32" y="3071810"/>
            <a:ext cx="3071802" cy="5000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ounded Rectangle 16"/>
          <p:cNvSpPr/>
          <p:nvPr/>
        </p:nvSpPr>
        <p:spPr>
          <a:xfrm>
            <a:off x="-32" y="4357694"/>
            <a:ext cx="2571768" cy="5000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1000164" y="2285992"/>
            <a:ext cx="4857752" cy="19389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voltage and the current can have the same frequency ... In this case we say  that there is not phase difference between the voltage and the current.</a:t>
            </a:r>
            <a:endParaRPr lang="en-US" sz="2400" b="1" dirty="0"/>
          </a:p>
        </p:txBody>
      </p:sp>
      <p:sp>
        <p:nvSpPr>
          <p:cNvPr id="15" name="Rectangle 14"/>
          <p:cNvSpPr/>
          <p:nvPr/>
        </p:nvSpPr>
        <p:spPr>
          <a:xfrm>
            <a:off x="-1143040" y="3571876"/>
            <a:ext cx="4857752" cy="1938992"/>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In practice, instead of one frame, a coil with many loops is used, because the induced voltage is proportional with the number of the loops.</a:t>
            </a:r>
            <a:endParaRPr lang="en-US" sz="2400" b="1" dirty="0"/>
          </a:p>
        </p:txBody>
      </p:sp>
      <p:graphicFrame>
        <p:nvGraphicFramePr>
          <p:cNvPr id="13" name="Object 5"/>
          <p:cNvGraphicFramePr>
            <a:graphicFrameLocks noChangeAspect="1"/>
          </p:cNvGraphicFramePr>
          <p:nvPr/>
        </p:nvGraphicFramePr>
        <p:xfrm>
          <a:off x="6572264" y="785794"/>
          <a:ext cx="679450" cy="936625"/>
        </p:xfrm>
        <a:graphic>
          <a:graphicData uri="http://schemas.openxmlformats.org/presentationml/2006/ole">
            <p:oleObj spid="_x0000_s1030" name="Equation" r:id="rId5" imgW="241200" imgH="330120" progId="Equation.DSMT4">
              <p:embed/>
            </p:oleObj>
          </a:graphicData>
        </a:graphic>
      </p:graphicFrame>
      <p:graphicFrame>
        <p:nvGraphicFramePr>
          <p:cNvPr id="18" name="Object 5"/>
          <p:cNvGraphicFramePr>
            <a:graphicFrameLocks noChangeAspect="1"/>
          </p:cNvGraphicFramePr>
          <p:nvPr/>
        </p:nvGraphicFramePr>
        <p:xfrm>
          <a:off x="7286644" y="785794"/>
          <a:ext cx="608013" cy="936625"/>
        </p:xfrm>
        <a:graphic>
          <a:graphicData uri="http://schemas.openxmlformats.org/presentationml/2006/ole">
            <p:oleObj spid="_x0000_s1031" name="Equation" r:id="rId6" imgW="215640" imgH="330120" progId="Equation.DSMT4">
              <p:embed/>
            </p:oleObj>
          </a:graphicData>
        </a:graphic>
      </p:graphicFrame>
      <p:graphicFrame>
        <p:nvGraphicFramePr>
          <p:cNvPr id="19" name="Object 5"/>
          <p:cNvGraphicFramePr>
            <a:graphicFrameLocks noChangeAspect="1"/>
          </p:cNvGraphicFramePr>
          <p:nvPr/>
        </p:nvGraphicFramePr>
        <p:xfrm>
          <a:off x="7929586" y="1031861"/>
          <a:ext cx="249237" cy="396875"/>
        </p:xfrm>
        <a:graphic>
          <a:graphicData uri="http://schemas.openxmlformats.org/presentationml/2006/ole">
            <p:oleObj spid="_x0000_s1032" name="Equation" r:id="rId7" imgW="88560" imgH="1396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5E-6 -1.48148E-6 L 0.51736 0.02546 " pathEditMode="relative" rAng="0" ptsTypes="AA">
                                      <p:cBhvr>
                                        <p:cTn id="14" dur="1000" fill="hold"/>
                                        <p:tgtEl>
                                          <p:spTgt spid="6"/>
                                        </p:tgtEl>
                                        <p:attrNameLst>
                                          <p:attrName>ppt_x</p:attrName>
                                          <p:attrName>ppt_y</p:attrName>
                                        </p:attrNameLst>
                                      </p:cBhvr>
                                      <p:rCtr x="259" y="13"/>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29"/>
                                        </p:tgtEl>
                                        <p:attrNameLst>
                                          <p:attrName>style.visibility</p:attrName>
                                        </p:attrNameLst>
                                      </p:cBhvr>
                                      <p:to>
                                        <p:strVal val="visible"/>
                                      </p:to>
                                    </p:set>
                                    <p:animEffect transition="in" filter="fade">
                                      <p:cBhvr>
                                        <p:cTn id="19" dur="500"/>
                                        <p:tgtEl>
                                          <p:spTgt spid="102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500"/>
                            </p:stCondLst>
                            <p:childTnLst>
                              <p:par>
                                <p:cTn id="41" presetID="2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childTnLst>
                                </p:cTn>
                              </p:par>
                              <p:par>
                                <p:cTn id="45" presetID="56" presetClass="path" presetSubtype="0" accel="50000" decel="50000" fill="hold" grpId="1" nodeType="withEffect">
                                  <p:stCondLst>
                                    <p:cond delay="0"/>
                                  </p:stCondLst>
                                  <p:childTnLst>
                                    <p:animMotion origin="layout" path="M 2.5E-6 1.84971E-6 L 0.54861 0.2178 " pathEditMode="relative" rAng="0" ptsTypes="AA">
                                      <p:cBhvr>
                                        <p:cTn id="46" dur="1000" fill="hold"/>
                                        <p:tgtEl>
                                          <p:spTgt spid="9"/>
                                        </p:tgtEl>
                                        <p:attrNameLst>
                                          <p:attrName>ppt_x</p:attrName>
                                          <p:attrName>ppt_y</p:attrName>
                                        </p:attrNameLst>
                                      </p:cBhvr>
                                      <p:rCtr x="274" y="109"/>
                                    </p:animMotion>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500"/>
                            </p:stCondLst>
                            <p:childTnLst>
                              <p:par>
                                <p:cTn id="53" presetID="2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000" fill="hold"/>
                                        <p:tgtEl>
                                          <p:spTgt spid="14"/>
                                        </p:tgtEl>
                                        <p:attrNameLst>
                                          <p:attrName>ppt_w</p:attrName>
                                        </p:attrNameLst>
                                      </p:cBhvr>
                                      <p:tavLst>
                                        <p:tav tm="0">
                                          <p:val>
                                            <p:fltVal val="0"/>
                                          </p:val>
                                        </p:tav>
                                        <p:tav tm="100000">
                                          <p:val>
                                            <p:strVal val="#ppt_w"/>
                                          </p:val>
                                        </p:tav>
                                      </p:tavLst>
                                    </p:anim>
                                    <p:anim calcmode="lin" valueType="num">
                                      <p:cBhvr>
                                        <p:cTn id="56" dur="1000" fill="hold"/>
                                        <p:tgtEl>
                                          <p:spTgt spid="14"/>
                                        </p:tgtEl>
                                        <p:attrNameLst>
                                          <p:attrName>ppt_h</p:attrName>
                                        </p:attrNameLst>
                                      </p:cBhvr>
                                      <p:tavLst>
                                        <p:tav tm="0">
                                          <p:val>
                                            <p:fltVal val="0"/>
                                          </p:val>
                                        </p:tav>
                                        <p:tav tm="100000">
                                          <p:val>
                                            <p:strVal val="#ppt_h"/>
                                          </p:val>
                                        </p:tav>
                                      </p:tavLst>
                                    </p:anim>
                                  </p:childTnLst>
                                </p:cTn>
                              </p:par>
                              <p:par>
                                <p:cTn id="57" presetID="56" presetClass="path" presetSubtype="0" accel="50000" decel="50000" fill="hold" grpId="1" nodeType="withEffect">
                                  <p:stCondLst>
                                    <p:cond delay="0"/>
                                  </p:stCondLst>
                                  <p:childTnLst>
                                    <p:animMotion origin="layout" path="M 2.77556E-17 1.56069E-6 L 0.12326 0.06728 " pathEditMode="relative" rAng="0" ptsTypes="AA">
                                      <p:cBhvr>
                                        <p:cTn id="58" dur="1000" fill="hold"/>
                                        <p:tgtEl>
                                          <p:spTgt spid="14"/>
                                        </p:tgtEl>
                                        <p:attrNameLst>
                                          <p:attrName>ppt_x</p:attrName>
                                          <p:attrName>ppt_y</p:attrName>
                                        </p:attrNameLst>
                                      </p:cBhvr>
                                      <p:rCtr x="62" y="34"/>
                                    </p:animMotion>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left)">
                                      <p:cBhvr>
                                        <p:cTn id="63" dur="500"/>
                                        <p:tgtEl>
                                          <p:spTgt spid="17"/>
                                        </p:tgtEl>
                                      </p:cBhvr>
                                    </p:animEffect>
                                  </p:childTnLst>
                                </p:cTn>
                              </p:par>
                            </p:childTnLst>
                          </p:cTn>
                        </p:par>
                        <p:par>
                          <p:cTn id="64" fill="hold">
                            <p:stCondLst>
                              <p:cond delay="500"/>
                            </p:stCondLst>
                            <p:childTnLst>
                              <p:par>
                                <p:cTn id="65" presetID="23" presetClass="entr" presetSubtype="16"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1000" fill="hold"/>
                                        <p:tgtEl>
                                          <p:spTgt spid="15"/>
                                        </p:tgtEl>
                                        <p:attrNameLst>
                                          <p:attrName>ppt_w</p:attrName>
                                        </p:attrNameLst>
                                      </p:cBhvr>
                                      <p:tavLst>
                                        <p:tav tm="0">
                                          <p:val>
                                            <p:fltVal val="0"/>
                                          </p:val>
                                        </p:tav>
                                        <p:tav tm="100000">
                                          <p:val>
                                            <p:strVal val="#ppt_w"/>
                                          </p:val>
                                        </p:tav>
                                      </p:tavLst>
                                    </p:anim>
                                    <p:anim calcmode="lin" valueType="num">
                                      <p:cBhvr>
                                        <p:cTn id="68" dur="1000" fill="hold"/>
                                        <p:tgtEl>
                                          <p:spTgt spid="15"/>
                                        </p:tgtEl>
                                        <p:attrNameLst>
                                          <p:attrName>ppt_h</p:attrName>
                                        </p:attrNameLst>
                                      </p:cBhvr>
                                      <p:tavLst>
                                        <p:tav tm="0">
                                          <p:val>
                                            <p:fltVal val="0"/>
                                          </p:val>
                                        </p:tav>
                                        <p:tav tm="100000">
                                          <p:val>
                                            <p:strVal val="#ppt_h"/>
                                          </p:val>
                                        </p:tav>
                                      </p:tavLst>
                                    </p:anim>
                                  </p:childTnLst>
                                </p:cTn>
                              </p:par>
                              <p:par>
                                <p:cTn id="69" presetID="56" presetClass="path" presetSubtype="0" accel="50000" decel="50000" fill="hold" grpId="1" nodeType="withEffect">
                                  <p:stCondLst>
                                    <p:cond delay="0"/>
                                  </p:stCondLst>
                                  <p:childTnLst>
                                    <p:animMotion origin="layout" path="M 5E-6 -1.6763E-6 L 0.58768 0.12139 " pathEditMode="relative" rAng="0" ptsTypes="AA">
                                      <p:cBhvr>
                                        <p:cTn id="70" dur="1000" fill="hold"/>
                                        <p:tgtEl>
                                          <p:spTgt spid="15"/>
                                        </p:tgtEl>
                                        <p:attrNameLst>
                                          <p:attrName>ppt_x</p:attrName>
                                          <p:attrName>ppt_y</p:attrName>
                                        </p:attrNameLst>
                                      </p:cBhvr>
                                      <p:rCtr x="294" y="6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P spid="8" grpId="0" animBg="1"/>
      <p:bldP spid="9" grpId="0" animBg="1"/>
      <p:bldP spid="9" grpId="1" animBg="1"/>
      <p:bldP spid="16" grpId="0" animBg="1"/>
      <p:bldP spid="17" grpId="0" animBg="1"/>
      <p:bldP spid="14" grpId="0" animBg="1"/>
      <p:bldP spid="14" grpId="1" animBg="1"/>
      <p:bldP spid="15" grpId="0" animBg="1"/>
      <p:bldP spid="15"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14.jpg"/>
          <p:cNvPicPr>
            <a:picLocks noChangeAspect="1"/>
          </p:cNvPicPr>
          <p:nvPr/>
        </p:nvPicPr>
        <p:blipFill>
          <a:blip r:embed="rId2" cstate="print"/>
          <a:stretch>
            <a:fillRect/>
          </a:stretch>
        </p:blipFill>
        <p:spPr>
          <a:xfrm>
            <a:off x="0" y="0"/>
            <a:ext cx="4993382" cy="6858000"/>
          </a:xfrm>
          <a:prstGeom prst="rect">
            <a:avLst/>
          </a:prstGeom>
        </p:spPr>
      </p:pic>
      <p:sp>
        <p:nvSpPr>
          <p:cNvPr id="4" name="Rounded Rectangle 3"/>
          <p:cNvSpPr/>
          <p:nvPr/>
        </p:nvSpPr>
        <p:spPr>
          <a:xfrm>
            <a:off x="2143108" y="4643446"/>
            <a:ext cx="2857520" cy="3571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1320810" y="4383953"/>
            <a:ext cx="4608512" cy="830997"/>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Recall that the electric energy in cars is produced by alternators.</a:t>
            </a:r>
            <a:endParaRPr lang="en-US" sz="2200" b="1" dirty="0"/>
          </a:p>
        </p:txBody>
      </p:sp>
      <p:sp>
        <p:nvSpPr>
          <p:cNvPr id="6" name="Rectangle 5"/>
          <p:cNvSpPr/>
          <p:nvPr/>
        </p:nvSpPr>
        <p:spPr>
          <a:xfrm>
            <a:off x="3966866" y="1428736"/>
            <a:ext cx="4962852" cy="132343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children can not recall an information if it is not given before. Instead, they can be given a task, to obtain an information how the electric energy is produced in the cars.</a:t>
            </a:r>
            <a:endParaRPr lang="en-US" sz="2000" b="1" dirty="0"/>
          </a:p>
        </p:txBody>
      </p:sp>
      <p:sp>
        <p:nvSpPr>
          <p:cNvPr id="7" name="Rounded Rectangle 6"/>
          <p:cNvSpPr/>
          <p:nvPr/>
        </p:nvSpPr>
        <p:spPr>
          <a:xfrm>
            <a:off x="2214546" y="4929198"/>
            <a:ext cx="2857520" cy="7143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473210" y="5026895"/>
            <a:ext cx="4608512" cy="1200329"/>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The alternating voltage in the cars is transformed into direct voltage by the semiconductor diode.</a:t>
            </a:r>
            <a:endParaRPr lang="en-US" sz="2200" b="1" dirty="0"/>
          </a:p>
        </p:txBody>
      </p:sp>
      <p:sp>
        <p:nvSpPr>
          <p:cNvPr id="9" name="Rectangle 8"/>
          <p:cNvSpPr/>
          <p:nvPr/>
        </p:nvSpPr>
        <p:spPr>
          <a:xfrm>
            <a:off x="4714876" y="5078568"/>
            <a:ext cx="4024634"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students will learn about semiconductors and diodes later. </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4.16667E-6 1.48148E-6 L 0.33195 -0.5882 " pathEditMode="relative" rAng="0" ptsTypes="AA">
                                      <p:cBhvr>
                                        <p:cTn id="14" dur="1000" fill="hold"/>
                                        <p:tgtEl>
                                          <p:spTgt spid="5"/>
                                        </p:tgtEl>
                                        <p:attrNameLst>
                                          <p:attrName>ppt_x</p:attrName>
                                          <p:attrName>ppt_y</p:attrName>
                                        </p:attrNameLst>
                                      </p:cBhvr>
                                      <p:rCtr x="166" y="-294"/>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500"/>
                            </p:stCondLst>
                            <p:childTnLst>
                              <p:par>
                                <p:cTn id="27" presetID="23" presetClass="entr" presetSubtype="16"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childTnLst>
                                </p:cTn>
                              </p:par>
                              <p:par>
                                <p:cTn id="31" presetID="56" presetClass="path" presetSubtype="0" accel="50000" decel="50000" fill="hold" grpId="1" nodeType="withEffect">
                                  <p:stCondLst>
                                    <p:cond delay="0"/>
                                  </p:stCondLst>
                                  <p:childTnLst>
                                    <p:animMotion origin="layout" path="M -8.33333E-7 -1.85185E-6 L 0.30747 -0.18403 " pathEditMode="relative" rAng="0" ptsTypes="AA">
                                      <p:cBhvr>
                                        <p:cTn id="32" dur="1000" fill="hold"/>
                                        <p:tgtEl>
                                          <p:spTgt spid="8"/>
                                        </p:tgtEl>
                                        <p:attrNameLst>
                                          <p:attrName>ppt_x</p:attrName>
                                          <p:attrName>ppt_y</p:attrName>
                                        </p:attrNameLst>
                                      </p:cBhvr>
                                      <p:rCtr x="154" y="-92"/>
                                    </p:animMotion>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6" grpId="0" animBg="1"/>
      <p:bldP spid="7" grpId="0" animBg="1"/>
      <p:bldP spid="8" grpId="0" animBg="1"/>
      <p:bldP spid="8" grpId="1"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hidden="1"/>
          <p:cNvSpPr/>
          <p:nvPr/>
        </p:nvSpPr>
        <p:spPr>
          <a:xfrm>
            <a:off x="4714876" y="5078568"/>
            <a:ext cx="4024634"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students will learn about semiconductors and diodes later. </a:t>
            </a:r>
            <a:endParaRPr lang="en-US" sz="2000" b="1" dirty="0"/>
          </a:p>
        </p:txBody>
      </p:sp>
      <p:grpSp>
        <p:nvGrpSpPr>
          <p:cNvPr id="12" name="Group 11"/>
          <p:cNvGrpSpPr/>
          <p:nvPr/>
        </p:nvGrpSpPr>
        <p:grpSpPr>
          <a:xfrm>
            <a:off x="-32" y="-24"/>
            <a:ext cx="5048268" cy="6858024"/>
            <a:chOff x="-32" y="-24"/>
            <a:chExt cx="5048268" cy="6858024"/>
          </a:xfrm>
        </p:grpSpPr>
        <p:pic>
          <p:nvPicPr>
            <p:cNvPr id="2" name="Picture 1" descr="sl15.jpg"/>
            <p:cNvPicPr>
              <a:picLocks noChangeAspect="1"/>
            </p:cNvPicPr>
            <p:nvPr/>
          </p:nvPicPr>
          <p:blipFill>
            <a:blip r:embed="rId2" cstate="print"/>
            <a:stretch>
              <a:fillRect/>
            </a:stretch>
          </p:blipFill>
          <p:spPr>
            <a:xfrm>
              <a:off x="-32" y="-24"/>
              <a:ext cx="5048268" cy="6858024"/>
            </a:xfrm>
            <a:prstGeom prst="rect">
              <a:avLst/>
            </a:prstGeom>
          </p:spPr>
        </p:pic>
        <p:sp>
          <p:nvSpPr>
            <p:cNvPr id="10" name="Rectangle 9"/>
            <p:cNvSpPr/>
            <p:nvPr/>
          </p:nvSpPr>
          <p:spPr>
            <a:xfrm>
              <a:off x="2699792" y="5517232"/>
              <a:ext cx="2088232" cy="1080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descr="Slika_Zadaca.JPG"/>
          <p:cNvPicPr>
            <a:picLocks noChangeAspect="1"/>
          </p:cNvPicPr>
          <p:nvPr/>
        </p:nvPicPr>
        <p:blipFill>
          <a:blip r:embed="rId3" cstate="print"/>
          <a:stretch>
            <a:fillRect/>
          </a:stretch>
        </p:blipFill>
        <p:spPr>
          <a:xfrm>
            <a:off x="2627784" y="5517232"/>
            <a:ext cx="2232248" cy="972694"/>
          </a:xfrm>
          <a:prstGeom prst="rect">
            <a:avLst/>
          </a:prstGeom>
        </p:spPr>
      </p:pic>
      <p:sp>
        <p:nvSpPr>
          <p:cNvPr id="6" name="Rounded Rectangle 5"/>
          <p:cNvSpPr/>
          <p:nvPr/>
        </p:nvSpPr>
        <p:spPr>
          <a:xfrm>
            <a:off x="15766" y="5605006"/>
            <a:ext cx="277180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828600" y="5373216"/>
            <a:ext cx="4394934" cy="1200329"/>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See fig. 17.9 and answer how the electric current depends on the number of loops.</a:t>
            </a:r>
            <a:endParaRPr lang="en-US" sz="2200" b="1" dirty="0"/>
          </a:p>
        </p:txBody>
      </p:sp>
      <p:grpSp>
        <p:nvGrpSpPr>
          <p:cNvPr id="19" name="Group 18"/>
          <p:cNvGrpSpPr/>
          <p:nvPr/>
        </p:nvGrpSpPr>
        <p:grpSpPr>
          <a:xfrm>
            <a:off x="5436096" y="375047"/>
            <a:ext cx="2840503" cy="2117849"/>
            <a:chOff x="5619929" y="303039"/>
            <a:chExt cx="2840503" cy="2117849"/>
          </a:xfrm>
        </p:grpSpPr>
        <p:pic>
          <p:nvPicPr>
            <p:cNvPr id="15" name="Picture 14" descr="strawberry.jpg"/>
            <p:cNvPicPr>
              <a:picLocks noChangeAspect="1"/>
            </p:cNvPicPr>
            <p:nvPr/>
          </p:nvPicPr>
          <p:blipFill>
            <a:blip r:embed="rId4" cstate="print"/>
            <a:stretch>
              <a:fillRect/>
            </a:stretch>
          </p:blipFill>
          <p:spPr>
            <a:xfrm>
              <a:off x="6432376" y="980728"/>
              <a:ext cx="1019944" cy="956198"/>
            </a:xfrm>
            <a:prstGeom prst="rect">
              <a:avLst/>
            </a:prstGeom>
          </p:spPr>
        </p:pic>
        <p:sp>
          <p:nvSpPr>
            <p:cNvPr id="17" name="Rectangle 16"/>
            <p:cNvSpPr/>
            <p:nvPr/>
          </p:nvSpPr>
          <p:spPr>
            <a:xfrm>
              <a:off x="5724128" y="591071"/>
              <a:ext cx="2592288" cy="1757809"/>
            </a:xfrm>
            <a:prstGeom prst="rect">
              <a:avLst/>
            </a:prstGeom>
            <a:noFill/>
          </p:spPr>
          <p:txBody>
            <a:bodyPr wrap="none" lIns="91440" tIns="45720" rIns="91440" bIns="45720">
              <a:prstTxWarp prst="textArchUp">
                <a:avLst>
                  <a:gd name="adj" fmla="val 6289013"/>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Voltage - current</a:t>
              </a:r>
              <a:endParaRPr lang="en-US"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 name="Rectangle 17"/>
            <p:cNvSpPr/>
            <p:nvPr/>
          </p:nvSpPr>
          <p:spPr>
            <a:xfrm>
              <a:off x="5619929" y="303039"/>
              <a:ext cx="2840503" cy="2117849"/>
            </a:xfrm>
            <a:prstGeom prst="rect">
              <a:avLst/>
            </a:prstGeom>
            <a:noFill/>
          </p:spPr>
          <p:txBody>
            <a:bodyPr wrap="none" lIns="91440" tIns="45720" rIns="91440" bIns="45720">
              <a:prstTxWarp prst="textArchDown">
                <a:avLst>
                  <a:gd name="adj" fmla="val 17154597"/>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misconception</a:t>
              </a:r>
              <a:endParaRPr lang="en-US"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77778E-6 9.80574E-7 L 0.57084 -0.33927 " pathEditMode="relative" rAng="0" ptsTypes="AA">
                                      <p:cBhvr>
                                        <p:cTn id="14" dur="1000" fill="hold"/>
                                        <p:tgtEl>
                                          <p:spTgt spid="7"/>
                                        </p:tgtEl>
                                        <p:attrNameLst>
                                          <p:attrName>ppt_x</p:attrName>
                                          <p:attrName>ppt_y</p:attrName>
                                        </p:attrNameLst>
                                      </p:cBhvr>
                                      <p:rCtr x="285" y="-170"/>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par>
                          <p:cTn id="21" fill="hold">
                            <p:stCondLst>
                              <p:cond delay="500"/>
                            </p:stCondLst>
                            <p:childTnLst>
                              <p:par>
                                <p:cTn id="22" presetID="6" presetClass="emph" presetSubtype="0" fill="hold" nodeType="afterEffect">
                                  <p:stCondLst>
                                    <p:cond delay="0"/>
                                  </p:stCondLst>
                                  <p:childTnLst>
                                    <p:animScale>
                                      <p:cBhvr>
                                        <p:cTn id="23" dur="1000" fill="hold"/>
                                        <p:tgtEl>
                                          <p:spTgt spid="9"/>
                                        </p:tgtEl>
                                      </p:cBhvr>
                                      <p:by x="170000" y="170000"/>
                                    </p:animScale>
                                  </p:childTnLst>
                                </p:cTn>
                              </p:par>
                              <p:par>
                                <p:cTn id="24" presetID="56" presetClass="path" presetSubtype="0" accel="50000" decel="50000" fill="hold" nodeType="withEffect">
                                  <p:stCondLst>
                                    <p:cond delay="0"/>
                                  </p:stCondLst>
                                  <p:childTnLst>
                                    <p:animMotion origin="layout" path="M 5E-6 -1.48148E-6 L 0.31112 -0.10231 " pathEditMode="relative" rAng="0" ptsTypes="AA">
                                      <p:cBhvr>
                                        <p:cTn id="25" dur="1000" fill="hold"/>
                                        <p:tgtEl>
                                          <p:spTgt spid="9"/>
                                        </p:tgtEl>
                                        <p:attrNameLst>
                                          <p:attrName>ppt_x</p:attrName>
                                          <p:attrName>ppt_y</p:attrName>
                                        </p:attrNameLst>
                                      </p:cBhvr>
                                      <p:rCtr x="156" y="-51"/>
                                    </p:animMotion>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strVal val="4*#ppt_w"/>
                                          </p:val>
                                        </p:tav>
                                        <p:tav tm="100000">
                                          <p:val>
                                            <p:strVal val="#ppt_w"/>
                                          </p:val>
                                        </p:tav>
                                      </p:tavLst>
                                    </p:anim>
                                    <p:anim calcmode="lin" valueType="num">
                                      <p:cBhvr>
                                        <p:cTn id="31" dur="500" fill="hold"/>
                                        <p:tgtEl>
                                          <p:spTgt spid="1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animBg="1"/>
      <p:bldP spid="7"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20.JPG"/>
          <p:cNvPicPr>
            <a:picLocks noChangeAspect="1"/>
          </p:cNvPicPr>
          <p:nvPr/>
        </p:nvPicPr>
        <p:blipFill>
          <a:blip r:embed="rId2" cstate="print"/>
          <a:stretch>
            <a:fillRect/>
          </a:stretch>
        </p:blipFill>
        <p:spPr>
          <a:xfrm>
            <a:off x="-36512" y="0"/>
            <a:ext cx="5131306" cy="6858000"/>
          </a:xfrm>
          <a:prstGeom prst="rect">
            <a:avLst/>
          </a:prstGeom>
        </p:spPr>
      </p:pic>
      <p:sp>
        <p:nvSpPr>
          <p:cNvPr id="3" name="Rectangle 2"/>
          <p:cNvSpPr/>
          <p:nvPr/>
        </p:nvSpPr>
        <p:spPr>
          <a:xfrm>
            <a:off x="-468560" y="-99392"/>
            <a:ext cx="4032448" cy="1569660"/>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Place the primary coil on the core of the transformer and plug it into the mains with voltage of 220 V.</a:t>
            </a:r>
            <a:endParaRPr lang="en-US" sz="2200" b="1" dirty="0"/>
          </a:p>
        </p:txBody>
      </p:sp>
      <p:sp>
        <p:nvSpPr>
          <p:cNvPr id="4" name="Rectangle 3">
            <a:hlinkClick r:id="rId3" action="ppaction://hlinksldjump"/>
          </p:cNvPr>
          <p:cNvSpPr/>
          <p:nvPr/>
        </p:nvSpPr>
        <p:spPr>
          <a:xfrm>
            <a:off x="4860032" y="1745521"/>
            <a:ext cx="4032448" cy="132343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The authors propose to the children to use the mains and voltage of 220 V very easy, without any safety recommendations. </a:t>
            </a:r>
            <a:endParaRPr lang="en-US" sz="2000" b="1" dirty="0"/>
          </a:p>
        </p:txBody>
      </p:sp>
      <p:sp>
        <p:nvSpPr>
          <p:cNvPr id="5" name="Rounded Rectangle 4"/>
          <p:cNvSpPr/>
          <p:nvPr/>
        </p:nvSpPr>
        <p:spPr>
          <a:xfrm>
            <a:off x="195278" y="532914"/>
            <a:ext cx="2880320"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540568" y="980728"/>
            <a:ext cx="4032448" cy="2677656"/>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Take cooper wire 3 m long, make 5 loops, connect it to a voltmeter and look at the scale. What is the voltage? Add more and more loops read the voltage for each change of the loops.</a:t>
            </a:r>
            <a:endParaRPr lang="en-US" sz="2200" b="1" dirty="0"/>
          </a:p>
        </p:txBody>
      </p:sp>
      <p:sp>
        <p:nvSpPr>
          <p:cNvPr id="7" name="Rectangle 6">
            <a:hlinkClick r:id="rId3" action="ppaction://hlinksldjump"/>
          </p:cNvPr>
          <p:cNvSpPr/>
          <p:nvPr/>
        </p:nvSpPr>
        <p:spPr>
          <a:xfrm rot="19682451">
            <a:off x="5940152" y="4345276"/>
            <a:ext cx="1944216" cy="400110"/>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Is this possible?</a:t>
            </a:r>
            <a:endParaRPr lang="en-US" sz="2000" b="1" dirty="0"/>
          </a:p>
        </p:txBody>
      </p:sp>
      <p:sp>
        <p:nvSpPr>
          <p:cNvPr id="8" name="Rounded Rectangle 7"/>
          <p:cNvSpPr/>
          <p:nvPr/>
        </p:nvSpPr>
        <p:spPr>
          <a:xfrm>
            <a:off x="195278" y="1988840"/>
            <a:ext cx="288032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3.33333E-6 -1.85185E-6 L 0.58282 0.02871 " pathEditMode="relative" rAng="0" ptsTypes="AA">
                                      <p:cBhvr>
                                        <p:cTn id="14" dur="1000" fill="hold"/>
                                        <p:tgtEl>
                                          <p:spTgt spid="3"/>
                                        </p:tgtEl>
                                        <p:attrNameLst>
                                          <p:attrName>ppt_x</p:attrName>
                                          <p:attrName>ppt_y</p:attrName>
                                        </p:attrNameLst>
                                      </p:cBhvr>
                                      <p:rCtr x="291" y="14"/>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500"/>
                            </p:stCondLst>
                            <p:childTnLst>
                              <p:par>
                                <p:cTn id="27" presetID="2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childTnLst>
                                </p:cTn>
                              </p:par>
                              <p:par>
                                <p:cTn id="31" presetID="56" presetClass="path" presetSubtype="0" accel="50000" decel="50000" fill="hold" grpId="1" nodeType="withEffect">
                                  <p:stCondLst>
                                    <p:cond delay="0"/>
                                  </p:stCondLst>
                                  <p:childTnLst>
                                    <p:animMotion origin="layout" path="M -4.72222E-6 -4.44444E-6 L 0.5908 0.34028 " pathEditMode="relative" rAng="0" ptsTypes="AA">
                                      <p:cBhvr>
                                        <p:cTn id="32" dur="1000" fill="hold"/>
                                        <p:tgtEl>
                                          <p:spTgt spid="6"/>
                                        </p:tgtEl>
                                        <p:attrNameLst>
                                          <p:attrName>ppt_x</p:attrName>
                                          <p:attrName>ppt_y</p:attrName>
                                        </p:attrNameLst>
                                      </p:cBhvr>
                                      <p:rCtr x="295" y="170"/>
                                    </p:animMotion>
                                  </p:childTnLst>
                                </p:cTn>
                              </p:par>
                            </p:childTnLst>
                          </p:cTn>
                        </p:par>
                      </p:childTnLst>
                    </p:cTn>
                  </p:par>
                  <p:par>
                    <p:cTn id="33" fill="hold">
                      <p:stCondLst>
                        <p:cond delay="indefinite"/>
                      </p:stCondLst>
                      <p:childTnLst>
                        <p:par>
                          <p:cTn id="34" fill="hold">
                            <p:stCondLst>
                              <p:cond delay="0"/>
                            </p:stCondLst>
                            <p:childTnLst>
                              <p:par>
                                <p:cTn id="35" presetID="23" presetClass="entr" presetSubtype="32"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strVal val="4*#ppt_w"/>
                                          </p:val>
                                        </p:tav>
                                        <p:tav tm="100000">
                                          <p:val>
                                            <p:strVal val="#ppt_w"/>
                                          </p:val>
                                        </p:tav>
                                      </p:tavLst>
                                    </p:anim>
                                    <p:anim calcmode="lin" valueType="num">
                                      <p:cBhvr>
                                        <p:cTn id="3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P spid="6" grpId="0" animBg="1"/>
      <p:bldP spid="6" grpId="1" animBg="1"/>
      <p:bldP spid="7"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20.JPG"/>
          <p:cNvPicPr>
            <a:picLocks noChangeAspect="1"/>
          </p:cNvPicPr>
          <p:nvPr/>
        </p:nvPicPr>
        <p:blipFill>
          <a:blip r:embed="rId2" cstate="print"/>
          <a:stretch>
            <a:fillRect/>
          </a:stretch>
        </p:blipFill>
        <p:spPr>
          <a:xfrm>
            <a:off x="-36512" y="0"/>
            <a:ext cx="5131306" cy="6858000"/>
          </a:xfrm>
          <a:prstGeom prst="rect">
            <a:avLst/>
          </a:prstGeom>
        </p:spPr>
      </p:pic>
      <p:sp>
        <p:nvSpPr>
          <p:cNvPr id="9" name="Rounded Rectangle 8"/>
          <p:cNvSpPr/>
          <p:nvPr/>
        </p:nvSpPr>
        <p:spPr>
          <a:xfrm>
            <a:off x="195278" y="3284984"/>
            <a:ext cx="28803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68560" y="2780928"/>
            <a:ext cx="4032448" cy="1200329"/>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Why the light bulb did not burn although it is connected to 220 V?</a:t>
            </a:r>
            <a:endParaRPr lang="en-US" sz="2200" b="1" dirty="0"/>
          </a:p>
        </p:txBody>
      </p:sp>
      <p:sp>
        <p:nvSpPr>
          <p:cNvPr id="11" name="Rectangle 10">
            <a:hlinkClick r:id="rId3" action="ppaction://hlinksldjump"/>
          </p:cNvPr>
          <p:cNvSpPr/>
          <p:nvPr/>
        </p:nvSpPr>
        <p:spPr>
          <a:xfrm>
            <a:off x="4644008" y="3429000"/>
            <a:ext cx="4032448" cy="224676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I am not sure that the bulb will not burn. It depends on the number of loops in the secondary coil, the voltage in it and the operational voltage of the bulb. The experiment is not well prepared, like may other experiments in the textbook.</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8.33333E-7 4.44444E-6 L 0.58281 -0.18195 " pathEditMode="relative" rAng="0" ptsTypes="AA">
                                      <p:cBhvr>
                                        <p:cTn id="14" dur="1000" fill="hold"/>
                                        <p:tgtEl>
                                          <p:spTgt spid="10"/>
                                        </p:tgtEl>
                                        <p:attrNameLst>
                                          <p:attrName>ppt_x</p:attrName>
                                          <p:attrName>ppt_y</p:attrName>
                                        </p:attrNameLst>
                                      </p:cBhvr>
                                      <p:rCtr x="291" y="-91"/>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0" grpId="1"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6512" y="0"/>
            <a:ext cx="5186966" cy="6858000"/>
            <a:chOff x="-36512" y="0"/>
            <a:chExt cx="5186966" cy="6858000"/>
          </a:xfrm>
        </p:grpSpPr>
        <p:pic>
          <p:nvPicPr>
            <p:cNvPr id="2" name="Picture 1" descr="Sl_posledna.JPG"/>
            <p:cNvPicPr>
              <a:picLocks noChangeAspect="1"/>
            </p:cNvPicPr>
            <p:nvPr/>
          </p:nvPicPr>
          <p:blipFill>
            <a:blip r:embed="rId2" cstate="print"/>
            <a:stretch>
              <a:fillRect/>
            </a:stretch>
          </p:blipFill>
          <p:spPr>
            <a:xfrm>
              <a:off x="-36512" y="0"/>
              <a:ext cx="5186966" cy="6858000"/>
            </a:xfrm>
            <a:prstGeom prst="rect">
              <a:avLst/>
            </a:prstGeom>
          </p:spPr>
        </p:pic>
        <p:sp>
          <p:nvSpPr>
            <p:cNvPr id="4" name="Rectangle 3"/>
            <p:cNvSpPr/>
            <p:nvPr/>
          </p:nvSpPr>
          <p:spPr>
            <a:xfrm>
              <a:off x="2915816" y="476672"/>
              <a:ext cx="2016224" cy="13681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ounded Rectangle 5"/>
          <p:cNvSpPr/>
          <p:nvPr/>
        </p:nvSpPr>
        <p:spPr>
          <a:xfrm>
            <a:off x="179512" y="404664"/>
            <a:ext cx="26642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sl_sema.JPG"/>
          <p:cNvPicPr>
            <a:picLocks noChangeAspect="1"/>
          </p:cNvPicPr>
          <p:nvPr/>
        </p:nvPicPr>
        <p:blipFill>
          <a:blip r:embed="rId3" cstate="print"/>
          <a:stretch>
            <a:fillRect/>
          </a:stretch>
        </p:blipFill>
        <p:spPr>
          <a:xfrm>
            <a:off x="2915816" y="464641"/>
            <a:ext cx="1909097" cy="1380183"/>
          </a:xfrm>
          <a:prstGeom prst="rect">
            <a:avLst/>
          </a:prstGeom>
        </p:spPr>
      </p:pic>
      <p:sp>
        <p:nvSpPr>
          <p:cNvPr id="7" name="Rectangle 6"/>
          <p:cNvSpPr/>
          <p:nvPr/>
        </p:nvSpPr>
        <p:spPr>
          <a:xfrm>
            <a:off x="-828600" y="-1323528"/>
            <a:ext cx="4032448" cy="4154984"/>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400" b="1" dirty="0" smtClean="0"/>
              <a:t>Set and perform the experiment as it is given in the figure. On one side of the core place coil with 500 loops. Connect light bulb with operating voltage of 220 V. On the other side make 5 loops and connect light bulb with operating voltage of 3,5 V. The coil with 500 loops connect to the mains.</a:t>
            </a:r>
            <a:endParaRPr lang="en-US" sz="2200" b="1" dirty="0"/>
          </a:p>
        </p:txBody>
      </p:sp>
      <p:sp>
        <p:nvSpPr>
          <p:cNvPr id="8" name="Rectangle 7">
            <a:hlinkClick r:id="rId4" action="ppaction://hlinksldjump"/>
          </p:cNvPr>
          <p:cNvSpPr/>
          <p:nvPr/>
        </p:nvSpPr>
        <p:spPr>
          <a:xfrm>
            <a:off x="4644008" y="4593322"/>
            <a:ext cx="4032448"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smtClean="0"/>
              <a:t>It is not possible to see how to build the circuit. One can only guess.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1.11111E-6 -1.9889E-6 L 0.59063 0.22179 " pathEditMode="relative" rAng="0" ptsTypes="AA">
                                      <p:cBhvr>
                                        <p:cTn id="14" dur="1000" fill="hold"/>
                                        <p:tgtEl>
                                          <p:spTgt spid="7"/>
                                        </p:tgtEl>
                                        <p:attrNameLst>
                                          <p:attrName>ppt_x</p:attrName>
                                          <p:attrName>ppt_y</p:attrName>
                                        </p:attrNameLst>
                                      </p:cBhvr>
                                      <p:rCtr x="295" y="111"/>
                                    </p:animMotion>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3"/>
                                        </p:tgtEl>
                                      </p:cBhvr>
                                      <p:by x="200000" y="200000"/>
                                    </p:animScale>
                                  </p:childTnLst>
                                </p:cTn>
                              </p:par>
                              <p:par>
                                <p:cTn id="19" presetID="35" presetClass="path" presetSubtype="0" accel="50000" decel="50000" fill="hold" nodeType="withEffect">
                                  <p:stCondLst>
                                    <p:cond delay="0"/>
                                  </p:stCondLst>
                                  <p:childTnLst>
                                    <p:animMotion origin="layout" path="M -3.88889E-6 -1.35985E-6 L -0.19895 0.05874 " pathEditMode="relative" rAng="0" ptsTypes="AA">
                                      <p:cBhvr>
                                        <p:cTn id="20" dur="2000" fill="hold"/>
                                        <p:tgtEl>
                                          <p:spTgt spid="3"/>
                                        </p:tgtEl>
                                        <p:attrNameLst>
                                          <p:attrName>ppt_x</p:attrName>
                                          <p:attrName>ppt_y</p:attrName>
                                        </p:attrNameLst>
                                      </p:cBhvr>
                                      <p:rCtr x="-99" y="29"/>
                                    </p:animMotion>
                                  </p:childTnLst>
                                </p:cTn>
                              </p:par>
                            </p:childTnLst>
                          </p:cTn>
                        </p:par>
                        <p:par>
                          <p:cTn id="21" fill="hold">
                            <p:stCondLst>
                              <p:cond delay="2000"/>
                            </p:stCondLst>
                            <p:childTnLst>
                              <p:par>
                                <p:cTn id="22" presetID="7" presetClass="emph" presetSubtype="2" fill="hold" nodeType="afterEffect">
                                  <p:stCondLst>
                                    <p:cond delay="0"/>
                                  </p:stCondLst>
                                  <p:childTnLst>
                                    <p:animClr clrSpc="rgb">
                                      <p:cBhvr>
                                        <p:cTn id="23" dur="2000" fill="hold"/>
                                        <p:tgtEl>
                                          <p:spTgt spid="3"/>
                                        </p:tgtEl>
                                        <p:attrNameLst>
                                          <p:attrName>stroke.color</p:attrName>
                                        </p:attrNameLst>
                                      </p:cBhvr>
                                      <p:to>
                                        <a:srgbClr val="D94415"/>
                                      </p:to>
                                    </p:animClr>
                                    <p:set>
                                      <p:cBhvr>
                                        <p:cTn id="24" dur="2000" fill="hold"/>
                                        <p:tgtEl>
                                          <p:spTgt spid="3"/>
                                        </p:tgtEl>
                                        <p:attrNameLst>
                                          <p:attrName>stroke.on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5896" y="476672"/>
            <a:ext cx="1806905" cy="523220"/>
          </a:xfrm>
          <a:prstGeom prst="rect">
            <a:avLst/>
          </a:prstGeom>
          <a:noFill/>
        </p:spPr>
        <p:txBody>
          <a:bodyPr wrap="none" rtlCol="0">
            <a:spAutoFit/>
          </a:bodyPr>
          <a:lstStyle/>
          <a:p>
            <a:r>
              <a:rPr lang="en-US" sz="2800" b="1" dirty="0" smtClean="0"/>
              <a:t>Conclusion</a:t>
            </a:r>
            <a:endParaRPr lang="en-US" sz="2800" b="1" dirty="0"/>
          </a:p>
        </p:txBody>
      </p:sp>
      <p:sp>
        <p:nvSpPr>
          <p:cNvPr id="3" name="Title 1"/>
          <p:cNvSpPr txBox="1">
            <a:spLocks/>
          </p:cNvSpPr>
          <p:nvPr/>
        </p:nvSpPr>
        <p:spPr>
          <a:xfrm>
            <a:off x="685800" y="2319015"/>
            <a:ext cx="7772400" cy="147002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Do physics textbook writers understand physics?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itle 1"/>
          <p:cNvSpPr txBox="1">
            <a:spLocks/>
          </p:cNvSpPr>
          <p:nvPr/>
        </p:nvSpPr>
        <p:spPr>
          <a:xfrm rot="20413234">
            <a:off x="3954803" y="1751241"/>
            <a:ext cx="4572032" cy="857255"/>
          </a:xfrm>
          <a:prstGeom prst="rect">
            <a:avLst/>
          </a:prstGeom>
          <a:solidFill>
            <a:srgbClr val="FFFF00"/>
          </a:solidFill>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simulation creators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Title 1"/>
          <p:cNvSpPr txBox="1">
            <a:spLocks/>
          </p:cNvSpPr>
          <p:nvPr/>
        </p:nvSpPr>
        <p:spPr>
          <a:xfrm rot="692174">
            <a:off x="3317718" y="2027267"/>
            <a:ext cx="5357850" cy="857255"/>
          </a:xfrm>
          <a:prstGeom prst="rect">
            <a:avLst/>
          </a:prstGeom>
          <a:solidFill>
            <a:srgbClr val="FFC000"/>
          </a:solidFill>
          <a:ln>
            <a:solidFill>
              <a:srgbClr val="FF000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learning </a:t>
            </a:r>
            <a:r>
              <a:rPr kumimoji="0" lang="en-US" sz="4400" b="0" i="0" u="none" strike="noStrike" kern="1200" cap="none" spc="0" normalizeH="0" baseline="0" noProof="0" dirty="0" smtClean="0">
                <a:ln>
                  <a:noFill/>
                </a:ln>
                <a:effectLst/>
                <a:uLnTx/>
                <a:uFillTx/>
                <a:latin typeface="+mj-lt"/>
                <a:ea typeface="+mj-ea"/>
                <a:cs typeface="+mj-cs"/>
              </a:rPr>
              <a:t>tools creators</a:t>
            </a:r>
            <a:endParaRPr kumimoji="0" lang="en-US" sz="4400" b="0" i="0" u="none" strike="noStrike" kern="1200" cap="none" spc="0" normalizeH="0" baseline="0" noProof="0" dirty="0">
              <a:ln>
                <a:noFill/>
              </a:ln>
              <a:effectLst/>
              <a:uLnTx/>
              <a:uFillTx/>
              <a:latin typeface="+mj-lt"/>
              <a:ea typeface="+mj-ea"/>
              <a:cs typeface="+mj-cs"/>
            </a:endParaRPr>
          </a:p>
        </p:txBody>
      </p:sp>
      <p:sp>
        <p:nvSpPr>
          <p:cNvPr id="4" name="Rectangle 3"/>
          <p:cNvSpPr/>
          <p:nvPr/>
        </p:nvSpPr>
        <p:spPr>
          <a:xfrm rot="20346423">
            <a:off x="741266" y="1553347"/>
            <a:ext cx="8206993" cy="3046988"/>
          </a:xfrm>
          <a:prstGeom prst="rect">
            <a:avLst/>
          </a:prstGeom>
          <a:solidFill>
            <a:srgbClr val="FF0000"/>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smtClean="0">
                <a:ln w="11430"/>
                <a:solidFill>
                  <a:srgbClr val="FFFF00"/>
                </a:solidFill>
                <a:effectLst>
                  <a:outerShdw blurRad="76200" dist="50800" dir="5400000" algn="tl" rotWithShape="0">
                    <a:srgbClr val="000000">
                      <a:alpha val="65000"/>
                    </a:srgbClr>
                  </a:outerShdw>
                </a:effectLst>
              </a:rPr>
              <a:t>Beware of textbooks</a:t>
            </a:r>
            <a:endParaRPr lang="en-US" sz="96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 fill="hold"/>
                                        <p:tgtEl>
                                          <p:spTgt spid="5"/>
                                        </p:tgtEl>
                                        <p:attrNameLst>
                                          <p:attrName>ppt_w</p:attrName>
                                        </p:attrNameLst>
                                      </p:cBhvr>
                                      <p:tavLst>
                                        <p:tav tm="0">
                                          <p:val>
                                            <p:strVal val="4*#ppt_w"/>
                                          </p:val>
                                        </p:tav>
                                        <p:tav tm="100000">
                                          <p:val>
                                            <p:strVal val="#ppt_w"/>
                                          </p:val>
                                        </p:tav>
                                      </p:tavLst>
                                    </p:anim>
                                    <p:anim calcmode="lin" valueType="num">
                                      <p:cBhvr>
                                        <p:cTn id="8" dur="200" fill="hold"/>
                                        <p:tgtEl>
                                          <p:spTgt spid="5"/>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3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00" fill="hold"/>
                                        <p:tgtEl>
                                          <p:spTgt spid="6"/>
                                        </p:tgtEl>
                                        <p:attrNameLst>
                                          <p:attrName>ppt_w</p:attrName>
                                        </p:attrNameLst>
                                      </p:cBhvr>
                                      <p:tavLst>
                                        <p:tav tm="0">
                                          <p:val>
                                            <p:strVal val="4*#ppt_w"/>
                                          </p:val>
                                        </p:tav>
                                        <p:tav tm="100000">
                                          <p:val>
                                            <p:strVal val="#ppt_w"/>
                                          </p:val>
                                        </p:tav>
                                      </p:tavLst>
                                    </p:anim>
                                    <p:anim calcmode="lin" valueType="num">
                                      <p:cBhvr>
                                        <p:cTn id="14" dur="200" fill="hold"/>
                                        <p:tgtEl>
                                          <p:spTgt spid="6"/>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 fill="hold"/>
                                        <p:tgtEl>
                                          <p:spTgt spid="4"/>
                                        </p:tgtEl>
                                        <p:attrNameLst>
                                          <p:attrName>ppt_w</p:attrName>
                                        </p:attrNameLst>
                                      </p:cBhvr>
                                      <p:tavLst>
                                        <p:tav tm="0">
                                          <p:val>
                                            <p:strVal val="4*#ppt_w"/>
                                          </p:val>
                                        </p:tav>
                                        <p:tav tm="100000">
                                          <p:val>
                                            <p:strVal val="#ppt_w"/>
                                          </p:val>
                                        </p:tav>
                                      </p:tavLst>
                                    </p:anim>
                                    <p:anim calcmode="lin" valueType="num">
                                      <p:cBhvr>
                                        <p:cTn id="20" dur="100" fill="hold"/>
                                        <p:tgtEl>
                                          <p:spTgt spid="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5896" y="476672"/>
            <a:ext cx="1806905" cy="523220"/>
          </a:xfrm>
          <a:prstGeom prst="rect">
            <a:avLst/>
          </a:prstGeom>
          <a:noFill/>
        </p:spPr>
        <p:txBody>
          <a:bodyPr wrap="none" rtlCol="0">
            <a:spAutoFit/>
          </a:bodyPr>
          <a:lstStyle/>
          <a:p>
            <a:r>
              <a:rPr lang="en-US" sz="2800" b="1" dirty="0" smtClean="0"/>
              <a:t>Conclusion</a:t>
            </a:r>
            <a:endParaRPr lang="en-US" sz="2800" b="1" dirty="0"/>
          </a:p>
        </p:txBody>
      </p:sp>
      <p:pic>
        <p:nvPicPr>
          <p:cNvPr id="3" name="Picture 2" descr="madness.jpg"/>
          <p:cNvPicPr>
            <a:picLocks noChangeAspect="1"/>
          </p:cNvPicPr>
          <p:nvPr/>
        </p:nvPicPr>
        <p:blipFill>
          <a:blip r:embed="rId2" cstate="print"/>
          <a:stretch>
            <a:fillRect/>
          </a:stretch>
        </p:blipFill>
        <p:spPr>
          <a:xfrm>
            <a:off x="2309812" y="1496913"/>
            <a:ext cx="4524375" cy="452437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2.JPG"/>
          <p:cNvPicPr>
            <a:picLocks noChangeAspect="1"/>
          </p:cNvPicPr>
          <p:nvPr/>
        </p:nvPicPr>
        <p:blipFill>
          <a:blip r:embed="rId2" cstate="print"/>
          <a:stretch>
            <a:fillRect/>
          </a:stretch>
        </p:blipFill>
        <p:spPr>
          <a:xfrm>
            <a:off x="-36512" y="0"/>
            <a:ext cx="5053263" cy="6858000"/>
          </a:xfrm>
          <a:prstGeom prst="rect">
            <a:avLst/>
          </a:prstGeom>
        </p:spPr>
      </p:pic>
      <p:sp>
        <p:nvSpPr>
          <p:cNvPr id="4" name="Rectangle 3"/>
          <p:cNvSpPr/>
          <p:nvPr/>
        </p:nvSpPr>
        <p:spPr>
          <a:xfrm>
            <a:off x="4214810" y="3938280"/>
            <a:ext cx="4929190" cy="224676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We can not see that a force acts on the wire. We will see that the wire is moving from which we can assume, or make a hypothesis, that there is a force </a:t>
            </a:r>
            <a:r>
              <a:rPr lang="en-US" sz="2000" b="1" dirty="0" smtClean="0"/>
              <a:t>acting </a:t>
            </a:r>
            <a:r>
              <a:rPr lang="en-US" sz="2000" b="1" dirty="0"/>
              <a:t>on the wire. This is good way of training students how to analyze and teach them </a:t>
            </a:r>
            <a:r>
              <a:rPr lang="en-US" sz="2000" b="1" dirty="0" smtClean="0"/>
              <a:t>how to make </a:t>
            </a:r>
            <a:r>
              <a:rPr lang="en-US" sz="2000" b="1" dirty="0"/>
              <a:t>wrong assumptions and conclusions.</a:t>
            </a:r>
          </a:p>
        </p:txBody>
      </p:sp>
      <p:sp>
        <p:nvSpPr>
          <p:cNvPr id="5" name="Rounded Rectangle 4"/>
          <p:cNvSpPr/>
          <p:nvPr/>
        </p:nvSpPr>
        <p:spPr>
          <a:xfrm>
            <a:off x="179512" y="1517442"/>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107504" y="836712"/>
            <a:ext cx="4355976" cy="1569660"/>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smtClean="0"/>
              <a:t>If a strait wire, through which electric current flows, is set close to a magnet, we will see that a force acts on the wire.</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49" presetClass="path" presetSubtype="0" accel="50000" decel="50000" fill="hold" grpId="1" nodeType="withEffect">
                                  <p:stCondLst>
                                    <p:cond delay="0"/>
                                  </p:stCondLst>
                                  <p:childTnLst>
                                    <p:animMotion origin="layout" path="M -1.11111E-6 2.59259E-6 L 0.47847 0.14815 " pathEditMode="relative" rAng="0" ptsTypes="AA">
                                      <p:cBhvr>
                                        <p:cTn id="14" dur="1000" fill="hold"/>
                                        <p:tgtEl>
                                          <p:spTgt spid="3"/>
                                        </p:tgtEl>
                                        <p:attrNameLst>
                                          <p:attrName>ppt_x</p:attrName>
                                          <p:attrName>ppt_y</p:attrName>
                                        </p:attrNameLst>
                                      </p:cBhvr>
                                      <p:rCtr x="239" y="74"/>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P spid="3"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2.JPG"/>
          <p:cNvPicPr>
            <a:picLocks noChangeAspect="1"/>
          </p:cNvPicPr>
          <p:nvPr/>
        </p:nvPicPr>
        <p:blipFill>
          <a:blip r:embed="rId2" cstate="print"/>
          <a:stretch>
            <a:fillRect/>
          </a:stretch>
        </p:blipFill>
        <p:spPr>
          <a:xfrm>
            <a:off x="0" y="0"/>
            <a:ext cx="5053263" cy="6858000"/>
          </a:xfrm>
          <a:prstGeom prst="rect">
            <a:avLst/>
          </a:prstGeom>
        </p:spPr>
      </p:pic>
      <p:sp>
        <p:nvSpPr>
          <p:cNvPr id="3" name="Rectangle 2"/>
          <p:cNvSpPr/>
          <p:nvPr/>
        </p:nvSpPr>
        <p:spPr>
          <a:xfrm>
            <a:off x="323528" y="4293096"/>
            <a:ext cx="4392488" cy="2308324"/>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It is not difficult to understand why the wire moves. There are two magnetic fields: one of the permanent magnet and the other one of the wire through which electric current flows.</a:t>
            </a:r>
          </a:p>
        </p:txBody>
      </p:sp>
      <p:sp>
        <p:nvSpPr>
          <p:cNvPr id="4" name="Rectangle 3"/>
          <p:cNvSpPr/>
          <p:nvPr/>
        </p:nvSpPr>
        <p:spPr>
          <a:xfrm>
            <a:off x="5148064" y="4186823"/>
            <a:ext cx="3888432" cy="2554545"/>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From the critical thinking point of view this approach does not stimulate higher order thinking.  Instead of convincing the student that it is not difficult to understand the reason why the wire is moving, the writer should give </a:t>
            </a:r>
            <a:r>
              <a:rPr lang="en-US" sz="2000" b="1" dirty="0" smtClean="0"/>
              <a:t>questions</a:t>
            </a:r>
            <a:r>
              <a:rPr lang="en-US" sz="2000" b="1" dirty="0"/>
              <a:t> </a:t>
            </a:r>
            <a:r>
              <a:rPr lang="en-US" sz="2000" b="1" dirty="0" smtClean="0"/>
              <a:t>and activities.</a:t>
            </a:r>
            <a:endParaRPr lang="en-US" sz="2000" b="1" dirty="0"/>
          </a:p>
        </p:txBody>
      </p:sp>
      <p:sp>
        <p:nvSpPr>
          <p:cNvPr id="5" name="Rounded Rectangle 4"/>
          <p:cNvSpPr/>
          <p:nvPr/>
        </p:nvSpPr>
        <p:spPr>
          <a:xfrm>
            <a:off x="179512" y="5294516"/>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8.33333E-7 -2.96296E-6 L 0.45278 -0.40972 " pathEditMode="relative" rAng="0" ptsTypes="AA">
                                      <p:cBhvr>
                                        <p:cTn id="14" dur="1000" fill="hold"/>
                                        <p:tgtEl>
                                          <p:spTgt spid="3"/>
                                        </p:tgtEl>
                                        <p:attrNameLst>
                                          <p:attrName>ppt_x</p:attrName>
                                          <p:attrName>ppt_y</p:attrName>
                                        </p:attrNameLst>
                                      </p:cBhvr>
                                      <p:rCtr x="226" y="-205"/>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2.JPG"/>
          <p:cNvPicPr>
            <a:picLocks noChangeAspect="1"/>
          </p:cNvPicPr>
          <p:nvPr/>
        </p:nvPicPr>
        <p:blipFill>
          <a:blip r:embed="rId2" cstate="print"/>
          <a:stretch>
            <a:fillRect/>
          </a:stretch>
        </p:blipFill>
        <p:spPr>
          <a:xfrm>
            <a:off x="-36512" y="0"/>
            <a:ext cx="5053263" cy="6858000"/>
          </a:xfrm>
          <a:prstGeom prst="rect">
            <a:avLst/>
          </a:prstGeom>
        </p:spPr>
      </p:pic>
      <p:sp>
        <p:nvSpPr>
          <p:cNvPr id="3" name="Rectangle 2"/>
          <p:cNvSpPr/>
          <p:nvPr/>
        </p:nvSpPr>
        <p:spPr>
          <a:xfrm>
            <a:off x="251520" y="4581128"/>
            <a:ext cx="4608512" cy="3024336"/>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The permanent magnet magnetic field squeezes out the magnetic field of the wire. Since only the wire can move, it is clear that the wire will be squeezed out, that is magnetic force acts on the wire which produces mechanical motion.</a:t>
            </a:r>
          </a:p>
        </p:txBody>
      </p:sp>
      <p:sp>
        <p:nvSpPr>
          <p:cNvPr id="4" name="Rectangle 3"/>
          <p:cNvSpPr/>
          <p:nvPr/>
        </p:nvSpPr>
        <p:spPr>
          <a:xfrm>
            <a:off x="5292080" y="5085184"/>
            <a:ext cx="3528392" cy="1015663"/>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The word "squeeze" is suitable for toothpaste, but not for magnetic fields.</a:t>
            </a:r>
          </a:p>
        </p:txBody>
      </p:sp>
      <p:sp>
        <p:nvSpPr>
          <p:cNvPr id="5" name="Rounded Rectangle 4"/>
          <p:cNvSpPr/>
          <p:nvPr/>
        </p:nvSpPr>
        <p:spPr>
          <a:xfrm>
            <a:off x="197090" y="5733256"/>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56" presetClass="path" presetSubtype="0" accel="50000" decel="50000" fill="hold" grpId="1" nodeType="withEffect">
                                  <p:stCondLst>
                                    <p:cond delay="0"/>
                                  </p:stCondLst>
                                  <p:childTnLst>
                                    <p:animMotion origin="layout" path="M -2.77778E-7 4.07407E-6 L 0.46476 -0.49352 " pathEditMode="relative" rAng="0" ptsTypes="AA">
                                      <p:cBhvr>
                                        <p:cTn id="14" dur="1000" fill="hold"/>
                                        <p:tgtEl>
                                          <p:spTgt spid="3"/>
                                        </p:tgtEl>
                                        <p:attrNameLst>
                                          <p:attrName>ppt_x</p:attrName>
                                          <p:attrName>ppt_y</p:attrName>
                                        </p:attrNameLst>
                                      </p:cBhvr>
                                      <p:rCtr x="232" y="-247"/>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sl3.JPG"/>
          <p:cNvPicPr>
            <a:picLocks noChangeAspect="1"/>
          </p:cNvPicPr>
          <p:nvPr/>
        </p:nvPicPr>
        <p:blipFill>
          <a:blip r:embed="rId2" cstate="print"/>
          <a:stretch>
            <a:fillRect/>
          </a:stretch>
        </p:blipFill>
        <p:spPr>
          <a:xfrm>
            <a:off x="-36512" y="0"/>
            <a:ext cx="4996142" cy="6858000"/>
          </a:xfrm>
          <a:prstGeom prst="rect">
            <a:avLst/>
          </a:prstGeom>
        </p:spPr>
      </p:pic>
      <p:sp>
        <p:nvSpPr>
          <p:cNvPr id="3" name="Rounded Rectangle 2"/>
          <p:cNvSpPr/>
          <p:nvPr/>
        </p:nvSpPr>
        <p:spPr>
          <a:xfrm>
            <a:off x="110002" y="958956"/>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395536" y="44624"/>
            <a:ext cx="4104456" cy="2304256"/>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The Ampere's force appears as a result of the interaction between magnetic field of the permanent magnet  and magnetic field of the current through the wire</a:t>
            </a:r>
            <a:r>
              <a:rPr lang="en-US" sz="2400" b="1" dirty="0" smtClean="0"/>
              <a:t>.</a:t>
            </a:r>
            <a:endParaRPr lang="en-US" sz="2400" b="1" dirty="0"/>
          </a:p>
        </p:txBody>
      </p:sp>
      <p:sp>
        <p:nvSpPr>
          <p:cNvPr id="5" name="Rectangle 4"/>
          <p:cNvSpPr/>
          <p:nvPr/>
        </p:nvSpPr>
        <p:spPr>
          <a:xfrm>
            <a:off x="5220072" y="2492896"/>
            <a:ext cx="3528392" cy="2246769"/>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This is a good source of misconception. The students can easily conclude that there is a magnetic field in the </a:t>
            </a:r>
            <a:r>
              <a:rPr lang="en-US" sz="2000" b="1" dirty="0" smtClean="0"/>
              <a:t>wire, which is a common misconception among the students.</a:t>
            </a:r>
            <a:endParaRPr lang="en-US" sz="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63" presetClass="path" presetSubtype="0" accel="50000" decel="50000" fill="hold" grpId="1" nodeType="withEffect">
                                  <p:stCondLst>
                                    <p:cond delay="0"/>
                                  </p:stCondLst>
                                  <p:childTnLst>
                                    <p:animMotion origin="layout" path="M 1.66667E-6 2.96296E-6 L 0.49219 2.96296E-6 " pathEditMode="relative" rAng="0" ptsTypes="AA">
                                      <p:cBhvr>
                                        <p:cTn id="14" dur="1000" fill="hold"/>
                                        <p:tgtEl>
                                          <p:spTgt spid="4"/>
                                        </p:tgtEl>
                                        <p:attrNameLst>
                                          <p:attrName>ppt_x</p:attrName>
                                          <p:attrName>ppt_y</p:attrName>
                                        </p:attrNameLst>
                                      </p:cBhvr>
                                      <p:rCtr x="246" y="0"/>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3.JPG"/>
          <p:cNvPicPr>
            <a:picLocks noChangeAspect="1"/>
          </p:cNvPicPr>
          <p:nvPr/>
        </p:nvPicPr>
        <p:blipFill>
          <a:blip r:embed="rId2" cstate="print"/>
          <a:stretch>
            <a:fillRect/>
          </a:stretch>
        </p:blipFill>
        <p:spPr>
          <a:xfrm>
            <a:off x="-36512" y="0"/>
            <a:ext cx="4996142" cy="6858000"/>
          </a:xfrm>
          <a:prstGeom prst="rect">
            <a:avLst/>
          </a:prstGeom>
        </p:spPr>
      </p:pic>
      <p:sp>
        <p:nvSpPr>
          <p:cNvPr id="3" name="Rectangle 2"/>
          <p:cNvSpPr/>
          <p:nvPr/>
        </p:nvSpPr>
        <p:spPr>
          <a:xfrm>
            <a:off x="0" y="836712"/>
            <a:ext cx="3779912" cy="2308324"/>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Current frame is a conductor in the form of a rectangle, placed between the poles of a magnet and that can rotate around an axis...</a:t>
            </a:r>
          </a:p>
        </p:txBody>
      </p:sp>
      <p:sp>
        <p:nvSpPr>
          <p:cNvPr id="4" name="Rectangle 3"/>
          <p:cNvSpPr/>
          <p:nvPr/>
        </p:nvSpPr>
        <p:spPr>
          <a:xfrm>
            <a:off x="5220072" y="3645024"/>
            <a:ext cx="3638208" cy="707886"/>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Should the current frame always be in a form of a rectangle?</a:t>
            </a:r>
            <a:endParaRPr lang="en-US" sz="2000" dirty="0"/>
          </a:p>
        </p:txBody>
      </p:sp>
      <p:sp>
        <p:nvSpPr>
          <p:cNvPr id="5" name="Rounded Rectangle 4"/>
          <p:cNvSpPr/>
          <p:nvPr/>
        </p:nvSpPr>
        <p:spPr>
          <a:xfrm>
            <a:off x="110002" y="1772816"/>
            <a:ext cx="3381878"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63" presetClass="path" presetSubtype="0" accel="50000" decel="50000" fill="hold" grpId="1" nodeType="withEffect">
                                  <p:stCondLst>
                                    <p:cond delay="0"/>
                                  </p:stCondLst>
                                  <p:childTnLst>
                                    <p:animMotion origin="layout" path="M 2.77778E-6 2.22222E-6 L 0.56111 -0.00023 " pathEditMode="relative" rAng="0" ptsTypes="AA">
                                      <p:cBhvr>
                                        <p:cTn id="14" dur="1000" fill="hold"/>
                                        <p:tgtEl>
                                          <p:spTgt spid="3"/>
                                        </p:tgtEl>
                                        <p:attrNameLst>
                                          <p:attrName>ppt_x</p:attrName>
                                          <p:attrName>ppt_y</p:attrName>
                                        </p:attrNameLst>
                                      </p:cBhvr>
                                      <p:rCtr x="281" y="0"/>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3.JPG"/>
          <p:cNvPicPr>
            <a:picLocks noChangeAspect="1"/>
          </p:cNvPicPr>
          <p:nvPr/>
        </p:nvPicPr>
        <p:blipFill>
          <a:blip r:embed="rId2" cstate="print"/>
          <a:stretch>
            <a:fillRect/>
          </a:stretch>
        </p:blipFill>
        <p:spPr>
          <a:xfrm>
            <a:off x="-36512" y="0"/>
            <a:ext cx="4996142" cy="6858000"/>
          </a:xfrm>
          <a:prstGeom prst="rect">
            <a:avLst/>
          </a:prstGeom>
        </p:spPr>
      </p:pic>
      <p:sp>
        <p:nvSpPr>
          <p:cNvPr id="4" name="Rectangle 3"/>
          <p:cNvSpPr/>
          <p:nvPr/>
        </p:nvSpPr>
        <p:spPr>
          <a:xfrm>
            <a:off x="5148064" y="4370328"/>
            <a:ext cx="3781654" cy="1938992"/>
          </a:xfrm>
          <a:prstGeom prst="rect">
            <a:avLst/>
          </a:prstGeom>
          <a:solidFill>
            <a:schemeClr val="bg1"/>
          </a:solidFill>
          <a:ln w="38100" cap="rnd">
            <a:solidFill>
              <a:srgbClr val="89BA3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US" sz="2000" b="1" dirty="0"/>
              <a:t>There is no application of the knowledge acquired earlier - the rule of the left hand. The information is given straight, without explanation. The same is with the case of B - branch.</a:t>
            </a:r>
          </a:p>
        </p:txBody>
      </p:sp>
      <p:sp>
        <p:nvSpPr>
          <p:cNvPr id="5" name="Rounded Rectangle 4"/>
          <p:cNvSpPr/>
          <p:nvPr/>
        </p:nvSpPr>
        <p:spPr>
          <a:xfrm>
            <a:off x="110002" y="2924944"/>
            <a:ext cx="468052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395536" y="2545167"/>
            <a:ext cx="4176464" cy="1200329"/>
          </a:xfrm>
          <a:prstGeom prst="rect">
            <a:avLst/>
          </a:prstGeom>
          <a:solidFill>
            <a:schemeClr val="bg1"/>
          </a:solidFill>
          <a:ln w="38100" cap="rnd">
            <a:solidFill>
              <a:srgbClr val="FF0000"/>
            </a:solidFill>
            <a:beve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400" b="1" dirty="0"/>
              <a:t>Then, a magnetic force acts on the A - branch directed </a:t>
            </a:r>
            <a:r>
              <a:rPr lang="en-US" sz="2400" b="1" dirty="0" smtClean="0"/>
              <a:t>downwards.</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3" presetClass="entr" presetSubtype="16" fill="hold" grpId="1"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63" presetClass="path" presetSubtype="0" accel="50000" decel="50000" fill="hold" grpId="0" nodeType="withEffect">
                                  <p:stCondLst>
                                    <p:cond delay="0"/>
                                  </p:stCondLst>
                                  <p:childTnLst>
                                    <p:animMotion origin="layout" path="M 2.22222E-6 -4.81481E-6 L 0.48055 -0.00046 " pathEditMode="relative" rAng="0" ptsTypes="AA">
                                      <p:cBhvr>
                                        <p:cTn id="14" dur="1000" fill="hold"/>
                                        <p:tgtEl>
                                          <p:spTgt spid="3"/>
                                        </p:tgtEl>
                                        <p:attrNameLst>
                                          <p:attrName>ppt_x</p:attrName>
                                          <p:attrName>ppt_y</p:attrName>
                                        </p:attrNameLst>
                                      </p:cBhvr>
                                      <p:rCtr x="240" y="0"/>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P spid="3"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1104</TotalTime>
  <Words>2204</Words>
  <Application>Microsoft Office PowerPoint</Application>
  <PresentationFormat>On-screen Show (4:3)</PresentationFormat>
  <Paragraphs>138</Paragraphs>
  <Slides>38</Slides>
  <Notes>1</Notes>
  <HiddenSlides>12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Office Theme</vt:lpstr>
      <vt:lpstr>MathType 5.0 Equation</vt:lpstr>
      <vt:lpstr>Do physics textbook writers understand physics?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vector>
  </TitlesOfParts>
  <Company>XXX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xxx</dc:creator>
  <cp:lastModifiedBy>Zajkovi</cp:lastModifiedBy>
  <cp:revision>325</cp:revision>
  <dcterms:created xsi:type="dcterms:W3CDTF">2011-04-05T12:09:42Z</dcterms:created>
  <dcterms:modified xsi:type="dcterms:W3CDTF">2011-04-12T07:12:46Z</dcterms:modified>
</cp:coreProperties>
</file>