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45"/>
  </p:notesMasterIdLst>
  <p:sldIdLst>
    <p:sldId id="407" r:id="rId2"/>
    <p:sldId id="548" r:id="rId3"/>
    <p:sldId id="547" r:id="rId4"/>
    <p:sldId id="549" r:id="rId5"/>
    <p:sldId id="529" r:id="rId6"/>
    <p:sldId id="550" r:id="rId7"/>
    <p:sldId id="555" r:id="rId8"/>
    <p:sldId id="551" r:id="rId9"/>
    <p:sldId id="567" r:id="rId10"/>
    <p:sldId id="541" r:id="rId11"/>
    <p:sldId id="503" r:id="rId12"/>
    <p:sldId id="552" r:id="rId13"/>
    <p:sldId id="553" r:id="rId14"/>
    <p:sldId id="554" r:id="rId15"/>
    <p:sldId id="536" r:id="rId16"/>
    <p:sldId id="537" r:id="rId17"/>
    <p:sldId id="534" r:id="rId18"/>
    <p:sldId id="542" r:id="rId19"/>
    <p:sldId id="539" r:id="rId20"/>
    <p:sldId id="540" r:id="rId21"/>
    <p:sldId id="535" r:id="rId22"/>
    <p:sldId id="566" r:id="rId23"/>
    <p:sldId id="530" r:id="rId24"/>
    <p:sldId id="561" r:id="rId25"/>
    <p:sldId id="568" r:id="rId26"/>
    <p:sldId id="563" r:id="rId27"/>
    <p:sldId id="573" r:id="rId28"/>
    <p:sldId id="570" r:id="rId29"/>
    <p:sldId id="560" r:id="rId30"/>
    <p:sldId id="565" r:id="rId31"/>
    <p:sldId id="558" r:id="rId32"/>
    <p:sldId id="557" r:id="rId33"/>
    <p:sldId id="532" r:id="rId34"/>
    <p:sldId id="533" r:id="rId35"/>
    <p:sldId id="559" r:id="rId36"/>
    <p:sldId id="545" r:id="rId37"/>
    <p:sldId id="569" r:id="rId38"/>
    <p:sldId id="556" r:id="rId39"/>
    <p:sldId id="572" r:id="rId40"/>
    <p:sldId id="472" r:id="rId41"/>
    <p:sldId id="546" r:id="rId42"/>
    <p:sldId id="531" r:id="rId43"/>
    <p:sldId id="419" r:id="rId44"/>
  </p:sldIdLst>
  <p:sldSz cx="9144000" cy="6858000" type="screen4x3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400" i="1" kern="1200">
        <a:solidFill>
          <a:schemeClr val="folHlink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i="1" kern="1200">
        <a:solidFill>
          <a:schemeClr val="folHlink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i="1" kern="1200">
        <a:solidFill>
          <a:schemeClr val="folHlink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i="1" kern="1200">
        <a:solidFill>
          <a:schemeClr val="folHlink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i="1" kern="1200">
        <a:solidFill>
          <a:schemeClr val="folHlink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folHlink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folHlink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folHlink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folHlink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0000FF"/>
    <a:srgbClr val="FF3399"/>
    <a:srgbClr val="33CC33"/>
    <a:srgbClr val="FF0066"/>
    <a:srgbClr val="43F160"/>
    <a:srgbClr val="47FB39"/>
    <a:srgbClr val="8015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997" autoAdjust="0"/>
    <p:restoredTop sz="92474" autoAdjust="0"/>
  </p:normalViewPr>
  <p:slideViewPr>
    <p:cSldViewPr showGuides="1">
      <p:cViewPr varScale="1">
        <p:scale>
          <a:sx n="85" d="100"/>
          <a:sy n="85" d="100"/>
        </p:scale>
        <p:origin x="-744" y="-84"/>
      </p:cViewPr>
      <p:guideLst>
        <p:guide orient="horz" pos="3566"/>
        <p:guide pos="70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image" Target="../media/image94.wmf"/><Relationship Id="rId7" Type="http://schemas.openxmlformats.org/officeDocument/2006/relationships/image" Target="../media/image98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6" Type="http://schemas.openxmlformats.org/officeDocument/2006/relationships/image" Target="../media/image97.wmf"/><Relationship Id="rId5" Type="http://schemas.openxmlformats.org/officeDocument/2006/relationships/image" Target="../media/image96.wmf"/><Relationship Id="rId4" Type="http://schemas.openxmlformats.org/officeDocument/2006/relationships/image" Target="../media/image9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wmf"/><Relationship Id="rId2" Type="http://schemas.openxmlformats.org/officeDocument/2006/relationships/image" Target="../media/image127.wmf"/><Relationship Id="rId1" Type="http://schemas.openxmlformats.org/officeDocument/2006/relationships/image" Target="../media/image12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7" Type="http://schemas.openxmlformats.org/officeDocument/2006/relationships/image" Target="../media/image135.wmf"/><Relationship Id="rId2" Type="http://schemas.openxmlformats.org/officeDocument/2006/relationships/image" Target="../media/image130.wmf"/><Relationship Id="rId1" Type="http://schemas.openxmlformats.org/officeDocument/2006/relationships/image" Target="../media/image129.emf"/><Relationship Id="rId6" Type="http://schemas.openxmlformats.org/officeDocument/2006/relationships/image" Target="../media/image134.wmf"/><Relationship Id="rId5" Type="http://schemas.openxmlformats.org/officeDocument/2006/relationships/image" Target="../media/image133.wmf"/><Relationship Id="rId4" Type="http://schemas.openxmlformats.org/officeDocument/2006/relationships/image" Target="../media/image13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wmf"/><Relationship Id="rId2" Type="http://schemas.openxmlformats.org/officeDocument/2006/relationships/image" Target="../media/image138.wmf"/><Relationship Id="rId1" Type="http://schemas.openxmlformats.org/officeDocument/2006/relationships/image" Target="../media/image13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../media/image45.emf"/><Relationship Id="rId18" Type="http://schemas.openxmlformats.org/officeDocument/2006/relationships/image" Target="../media/image50.wmf"/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12" Type="http://schemas.openxmlformats.org/officeDocument/2006/relationships/image" Target="../media/image44.emf"/><Relationship Id="rId17" Type="http://schemas.openxmlformats.org/officeDocument/2006/relationships/image" Target="../media/image49.wmf"/><Relationship Id="rId2" Type="http://schemas.openxmlformats.org/officeDocument/2006/relationships/image" Target="../media/image34.emf"/><Relationship Id="rId16" Type="http://schemas.openxmlformats.org/officeDocument/2006/relationships/image" Target="../media/image48.wmf"/><Relationship Id="rId1" Type="http://schemas.openxmlformats.org/officeDocument/2006/relationships/image" Target="../media/image33.emf"/><Relationship Id="rId6" Type="http://schemas.openxmlformats.org/officeDocument/2006/relationships/image" Target="../media/image38.emf"/><Relationship Id="rId11" Type="http://schemas.openxmlformats.org/officeDocument/2006/relationships/image" Target="../media/image43.emf"/><Relationship Id="rId5" Type="http://schemas.openxmlformats.org/officeDocument/2006/relationships/image" Target="../media/image37.emf"/><Relationship Id="rId15" Type="http://schemas.openxmlformats.org/officeDocument/2006/relationships/image" Target="../media/image47.wmf"/><Relationship Id="rId10" Type="http://schemas.openxmlformats.org/officeDocument/2006/relationships/image" Target="../media/image42.emf"/><Relationship Id="rId4" Type="http://schemas.openxmlformats.org/officeDocument/2006/relationships/image" Target="../media/image36.emf"/><Relationship Id="rId9" Type="http://schemas.openxmlformats.org/officeDocument/2006/relationships/image" Target="../media/image41.emf"/><Relationship Id="rId14" Type="http://schemas.openxmlformats.org/officeDocument/2006/relationships/image" Target="../media/image46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image" Target="../media/image53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4" Type="http://schemas.openxmlformats.org/officeDocument/2006/relationships/image" Target="../media/image5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4" Type="http://schemas.openxmlformats.org/officeDocument/2006/relationships/image" Target="../media/image6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2A23C3C-7A5B-428A-92F3-3006DD06372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0232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A23C3C-7A5B-428A-92F3-3006DD06372C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8299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236"/>
            <a:ext cx="5486082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1731168"/>
            <a:ext cx="9009063" cy="1052513"/>
            <a:chOff x="0" y="1536"/>
            <a:chExt cx="5675" cy="663"/>
          </a:xfrm>
        </p:grpSpPr>
        <p:grpSp>
          <p:nvGrpSpPr>
            <p:cNvPr id="5" name="Group 1027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1030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76140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76141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14" name="Rectangle 1038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15" name="Rectangle 103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" name="Rectangle 104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C9B2429-7020-426D-8A00-2FEE3853F2F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533" y="54087"/>
            <a:ext cx="1143160" cy="13946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03608-BA56-4FC8-A481-C304FFC5ABF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B0245-2B4F-4E62-90A1-4053556C953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9993D-E39A-404B-8454-984CE8B76B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52263-0099-491E-8F00-884E6CABA6D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D50E3-2023-4E5D-9E99-BC1E31FB93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8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B5F0C-FDCD-4638-B423-74416A673DA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4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E8763-5069-4EAB-A9CA-7761AD90949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D637C-50C3-4BA9-A79A-0A0556615BC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6FF9E-FC37-429D-A5E7-A884E64DD3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94025-1BF0-4B5E-8DBA-6A5C0EDE4E8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1039"/>
          <p:cNvGrpSpPr>
            <a:grpSpLocks/>
          </p:cNvGrpSpPr>
          <p:nvPr userDrawn="1"/>
        </p:nvGrpSpPr>
        <p:grpSpPr bwMode="auto">
          <a:xfrm>
            <a:off x="228600" y="304800"/>
            <a:ext cx="8542338" cy="1052513"/>
            <a:chOff x="80" y="624"/>
            <a:chExt cx="5381" cy="663"/>
          </a:xfrm>
        </p:grpSpPr>
        <p:sp>
          <p:nvSpPr>
            <p:cNvPr id="175106" name="Rectangle 1026"/>
            <p:cNvSpPr>
              <a:spLocks noChangeArrowheads="1"/>
            </p:cNvSpPr>
            <p:nvPr/>
          </p:nvSpPr>
          <p:spPr bwMode="ltGray">
            <a:xfrm>
              <a:off x="263" y="692"/>
              <a:ext cx="276" cy="2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fr-FR" i="0">
                <a:solidFill>
                  <a:schemeClr val="tx1"/>
                </a:solidFill>
              </a:endParaRPr>
            </a:p>
          </p:txBody>
        </p:sp>
        <p:sp>
          <p:nvSpPr>
            <p:cNvPr id="175107" name="Rectangle 1027"/>
            <p:cNvSpPr>
              <a:spLocks noChangeArrowheads="1"/>
            </p:cNvSpPr>
            <p:nvPr/>
          </p:nvSpPr>
          <p:spPr bwMode="ltGray">
            <a:xfrm>
              <a:off x="504" y="692"/>
              <a:ext cx="207" cy="29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fr-FR" i="0">
                <a:solidFill>
                  <a:schemeClr val="tx1"/>
                </a:solidFill>
              </a:endParaRPr>
            </a:p>
          </p:txBody>
        </p:sp>
        <p:sp>
          <p:nvSpPr>
            <p:cNvPr id="175108" name="Rectangle 1028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fr-FR" i="0">
                <a:solidFill>
                  <a:schemeClr val="tx1"/>
                </a:solidFill>
              </a:endParaRPr>
            </a:p>
          </p:txBody>
        </p:sp>
        <p:sp>
          <p:nvSpPr>
            <p:cNvPr id="175109" name="Rectangle 1029"/>
            <p:cNvSpPr>
              <a:spLocks noChangeArrowheads="1"/>
            </p:cNvSpPr>
            <p:nvPr/>
          </p:nvSpPr>
          <p:spPr bwMode="ltGray">
            <a:xfrm>
              <a:off x="574" y="958"/>
              <a:ext cx="232" cy="299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fr-FR" i="0">
                <a:solidFill>
                  <a:schemeClr val="tx1"/>
                </a:solidFill>
              </a:endParaRPr>
            </a:p>
          </p:txBody>
        </p:sp>
        <p:sp>
          <p:nvSpPr>
            <p:cNvPr id="175110" name="Rectangle 1030"/>
            <p:cNvSpPr>
              <a:spLocks noChangeArrowheads="1"/>
            </p:cNvSpPr>
            <p:nvPr/>
          </p:nvSpPr>
          <p:spPr bwMode="ltGray">
            <a:xfrm>
              <a:off x="80" y="912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fr-FR" i="0">
                <a:solidFill>
                  <a:schemeClr val="tx1"/>
                </a:solidFill>
              </a:endParaRPr>
            </a:p>
          </p:txBody>
        </p:sp>
        <p:sp>
          <p:nvSpPr>
            <p:cNvPr id="175111" name="Rectangle 1031"/>
            <p:cNvSpPr>
              <a:spLocks noChangeArrowheads="1"/>
            </p:cNvSpPr>
            <p:nvPr/>
          </p:nvSpPr>
          <p:spPr bwMode="gray">
            <a:xfrm>
              <a:off x="480" y="624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fr-FR" i="0">
                <a:solidFill>
                  <a:schemeClr val="tx1"/>
                </a:solidFill>
              </a:endParaRPr>
            </a:p>
          </p:txBody>
        </p:sp>
        <p:sp>
          <p:nvSpPr>
            <p:cNvPr id="175112" name="Rectangle 1032"/>
            <p:cNvSpPr>
              <a:spLocks noChangeArrowheads="1"/>
            </p:cNvSpPr>
            <p:nvPr/>
          </p:nvSpPr>
          <p:spPr bwMode="gray">
            <a:xfrm>
              <a:off x="279" y="1122"/>
              <a:ext cx="5182" cy="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fr-FR" i="0">
                <a:solidFill>
                  <a:schemeClr val="tx1"/>
                </a:solidFill>
              </a:endParaRPr>
            </a:p>
          </p:txBody>
        </p:sp>
      </p:grpSp>
      <p:sp>
        <p:nvSpPr>
          <p:cNvPr id="31747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31748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75115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i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175116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5117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E2B2970D-0422-4B20-B1C4-A071DDE265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0" r:id="rId1"/>
    <p:sldLayoutId id="2147484710" r:id="rId2"/>
    <p:sldLayoutId id="2147484711" r:id="rId3"/>
    <p:sldLayoutId id="2147484712" r:id="rId4"/>
    <p:sldLayoutId id="2147484713" r:id="rId5"/>
    <p:sldLayoutId id="2147484714" r:id="rId6"/>
    <p:sldLayoutId id="2147484715" r:id="rId7"/>
    <p:sldLayoutId id="2147484716" r:id="rId8"/>
    <p:sldLayoutId id="2147484717" r:id="rId9"/>
    <p:sldLayoutId id="2147484718" r:id="rId10"/>
    <p:sldLayoutId id="2147484719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32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9.emf"/><Relationship Id="rId11" Type="http://schemas.openxmlformats.org/officeDocument/2006/relationships/hyperlink" Target="http://en.wikipedia.org/wiki/File:YoichiroNambu.jpg" TargetMode="External"/><Relationship Id="rId5" Type="http://schemas.openxmlformats.org/officeDocument/2006/relationships/oleObject" Target="../embeddings/oleObject3.bin"/><Relationship Id="rId10" Type="http://schemas.openxmlformats.org/officeDocument/2006/relationships/image" Target="../media/image31.jpeg"/><Relationship Id="rId4" Type="http://schemas.openxmlformats.org/officeDocument/2006/relationships/image" Target="../media/image28.emf"/><Relationship Id="rId9" Type="http://schemas.openxmlformats.org/officeDocument/2006/relationships/hyperlink" Target="http://en.wikipedia.org/wiki/File:Giovanni_Jona-Lasinio-Nobel_Lecture-1.jp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40.emf"/><Relationship Id="rId26" Type="http://schemas.openxmlformats.org/officeDocument/2006/relationships/image" Target="../media/image44.emf"/><Relationship Id="rId3" Type="http://schemas.openxmlformats.org/officeDocument/2006/relationships/oleObject" Target="../embeddings/oleObject5.bin"/><Relationship Id="rId21" Type="http://schemas.openxmlformats.org/officeDocument/2006/relationships/oleObject" Target="../embeddings/oleObject14.bin"/><Relationship Id="rId34" Type="http://schemas.openxmlformats.org/officeDocument/2006/relationships/image" Target="../media/image48.wmf"/><Relationship Id="rId7" Type="http://schemas.openxmlformats.org/officeDocument/2006/relationships/oleObject" Target="../embeddings/oleObject7.bin"/><Relationship Id="rId12" Type="http://schemas.openxmlformats.org/officeDocument/2006/relationships/image" Target="../media/image37.emf"/><Relationship Id="rId17" Type="http://schemas.openxmlformats.org/officeDocument/2006/relationships/oleObject" Target="../embeddings/oleObject12.bin"/><Relationship Id="rId25" Type="http://schemas.openxmlformats.org/officeDocument/2006/relationships/oleObject" Target="../embeddings/oleObject16.bin"/><Relationship Id="rId33" Type="http://schemas.openxmlformats.org/officeDocument/2006/relationships/oleObject" Target="../embeddings/oleObject20.bin"/><Relationship Id="rId38" Type="http://schemas.openxmlformats.org/officeDocument/2006/relationships/image" Target="../media/image5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9.emf"/><Relationship Id="rId20" Type="http://schemas.openxmlformats.org/officeDocument/2006/relationships/image" Target="../media/image41.emf"/><Relationship Id="rId29" Type="http://schemas.openxmlformats.org/officeDocument/2006/relationships/oleObject" Target="../embeddings/oleObject18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34.emf"/><Relationship Id="rId11" Type="http://schemas.openxmlformats.org/officeDocument/2006/relationships/oleObject" Target="../embeddings/oleObject9.bin"/><Relationship Id="rId24" Type="http://schemas.openxmlformats.org/officeDocument/2006/relationships/image" Target="../media/image43.emf"/><Relationship Id="rId32" Type="http://schemas.openxmlformats.org/officeDocument/2006/relationships/image" Target="../media/image47.wmf"/><Relationship Id="rId37" Type="http://schemas.openxmlformats.org/officeDocument/2006/relationships/oleObject" Target="../embeddings/oleObject22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5.bin"/><Relationship Id="rId28" Type="http://schemas.openxmlformats.org/officeDocument/2006/relationships/image" Target="../media/image45.emf"/><Relationship Id="rId36" Type="http://schemas.openxmlformats.org/officeDocument/2006/relationships/image" Target="../media/image49.wmf"/><Relationship Id="rId10" Type="http://schemas.openxmlformats.org/officeDocument/2006/relationships/image" Target="../media/image36.emf"/><Relationship Id="rId19" Type="http://schemas.openxmlformats.org/officeDocument/2006/relationships/oleObject" Target="../embeddings/oleObject13.bin"/><Relationship Id="rId31" Type="http://schemas.openxmlformats.org/officeDocument/2006/relationships/oleObject" Target="../embeddings/oleObject19.bin"/><Relationship Id="rId4" Type="http://schemas.openxmlformats.org/officeDocument/2006/relationships/image" Target="../media/image33.e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38.emf"/><Relationship Id="rId22" Type="http://schemas.openxmlformats.org/officeDocument/2006/relationships/image" Target="../media/image42.emf"/><Relationship Id="rId27" Type="http://schemas.openxmlformats.org/officeDocument/2006/relationships/oleObject" Target="../embeddings/oleObject17.bin"/><Relationship Id="rId30" Type="http://schemas.openxmlformats.org/officeDocument/2006/relationships/image" Target="../media/image46.emf"/><Relationship Id="rId35" Type="http://schemas.openxmlformats.org/officeDocument/2006/relationships/oleObject" Target="../embeddings/oleObject2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4.e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5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13" Type="http://schemas.openxmlformats.org/officeDocument/2006/relationships/oleObject" Target="../embeddings/oleObject28.bin"/><Relationship Id="rId3" Type="http://schemas.openxmlformats.org/officeDocument/2006/relationships/image" Target="../media/image59.png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5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2.png"/><Relationship Id="rId11" Type="http://schemas.openxmlformats.org/officeDocument/2006/relationships/oleObject" Target="../embeddings/oleObject27.bin"/><Relationship Id="rId5" Type="http://schemas.openxmlformats.org/officeDocument/2006/relationships/image" Target="../media/image61.png"/><Relationship Id="rId10" Type="http://schemas.openxmlformats.org/officeDocument/2006/relationships/image" Target="../media/image56.wmf"/><Relationship Id="rId4" Type="http://schemas.openxmlformats.org/officeDocument/2006/relationships/image" Target="../media/image60.png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58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66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32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hyperlink" Target="http://en.wikipedia.org/wiki/File:Steven_weinberg_2010.jpg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56.wmf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9.png"/><Relationship Id="rId11" Type="http://schemas.openxmlformats.org/officeDocument/2006/relationships/image" Target="../media/image58.wmf"/><Relationship Id="rId5" Type="http://schemas.openxmlformats.org/officeDocument/2006/relationships/image" Target="../media/image78.png"/><Relationship Id="rId15" Type="http://schemas.openxmlformats.org/officeDocument/2006/relationships/image" Target="../media/image57.wmf"/><Relationship Id="rId10" Type="http://schemas.openxmlformats.org/officeDocument/2006/relationships/oleObject" Target="../embeddings/oleObject33.bin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4" Type="http://schemas.openxmlformats.org/officeDocument/2006/relationships/oleObject" Target="../embeddings/oleObject3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7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90.png"/><Relationship Id="rId9" Type="http://schemas.openxmlformats.org/officeDocument/2006/relationships/image" Target="../media/image89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13" Type="http://schemas.openxmlformats.org/officeDocument/2006/relationships/oleObject" Target="../embeddings/oleObject44.bin"/><Relationship Id="rId18" Type="http://schemas.openxmlformats.org/officeDocument/2006/relationships/image" Target="../media/image99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96.wmf"/><Relationship Id="rId17" Type="http://schemas.openxmlformats.org/officeDocument/2006/relationships/oleObject" Target="../embeddings/oleObject46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98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93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10" Type="http://schemas.openxmlformats.org/officeDocument/2006/relationships/image" Target="../media/image95.wmf"/><Relationship Id="rId4" Type="http://schemas.openxmlformats.org/officeDocument/2006/relationships/image" Target="../media/image92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9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7" Type="http://schemas.openxmlformats.org/officeDocument/2006/relationships/image" Target="../media/image117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27.w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12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en.wikipedia.org/wiki/File:Bundesarchiv_Bild183-R57262,_Werner_Heisenberg.jpg" TargetMode="Externa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13" Type="http://schemas.openxmlformats.org/officeDocument/2006/relationships/image" Target="../media/image133.wmf"/><Relationship Id="rId3" Type="http://schemas.openxmlformats.org/officeDocument/2006/relationships/image" Target="../media/image136.jpeg"/><Relationship Id="rId7" Type="http://schemas.openxmlformats.org/officeDocument/2006/relationships/image" Target="../media/image130.wmf"/><Relationship Id="rId12" Type="http://schemas.openxmlformats.org/officeDocument/2006/relationships/oleObject" Target="../embeddings/oleObject54.bin"/><Relationship Id="rId17" Type="http://schemas.openxmlformats.org/officeDocument/2006/relationships/image" Target="../media/image13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6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1.bin"/><Relationship Id="rId11" Type="http://schemas.openxmlformats.org/officeDocument/2006/relationships/image" Target="../media/image132.wmf"/><Relationship Id="rId5" Type="http://schemas.openxmlformats.org/officeDocument/2006/relationships/image" Target="../media/image129.emf"/><Relationship Id="rId15" Type="http://schemas.openxmlformats.org/officeDocument/2006/relationships/image" Target="../media/image134.wmf"/><Relationship Id="rId10" Type="http://schemas.openxmlformats.org/officeDocument/2006/relationships/oleObject" Target="../embeddings/oleObject53.bin"/><Relationship Id="rId4" Type="http://schemas.openxmlformats.org/officeDocument/2006/relationships/oleObject" Target="../embeddings/oleObject50.bin"/><Relationship Id="rId9" Type="http://schemas.openxmlformats.org/officeDocument/2006/relationships/image" Target="../media/image131.wmf"/><Relationship Id="rId14" Type="http://schemas.openxmlformats.org/officeDocument/2006/relationships/oleObject" Target="../embeddings/oleObject55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wmf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38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137.w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61.bin"/><Relationship Id="rId5" Type="http://schemas.openxmlformats.org/officeDocument/2006/relationships/image" Target="../media/image141.wmf"/><Relationship Id="rId4" Type="http://schemas.openxmlformats.org/officeDocument/2006/relationships/oleObject" Target="../embeddings/oleObject6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Nikolai_Bogoliubov.jpeg" TargetMode="External"/><Relationship Id="rId3" Type="http://schemas.openxmlformats.org/officeDocument/2006/relationships/image" Target="../media/image12.emf"/><Relationship Id="rId7" Type="http://schemas.openxmlformats.org/officeDocument/2006/relationships/image" Target="../media/image15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n.wikipedia.org/wiki/File:FockVA20469.jpg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emf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48830" y="1363395"/>
            <a:ext cx="8695170" cy="108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54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 boost for a whole life </a:t>
            </a:r>
            <a:endParaRPr lang="ru-RU" sz="5400" b="1" i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857250" y="4714885"/>
            <a:ext cx="8286750" cy="116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b="1" i="0" kern="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M.V. </a:t>
            </a:r>
            <a:r>
              <a:rPr lang="en-US" b="1" i="0" kern="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Chizhov</a:t>
            </a:r>
            <a:endParaRPr lang="en-US" b="1" i="0" kern="0" dirty="0">
              <a:solidFill>
                <a:srgbClr val="00B05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i="0" kern="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(Sofia University and</a:t>
            </a:r>
            <a:r>
              <a:rPr lang="bg-BG" i="0" kern="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i="0" kern="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JINR)</a:t>
            </a:r>
            <a:endParaRPr lang="en-US" sz="1050" i="0" kern="0" dirty="0">
              <a:solidFill>
                <a:srgbClr val="00B050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251906" name="Picture 2" descr="http://jinr.ru/dimg/hea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38"/>
            <a:ext cx="3038475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38030" y="2904910"/>
            <a:ext cx="74948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0" dirty="0" smtClean="0"/>
              <a:t>Dedicated to the memory of my teacher Prof. </a:t>
            </a:r>
            <a:r>
              <a:rPr lang="en-US" i="0" dirty="0" err="1" smtClean="0"/>
              <a:t>Mateev</a:t>
            </a:r>
            <a:r>
              <a:rPr lang="en-US" i="0" dirty="0" smtClean="0"/>
              <a:t> </a:t>
            </a:r>
            <a:endParaRPr lang="bg-BG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60648"/>
            <a:ext cx="8153400" cy="738336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Nambu</a:t>
            </a:r>
            <a:r>
              <a:rPr lang="en-US" sz="3600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3600" b="1" dirty="0" err="1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Jona-Lasinio</a:t>
            </a:r>
            <a:r>
              <a:rPr lang="en-US" sz="3600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extended model</a:t>
            </a:r>
            <a:endParaRPr lang="bg-BG" sz="3600" b="1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29700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077111"/>
              </p:ext>
            </p:extLst>
          </p:nvPr>
        </p:nvGraphicFramePr>
        <p:xfrm>
          <a:off x="2555776" y="5445224"/>
          <a:ext cx="48768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072" name="Equation" r:id="rId3" imgW="2438280" imgH="444240" progId="Equation.DSMT4">
                  <p:embed/>
                </p:oleObj>
              </mc:Choice>
              <mc:Fallback>
                <p:oleObj name="Equation" r:id="rId3" imgW="243828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5445224"/>
                        <a:ext cx="48768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0308415"/>
              </p:ext>
            </p:extLst>
          </p:nvPr>
        </p:nvGraphicFramePr>
        <p:xfrm>
          <a:off x="2984500" y="4581128"/>
          <a:ext cx="4064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073" name="Equation" r:id="rId5" imgW="2031840" imgH="393480" progId="Equation.DSMT4">
                  <p:embed/>
                </p:oleObj>
              </mc:Choice>
              <mc:Fallback>
                <p:oleObj name="Equation" r:id="rId5" imgW="20318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0" y="4581128"/>
                        <a:ext cx="40640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043931"/>
              </p:ext>
            </p:extLst>
          </p:nvPr>
        </p:nvGraphicFramePr>
        <p:xfrm>
          <a:off x="2483768" y="3645024"/>
          <a:ext cx="47752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074" name="Equation" r:id="rId7" imgW="2387520" imgH="393480" progId="Equation.DSMT4">
                  <p:embed/>
                </p:oleObj>
              </mc:Choice>
              <mc:Fallback>
                <p:oleObj name="Equation" r:id="rId7" imgW="23875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3645024"/>
                        <a:ext cx="47752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pic>
        <p:nvPicPr>
          <p:cNvPr id="247979" name="Picture 171" descr="http://upload.wikimedia.org/wikipedia/commons/thumb/c/c5/Giovanni_Jona-Lasinio-Nobel_Lecture-1.jpg/220px-Giovanni_Jona-Lasinio-Nobel_Lecture-1.jpg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403247"/>
            <a:ext cx="2123440" cy="224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7981" name="Picture 173" descr="http://upload.wikimedia.org/wikipedia/commons/thumb/1/11/YoichiroNambu.jpg/225px-YoichiroNambu.jpg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63462"/>
            <a:ext cx="1914525" cy="223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4968000" y="5436000"/>
            <a:ext cx="648072" cy="936104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4195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8" name="Line 2"/>
          <p:cNvSpPr>
            <a:spLocks noChangeShapeType="1"/>
          </p:cNvSpPr>
          <p:nvPr/>
        </p:nvSpPr>
        <p:spPr bwMode="auto">
          <a:xfrm>
            <a:off x="5029200" y="1905000"/>
            <a:ext cx="0" cy="4343400"/>
          </a:xfrm>
          <a:prstGeom prst="line">
            <a:avLst/>
          </a:prstGeom>
          <a:noFill/>
          <a:ln w="12700" cap="rnd">
            <a:solidFill>
              <a:schemeClr val="accent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bg-BG"/>
          </a:p>
        </p:txBody>
      </p:sp>
      <p:sp>
        <p:nvSpPr>
          <p:cNvPr id="22549" name="Text Box 3"/>
          <p:cNvSpPr txBox="1">
            <a:spLocks noChangeArrowheads="1"/>
          </p:cNvSpPr>
          <p:nvPr/>
        </p:nvSpPr>
        <p:spPr bwMode="auto">
          <a:xfrm>
            <a:off x="0" y="2743200"/>
            <a:ext cx="10454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 i="0" dirty="0">
                <a:solidFill>
                  <a:schemeClr val="tx1"/>
                </a:solidFill>
                <a:cs typeface="Times New Roman" pitchFamily="18" charset="0"/>
              </a:rPr>
              <a:t>S=</a:t>
            </a:r>
            <a:r>
              <a:rPr lang="en-US" sz="28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1/2</a:t>
            </a:r>
          </a:p>
        </p:txBody>
      </p:sp>
      <p:sp>
        <p:nvSpPr>
          <p:cNvPr id="22550" name="Text Box 4"/>
          <p:cNvSpPr txBox="1">
            <a:spLocks noChangeArrowheads="1"/>
          </p:cNvSpPr>
          <p:nvPr/>
        </p:nvSpPr>
        <p:spPr bwMode="auto">
          <a:xfrm>
            <a:off x="0" y="4572000"/>
            <a:ext cx="7393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 i="0" dirty="0">
                <a:solidFill>
                  <a:schemeClr val="tx1"/>
                </a:solidFill>
              </a:rPr>
              <a:t>S=</a:t>
            </a:r>
            <a:r>
              <a:rPr lang="en-US" sz="28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1524000" y="2286000"/>
            <a:ext cx="2181225" cy="1219200"/>
            <a:chOff x="960" y="1440"/>
            <a:chExt cx="1374" cy="768"/>
          </a:xfrm>
        </p:grpSpPr>
        <p:sp>
          <p:nvSpPr>
            <p:cNvPr id="22589" name="Line 6"/>
            <p:cNvSpPr>
              <a:spLocks noChangeShapeType="1"/>
            </p:cNvSpPr>
            <p:nvPr/>
          </p:nvSpPr>
          <p:spPr bwMode="auto">
            <a:xfrm flipV="1">
              <a:off x="1968" y="1440"/>
              <a:ext cx="0" cy="76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bg-BG"/>
            </a:p>
          </p:txBody>
        </p:sp>
        <p:graphicFrame>
          <p:nvGraphicFramePr>
            <p:cNvPr id="22547" name="Object 7"/>
            <p:cNvGraphicFramePr>
              <a:graphicFrameLocks noChangeAspect="1"/>
            </p:cNvGraphicFramePr>
            <p:nvPr/>
          </p:nvGraphicFramePr>
          <p:xfrm>
            <a:off x="960" y="1680"/>
            <a:ext cx="1374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24" name="Equation" r:id="rId3" imgW="1028520" imgH="266400" progId="Equation.DSMT4">
                    <p:embed/>
                  </p:oleObj>
                </mc:Choice>
                <mc:Fallback>
                  <p:oleObj name="Equation" r:id="rId3" imgW="1028520" imgH="266400" progId="Equation.DSMT4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1680"/>
                          <a:ext cx="1374" cy="3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5105400" y="2362200"/>
            <a:ext cx="2205038" cy="1219200"/>
            <a:chOff x="3216" y="1488"/>
            <a:chExt cx="1389" cy="768"/>
          </a:xfrm>
        </p:grpSpPr>
        <p:sp>
          <p:nvSpPr>
            <p:cNvPr id="22588" name="Line 9"/>
            <p:cNvSpPr>
              <a:spLocks noChangeShapeType="1"/>
            </p:cNvSpPr>
            <p:nvPr/>
          </p:nvSpPr>
          <p:spPr bwMode="auto">
            <a:xfrm flipV="1">
              <a:off x="4224" y="1488"/>
              <a:ext cx="0" cy="768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bg-BG"/>
            </a:p>
          </p:txBody>
        </p:sp>
        <p:graphicFrame>
          <p:nvGraphicFramePr>
            <p:cNvPr id="22546" name="Object 10"/>
            <p:cNvGraphicFramePr>
              <a:graphicFrameLocks noChangeAspect="1"/>
            </p:cNvGraphicFramePr>
            <p:nvPr/>
          </p:nvGraphicFramePr>
          <p:xfrm>
            <a:off x="3216" y="1728"/>
            <a:ext cx="1389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25" name="Equation" r:id="rId5" imgW="1041120" imgH="266400" progId="Equation.DSMT4">
                    <p:embed/>
                  </p:oleObj>
                </mc:Choice>
                <mc:Fallback>
                  <p:oleObj name="Equation" r:id="rId5" imgW="1041120" imgH="266400" progId="Equation.DSMT4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6" y="1728"/>
                          <a:ext cx="1389" cy="3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60"/>
          <p:cNvGrpSpPr/>
          <p:nvPr/>
        </p:nvGrpSpPr>
        <p:grpSpPr>
          <a:xfrm>
            <a:off x="1066800" y="1665663"/>
            <a:ext cx="7622335" cy="465175"/>
            <a:chOff x="1066800" y="1665663"/>
            <a:chExt cx="7622335" cy="465175"/>
          </a:xfrm>
        </p:grpSpPr>
        <p:sp>
          <p:nvSpPr>
            <p:cNvPr id="22553" name="Line 11"/>
            <p:cNvSpPr>
              <a:spLocks noChangeShapeType="1"/>
            </p:cNvSpPr>
            <p:nvPr/>
          </p:nvSpPr>
          <p:spPr bwMode="auto">
            <a:xfrm>
              <a:off x="4425950" y="1905000"/>
              <a:ext cx="1219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spAutoFit/>
            </a:bodyPr>
            <a:lstStyle/>
            <a:p>
              <a:endParaRPr lang="bg-BG"/>
            </a:p>
          </p:txBody>
        </p:sp>
        <p:sp>
          <p:nvSpPr>
            <p:cNvPr id="22554" name="Text Box 12"/>
            <p:cNvSpPr txBox="1">
              <a:spLocks noChangeArrowheads="1"/>
            </p:cNvSpPr>
            <p:nvPr/>
          </p:nvSpPr>
          <p:spPr bwMode="auto">
            <a:xfrm>
              <a:off x="1066800" y="1669173"/>
              <a:ext cx="302345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i="0" dirty="0">
                  <a:solidFill>
                    <a:schemeClr val="accent1"/>
                  </a:solidFill>
                </a:rPr>
                <a:t>Parity transformation</a:t>
              </a:r>
            </a:p>
          </p:txBody>
        </p:sp>
        <p:sp>
          <p:nvSpPr>
            <p:cNvPr id="22555" name="Text Box 13"/>
            <p:cNvSpPr txBox="1">
              <a:spLocks noChangeArrowheads="1"/>
            </p:cNvSpPr>
            <p:nvPr/>
          </p:nvSpPr>
          <p:spPr bwMode="auto">
            <a:xfrm>
              <a:off x="5867400" y="1665663"/>
              <a:ext cx="282173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i="0" dirty="0">
                  <a:solidFill>
                    <a:schemeClr val="accent1"/>
                  </a:solidFill>
                </a:rPr>
                <a:t>Charge conjugation</a:t>
              </a: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3441700" y="4267200"/>
            <a:ext cx="449263" cy="1219200"/>
            <a:chOff x="2168" y="2688"/>
            <a:chExt cx="283" cy="768"/>
          </a:xfrm>
        </p:grpSpPr>
        <p:sp>
          <p:nvSpPr>
            <p:cNvPr id="22587" name="Line 15"/>
            <p:cNvSpPr>
              <a:spLocks noChangeShapeType="1"/>
            </p:cNvSpPr>
            <p:nvPr/>
          </p:nvSpPr>
          <p:spPr bwMode="auto">
            <a:xfrm flipV="1">
              <a:off x="2448" y="2688"/>
              <a:ext cx="0" cy="768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bg-BG"/>
            </a:p>
          </p:txBody>
        </p:sp>
        <p:graphicFrame>
          <p:nvGraphicFramePr>
            <p:cNvPr id="22545" name="Object 16"/>
            <p:cNvGraphicFramePr>
              <a:graphicFrameLocks noChangeAspect="1"/>
            </p:cNvGraphicFramePr>
            <p:nvPr/>
          </p:nvGraphicFramePr>
          <p:xfrm>
            <a:off x="2168" y="2932"/>
            <a:ext cx="283" cy="3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26" name="Equation" r:id="rId7" imgW="215640" imgH="241200" progId="Equation.DSMT4">
                    <p:embed/>
                  </p:oleObj>
                </mc:Choice>
                <mc:Fallback>
                  <p:oleObj name="Equation" r:id="rId7" imgW="215640" imgH="241200" progId="Equation.DSMT4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68" y="2932"/>
                          <a:ext cx="283" cy="3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4495800" y="4267200"/>
            <a:ext cx="382588" cy="1219200"/>
            <a:chOff x="2832" y="2688"/>
            <a:chExt cx="241" cy="768"/>
          </a:xfrm>
        </p:grpSpPr>
        <p:sp>
          <p:nvSpPr>
            <p:cNvPr id="22586" name="Line 18"/>
            <p:cNvSpPr>
              <a:spLocks noChangeShapeType="1"/>
            </p:cNvSpPr>
            <p:nvPr/>
          </p:nvSpPr>
          <p:spPr bwMode="auto">
            <a:xfrm flipV="1">
              <a:off x="2832" y="2688"/>
              <a:ext cx="0" cy="76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bg-BG"/>
            </a:p>
          </p:txBody>
        </p:sp>
        <p:graphicFrame>
          <p:nvGraphicFramePr>
            <p:cNvPr id="22544" name="Object 19"/>
            <p:cNvGraphicFramePr>
              <a:graphicFrameLocks noChangeAspect="1"/>
            </p:cNvGraphicFramePr>
            <p:nvPr/>
          </p:nvGraphicFramePr>
          <p:xfrm>
            <a:off x="2832" y="2966"/>
            <a:ext cx="241" cy="2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27" name="Equation" r:id="rId9" imgW="203040" imgH="215640" progId="Equation.DSMT4">
                    <p:embed/>
                  </p:oleObj>
                </mc:Choice>
                <mc:Fallback>
                  <p:oleObj name="Equation" r:id="rId9" imgW="203040" imgH="215640" progId="Equation.DSMT4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2966"/>
                          <a:ext cx="241" cy="29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1071563" y="4267200"/>
            <a:ext cx="474662" cy="1219200"/>
            <a:chOff x="675" y="2688"/>
            <a:chExt cx="299" cy="768"/>
          </a:xfrm>
        </p:grpSpPr>
        <p:sp>
          <p:nvSpPr>
            <p:cNvPr id="22585" name="Line 21"/>
            <p:cNvSpPr>
              <a:spLocks noChangeShapeType="1"/>
            </p:cNvSpPr>
            <p:nvPr/>
          </p:nvSpPr>
          <p:spPr bwMode="auto">
            <a:xfrm flipV="1">
              <a:off x="960" y="2688"/>
              <a:ext cx="0" cy="76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bg-BG"/>
            </a:p>
          </p:txBody>
        </p:sp>
        <p:graphicFrame>
          <p:nvGraphicFramePr>
            <p:cNvPr id="22543" name="Object 22"/>
            <p:cNvGraphicFramePr>
              <a:graphicFrameLocks noChangeAspect="1"/>
            </p:cNvGraphicFramePr>
            <p:nvPr/>
          </p:nvGraphicFramePr>
          <p:xfrm>
            <a:off x="675" y="2925"/>
            <a:ext cx="299" cy="3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28" name="Equation" r:id="rId11" imgW="228600" imgH="241200" progId="Equation.DSMT4">
                    <p:embed/>
                  </p:oleObj>
                </mc:Choice>
                <mc:Fallback>
                  <p:oleObj name="Equation" r:id="rId11" imgW="228600" imgH="241200" progId="Equation.DSMT4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5" y="2925"/>
                          <a:ext cx="299" cy="31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8153400" y="4267200"/>
            <a:ext cx="471488" cy="1219200"/>
            <a:chOff x="5136" y="2688"/>
            <a:chExt cx="297" cy="768"/>
          </a:xfrm>
        </p:grpSpPr>
        <p:sp>
          <p:nvSpPr>
            <p:cNvPr id="22584" name="Line 24"/>
            <p:cNvSpPr>
              <a:spLocks noChangeShapeType="1"/>
            </p:cNvSpPr>
            <p:nvPr/>
          </p:nvSpPr>
          <p:spPr bwMode="auto">
            <a:xfrm flipV="1">
              <a:off x="5136" y="2688"/>
              <a:ext cx="0" cy="768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bg-BG"/>
            </a:p>
          </p:txBody>
        </p:sp>
        <p:graphicFrame>
          <p:nvGraphicFramePr>
            <p:cNvPr id="22542" name="Object 25"/>
            <p:cNvGraphicFramePr>
              <a:graphicFrameLocks noChangeAspect="1"/>
            </p:cNvGraphicFramePr>
            <p:nvPr/>
          </p:nvGraphicFramePr>
          <p:xfrm>
            <a:off x="5136" y="2966"/>
            <a:ext cx="297" cy="2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29" name="Equation" r:id="rId13" imgW="215640" imgH="215640" progId="Equation.DSMT4">
                    <p:embed/>
                  </p:oleObj>
                </mc:Choice>
                <mc:Fallback>
                  <p:oleObj name="Equation" r:id="rId13" imgW="215640" imgH="215640" progId="Equation.DSMT4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36" y="2966"/>
                          <a:ext cx="297" cy="29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7100888" y="4267200"/>
            <a:ext cx="454025" cy="1219200"/>
            <a:chOff x="4473" y="2688"/>
            <a:chExt cx="286" cy="768"/>
          </a:xfrm>
        </p:grpSpPr>
        <p:sp>
          <p:nvSpPr>
            <p:cNvPr id="22583" name="Line 27"/>
            <p:cNvSpPr>
              <a:spLocks noChangeShapeType="1"/>
            </p:cNvSpPr>
            <p:nvPr/>
          </p:nvSpPr>
          <p:spPr bwMode="auto">
            <a:xfrm flipV="1">
              <a:off x="4752" y="2688"/>
              <a:ext cx="0" cy="768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bg-BG"/>
            </a:p>
          </p:txBody>
        </p:sp>
        <p:graphicFrame>
          <p:nvGraphicFramePr>
            <p:cNvPr id="22541" name="Object 28"/>
            <p:cNvGraphicFramePr>
              <a:graphicFrameLocks noChangeAspect="1"/>
            </p:cNvGraphicFramePr>
            <p:nvPr/>
          </p:nvGraphicFramePr>
          <p:xfrm>
            <a:off x="4473" y="2930"/>
            <a:ext cx="286" cy="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30" name="Equation" r:id="rId15" imgW="215640" imgH="241200" progId="Equation.DSMT4">
                    <p:embed/>
                  </p:oleObj>
                </mc:Choice>
                <mc:Fallback>
                  <p:oleObj name="Equation" r:id="rId15" imgW="215640" imgH="241200" progId="Equation.DSMT4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3" y="2930"/>
                          <a:ext cx="286" cy="3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5111750" y="4267200"/>
            <a:ext cx="482600" cy="1219200"/>
            <a:chOff x="3220" y="2688"/>
            <a:chExt cx="304" cy="768"/>
          </a:xfrm>
        </p:grpSpPr>
        <p:sp>
          <p:nvSpPr>
            <p:cNvPr id="22582" name="Line 30"/>
            <p:cNvSpPr>
              <a:spLocks noChangeShapeType="1"/>
            </p:cNvSpPr>
            <p:nvPr/>
          </p:nvSpPr>
          <p:spPr bwMode="auto">
            <a:xfrm flipV="1">
              <a:off x="3504" y="2688"/>
              <a:ext cx="0" cy="76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bg-BG"/>
            </a:p>
          </p:txBody>
        </p:sp>
        <p:graphicFrame>
          <p:nvGraphicFramePr>
            <p:cNvPr id="22540" name="Object 31"/>
            <p:cNvGraphicFramePr>
              <a:graphicFrameLocks noChangeAspect="1"/>
            </p:cNvGraphicFramePr>
            <p:nvPr/>
          </p:nvGraphicFramePr>
          <p:xfrm>
            <a:off x="3220" y="2964"/>
            <a:ext cx="304" cy="3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31" name="Equation" r:id="rId17" imgW="228600" imgH="241200" progId="Equation.DSMT4">
                    <p:embed/>
                  </p:oleObj>
                </mc:Choice>
                <mc:Fallback>
                  <p:oleObj name="Equation" r:id="rId17" imgW="228600" imgH="241200" progId="Equation.DSMT4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20" y="2964"/>
                          <a:ext cx="304" cy="32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6172200" y="4267200"/>
            <a:ext cx="460375" cy="1219200"/>
            <a:chOff x="3888" y="2688"/>
            <a:chExt cx="290" cy="768"/>
          </a:xfrm>
        </p:grpSpPr>
        <p:sp>
          <p:nvSpPr>
            <p:cNvPr id="22581" name="Line 33"/>
            <p:cNvSpPr>
              <a:spLocks noChangeShapeType="1"/>
            </p:cNvSpPr>
            <p:nvPr/>
          </p:nvSpPr>
          <p:spPr bwMode="auto">
            <a:xfrm flipV="1">
              <a:off x="3888" y="2688"/>
              <a:ext cx="0" cy="768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bg-BG"/>
            </a:p>
          </p:txBody>
        </p:sp>
        <p:graphicFrame>
          <p:nvGraphicFramePr>
            <p:cNvPr id="22539" name="Object 34"/>
            <p:cNvGraphicFramePr>
              <a:graphicFrameLocks noChangeAspect="1"/>
            </p:cNvGraphicFramePr>
            <p:nvPr/>
          </p:nvGraphicFramePr>
          <p:xfrm>
            <a:off x="3892" y="2992"/>
            <a:ext cx="286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32" name="Equation" r:id="rId19" imgW="215640" imgH="215640" progId="Equation.DSMT4">
                    <p:embed/>
                  </p:oleObj>
                </mc:Choice>
                <mc:Fallback>
                  <p:oleObj name="Equation" r:id="rId19" imgW="215640" imgH="215640" progId="Equation.DSMT4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92" y="2992"/>
                          <a:ext cx="286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Group 35"/>
          <p:cNvGrpSpPr>
            <a:grpSpLocks/>
          </p:cNvGrpSpPr>
          <p:nvPr/>
        </p:nvGrpSpPr>
        <p:grpSpPr bwMode="auto">
          <a:xfrm>
            <a:off x="2133600" y="4267200"/>
            <a:ext cx="455613" cy="1219200"/>
            <a:chOff x="1344" y="2688"/>
            <a:chExt cx="287" cy="768"/>
          </a:xfrm>
        </p:grpSpPr>
        <p:sp>
          <p:nvSpPr>
            <p:cNvPr id="22580" name="Line 36"/>
            <p:cNvSpPr>
              <a:spLocks noChangeShapeType="1"/>
            </p:cNvSpPr>
            <p:nvPr/>
          </p:nvSpPr>
          <p:spPr bwMode="auto">
            <a:xfrm flipV="1">
              <a:off x="1344" y="2688"/>
              <a:ext cx="0" cy="76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bg-BG"/>
            </a:p>
          </p:txBody>
        </p:sp>
        <p:graphicFrame>
          <p:nvGraphicFramePr>
            <p:cNvPr id="22538" name="Object 37"/>
            <p:cNvGraphicFramePr>
              <a:graphicFrameLocks noChangeAspect="1"/>
            </p:cNvGraphicFramePr>
            <p:nvPr/>
          </p:nvGraphicFramePr>
          <p:xfrm>
            <a:off x="1350" y="2925"/>
            <a:ext cx="281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33" name="Equation" r:id="rId21" imgW="203040" imgH="215640" progId="Equation.DSMT4">
                    <p:embed/>
                  </p:oleObj>
                </mc:Choice>
                <mc:Fallback>
                  <p:oleObj name="Equation" r:id="rId21" imgW="203040" imgH="215640" progId="Equation.DSMT4">
                    <p:embed/>
                    <p:pic>
                      <p:nvPicPr>
                        <p:cNvPr id="0" name="Object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0" y="2925"/>
                          <a:ext cx="281" cy="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3" name="Group 38"/>
          <p:cNvGrpSpPr>
            <a:grpSpLocks/>
          </p:cNvGrpSpPr>
          <p:nvPr/>
        </p:nvGrpSpPr>
        <p:grpSpPr bwMode="auto">
          <a:xfrm>
            <a:off x="7086600" y="4114800"/>
            <a:ext cx="1524000" cy="2112963"/>
            <a:chOff x="4464" y="2592"/>
            <a:chExt cx="960" cy="1331"/>
          </a:xfrm>
        </p:grpSpPr>
        <p:sp>
          <p:nvSpPr>
            <p:cNvPr id="22579" name="Oval 39"/>
            <p:cNvSpPr>
              <a:spLocks noChangeArrowheads="1"/>
            </p:cNvSpPr>
            <p:nvPr/>
          </p:nvSpPr>
          <p:spPr bwMode="auto">
            <a:xfrm>
              <a:off x="4464" y="2592"/>
              <a:ext cx="960" cy="96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22536" name="Object 40"/>
            <p:cNvGraphicFramePr>
              <a:graphicFrameLocks noChangeAspect="1"/>
            </p:cNvGraphicFramePr>
            <p:nvPr/>
          </p:nvGraphicFramePr>
          <p:xfrm>
            <a:off x="4573" y="3574"/>
            <a:ext cx="767" cy="3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34" name="Equation" r:id="rId23" imgW="558720" imgH="253800" progId="Equation.DSMT4">
                    <p:embed/>
                  </p:oleObj>
                </mc:Choice>
                <mc:Fallback>
                  <p:oleObj name="Equation" r:id="rId23" imgW="558720" imgH="253800" progId="Equation.DSMT4">
                    <p:embed/>
                    <p:pic>
                      <p:nvPicPr>
                        <p:cNvPr id="0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3" y="3574"/>
                          <a:ext cx="767" cy="3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7" name="Object 41"/>
            <p:cNvGraphicFramePr>
              <a:graphicFrameLocks noChangeAspect="1"/>
            </p:cNvGraphicFramePr>
            <p:nvPr/>
          </p:nvGraphicFramePr>
          <p:xfrm>
            <a:off x="4761" y="2979"/>
            <a:ext cx="349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35" name="Equation" r:id="rId25" imgW="253800" imgH="241200" progId="Equation.DSMT4">
                    <p:embed/>
                  </p:oleObj>
                </mc:Choice>
                <mc:Fallback>
                  <p:oleObj name="Equation" r:id="rId25" imgW="253800" imgH="241200" progId="Equation.DSMT4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1" y="2979"/>
                          <a:ext cx="349" cy="3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42"/>
          <p:cNvGrpSpPr>
            <a:grpSpLocks/>
          </p:cNvGrpSpPr>
          <p:nvPr/>
        </p:nvGrpSpPr>
        <p:grpSpPr bwMode="auto">
          <a:xfrm>
            <a:off x="1066800" y="4114800"/>
            <a:ext cx="1524000" cy="2093913"/>
            <a:chOff x="672" y="2592"/>
            <a:chExt cx="960" cy="1319"/>
          </a:xfrm>
        </p:grpSpPr>
        <p:graphicFrame>
          <p:nvGraphicFramePr>
            <p:cNvPr id="22534" name="Object 43"/>
            <p:cNvGraphicFramePr>
              <a:graphicFrameLocks noChangeAspect="1"/>
            </p:cNvGraphicFramePr>
            <p:nvPr/>
          </p:nvGraphicFramePr>
          <p:xfrm>
            <a:off x="846" y="3574"/>
            <a:ext cx="768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36" name="Equation" r:id="rId27" imgW="558720" imgH="253800" progId="Equation.DSMT4">
                    <p:embed/>
                  </p:oleObj>
                </mc:Choice>
                <mc:Fallback>
                  <p:oleObj name="Equation" r:id="rId27" imgW="558720" imgH="253800" progId="Equation.DSMT4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6" y="3574"/>
                          <a:ext cx="768" cy="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78" name="Oval 44"/>
            <p:cNvSpPr>
              <a:spLocks noChangeArrowheads="1"/>
            </p:cNvSpPr>
            <p:nvPr/>
          </p:nvSpPr>
          <p:spPr bwMode="auto">
            <a:xfrm>
              <a:off x="672" y="2592"/>
              <a:ext cx="960" cy="96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22535" name="Object 45"/>
            <p:cNvGraphicFramePr>
              <a:graphicFrameLocks noChangeAspect="1"/>
            </p:cNvGraphicFramePr>
            <p:nvPr/>
          </p:nvGraphicFramePr>
          <p:xfrm>
            <a:off x="990" y="2947"/>
            <a:ext cx="350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37" name="Equation" r:id="rId29" imgW="253800" imgH="241200" progId="Equation.DSMT4">
                    <p:embed/>
                  </p:oleObj>
                </mc:Choice>
                <mc:Fallback>
                  <p:oleObj name="Equation" r:id="rId29" imgW="253800" imgH="241200" progId="Equation.DSMT4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0" y="2947"/>
                          <a:ext cx="350" cy="3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3429000" y="4114800"/>
            <a:ext cx="1524000" cy="2073275"/>
            <a:chOff x="2160" y="2592"/>
            <a:chExt cx="960" cy="1306"/>
          </a:xfrm>
        </p:grpSpPr>
        <p:graphicFrame>
          <p:nvGraphicFramePr>
            <p:cNvPr id="22532" name="Object 47"/>
            <p:cNvGraphicFramePr>
              <a:graphicFrameLocks noChangeAspect="1"/>
            </p:cNvGraphicFramePr>
            <p:nvPr/>
          </p:nvGraphicFramePr>
          <p:xfrm>
            <a:off x="2544" y="2979"/>
            <a:ext cx="263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38" name="Equation" r:id="rId31" imgW="190440" imgH="241200" progId="Equation.3">
                    <p:embed/>
                  </p:oleObj>
                </mc:Choice>
                <mc:Fallback>
                  <p:oleObj name="Equation" r:id="rId31" imgW="190440" imgH="241200" progId="Equation.3">
                    <p:embed/>
                    <p:pic>
                      <p:nvPicPr>
                        <p:cNvPr id="0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2979"/>
                          <a:ext cx="263" cy="3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3" name="Object 48"/>
            <p:cNvGraphicFramePr>
              <a:graphicFrameLocks noChangeAspect="1"/>
            </p:cNvGraphicFramePr>
            <p:nvPr/>
          </p:nvGraphicFramePr>
          <p:xfrm>
            <a:off x="2295" y="3566"/>
            <a:ext cx="680" cy="3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39" name="Equation" r:id="rId33" imgW="495000" imgH="241200" progId="Equation.3">
                    <p:embed/>
                  </p:oleObj>
                </mc:Choice>
                <mc:Fallback>
                  <p:oleObj name="Equation" r:id="rId33" imgW="495000" imgH="241200" progId="Equation.3">
                    <p:embed/>
                    <p:pic>
                      <p:nvPicPr>
                        <p:cNvPr id="0" name="Object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5" y="3566"/>
                          <a:ext cx="680" cy="3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77" name="Oval 49"/>
            <p:cNvSpPr>
              <a:spLocks noChangeArrowheads="1"/>
            </p:cNvSpPr>
            <p:nvPr/>
          </p:nvSpPr>
          <p:spPr bwMode="auto">
            <a:xfrm>
              <a:off x="2160" y="2592"/>
              <a:ext cx="960" cy="96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6" name="Group 50"/>
          <p:cNvGrpSpPr>
            <a:grpSpLocks/>
          </p:cNvGrpSpPr>
          <p:nvPr/>
        </p:nvGrpSpPr>
        <p:grpSpPr bwMode="auto">
          <a:xfrm>
            <a:off x="5105400" y="4114800"/>
            <a:ext cx="1524000" cy="2079625"/>
            <a:chOff x="3216" y="2592"/>
            <a:chExt cx="960" cy="1310"/>
          </a:xfrm>
        </p:grpSpPr>
        <p:graphicFrame>
          <p:nvGraphicFramePr>
            <p:cNvPr id="22530" name="Object 51"/>
            <p:cNvGraphicFramePr>
              <a:graphicFrameLocks noChangeAspect="1"/>
            </p:cNvGraphicFramePr>
            <p:nvPr/>
          </p:nvGraphicFramePr>
          <p:xfrm>
            <a:off x="3552" y="2979"/>
            <a:ext cx="263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40" name="Equation" r:id="rId35" imgW="190440" imgH="241200" progId="Equation.3">
                    <p:embed/>
                  </p:oleObj>
                </mc:Choice>
                <mc:Fallback>
                  <p:oleObj name="Equation" r:id="rId35" imgW="190440" imgH="241200" progId="Equation.3">
                    <p:embed/>
                    <p:pic>
                      <p:nvPicPr>
                        <p:cNvPr id="0" name="Object 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2" y="2979"/>
                          <a:ext cx="263" cy="3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1" name="Object 52"/>
            <p:cNvGraphicFramePr>
              <a:graphicFrameLocks noChangeAspect="1"/>
            </p:cNvGraphicFramePr>
            <p:nvPr/>
          </p:nvGraphicFramePr>
          <p:xfrm>
            <a:off x="3375" y="3566"/>
            <a:ext cx="680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741" name="Equation" r:id="rId37" imgW="495000" imgH="241200" progId="Equation.3">
                    <p:embed/>
                  </p:oleObj>
                </mc:Choice>
                <mc:Fallback>
                  <p:oleObj name="Equation" r:id="rId37" imgW="495000" imgH="241200" progId="Equation.3">
                    <p:embed/>
                    <p:pic>
                      <p:nvPicPr>
                        <p:cNvPr id="0" name="Object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5" y="3566"/>
                          <a:ext cx="680" cy="3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76" name="Oval 53"/>
            <p:cNvSpPr>
              <a:spLocks noChangeArrowheads="1"/>
            </p:cNvSpPr>
            <p:nvPr/>
          </p:nvSpPr>
          <p:spPr bwMode="auto">
            <a:xfrm>
              <a:off x="3216" y="2592"/>
              <a:ext cx="960" cy="96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2568" name="Rectangle 54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228600"/>
            <a:ext cx="8001000" cy="685800"/>
          </a:xfrm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Lorentz group representation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3929063" y="6165850"/>
            <a:ext cx="5437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5572125" y="6165850"/>
            <a:ext cx="6286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W</a:t>
            </a:r>
            <a:r>
              <a:rPr lang="en-US" sz="2400" b="1" dirty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</a:p>
        </p:txBody>
      </p:sp>
      <p:grpSp>
        <p:nvGrpSpPr>
          <p:cNvPr id="17" name="Group 61"/>
          <p:cNvGrpSpPr>
            <a:grpSpLocks/>
          </p:cNvGrpSpPr>
          <p:nvPr/>
        </p:nvGrpSpPr>
        <p:grpSpPr bwMode="auto">
          <a:xfrm>
            <a:off x="1571625" y="6165846"/>
            <a:ext cx="6667998" cy="461669"/>
            <a:chOff x="1571604" y="6165843"/>
            <a:chExt cx="6668742" cy="461371"/>
          </a:xfrm>
        </p:grpSpPr>
        <p:sp>
          <p:nvSpPr>
            <p:cNvPr id="22574" name="TextBox 59"/>
            <p:cNvSpPr txBox="1">
              <a:spLocks noChangeArrowheads="1"/>
            </p:cNvSpPr>
            <p:nvPr/>
          </p:nvSpPr>
          <p:spPr bwMode="auto">
            <a:xfrm>
              <a:off x="7500958" y="6165843"/>
              <a:ext cx="739388" cy="461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1D46A3"/>
                  </a:solidFill>
                </a:rPr>
                <a:t>W</a:t>
              </a:r>
              <a:r>
                <a:rPr lang="en-US" sz="2400" b="1" dirty="0">
                  <a:solidFill>
                    <a:srgbClr val="1D46A3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*</a:t>
              </a:r>
            </a:p>
          </p:txBody>
        </p:sp>
        <p:sp>
          <p:nvSpPr>
            <p:cNvPr id="22575" name="TextBox 60"/>
            <p:cNvSpPr txBox="1">
              <a:spLocks noChangeArrowheads="1"/>
            </p:cNvSpPr>
            <p:nvPr/>
          </p:nvSpPr>
          <p:spPr bwMode="auto">
            <a:xfrm>
              <a:off x="1571604" y="6165847"/>
              <a:ext cx="739388" cy="461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</a:rPr>
                <a:t>W</a:t>
              </a:r>
              <a:r>
                <a:rPr lang="en-US" sz="2400" b="1" dirty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*</a:t>
              </a:r>
            </a:p>
          </p:txBody>
        </p:sp>
      </p:grpSp>
      <p:sp>
        <p:nvSpPr>
          <p:cNvPr id="22573" name="Slide Number Placeholder 6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203F63-63C3-4489-93F2-B566B2740E24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62" name="Date Placeholder 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bg-BG" smtClean="0"/>
              <a:t>11/04/2011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ABD6-9550-46E9-9450-BB4CB5D2A262}" type="slidenum">
              <a:rPr lang="en-US"/>
              <a:pPr/>
              <a:t>12</a:t>
            </a:fld>
            <a:endParaRPr lang="en-US"/>
          </a:p>
        </p:txBody>
      </p:sp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47664" y="116632"/>
            <a:ext cx="6781800" cy="851818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Mendeleev’s table</a:t>
            </a:r>
          </a:p>
        </p:txBody>
      </p:sp>
      <p:pic>
        <p:nvPicPr>
          <p:cNvPr id="24579" name="Picture 1027" descr="C:\users\mih\Mendeleev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84784"/>
            <a:ext cx="6827838" cy="461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59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2" name="Text Box 32"/>
          <p:cNvSpPr txBox="1">
            <a:spLocks noChangeArrowheads="1"/>
          </p:cNvSpPr>
          <p:nvPr/>
        </p:nvSpPr>
        <p:spPr bwMode="auto">
          <a:xfrm>
            <a:off x="3352800" y="3914775"/>
            <a:ext cx="1387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bg-BG" i="0" dirty="0">
              <a:latin typeface="Mathematica4" pitchFamily="2" charset="2"/>
            </a:endParaRPr>
          </a:p>
        </p:txBody>
      </p:sp>
      <p:sp>
        <p:nvSpPr>
          <p:cNvPr id="2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bg-BG" smtClean="0"/>
              <a:t>11/04/2011</a:t>
            </a:r>
            <a:endParaRPr lang="en-US"/>
          </a:p>
        </p:txBody>
      </p: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B919-C238-4C56-9E40-C645900DF964}" type="slidenum">
              <a:rPr lang="en-US"/>
              <a:pPr/>
              <a:t>13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65654" y="188640"/>
            <a:ext cx="8027987" cy="779810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Lorentz group representations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038600" y="32766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6600FF"/>
                </a:solidFill>
              </a:rPr>
              <a:t>(0,0)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276600" y="38862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6600FF"/>
                </a:solidFill>
              </a:rPr>
              <a:t>(1/2,0)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876800" y="38862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6600FF"/>
                </a:solidFill>
              </a:rPr>
              <a:t>(0,1/2)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191000" y="44958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6600FF"/>
                </a:solidFill>
              </a:rPr>
              <a:t>(1/2,1/2)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2590800" y="44958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chemeClr val="hlink"/>
                </a:solidFill>
              </a:rPr>
              <a:t>(1,0)</a:t>
            </a: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5791200" y="44958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chemeClr val="hlink"/>
                </a:solidFill>
              </a:rPr>
              <a:t>(0,1)</a:t>
            </a: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3429000" y="51054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FF9900"/>
                </a:solidFill>
              </a:rPr>
              <a:t>(1,1/2)</a:t>
            </a: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5029200" y="51054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FF9900"/>
                </a:solidFill>
              </a:rPr>
              <a:t>(1/2,1)</a:t>
            </a: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1828800" y="51054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FF9900"/>
                </a:solidFill>
              </a:rPr>
              <a:t>(3/2,0)</a:t>
            </a: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6629400" y="51054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FF9900"/>
                </a:solidFill>
              </a:rPr>
              <a:t>(0,3/2)</a:t>
            </a: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2667000" y="57150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FF9900"/>
                </a:solidFill>
              </a:rPr>
              <a:t>(3/2,1/2)</a:t>
            </a: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4267200" y="57150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6600FF"/>
                </a:solidFill>
              </a:rPr>
              <a:t>(1,1)</a:t>
            </a: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5867400" y="57150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FF9900"/>
                </a:solidFill>
              </a:rPr>
              <a:t>(1/2,3/2)</a:t>
            </a:r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7467600" y="57150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FF9900"/>
                </a:solidFill>
              </a:rPr>
              <a:t>(0,2)</a:t>
            </a: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1066800" y="5715000"/>
            <a:ext cx="1524000" cy="514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0" i="0" dirty="0">
                <a:solidFill>
                  <a:srgbClr val="FF9900"/>
                </a:solidFill>
              </a:rPr>
              <a:t>(2,0)</a:t>
            </a:r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>
            <a:off x="990600" y="21336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>
            <a:off x="228600" y="3200400"/>
            <a:ext cx="891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228600" y="2133600"/>
            <a:ext cx="320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bg-BG" b="0">
              <a:latin typeface="Mathematica4" pitchFamily="2" charset="2"/>
            </a:endParaRPr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>
            <a:off x="228600" y="2133600"/>
            <a:ext cx="762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25624" name="Text Box 24"/>
          <p:cNvSpPr txBox="1">
            <a:spLocks noChangeArrowheads="1"/>
          </p:cNvSpPr>
          <p:nvPr/>
        </p:nvSpPr>
        <p:spPr bwMode="auto">
          <a:xfrm>
            <a:off x="228600" y="2590800"/>
            <a:ext cx="4413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6600"/>
                </a:solidFill>
              </a:rPr>
              <a:t>S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457200" y="1981200"/>
            <a:ext cx="6254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FF6600"/>
                </a:solidFill>
                <a:latin typeface="Symbol" pitchFamily="18" charset="2"/>
              </a:rPr>
              <a:t>c</a:t>
            </a:r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1219200" y="2362200"/>
            <a:ext cx="739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bg-BG">
              <a:latin typeface="Mathematica4" pitchFamily="2" charset="2"/>
            </a:endParaRPr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1279525" y="2338388"/>
            <a:ext cx="7102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bg-BG">
              <a:latin typeface="Mathematica4" pitchFamily="2" charset="2"/>
            </a:endParaRPr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1143000" y="2286000"/>
            <a:ext cx="784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3200" b="0" i="0" dirty="0"/>
              <a:t> -2   -3/2  -1  -1/2  0 +1/2  +1  +3/2  +2</a:t>
            </a:r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0" y="3124200"/>
            <a:ext cx="9906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0" i="0" dirty="0"/>
              <a:t>0</a:t>
            </a:r>
          </a:p>
          <a:p>
            <a:r>
              <a:rPr lang="en-US" sz="4000" b="0" i="0" dirty="0"/>
              <a:t>1/2</a:t>
            </a:r>
          </a:p>
          <a:p>
            <a:r>
              <a:rPr lang="en-US" sz="4000" b="0" i="0" dirty="0">
                <a:solidFill>
                  <a:schemeClr val="hlink"/>
                </a:solidFill>
              </a:rPr>
              <a:t>1</a:t>
            </a:r>
          </a:p>
          <a:p>
            <a:r>
              <a:rPr lang="en-US" sz="4000" b="0" i="0" dirty="0"/>
              <a:t>3/2</a:t>
            </a:r>
          </a:p>
          <a:p>
            <a:r>
              <a:rPr lang="en-US" sz="4000" b="0" i="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4412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571625"/>
            <a:ext cx="78295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FF00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rgbClr val="00FF00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rgbClr val="00FF00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rgbClr val="00FF00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rgbClr val="00FF00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FF00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FF00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FF00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FF00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bg-BG" smtClean="0">
                <a:solidFill>
                  <a:schemeClr val="tx1"/>
                </a:solidFill>
              </a:rPr>
              <a:t>11/04/2011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FF00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rgbClr val="00FF00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rgbClr val="00FF00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rgbClr val="00FF00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rgbClr val="00FF00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FF00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FF00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FF00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FF00"/>
                </a:solidFill>
                <a:latin typeface="Tahoma" pitchFamily="34" charset="0"/>
              </a:defRPr>
            </a:lvl9pPr>
          </a:lstStyle>
          <a:p>
            <a:pPr eaLnBrk="1" hangingPunct="1"/>
            <a:fld id="{B21FC7B3-0E00-444C-A7FD-3944327868A3}" type="slidenum">
              <a:rPr lang="en-US" smtClean="0">
                <a:solidFill>
                  <a:schemeClr val="tx1"/>
                </a:solidFill>
              </a:rPr>
              <a:pPr eaLnBrk="1" hangingPunct="1"/>
              <a:t>14</a:t>
            </a:fld>
            <a:endParaRPr lang="en-US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93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8" name="Group 42"/>
          <p:cNvGrpSpPr>
            <a:grpSpLocks/>
          </p:cNvGrpSpPr>
          <p:nvPr/>
        </p:nvGrpSpPr>
        <p:grpSpPr bwMode="auto">
          <a:xfrm>
            <a:off x="2438400" y="2438400"/>
            <a:ext cx="5181600" cy="1657350"/>
            <a:chOff x="1536" y="1536"/>
            <a:chExt cx="3264" cy="1044"/>
          </a:xfrm>
        </p:grpSpPr>
        <p:sp>
          <p:nvSpPr>
            <p:cNvPr id="16414" name="Rectangle 29"/>
            <p:cNvSpPr>
              <a:spLocks noChangeArrowheads="1"/>
            </p:cNvSpPr>
            <p:nvPr/>
          </p:nvSpPr>
          <p:spPr bwMode="auto">
            <a:xfrm>
              <a:off x="2688" y="2256"/>
              <a:ext cx="960" cy="32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800">
                  <a:solidFill>
                    <a:srgbClr val="6600FF"/>
                  </a:solidFill>
                </a:rPr>
                <a:t>V</a:t>
              </a:r>
              <a:r>
                <a:rPr lang="en-US" sz="3200" baseline="-20000">
                  <a:solidFill>
                    <a:srgbClr val="6600FF"/>
                  </a:solidFill>
                  <a:latin typeface="Symbol" pitchFamily="16" charset="2"/>
                </a:rPr>
                <a:t>m </a:t>
              </a:r>
              <a:r>
                <a:rPr lang="en-US" sz="2800" b="1">
                  <a:solidFill>
                    <a:srgbClr val="6600FF"/>
                  </a:solidFill>
                  <a:latin typeface="Symbol" pitchFamily="16" charset="2"/>
                </a:rPr>
                <a:t>- </a:t>
              </a:r>
              <a:r>
                <a:rPr lang="en-US" sz="2800">
                  <a:solidFill>
                    <a:srgbClr val="6600FF"/>
                  </a:solidFill>
                </a:rPr>
                <a:t>A</a:t>
              </a:r>
              <a:r>
                <a:rPr lang="en-US" sz="3200" baseline="-20000">
                  <a:solidFill>
                    <a:srgbClr val="6600FF"/>
                  </a:solidFill>
                  <a:latin typeface="Symbol" pitchFamily="16" charset="2"/>
                </a:rPr>
                <a:t>m</a:t>
              </a:r>
            </a:p>
          </p:txBody>
        </p:sp>
        <p:grpSp>
          <p:nvGrpSpPr>
            <p:cNvPr id="16415" name="Group 37"/>
            <p:cNvGrpSpPr>
              <a:grpSpLocks/>
            </p:cNvGrpSpPr>
            <p:nvPr/>
          </p:nvGrpSpPr>
          <p:grpSpPr bwMode="auto">
            <a:xfrm>
              <a:off x="3840" y="1776"/>
              <a:ext cx="960" cy="420"/>
              <a:chOff x="2208" y="240"/>
              <a:chExt cx="960" cy="420"/>
            </a:xfrm>
          </p:grpSpPr>
          <p:sp>
            <p:nvSpPr>
              <p:cNvPr id="16420" name="Rectangle 30"/>
              <p:cNvSpPr>
                <a:spLocks noChangeArrowheads="1"/>
              </p:cNvSpPr>
              <p:nvPr/>
            </p:nvSpPr>
            <p:spPr bwMode="auto">
              <a:xfrm>
                <a:off x="2208" y="336"/>
                <a:ext cx="960" cy="324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800">
                    <a:solidFill>
                      <a:schemeClr val="hlink"/>
                    </a:solidFill>
                  </a:rPr>
                  <a:t>T</a:t>
                </a:r>
                <a:r>
                  <a:rPr lang="en-US" sz="3600" baseline="-20000">
                    <a:solidFill>
                      <a:schemeClr val="hlink"/>
                    </a:solidFill>
                    <a:latin typeface="Symbol" pitchFamily="16" charset="2"/>
                  </a:rPr>
                  <a:t>mn </a:t>
                </a:r>
                <a:r>
                  <a:rPr lang="en-US" sz="2800" b="1">
                    <a:solidFill>
                      <a:schemeClr val="hlink"/>
                    </a:solidFill>
                    <a:latin typeface="Symbol" pitchFamily="16" charset="2"/>
                  </a:rPr>
                  <a:t>- </a:t>
                </a:r>
                <a:r>
                  <a:rPr lang="en-US" sz="2800">
                    <a:solidFill>
                      <a:schemeClr val="hlink"/>
                    </a:solidFill>
                  </a:rPr>
                  <a:t>T</a:t>
                </a:r>
                <a:r>
                  <a:rPr lang="en-US" sz="3600" baseline="-20000">
                    <a:solidFill>
                      <a:schemeClr val="hlink"/>
                    </a:solidFill>
                    <a:latin typeface="Symbol" pitchFamily="16" charset="2"/>
                  </a:rPr>
                  <a:t>mn</a:t>
                </a:r>
              </a:p>
            </p:txBody>
          </p:sp>
          <p:sp>
            <p:nvSpPr>
              <p:cNvPr id="16421" name="Text Box 36"/>
              <p:cNvSpPr txBox="1">
                <a:spLocks noChangeArrowheads="1"/>
              </p:cNvSpPr>
              <p:nvPr/>
            </p:nvSpPr>
            <p:spPr bwMode="auto">
              <a:xfrm>
                <a:off x="2736" y="240"/>
                <a:ext cx="27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9pPr>
              </a:lstStyle>
              <a:p>
                <a:pPr eaLnBrk="1" hangingPunct="1"/>
                <a:r>
                  <a:rPr lang="en-US" sz="2000">
                    <a:solidFill>
                      <a:schemeClr val="hlink"/>
                    </a:solidFill>
                  </a:rPr>
                  <a:t>~</a:t>
                </a:r>
              </a:p>
            </p:txBody>
          </p:sp>
        </p:grpSp>
        <p:grpSp>
          <p:nvGrpSpPr>
            <p:cNvPr id="16416" name="Group 38"/>
            <p:cNvGrpSpPr>
              <a:grpSpLocks/>
            </p:cNvGrpSpPr>
            <p:nvPr/>
          </p:nvGrpSpPr>
          <p:grpSpPr bwMode="auto">
            <a:xfrm>
              <a:off x="1536" y="1776"/>
              <a:ext cx="960" cy="420"/>
              <a:chOff x="2208" y="240"/>
              <a:chExt cx="960" cy="420"/>
            </a:xfrm>
          </p:grpSpPr>
          <p:sp>
            <p:nvSpPr>
              <p:cNvPr id="16418" name="Rectangle 39"/>
              <p:cNvSpPr>
                <a:spLocks noChangeArrowheads="1"/>
              </p:cNvSpPr>
              <p:nvPr/>
            </p:nvSpPr>
            <p:spPr bwMode="auto">
              <a:xfrm>
                <a:off x="2208" y="336"/>
                <a:ext cx="960" cy="324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800">
                    <a:solidFill>
                      <a:schemeClr val="hlink"/>
                    </a:solidFill>
                  </a:rPr>
                  <a:t>T</a:t>
                </a:r>
                <a:r>
                  <a:rPr lang="en-US" sz="3600" baseline="-20000">
                    <a:solidFill>
                      <a:schemeClr val="hlink"/>
                    </a:solidFill>
                    <a:latin typeface="Symbol" pitchFamily="16" charset="2"/>
                  </a:rPr>
                  <a:t>mn </a:t>
                </a:r>
                <a:r>
                  <a:rPr lang="en-US" sz="2800" b="1">
                    <a:solidFill>
                      <a:schemeClr val="hlink"/>
                    </a:solidFill>
                    <a:latin typeface="Symbol" pitchFamily="16" charset="2"/>
                  </a:rPr>
                  <a:t>+ </a:t>
                </a:r>
                <a:r>
                  <a:rPr lang="en-US" sz="2800">
                    <a:solidFill>
                      <a:schemeClr val="hlink"/>
                    </a:solidFill>
                  </a:rPr>
                  <a:t>T</a:t>
                </a:r>
                <a:r>
                  <a:rPr lang="en-US" sz="3600" baseline="-20000">
                    <a:solidFill>
                      <a:schemeClr val="hlink"/>
                    </a:solidFill>
                    <a:latin typeface="Symbol" pitchFamily="16" charset="2"/>
                  </a:rPr>
                  <a:t>mn</a:t>
                </a:r>
              </a:p>
            </p:txBody>
          </p:sp>
          <p:sp>
            <p:nvSpPr>
              <p:cNvPr id="16419" name="Text Box 40"/>
              <p:cNvSpPr txBox="1">
                <a:spLocks noChangeArrowheads="1"/>
              </p:cNvSpPr>
              <p:nvPr/>
            </p:nvSpPr>
            <p:spPr bwMode="auto">
              <a:xfrm>
                <a:off x="2736" y="240"/>
                <a:ext cx="27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9pPr>
              </a:lstStyle>
              <a:p>
                <a:pPr eaLnBrk="1" hangingPunct="1"/>
                <a:r>
                  <a:rPr lang="en-US" sz="2000">
                    <a:solidFill>
                      <a:schemeClr val="hlink"/>
                    </a:solidFill>
                  </a:rPr>
                  <a:t>~</a:t>
                </a:r>
              </a:p>
            </p:txBody>
          </p:sp>
        </p:grpSp>
        <p:sp>
          <p:nvSpPr>
            <p:cNvPr id="16417" name="Rectangle 41"/>
            <p:cNvSpPr>
              <a:spLocks noChangeArrowheads="1"/>
            </p:cNvSpPr>
            <p:nvPr/>
          </p:nvSpPr>
          <p:spPr bwMode="auto">
            <a:xfrm>
              <a:off x="2688" y="1536"/>
              <a:ext cx="960" cy="333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>
                  <a:solidFill>
                    <a:srgbClr val="6600FF"/>
                  </a:solidFill>
                </a:rPr>
                <a:t>V</a:t>
              </a:r>
              <a:r>
                <a:rPr lang="en-US" sz="3200" baseline="-20000">
                  <a:solidFill>
                    <a:srgbClr val="6600FF"/>
                  </a:solidFill>
                  <a:latin typeface="Symbol" pitchFamily="16" charset="2"/>
                </a:rPr>
                <a:t>m </a:t>
              </a:r>
              <a:r>
                <a:rPr lang="en-US" sz="2800" b="1">
                  <a:solidFill>
                    <a:srgbClr val="6600FF"/>
                  </a:solidFill>
                  <a:latin typeface="Symbol" pitchFamily="16" charset="2"/>
                </a:rPr>
                <a:t>+ </a:t>
              </a:r>
              <a:r>
                <a:rPr lang="en-US" sz="2800">
                  <a:solidFill>
                    <a:srgbClr val="6600FF"/>
                  </a:solidFill>
                </a:rPr>
                <a:t>A</a:t>
              </a:r>
              <a:r>
                <a:rPr lang="en-US" sz="3200" baseline="-20000">
                  <a:solidFill>
                    <a:srgbClr val="6600FF"/>
                  </a:solidFill>
                  <a:latin typeface="Symbol" pitchFamily="16" charset="2"/>
                </a:rPr>
                <a:t>m</a:t>
              </a:r>
            </a:p>
          </p:txBody>
        </p:sp>
      </p:grp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1511299" y="142875"/>
            <a:ext cx="6848475" cy="76993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Spin-1 states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3200400" y="1828800"/>
            <a:ext cx="39243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r>
              <a:rPr lang="en-US" sz="3200" i="0" dirty="0">
                <a:solidFill>
                  <a:schemeClr val="tx1"/>
                </a:solidFill>
              </a:rPr>
              <a:t>Chiral representation</a:t>
            </a: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4495800" y="4800600"/>
            <a:ext cx="1068388" cy="533400"/>
            <a:chOff x="2400" y="2928"/>
            <a:chExt cx="673" cy="336"/>
          </a:xfrm>
        </p:grpSpPr>
        <p:sp>
          <p:nvSpPr>
            <p:cNvPr id="16412" name="Line 19"/>
            <p:cNvSpPr>
              <a:spLocks noChangeShapeType="1"/>
            </p:cNvSpPr>
            <p:nvPr/>
          </p:nvSpPr>
          <p:spPr bwMode="auto">
            <a:xfrm>
              <a:off x="2400" y="3264"/>
              <a:ext cx="624" cy="0"/>
            </a:xfrm>
            <a:prstGeom prst="line">
              <a:avLst/>
            </a:prstGeom>
            <a:noFill/>
            <a:ln w="28575">
              <a:solidFill>
                <a:srgbClr val="FF66FF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bg-BG"/>
            </a:p>
          </p:txBody>
        </p:sp>
        <p:sp>
          <p:nvSpPr>
            <p:cNvPr id="16413" name="Text Box 20"/>
            <p:cNvSpPr txBox="1">
              <a:spLocks noChangeArrowheads="1"/>
            </p:cNvSpPr>
            <p:nvPr/>
          </p:nvSpPr>
          <p:spPr bwMode="auto">
            <a:xfrm>
              <a:off x="2400" y="2928"/>
              <a:ext cx="67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1pPr>
              <a:lvl2pPr marL="742950" indent="-28575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2pPr>
              <a:lvl3pPr marL="11430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3pPr>
              <a:lvl4pPr marL="16002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4pPr>
              <a:lvl5pPr marL="20574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FF66FF"/>
                  </a:solidFill>
                </a:rPr>
                <a:t>mixing</a:t>
              </a: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0" y="2895600"/>
            <a:ext cx="6019800" cy="609600"/>
            <a:chOff x="0" y="1824"/>
            <a:chExt cx="3792" cy="384"/>
          </a:xfrm>
        </p:grpSpPr>
        <p:sp>
          <p:nvSpPr>
            <p:cNvPr id="16409" name="Rectangle 22"/>
            <p:cNvSpPr>
              <a:spLocks noChangeArrowheads="1"/>
            </p:cNvSpPr>
            <p:nvPr/>
          </p:nvSpPr>
          <p:spPr bwMode="auto">
            <a:xfrm>
              <a:off x="0" y="1824"/>
              <a:ext cx="95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i="0" dirty="0">
                  <a:solidFill>
                    <a:schemeClr val="tx1"/>
                  </a:solidFill>
                </a:rPr>
                <a:t>(</a:t>
              </a:r>
              <a:r>
                <a:rPr lang="en-US" sz="3200" i="0" dirty="0">
                  <a:solidFill>
                    <a:srgbClr val="FF9900"/>
                  </a:solidFill>
                </a:rPr>
                <a:t>Parity</a:t>
              </a:r>
              <a:r>
                <a:rPr lang="en-US" sz="3200" i="0" dirty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6410" name="Line 43"/>
            <p:cNvSpPr>
              <a:spLocks noChangeShapeType="1"/>
            </p:cNvSpPr>
            <p:nvPr/>
          </p:nvSpPr>
          <p:spPr bwMode="auto">
            <a:xfrm>
              <a:off x="2544" y="2064"/>
              <a:ext cx="1248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bg-BG"/>
            </a:p>
          </p:txBody>
        </p:sp>
        <p:sp>
          <p:nvSpPr>
            <p:cNvPr id="16411" name="Line 45"/>
            <p:cNvSpPr>
              <a:spLocks noChangeShapeType="1"/>
            </p:cNvSpPr>
            <p:nvPr/>
          </p:nvSpPr>
          <p:spPr bwMode="auto">
            <a:xfrm>
              <a:off x="3168" y="1920"/>
              <a:ext cx="0" cy="288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bg-BG"/>
            </a:p>
          </p:txBody>
        </p:sp>
      </p:grpSp>
      <p:sp>
        <p:nvSpPr>
          <p:cNvPr id="16393" name="Text Box 51"/>
          <p:cNvSpPr txBox="1">
            <a:spLocks noChangeArrowheads="1"/>
          </p:cNvSpPr>
          <p:nvPr/>
        </p:nvSpPr>
        <p:spPr bwMode="auto">
          <a:xfrm>
            <a:off x="4862513" y="1920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endParaRPr lang="en-US" b="1">
              <a:solidFill>
                <a:schemeClr val="tx1"/>
              </a:solidFill>
              <a:latin typeface="Mathematica4" pitchFamily="2" charset="2"/>
            </a:endParaRPr>
          </a:p>
        </p:txBody>
      </p:sp>
      <p:sp>
        <p:nvSpPr>
          <p:cNvPr id="16394" name="Date Placeholder 39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r>
              <a:rPr lang="bg-BG" sz="1400" i="0" smtClean="0">
                <a:solidFill>
                  <a:schemeClr val="tx1"/>
                </a:solidFill>
              </a:rPr>
              <a:t>11/04/2011</a:t>
            </a:r>
            <a:endParaRPr lang="fr-FR" sz="1400" i="0" smtClean="0">
              <a:solidFill>
                <a:schemeClr val="tx1"/>
              </a:solidFill>
            </a:endParaRPr>
          </a:p>
        </p:txBody>
      </p:sp>
      <p:sp>
        <p:nvSpPr>
          <p:cNvPr id="16395" name="Slide Number Placeholder 4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fld id="{9FA316E8-BE7B-40B2-9DD5-BD40DCFC35E1}" type="slidenum">
              <a:rPr lang="fr-FR" sz="1400" i="0" smtClean="0">
                <a:solidFill>
                  <a:schemeClr val="tx1"/>
                </a:solidFill>
              </a:rPr>
              <a:pPr eaLnBrk="1" hangingPunct="1"/>
              <a:t>15</a:t>
            </a:fld>
            <a:endParaRPr lang="fr-FR" sz="1400" i="0" smtClean="0">
              <a:solidFill>
                <a:schemeClr val="tx1"/>
              </a:solidFill>
            </a:endParaRPr>
          </a:p>
        </p:txBody>
      </p: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215900" y="4214813"/>
            <a:ext cx="8429625" cy="2195512"/>
            <a:chOff x="215869" y="4214818"/>
            <a:chExt cx="8429625" cy="2195513"/>
          </a:xfrm>
        </p:grpSpPr>
        <p:grpSp>
          <p:nvGrpSpPr>
            <p:cNvPr id="16397" name="Group 59"/>
            <p:cNvGrpSpPr>
              <a:grpSpLocks/>
            </p:cNvGrpSpPr>
            <p:nvPr/>
          </p:nvGrpSpPr>
          <p:grpSpPr bwMode="auto">
            <a:xfrm>
              <a:off x="215869" y="4214818"/>
              <a:ext cx="8429625" cy="2195513"/>
              <a:chOff x="142" y="2640"/>
              <a:chExt cx="5310" cy="1383"/>
            </a:xfrm>
          </p:grpSpPr>
          <p:sp>
            <p:nvSpPr>
              <p:cNvPr id="16400" name="Text Box 15"/>
              <p:cNvSpPr txBox="1">
                <a:spLocks noChangeArrowheads="1"/>
              </p:cNvSpPr>
              <p:nvPr/>
            </p:nvSpPr>
            <p:spPr bwMode="auto">
              <a:xfrm>
                <a:off x="142" y="3312"/>
                <a:ext cx="683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9pPr>
              </a:lstStyle>
              <a:p>
                <a:pPr eaLnBrk="1" hangingPunct="1"/>
                <a:r>
                  <a:rPr lang="en-US" sz="3600" i="0" dirty="0">
                    <a:solidFill>
                      <a:schemeClr val="tx1"/>
                    </a:solidFill>
                  </a:rPr>
                  <a:t>(</a:t>
                </a:r>
                <a:r>
                  <a:rPr lang="en-US" sz="3600" i="0" dirty="0" smtClean="0">
                    <a:solidFill>
                      <a:srgbClr val="FF9900"/>
                    </a:solidFill>
                  </a:rPr>
                  <a:t>J</a:t>
                </a:r>
                <a:r>
                  <a:rPr lang="en-US" sz="3600" i="0" baseline="30000" dirty="0" smtClean="0">
                    <a:solidFill>
                      <a:srgbClr val="FF9900"/>
                    </a:solidFill>
                  </a:rPr>
                  <a:t>PC</a:t>
                </a:r>
                <a:r>
                  <a:rPr lang="en-US" sz="3600" i="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  <p:sp>
            <p:nvSpPr>
              <p:cNvPr id="16401" name="Rectangle 10"/>
              <p:cNvSpPr>
                <a:spLocks noChangeArrowheads="1"/>
              </p:cNvSpPr>
              <p:nvPr/>
            </p:nvSpPr>
            <p:spPr bwMode="auto">
              <a:xfrm>
                <a:off x="1776" y="3120"/>
                <a:ext cx="960" cy="324"/>
              </a:xfrm>
              <a:prstGeom prst="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800" dirty="0" err="1">
                    <a:solidFill>
                      <a:srgbClr val="6600FF"/>
                    </a:solidFill>
                  </a:rPr>
                  <a:t>V</a:t>
                </a:r>
                <a:r>
                  <a:rPr lang="en-US" sz="3200" baseline="-20000" dirty="0" err="1">
                    <a:solidFill>
                      <a:srgbClr val="6600FF"/>
                    </a:solidFill>
                    <a:latin typeface="Symbol" pitchFamily="16" charset="2"/>
                  </a:rPr>
                  <a:t>m</a:t>
                </a:r>
                <a:r>
                  <a:rPr lang="en-US" sz="3200" baseline="-20000" dirty="0">
                    <a:solidFill>
                      <a:srgbClr val="6600FF"/>
                    </a:solidFill>
                    <a:latin typeface="Symbol" pitchFamily="16" charset="2"/>
                  </a:rPr>
                  <a:t> </a:t>
                </a:r>
                <a:r>
                  <a:rPr lang="en-US" sz="2800" i="0" dirty="0">
                    <a:solidFill>
                      <a:srgbClr val="6600FF"/>
                    </a:solidFill>
                  </a:rPr>
                  <a:t>(1</a:t>
                </a:r>
                <a:r>
                  <a:rPr lang="en-US" sz="3600" b="1" i="0" baseline="30000" dirty="0">
                    <a:latin typeface="Symbol" pitchFamily="16" charset="2"/>
                  </a:rPr>
                  <a:t>- -</a:t>
                </a:r>
                <a:r>
                  <a:rPr lang="en-US" sz="2800" i="0" dirty="0"/>
                  <a:t>)</a:t>
                </a:r>
                <a:r>
                  <a:rPr lang="en-US" sz="2800" i="0" dirty="0">
                    <a:solidFill>
                      <a:schemeClr val="hlink"/>
                    </a:solidFill>
                  </a:rPr>
                  <a:t> </a:t>
                </a:r>
              </a:p>
            </p:txBody>
          </p:sp>
          <p:sp>
            <p:nvSpPr>
              <p:cNvPr id="16402" name="Text Box 6"/>
              <p:cNvSpPr txBox="1">
                <a:spLocks noChangeArrowheads="1"/>
              </p:cNvSpPr>
              <p:nvPr/>
            </p:nvSpPr>
            <p:spPr bwMode="auto">
              <a:xfrm>
                <a:off x="1776" y="2640"/>
                <a:ext cx="3022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folHlink"/>
                    </a:solidFill>
                    <a:latin typeface="Tahoma" pitchFamily="16" charset="0"/>
                  </a:defRPr>
                </a:lvl9pPr>
              </a:lstStyle>
              <a:p>
                <a:pPr eaLnBrk="1" hangingPunct="1"/>
                <a:r>
                  <a:rPr lang="en-US" sz="3200" i="0" dirty="0">
                    <a:solidFill>
                      <a:schemeClr val="tx1"/>
                    </a:solidFill>
                  </a:rPr>
                  <a:t>Polar-Axial representation</a:t>
                </a:r>
              </a:p>
            </p:txBody>
          </p:sp>
          <p:sp>
            <p:nvSpPr>
              <p:cNvPr id="16403" name="Rectangle 13"/>
              <p:cNvSpPr>
                <a:spLocks noChangeArrowheads="1"/>
              </p:cNvSpPr>
              <p:nvPr/>
            </p:nvSpPr>
            <p:spPr bwMode="auto">
              <a:xfrm>
                <a:off x="1776" y="3696"/>
                <a:ext cx="960" cy="324"/>
              </a:xfrm>
              <a:prstGeom prst="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800" dirty="0">
                    <a:solidFill>
                      <a:srgbClr val="6600FF"/>
                    </a:solidFill>
                  </a:rPr>
                  <a:t>A</a:t>
                </a:r>
                <a:r>
                  <a:rPr lang="en-US" sz="3200" baseline="-20000" dirty="0">
                    <a:solidFill>
                      <a:srgbClr val="6600FF"/>
                    </a:solidFill>
                    <a:latin typeface="Symbol" pitchFamily="16" charset="2"/>
                  </a:rPr>
                  <a:t>m</a:t>
                </a:r>
                <a:r>
                  <a:rPr lang="en-US" sz="2800" dirty="0">
                    <a:solidFill>
                      <a:srgbClr val="6600FF"/>
                    </a:solidFill>
                  </a:rPr>
                  <a:t> </a:t>
                </a:r>
                <a:r>
                  <a:rPr lang="en-US" sz="2800" i="0" dirty="0">
                    <a:solidFill>
                      <a:srgbClr val="6600FF"/>
                    </a:solidFill>
                  </a:rPr>
                  <a:t>(1</a:t>
                </a:r>
                <a:r>
                  <a:rPr lang="en-US" sz="3600" b="1" i="0" baseline="30000" dirty="0">
                    <a:solidFill>
                      <a:srgbClr val="6600FF"/>
                    </a:solidFill>
                    <a:latin typeface="Symbol" pitchFamily="16" charset="2"/>
                  </a:rPr>
                  <a:t>+ +</a:t>
                </a:r>
                <a:r>
                  <a:rPr lang="en-US" sz="2800" i="0" dirty="0">
                    <a:solidFill>
                      <a:srgbClr val="6600FF"/>
                    </a:solidFill>
                  </a:rPr>
                  <a:t>)</a:t>
                </a:r>
              </a:p>
            </p:txBody>
          </p:sp>
          <p:grpSp>
            <p:nvGrpSpPr>
              <p:cNvPr id="16404" name="Group 54"/>
              <p:cNvGrpSpPr>
                <a:grpSpLocks/>
              </p:cNvGrpSpPr>
              <p:nvPr/>
            </p:nvGrpSpPr>
            <p:grpSpPr bwMode="auto">
              <a:xfrm>
                <a:off x="4560" y="3120"/>
                <a:ext cx="892" cy="327"/>
                <a:chOff x="4560" y="3120"/>
                <a:chExt cx="892" cy="327"/>
              </a:xfrm>
            </p:grpSpPr>
            <p:graphicFrame>
              <p:nvGraphicFramePr>
                <p:cNvPr id="16387" name="Object 3"/>
                <p:cNvGraphicFramePr>
                  <a:graphicFrameLocks noChangeAspect="1"/>
                </p:cNvGraphicFramePr>
                <p:nvPr/>
              </p:nvGraphicFramePr>
              <p:xfrm>
                <a:off x="4560" y="3120"/>
                <a:ext cx="408" cy="3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45938" name="Equation" r:id="rId3" imgW="241200" imgH="177480" progId="Equation.3">
                        <p:embed/>
                      </p:oleObj>
                    </mc:Choice>
                    <mc:Fallback>
                      <p:oleObj name="Equation" r:id="rId3" imgW="241200" imgH="177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560" y="3120"/>
                              <a:ext cx="408" cy="3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408" name="Rectangle 53"/>
                <p:cNvSpPr>
                  <a:spLocks noChangeArrowheads="1"/>
                </p:cNvSpPr>
                <p:nvPr/>
              </p:nvSpPr>
              <p:spPr bwMode="auto">
                <a:xfrm>
                  <a:off x="4894" y="3120"/>
                  <a:ext cx="558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3600" baseline="30000">
                      <a:solidFill>
                        <a:srgbClr val="FF0000"/>
                      </a:solidFill>
                      <a:latin typeface="Symbol" pitchFamily="16" charset="2"/>
                    </a:rPr>
                    <a:t>n</a:t>
                  </a:r>
                  <a:r>
                    <a:rPr lang="en-US" sz="2800">
                      <a:solidFill>
                        <a:schemeClr val="hlink"/>
                      </a:solidFill>
                    </a:rPr>
                    <a:t>T</a:t>
                  </a:r>
                  <a:r>
                    <a:rPr lang="en-US" sz="3600" baseline="-20000">
                      <a:solidFill>
                        <a:schemeClr val="hlink"/>
                      </a:solidFill>
                      <a:latin typeface="Symbol" pitchFamily="16" charset="2"/>
                    </a:rPr>
                    <a:t>mn</a:t>
                  </a:r>
                </a:p>
              </p:txBody>
            </p:sp>
          </p:grpSp>
          <p:grpSp>
            <p:nvGrpSpPr>
              <p:cNvPr id="16405" name="Group 55"/>
              <p:cNvGrpSpPr>
                <a:grpSpLocks/>
              </p:cNvGrpSpPr>
              <p:nvPr/>
            </p:nvGrpSpPr>
            <p:grpSpPr bwMode="auto">
              <a:xfrm>
                <a:off x="4560" y="3696"/>
                <a:ext cx="891" cy="327"/>
                <a:chOff x="4560" y="3120"/>
                <a:chExt cx="891" cy="327"/>
              </a:xfrm>
            </p:grpSpPr>
            <p:graphicFrame>
              <p:nvGraphicFramePr>
                <p:cNvPr id="16386" name="Object 2"/>
                <p:cNvGraphicFramePr>
                  <a:graphicFrameLocks noChangeAspect="1"/>
                </p:cNvGraphicFramePr>
                <p:nvPr/>
              </p:nvGraphicFramePr>
              <p:xfrm>
                <a:off x="4560" y="3120"/>
                <a:ext cx="408" cy="3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45939" name="Equation" r:id="rId5" imgW="241200" imgH="177480" progId="Equation.3">
                        <p:embed/>
                      </p:oleObj>
                    </mc:Choice>
                    <mc:Fallback>
                      <p:oleObj name="Equation" r:id="rId5" imgW="241200" imgH="177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560" y="3120"/>
                              <a:ext cx="408" cy="3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407" name="Rectangle 57"/>
                <p:cNvSpPr>
                  <a:spLocks noChangeArrowheads="1"/>
                </p:cNvSpPr>
                <p:nvPr/>
              </p:nvSpPr>
              <p:spPr bwMode="auto">
                <a:xfrm>
                  <a:off x="4893" y="3120"/>
                  <a:ext cx="558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3600" baseline="30000">
                      <a:solidFill>
                        <a:srgbClr val="FF0000"/>
                      </a:solidFill>
                      <a:latin typeface="Symbol" pitchFamily="16" charset="2"/>
                    </a:rPr>
                    <a:t>n</a:t>
                  </a:r>
                  <a:r>
                    <a:rPr lang="en-US" sz="2800">
                      <a:solidFill>
                        <a:schemeClr val="hlink"/>
                      </a:solidFill>
                    </a:rPr>
                    <a:t>T</a:t>
                  </a:r>
                  <a:r>
                    <a:rPr lang="en-US" sz="3600" baseline="-20000">
                      <a:solidFill>
                        <a:schemeClr val="hlink"/>
                      </a:solidFill>
                      <a:latin typeface="Symbol" pitchFamily="16" charset="2"/>
                    </a:rPr>
                    <a:t>mn</a:t>
                  </a:r>
                </a:p>
              </p:txBody>
            </p:sp>
          </p:grpSp>
          <p:sp>
            <p:nvSpPr>
              <p:cNvPr id="16406" name="Rectangle 58"/>
              <p:cNvSpPr>
                <a:spLocks noChangeArrowheads="1"/>
              </p:cNvSpPr>
              <p:nvPr/>
            </p:nvSpPr>
            <p:spPr bwMode="auto">
              <a:xfrm>
                <a:off x="5040" y="3600"/>
                <a:ext cx="23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solidFill>
                      <a:schemeClr val="hlink"/>
                    </a:solidFill>
                  </a:rPr>
                  <a:t>~</a:t>
                </a:r>
              </a:p>
            </p:txBody>
          </p:sp>
        </p:grpSp>
        <p:sp>
          <p:nvSpPr>
            <p:cNvPr id="16398" name="Rectangle 17"/>
            <p:cNvSpPr>
              <a:spLocks noChangeArrowheads="1"/>
            </p:cNvSpPr>
            <p:nvPr/>
          </p:nvSpPr>
          <p:spPr bwMode="auto">
            <a:xfrm>
              <a:off x="5724525" y="5002213"/>
              <a:ext cx="1524000" cy="51435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800" i="0" dirty="0">
                  <a:solidFill>
                    <a:schemeClr val="hlink"/>
                  </a:solidFill>
                </a:rPr>
                <a:t>(1</a:t>
              </a:r>
              <a:r>
                <a:rPr lang="en-US" sz="3600" b="1" i="0" baseline="30000" dirty="0">
                  <a:solidFill>
                    <a:schemeClr val="hlink"/>
                  </a:solidFill>
                  <a:latin typeface="Symbol" pitchFamily="16" charset="2"/>
                </a:rPr>
                <a:t>- </a:t>
              </a:r>
              <a:r>
                <a:rPr lang="en-US" sz="3600" b="1" i="0" baseline="30000" dirty="0" smtClean="0">
                  <a:solidFill>
                    <a:schemeClr val="hlink"/>
                  </a:solidFill>
                  <a:latin typeface="Symbol" pitchFamily="16" charset="2"/>
                </a:rPr>
                <a:t>-</a:t>
              </a:r>
              <a:r>
                <a:rPr lang="en-US" sz="2800" i="0" dirty="0" smtClean="0">
                  <a:solidFill>
                    <a:schemeClr val="hlink"/>
                  </a:solidFill>
                </a:rPr>
                <a:t>)</a:t>
              </a:r>
              <a:r>
                <a:rPr lang="en-US" sz="2800" dirty="0" err="1" smtClean="0">
                  <a:solidFill>
                    <a:schemeClr val="hlink"/>
                  </a:solidFill>
                </a:rPr>
                <a:t>V</a:t>
              </a:r>
              <a:r>
                <a:rPr lang="en-US" sz="3200" baseline="-20000" dirty="0" err="1" smtClean="0">
                  <a:solidFill>
                    <a:schemeClr val="hlink"/>
                  </a:solidFill>
                  <a:latin typeface="Symbol" pitchFamily="16" charset="2"/>
                </a:rPr>
                <a:t>m</a:t>
              </a:r>
              <a:r>
                <a:rPr lang="en-US" sz="2800" baseline="30000" dirty="0">
                  <a:solidFill>
                    <a:schemeClr val="hlink"/>
                  </a:solidFill>
                </a:rPr>
                <a:t>*</a:t>
              </a:r>
              <a:endParaRPr lang="en-US" sz="2800" dirty="0">
                <a:solidFill>
                  <a:schemeClr val="hlink"/>
                </a:solidFill>
              </a:endParaRPr>
            </a:p>
          </p:txBody>
        </p:sp>
        <p:sp>
          <p:nvSpPr>
            <p:cNvPr id="16399" name="Rectangle 17"/>
            <p:cNvSpPr>
              <a:spLocks noChangeArrowheads="1"/>
            </p:cNvSpPr>
            <p:nvPr/>
          </p:nvSpPr>
          <p:spPr bwMode="auto">
            <a:xfrm>
              <a:off x="5724525" y="5867400"/>
              <a:ext cx="1524000" cy="51435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800" i="0" dirty="0">
                  <a:solidFill>
                    <a:schemeClr val="hlink"/>
                  </a:solidFill>
                </a:rPr>
                <a:t>(1</a:t>
              </a:r>
              <a:r>
                <a:rPr lang="en-US" sz="3600" b="1" i="0" baseline="30000" dirty="0">
                  <a:solidFill>
                    <a:schemeClr val="hlink"/>
                  </a:solidFill>
                  <a:latin typeface="Symbol" pitchFamily="16" charset="2"/>
                </a:rPr>
                <a:t>+ </a:t>
              </a:r>
              <a:r>
                <a:rPr lang="en-US" sz="3600" b="1" i="0" baseline="30000" dirty="0" smtClean="0">
                  <a:solidFill>
                    <a:schemeClr val="hlink"/>
                  </a:solidFill>
                  <a:latin typeface="Symbol" pitchFamily="16" charset="2"/>
                </a:rPr>
                <a:t>-</a:t>
              </a:r>
              <a:r>
                <a:rPr lang="en-US" sz="2800" i="0" dirty="0" smtClean="0">
                  <a:solidFill>
                    <a:schemeClr val="hlink"/>
                  </a:solidFill>
                </a:rPr>
                <a:t>)</a:t>
              </a:r>
              <a:r>
                <a:rPr lang="en-US" sz="2800" dirty="0" smtClean="0">
                  <a:solidFill>
                    <a:schemeClr val="hlink"/>
                  </a:solidFill>
                </a:rPr>
                <a:t>A</a:t>
              </a:r>
              <a:r>
                <a:rPr lang="en-US" sz="3200" baseline="-20000" dirty="0" smtClean="0">
                  <a:solidFill>
                    <a:schemeClr val="hlink"/>
                  </a:solidFill>
                  <a:latin typeface="Symbol" pitchFamily="16" charset="2"/>
                </a:rPr>
                <a:t>m</a:t>
              </a:r>
              <a:r>
                <a:rPr lang="en-US" sz="2800" baseline="30000" dirty="0">
                  <a:solidFill>
                    <a:schemeClr val="hlink"/>
                  </a:solidFill>
                </a:rPr>
                <a:t>*</a:t>
              </a:r>
              <a:endParaRPr lang="en-US" sz="2800" dirty="0">
                <a:solidFill>
                  <a:schemeClr val="hlin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69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42875"/>
            <a:ext cx="7086600" cy="90328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Spin-1 meson table</a:t>
            </a:r>
          </a:p>
        </p:txBody>
      </p:sp>
      <p:sp>
        <p:nvSpPr>
          <p:cNvPr id="34819" name="Rectangle 25"/>
          <p:cNvSpPr>
            <a:spLocks noChangeArrowheads="1"/>
          </p:cNvSpPr>
          <p:nvPr/>
        </p:nvSpPr>
        <p:spPr bwMode="auto">
          <a:xfrm>
            <a:off x="644005" y="2571750"/>
            <a:ext cx="7312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i="0" dirty="0" smtClean="0">
                <a:solidFill>
                  <a:srgbClr val="FF9900"/>
                </a:solidFill>
              </a:rPr>
              <a:t>J</a:t>
            </a:r>
            <a:r>
              <a:rPr lang="en-US" sz="3600" i="0" baseline="30000" dirty="0" smtClean="0">
                <a:solidFill>
                  <a:srgbClr val="FF9900"/>
                </a:solidFill>
              </a:rPr>
              <a:t>PC</a:t>
            </a:r>
            <a:endParaRPr lang="en-US" sz="3600" i="0" dirty="0">
              <a:solidFill>
                <a:srgbClr val="FF9900"/>
              </a:solidFill>
            </a:endParaRPr>
          </a:p>
        </p:txBody>
      </p:sp>
      <p:sp>
        <p:nvSpPr>
          <p:cNvPr id="34820" name="Line 26"/>
          <p:cNvSpPr>
            <a:spLocks noChangeShapeType="1"/>
          </p:cNvSpPr>
          <p:nvPr/>
        </p:nvSpPr>
        <p:spPr bwMode="auto">
          <a:xfrm>
            <a:off x="762000" y="32766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34821" name="Text Box 27"/>
          <p:cNvSpPr txBox="1">
            <a:spLocks noChangeArrowheads="1"/>
          </p:cNvSpPr>
          <p:nvPr/>
        </p:nvSpPr>
        <p:spPr bwMode="auto">
          <a:xfrm>
            <a:off x="517525" y="33289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endParaRPr lang="en-US" b="1">
              <a:solidFill>
                <a:schemeClr val="tx1"/>
              </a:solidFill>
              <a:latin typeface="Mathematica4" pitchFamily="2" charset="2"/>
            </a:endParaRPr>
          </a:p>
        </p:txBody>
      </p:sp>
      <p:sp>
        <p:nvSpPr>
          <p:cNvPr id="34822" name="Rectangle 28"/>
          <p:cNvSpPr>
            <a:spLocks noChangeArrowheads="1"/>
          </p:cNvSpPr>
          <p:nvPr/>
        </p:nvSpPr>
        <p:spPr bwMode="auto">
          <a:xfrm>
            <a:off x="500063" y="3429000"/>
            <a:ext cx="8448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i="0" dirty="0">
                <a:solidFill>
                  <a:srgbClr val="FF66FF"/>
                </a:solidFill>
              </a:rPr>
              <a:t>1</a:t>
            </a:r>
            <a:r>
              <a:rPr lang="en-US" sz="3600" b="1" i="0" baseline="30000" dirty="0">
                <a:solidFill>
                  <a:srgbClr val="FF66FF"/>
                </a:solidFill>
                <a:latin typeface="Symbol" pitchFamily="16" charset="2"/>
              </a:rPr>
              <a:t>- -             </a:t>
            </a:r>
            <a:r>
              <a:rPr lang="en-US" sz="3600" b="1" dirty="0">
                <a:solidFill>
                  <a:srgbClr val="FF66FF"/>
                </a:solidFill>
                <a:latin typeface="Symbol" pitchFamily="16" charset="2"/>
              </a:rPr>
              <a:t>r, r</a:t>
            </a:r>
            <a:r>
              <a:rPr lang="en-US" sz="3600" b="1" dirty="0">
                <a:solidFill>
                  <a:srgbClr val="FF66FF"/>
                </a:solidFill>
              </a:rPr>
              <a:t>’</a:t>
            </a:r>
            <a:r>
              <a:rPr lang="en-US" sz="3600" b="1" dirty="0">
                <a:solidFill>
                  <a:srgbClr val="FF66FF"/>
                </a:solidFill>
                <a:latin typeface="Symbol" pitchFamily="16" charset="2"/>
              </a:rPr>
              <a:t>       w, w</a:t>
            </a:r>
            <a:r>
              <a:rPr lang="en-US" sz="3600" b="1" dirty="0">
                <a:solidFill>
                  <a:srgbClr val="FF66FF"/>
                </a:solidFill>
              </a:rPr>
              <a:t>’</a:t>
            </a:r>
            <a:r>
              <a:rPr lang="en-US" sz="3600" b="1" dirty="0">
                <a:solidFill>
                  <a:srgbClr val="FF66FF"/>
                </a:solidFill>
                <a:latin typeface="Symbol" pitchFamily="16" charset="2"/>
              </a:rPr>
              <a:t>; f, f</a:t>
            </a:r>
            <a:r>
              <a:rPr lang="en-US" sz="3600" b="1" dirty="0">
                <a:solidFill>
                  <a:srgbClr val="FF66FF"/>
                </a:solidFill>
              </a:rPr>
              <a:t>’</a:t>
            </a:r>
            <a:r>
              <a:rPr lang="en-US" sz="3600" b="1" dirty="0">
                <a:solidFill>
                  <a:srgbClr val="FF66FF"/>
                </a:solidFill>
                <a:latin typeface="Symbol" pitchFamily="16" charset="2"/>
              </a:rPr>
              <a:t>      </a:t>
            </a:r>
            <a:r>
              <a:rPr lang="en-US" sz="3600" dirty="0">
                <a:solidFill>
                  <a:srgbClr val="FF66FF"/>
                </a:solidFill>
              </a:rPr>
              <a:t>K*, K’*</a:t>
            </a:r>
          </a:p>
        </p:txBody>
      </p:sp>
      <p:sp>
        <p:nvSpPr>
          <p:cNvPr id="34823" name="Line 30"/>
          <p:cNvSpPr>
            <a:spLocks noChangeShapeType="1"/>
          </p:cNvSpPr>
          <p:nvPr/>
        </p:nvSpPr>
        <p:spPr bwMode="auto">
          <a:xfrm>
            <a:off x="1981200" y="22098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34824" name="Line 31"/>
          <p:cNvSpPr>
            <a:spLocks noChangeShapeType="1"/>
          </p:cNvSpPr>
          <p:nvPr/>
        </p:nvSpPr>
        <p:spPr bwMode="auto">
          <a:xfrm flipH="1" flipV="1">
            <a:off x="914400" y="2286000"/>
            <a:ext cx="1066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34825" name="Rectangle 32"/>
          <p:cNvSpPr>
            <a:spLocks noChangeArrowheads="1"/>
          </p:cNvSpPr>
          <p:nvPr/>
        </p:nvSpPr>
        <p:spPr bwMode="auto">
          <a:xfrm>
            <a:off x="1535113" y="2209800"/>
            <a:ext cx="354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i="0" dirty="0">
                <a:solidFill>
                  <a:srgbClr val="FF9900"/>
                </a:solidFill>
              </a:rPr>
              <a:t>I</a:t>
            </a:r>
          </a:p>
        </p:txBody>
      </p:sp>
      <p:sp>
        <p:nvSpPr>
          <p:cNvPr id="34826" name="Rectangle 33"/>
          <p:cNvSpPr>
            <a:spLocks noChangeArrowheads="1"/>
          </p:cNvSpPr>
          <p:nvPr/>
        </p:nvSpPr>
        <p:spPr bwMode="auto">
          <a:xfrm>
            <a:off x="2667000" y="2209800"/>
            <a:ext cx="5867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i="0" dirty="0">
                <a:solidFill>
                  <a:srgbClr val="FF9900"/>
                </a:solidFill>
              </a:rPr>
              <a:t>1             0             1/2</a:t>
            </a:r>
          </a:p>
        </p:txBody>
      </p:sp>
      <p:sp>
        <p:nvSpPr>
          <p:cNvPr id="34827" name="Rectangle 34"/>
          <p:cNvSpPr>
            <a:spLocks noChangeArrowheads="1"/>
          </p:cNvSpPr>
          <p:nvPr/>
        </p:nvSpPr>
        <p:spPr bwMode="auto">
          <a:xfrm>
            <a:off x="785813" y="4343400"/>
            <a:ext cx="72913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i="0" dirty="0">
                <a:solidFill>
                  <a:srgbClr val="6600FF"/>
                </a:solidFill>
              </a:rPr>
              <a:t>1</a:t>
            </a:r>
            <a:r>
              <a:rPr lang="en-US" sz="3600" b="1" i="0" baseline="30000" dirty="0">
                <a:solidFill>
                  <a:srgbClr val="6600FF"/>
                </a:solidFill>
                <a:latin typeface="Symbol" pitchFamily="16" charset="2"/>
              </a:rPr>
              <a:t>+ +</a:t>
            </a:r>
            <a:r>
              <a:rPr lang="en-US" sz="3600" b="1" i="0" baseline="30000" dirty="0">
                <a:solidFill>
                  <a:srgbClr val="6600FF"/>
                </a:solidFill>
                <a:latin typeface="Mathematica1" pitchFamily="2" charset="2"/>
              </a:rPr>
              <a:t> </a:t>
            </a:r>
            <a:r>
              <a:rPr lang="en-US" sz="3600" b="1" i="0" baseline="30000" dirty="0">
                <a:solidFill>
                  <a:srgbClr val="6600FF"/>
                </a:solidFill>
                <a:latin typeface="Symbol" pitchFamily="16" charset="2"/>
              </a:rPr>
              <a:t>          </a:t>
            </a:r>
            <a:r>
              <a:rPr lang="en-US" sz="3600" b="1" i="0" dirty="0">
                <a:solidFill>
                  <a:srgbClr val="6600FF"/>
                </a:solidFill>
                <a:latin typeface="Symbol" pitchFamily="16" charset="2"/>
              </a:rPr>
              <a:t> </a:t>
            </a:r>
            <a:r>
              <a:rPr lang="en-US" sz="3600" b="1" i="0" baseline="30000" dirty="0">
                <a:solidFill>
                  <a:srgbClr val="6600FF"/>
                </a:solidFill>
                <a:latin typeface="Symbol" pitchFamily="16" charset="2"/>
              </a:rPr>
              <a:t> </a:t>
            </a:r>
            <a:r>
              <a:rPr lang="en-US" sz="3600" dirty="0">
                <a:solidFill>
                  <a:srgbClr val="6600FF"/>
                </a:solidFill>
              </a:rPr>
              <a:t>a</a:t>
            </a:r>
            <a:r>
              <a:rPr lang="en-US" sz="3600" baseline="-25000" dirty="0">
                <a:solidFill>
                  <a:srgbClr val="6600FF"/>
                </a:solidFill>
              </a:rPr>
              <a:t>1</a:t>
            </a:r>
            <a:r>
              <a:rPr lang="en-US" sz="3600" dirty="0">
                <a:solidFill>
                  <a:srgbClr val="6600FF"/>
                </a:solidFill>
              </a:rPr>
              <a:t>            f</a:t>
            </a:r>
            <a:r>
              <a:rPr lang="en-US" sz="3600" baseline="-25000" dirty="0">
                <a:solidFill>
                  <a:srgbClr val="6600FF"/>
                </a:solidFill>
              </a:rPr>
              <a:t>1</a:t>
            </a:r>
            <a:r>
              <a:rPr lang="en-US" sz="3600" dirty="0">
                <a:solidFill>
                  <a:srgbClr val="6600FF"/>
                </a:solidFill>
              </a:rPr>
              <a:t> </a:t>
            </a:r>
            <a:r>
              <a:rPr lang="en-US" sz="3600" dirty="0">
                <a:solidFill>
                  <a:srgbClr val="6600FF"/>
                </a:solidFill>
                <a:latin typeface="Symbol" pitchFamily="16" charset="2"/>
              </a:rPr>
              <a:t>                </a:t>
            </a:r>
            <a:r>
              <a:rPr lang="en-US" sz="3600" dirty="0">
                <a:solidFill>
                  <a:srgbClr val="6600FF"/>
                </a:solidFill>
              </a:rPr>
              <a:t>K</a:t>
            </a:r>
            <a:r>
              <a:rPr lang="en-US" sz="3600" baseline="-25000" dirty="0">
                <a:solidFill>
                  <a:srgbClr val="6600FF"/>
                </a:solidFill>
              </a:rPr>
              <a:t>a1</a:t>
            </a:r>
          </a:p>
        </p:txBody>
      </p:sp>
      <p:sp>
        <p:nvSpPr>
          <p:cNvPr id="34828" name="Rectangle 35"/>
          <p:cNvSpPr>
            <a:spLocks noChangeArrowheads="1"/>
          </p:cNvSpPr>
          <p:nvPr/>
        </p:nvSpPr>
        <p:spPr bwMode="auto">
          <a:xfrm>
            <a:off x="838200" y="5334000"/>
            <a:ext cx="7239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i="0" dirty="0">
                <a:solidFill>
                  <a:schemeClr val="hlink"/>
                </a:solidFill>
              </a:rPr>
              <a:t>1</a:t>
            </a:r>
            <a:r>
              <a:rPr lang="en-US" sz="3600" i="0" baseline="30000" dirty="0">
                <a:solidFill>
                  <a:schemeClr val="hlink"/>
                </a:solidFill>
                <a:latin typeface="Symbol" pitchFamily="16" charset="2"/>
              </a:rPr>
              <a:t>+ -                </a:t>
            </a:r>
            <a:r>
              <a:rPr lang="en-US" sz="3600" dirty="0">
                <a:solidFill>
                  <a:schemeClr val="hlink"/>
                </a:solidFill>
              </a:rPr>
              <a:t>b</a:t>
            </a:r>
            <a:r>
              <a:rPr lang="en-US" sz="3600" baseline="-25000" dirty="0">
                <a:solidFill>
                  <a:schemeClr val="hlink"/>
                </a:solidFill>
              </a:rPr>
              <a:t>1</a:t>
            </a:r>
            <a:r>
              <a:rPr lang="en-US" sz="3600" dirty="0">
                <a:solidFill>
                  <a:schemeClr val="hlink"/>
                </a:solidFill>
              </a:rPr>
              <a:t>            h</a:t>
            </a:r>
            <a:r>
              <a:rPr lang="en-US" sz="3600" baseline="-25000" dirty="0">
                <a:solidFill>
                  <a:schemeClr val="hlink"/>
                </a:solidFill>
              </a:rPr>
              <a:t>1</a:t>
            </a:r>
            <a:r>
              <a:rPr lang="en-US" sz="3600" dirty="0">
                <a:solidFill>
                  <a:schemeClr val="hlink"/>
                </a:solidFill>
              </a:rPr>
              <a:t> </a:t>
            </a:r>
            <a:r>
              <a:rPr lang="en-US" sz="3600" dirty="0">
                <a:solidFill>
                  <a:schemeClr val="hlink"/>
                </a:solidFill>
                <a:latin typeface="Symbol" pitchFamily="16" charset="2"/>
              </a:rPr>
              <a:t>               </a:t>
            </a:r>
            <a:r>
              <a:rPr lang="en-US" sz="3600" dirty="0">
                <a:solidFill>
                  <a:schemeClr val="hlink"/>
                </a:solidFill>
              </a:rPr>
              <a:t>K</a:t>
            </a:r>
            <a:r>
              <a:rPr lang="en-US" sz="3600" baseline="-25000" dirty="0">
                <a:solidFill>
                  <a:schemeClr val="hlink"/>
                </a:solidFill>
              </a:rPr>
              <a:t>b1</a:t>
            </a:r>
          </a:p>
        </p:txBody>
      </p:sp>
      <p:sp>
        <p:nvSpPr>
          <p:cNvPr id="34829" name="Date Placeholder 1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r>
              <a:rPr lang="bg-BG" sz="1400" i="0" smtClean="0">
                <a:solidFill>
                  <a:schemeClr val="tx1"/>
                </a:solidFill>
              </a:rPr>
              <a:t>11/04/2011</a:t>
            </a:r>
            <a:endParaRPr lang="fr-FR" sz="1400" i="0" smtClean="0">
              <a:solidFill>
                <a:schemeClr val="tx1"/>
              </a:solidFill>
            </a:endParaRPr>
          </a:p>
        </p:txBody>
      </p:sp>
      <p:sp>
        <p:nvSpPr>
          <p:cNvPr id="34830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fld id="{A2C3E2BD-710F-481F-A195-C6677B2A5E76}" type="slidenum">
              <a:rPr lang="fr-FR" sz="1400" i="0" smtClean="0">
                <a:solidFill>
                  <a:schemeClr val="tx1"/>
                </a:solidFill>
              </a:rPr>
              <a:pPr eaLnBrk="1" hangingPunct="1"/>
              <a:t>16</a:t>
            </a:fld>
            <a:endParaRPr lang="fr-FR" sz="1400" i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61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itle 1"/>
          <p:cNvSpPr>
            <a:spLocks noGrp="1"/>
          </p:cNvSpPr>
          <p:nvPr>
            <p:ph type="title"/>
          </p:nvPr>
        </p:nvSpPr>
        <p:spPr>
          <a:xfrm>
            <a:off x="1187450" y="260648"/>
            <a:ext cx="7849046" cy="78581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Spin-1 hadron resonances</a:t>
            </a:r>
          </a:p>
        </p:txBody>
      </p:sp>
      <p:sp>
        <p:nvSpPr>
          <p:cNvPr id="2055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r>
              <a:rPr lang="bg-BG" sz="1400" i="0" smtClean="0">
                <a:solidFill>
                  <a:schemeClr val="tx1"/>
                </a:solidFill>
              </a:rPr>
              <a:t>11/04/2011</a:t>
            </a:r>
            <a:endParaRPr lang="fr-FR" sz="1400" i="0" smtClean="0">
              <a:solidFill>
                <a:schemeClr val="tx1"/>
              </a:solidFill>
            </a:endParaRPr>
          </a:p>
        </p:txBody>
      </p:sp>
      <p:sp>
        <p:nvSpPr>
          <p:cNvPr id="20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fld id="{9A1DD5EE-B9C7-411E-97AA-0D174E604F5B}" type="slidenum">
              <a:rPr lang="fr-FR" sz="1400" i="0" smtClean="0">
                <a:solidFill>
                  <a:schemeClr val="tx1"/>
                </a:solidFill>
              </a:rPr>
              <a:pPr eaLnBrk="1" hangingPunct="1"/>
              <a:t>17</a:t>
            </a:fld>
            <a:endParaRPr lang="fr-FR" sz="1400" i="0" smtClean="0">
              <a:solidFill>
                <a:schemeClr val="tx1"/>
              </a:solidFill>
            </a:endParaRPr>
          </a:p>
        </p:txBody>
      </p:sp>
      <p:pic>
        <p:nvPicPr>
          <p:cNvPr id="205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143500"/>
            <a:ext cx="48164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571625"/>
            <a:ext cx="47783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857625"/>
            <a:ext cx="4770438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571750"/>
            <a:ext cx="476250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50" name="Object 9"/>
          <p:cNvGraphicFramePr>
            <a:graphicFrameLocks noChangeAspect="1"/>
          </p:cNvGraphicFramePr>
          <p:nvPr/>
        </p:nvGraphicFramePr>
        <p:xfrm>
          <a:off x="6072188" y="3000375"/>
          <a:ext cx="2741612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34" name="Equation" r:id="rId7" imgW="1371600" imgH="279360" progId="Equation.DSMT4">
                  <p:embed/>
                </p:oleObj>
              </mc:Choice>
              <mc:Fallback>
                <p:oleObj name="Equation" r:id="rId7" imgW="13716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88" y="3000375"/>
                        <a:ext cx="2741612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0"/>
          <p:cNvGraphicFramePr>
            <a:graphicFrameLocks noChangeAspect="1"/>
          </p:cNvGraphicFramePr>
          <p:nvPr/>
        </p:nvGraphicFramePr>
        <p:xfrm>
          <a:off x="6929438" y="1811338"/>
          <a:ext cx="1168400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35" name="Equation" r:id="rId9" imgW="583920" imgH="253800" progId="Equation.DSMT4">
                  <p:embed/>
                </p:oleObj>
              </mc:Choice>
              <mc:Fallback>
                <p:oleObj name="Equation" r:id="rId9" imgW="5839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38" y="1811338"/>
                        <a:ext cx="1168400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11"/>
          <p:cNvGraphicFramePr>
            <a:graphicFrameLocks noChangeAspect="1"/>
          </p:cNvGraphicFramePr>
          <p:nvPr/>
        </p:nvGraphicFramePr>
        <p:xfrm>
          <a:off x="6003925" y="5429250"/>
          <a:ext cx="3021013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36" name="Equation" r:id="rId11" imgW="1511280" imgH="279360" progId="Equation.DSMT4">
                  <p:embed/>
                </p:oleObj>
              </mc:Choice>
              <mc:Fallback>
                <p:oleObj name="Equation" r:id="rId11" imgW="15112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3925" y="5429250"/>
                        <a:ext cx="3021013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12"/>
          <p:cNvGraphicFramePr>
            <a:graphicFrameLocks noChangeAspect="1"/>
          </p:cNvGraphicFramePr>
          <p:nvPr/>
        </p:nvGraphicFramePr>
        <p:xfrm>
          <a:off x="6919913" y="4214813"/>
          <a:ext cx="1473200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37" name="Equation" r:id="rId13" imgW="736560" imgH="253800" progId="Equation.DSMT4">
                  <p:embed/>
                </p:oleObj>
              </mc:Choice>
              <mc:Fallback>
                <p:oleObj name="Equation" r:id="rId13" imgW="7365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9913" y="4214813"/>
                        <a:ext cx="1473200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429375" y="2286000"/>
            <a:ext cx="1357313" cy="715963"/>
            <a:chOff x="2283" y="3000"/>
            <a:chExt cx="557" cy="243"/>
          </a:xfrm>
        </p:grpSpPr>
        <p:sp>
          <p:nvSpPr>
            <p:cNvPr id="2063" name="Line 19"/>
            <p:cNvSpPr>
              <a:spLocks noChangeShapeType="1"/>
            </p:cNvSpPr>
            <p:nvPr/>
          </p:nvSpPr>
          <p:spPr bwMode="auto">
            <a:xfrm flipV="1">
              <a:off x="2752" y="3000"/>
              <a:ext cx="88" cy="243"/>
            </a:xfrm>
            <a:prstGeom prst="line">
              <a:avLst/>
            </a:prstGeom>
            <a:noFill/>
            <a:ln w="28575">
              <a:solidFill>
                <a:srgbClr val="FF66FF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bg-BG"/>
            </a:p>
          </p:txBody>
        </p:sp>
        <p:sp>
          <p:nvSpPr>
            <p:cNvPr id="2064" name="Text Box 20"/>
            <p:cNvSpPr txBox="1">
              <a:spLocks noChangeArrowheads="1"/>
            </p:cNvSpPr>
            <p:nvPr/>
          </p:nvSpPr>
          <p:spPr bwMode="auto">
            <a:xfrm>
              <a:off x="2283" y="3024"/>
              <a:ext cx="498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1pPr>
              <a:lvl2pPr marL="742950" indent="-28575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2pPr>
              <a:lvl3pPr marL="11430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3pPr>
              <a:lvl4pPr marL="16002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4pPr>
              <a:lvl5pPr marL="20574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FF66FF"/>
                  </a:solidFill>
                </a:rPr>
                <a:t>mixing</a:t>
              </a:r>
            </a:p>
          </p:txBody>
        </p:sp>
      </p:grpSp>
      <p:sp>
        <p:nvSpPr>
          <p:cNvPr id="2062" name="Rectangle 28"/>
          <p:cNvSpPr>
            <a:spLocks noChangeArrowheads="1"/>
          </p:cNvSpPr>
          <p:nvPr/>
        </p:nvSpPr>
        <p:spPr bwMode="auto">
          <a:xfrm>
            <a:off x="4572000" y="1143000"/>
            <a:ext cx="42058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i="0" dirty="0" err="1" smtClean="0">
                <a:solidFill>
                  <a:srgbClr val="43F160"/>
                </a:solidFill>
              </a:rPr>
              <a:t>M.Chizhov</a:t>
            </a:r>
            <a:r>
              <a:rPr lang="en-US" sz="2000" i="0" dirty="0" smtClean="0">
                <a:solidFill>
                  <a:srgbClr val="43F160"/>
                </a:solidFill>
              </a:rPr>
              <a:t>, </a:t>
            </a:r>
            <a:r>
              <a:rPr lang="en-US" sz="2000" i="0" dirty="0">
                <a:solidFill>
                  <a:srgbClr val="43F160"/>
                </a:solidFill>
              </a:rPr>
              <a:t>JETP </a:t>
            </a:r>
            <a:r>
              <a:rPr lang="en-US" sz="2000" i="0" dirty="0" err="1">
                <a:solidFill>
                  <a:srgbClr val="43F160"/>
                </a:solidFill>
              </a:rPr>
              <a:t>Lett</a:t>
            </a:r>
            <a:r>
              <a:rPr lang="en-US" sz="2000" i="0" dirty="0">
                <a:solidFill>
                  <a:srgbClr val="43F160"/>
                </a:solidFill>
              </a:rPr>
              <a:t>. </a:t>
            </a:r>
            <a:r>
              <a:rPr lang="en-US" sz="2000" b="1" i="0" dirty="0">
                <a:solidFill>
                  <a:srgbClr val="43F160"/>
                </a:solidFill>
              </a:rPr>
              <a:t>80</a:t>
            </a:r>
            <a:r>
              <a:rPr lang="en-US" sz="2000" i="0" dirty="0">
                <a:solidFill>
                  <a:srgbClr val="43F160"/>
                </a:solidFill>
              </a:rPr>
              <a:t> (2004) 73</a:t>
            </a:r>
          </a:p>
        </p:txBody>
      </p:sp>
    </p:spTree>
    <p:extLst>
      <p:ext uri="{BB962C8B-B14F-4D97-AF65-F5344CB8AC3E}">
        <p14:creationId xmlns:p14="http://schemas.microsoft.com/office/powerpoint/2010/main" val="162691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859889" y="260648"/>
            <a:ext cx="5867400" cy="762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New mass relation 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852742"/>
              </p:ext>
            </p:extLst>
          </p:nvPr>
        </p:nvGraphicFramePr>
        <p:xfrm>
          <a:off x="683568" y="2204864"/>
          <a:ext cx="4792663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178" name="Equation" r:id="rId3" imgW="2400120" imgH="253800" progId="Equation.DSMT4">
                  <p:embed/>
                </p:oleObj>
              </mc:Choice>
              <mc:Fallback>
                <p:oleObj name="Equation" r:id="rId3" imgW="24001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204864"/>
                        <a:ext cx="4792663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3581400" y="1371600"/>
          <a:ext cx="2484437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179" name="Equation" r:id="rId5" imgW="1244520" imgH="253800" progId="Equation.DSMT4">
                  <p:embed/>
                </p:oleObj>
              </mc:Choice>
              <mc:Fallback>
                <p:oleObj name="Equation" r:id="rId5" imgW="12445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1371600"/>
                        <a:ext cx="2484437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own Arrow 7"/>
          <p:cNvSpPr>
            <a:spLocks noChangeAspect="1"/>
          </p:cNvSpPr>
          <p:nvPr/>
        </p:nvSpPr>
        <p:spPr>
          <a:xfrm>
            <a:off x="4648200" y="2895600"/>
            <a:ext cx="290779" cy="5870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946183"/>
              </p:ext>
            </p:extLst>
          </p:nvPr>
        </p:nvGraphicFramePr>
        <p:xfrm>
          <a:off x="4165600" y="3733800"/>
          <a:ext cx="46355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180" name="Equation" r:id="rId7" imgW="2323800" imgH="279360" progId="Equation.DSMT4">
                  <p:embed/>
                </p:oleObj>
              </mc:Choice>
              <mc:Fallback>
                <p:oleObj name="Equation" r:id="rId7" imgW="23238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5600" y="3733800"/>
                        <a:ext cx="46355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7023436"/>
              </p:ext>
            </p:extLst>
          </p:nvPr>
        </p:nvGraphicFramePr>
        <p:xfrm>
          <a:off x="5321300" y="4572000"/>
          <a:ext cx="3141663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181" name="Equation" r:id="rId9" imgW="1574640" imgH="253800" progId="Equation.DSMT4">
                  <p:embed/>
                </p:oleObj>
              </mc:Choice>
              <mc:Fallback>
                <p:oleObj name="Equation" r:id="rId9" imgW="15746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1300" y="4572000"/>
                        <a:ext cx="3141663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5" name="Rectangle 4"/>
          <p:cNvSpPr/>
          <p:nvPr/>
        </p:nvSpPr>
        <p:spPr bwMode="auto">
          <a:xfrm>
            <a:off x="3461441" y="1196752"/>
            <a:ext cx="2664296" cy="792088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9208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993062" cy="83185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new mass relations</a:t>
            </a:r>
          </a:p>
        </p:txBody>
      </p:sp>
      <p:grpSp>
        <p:nvGrpSpPr>
          <p:cNvPr id="29699" name="Group 10"/>
          <p:cNvGrpSpPr>
            <a:grpSpLocks/>
          </p:cNvGrpSpPr>
          <p:nvPr/>
        </p:nvGrpSpPr>
        <p:grpSpPr bwMode="auto">
          <a:xfrm>
            <a:off x="1905000" y="2058988"/>
            <a:ext cx="6746875" cy="1203325"/>
            <a:chOff x="672" y="1297"/>
            <a:chExt cx="4250" cy="758"/>
          </a:xfrm>
        </p:grpSpPr>
        <p:sp>
          <p:nvSpPr>
            <p:cNvPr id="29709" name="Text Box 3"/>
            <p:cNvSpPr txBox="1">
              <a:spLocks noChangeArrowheads="1"/>
            </p:cNvSpPr>
            <p:nvPr/>
          </p:nvSpPr>
          <p:spPr bwMode="auto">
            <a:xfrm>
              <a:off x="672" y="1297"/>
              <a:ext cx="242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1pPr>
              <a:lvl2pPr marL="742950" indent="-28575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2pPr>
              <a:lvl3pPr marL="11430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3pPr>
              <a:lvl4pPr marL="16002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4pPr>
              <a:lvl5pPr marL="20574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9pPr>
            </a:lstStyle>
            <a:p>
              <a:pPr eaLnBrk="1" hangingPunct="1"/>
              <a:r>
                <a:rPr lang="en-US" sz="2800">
                  <a:solidFill>
                    <a:schemeClr val="tx1"/>
                  </a:solidFill>
                </a:rPr>
                <a:t>2(</a:t>
              </a:r>
              <a:r>
                <a:rPr lang="en-US" sz="2800" b="1">
                  <a:solidFill>
                    <a:schemeClr val="tx1"/>
                  </a:solidFill>
                </a:rPr>
                <a:t>m</a:t>
              </a:r>
              <a:r>
                <a:rPr lang="en-US" sz="2800" b="1" baseline="-25000">
                  <a:solidFill>
                    <a:schemeClr val="tx1"/>
                  </a:solidFill>
                  <a:latin typeface="Symbol" pitchFamily="18" charset="2"/>
                </a:rPr>
                <a:t>r</a:t>
              </a:r>
              <a:r>
                <a:rPr lang="en-US" sz="2800" b="1" baseline="-25000">
                  <a:solidFill>
                    <a:schemeClr val="tx1"/>
                  </a:solidFill>
                </a:rPr>
                <a:t>’ </a:t>
              </a:r>
              <a:r>
                <a:rPr lang="en-US" sz="2800">
                  <a:solidFill>
                    <a:schemeClr val="tx1"/>
                  </a:solidFill>
                  <a:latin typeface="Symbol" pitchFamily="18" charset="2"/>
                </a:rPr>
                <a:t>-</a:t>
              </a:r>
              <a:r>
                <a:rPr lang="en-US" sz="2800" b="1">
                  <a:solidFill>
                    <a:schemeClr val="tx1"/>
                  </a:solidFill>
                </a:rPr>
                <a:t>m</a:t>
              </a:r>
              <a:r>
                <a:rPr lang="en-US" sz="2800" b="1" baseline="-25000">
                  <a:solidFill>
                    <a:schemeClr val="tx1"/>
                  </a:solidFill>
                  <a:latin typeface="Symbol" pitchFamily="18" charset="2"/>
                </a:rPr>
                <a:t>r</a:t>
              </a:r>
              <a:r>
                <a:rPr lang="en-US" sz="2800">
                  <a:solidFill>
                    <a:schemeClr val="tx1"/>
                  </a:solidFill>
                </a:rPr>
                <a:t>)</a:t>
              </a:r>
              <a:r>
                <a:rPr lang="en-US" sz="2800" b="1" baseline="30000">
                  <a:solidFill>
                    <a:schemeClr val="tx1"/>
                  </a:solidFill>
                </a:rPr>
                <a:t>2</a:t>
              </a:r>
              <a:r>
                <a:rPr lang="en-US" sz="2800" b="1" baseline="-25000">
                  <a:solidFill>
                    <a:schemeClr val="tx1"/>
                  </a:solidFill>
                  <a:latin typeface="Symbol" pitchFamily="18" charset="2"/>
                </a:rPr>
                <a:t>  </a:t>
              </a:r>
              <a:r>
                <a:rPr lang="en-US" sz="2800">
                  <a:solidFill>
                    <a:schemeClr val="tx1"/>
                  </a:solidFill>
                  <a:latin typeface="Symbol" pitchFamily="18" charset="2"/>
                </a:rPr>
                <a:t>+  </a:t>
              </a:r>
              <a:r>
                <a:rPr lang="en-US" sz="2800">
                  <a:solidFill>
                    <a:schemeClr val="tx1"/>
                  </a:solidFill>
                </a:rPr>
                <a:t>3</a:t>
              </a:r>
              <a:r>
                <a:rPr lang="en-US" sz="2800" b="1">
                  <a:solidFill>
                    <a:schemeClr val="tx1"/>
                  </a:solidFill>
                </a:rPr>
                <a:t>m</a:t>
              </a:r>
              <a:r>
                <a:rPr lang="en-US" sz="2800" b="1" baseline="-25000">
                  <a:solidFill>
                    <a:schemeClr val="tx1"/>
                  </a:solidFill>
                  <a:latin typeface="Symbol" pitchFamily="18" charset="2"/>
                </a:rPr>
                <a:t>r</a:t>
              </a:r>
              <a:r>
                <a:rPr lang="en-US" sz="2800" b="1" baseline="-25000">
                  <a:solidFill>
                    <a:schemeClr val="tx1"/>
                  </a:solidFill>
                </a:rPr>
                <a:t>’ </a:t>
              </a:r>
              <a:r>
                <a:rPr lang="en-US" sz="2800" b="1">
                  <a:solidFill>
                    <a:schemeClr val="tx1"/>
                  </a:solidFill>
                </a:rPr>
                <a:t>m</a:t>
              </a:r>
              <a:r>
                <a:rPr lang="en-US" sz="2800" b="1" baseline="-25000">
                  <a:solidFill>
                    <a:schemeClr val="tx1"/>
                  </a:solidFill>
                  <a:latin typeface="Symbol" pitchFamily="18" charset="2"/>
                </a:rPr>
                <a:t>r</a:t>
              </a:r>
            </a:p>
          </p:txBody>
        </p:sp>
        <p:sp>
          <p:nvSpPr>
            <p:cNvPr id="29710" name="Line 5"/>
            <p:cNvSpPr>
              <a:spLocks noChangeShapeType="1"/>
            </p:cNvSpPr>
            <p:nvPr/>
          </p:nvSpPr>
          <p:spPr bwMode="auto">
            <a:xfrm>
              <a:off x="720" y="1680"/>
              <a:ext cx="24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bg-BG"/>
            </a:p>
          </p:txBody>
        </p:sp>
        <p:sp>
          <p:nvSpPr>
            <p:cNvPr id="29711" name="Rectangle 6"/>
            <p:cNvSpPr>
              <a:spLocks noChangeArrowheads="1"/>
            </p:cNvSpPr>
            <p:nvPr/>
          </p:nvSpPr>
          <p:spPr bwMode="auto">
            <a:xfrm>
              <a:off x="1473" y="1728"/>
              <a:ext cx="89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chemeClr val="tx1"/>
                  </a:solidFill>
                </a:rPr>
                <a:t>3(</a:t>
              </a:r>
              <a:r>
                <a:rPr lang="en-US" sz="2800" b="1">
                  <a:solidFill>
                    <a:schemeClr val="tx1"/>
                  </a:solidFill>
                </a:rPr>
                <a:t>m</a:t>
              </a:r>
              <a:r>
                <a:rPr lang="en-US" sz="2800" baseline="-25000">
                  <a:solidFill>
                    <a:schemeClr val="tx1"/>
                  </a:solidFill>
                </a:rPr>
                <a:t>b</a:t>
              </a:r>
              <a:r>
                <a:rPr lang="en-US" sz="2800" b="1" baseline="-25000">
                  <a:solidFill>
                    <a:schemeClr val="tx1"/>
                  </a:solidFill>
                </a:rPr>
                <a:t> </a:t>
              </a:r>
              <a:r>
                <a:rPr lang="en-US" sz="2800">
                  <a:solidFill>
                    <a:schemeClr val="tx1"/>
                  </a:solidFill>
                </a:rPr>
                <a:t>)</a:t>
              </a:r>
              <a:r>
                <a:rPr lang="en-US" sz="2800" b="1" baseline="30000">
                  <a:solidFill>
                    <a:schemeClr val="tx1"/>
                  </a:solidFill>
                </a:rPr>
                <a:t>2 </a:t>
              </a:r>
            </a:p>
          </p:txBody>
        </p:sp>
        <p:sp>
          <p:nvSpPr>
            <p:cNvPr id="29712" name="Text Box 9"/>
            <p:cNvSpPr txBox="1">
              <a:spLocks noChangeArrowheads="1"/>
            </p:cNvSpPr>
            <p:nvPr/>
          </p:nvSpPr>
          <p:spPr bwMode="auto">
            <a:xfrm>
              <a:off x="3216" y="1501"/>
              <a:ext cx="170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1pPr>
              <a:lvl2pPr marL="742950" indent="-28575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2pPr>
              <a:lvl3pPr marL="11430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3pPr>
              <a:lvl4pPr marL="16002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4pPr>
              <a:lvl5pPr marL="20574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9pPr>
            </a:lstStyle>
            <a:p>
              <a:pPr eaLnBrk="1" hangingPunct="1"/>
              <a:r>
                <a:rPr lang="en-US" sz="2800" b="1" i="0" dirty="0">
                  <a:solidFill>
                    <a:schemeClr val="tx1"/>
                  </a:solidFill>
                  <a:latin typeface="Mathematica1" pitchFamily="2" charset="2"/>
                </a:rPr>
                <a:t> </a:t>
              </a:r>
              <a:r>
                <a:rPr lang="en-US" sz="2800" b="1" i="0" dirty="0">
                  <a:solidFill>
                    <a:schemeClr val="tx1"/>
                  </a:solidFill>
                  <a:latin typeface="Symbol" pitchFamily="18" charset="2"/>
                </a:rPr>
                <a:t>=    </a:t>
              </a:r>
              <a:r>
                <a:rPr lang="en-US" sz="2800" b="1" i="0" dirty="0">
                  <a:solidFill>
                    <a:srgbClr val="6600FF"/>
                  </a:solidFill>
                  <a:latin typeface="Symbol" pitchFamily="18" charset="2"/>
                </a:rPr>
                <a:t>0.96 </a:t>
              </a:r>
              <a:r>
                <a:rPr lang="de-DE" sz="2800" i="0" dirty="0">
                  <a:solidFill>
                    <a:srgbClr val="6600FF"/>
                  </a:solidFill>
                  <a:latin typeface="Arial" charset="0"/>
                  <a:cs typeface="Arial" charset="0"/>
                  <a:sym typeface="Symbol" pitchFamily="18" charset="2"/>
                </a:rPr>
                <a:t>±</a:t>
              </a:r>
              <a:r>
                <a:rPr lang="en-US" sz="2800" b="1" i="0" dirty="0">
                  <a:solidFill>
                    <a:srgbClr val="6600FF"/>
                  </a:solidFill>
                  <a:latin typeface="Symbol" pitchFamily="18" charset="2"/>
                </a:rPr>
                <a:t> 0.03</a:t>
              </a:r>
            </a:p>
          </p:txBody>
        </p:sp>
      </p:grpSp>
      <p:grpSp>
        <p:nvGrpSpPr>
          <p:cNvPr id="29700" name="Group 16"/>
          <p:cNvGrpSpPr>
            <a:grpSpLocks/>
          </p:cNvGrpSpPr>
          <p:nvPr/>
        </p:nvGrpSpPr>
        <p:grpSpPr bwMode="auto">
          <a:xfrm>
            <a:off x="1981200" y="3506788"/>
            <a:ext cx="6746875" cy="1203325"/>
            <a:chOff x="672" y="1297"/>
            <a:chExt cx="4250" cy="758"/>
          </a:xfrm>
        </p:grpSpPr>
        <p:sp>
          <p:nvSpPr>
            <p:cNvPr id="29705" name="Text Box 17"/>
            <p:cNvSpPr txBox="1">
              <a:spLocks noChangeArrowheads="1"/>
            </p:cNvSpPr>
            <p:nvPr/>
          </p:nvSpPr>
          <p:spPr bwMode="auto">
            <a:xfrm>
              <a:off x="672" y="1297"/>
              <a:ext cx="24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1pPr>
              <a:lvl2pPr marL="742950" indent="-28575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2pPr>
              <a:lvl3pPr marL="11430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3pPr>
              <a:lvl4pPr marL="16002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4pPr>
              <a:lvl5pPr marL="20574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9pPr>
            </a:lstStyle>
            <a:p>
              <a:pPr eaLnBrk="1" hangingPunct="1"/>
              <a:r>
                <a:rPr lang="en-US" sz="2800">
                  <a:solidFill>
                    <a:schemeClr val="tx1"/>
                  </a:solidFill>
                </a:rPr>
                <a:t>2(</a:t>
              </a:r>
              <a:r>
                <a:rPr lang="en-US" sz="2800" b="1">
                  <a:solidFill>
                    <a:schemeClr val="tx1"/>
                  </a:solidFill>
                </a:rPr>
                <a:t>m</a:t>
              </a:r>
              <a:r>
                <a:rPr lang="en-US" sz="2800" b="1" baseline="-25000">
                  <a:solidFill>
                    <a:schemeClr val="tx1"/>
                  </a:solidFill>
                  <a:latin typeface="Symbol" pitchFamily="18" charset="2"/>
                </a:rPr>
                <a:t>w</a:t>
              </a:r>
              <a:r>
                <a:rPr lang="en-US" sz="2800" b="1" baseline="-25000">
                  <a:solidFill>
                    <a:schemeClr val="tx1"/>
                  </a:solidFill>
                </a:rPr>
                <a:t>’ </a:t>
              </a:r>
              <a:r>
                <a:rPr lang="en-US" sz="2800">
                  <a:solidFill>
                    <a:schemeClr val="tx1"/>
                  </a:solidFill>
                  <a:latin typeface="Symbol" pitchFamily="18" charset="2"/>
                </a:rPr>
                <a:t>-</a:t>
              </a:r>
              <a:r>
                <a:rPr lang="en-US" sz="2800" b="1">
                  <a:solidFill>
                    <a:schemeClr val="tx1"/>
                  </a:solidFill>
                </a:rPr>
                <a:t>m</a:t>
              </a:r>
              <a:r>
                <a:rPr lang="en-US" sz="2800" b="1" baseline="-25000">
                  <a:solidFill>
                    <a:schemeClr val="tx1"/>
                  </a:solidFill>
                  <a:latin typeface="Symbol" pitchFamily="18" charset="2"/>
                </a:rPr>
                <a:t>w</a:t>
              </a:r>
              <a:r>
                <a:rPr lang="en-US" sz="2800">
                  <a:solidFill>
                    <a:schemeClr val="tx1"/>
                  </a:solidFill>
                </a:rPr>
                <a:t>)</a:t>
              </a:r>
              <a:r>
                <a:rPr lang="en-US" sz="2800" b="1" baseline="30000">
                  <a:solidFill>
                    <a:schemeClr val="tx1"/>
                  </a:solidFill>
                </a:rPr>
                <a:t>2 </a:t>
              </a:r>
              <a:r>
                <a:rPr lang="en-US" sz="2800">
                  <a:solidFill>
                    <a:schemeClr val="tx1"/>
                  </a:solidFill>
                  <a:latin typeface="Symbol" pitchFamily="18" charset="2"/>
                </a:rPr>
                <a:t>+  </a:t>
              </a:r>
              <a:r>
                <a:rPr lang="en-US" sz="2800">
                  <a:solidFill>
                    <a:schemeClr val="tx1"/>
                  </a:solidFill>
                </a:rPr>
                <a:t>3</a:t>
              </a:r>
              <a:r>
                <a:rPr lang="en-US" sz="2800" b="1">
                  <a:solidFill>
                    <a:schemeClr val="tx1"/>
                  </a:solidFill>
                </a:rPr>
                <a:t>m</a:t>
              </a:r>
              <a:r>
                <a:rPr lang="en-US" sz="2800" b="1" baseline="-25000">
                  <a:solidFill>
                    <a:schemeClr val="tx1"/>
                  </a:solidFill>
                  <a:latin typeface="Symbol" pitchFamily="18" charset="2"/>
                </a:rPr>
                <a:t>w</a:t>
              </a:r>
              <a:r>
                <a:rPr lang="en-US" sz="2800" b="1" baseline="-25000">
                  <a:solidFill>
                    <a:schemeClr val="tx1"/>
                  </a:solidFill>
                </a:rPr>
                <a:t>’ </a:t>
              </a:r>
              <a:r>
                <a:rPr lang="en-US" sz="2800" b="1">
                  <a:solidFill>
                    <a:schemeClr val="tx1"/>
                  </a:solidFill>
                </a:rPr>
                <a:t>m</a:t>
              </a:r>
              <a:r>
                <a:rPr lang="en-US" sz="2800" b="1" baseline="-25000">
                  <a:solidFill>
                    <a:schemeClr val="tx1"/>
                  </a:solidFill>
                  <a:latin typeface="Symbol" pitchFamily="18" charset="2"/>
                </a:rPr>
                <a:t>w</a:t>
              </a:r>
            </a:p>
          </p:txBody>
        </p:sp>
        <p:sp>
          <p:nvSpPr>
            <p:cNvPr id="29706" name="Line 18"/>
            <p:cNvSpPr>
              <a:spLocks noChangeShapeType="1"/>
            </p:cNvSpPr>
            <p:nvPr/>
          </p:nvSpPr>
          <p:spPr bwMode="auto">
            <a:xfrm>
              <a:off x="720" y="1680"/>
              <a:ext cx="24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bg-BG"/>
            </a:p>
          </p:txBody>
        </p:sp>
        <p:sp>
          <p:nvSpPr>
            <p:cNvPr id="29707" name="Rectangle 19"/>
            <p:cNvSpPr>
              <a:spLocks noChangeArrowheads="1"/>
            </p:cNvSpPr>
            <p:nvPr/>
          </p:nvSpPr>
          <p:spPr bwMode="auto">
            <a:xfrm>
              <a:off x="1473" y="1728"/>
              <a:ext cx="89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chemeClr val="tx1"/>
                  </a:solidFill>
                </a:rPr>
                <a:t>3(</a:t>
              </a:r>
              <a:r>
                <a:rPr lang="en-US" sz="2800" b="1">
                  <a:solidFill>
                    <a:schemeClr val="tx1"/>
                  </a:solidFill>
                </a:rPr>
                <a:t>m</a:t>
              </a:r>
              <a:r>
                <a:rPr lang="en-US" sz="2800" baseline="-25000">
                  <a:solidFill>
                    <a:schemeClr val="tx1"/>
                  </a:solidFill>
                </a:rPr>
                <a:t>h</a:t>
              </a:r>
              <a:r>
                <a:rPr lang="en-US" sz="2800" b="1" baseline="-25000">
                  <a:solidFill>
                    <a:schemeClr val="tx1"/>
                  </a:solidFill>
                </a:rPr>
                <a:t> </a:t>
              </a:r>
              <a:r>
                <a:rPr lang="en-US" sz="2800">
                  <a:solidFill>
                    <a:schemeClr val="tx1"/>
                  </a:solidFill>
                </a:rPr>
                <a:t>)</a:t>
              </a:r>
              <a:r>
                <a:rPr lang="en-US" sz="2800" b="1" baseline="30000">
                  <a:solidFill>
                    <a:schemeClr val="tx1"/>
                  </a:solidFill>
                </a:rPr>
                <a:t>2 </a:t>
              </a:r>
            </a:p>
          </p:txBody>
        </p:sp>
        <p:sp>
          <p:nvSpPr>
            <p:cNvPr id="29708" name="Text Box 20"/>
            <p:cNvSpPr txBox="1">
              <a:spLocks noChangeArrowheads="1"/>
            </p:cNvSpPr>
            <p:nvPr/>
          </p:nvSpPr>
          <p:spPr bwMode="auto">
            <a:xfrm>
              <a:off x="3216" y="1501"/>
              <a:ext cx="170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1pPr>
              <a:lvl2pPr marL="742950" indent="-28575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2pPr>
              <a:lvl3pPr marL="11430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3pPr>
              <a:lvl4pPr marL="16002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4pPr>
              <a:lvl5pPr marL="2057400" indent="-228600" eaLnBrk="0" hangingPunct="0"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16" charset="0"/>
                </a:defRPr>
              </a:lvl9pPr>
            </a:lstStyle>
            <a:p>
              <a:pPr eaLnBrk="1" hangingPunct="1"/>
              <a:r>
                <a:rPr lang="en-US" sz="2800" b="1" i="0" dirty="0">
                  <a:solidFill>
                    <a:schemeClr val="tx1"/>
                  </a:solidFill>
                  <a:latin typeface="Mathematica1" pitchFamily="2" charset="2"/>
                </a:rPr>
                <a:t> </a:t>
              </a:r>
              <a:r>
                <a:rPr lang="en-US" sz="2800" b="1" i="0" dirty="0">
                  <a:solidFill>
                    <a:schemeClr val="tx1"/>
                  </a:solidFill>
                  <a:latin typeface="Symbol" pitchFamily="18" charset="2"/>
                </a:rPr>
                <a:t>=    </a:t>
              </a:r>
              <a:r>
                <a:rPr lang="en-US" sz="2800" b="1" i="0" dirty="0">
                  <a:solidFill>
                    <a:srgbClr val="6600FF"/>
                  </a:solidFill>
                  <a:latin typeface="Symbol" pitchFamily="18" charset="2"/>
                </a:rPr>
                <a:t>1.01 </a:t>
              </a:r>
              <a:r>
                <a:rPr lang="de-DE" sz="2800" i="0" dirty="0">
                  <a:solidFill>
                    <a:srgbClr val="6600FF"/>
                  </a:solidFill>
                  <a:latin typeface="Arial" charset="0"/>
                  <a:cs typeface="Arial" charset="0"/>
                  <a:sym typeface="Symbol" pitchFamily="18" charset="2"/>
                </a:rPr>
                <a:t>±</a:t>
              </a:r>
              <a:r>
                <a:rPr lang="en-US" sz="2800" b="1" i="0" dirty="0">
                  <a:solidFill>
                    <a:srgbClr val="6600FF"/>
                  </a:solidFill>
                  <a:latin typeface="Symbol" pitchFamily="18" charset="2"/>
                </a:rPr>
                <a:t> 0.07</a:t>
              </a:r>
            </a:p>
          </p:txBody>
        </p:sp>
      </p:grpSp>
      <p:sp>
        <p:nvSpPr>
          <p:cNvPr id="29701" name="Rectangle 21"/>
          <p:cNvSpPr>
            <a:spLocks noChangeArrowheads="1"/>
          </p:cNvSpPr>
          <p:nvPr/>
        </p:nvSpPr>
        <p:spPr bwMode="auto">
          <a:xfrm>
            <a:off x="0" y="2286000"/>
            <a:ext cx="16843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i="0" dirty="0">
                <a:solidFill>
                  <a:srgbClr val="FF9900"/>
                </a:solidFill>
              </a:rPr>
              <a:t>I</a:t>
            </a:r>
            <a:r>
              <a:rPr lang="en-US" sz="3600" i="0" baseline="30000" dirty="0">
                <a:solidFill>
                  <a:srgbClr val="FF9900"/>
                </a:solidFill>
              </a:rPr>
              <a:t>G </a:t>
            </a:r>
            <a:r>
              <a:rPr lang="en-US" sz="3600" i="0" dirty="0">
                <a:solidFill>
                  <a:srgbClr val="FF9900"/>
                </a:solidFill>
              </a:rPr>
              <a:t>= </a:t>
            </a:r>
            <a:r>
              <a:rPr lang="en-US" sz="3200" i="0" dirty="0">
                <a:solidFill>
                  <a:srgbClr val="6600FF"/>
                </a:solidFill>
              </a:rPr>
              <a:t>1</a:t>
            </a:r>
            <a:r>
              <a:rPr lang="en-US" sz="4000" b="1" i="0" baseline="30000" dirty="0">
                <a:solidFill>
                  <a:srgbClr val="6600FF"/>
                </a:solidFill>
                <a:latin typeface="Symbol" pitchFamily="18" charset="2"/>
              </a:rPr>
              <a:t>+</a:t>
            </a:r>
            <a:r>
              <a:rPr lang="en-US" sz="3200" i="0" dirty="0">
                <a:solidFill>
                  <a:srgbClr val="6600FF"/>
                </a:solidFill>
              </a:rPr>
              <a:t>:</a:t>
            </a:r>
          </a:p>
        </p:txBody>
      </p:sp>
      <p:sp>
        <p:nvSpPr>
          <p:cNvPr id="29702" name="Rectangle 22"/>
          <p:cNvSpPr>
            <a:spLocks noChangeArrowheads="1"/>
          </p:cNvSpPr>
          <p:nvPr/>
        </p:nvSpPr>
        <p:spPr bwMode="auto">
          <a:xfrm>
            <a:off x="0" y="3733800"/>
            <a:ext cx="16843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i="0" dirty="0">
                <a:solidFill>
                  <a:srgbClr val="FF9900"/>
                </a:solidFill>
              </a:rPr>
              <a:t>I</a:t>
            </a:r>
            <a:r>
              <a:rPr lang="en-US" sz="3600" i="0" baseline="30000" dirty="0">
                <a:solidFill>
                  <a:srgbClr val="FF9900"/>
                </a:solidFill>
              </a:rPr>
              <a:t>G </a:t>
            </a:r>
            <a:r>
              <a:rPr lang="en-US" sz="3600" i="0" dirty="0">
                <a:solidFill>
                  <a:srgbClr val="FF9900"/>
                </a:solidFill>
              </a:rPr>
              <a:t>= </a:t>
            </a:r>
            <a:r>
              <a:rPr lang="en-US" sz="3200" i="0" dirty="0">
                <a:solidFill>
                  <a:srgbClr val="6600FF"/>
                </a:solidFill>
              </a:rPr>
              <a:t>0</a:t>
            </a:r>
            <a:r>
              <a:rPr lang="en-US" sz="4000" b="1" i="0" baseline="30000" dirty="0">
                <a:solidFill>
                  <a:srgbClr val="6600FF"/>
                </a:solidFill>
                <a:latin typeface="Symbol" pitchFamily="18" charset="2"/>
              </a:rPr>
              <a:t>-</a:t>
            </a:r>
            <a:r>
              <a:rPr lang="en-US" sz="3200" i="0" dirty="0">
                <a:solidFill>
                  <a:srgbClr val="6600FF"/>
                </a:solidFill>
              </a:rPr>
              <a:t>:</a:t>
            </a:r>
          </a:p>
        </p:txBody>
      </p:sp>
      <p:sp>
        <p:nvSpPr>
          <p:cNvPr id="29703" name="Rectangle 23"/>
          <p:cNvSpPr>
            <a:spLocks noChangeArrowheads="1"/>
          </p:cNvSpPr>
          <p:nvPr/>
        </p:nvSpPr>
        <p:spPr bwMode="auto">
          <a:xfrm>
            <a:off x="0" y="5105400"/>
            <a:ext cx="8731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i="0" dirty="0">
                <a:solidFill>
                  <a:srgbClr val="FF9900"/>
                </a:solidFill>
              </a:rPr>
              <a:t>I</a:t>
            </a:r>
            <a:r>
              <a:rPr lang="en-US" sz="3600" i="0" baseline="30000" dirty="0">
                <a:solidFill>
                  <a:srgbClr val="FF9900"/>
                </a:solidFill>
              </a:rPr>
              <a:t>G </a:t>
            </a:r>
            <a:r>
              <a:rPr lang="en-US" sz="3600" i="0" dirty="0">
                <a:solidFill>
                  <a:srgbClr val="FF9900"/>
                </a:solidFill>
              </a:rPr>
              <a:t>= </a:t>
            </a:r>
            <a:r>
              <a:rPr lang="en-US" sz="3200" i="0" dirty="0">
                <a:solidFill>
                  <a:srgbClr val="6600FF"/>
                </a:solidFill>
              </a:rPr>
              <a:t>0</a:t>
            </a:r>
            <a:r>
              <a:rPr lang="en-US" sz="4000" b="1" i="0" baseline="30000" dirty="0">
                <a:solidFill>
                  <a:srgbClr val="6600FF"/>
                </a:solidFill>
                <a:latin typeface="Symbol" pitchFamily="18" charset="2"/>
              </a:rPr>
              <a:t>-</a:t>
            </a:r>
            <a:r>
              <a:rPr lang="en-US" sz="3200" i="0" dirty="0">
                <a:solidFill>
                  <a:srgbClr val="6600FF"/>
                </a:solidFill>
              </a:rPr>
              <a:t>:  </a:t>
            </a:r>
            <a:r>
              <a:rPr lang="en-US" sz="3600" i="0" dirty="0">
                <a:solidFill>
                  <a:schemeClr val="hlink"/>
                </a:solidFill>
              </a:rPr>
              <a:t>h</a:t>
            </a:r>
            <a:r>
              <a:rPr lang="en-US" sz="3600" i="0" baseline="-25000" dirty="0">
                <a:solidFill>
                  <a:schemeClr val="hlink"/>
                </a:solidFill>
              </a:rPr>
              <a:t>1</a:t>
            </a:r>
            <a:r>
              <a:rPr lang="en-US" sz="3600" i="0" dirty="0">
                <a:solidFill>
                  <a:schemeClr val="hlink"/>
                </a:solidFill>
              </a:rPr>
              <a:t>(</a:t>
            </a:r>
            <a:r>
              <a:rPr lang="en-US" sz="3600" i="0" dirty="0" err="1">
                <a:solidFill>
                  <a:schemeClr val="hlink"/>
                </a:solidFill>
              </a:rPr>
              <a:t>ss</a:t>
            </a:r>
            <a:r>
              <a:rPr lang="en-US" sz="3600" i="0" dirty="0">
                <a:solidFill>
                  <a:schemeClr val="hlink"/>
                </a:solidFill>
              </a:rPr>
              <a:t>)?  </a:t>
            </a:r>
            <a:r>
              <a:rPr lang="en-US" sz="2800" b="1" dirty="0" err="1">
                <a:solidFill>
                  <a:schemeClr val="tx1"/>
                </a:solidFill>
              </a:rPr>
              <a:t>m</a:t>
            </a:r>
            <a:r>
              <a:rPr lang="en-US" sz="2800" baseline="-25000" dirty="0" err="1">
                <a:solidFill>
                  <a:schemeClr val="tx1"/>
                </a:solidFill>
              </a:rPr>
              <a:t>h</a:t>
            </a:r>
            <a:r>
              <a:rPr lang="en-US" sz="2800" b="1" baseline="-250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b="1" dirty="0">
                <a:solidFill>
                  <a:schemeClr val="tx1"/>
                </a:solidFill>
              </a:rPr>
              <a:t>m</a:t>
            </a:r>
            <a:r>
              <a:rPr lang="en-US" sz="2800" b="1" baseline="-25000" dirty="0">
                <a:solidFill>
                  <a:schemeClr val="tx1"/>
                </a:solidFill>
                <a:latin typeface="Symbol" pitchFamily="18" charset="2"/>
              </a:rPr>
              <a:t>f</a:t>
            </a:r>
            <a:r>
              <a:rPr lang="en-US" sz="2800" b="1" baseline="-25000" dirty="0">
                <a:solidFill>
                  <a:schemeClr val="tx1"/>
                </a:solidFill>
              </a:rPr>
              <a:t>’ </a:t>
            </a:r>
            <a:r>
              <a:rPr lang="en-US" sz="2800" dirty="0">
                <a:solidFill>
                  <a:schemeClr val="tx1"/>
                </a:solidFill>
                <a:latin typeface="Symbol" pitchFamily="18" charset="2"/>
              </a:rPr>
              <a:t>,</a:t>
            </a:r>
            <a:r>
              <a:rPr lang="en-US" sz="2800" b="1" dirty="0">
                <a:solidFill>
                  <a:schemeClr val="tx1"/>
                </a:solidFill>
              </a:rPr>
              <a:t>m</a:t>
            </a:r>
            <a:r>
              <a:rPr lang="en-US" sz="2800" b="1" baseline="-25000" dirty="0">
                <a:solidFill>
                  <a:schemeClr val="tx1"/>
                </a:solidFill>
                <a:latin typeface="Symbol" pitchFamily="18" charset="2"/>
              </a:rPr>
              <a:t>f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r>
              <a:rPr lang="en-US" sz="2800" b="1" baseline="30000" dirty="0">
                <a:solidFill>
                  <a:schemeClr val="tx1"/>
                </a:solidFill>
              </a:rPr>
              <a:t>   </a:t>
            </a:r>
            <a:r>
              <a:rPr lang="en-US" sz="2800" b="1" dirty="0">
                <a:solidFill>
                  <a:schemeClr val="tx1"/>
                </a:solidFill>
                <a:latin typeface="Symbol" pitchFamily="18" charset="2"/>
              </a:rPr>
              <a:t>=   </a:t>
            </a:r>
            <a:r>
              <a:rPr lang="en-US" sz="2800" b="1" i="0" dirty="0">
                <a:solidFill>
                  <a:schemeClr val="hlink"/>
                </a:solidFill>
                <a:latin typeface="Symbol" pitchFamily="18" charset="2"/>
              </a:rPr>
              <a:t>(1415 </a:t>
            </a:r>
            <a:r>
              <a:rPr lang="de-DE" sz="2800" i="0" dirty="0">
                <a:solidFill>
                  <a:schemeClr val="hlink"/>
                </a:solidFill>
                <a:latin typeface="Arial" charset="0"/>
                <a:cs typeface="Arial" charset="0"/>
                <a:sym typeface="Symbol" pitchFamily="18" charset="2"/>
              </a:rPr>
              <a:t>±</a:t>
            </a:r>
            <a:r>
              <a:rPr lang="en-US" sz="2800" b="1" i="0" dirty="0">
                <a:solidFill>
                  <a:schemeClr val="hlink"/>
                </a:solidFill>
                <a:latin typeface="Symbol" pitchFamily="18" charset="2"/>
              </a:rPr>
              <a:t> 13)</a:t>
            </a:r>
            <a:r>
              <a:rPr lang="en-US" sz="2800" b="1" i="0" dirty="0">
                <a:solidFill>
                  <a:schemeClr val="tx1"/>
                </a:solidFill>
              </a:rPr>
              <a:t> </a:t>
            </a:r>
            <a:r>
              <a:rPr lang="en-US" sz="2800" i="0" dirty="0">
                <a:solidFill>
                  <a:schemeClr val="hlink"/>
                </a:solidFill>
              </a:rPr>
              <a:t>MeV</a:t>
            </a:r>
          </a:p>
        </p:txBody>
      </p:sp>
      <p:sp>
        <p:nvSpPr>
          <p:cNvPr id="29704" name="Line 26"/>
          <p:cNvSpPr>
            <a:spLocks noChangeShapeType="1"/>
          </p:cNvSpPr>
          <p:nvPr/>
        </p:nvSpPr>
        <p:spPr bwMode="auto">
          <a:xfrm>
            <a:off x="2667000" y="5257800"/>
            <a:ext cx="152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6E8763-5069-4EAB-A9CA-7761AD909493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15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pic>
        <p:nvPicPr>
          <p:cNvPr id="252930" name="Picture 2" descr="http://photo.jinr.ru/image/972/1980-98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231" y="1433302"/>
            <a:ext cx="6583680" cy="457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123728" y="176558"/>
            <a:ext cx="5232686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Beginning in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Dubna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…</a:t>
            </a:r>
            <a:endParaRPr kumimoji="0" lang="bg-BG" sz="4000" b="1" i="0" u="none" strike="noStrike" kern="0" cap="none" spc="0" normalizeH="0" baseline="0" noProof="0" dirty="0">
              <a:ln>
                <a:noFill/>
              </a:ln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18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214313"/>
            <a:ext cx="7272808" cy="83185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Meson Summary Table</a:t>
            </a:r>
          </a:p>
        </p:txBody>
      </p:sp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828800"/>
            <a:ext cx="288607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14600"/>
            <a:ext cx="29083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00400"/>
            <a:ext cx="29432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0"/>
            <a:ext cx="29083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495800"/>
            <a:ext cx="29114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105400"/>
            <a:ext cx="2919413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791200"/>
            <a:ext cx="291147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Text Box 15"/>
          <p:cNvSpPr txBox="1">
            <a:spLocks noChangeArrowheads="1"/>
          </p:cNvSpPr>
          <p:nvPr/>
        </p:nvSpPr>
        <p:spPr bwMode="auto">
          <a:xfrm>
            <a:off x="5475288" y="2052638"/>
            <a:ext cx="15192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r>
              <a:rPr lang="en-US" sz="2800" b="1" i="0" dirty="0">
                <a:solidFill>
                  <a:schemeClr val="hlink"/>
                </a:solidFill>
                <a:latin typeface="Symbol" pitchFamily="18" charset="2"/>
              </a:rPr>
              <a:t>0</a:t>
            </a:r>
            <a:r>
              <a:rPr lang="en-US" sz="3600" b="1" i="0" baseline="30000" dirty="0">
                <a:solidFill>
                  <a:schemeClr val="hlink"/>
                </a:solidFill>
                <a:latin typeface="Symbol" pitchFamily="18" charset="2"/>
              </a:rPr>
              <a:t>-</a:t>
            </a:r>
            <a:r>
              <a:rPr lang="en-US" sz="2800" b="1" i="0" dirty="0">
                <a:solidFill>
                  <a:schemeClr val="hlink"/>
                </a:solidFill>
                <a:latin typeface="Symbol" pitchFamily="18" charset="2"/>
              </a:rPr>
              <a:t> (1</a:t>
            </a:r>
            <a:r>
              <a:rPr lang="en-US" sz="3600" b="1" i="0" baseline="30000" dirty="0">
                <a:solidFill>
                  <a:schemeClr val="hlink"/>
                </a:solidFill>
                <a:latin typeface="Symbol" pitchFamily="18" charset="2"/>
              </a:rPr>
              <a:t>+ - </a:t>
            </a:r>
            <a:r>
              <a:rPr lang="en-US" sz="2800" b="1" i="0" dirty="0">
                <a:solidFill>
                  <a:schemeClr val="hlink"/>
                </a:solidFill>
                <a:latin typeface="Symbol" pitchFamily="18" charset="2"/>
              </a:rPr>
              <a:t>)</a:t>
            </a:r>
          </a:p>
        </p:txBody>
      </p:sp>
      <p:sp>
        <p:nvSpPr>
          <p:cNvPr id="30731" name="Text Box 16"/>
          <p:cNvSpPr txBox="1">
            <a:spLocks noChangeArrowheads="1"/>
          </p:cNvSpPr>
          <p:nvPr/>
        </p:nvSpPr>
        <p:spPr bwMode="auto">
          <a:xfrm>
            <a:off x="4881563" y="2668588"/>
            <a:ext cx="31226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r>
              <a:rPr lang="en-US" i="0" dirty="0">
                <a:solidFill>
                  <a:schemeClr val="tx1"/>
                </a:solidFill>
              </a:rPr>
              <a:t>m = </a:t>
            </a:r>
            <a:r>
              <a:rPr lang="en-US" b="1" i="0" dirty="0">
                <a:solidFill>
                  <a:schemeClr val="tx1"/>
                </a:solidFill>
                <a:latin typeface="Symbol" pitchFamily="18" charset="2"/>
              </a:rPr>
              <a:t>1415 </a:t>
            </a:r>
            <a:r>
              <a:rPr lang="de-DE" i="0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±</a:t>
            </a:r>
            <a:r>
              <a:rPr lang="en-US" b="1" i="0" dirty="0">
                <a:solidFill>
                  <a:schemeClr val="tx1"/>
                </a:solidFill>
                <a:latin typeface="Symbol" pitchFamily="18" charset="2"/>
              </a:rPr>
              <a:t> 13</a:t>
            </a:r>
            <a:r>
              <a:rPr lang="en-US" i="0" dirty="0">
                <a:solidFill>
                  <a:schemeClr val="tx1"/>
                </a:solidFill>
              </a:rPr>
              <a:t> MeV  </a:t>
            </a:r>
            <a:r>
              <a:rPr lang="en-US" b="1" i="0" dirty="0">
                <a:solidFill>
                  <a:schemeClr val="hlink"/>
                </a:solidFill>
              </a:rPr>
              <a:t>?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419600" y="3581400"/>
            <a:ext cx="4724400" cy="2303463"/>
            <a:chOff x="2784" y="2256"/>
            <a:chExt cx="2976" cy="1451"/>
          </a:xfrm>
        </p:grpSpPr>
        <p:pic>
          <p:nvPicPr>
            <p:cNvPr id="30733" name="Picture 1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8" y="2256"/>
              <a:ext cx="2972" cy="1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4" name="Rectangle 17"/>
            <p:cNvSpPr>
              <a:spLocks noChangeArrowheads="1"/>
            </p:cNvSpPr>
            <p:nvPr/>
          </p:nvSpPr>
          <p:spPr bwMode="auto">
            <a:xfrm>
              <a:off x="2784" y="3360"/>
              <a:ext cx="384" cy="240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6E8763-5069-4EAB-A9CA-7761AD909493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01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r>
              <a:rPr lang="bg-BG" sz="1400" i="0" smtClean="0">
                <a:solidFill>
                  <a:schemeClr val="tx1"/>
                </a:solidFill>
              </a:rPr>
              <a:t>11/04/2011</a:t>
            </a:r>
            <a:endParaRPr lang="en-US" sz="1400" i="0" smtClean="0">
              <a:solidFill>
                <a:schemeClr val="tx1"/>
              </a:solidFill>
            </a:endParaRP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eaLnBrk="1" hangingPunct="1"/>
            <a:fld id="{DA6C14B5-26CC-4407-9C93-3DB2FF1B6DF5}" type="slidenum">
              <a:rPr lang="en-US" sz="1400" i="0" smtClean="0">
                <a:solidFill>
                  <a:schemeClr val="tx1"/>
                </a:solidFill>
              </a:rPr>
              <a:pPr eaLnBrk="1" hangingPunct="1"/>
              <a:t>21</a:t>
            </a:fld>
            <a:endParaRPr lang="en-US" sz="1400" i="0" smtClean="0">
              <a:solidFill>
                <a:schemeClr val="tx1"/>
              </a:solidFill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16632"/>
            <a:ext cx="7239000" cy="805706"/>
          </a:xfrm>
        </p:spPr>
        <p:txBody>
          <a:bodyPr/>
          <a:lstStyle/>
          <a:p>
            <a:pPr algn="ctr"/>
            <a:r>
              <a:rPr lang="en-US" sz="2800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“The making of the Standard model”</a:t>
            </a:r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4174754" y="1556792"/>
            <a:ext cx="4786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i="0" dirty="0">
                <a:solidFill>
                  <a:srgbClr val="33CC33"/>
                </a:solidFill>
              </a:rPr>
              <a:t>S. Weinberg, Eur. Phys. J. C </a:t>
            </a:r>
            <a:r>
              <a:rPr lang="en-US" sz="2000" b="1" i="0" dirty="0">
                <a:solidFill>
                  <a:srgbClr val="33CC33"/>
                </a:solidFill>
              </a:rPr>
              <a:t>34</a:t>
            </a:r>
            <a:r>
              <a:rPr lang="en-US" sz="2000" i="0" dirty="0">
                <a:solidFill>
                  <a:srgbClr val="33CC33"/>
                </a:solidFill>
              </a:rPr>
              <a:t> (2004) 5</a:t>
            </a:r>
          </a:p>
        </p:txBody>
      </p:sp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838200" y="2489989"/>
            <a:ext cx="8001000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algn="l" eaLnBrk="1" hangingPunct="1"/>
            <a:r>
              <a:rPr lang="en-US" dirty="0">
                <a:solidFill>
                  <a:schemeClr val="tx1"/>
                </a:solidFill>
              </a:rPr>
              <a:t>“I supposed that the vector gauge boson of this theory </a:t>
            </a:r>
            <a:r>
              <a:rPr lang="en-US" dirty="0">
                <a:solidFill>
                  <a:srgbClr val="B2B2B2"/>
                </a:solidFill>
              </a:rPr>
              <a:t>(of the strong interactions)</a:t>
            </a:r>
            <a:r>
              <a:rPr lang="en-US" dirty="0">
                <a:solidFill>
                  <a:schemeClr val="tx1"/>
                </a:solidFill>
              </a:rPr>
              <a:t> would be the </a:t>
            </a:r>
            <a:r>
              <a:rPr lang="en-US" sz="2800" dirty="0">
                <a:latin typeface="Symbol" pitchFamily="16" charset="2"/>
              </a:rPr>
              <a:t>r</a:t>
            </a:r>
            <a:r>
              <a:rPr lang="en-US" dirty="0">
                <a:solidFill>
                  <a:schemeClr val="tx1"/>
                </a:solidFill>
              </a:rPr>
              <a:t>-meson, while the axial-vector gauge boson would be the </a:t>
            </a:r>
            <a:r>
              <a:rPr lang="en-US" dirty="0"/>
              <a:t>a</a:t>
            </a:r>
            <a:r>
              <a:rPr lang="en-US" baseline="-25000" dirty="0"/>
              <a:t>1</a:t>
            </a:r>
            <a:r>
              <a:rPr lang="en-US" dirty="0">
                <a:solidFill>
                  <a:schemeClr val="tx1"/>
                </a:solidFill>
              </a:rPr>
              <a:t> meson.”</a:t>
            </a:r>
          </a:p>
          <a:p>
            <a:pPr algn="l" eaLnBrk="1" hangingPunct="1"/>
            <a:r>
              <a:rPr lang="en-US" dirty="0">
                <a:solidFill>
                  <a:schemeClr val="tx1"/>
                </a:solidFill>
              </a:rPr>
              <a:t>“… but I was applying it to the wrong kind of interactions.</a:t>
            </a:r>
          </a:p>
          <a:p>
            <a:pPr algn="l" eaLnBrk="1" hangingPunct="1"/>
            <a:r>
              <a:rPr lang="en-US" dirty="0">
                <a:solidFill>
                  <a:schemeClr val="tx1"/>
                </a:solidFill>
              </a:rPr>
              <a:t>The right place to apply these ideas was not the strong</a:t>
            </a:r>
          </a:p>
          <a:p>
            <a:pPr algn="l" eaLnBrk="1" hangingPunct="1"/>
            <a:r>
              <a:rPr lang="en-US" dirty="0">
                <a:solidFill>
                  <a:schemeClr val="tx1"/>
                </a:solidFill>
              </a:rPr>
              <a:t>interactions, but to the </a:t>
            </a:r>
            <a:r>
              <a:rPr lang="en-US" dirty="0"/>
              <a:t>weak </a:t>
            </a:r>
            <a:r>
              <a:rPr lang="en-US" dirty="0">
                <a:solidFill>
                  <a:schemeClr val="tx1"/>
                </a:solidFill>
              </a:rPr>
              <a:t>and </a:t>
            </a:r>
            <a:r>
              <a:rPr lang="en-US" dirty="0"/>
              <a:t>electromagnetic</a:t>
            </a:r>
          </a:p>
          <a:p>
            <a:pPr algn="l" eaLnBrk="1" hangingPunct="1"/>
            <a:r>
              <a:rPr lang="en-US" dirty="0">
                <a:solidFill>
                  <a:schemeClr val="tx1"/>
                </a:solidFill>
              </a:rPr>
              <a:t>interactions.”</a:t>
            </a:r>
          </a:p>
        </p:txBody>
      </p:sp>
      <p:sp>
        <p:nvSpPr>
          <p:cNvPr id="23559" name="Text Box 5"/>
          <p:cNvSpPr txBox="1">
            <a:spLocks noChangeArrowheads="1"/>
          </p:cNvSpPr>
          <p:nvPr/>
        </p:nvSpPr>
        <p:spPr bwMode="auto">
          <a:xfrm>
            <a:off x="838200" y="5229200"/>
            <a:ext cx="64485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16" charset="0"/>
              </a:defRPr>
            </a:lvl9pPr>
          </a:lstStyle>
          <a:p>
            <a:pPr algn="l" eaLnBrk="1" hangingPunct="1"/>
            <a:r>
              <a:rPr lang="en-US" dirty="0">
                <a:solidFill>
                  <a:srgbClr val="C00000"/>
                </a:solidFill>
              </a:rPr>
              <a:t>Nature provides us with one more </a:t>
            </a:r>
            <a:r>
              <a:rPr lang="en-US" dirty="0" smtClean="0">
                <a:solidFill>
                  <a:srgbClr val="C00000"/>
                </a:solidFill>
              </a:rPr>
              <a:t>type of </a:t>
            </a:r>
          </a:p>
          <a:p>
            <a:pPr algn="l" eaLnBrk="1" hangingPunct="1"/>
            <a:r>
              <a:rPr lang="en-US" dirty="0" smtClean="0">
                <a:solidFill>
                  <a:srgbClr val="C00000"/>
                </a:solidFill>
              </a:rPr>
              <a:t>axial-vector bosons </a:t>
            </a:r>
            <a:r>
              <a:rPr lang="en-US" b="1" dirty="0" smtClean="0">
                <a:solidFill>
                  <a:schemeClr val="hlink"/>
                </a:solidFill>
              </a:rPr>
              <a:t>b</a:t>
            </a:r>
            <a:r>
              <a:rPr lang="en-US" b="1" baseline="-25000" dirty="0" smtClean="0">
                <a:solidFill>
                  <a:schemeClr val="hlink"/>
                </a:solidFill>
              </a:rPr>
              <a:t>1</a:t>
            </a:r>
            <a:r>
              <a:rPr lang="en-US" baseline="-25000" dirty="0" smtClean="0">
                <a:solidFill>
                  <a:schemeClr val="hlink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and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cs typeface="Tahoma" pitchFamily="34" charset="0"/>
              </a:rPr>
              <a:t>h</a:t>
            </a:r>
            <a:r>
              <a:rPr lang="en-US" b="1" baseline="-250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endParaRPr lang="en-US" dirty="0">
              <a:solidFill>
                <a:schemeClr val="tx1"/>
              </a:solidFill>
            </a:endParaRPr>
          </a:p>
          <a:p>
            <a:pPr algn="l" eaLnBrk="1" hangingPunct="1"/>
            <a:r>
              <a:rPr lang="en-US" dirty="0">
                <a:solidFill>
                  <a:srgbClr val="C00000"/>
                </a:solidFill>
              </a:rPr>
              <a:t>What </a:t>
            </a:r>
            <a:r>
              <a:rPr lang="en-US" dirty="0" smtClean="0">
                <a:solidFill>
                  <a:srgbClr val="C00000"/>
                </a:solidFill>
              </a:rPr>
              <a:t>is </a:t>
            </a:r>
            <a:r>
              <a:rPr lang="en-US" dirty="0" smtClean="0">
                <a:solidFill>
                  <a:srgbClr val="C00000"/>
                </a:solidFill>
              </a:rPr>
              <a:t>their </a:t>
            </a:r>
            <a:r>
              <a:rPr lang="en-US" dirty="0">
                <a:solidFill>
                  <a:srgbClr val="C00000"/>
                </a:solidFill>
              </a:rPr>
              <a:t>role for the high energy physics?</a:t>
            </a:r>
          </a:p>
        </p:txBody>
      </p:sp>
      <p:pic>
        <p:nvPicPr>
          <p:cNvPr id="265218" name="Picture 2" descr="http://upload.wikimedia.org/wikipedia/commons/thumb/9/9f/Steven_weinberg_2010.jpg/200px-Steven_weinberg_2010.jpg">
            <a:hlinkClick r:id="rId2" tooltip="Steven Weinberg at the 2010 Texas Book Festival.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59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963" y="285728"/>
            <a:ext cx="6435747" cy="73976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Technicolor</a:t>
            </a:r>
            <a:endParaRPr lang="bg-BG" b="1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6E8763-5069-4EAB-A9CA-7761AD909493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  <p:pic>
        <p:nvPicPr>
          <p:cNvPr id="952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500174"/>
            <a:ext cx="3543300" cy="96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928934"/>
            <a:ext cx="3509010" cy="89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3857628"/>
            <a:ext cx="3509010" cy="89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" name="Group 15"/>
          <p:cNvGrpSpPr/>
          <p:nvPr/>
        </p:nvGrpSpPr>
        <p:grpSpPr>
          <a:xfrm>
            <a:off x="214282" y="4857760"/>
            <a:ext cx="3535356" cy="1643074"/>
            <a:chOff x="179388" y="4786322"/>
            <a:chExt cx="3535356" cy="1643074"/>
          </a:xfrm>
        </p:grpSpPr>
        <p:pic>
          <p:nvPicPr>
            <p:cNvPr id="95238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9388" y="4786322"/>
              <a:ext cx="3509010" cy="754380"/>
            </a:xfrm>
            <a:prstGeom prst="rect">
              <a:avLst/>
            </a:prstGeom>
            <a:solidFill>
              <a:srgbClr val="FF66CC"/>
            </a:solidFill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5239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9388" y="5643578"/>
              <a:ext cx="3491865" cy="725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 bwMode="auto">
            <a:xfrm>
              <a:off x="179388" y="4786322"/>
              <a:ext cx="3535356" cy="1643074"/>
            </a:xfrm>
            <a:prstGeom prst="rect">
              <a:avLst/>
            </a:prstGeom>
            <a:solidFill>
              <a:srgbClr val="FFC000">
                <a:alpha val="4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4643438" y="5500702"/>
            <a:ext cx="2838432" cy="923925"/>
            <a:chOff x="5129776" y="2928934"/>
            <a:chExt cx="2838234" cy="923330"/>
          </a:xfrm>
        </p:grpSpPr>
        <p:sp>
          <p:nvSpPr>
            <p:cNvPr id="18" name="Rectangle 17"/>
            <p:cNvSpPr>
              <a:spLocks noChangeAspect="1"/>
            </p:cNvSpPr>
            <p:nvPr/>
          </p:nvSpPr>
          <p:spPr>
            <a:xfrm>
              <a:off x="5129776" y="2928934"/>
              <a:ext cx="442172" cy="923330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sz="5400" b="1" i="0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?</a:t>
              </a:r>
            </a:p>
          </p:txBody>
        </p:sp>
        <p:sp>
          <p:nvSpPr>
            <p:cNvPr id="19" name="Rectangle 18"/>
            <p:cNvSpPr>
              <a:spLocks noChangeAspect="1"/>
            </p:cNvSpPr>
            <p:nvPr/>
          </p:nvSpPr>
          <p:spPr>
            <a:xfrm>
              <a:off x="6357950" y="2928934"/>
              <a:ext cx="467052" cy="738664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sz="5400" b="1" i="0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?</a:t>
              </a:r>
            </a:p>
          </p:txBody>
        </p:sp>
        <p:sp>
          <p:nvSpPr>
            <p:cNvPr id="20" name="Rectangle 19"/>
            <p:cNvSpPr>
              <a:spLocks noChangeAspect="1"/>
            </p:cNvSpPr>
            <p:nvPr/>
          </p:nvSpPr>
          <p:spPr>
            <a:xfrm>
              <a:off x="7500958" y="2928934"/>
              <a:ext cx="467052" cy="738664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sz="5400" b="1" i="0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?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429124" y="2455069"/>
            <a:ext cx="3526155" cy="2144553"/>
            <a:chOff x="4429124" y="2455069"/>
            <a:chExt cx="3526155" cy="2144553"/>
          </a:xfrm>
        </p:grpSpPr>
        <p:pic>
          <p:nvPicPr>
            <p:cNvPr id="95236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29124" y="2928934"/>
              <a:ext cx="3520440" cy="75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5237" name="Picture 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429124" y="3862387"/>
              <a:ext cx="3526155" cy="737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130049" name="Object 12"/>
            <p:cNvGraphicFramePr>
              <a:graphicFrameLocks noChangeAspect="1"/>
            </p:cNvGraphicFramePr>
            <p:nvPr/>
          </p:nvGraphicFramePr>
          <p:xfrm>
            <a:off x="6429388" y="2455069"/>
            <a:ext cx="1473200" cy="506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212" name="Equation" r:id="rId10" imgW="736560" imgH="253800" progId="Equation.DSMT4">
                    <p:embed/>
                  </p:oleObj>
                </mc:Choice>
                <mc:Fallback>
                  <p:oleObj name="Equation" r:id="rId10" imgW="73656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9388" y="2455069"/>
                          <a:ext cx="1473200" cy="506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30050" name="Object 10"/>
          <p:cNvGraphicFramePr>
            <a:graphicFrameLocks noChangeAspect="1"/>
          </p:cNvGraphicFramePr>
          <p:nvPr/>
        </p:nvGraphicFramePr>
        <p:xfrm>
          <a:off x="2500298" y="2455069"/>
          <a:ext cx="1168400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213" name="Equation" r:id="rId12" imgW="583920" imgH="253800" progId="Equation.DSMT4">
                  <p:embed/>
                </p:oleObj>
              </mc:Choice>
              <mc:Fallback>
                <p:oleObj name="Equation" r:id="rId12" imgW="5839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8" y="2455069"/>
                        <a:ext cx="1168400" cy="506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51" name="Object 11"/>
          <p:cNvGraphicFramePr>
            <a:graphicFrameLocks noChangeAspect="1"/>
          </p:cNvGraphicFramePr>
          <p:nvPr/>
        </p:nvGraphicFramePr>
        <p:xfrm>
          <a:off x="4500562" y="4929198"/>
          <a:ext cx="3021013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214" name="Equation" r:id="rId14" imgW="1511280" imgH="279360" progId="Equation.DSMT4">
                  <p:embed/>
                </p:oleObj>
              </mc:Choice>
              <mc:Fallback>
                <p:oleObj name="Equation" r:id="rId14" imgW="15112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4929198"/>
                        <a:ext cx="3021013" cy="557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714348" y="1071546"/>
            <a:ext cx="80010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 err="1" smtClean="0"/>
              <a:t>techni</a:t>
            </a:r>
            <a:r>
              <a:rPr lang="bg-BG" i="0" dirty="0" smtClean="0"/>
              <a:t>-</a:t>
            </a:r>
            <a:r>
              <a:rPr lang="en-US" i="0" dirty="0" smtClean="0"/>
              <a:t>pion, </a:t>
            </a:r>
            <a:r>
              <a:rPr lang="en-US" i="0" dirty="0" err="1" smtClean="0"/>
              <a:t>techni</a:t>
            </a:r>
            <a:r>
              <a:rPr lang="bg-BG" i="0" dirty="0" smtClean="0"/>
              <a:t>-</a:t>
            </a:r>
            <a:r>
              <a:rPr lang="en-US" sz="2800" dirty="0" smtClean="0">
                <a:latin typeface="Symbol" pitchFamily="18" charset="2"/>
              </a:rPr>
              <a:t>r</a:t>
            </a:r>
            <a:r>
              <a:rPr lang="en-US" i="0" dirty="0" smtClean="0"/>
              <a:t>, </a:t>
            </a:r>
            <a:r>
              <a:rPr lang="en-US" i="0" dirty="0" err="1" smtClean="0"/>
              <a:t>techni</a:t>
            </a:r>
            <a:r>
              <a:rPr lang="en-US" i="0" dirty="0" smtClean="0"/>
              <a:t>-</a:t>
            </a:r>
            <a:r>
              <a:rPr lang="en-US" sz="2800" dirty="0" smtClean="0">
                <a:latin typeface="Symbol" pitchFamily="18" charset="2"/>
              </a:rPr>
              <a:t>w</a:t>
            </a:r>
            <a:r>
              <a:rPr lang="en-US" i="0" dirty="0" smtClean="0"/>
              <a:t> … </a:t>
            </a:r>
          </a:p>
          <a:p>
            <a:pPr algn="l"/>
            <a:r>
              <a:rPr lang="en-US" i="0" dirty="0" smtClean="0"/>
              <a:t>						   </a:t>
            </a:r>
            <a:r>
              <a:rPr lang="bg-BG" i="0" dirty="0" smtClean="0"/>
              <a:t>  </a:t>
            </a:r>
            <a:r>
              <a:rPr lang="en-US" i="0" dirty="0" smtClean="0"/>
              <a:t>What’s </a:t>
            </a:r>
            <a:r>
              <a:rPr lang="en-US" i="0" dirty="0" err="1" smtClean="0"/>
              <a:t>esle</a:t>
            </a:r>
            <a:r>
              <a:rPr lang="en-US" i="0" dirty="0" smtClean="0"/>
              <a:t>?</a:t>
            </a:r>
            <a:endParaRPr lang="bg-BG" i="0" dirty="0"/>
          </a:p>
        </p:txBody>
      </p:sp>
    </p:spTree>
    <p:extLst>
      <p:ext uri="{BB962C8B-B14F-4D97-AF65-F5344CB8AC3E}">
        <p14:creationId xmlns:p14="http://schemas.microsoft.com/office/powerpoint/2010/main" val="353507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grpSp>
        <p:nvGrpSpPr>
          <p:cNvPr id="15" name="Group 14"/>
          <p:cNvGrpSpPr/>
          <p:nvPr/>
        </p:nvGrpSpPr>
        <p:grpSpPr>
          <a:xfrm>
            <a:off x="142844" y="2428868"/>
            <a:ext cx="8834484" cy="2921000"/>
            <a:chOff x="142844" y="1516063"/>
            <a:chExt cx="8834484" cy="2921000"/>
          </a:xfrm>
        </p:grpSpPr>
        <p:pic>
          <p:nvPicPr>
            <p:cNvPr id="10" name="Picture 9" descr="020FtPulaskiPrisonWindow12200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86578" y="1516063"/>
              <a:ext cx="2190750" cy="2921000"/>
            </a:xfrm>
            <a:prstGeom prst="rect">
              <a:avLst/>
            </a:prstGeom>
          </p:spPr>
        </p:pic>
        <p:pic>
          <p:nvPicPr>
            <p:cNvPr id="11" name="Picture 10" descr="020FtPulaskiPrisonWindow12200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72066" y="1516063"/>
              <a:ext cx="2190750" cy="2921000"/>
            </a:xfrm>
            <a:prstGeom prst="rect">
              <a:avLst/>
            </a:prstGeom>
          </p:spPr>
        </p:pic>
        <p:pic>
          <p:nvPicPr>
            <p:cNvPr id="12" name="Picture 11" descr="020FtPulaskiPrisonWindow12200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28992" y="1516063"/>
              <a:ext cx="2190750" cy="2921000"/>
            </a:xfrm>
            <a:prstGeom prst="rect">
              <a:avLst/>
            </a:prstGeom>
          </p:spPr>
        </p:pic>
        <p:pic>
          <p:nvPicPr>
            <p:cNvPr id="13" name="Picture 12" descr="020FtPulaskiPrisonWindow12200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4480" y="1516063"/>
              <a:ext cx="2190750" cy="2921000"/>
            </a:xfrm>
            <a:prstGeom prst="rect">
              <a:avLst/>
            </a:prstGeom>
          </p:spPr>
        </p:pic>
        <p:pic>
          <p:nvPicPr>
            <p:cNvPr id="4" name="Picture 3" descr="020FtPulaskiPrisonWindow12200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2844" y="1516063"/>
              <a:ext cx="2190750" cy="2921000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6985588" y="5661248"/>
            <a:ext cx="2158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 slave</a:t>
            </a:r>
            <a:endParaRPr lang="bg-BG" sz="4000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20" y="1500174"/>
            <a:ext cx="1464633" cy="83099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i="0" dirty="0" smtClean="0"/>
              <a:t>Dark </a:t>
            </a:r>
          </a:p>
          <a:p>
            <a:r>
              <a:rPr lang="en-US" i="0" dirty="0" smtClean="0"/>
              <a:t>  matter  </a:t>
            </a:r>
            <a:endParaRPr lang="bg-BG" i="0" dirty="0"/>
          </a:p>
        </p:txBody>
      </p:sp>
      <p:sp>
        <p:nvSpPr>
          <p:cNvPr id="17" name="TextBox 16"/>
          <p:cNvSpPr txBox="1"/>
          <p:nvPr/>
        </p:nvSpPr>
        <p:spPr>
          <a:xfrm>
            <a:off x="1928794" y="1500174"/>
            <a:ext cx="1311705" cy="83099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i="0" dirty="0" smtClean="0"/>
              <a:t>Inflation</a:t>
            </a:r>
          </a:p>
          <a:p>
            <a:endParaRPr lang="en-US" i="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3500430" y="1500174"/>
            <a:ext cx="1655838" cy="83099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i="0" dirty="0" smtClean="0"/>
              <a:t>Gravitation</a:t>
            </a:r>
          </a:p>
          <a:p>
            <a:endParaRPr lang="bg-BG" i="0" dirty="0"/>
          </a:p>
        </p:txBody>
      </p:sp>
      <p:sp>
        <p:nvSpPr>
          <p:cNvPr id="19" name="TextBox 18"/>
          <p:cNvSpPr txBox="1"/>
          <p:nvPr/>
        </p:nvSpPr>
        <p:spPr>
          <a:xfrm>
            <a:off x="5357818" y="1500174"/>
            <a:ext cx="1683474" cy="83099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i="0" dirty="0" smtClean="0"/>
              <a:t>Baryon </a:t>
            </a:r>
          </a:p>
          <a:p>
            <a:r>
              <a:rPr lang="en-US" i="0" dirty="0" smtClean="0"/>
              <a:t>asymmetry</a:t>
            </a:r>
            <a:endParaRPr lang="bg-BG" i="0" dirty="0"/>
          </a:p>
        </p:txBody>
      </p:sp>
      <p:sp>
        <p:nvSpPr>
          <p:cNvPr id="20" name="TextBox 19"/>
          <p:cNvSpPr txBox="1"/>
          <p:nvPr/>
        </p:nvSpPr>
        <p:spPr>
          <a:xfrm>
            <a:off x="7286644" y="1500174"/>
            <a:ext cx="1563440" cy="83099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i="0" dirty="0" smtClean="0">
                <a:solidFill>
                  <a:srgbClr val="FF0000"/>
                </a:solidFill>
              </a:rPr>
              <a:t>Hierarchy </a:t>
            </a:r>
          </a:p>
          <a:p>
            <a:r>
              <a:rPr lang="en-US" i="0" dirty="0" smtClean="0">
                <a:solidFill>
                  <a:srgbClr val="FF0000"/>
                </a:solidFill>
              </a:rPr>
              <a:t>problem</a:t>
            </a:r>
            <a:endParaRPr lang="bg-BG" i="0" dirty="0">
              <a:solidFill>
                <a:srgbClr val="FF0000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  <p:pic>
        <p:nvPicPr>
          <p:cNvPr id="22" name="Picture 4" descr="Sheldon Lee Glasho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44" y="4365104"/>
            <a:ext cx="1543050" cy="2162176"/>
          </a:xfrm>
          <a:prstGeom prst="rect">
            <a:avLst/>
          </a:prstGeom>
          <a:noFill/>
        </p:spPr>
      </p:pic>
      <p:pic>
        <p:nvPicPr>
          <p:cNvPr id="23" name="Picture 8" descr="Steven Weinber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57467" y="4402391"/>
            <a:ext cx="1543050" cy="2162176"/>
          </a:xfrm>
          <a:prstGeom prst="rect">
            <a:avLst/>
          </a:prstGeom>
          <a:noFill/>
        </p:spPr>
      </p:pic>
      <p:pic>
        <p:nvPicPr>
          <p:cNvPr id="24" name="Picture 6" descr="Abdus Sala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8217" y="4349080"/>
            <a:ext cx="1543050" cy="21621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79331" y="219300"/>
            <a:ext cx="7570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0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Can we escape from SM prison? </a:t>
            </a:r>
            <a:endParaRPr lang="bg-BG" sz="4000" b="1" i="0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91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1224" y="1463185"/>
            <a:ext cx="8652248" cy="4154984"/>
            <a:chOff x="470734" y="1412677"/>
            <a:chExt cx="8505040" cy="4154984"/>
          </a:xfrm>
        </p:grpSpPr>
        <p:sp>
          <p:nvSpPr>
            <p:cNvPr id="7" name="TextBox 6"/>
            <p:cNvSpPr txBox="1"/>
            <p:nvPr/>
          </p:nvSpPr>
          <p:spPr>
            <a:xfrm>
              <a:off x="470734" y="1412677"/>
              <a:ext cx="8358214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bg-BG" sz="2400" i="0" dirty="0" smtClean="0"/>
                <a:t> </a:t>
              </a:r>
              <a:r>
                <a:rPr lang="en-US" sz="2000" i="0" dirty="0" smtClean="0"/>
                <a:t>The </a:t>
              </a:r>
              <a:r>
                <a:rPr lang="en-US" sz="2000" i="0" dirty="0" smtClean="0">
                  <a:solidFill>
                    <a:srgbClr val="FF0000"/>
                  </a:solidFill>
                </a:rPr>
                <a:t>main</a:t>
              </a:r>
              <a:r>
                <a:rPr lang="en-US" sz="2000" i="0" dirty="0" smtClean="0"/>
                <a:t> theoretical motivation for </a:t>
              </a:r>
              <a:r>
                <a:rPr lang="en-US" sz="2000" i="0" dirty="0" smtClean="0">
                  <a:solidFill>
                    <a:srgbClr val="FF0000"/>
                  </a:solidFill>
                </a:rPr>
                <a:t>beyond the Standard</a:t>
              </a:r>
              <a:r>
                <a:rPr lang="bg-BG" sz="2000" i="0" dirty="0" smtClean="0">
                  <a:solidFill>
                    <a:srgbClr val="FF0000"/>
                  </a:solidFill>
                </a:rPr>
                <a:t> </a:t>
              </a:r>
              <a:r>
                <a:rPr lang="en-US" sz="2000" i="0" dirty="0" smtClean="0">
                  <a:solidFill>
                    <a:srgbClr val="FF0000"/>
                  </a:solidFill>
                </a:rPr>
                <a:t>Model</a:t>
              </a:r>
              <a:r>
                <a:rPr lang="en-US" sz="2000" i="0" dirty="0" smtClean="0"/>
                <a:t> physics around </a:t>
              </a:r>
              <a:r>
                <a:rPr lang="en-US" sz="2000" i="0" dirty="0" err="1" smtClean="0">
                  <a:solidFill>
                    <a:srgbClr val="FF0000"/>
                  </a:solidFill>
                </a:rPr>
                <a:t>TeV</a:t>
              </a:r>
              <a:r>
                <a:rPr lang="en-US" sz="2000" i="0" dirty="0" smtClean="0"/>
                <a:t> energies (LHC) is provided by the </a:t>
              </a:r>
              <a:r>
                <a:rPr lang="en-US" sz="2000" i="0" dirty="0" smtClean="0">
                  <a:solidFill>
                    <a:srgbClr val="FF0000"/>
                  </a:solidFill>
                </a:rPr>
                <a:t>Hierarchy Problem</a:t>
              </a:r>
              <a:r>
                <a:rPr lang="en-US" sz="2000" i="0" dirty="0" smtClean="0"/>
                <a:t>, an inexplicable the </a:t>
              </a:r>
              <a:r>
                <a:rPr lang="ru-RU" sz="2000" i="0" dirty="0" smtClean="0">
                  <a:solidFill>
                    <a:srgbClr val="CC0000"/>
                  </a:solidFill>
                </a:rPr>
                <a:t>UltraViolet </a:t>
              </a:r>
              <a:r>
                <a:rPr lang="en-US" sz="2000" i="0" dirty="0" smtClean="0">
                  <a:solidFill>
                    <a:srgbClr val="C00000"/>
                  </a:solidFill>
                </a:rPr>
                <a:t> stability </a:t>
              </a:r>
              <a:r>
                <a:rPr lang="en-US" sz="2000" i="0" dirty="0" smtClean="0"/>
                <a:t>of the weak interaction scale </a:t>
              </a:r>
            </a:p>
            <a:p>
              <a:pPr algn="l"/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(M</a:t>
              </a:r>
              <a:r>
                <a:rPr lang="en-US" sz="2000" i="0" baseline="-30000" dirty="0" smtClean="0">
                  <a:solidFill>
                    <a:srgbClr val="C00000"/>
                  </a:solidFill>
                  <a:latin typeface="Calibri" pitchFamily="34" charset="0"/>
                </a:rPr>
                <a:t>W,Z </a:t>
              </a:r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 =  10</a:t>
              </a:r>
              <a:r>
                <a:rPr lang="en-US" sz="2000" i="0" baseline="42000" dirty="0" smtClean="0">
                  <a:solidFill>
                    <a:srgbClr val="C00000"/>
                  </a:solidFill>
                  <a:latin typeface="Calibri" pitchFamily="34" charset="0"/>
                </a:rPr>
                <a:t>2 </a:t>
              </a:r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 </a:t>
              </a:r>
              <a:r>
                <a:rPr lang="en-US" sz="2000" i="0" dirty="0" err="1" smtClean="0">
                  <a:solidFill>
                    <a:srgbClr val="C00000"/>
                  </a:solidFill>
                  <a:latin typeface="Calibri" pitchFamily="34" charset="0"/>
                </a:rPr>
                <a:t>GeV</a:t>
              </a:r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)</a:t>
              </a:r>
              <a:r>
                <a:rPr lang="en-US" sz="2400" i="0" dirty="0" smtClean="0">
                  <a:solidFill>
                    <a:srgbClr val="C00000"/>
                  </a:solidFill>
                </a:rPr>
                <a:t> </a:t>
              </a:r>
              <a:r>
                <a:rPr lang="en-US" sz="2000" i="0" dirty="0" smtClean="0"/>
                <a:t>versus the Planck mass </a:t>
              </a:r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(M</a:t>
              </a:r>
              <a:r>
                <a:rPr lang="en-US" sz="2000" i="0" baseline="-30000" dirty="0" smtClean="0">
                  <a:solidFill>
                    <a:srgbClr val="C00000"/>
                  </a:solidFill>
                  <a:latin typeface="Calibri" pitchFamily="34" charset="0"/>
                </a:rPr>
                <a:t>P </a:t>
              </a:r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 = 10</a:t>
              </a:r>
              <a:r>
                <a:rPr lang="en-US" sz="2000" i="0" baseline="42000" dirty="0" smtClean="0">
                  <a:solidFill>
                    <a:srgbClr val="C00000"/>
                  </a:solidFill>
                  <a:latin typeface="Calibri" pitchFamily="34" charset="0"/>
                </a:rPr>
                <a:t>19</a:t>
              </a:r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 </a:t>
              </a:r>
              <a:r>
                <a:rPr lang="en-US" sz="2000" i="0" dirty="0" err="1" smtClean="0">
                  <a:solidFill>
                    <a:srgbClr val="C00000"/>
                  </a:solidFill>
                  <a:latin typeface="Calibri" pitchFamily="34" charset="0"/>
                </a:rPr>
                <a:t>GeV</a:t>
              </a:r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),</a:t>
              </a:r>
              <a:endParaRPr lang="en-US" sz="2000" i="0" dirty="0" smtClean="0">
                <a:latin typeface="Calibri" pitchFamily="34" charset="0"/>
              </a:endParaRPr>
            </a:p>
            <a:p>
              <a:pPr algn="l"/>
              <a:r>
                <a:rPr lang="en-US" sz="2400" i="0" dirty="0" smtClean="0">
                  <a:solidFill>
                    <a:srgbClr val="C00000"/>
                  </a:solidFill>
                  <a:latin typeface="Calibri" pitchFamily="34" charset="0"/>
                </a:rPr>
                <a:t>                                         </a:t>
              </a:r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WHY  IS   M</a:t>
              </a:r>
              <a:r>
                <a:rPr lang="en-US" sz="2000" i="0" baseline="42000" dirty="0" smtClean="0">
                  <a:solidFill>
                    <a:srgbClr val="C00000"/>
                  </a:solidFill>
                  <a:latin typeface="Calibri" pitchFamily="34" charset="0"/>
                </a:rPr>
                <a:t>2</a:t>
              </a:r>
              <a:r>
                <a:rPr lang="en-US" sz="2000" i="0" baseline="-30000" dirty="0" smtClean="0">
                  <a:solidFill>
                    <a:srgbClr val="C00000"/>
                  </a:solidFill>
                  <a:latin typeface="Calibri" pitchFamily="34" charset="0"/>
                </a:rPr>
                <a:t>W,Z</a:t>
              </a:r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/M</a:t>
              </a:r>
              <a:r>
                <a:rPr lang="en-US" sz="2000" i="0" baseline="42000" dirty="0" smtClean="0">
                  <a:solidFill>
                    <a:srgbClr val="C00000"/>
                  </a:solidFill>
                  <a:latin typeface="Calibri" pitchFamily="34" charset="0"/>
                </a:rPr>
                <a:t>2</a:t>
              </a:r>
              <a:r>
                <a:rPr lang="en-US" sz="2000" i="0" baseline="-30000" dirty="0" smtClean="0">
                  <a:solidFill>
                    <a:srgbClr val="C00000"/>
                  </a:solidFill>
                  <a:latin typeface="Calibri" pitchFamily="34" charset="0"/>
                </a:rPr>
                <a:t>P </a:t>
              </a:r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 =  10</a:t>
              </a:r>
              <a:r>
                <a:rPr lang="en-US" sz="2000" i="0" baseline="42000" dirty="0" smtClean="0">
                  <a:solidFill>
                    <a:srgbClr val="C00000"/>
                  </a:solidFill>
                  <a:latin typeface="Calibri" pitchFamily="34" charset="0"/>
                </a:rPr>
                <a:t>-34  </a:t>
              </a:r>
              <a:r>
                <a:rPr lang="en-US" sz="2000" i="0" dirty="0" smtClean="0">
                  <a:solidFill>
                    <a:srgbClr val="C00000"/>
                  </a:solidFill>
                  <a:latin typeface="Calibri" pitchFamily="34" charset="0"/>
                </a:rPr>
                <a:t>  ?</a:t>
              </a:r>
              <a:endParaRPr lang="en-US" sz="2400" i="0" dirty="0" smtClean="0"/>
            </a:p>
            <a:p>
              <a:pPr algn="l"/>
              <a:endParaRPr lang="en-US" sz="2400" i="0" dirty="0" smtClean="0"/>
            </a:p>
            <a:p>
              <a:pPr algn="l"/>
              <a:endParaRPr lang="en-US" sz="2400" i="0" dirty="0" smtClean="0"/>
            </a:p>
            <a:p>
              <a:pPr algn="l"/>
              <a:endParaRPr lang="en-US" sz="2400" i="0" dirty="0" smtClean="0"/>
            </a:p>
            <a:p>
              <a:pPr algn="l"/>
              <a:r>
                <a:rPr lang="en-US" sz="2000" i="0" dirty="0" smtClean="0"/>
                <a:t> </a:t>
              </a:r>
            </a:p>
            <a:p>
              <a:pPr algn="l"/>
              <a:r>
                <a:rPr lang="en-US" sz="2000" i="0" dirty="0" smtClean="0"/>
                <a:t>I</a:t>
              </a:r>
              <a:r>
                <a:rPr lang="en-US" sz="2000" i="0" dirty="0" smtClean="0">
                  <a:cs typeface="Times New Roman" pitchFamily="18" charset="0"/>
                </a:rPr>
                <a:t>ntroduction </a:t>
              </a:r>
              <a:r>
                <a:rPr lang="en-US" sz="2000" i="0" dirty="0">
                  <a:cs typeface="Times New Roman" pitchFamily="18" charset="0"/>
                </a:rPr>
                <a:t>of </a:t>
              </a:r>
              <a:r>
                <a:rPr lang="en-US" sz="2000" i="0" dirty="0">
                  <a:solidFill>
                    <a:srgbClr val="FF0000"/>
                  </a:solidFill>
                  <a:cs typeface="Times New Roman" pitchFamily="18" charset="0"/>
                </a:rPr>
                <a:t>new spin-1</a:t>
              </a:r>
              <a:r>
                <a:rPr lang="en-US" sz="2000" i="0" dirty="0">
                  <a:cs typeface="Times New Roman" pitchFamily="18" charset="0"/>
                </a:rPr>
                <a:t> bosons </a:t>
              </a:r>
              <a:r>
                <a:rPr lang="en-US" sz="2000" i="0" dirty="0"/>
                <a:t>with </a:t>
              </a:r>
              <a:r>
                <a:rPr lang="en-US" sz="2000" i="0" dirty="0" smtClean="0"/>
                <a:t>the </a:t>
              </a:r>
              <a:r>
                <a:rPr lang="en-US" sz="2000" i="0" dirty="0"/>
                <a:t>internal quantum numbers identical to </a:t>
              </a:r>
              <a:r>
                <a:rPr lang="en-US" sz="2000" i="0" dirty="0" smtClean="0"/>
                <a:t>the </a:t>
              </a:r>
              <a:r>
                <a:rPr lang="en-US" sz="2000" i="0" dirty="0"/>
                <a:t>Standard Model Higgs doublet</a:t>
              </a:r>
              <a:r>
                <a:rPr lang="bg-BG" sz="2000" i="0" dirty="0" smtClean="0"/>
                <a:t> </a:t>
              </a:r>
              <a:r>
                <a:rPr lang="en-US" sz="2000" i="0" dirty="0" smtClean="0"/>
                <a:t>can help to solve </a:t>
              </a:r>
              <a:r>
                <a:rPr lang="en-US" sz="2000" i="0" dirty="0"/>
                <a:t>by the </a:t>
              </a:r>
              <a:r>
                <a:rPr lang="en-US" sz="2000" i="0" dirty="0">
                  <a:solidFill>
                    <a:srgbClr val="FF0000"/>
                  </a:solidFill>
                </a:rPr>
                <a:t>Hierarchy </a:t>
              </a:r>
              <a:r>
                <a:rPr lang="en-US" sz="2000" i="0" dirty="0" smtClean="0">
                  <a:solidFill>
                    <a:srgbClr val="FF0000"/>
                  </a:solidFill>
                </a:rPr>
                <a:t>Problem.</a:t>
              </a:r>
              <a:endParaRPr lang="en-US" sz="2000" i="0" dirty="0" smtClean="0"/>
            </a:p>
          </p:txBody>
        </p:sp>
        <p:grpSp>
          <p:nvGrpSpPr>
            <p:cNvPr id="8" name="Group 22"/>
            <p:cNvGrpSpPr/>
            <p:nvPr/>
          </p:nvGrpSpPr>
          <p:grpSpPr>
            <a:xfrm>
              <a:off x="613580" y="3109881"/>
              <a:ext cx="8362194" cy="1390359"/>
              <a:chOff x="500034" y="5143512"/>
              <a:chExt cx="8362194" cy="1390359"/>
            </a:xfrm>
          </p:grpSpPr>
          <p:cxnSp>
            <p:nvCxnSpPr>
              <p:cNvPr id="9" name="Straight Arrow Connector 8"/>
              <p:cNvCxnSpPr/>
              <p:nvPr/>
            </p:nvCxnSpPr>
            <p:spPr bwMode="auto">
              <a:xfrm>
                <a:off x="642910" y="5805488"/>
                <a:ext cx="8072494" cy="1588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med" len="lg"/>
              </a:ln>
              <a:effectLst/>
            </p:spPr>
          </p:cxnSp>
          <p:cxnSp>
            <p:nvCxnSpPr>
              <p:cNvPr id="10" name="Straight Connector 9"/>
              <p:cNvCxnSpPr/>
              <p:nvPr/>
            </p:nvCxnSpPr>
            <p:spPr bwMode="auto">
              <a:xfrm rot="5400000">
                <a:off x="892943" y="5822173"/>
                <a:ext cx="357190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/>
              <p:cNvCxnSpPr/>
              <p:nvPr/>
            </p:nvCxnSpPr>
            <p:spPr bwMode="auto">
              <a:xfrm rot="5400000">
                <a:off x="7893867" y="5805488"/>
                <a:ext cx="357190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" name="TextBox 11"/>
              <p:cNvSpPr txBox="1"/>
              <p:nvPr/>
            </p:nvSpPr>
            <p:spPr>
              <a:xfrm>
                <a:off x="7814763" y="5143512"/>
                <a:ext cx="5533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400" i="0" dirty="0" smtClean="0">
                    <a:solidFill>
                      <a:schemeClr val="tx1"/>
                    </a:solidFill>
                  </a:rPr>
                  <a:t>M</a:t>
                </a:r>
                <a:r>
                  <a:rPr lang="en-US" sz="2400" i="0" baseline="-25000" dirty="0" smtClean="0">
                    <a:solidFill>
                      <a:schemeClr val="tx1"/>
                    </a:solidFill>
                  </a:rPr>
                  <a:t>P</a:t>
                </a:r>
                <a:endParaRPr lang="bg-BG" sz="2400" i="0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500958" y="6072206"/>
                <a:ext cx="136127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400" i="0" dirty="0" smtClean="0">
                    <a:solidFill>
                      <a:schemeClr val="tx1"/>
                    </a:solidFill>
                  </a:rPr>
                  <a:t>10</a:t>
                </a:r>
                <a:r>
                  <a:rPr lang="en-US" sz="2400" i="0" baseline="50000" dirty="0" smtClean="0">
                    <a:solidFill>
                      <a:schemeClr val="tx1"/>
                    </a:solidFill>
                  </a:rPr>
                  <a:t>19 </a:t>
                </a:r>
                <a:r>
                  <a:rPr lang="en-US" sz="2400" i="0" dirty="0" err="1" smtClean="0">
                    <a:solidFill>
                      <a:schemeClr val="tx1"/>
                    </a:solidFill>
                  </a:rPr>
                  <a:t>GeV</a:t>
                </a:r>
                <a:endParaRPr lang="bg-BG" sz="2400" i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00034" y="6000768"/>
                <a:ext cx="12490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400" i="0" dirty="0" smtClean="0">
                    <a:solidFill>
                      <a:schemeClr val="tx1"/>
                    </a:solidFill>
                  </a:rPr>
                  <a:t>10</a:t>
                </a:r>
                <a:r>
                  <a:rPr lang="en-US" sz="2400" i="0" baseline="50000" dirty="0" smtClean="0">
                    <a:solidFill>
                      <a:schemeClr val="tx1"/>
                    </a:solidFill>
                  </a:rPr>
                  <a:t>2 </a:t>
                </a:r>
                <a:r>
                  <a:rPr lang="en-US" sz="2400" i="0" dirty="0" err="1" smtClean="0">
                    <a:solidFill>
                      <a:schemeClr val="tx1"/>
                    </a:solidFill>
                  </a:rPr>
                  <a:t>GeV</a:t>
                </a:r>
                <a:endParaRPr lang="bg-BG" sz="2400" i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42910" y="5143512"/>
                <a:ext cx="75610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400" i="0" dirty="0" smtClean="0">
                    <a:solidFill>
                      <a:schemeClr val="tx1"/>
                    </a:solidFill>
                  </a:rPr>
                  <a:t>M</a:t>
                </a:r>
                <a:r>
                  <a:rPr lang="en-US" sz="2400" i="0" baseline="-25000" dirty="0" smtClean="0">
                    <a:solidFill>
                      <a:schemeClr val="tx1"/>
                    </a:solidFill>
                  </a:rPr>
                  <a:t>W,Z</a:t>
                </a:r>
                <a:endParaRPr lang="bg-BG" sz="2400" i="0" baseline="-250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 bwMode="auto">
              <a:xfrm rot="5400000">
                <a:off x="2536017" y="5822173"/>
                <a:ext cx="357190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" name="TextBox 16"/>
              <p:cNvSpPr txBox="1"/>
              <p:nvPr/>
            </p:nvSpPr>
            <p:spPr>
              <a:xfrm>
                <a:off x="2143108" y="6000768"/>
                <a:ext cx="12490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400" i="0" dirty="0" smtClean="0">
                    <a:solidFill>
                      <a:srgbClr val="FF0000"/>
                    </a:solidFill>
                  </a:rPr>
                  <a:t>10</a:t>
                </a:r>
                <a:r>
                  <a:rPr lang="en-US" sz="2400" i="0" baseline="50000" dirty="0" smtClean="0">
                    <a:solidFill>
                      <a:srgbClr val="FF0000"/>
                    </a:solidFill>
                  </a:rPr>
                  <a:t>3 </a:t>
                </a:r>
                <a:r>
                  <a:rPr lang="en-US" sz="2400" i="0" dirty="0" err="1" smtClean="0">
                    <a:solidFill>
                      <a:srgbClr val="FF0000"/>
                    </a:solidFill>
                  </a:rPr>
                  <a:t>GeV</a:t>
                </a:r>
                <a:endParaRPr lang="bg-BG" sz="2400" i="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214546" y="5143512"/>
                <a:ext cx="10086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400" i="0" dirty="0" smtClean="0">
                    <a:solidFill>
                      <a:srgbClr val="FF0000"/>
                    </a:solidFill>
                  </a:rPr>
                  <a:t>M</a:t>
                </a:r>
                <a:r>
                  <a:rPr lang="en-US" sz="2400" i="0" baseline="-25000" dirty="0" smtClean="0">
                    <a:solidFill>
                      <a:srgbClr val="FF0000"/>
                    </a:solidFill>
                  </a:rPr>
                  <a:t>W*,Z*</a:t>
                </a:r>
                <a:endParaRPr lang="bg-BG" sz="2400" i="0" baseline="-250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737" y="116632"/>
            <a:ext cx="7793037" cy="9543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Motivation for SM extension</a:t>
            </a:r>
            <a:endParaRPr lang="en-US" b="1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bg-BG" smtClean="0"/>
              <a:t>11/04/2011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634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488835"/>
              </p:ext>
            </p:extLst>
          </p:nvPr>
        </p:nvGraphicFramePr>
        <p:xfrm>
          <a:off x="6156176" y="5517232"/>
          <a:ext cx="22352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010" name="Equation" r:id="rId3" imgW="1117600" imgH="508000" progId="Equation.DSMT4">
                  <p:embed/>
                </p:oleObj>
              </mc:Choice>
              <mc:Fallback>
                <p:oleObj name="Equation" r:id="rId3" imgW="1117600" imgH="508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5517232"/>
                        <a:ext cx="2235200" cy="101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589432" y="5531669"/>
            <a:ext cx="52547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i="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M. </a:t>
            </a:r>
            <a:r>
              <a:rPr lang="en-US" sz="2000" i="0" dirty="0" err="1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Chizhov</a:t>
            </a:r>
            <a:r>
              <a:rPr lang="en-US" sz="2000" i="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i="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 G. </a:t>
            </a:r>
            <a:r>
              <a:rPr lang="en-US" sz="2000" i="0" dirty="0" err="1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Dvali</a:t>
            </a:r>
            <a:r>
              <a:rPr lang="en-US" sz="2000" i="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“Origin </a:t>
            </a:r>
            <a:r>
              <a:rPr lang="en-US" sz="2000" i="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 Phenomenology of Weak-Doublet Spin-1 </a:t>
            </a:r>
            <a:r>
              <a:rPr lang="en-US" sz="2000" i="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Bosons”, arXiv:0908.0924</a:t>
            </a:r>
            <a:endParaRPr lang="en-US" sz="2000" i="0" dirty="0">
              <a:solidFill>
                <a:srgbClr val="00B05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0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05363" y="1988840"/>
            <a:ext cx="858369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We predict </a:t>
            </a:r>
            <a:r>
              <a:rPr lang="en-US" sz="40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 existence </a:t>
            </a:r>
            <a:r>
              <a:rPr lang="en-US" sz="40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new excited</a:t>
            </a:r>
          </a:p>
          <a:p>
            <a:r>
              <a:rPr lang="en-US" sz="4000" b="1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0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hiral particles  W* and Z* with new</a:t>
            </a:r>
          </a:p>
          <a:p>
            <a:r>
              <a:rPr lang="en-US" sz="4000" b="1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40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nique properties.</a:t>
            </a:r>
            <a:endParaRPr lang="bg-BG" sz="4000" b="1" i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47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/>
          <p:nvPr/>
        </p:nvSpPr>
        <p:spPr>
          <a:xfrm>
            <a:off x="1160899" y="343800"/>
            <a:ext cx="7806280" cy="584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3200" i="0" dirty="0" smtClean="0">
                <a:solidFill>
                  <a:srgbClr val="000000"/>
                </a:solidFill>
                <a:latin typeface="Tahoma" pitchFamily="34"/>
                <a:ea typeface="WenQuanYi Zen Hei" pitchFamily="2"/>
                <a:cs typeface="Lohit Devanagari" pitchFamily="2"/>
              </a:rPr>
              <a:t>Z’, graviton </a:t>
            </a:r>
            <a:r>
              <a:rPr lang="en-US" sz="3200" b="0" i="0" u="none" strike="noStrike" kern="1200" dirty="0" smtClean="0">
                <a:ln>
                  <a:noFill/>
                </a:ln>
                <a:solidFill>
                  <a:srgbClr val="000000"/>
                </a:solidFill>
                <a:latin typeface="Tahoma" pitchFamily="34"/>
                <a:ea typeface="WenQuanYi Zen Hei" pitchFamily="2"/>
                <a:cs typeface="Lohit Devanagari" pitchFamily="2"/>
              </a:rPr>
              <a:t>and </a:t>
            </a:r>
            <a:r>
              <a:rPr lang="en-US" sz="3200" b="0" i="0" u="none" strike="noStrike" kern="1200" dirty="0">
                <a:ln>
                  <a:noFill/>
                </a:ln>
                <a:solidFill>
                  <a:srgbClr val="FF0000"/>
                </a:solidFill>
                <a:latin typeface="Tahoma" pitchFamily="34"/>
                <a:ea typeface="WenQuanYi Zen Hei" pitchFamily="2"/>
                <a:cs typeface="Lohit Devanagari" pitchFamily="2"/>
              </a:rPr>
              <a:t>Z* </a:t>
            </a:r>
            <a:r>
              <a:rPr lang="en-US" sz="32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Tahoma" pitchFamily="34"/>
                <a:ea typeface="WenQuanYi Zen Hei" pitchFamily="2"/>
                <a:cs typeface="Lohit Devanagari" pitchFamily="2"/>
              </a:rPr>
              <a:t>angular distributions</a:t>
            </a: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0270" y="4748423"/>
            <a:ext cx="8257680" cy="11044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2"/>
          <p:cNvSpPr/>
          <p:nvPr/>
        </p:nvSpPr>
        <p:spPr>
          <a:xfrm>
            <a:off x="2643120" y="142920"/>
            <a:ext cx="4428720" cy="709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WenQuanYi Zen Hei" pitchFamily="2"/>
              <a:cs typeface="Lohit Devanagari" pitchFamily="2"/>
            </a:endParaRPr>
          </a:p>
        </p:txBody>
      </p:sp>
      <p:sp>
        <p:nvSpPr>
          <p:cNvPr id="10" name="Slide Number Placeholder 8"/>
          <p:cNvSpPr txBox="1">
            <a:spLocks noGrp="1"/>
          </p:cNvSpPr>
          <p:nvPr>
            <p:ph type="sldNum" sz="quarter" idx="4294967295"/>
          </p:nvPr>
        </p:nvSpPr>
        <p:spPr>
          <a:xfrm>
            <a:off x="655308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/>
          <a:lstStyle/>
          <a:p>
            <a:pPr lvl="0"/>
            <a:fld id="{248C777E-0EEB-4EF0-B2A1-76BE0139536A}" type="slidenum">
              <a:t>26</a:t>
            </a:fld>
            <a:endParaRPr lang="en-US" sz="1400">
              <a:solidFill>
                <a:srgbClr val="000000"/>
              </a:solidFill>
              <a:latin typeface="Tahoma" pitchFamily="34"/>
            </a:endParaRPr>
          </a:p>
        </p:txBody>
      </p:sp>
      <p:sp>
        <p:nvSpPr>
          <p:cNvPr id="11" name="TextBox 3"/>
          <p:cNvSpPr/>
          <p:nvPr/>
        </p:nvSpPr>
        <p:spPr>
          <a:xfrm>
            <a:off x="1835696" y="5974946"/>
            <a:ext cx="5557084" cy="522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0" i="0" u="none" strike="noStrike" kern="1200" dirty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WenQuanYi Zen Hei" pitchFamily="2"/>
                <a:cs typeface="Times New Roman" pitchFamily="18"/>
              </a:rPr>
              <a:t>ATLAS </a:t>
            </a:r>
            <a:r>
              <a:rPr lang="en-US" sz="2800" b="0" i="0" u="none" strike="noStrike" kern="1200" dirty="0" smtClean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WenQuanYi Zen Hei" pitchFamily="2"/>
                <a:cs typeface="Times New Roman" pitchFamily="18"/>
              </a:rPr>
              <a:t>is already </a:t>
            </a:r>
            <a:r>
              <a:rPr lang="en-US" sz="2800" b="0" i="0" u="none" strike="noStrike" kern="1200" dirty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WenQuanYi Zen Hei" pitchFamily="2"/>
                <a:cs typeface="Times New Roman" pitchFamily="18"/>
              </a:rPr>
              <a:t>looking for them!</a:t>
            </a:r>
          </a:p>
        </p:txBody>
      </p:sp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416948"/>
              </p:ext>
            </p:extLst>
          </p:nvPr>
        </p:nvGraphicFramePr>
        <p:xfrm>
          <a:off x="4736340" y="5445224"/>
          <a:ext cx="6286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19" name="Equation" r:id="rId5" imgW="419100" imgH="228600" progId="Equation.DSMT4">
                  <p:embed/>
                </p:oleObj>
              </mc:Choice>
              <mc:Fallback>
                <p:oleObj name="Equation" r:id="rId5" imgW="4191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6340" y="5445224"/>
                        <a:ext cx="62865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396360" y="1412776"/>
            <a:ext cx="8381519" cy="3209400"/>
            <a:chOff x="411480" y="928439"/>
            <a:chExt cx="8381519" cy="3209400"/>
          </a:xfrm>
        </p:grpSpPr>
        <p:pic>
          <p:nvPicPr>
            <p:cNvPr id="4" name="Picture 2"/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411480" y="928439"/>
              <a:ext cx="8381519" cy="3209400"/>
            </a:xfrm>
            <a:prstGeom prst="rect">
              <a:avLst/>
            </a:prstGeom>
            <a:noFill/>
            <a:ln>
              <a:noFill/>
            </a:ln>
          </p:spPr>
        </p:pic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8028032"/>
                </p:ext>
              </p:extLst>
            </p:nvPr>
          </p:nvGraphicFramePr>
          <p:xfrm>
            <a:off x="1848210" y="3232695"/>
            <a:ext cx="5238750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120" name="Equation" r:id="rId8" imgW="3492360" imgH="393480" progId="Equation.DSMT4">
                    <p:embed/>
                  </p:oleObj>
                </mc:Choice>
                <mc:Fallback>
                  <p:oleObj name="Equation" r:id="rId8" imgW="3492360" imgH="393480" progId="Equation.DSMT4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48210" y="3232695"/>
                          <a:ext cx="5238750" cy="590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40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077" y="404664"/>
            <a:ext cx="8280978" cy="487362"/>
          </a:xfrm>
        </p:spPr>
        <p:txBody>
          <a:bodyPr/>
          <a:lstStyle/>
          <a:p>
            <a:pPr algn="ctr"/>
            <a:r>
              <a:rPr lang="ru-RU" sz="3200" dirty="0" smtClean="0"/>
              <a:t>Theoretical comparision between </a:t>
            </a:r>
            <a:r>
              <a:rPr lang="ru-RU" sz="3200" dirty="0">
                <a:solidFill>
                  <a:srgbClr val="00FFFF"/>
                </a:solidFill>
              </a:rPr>
              <a:t>Z</a:t>
            </a:r>
            <a:r>
              <a:rPr lang="ru-RU" sz="3200" dirty="0" smtClean="0">
                <a:solidFill>
                  <a:srgbClr val="00FFFF"/>
                </a:solidFill>
              </a:rPr>
              <a:t>’</a:t>
            </a:r>
            <a:r>
              <a:rPr lang="ru-RU" sz="3200" dirty="0" smtClean="0">
                <a:solidFill>
                  <a:srgbClr val="FF33CC"/>
                </a:solidFill>
              </a:rPr>
              <a:t> </a:t>
            </a:r>
            <a:r>
              <a:rPr lang="ru-RU" sz="3200" dirty="0" smtClean="0"/>
              <a:t>and</a:t>
            </a:r>
            <a:r>
              <a:rPr lang="en-US" sz="3200" dirty="0" smtClean="0"/>
              <a:t> </a:t>
            </a:r>
            <a:r>
              <a:rPr lang="ru-RU" sz="3200" dirty="0">
                <a:solidFill>
                  <a:srgbClr val="FF33CC"/>
                </a:solidFill>
              </a:rPr>
              <a:t>Z</a:t>
            </a:r>
            <a:r>
              <a:rPr lang="ru-RU" sz="3200" dirty="0" smtClean="0">
                <a:solidFill>
                  <a:srgbClr val="FF33CC"/>
                </a:solidFill>
              </a:rPr>
              <a:t>*</a:t>
            </a:r>
            <a:endParaRPr lang="en-US" sz="3200" dirty="0">
              <a:solidFill>
                <a:srgbClr val="00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bg-BG" smtClean="0"/>
              <a:t>11/04/2011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36000" y="1827785"/>
            <a:ext cx="9072562" cy="4985438"/>
            <a:chOff x="36000" y="1476000"/>
            <a:chExt cx="9072562" cy="4985438"/>
          </a:xfrm>
        </p:grpSpPr>
        <p:grpSp>
          <p:nvGrpSpPr>
            <p:cNvPr id="6" name="Group 24"/>
            <p:cNvGrpSpPr/>
            <p:nvPr/>
          </p:nvGrpSpPr>
          <p:grpSpPr>
            <a:xfrm>
              <a:off x="36000" y="1476000"/>
              <a:ext cx="4500562" cy="2500330"/>
              <a:chOff x="36000" y="1357298"/>
              <a:chExt cx="4500562" cy="2500330"/>
            </a:xfrm>
          </p:grpSpPr>
          <p:grpSp>
            <p:nvGrpSpPr>
              <p:cNvPr id="7" name="Group 8"/>
              <p:cNvGrpSpPr/>
              <p:nvPr/>
            </p:nvGrpSpPr>
            <p:grpSpPr>
              <a:xfrm>
                <a:off x="36000" y="1428736"/>
                <a:ext cx="4500562" cy="2428892"/>
                <a:chOff x="0" y="1500174"/>
                <a:chExt cx="4500562" cy="2428892"/>
              </a:xfrm>
            </p:grpSpPr>
            <p:sp>
              <p:nvSpPr>
                <p:cNvPr id="9" name="Rectangle 8"/>
                <p:cNvSpPr/>
                <p:nvPr/>
              </p:nvSpPr>
              <p:spPr bwMode="auto">
                <a:xfrm>
                  <a:off x="0" y="1500174"/>
                  <a:ext cx="4500562" cy="2428892"/>
                </a:xfrm>
                <a:prstGeom prst="rect">
                  <a:avLst/>
                </a:prstGeom>
                <a:solidFill>
                  <a:srgbClr val="D9C899"/>
                </a:solidFill>
                <a:ln w="9525" cap="flat" cmpd="sng" algn="ctr">
                  <a:solidFill>
                    <a:srgbClr val="FFC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/>
                </a:scene3d>
                <a:sp3d prstMaterial="matte">
                  <a:bevelT/>
                </a:sp3d>
              </p:spPr>
              <p:txBody>
                <a:bodyPr rtlCol="0" anchor="ctr"/>
                <a:lstStyle/>
                <a:p>
                  <a:pPr algn="ctr"/>
                  <a:endParaRPr lang="bg-BG" dirty="0"/>
                </a:p>
              </p:txBody>
            </p:sp>
            <p:graphicFrame>
              <p:nvGraphicFramePr>
                <p:cNvPr id="10" name="Object 11"/>
                <p:cNvGraphicFramePr>
                  <a:graphicFrameLocks noChangeAspect="1"/>
                </p:cNvGraphicFramePr>
                <p:nvPr/>
              </p:nvGraphicFramePr>
              <p:xfrm>
                <a:off x="2071688" y="1785938"/>
                <a:ext cx="2303462" cy="19970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66362" name="Graph" r:id="rId3" imgW="3833165" imgH="3324758" progId="">
                        <p:embed/>
                      </p:oleObj>
                    </mc:Choice>
                    <mc:Fallback>
                      <p:oleObj name="Graph" r:id="rId3" imgW="3833165" imgH="3324758" progId="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071688" y="1785938"/>
                              <a:ext cx="2303462" cy="1997075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ffectLst/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1" name="Object 10"/>
                <p:cNvGraphicFramePr>
                  <a:graphicFrameLocks noChangeAspect="1"/>
                </p:cNvGraphicFramePr>
                <p:nvPr/>
              </p:nvGraphicFramePr>
              <p:xfrm>
                <a:off x="71438" y="1785938"/>
                <a:ext cx="2289175" cy="19954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66363" name="Graph" r:id="rId5" imgW="3811219" imgH="3324758" progId="">
                        <p:embed/>
                      </p:oleObj>
                    </mc:Choice>
                    <mc:Fallback>
                      <p:oleObj name="Graph" r:id="rId5" imgW="3811219" imgH="3324758" progId="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1438" y="1785938"/>
                              <a:ext cx="2289175" cy="199548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ffectLst/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8" name="Rectangle 7"/>
              <p:cNvSpPr/>
              <p:nvPr/>
            </p:nvSpPr>
            <p:spPr>
              <a:xfrm>
                <a:off x="1357290" y="1357298"/>
                <a:ext cx="16529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800" i="0" dirty="0" smtClean="0"/>
                  <a:t>invariant mass</a:t>
                </a:r>
                <a:endParaRPr lang="bg-BG" sz="1800" i="0" dirty="0"/>
              </a:p>
            </p:txBody>
          </p:sp>
        </p:grpSp>
        <p:grpSp>
          <p:nvGrpSpPr>
            <p:cNvPr id="12" name="Group 25"/>
            <p:cNvGrpSpPr/>
            <p:nvPr/>
          </p:nvGrpSpPr>
          <p:grpSpPr>
            <a:xfrm>
              <a:off x="4608000" y="1494000"/>
              <a:ext cx="4500562" cy="2472736"/>
              <a:chOff x="4608000" y="1386000"/>
              <a:chExt cx="4500562" cy="2472736"/>
            </a:xfrm>
          </p:grpSpPr>
          <p:grpSp>
            <p:nvGrpSpPr>
              <p:cNvPr id="13" name="Group 18"/>
              <p:cNvGrpSpPr/>
              <p:nvPr/>
            </p:nvGrpSpPr>
            <p:grpSpPr>
              <a:xfrm>
                <a:off x="4608000" y="1428736"/>
                <a:ext cx="4500562" cy="2430000"/>
                <a:chOff x="4678876" y="1428736"/>
                <a:chExt cx="4500562" cy="2430000"/>
              </a:xfrm>
            </p:grpSpPr>
            <p:sp>
              <p:nvSpPr>
                <p:cNvPr id="15" name="Rectangle 14"/>
                <p:cNvSpPr/>
                <p:nvPr/>
              </p:nvSpPr>
              <p:spPr bwMode="auto">
                <a:xfrm>
                  <a:off x="4678876" y="1428736"/>
                  <a:ext cx="4500562" cy="2430000"/>
                </a:xfrm>
                <a:prstGeom prst="rect">
                  <a:avLst/>
                </a:prstGeom>
                <a:solidFill>
                  <a:srgbClr val="D9C899"/>
                </a:solidFill>
                <a:ln w="9525" cap="flat" cmpd="sng" algn="ctr">
                  <a:solidFill>
                    <a:srgbClr val="FFC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/>
                </a:scene3d>
                <a:sp3d prstMaterial="matte">
                  <a:bevelT/>
                </a:sp3d>
              </p:spPr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graphicFrame>
              <p:nvGraphicFramePr>
                <p:cNvPr id="16" name="Object 6"/>
                <p:cNvGraphicFramePr>
                  <a:graphicFrameLocks noChangeAspect="1"/>
                </p:cNvGraphicFramePr>
                <p:nvPr/>
              </p:nvGraphicFramePr>
              <p:xfrm>
                <a:off x="6750563" y="1747838"/>
                <a:ext cx="2306638" cy="19939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66364" name="Graph" r:id="rId7" imgW="3845357" imgH="3324758" progId="">
                        <p:embed/>
                      </p:oleObj>
                    </mc:Choice>
                    <mc:Fallback>
                      <p:oleObj name="Graph" r:id="rId7" imgW="3845357" imgH="3324758" progId="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750563" y="1747838"/>
                              <a:ext cx="2306638" cy="199390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ffectLst/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7" name="Object 5"/>
                <p:cNvGraphicFramePr>
                  <a:graphicFrameLocks noChangeAspect="1"/>
                </p:cNvGraphicFramePr>
                <p:nvPr/>
              </p:nvGraphicFramePr>
              <p:xfrm>
                <a:off x="4750313" y="1747838"/>
                <a:ext cx="2306638" cy="19939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66365" name="Graph" r:id="rId9" imgW="3845357" imgH="3324758" progId="">
                        <p:embed/>
                      </p:oleObj>
                    </mc:Choice>
                    <mc:Fallback>
                      <p:oleObj name="Graph" r:id="rId9" imgW="3845357" imgH="3324758" progId="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750313" y="1747838"/>
                              <a:ext cx="2306638" cy="199390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ffectLst/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4" name="Rectangle 13"/>
              <p:cNvSpPr/>
              <p:nvPr/>
            </p:nvSpPr>
            <p:spPr>
              <a:xfrm>
                <a:off x="5929322" y="1386000"/>
                <a:ext cx="25433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800" i="0" dirty="0" smtClean="0"/>
                  <a:t>transverse momentum</a:t>
                </a:r>
                <a:endParaRPr lang="bg-BG" sz="1800" i="0" dirty="0"/>
              </a:p>
            </p:txBody>
          </p:sp>
        </p:grpSp>
        <p:grpSp>
          <p:nvGrpSpPr>
            <p:cNvPr id="18" name="Group 26"/>
            <p:cNvGrpSpPr/>
            <p:nvPr/>
          </p:nvGrpSpPr>
          <p:grpSpPr>
            <a:xfrm>
              <a:off x="36000" y="3960000"/>
              <a:ext cx="4500562" cy="2501438"/>
              <a:chOff x="0" y="4071942"/>
              <a:chExt cx="4500562" cy="2501438"/>
            </a:xfrm>
          </p:grpSpPr>
          <p:grpSp>
            <p:nvGrpSpPr>
              <p:cNvPr id="19" name="Group 19"/>
              <p:cNvGrpSpPr/>
              <p:nvPr/>
            </p:nvGrpSpPr>
            <p:grpSpPr>
              <a:xfrm>
                <a:off x="0" y="4143380"/>
                <a:ext cx="4500562" cy="2430000"/>
                <a:chOff x="0" y="4000504"/>
                <a:chExt cx="4500562" cy="2430000"/>
              </a:xfrm>
            </p:grpSpPr>
            <p:sp>
              <p:nvSpPr>
                <p:cNvPr id="21" name="Rectangle 20"/>
                <p:cNvSpPr/>
                <p:nvPr/>
              </p:nvSpPr>
              <p:spPr bwMode="auto">
                <a:xfrm>
                  <a:off x="0" y="4000504"/>
                  <a:ext cx="4500562" cy="2430000"/>
                </a:xfrm>
                <a:prstGeom prst="rect">
                  <a:avLst/>
                </a:prstGeom>
                <a:solidFill>
                  <a:srgbClr val="D9C899"/>
                </a:solidFill>
                <a:ln w="9525" cap="flat" cmpd="sng" algn="ctr">
                  <a:solidFill>
                    <a:srgbClr val="FFC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/>
                </a:scene3d>
                <a:sp3d prstMaterial="matte">
                  <a:bevelT/>
                </a:sp3d>
              </p:spPr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graphicFrame>
              <p:nvGraphicFramePr>
                <p:cNvPr id="22" name="Object 8"/>
                <p:cNvGraphicFramePr>
                  <a:graphicFrameLocks noChangeAspect="1"/>
                </p:cNvGraphicFramePr>
                <p:nvPr/>
              </p:nvGraphicFramePr>
              <p:xfrm>
                <a:off x="2071670" y="4286256"/>
                <a:ext cx="2354263" cy="206216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66366" name="Graph" r:id="rId11" imgW="3995318" imgH="3165043" progId="">
                        <p:embed/>
                      </p:oleObj>
                    </mc:Choice>
                    <mc:Fallback>
                      <p:oleObj name="Graph" r:id="rId11" imgW="3995318" imgH="3165043" progId="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071670" y="4286256"/>
                              <a:ext cx="2354263" cy="206216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ffectLst/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3" name="Object 7"/>
                <p:cNvGraphicFramePr>
                  <a:graphicFrameLocks noChangeAspect="1"/>
                </p:cNvGraphicFramePr>
                <p:nvPr/>
              </p:nvGraphicFramePr>
              <p:xfrm>
                <a:off x="71438" y="4286249"/>
                <a:ext cx="2346325" cy="20621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66367" name="Graph" r:id="rId13" imgW="3995318" imgH="3165043" progId="">
                        <p:embed/>
                      </p:oleObj>
                    </mc:Choice>
                    <mc:Fallback>
                      <p:oleObj name="Graph" r:id="rId13" imgW="3995318" imgH="3165043" progId="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1438" y="4286249"/>
                              <a:ext cx="2346325" cy="2062163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ffectLst/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0" name="Rectangle 19"/>
              <p:cNvSpPr/>
              <p:nvPr/>
            </p:nvSpPr>
            <p:spPr>
              <a:xfrm>
                <a:off x="928662" y="4071942"/>
                <a:ext cx="27519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800" i="0" dirty="0" err="1" smtClean="0"/>
                  <a:t>pseudorapidity</a:t>
                </a:r>
                <a:r>
                  <a:rPr lang="en-US" sz="1800" i="0" dirty="0" smtClean="0"/>
                  <a:t> difference</a:t>
                </a:r>
                <a:endParaRPr lang="bg-BG" sz="1800" i="0" dirty="0"/>
              </a:p>
            </p:txBody>
          </p:sp>
        </p:grpSp>
        <p:grpSp>
          <p:nvGrpSpPr>
            <p:cNvPr id="24" name="Group 28"/>
            <p:cNvGrpSpPr/>
            <p:nvPr/>
          </p:nvGrpSpPr>
          <p:grpSpPr>
            <a:xfrm>
              <a:off x="4608000" y="3960000"/>
              <a:ext cx="4500562" cy="2500330"/>
              <a:chOff x="4608000" y="3857628"/>
              <a:chExt cx="4500562" cy="250033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4608000" y="3929066"/>
                <a:ext cx="4500562" cy="2428892"/>
                <a:chOff x="4643438" y="3857628"/>
                <a:chExt cx="4500562" cy="2428892"/>
              </a:xfrm>
            </p:grpSpPr>
            <p:sp>
              <p:nvSpPr>
                <p:cNvPr id="27" name="Rectangle 26"/>
                <p:cNvSpPr/>
                <p:nvPr/>
              </p:nvSpPr>
              <p:spPr bwMode="auto">
                <a:xfrm>
                  <a:off x="4643438" y="3857628"/>
                  <a:ext cx="4500562" cy="2428892"/>
                </a:xfrm>
                <a:prstGeom prst="rect">
                  <a:avLst/>
                </a:prstGeom>
                <a:solidFill>
                  <a:srgbClr val="D9C899"/>
                </a:solidFill>
                <a:ln w="9525" cap="flat" cmpd="sng" algn="ctr">
                  <a:solidFill>
                    <a:srgbClr val="FFC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/>
                </a:scene3d>
                <a:sp3d prstMaterial="matte">
                  <a:bevelT/>
                </a:sp3d>
              </p:spPr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graphicFrame>
              <p:nvGraphicFramePr>
                <p:cNvPr id="28" name="Object 12"/>
                <p:cNvGraphicFramePr>
                  <a:graphicFrameLocks noChangeAspect="1"/>
                </p:cNvGraphicFramePr>
                <p:nvPr/>
              </p:nvGraphicFramePr>
              <p:xfrm>
                <a:off x="6750563" y="4143375"/>
                <a:ext cx="2286000" cy="20653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66368" name="Graph" r:id="rId15" imgW="3811219" imgH="3328416" progId="">
                        <p:embed/>
                      </p:oleObj>
                    </mc:Choice>
                    <mc:Fallback>
                      <p:oleObj name="Graph" r:id="rId15" imgW="3811219" imgH="3328416" progId="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750563" y="4143375"/>
                              <a:ext cx="2286000" cy="206533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ffectLst/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9" name="Object 9"/>
                <p:cNvGraphicFramePr>
                  <a:graphicFrameLocks noChangeAspect="1"/>
                </p:cNvGraphicFramePr>
                <p:nvPr/>
              </p:nvGraphicFramePr>
              <p:xfrm>
                <a:off x="4683638" y="4143375"/>
                <a:ext cx="2314575" cy="20701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66369" name="Graph" r:id="rId17" imgW="3856330" imgH="3328416" progId="">
                        <p:embed/>
                      </p:oleObj>
                    </mc:Choice>
                    <mc:Fallback>
                      <p:oleObj name="Graph" r:id="rId17" imgW="3856330" imgH="3328416" progId="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683638" y="4143375"/>
                              <a:ext cx="2314575" cy="207010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ffectLst/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6" name="Rectangle 25"/>
              <p:cNvSpPr/>
              <p:nvPr/>
            </p:nvSpPr>
            <p:spPr>
              <a:xfrm>
                <a:off x="5929322" y="3857628"/>
                <a:ext cx="21579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800" i="0" dirty="0" smtClean="0"/>
                  <a:t>angular distribution</a:t>
                </a:r>
                <a:endParaRPr lang="bg-BG" sz="1800" i="0" dirty="0"/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439894" y="1458453"/>
            <a:ext cx="8715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i="0" dirty="0" smtClean="0">
                <a:solidFill>
                  <a:srgbClr val="00B050"/>
                </a:solidFill>
              </a:rPr>
              <a:t>M. </a:t>
            </a:r>
            <a:r>
              <a:rPr lang="en-US" sz="1800" i="0" dirty="0" err="1" smtClean="0">
                <a:solidFill>
                  <a:srgbClr val="00B050"/>
                </a:solidFill>
              </a:rPr>
              <a:t>Chizhov</a:t>
            </a:r>
            <a:r>
              <a:rPr lang="en-US" sz="1800" i="0" dirty="0" smtClean="0">
                <a:solidFill>
                  <a:srgbClr val="00B050"/>
                </a:solidFill>
              </a:rPr>
              <a:t>, Disentangling between Z’ and Z* with first LHC data, </a:t>
            </a:r>
            <a:r>
              <a:rPr lang="en-US" sz="1800" i="0" dirty="0" smtClean="0">
                <a:solidFill>
                  <a:srgbClr val="00B050"/>
                </a:solidFill>
                <a:latin typeface="Comic Sans MS" pitchFamily="66" charset="0"/>
              </a:rPr>
              <a:t>arXiv:0807.5087</a:t>
            </a:r>
            <a:r>
              <a:rPr lang="en-US" sz="1800" i="0" dirty="0" smtClean="0">
                <a:solidFill>
                  <a:srgbClr val="00B050"/>
                </a:solidFill>
              </a:rPr>
              <a:t> </a:t>
            </a:r>
            <a:endParaRPr lang="en-US" sz="1800" i="0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53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  <p:pic>
        <p:nvPicPr>
          <p:cNvPr id="263172" name="Picture 4" descr="http://www.atlas.ch/etours_exper/images/ATLAS_Silver_Alph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54" y="54217"/>
            <a:ext cx="4981575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3170" name="Picture 2" descr="http://atlas.ch/photos/atlas_photos/selected-photos/collaboration/general/ATLAS-collab-map-2010-tex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11093"/>
            <a:ext cx="6397969" cy="445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965922" y="154256"/>
            <a:ext cx="4178078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2000" i="0" dirty="0"/>
              <a:t>The ATLAS project is an international collaboration involving </a:t>
            </a:r>
            <a:r>
              <a:rPr lang="en-US" sz="2000" i="0" dirty="0" smtClean="0"/>
              <a:t>38 </a:t>
            </a:r>
            <a:r>
              <a:rPr lang="en-US" sz="2000" i="0" dirty="0" smtClean="0"/>
              <a:t>countries, more than 3000 physicists </a:t>
            </a:r>
            <a:r>
              <a:rPr lang="en-US" sz="2000" i="0" dirty="0" smtClean="0"/>
              <a:t>and </a:t>
            </a:r>
            <a:r>
              <a:rPr lang="en-US" sz="2000" i="0" dirty="0"/>
              <a:t>1000 students  </a:t>
            </a:r>
            <a:r>
              <a:rPr lang="en-US" sz="2000" i="0" dirty="0" smtClean="0"/>
              <a:t>from </a:t>
            </a:r>
            <a:r>
              <a:rPr lang="en-US" sz="2000" i="0" dirty="0"/>
              <a:t>more than 174 universities </a:t>
            </a:r>
            <a:r>
              <a:rPr lang="en-US" sz="2000" i="0" dirty="0"/>
              <a:t>and </a:t>
            </a:r>
            <a:r>
              <a:rPr lang="en-US" sz="2000" i="0" dirty="0" smtClean="0"/>
              <a:t>laboratories.</a:t>
            </a:r>
            <a:endParaRPr lang="bg-BG" sz="2000" i="0" dirty="0"/>
          </a:p>
        </p:txBody>
      </p:sp>
      <p:pic>
        <p:nvPicPr>
          <p:cNvPr id="263176" name="Picture 8" descr="http://atlas.ch/images_atlas1/what-is-atlas/data_l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1" y="2754286"/>
            <a:ext cx="242887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33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29</a:t>
            </a:fld>
            <a:endParaRPr lang="fr-FR"/>
          </a:p>
        </p:txBody>
      </p:sp>
      <p:pic>
        <p:nvPicPr>
          <p:cNvPr id="252930" name="Picture 2" descr="https://atlas.web.cern.ch/Atlas/GROUPS/PHYSICS/CONFNOTES/ATLAS-CONF-2011-047/fig_3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9" y="100855"/>
            <a:ext cx="7619048" cy="436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4558748"/>
            <a:ext cx="92010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i="0" dirty="0"/>
              <a:t>Event display of Run 167607, Event 9435121. </a:t>
            </a:r>
            <a:endParaRPr lang="en-US" sz="1800" i="0" dirty="0" smtClean="0"/>
          </a:p>
          <a:p>
            <a:pPr algn="l"/>
            <a:r>
              <a:rPr lang="en-US" sz="1800" i="0" dirty="0" smtClean="0"/>
              <a:t>This </a:t>
            </a:r>
            <a:r>
              <a:rPr lang="en-US" sz="1800" i="0" dirty="0"/>
              <a:t>shows the highest-mass </a:t>
            </a:r>
            <a:r>
              <a:rPr lang="en-US" sz="1800" i="0" dirty="0" err="1"/>
              <a:t>dijet</a:t>
            </a:r>
            <a:r>
              <a:rPr lang="en-US" sz="1800" i="0" dirty="0"/>
              <a:t> event </a:t>
            </a:r>
            <a:r>
              <a:rPr lang="en-US" sz="1800" i="0" dirty="0" smtClean="0"/>
              <a:t>collected </a:t>
            </a:r>
            <a:r>
              <a:rPr lang="en-US" sz="1800" i="0" dirty="0"/>
              <a:t>during 2010, where the two leading </a:t>
            </a:r>
            <a:endParaRPr lang="en-US" sz="1800" i="0" dirty="0" smtClean="0"/>
          </a:p>
          <a:p>
            <a:pPr algn="l"/>
            <a:r>
              <a:rPr lang="en-US" sz="1800" i="0" dirty="0" smtClean="0"/>
              <a:t>jets </a:t>
            </a:r>
            <a:r>
              <a:rPr lang="en-US" sz="1800" i="0" dirty="0"/>
              <a:t>in a forward-backward </a:t>
            </a:r>
            <a:r>
              <a:rPr lang="en-US" sz="1800" i="0" dirty="0" err="1"/>
              <a:t>dijet</a:t>
            </a:r>
            <a:r>
              <a:rPr lang="en-US" sz="1800" i="0" dirty="0"/>
              <a:t> system </a:t>
            </a:r>
            <a:r>
              <a:rPr lang="en-US" sz="1800" i="0" dirty="0" smtClean="0"/>
              <a:t>produce </a:t>
            </a:r>
            <a:r>
              <a:rPr lang="en-US" sz="1800" i="0" dirty="0"/>
              <a:t>an invariant </a:t>
            </a:r>
            <a:r>
              <a:rPr lang="en-US" sz="1800" i="0" dirty="0" smtClean="0"/>
              <a:t>mass </a:t>
            </a:r>
            <a:r>
              <a:rPr lang="en-US" sz="1800" i="0" dirty="0"/>
              <a:t>of 4.0 </a:t>
            </a:r>
            <a:r>
              <a:rPr lang="en-US" sz="1800" i="0" dirty="0" err="1"/>
              <a:t>TeV</a:t>
            </a:r>
            <a:r>
              <a:rPr lang="en-US" sz="1800" i="0" dirty="0"/>
              <a:t>. The two </a:t>
            </a:r>
            <a:endParaRPr lang="en-US" sz="1800" i="0" dirty="0" smtClean="0"/>
          </a:p>
          <a:p>
            <a:pPr algn="l"/>
            <a:r>
              <a:rPr lang="en-US" sz="1800" i="0" dirty="0" smtClean="0"/>
              <a:t>leading </a:t>
            </a:r>
            <a:r>
              <a:rPr lang="en-US" sz="1800" i="0" dirty="0"/>
              <a:t>jets have (</a:t>
            </a:r>
            <a:r>
              <a:rPr lang="en-US" sz="1800" i="0" dirty="0" err="1"/>
              <a:t>p</a:t>
            </a:r>
            <a:r>
              <a:rPr lang="en-US" sz="1800" i="0" baseline="-25000" dirty="0" err="1"/>
              <a:t>T</a:t>
            </a:r>
            <a:r>
              <a:rPr lang="en-US" sz="1800" i="0" dirty="0"/>
              <a:t>, y) of (</a:t>
            </a:r>
            <a:r>
              <a:rPr lang="en-US" sz="1800" i="0" dirty="0" smtClean="0"/>
              <a:t>510 </a:t>
            </a:r>
            <a:r>
              <a:rPr lang="en-US" sz="1800" i="0" dirty="0" err="1" smtClean="0"/>
              <a:t>GeV</a:t>
            </a:r>
            <a:r>
              <a:rPr lang="en-US" sz="1800" i="0" dirty="0" smtClean="0"/>
              <a:t>, -1.9) and </a:t>
            </a:r>
            <a:r>
              <a:rPr lang="en-US" sz="1800" i="0" dirty="0"/>
              <a:t>(510 </a:t>
            </a:r>
            <a:r>
              <a:rPr lang="en-US" sz="1800" i="0" dirty="0" err="1"/>
              <a:t>GeV</a:t>
            </a:r>
            <a:r>
              <a:rPr lang="en-US" sz="1800" i="0" dirty="0"/>
              <a:t>, 2.2), respectively. </a:t>
            </a:r>
            <a:r>
              <a:rPr lang="en-US" sz="1800" i="0" dirty="0" smtClean="0"/>
              <a:t>The missing</a:t>
            </a:r>
          </a:p>
          <a:p>
            <a:pPr algn="l"/>
            <a:r>
              <a:rPr lang="en-US" sz="1800" i="0" dirty="0" smtClean="0"/>
              <a:t>E</a:t>
            </a:r>
            <a:r>
              <a:rPr lang="en-US" sz="1800" i="0" baseline="-25000" dirty="0" smtClean="0"/>
              <a:t>T</a:t>
            </a:r>
            <a:r>
              <a:rPr lang="en-US" sz="1800" i="0" dirty="0" smtClean="0"/>
              <a:t> </a:t>
            </a:r>
            <a:r>
              <a:rPr lang="en-US" sz="1800" i="0" dirty="0"/>
              <a:t>in the event is 31 </a:t>
            </a:r>
            <a:r>
              <a:rPr lang="en-US" sz="1800" i="0" dirty="0" err="1"/>
              <a:t>GeV</a:t>
            </a:r>
            <a:r>
              <a:rPr lang="en-US" sz="1800" i="0" dirty="0"/>
              <a:t>.</a:t>
            </a:r>
            <a:endParaRPr lang="bg-BG" sz="1800" i="0" dirty="0"/>
          </a:p>
        </p:txBody>
      </p:sp>
      <p:sp>
        <p:nvSpPr>
          <p:cNvPr id="5" name="TextBox 4"/>
          <p:cNvSpPr txBox="1"/>
          <p:nvPr/>
        </p:nvSpPr>
        <p:spPr>
          <a:xfrm>
            <a:off x="2367250" y="6018747"/>
            <a:ext cx="679809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b="1" i="0" dirty="0" smtClean="0">
                <a:solidFill>
                  <a:srgbClr val="FF0000"/>
                </a:solidFill>
              </a:rPr>
              <a:t>4 </a:t>
            </a:r>
            <a:r>
              <a:rPr lang="en-US" b="1" i="0" dirty="0" err="1" smtClean="0">
                <a:solidFill>
                  <a:srgbClr val="FF0000"/>
                </a:solidFill>
              </a:rPr>
              <a:t>TeV</a:t>
            </a:r>
            <a:r>
              <a:rPr lang="en-US" b="1" i="0" dirty="0" smtClean="0">
                <a:solidFill>
                  <a:srgbClr val="FF0000"/>
                </a:solidFill>
              </a:rPr>
              <a:t> ~ 50 </a:t>
            </a:r>
            <a:r>
              <a:rPr lang="en-US" b="1" i="0" dirty="0" err="1" smtClean="0">
                <a:solidFill>
                  <a:srgbClr val="FF0000"/>
                </a:solidFill>
              </a:rPr>
              <a:t>zm</a:t>
            </a:r>
            <a:r>
              <a:rPr lang="en-US" b="1" i="0" dirty="0" smtClean="0">
                <a:solidFill>
                  <a:srgbClr val="FF0000"/>
                </a:solidFill>
              </a:rPr>
              <a:t> (</a:t>
            </a:r>
            <a:r>
              <a:rPr lang="en-US" b="1" i="0" dirty="0" err="1" smtClean="0">
                <a:solidFill>
                  <a:srgbClr val="FF0000"/>
                </a:solidFill>
              </a:rPr>
              <a:t>zeptometer</a:t>
            </a:r>
            <a:r>
              <a:rPr lang="en-US" b="1" i="0" dirty="0" smtClean="0">
                <a:solidFill>
                  <a:srgbClr val="FF0000"/>
                </a:solidFill>
              </a:rPr>
              <a:t> = 10</a:t>
            </a:r>
            <a:r>
              <a:rPr lang="en-US" b="1" i="0" baseline="30000" dirty="0" smtClean="0">
                <a:solidFill>
                  <a:srgbClr val="FF0000"/>
                </a:solidFill>
              </a:rPr>
              <a:t>-21</a:t>
            </a:r>
            <a:r>
              <a:rPr lang="en-US" b="1" i="0" dirty="0">
                <a:solidFill>
                  <a:srgbClr val="FF0000"/>
                </a:solidFill>
              </a:rPr>
              <a:t> </a:t>
            </a:r>
            <a:r>
              <a:rPr lang="en-US" b="1" i="0" dirty="0" smtClean="0">
                <a:solidFill>
                  <a:srgbClr val="FF0000"/>
                </a:solidFill>
              </a:rPr>
              <a:t>m) !</a:t>
            </a:r>
          </a:p>
          <a:p>
            <a:pPr algn="l"/>
            <a:r>
              <a:rPr lang="en-US" b="1" i="0" dirty="0" smtClean="0">
                <a:solidFill>
                  <a:srgbClr val="FF0000"/>
                </a:solidFill>
              </a:rPr>
              <a:t>17,000 times smaller than the proton size!</a:t>
            </a:r>
            <a:endParaRPr lang="bg-BG" b="1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97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pic>
        <p:nvPicPr>
          <p:cNvPr id="250882" name="Picture 2" descr="http://photo.jinr.ru/image/932/1980-94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53931"/>
            <a:ext cx="418338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08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1081"/>
            <a:ext cx="5783580" cy="937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8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807" y="6007954"/>
            <a:ext cx="7498080" cy="388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10508" y="1628800"/>
            <a:ext cx="3189719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0" dirty="0" smtClean="0">
                <a:solidFill>
                  <a:srgbClr val="00B050"/>
                </a:solidFill>
              </a:rPr>
              <a:t>Heisenberg</a:t>
            </a:r>
          </a:p>
          <a:p>
            <a:pPr algn="l"/>
            <a:r>
              <a:rPr lang="en-US" i="0" dirty="0" smtClean="0">
                <a:solidFill>
                  <a:srgbClr val="00B050"/>
                </a:solidFill>
              </a:rPr>
              <a:t>Schwinger</a:t>
            </a:r>
          </a:p>
          <a:p>
            <a:pPr algn="l"/>
            <a:r>
              <a:rPr lang="en-US" i="0" dirty="0" err="1">
                <a:solidFill>
                  <a:srgbClr val="00B050"/>
                </a:solidFill>
              </a:rPr>
              <a:t>Bogolyubov</a:t>
            </a:r>
            <a:endParaRPr lang="en-US" i="0" dirty="0">
              <a:solidFill>
                <a:srgbClr val="00B050"/>
              </a:solidFill>
            </a:endParaRPr>
          </a:p>
          <a:p>
            <a:pPr algn="l"/>
            <a:r>
              <a:rPr lang="en-US" i="0" dirty="0" err="1" smtClean="0">
                <a:solidFill>
                  <a:srgbClr val="00B050"/>
                </a:solidFill>
              </a:rPr>
              <a:t>Fröhlich</a:t>
            </a:r>
            <a:endParaRPr lang="en-US" i="0" dirty="0" smtClean="0">
              <a:solidFill>
                <a:srgbClr val="00B050"/>
              </a:solidFill>
            </a:endParaRPr>
          </a:p>
          <a:p>
            <a:pPr algn="l"/>
            <a:r>
              <a:rPr lang="en-US" i="0" dirty="0" err="1">
                <a:solidFill>
                  <a:srgbClr val="00B050"/>
                </a:solidFill>
              </a:rPr>
              <a:t>Thirring</a:t>
            </a:r>
            <a:endParaRPr lang="en-US" i="0" dirty="0">
              <a:solidFill>
                <a:srgbClr val="00B050"/>
              </a:solidFill>
            </a:endParaRPr>
          </a:p>
          <a:p>
            <a:pPr algn="l"/>
            <a:r>
              <a:rPr lang="en-US" i="0" dirty="0" err="1" smtClean="0">
                <a:solidFill>
                  <a:srgbClr val="00B050"/>
                </a:solidFill>
              </a:rPr>
              <a:t>Nambu</a:t>
            </a:r>
            <a:r>
              <a:rPr lang="en-US" i="0" dirty="0" smtClean="0">
                <a:solidFill>
                  <a:srgbClr val="00B050"/>
                </a:solidFill>
              </a:rPr>
              <a:t> </a:t>
            </a:r>
            <a:r>
              <a:rPr lang="en-US" i="0" dirty="0">
                <a:solidFill>
                  <a:srgbClr val="00B050"/>
                </a:solidFill>
              </a:rPr>
              <a:t>– </a:t>
            </a:r>
            <a:r>
              <a:rPr lang="en-US" i="0" dirty="0" err="1">
                <a:solidFill>
                  <a:srgbClr val="00B050"/>
                </a:solidFill>
              </a:rPr>
              <a:t>Jona-Lasinio</a:t>
            </a:r>
            <a:endParaRPr lang="en-US" i="0" dirty="0">
              <a:solidFill>
                <a:srgbClr val="00B050"/>
              </a:solidFill>
            </a:endParaRPr>
          </a:p>
          <a:p>
            <a:pPr algn="l"/>
            <a:r>
              <a:rPr lang="en-US" i="0" dirty="0" err="1" smtClean="0">
                <a:solidFill>
                  <a:srgbClr val="00B050"/>
                </a:solidFill>
              </a:rPr>
              <a:t>Vaks</a:t>
            </a:r>
            <a:r>
              <a:rPr lang="en-US" i="0" dirty="0" smtClean="0">
                <a:solidFill>
                  <a:srgbClr val="00B050"/>
                </a:solidFill>
              </a:rPr>
              <a:t> – Larkin</a:t>
            </a:r>
          </a:p>
          <a:p>
            <a:pPr algn="l"/>
            <a:r>
              <a:rPr lang="en-US" i="0" dirty="0" err="1" smtClean="0">
                <a:solidFill>
                  <a:srgbClr val="00B050"/>
                </a:solidFill>
              </a:rPr>
              <a:t>Arbuzov</a:t>
            </a:r>
            <a:r>
              <a:rPr lang="en-US" i="0" dirty="0" smtClean="0">
                <a:solidFill>
                  <a:srgbClr val="00B050"/>
                </a:solidFill>
              </a:rPr>
              <a:t> </a:t>
            </a:r>
            <a:r>
              <a:rPr lang="en-US" i="0" dirty="0">
                <a:solidFill>
                  <a:srgbClr val="00B050"/>
                </a:solidFill>
              </a:rPr>
              <a:t>– </a:t>
            </a:r>
            <a:r>
              <a:rPr lang="en-US" i="0" dirty="0" err="1" smtClean="0">
                <a:solidFill>
                  <a:srgbClr val="00B050"/>
                </a:solidFill>
              </a:rPr>
              <a:t>Tavkhelidze</a:t>
            </a:r>
            <a:endParaRPr lang="en-US" i="0" dirty="0" smtClean="0">
              <a:solidFill>
                <a:srgbClr val="00B050"/>
              </a:solidFill>
            </a:endParaRPr>
          </a:p>
          <a:p>
            <a:pPr algn="l"/>
            <a:r>
              <a:rPr lang="en-US" i="0" dirty="0">
                <a:solidFill>
                  <a:srgbClr val="00B050"/>
                </a:solidFill>
              </a:rPr>
              <a:t>– </a:t>
            </a:r>
            <a:r>
              <a:rPr lang="en-US" i="0" dirty="0" err="1" smtClean="0">
                <a:solidFill>
                  <a:srgbClr val="00B050"/>
                </a:solidFill>
              </a:rPr>
              <a:t>Faustov</a:t>
            </a:r>
            <a:r>
              <a:rPr lang="en-US" i="0" dirty="0" smtClean="0">
                <a:solidFill>
                  <a:srgbClr val="00B050"/>
                </a:solidFill>
              </a:rPr>
              <a:t> </a:t>
            </a:r>
          </a:p>
          <a:p>
            <a:pPr algn="l"/>
            <a:r>
              <a:rPr lang="en-US" i="0" dirty="0" err="1" smtClean="0">
                <a:solidFill>
                  <a:srgbClr val="00B050"/>
                </a:solidFill>
              </a:rPr>
              <a:t>Kirzhnits</a:t>
            </a:r>
            <a:endParaRPr lang="en-US" i="0" dirty="0" smtClean="0">
              <a:solidFill>
                <a:srgbClr val="00B050"/>
              </a:solidFill>
            </a:endParaRPr>
          </a:p>
          <a:p>
            <a:pPr algn="l"/>
            <a:r>
              <a:rPr lang="en-US" i="0" dirty="0" smtClean="0">
                <a:solidFill>
                  <a:srgbClr val="00B050"/>
                </a:solidFill>
              </a:rPr>
              <a:t>Gross </a:t>
            </a:r>
            <a:r>
              <a:rPr lang="en-US" i="0" dirty="0">
                <a:solidFill>
                  <a:srgbClr val="00B050"/>
                </a:solidFill>
              </a:rPr>
              <a:t>–</a:t>
            </a:r>
            <a:r>
              <a:rPr lang="en-US" i="0" dirty="0" smtClean="0">
                <a:solidFill>
                  <a:srgbClr val="00B050"/>
                </a:solidFill>
              </a:rPr>
              <a:t> </a:t>
            </a:r>
            <a:r>
              <a:rPr lang="en-US" i="0" dirty="0" err="1" smtClean="0">
                <a:solidFill>
                  <a:srgbClr val="00B050"/>
                </a:solidFill>
              </a:rPr>
              <a:t>Neveu</a:t>
            </a:r>
            <a:endParaRPr lang="en-US" i="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68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1475656" y="764704"/>
            <a:ext cx="5359971" cy="7200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30</a:t>
            </a:fld>
            <a:endParaRPr lang="fr-FR"/>
          </a:p>
        </p:txBody>
      </p:sp>
      <p:pic>
        <p:nvPicPr>
          <p:cNvPr id="258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" y="66507"/>
            <a:ext cx="4287203" cy="2980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8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079" y="0"/>
            <a:ext cx="4267200" cy="2993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1617"/>
            <a:ext cx="4549140" cy="32689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091" y="3195443"/>
            <a:ext cx="4549140" cy="326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47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79512" y="260648"/>
            <a:ext cx="7776864" cy="15121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31</a:t>
            </a:fld>
            <a:endParaRPr lang="fr-FR"/>
          </a:p>
        </p:txBody>
      </p:sp>
      <p:pic>
        <p:nvPicPr>
          <p:cNvPr id="2508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80510" cy="3320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8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35" y="0"/>
            <a:ext cx="4093845" cy="3307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8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98" y="3502460"/>
            <a:ext cx="4073842" cy="3320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88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63" y="3502460"/>
            <a:ext cx="3352800" cy="161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1466" y="5300663"/>
            <a:ext cx="503253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800" i="0" dirty="0" smtClean="0">
                <a:solidFill>
                  <a:srgbClr val="00B050"/>
                </a:solidFill>
              </a:rPr>
              <a:t>The </a:t>
            </a:r>
            <a:r>
              <a:rPr lang="en-US" sz="1800" i="0" dirty="0">
                <a:solidFill>
                  <a:srgbClr val="00B050"/>
                </a:solidFill>
              </a:rPr>
              <a:t>ATLAS </a:t>
            </a:r>
            <a:r>
              <a:rPr lang="en-US" sz="1800" i="0" dirty="0" smtClean="0">
                <a:solidFill>
                  <a:srgbClr val="00B050"/>
                </a:solidFill>
              </a:rPr>
              <a:t>Collaboration “Search </a:t>
            </a:r>
            <a:r>
              <a:rPr lang="en-US" sz="1800" i="0" dirty="0">
                <a:solidFill>
                  <a:srgbClr val="00B050"/>
                </a:solidFill>
              </a:rPr>
              <a:t>for high-mass states with one </a:t>
            </a:r>
            <a:r>
              <a:rPr lang="en-US" sz="1800" i="0" dirty="0" smtClean="0">
                <a:solidFill>
                  <a:srgbClr val="00B050"/>
                </a:solidFill>
              </a:rPr>
              <a:t>lepton plus </a:t>
            </a:r>
            <a:r>
              <a:rPr lang="en-US" sz="1800" i="0" dirty="0">
                <a:solidFill>
                  <a:srgbClr val="00B050"/>
                </a:solidFill>
              </a:rPr>
              <a:t>missing transverse </a:t>
            </a:r>
            <a:r>
              <a:rPr lang="en-US" sz="1800" i="0" dirty="0" smtClean="0">
                <a:solidFill>
                  <a:srgbClr val="00B050"/>
                </a:solidFill>
              </a:rPr>
              <a:t>momentum in proton-proton </a:t>
            </a:r>
            <a:r>
              <a:rPr lang="en-US" sz="1800" i="0" dirty="0">
                <a:solidFill>
                  <a:srgbClr val="00B050"/>
                </a:solidFill>
              </a:rPr>
              <a:t>collisions at </a:t>
            </a:r>
            <a:r>
              <a:rPr lang="en-US" sz="1800" i="0" dirty="0" smtClean="0">
                <a:solidFill>
                  <a:srgbClr val="00B050"/>
                </a:solidFill>
              </a:rPr>
              <a:t>√s </a:t>
            </a:r>
            <a:r>
              <a:rPr lang="en-US" sz="1800" i="0" dirty="0">
                <a:solidFill>
                  <a:srgbClr val="00B050"/>
                </a:solidFill>
              </a:rPr>
              <a:t>= 7 </a:t>
            </a:r>
            <a:r>
              <a:rPr lang="en-US" sz="1800" i="0" dirty="0" err="1">
                <a:solidFill>
                  <a:srgbClr val="00B050"/>
                </a:solidFill>
              </a:rPr>
              <a:t>TeV</a:t>
            </a:r>
            <a:r>
              <a:rPr lang="en-US" sz="1800" i="0" dirty="0">
                <a:solidFill>
                  <a:srgbClr val="00B050"/>
                </a:solidFill>
              </a:rPr>
              <a:t> with the </a:t>
            </a:r>
            <a:r>
              <a:rPr lang="en-US" sz="1800" i="0" dirty="0" smtClean="0">
                <a:solidFill>
                  <a:srgbClr val="00B050"/>
                </a:solidFill>
              </a:rPr>
              <a:t>ATLAS detector”, </a:t>
            </a:r>
          </a:p>
          <a:p>
            <a:pPr algn="l"/>
            <a:r>
              <a:rPr lang="bg-BG" sz="1800" i="0" dirty="0" smtClean="0">
                <a:solidFill>
                  <a:srgbClr val="00B050"/>
                </a:solidFill>
              </a:rPr>
              <a:t>arXiv:1103.1391</a:t>
            </a:r>
            <a:r>
              <a:rPr lang="en-US" sz="1800" i="0" dirty="0" smtClean="0">
                <a:solidFill>
                  <a:srgbClr val="00B050"/>
                </a:solidFill>
              </a:rPr>
              <a:t>, submitted </a:t>
            </a:r>
            <a:r>
              <a:rPr lang="en-US" sz="1800" i="0" dirty="0">
                <a:solidFill>
                  <a:srgbClr val="00B050"/>
                </a:solidFill>
              </a:rPr>
              <a:t>to Physics Letter </a:t>
            </a:r>
            <a:r>
              <a:rPr lang="en-US" sz="1800" i="0" dirty="0" smtClean="0">
                <a:solidFill>
                  <a:srgbClr val="00B050"/>
                </a:solidFill>
              </a:rPr>
              <a:t>B</a:t>
            </a:r>
            <a:endParaRPr lang="bg-BG" sz="1800" dirty="0">
              <a:solidFill>
                <a:srgbClr val="00B050"/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 rot="-1800000">
            <a:off x="7031412" y="3780000"/>
            <a:ext cx="1584000" cy="13680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909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3851920" y="836712"/>
            <a:ext cx="1035594" cy="5762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32</a:t>
            </a:fld>
            <a:endParaRPr lang="fr-FR"/>
          </a:p>
        </p:txBody>
      </p:sp>
      <p:pic>
        <p:nvPicPr>
          <p:cNvPr id="2508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42460" cy="307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reeform 4"/>
          <p:cNvSpPr>
            <a:spLocks noChangeAspect="1"/>
          </p:cNvSpPr>
          <p:nvPr/>
        </p:nvSpPr>
        <p:spPr>
          <a:xfrm>
            <a:off x="1476000" y="90000"/>
            <a:ext cx="2072236" cy="2646000"/>
          </a:xfrm>
          <a:custGeom>
            <a:avLst/>
            <a:gdLst>
              <a:gd name="connsiteX0" fmla="*/ 0 w 4148254"/>
              <a:gd name="connsiteY0" fmla="*/ 0 h 5296830"/>
              <a:gd name="connsiteX1" fmla="*/ 446049 w 4148254"/>
              <a:gd name="connsiteY1" fmla="*/ 747132 h 5296830"/>
              <a:gd name="connsiteX2" fmla="*/ 1048215 w 4148254"/>
              <a:gd name="connsiteY2" fmla="*/ 1717288 h 5296830"/>
              <a:gd name="connsiteX3" fmla="*/ 1906859 w 4148254"/>
              <a:gd name="connsiteY3" fmla="*/ 2877015 h 5296830"/>
              <a:gd name="connsiteX4" fmla="*/ 2787805 w 4148254"/>
              <a:gd name="connsiteY4" fmla="*/ 3902927 h 5296830"/>
              <a:gd name="connsiteX5" fmla="*/ 3546088 w 4148254"/>
              <a:gd name="connsiteY5" fmla="*/ 4728117 h 5296830"/>
              <a:gd name="connsiteX6" fmla="*/ 4148254 w 4148254"/>
              <a:gd name="connsiteY6" fmla="*/ 5296830 h 5296830"/>
              <a:gd name="connsiteX7" fmla="*/ 4148254 w 4148254"/>
              <a:gd name="connsiteY7" fmla="*/ 5296830 h 529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48254" h="5296830">
                <a:moveTo>
                  <a:pt x="0" y="0"/>
                </a:moveTo>
                <a:cubicBezTo>
                  <a:pt x="135673" y="230458"/>
                  <a:pt x="271347" y="460917"/>
                  <a:pt x="446049" y="747132"/>
                </a:cubicBezTo>
                <a:cubicBezTo>
                  <a:pt x="620752" y="1033347"/>
                  <a:pt x="804747" y="1362308"/>
                  <a:pt x="1048215" y="1717288"/>
                </a:cubicBezTo>
                <a:cubicBezTo>
                  <a:pt x="1291683" y="2072268"/>
                  <a:pt x="1616927" y="2512742"/>
                  <a:pt x="1906859" y="2877015"/>
                </a:cubicBezTo>
                <a:cubicBezTo>
                  <a:pt x="2196791" y="3241288"/>
                  <a:pt x="2514600" y="3594410"/>
                  <a:pt x="2787805" y="3902927"/>
                </a:cubicBezTo>
                <a:cubicBezTo>
                  <a:pt x="3061010" y="4211444"/>
                  <a:pt x="3319347" y="4495800"/>
                  <a:pt x="3546088" y="4728117"/>
                </a:cubicBezTo>
                <a:cubicBezTo>
                  <a:pt x="3772829" y="4960434"/>
                  <a:pt x="4148254" y="5296830"/>
                  <a:pt x="4148254" y="5296830"/>
                </a:cubicBezTo>
                <a:lnTo>
                  <a:pt x="4148254" y="5296830"/>
                </a:lnTo>
              </a:path>
            </a:pathLst>
          </a:custGeom>
          <a:ln w="15875"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2400" b="0" i="1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Tahoma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04000" y="1539240"/>
            <a:ext cx="527438" cy="307777"/>
            <a:chOff x="3204000" y="1539240"/>
            <a:chExt cx="527438" cy="307777"/>
          </a:xfrm>
        </p:grpSpPr>
        <p:sp>
          <p:nvSpPr>
            <p:cNvPr id="6" name="TextBox 5"/>
            <p:cNvSpPr txBox="1"/>
            <p:nvPr/>
          </p:nvSpPr>
          <p:spPr>
            <a:xfrm>
              <a:off x="3348000" y="153924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dirty="0" smtClean="0">
                  <a:solidFill>
                    <a:srgbClr val="C00000"/>
                  </a:solidFill>
                </a:rPr>
                <a:t>Z*</a:t>
              </a:r>
              <a:endParaRPr lang="bg-BG" sz="1400" i="0" dirty="0">
                <a:solidFill>
                  <a:srgbClr val="C00000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3204000" y="1693128"/>
              <a:ext cx="198000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508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566" y="20175"/>
            <a:ext cx="44577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8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6" y="3072229"/>
            <a:ext cx="4427220" cy="313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88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754" y="3144375"/>
            <a:ext cx="4100512" cy="110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88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757" y="4314276"/>
            <a:ext cx="404050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88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514" y="5013176"/>
            <a:ext cx="4053840" cy="112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800" i="0" dirty="0" smtClean="0">
                <a:solidFill>
                  <a:srgbClr val="00B050"/>
                </a:solidFill>
              </a:rPr>
              <a:t>The </a:t>
            </a:r>
            <a:r>
              <a:rPr lang="en-US" sz="1800" i="0" dirty="0">
                <a:solidFill>
                  <a:srgbClr val="00B050"/>
                </a:solidFill>
              </a:rPr>
              <a:t>ATLAS </a:t>
            </a:r>
            <a:r>
              <a:rPr lang="en-US" sz="1800" i="0" dirty="0" smtClean="0">
                <a:solidFill>
                  <a:srgbClr val="00B050"/>
                </a:solidFill>
              </a:rPr>
              <a:t>Collaboration “</a:t>
            </a:r>
            <a:r>
              <a:rPr lang="en-US" sz="1800" i="0" dirty="0">
                <a:solidFill>
                  <a:srgbClr val="00B050"/>
                </a:solidFill>
              </a:rPr>
              <a:t>Search for high mass </a:t>
            </a:r>
            <a:r>
              <a:rPr lang="en-US" sz="1800" i="0" dirty="0" err="1">
                <a:solidFill>
                  <a:srgbClr val="00B050"/>
                </a:solidFill>
              </a:rPr>
              <a:t>dilepton</a:t>
            </a:r>
            <a:r>
              <a:rPr lang="en-US" sz="1800" i="0" dirty="0">
                <a:solidFill>
                  <a:srgbClr val="00B050"/>
                </a:solidFill>
              </a:rPr>
              <a:t> resonances in </a:t>
            </a:r>
            <a:r>
              <a:rPr lang="en-US" sz="1800" dirty="0" err="1">
                <a:solidFill>
                  <a:srgbClr val="00B050"/>
                </a:solidFill>
              </a:rPr>
              <a:t>pp</a:t>
            </a:r>
            <a:r>
              <a:rPr lang="en-US" sz="1800" i="0" dirty="0">
                <a:solidFill>
                  <a:srgbClr val="00B050"/>
                </a:solidFill>
              </a:rPr>
              <a:t> collisions at </a:t>
            </a:r>
            <a:r>
              <a:rPr lang="en-US" sz="1800" i="0" dirty="0" smtClean="0">
                <a:solidFill>
                  <a:srgbClr val="00B050"/>
                </a:solidFill>
              </a:rPr>
              <a:t>√s=7 </a:t>
            </a:r>
            <a:r>
              <a:rPr lang="en-US" sz="1800" i="0" dirty="0" err="1">
                <a:solidFill>
                  <a:srgbClr val="00B050"/>
                </a:solidFill>
              </a:rPr>
              <a:t>TeV</a:t>
            </a:r>
            <a:r>
              <a:rPr lang="en-US" sz="1800" i="0" dirty="0">
                <a:solidFill>
                  <a:srgbClr val="00B050"/>
                </a:solidFill>
              </a:rPr>
              <a:t> with the ATLAS </a:t>
            </a:r>
            <a:r>
              <a:rPr lang="en-US" sz="1800" i="0" dirty="0" smtClean="0">
                <a:solidFill>
                  <a:srgbClr val="00B050"/>
                </a:solidFill>
              </a:rPr>
              <a:t>experiment”, arXiv:1103.6218, </a:t>
            </a:r>
            <a:r>
              <a:rPr lang="en-US" sz="1800" i="0" dirty="0">
                <a:solidFill>
                  <a:srgbClr val="00B050"/>
                </a:solidFill>
              </a:rPr>
              <a:t>submitted to Physics Letter B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276000" y="4644000"/>
            <a:ext cx="527438" cy="307777"/>
            <a:chOff x="3204000" y="1539240"/>
            <a:chExt cx="527438" cy="307777"/>
          </a:xfrm>
        </p:grpSpPr>
        <p:sp>
          <p:nvSpPr>
            <p:cNvPr id="17" name="TextBox 16"/>
            <p:cNvSpPr txBox="1"/>
            <p:nvPr/>
          </p:nvSpPr>
          <p:spPr>
            <a:xfrm>
              <a:off x="3348000" y="153924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dirty="0" smtClean="0">
                  <a:solidFill>
                    <a:srgbClr val="C00000"/>
                  </a:solidFill>
                </a:rPr>
                <a:t>Z*</a:t>
              </a:r>
              <a:endParaRPr lang="bg-BG" sz="1400" i="0" dirty="0">
                <a:solidFill>
                  <a:srgbClr val="C00000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>
              <a:off x="3204000" y="1693128"/>
              <a:ext cx="198000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9" name="Group 18"/>
          <p:cNvGrpSpPr/>
          <p:nvPr/>
        </p:nvGrpSpPr>
        <p:grpSpPr>
          <a:xfrm>
            <a:off x="7740000" y="1584000"/>
            <a:ext cx="527438" cy="307777"/>
            <a:chOff x="3204000" y="1539240"/>
            <a:chExt cx="527438" cy="307777"/>
          </a:xfrm>
        </p:grpSpPr>
        <p:sp>
          <p:nvSpPr>
            <p:cNvPr id="20" name="TextBox 19"/>
            <p:cNvSpPr txBox="1"/>
            <p:nvPr/>
          </p:nvSpPr>
          <p:spPr>
            <a:xfrm>
              <a:off x="3348000" y="153924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dirty="0" smtClean="0">
                  <a:solidFill>
                    <a:srgbClr val="C00000"/>
                  </a:solidFill>
                </a:rPr>
                <a:t>Z*</a:t>
              </a:r>
              <a:endParaRPr lang="bg-BG" sz="1400" i="0" dirty="0">
                <a:solidFill>
                  <a:srgbClr val="C00000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>
              <a:off x="3204000" y="1693128"/>
              <a:ext cx="198000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Freeform 21"/>
          <p:cNvSpPr>
            <a:spLocks noChangeAspect="1"/>
          </p:cNvSpPr>
          <p:nvPr/>
        </p:nvSpPr>
        <p:spPr>
          <a:xfrm>
            <a:off x="1511999" y="3168000"/>
            <a:ext cx="2379152" cy="2664000"/>
          </a:xfrm>
          <a:custGeom>
            <a:avLst/>
            <a:gdLst>
              <a:gd name="connsiteX0" fmla="*/ 0 w 4148254"/>
              <a:gd name="connsiteY0" fmla="*/ 0 h 5296830"/>
              <a:gd name="connsiteX1" fmla="*/ 446049 w 4148254"/>
              <a:gd name="connsiteY1" fmla="*/ 747132 h 5296830"/>
              <a:gd name="connsiteX2" fmla="*/ 1048215 w 4148254"/>
              <a:gd name="connsiteY2" fmla="*/ 1717288 h 5296830"/>
              <a:gd name="connsiteX3" fmla="*/ 1906859 w 4148254"/>
              <a:gd name="connsiteY3" fmla="*/ 2877015 h 5296830"/>
              <a:gd name="connsiteX4" fmla="*/ 2787805 w 4148254"/>
              <a:gd name="connsiteY4" fmla="*/ 3902927 h 5296830"/>
              <a:gd name="connsiteX5" fmla="*/ 3546088 w 4148254"/>
              <a:gd name="connsiteY5" fmla="*/ 4728117 h 5296830"/>
              <a:gd name="connsiteX6" fmla="*/ 4148254 w 4148254"/>
              <a:gd name="connsiteY6" fmla="*/ 5296830 h 5296830"/>
              <a:gd name="connsiteX7" fmla="*/ 4148254 w 4148254"/>
              <a:gd name="connsiteY7" fmla="*/ 5296830 h 529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48254" h="5296830">
                <a:moveTo>
                  <a:pt x="0" y="0"/>
                </a:moveTo>
                <a:cubicBezTo>
                  <a:pt x="135673" y="230458"/>
                  <a:pt x="271347" y="460917"/>
                  <a:pt x="446049" y="747132"/>
                </a:cubicBezTo>
                <a:cubicBezTo>
                  <a:pt x="620752" y="1033347"/>
                  <a:pt x="804747" y="1362308"/>
                  <a:pt x="1048215" y="1717288"/>
                </a:cubicBezTo>
                <a:cubicBezTo>
                  <a:pt x="1291683" y="2072268"/>
                  <a:pt x="1616927" y="2512742"/>
                  <a:pt x="1906859" y="2877015"/>
                </a:cubicBezTo>
                <a:cubicBezTo>
                  <a:pt x="2196791" y="3241288"/>
                  <a:pt x="2514600" y="3594410"/>
                  <a:pt x="2787805" y="3902927"/>
                </a:cubicBezTo>
                <a:cubicBezTo>
                  <a:pt x="3061010" y="4211444"/>
                  <a:pt x="3319347" y="4495800"/>
                  <a:pt x="3546088" y="4728117"/>
                </a:cubicBezTo>
                <a:cubicBezTo>
                  <a:pt x="3772829" y="4960434"/>
                  <a:pt x="4148254" y="5296830"/>
                  <a:pt x="4148254" y="5296830"/>
                </a:cubicBezTo>
                <a:lnTo>
                  <a:pt x="4148254" y="5296830"/>
                </a:lnTo>
              </a:path>
            </a:pathLst>
          </a:custGeom>
          <a:ln w="15875"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2400" b="0" i="1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Tahoma" pitchFamily="34" charset="0"/>
            </a:endParaRPr>
          </a:p>
        </p:txBody>
      </p:sp>
      <p:sp>
        <p:nvSpPr>
          <p:cNvPr id="23" name="Freeform 22"/>
          <p:cNvSpPr>
            <a:spLocks noChangeAspect="1"/>
          </p:cNvSpPr>
          <p:nvPr/>
        </p:nvSpPr>
        <p:spPr>
          <a:xfrm>
            <a:off x="5976000" y="144000"/>
            <a:ext cx="2072236" cy="2646000"/>
          </a:xfrm>
          <a:custGeom>
            <a:avLst/>
            <a:gdLst>
              <a:gd name="connsiteX0" fmla="*/ 0 w 4148254"/>
              <a:gd name="connsiteY0" fmla="*/ 0 h 5296830"/>
              <a:gd name="connsiteX1" fmla="*/ 446049 w 4148254"/>
              <a:gd name="connsiteY1" fmla="*/ 747132 h 5296830"/>
              <a:gd name="connsiteX2" fmla="*/ 1048215 w 4148254"/>
              <a:gd name="connsiteY2" fmla="*/ 1717288 h 5296830"/>
              <a:gd name="connsiteX3" fmla="*/ 1906859 w 4148254"/>
              <a:gd name="connsiteY3" fmla="*/ 2877015 h 5296830"/>
              <a:gd name="connsiteX4" fmla="*/ 2787805 w 4148254"/>
              <a:gd name="connsiteY4" fmla="*/ 3902927 h 5296830"/>
              <a:gd name="connsiteX5" fmla="*/ 3546088 w 4148254"/>
              <a:gd name="connsiteY5" fmla="*/ 4728117 h 5296830"/>
              <a:gd name="connsiteX6" fmla="*/ 4148254 w 4148254"/>
              <a:gd name="connsiteY6" fmla="*/ 5296830 h 5296830"/>
              <a:gd name="connsiteX7" fmla="*/ 4148254 w 4148254"/>
              <a:gd name="connsiteY7" fmla="*/ 5296830 h 529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48254" h="5296830">
                <a:moveTo>
                  <a:pt x="0" y="0"/>
                </a:moveTo>
                <a:cubicBezTo>
                  <a:pt x="135673" y="230458"/>
                  <a:pt x="271347" y="460917"/>
                  <a:pt x="446049" y="747132"/>
                </a:cubicBezTo>
                <a:cubicBezTo>
                  <a:pt x="620752" y="1033347"/>
                  <a:pt x="804747" y="1362308"/>
                  <a:pt x="1048215" y="1717288"/>
                </a:cubicBezTo>
                <a:cubicBezTo>
                  <a:pt x="1291683" y="2072268"/>
                  <a:pt x="1616927" y="2512742"/>
                  <a:pt x="1906859" y="2877015"/>
                </a:cubicBezTo>
                <a:cubicBezTo>
                  <a:pt x="2196791" y="3241288"/>
                  <a:pt x="2514600" y="3594410"/>
                  <a:pt x="2787805" y="3902927"/>
                </a:cubicBezTo>
                <a:cubicBezTo>
                  <a:pt x="3061010" y="4211444"/>
                  <a:pt x="3319347" y="4495800"/>
                  <a:pt x="3546088" y="4728117"/>
                </a:cubicBezTo>
                <a:cubicBezTo>
                  <a:pt x="3772829" y="4960434"/>
                  <a:pt x="4148254" y="5296830"/>
                  <a:pt x="4148254" y="5296830"/>
                </a:cubicBezTo>
                <a:lnTo>
                  <a:pt x="4148254" y="5296830"/>
                </a:lnTo>
              </a:path>
            </a:pathLst>
          </a:custGeom>
          <a:ln w="15875"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2400" b="0" i="1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Tahoma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 rot="-180000">
            <a:off x="5865489" y="5328754"/>
            <a:ext cx="1584000" cy="8640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8240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 b="3952"/>
          <a:stretch>
            <a:fillRect/>
          </a:stretch>
        </p:blipFill>
        <p:spPr>
          <a:xfrm>
            <a:off x="0" y="228600"/>
            <a:ext cx="9144000" cy="6049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9144000" cy="16652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bIns="140400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  <a:latin typeface="Trebuchet MS"/>
                <a:cs typeface="Trebuchet MS"/>
              </a:rPr>
              <a:t>We were lucky – shortly after colliding beams were announced, at 14:22 an interesting              event appeared on our screens</a:t>
            </a:r>
            <a:endParaRPr lang="en-GB" sz="32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19993D-E39A-404B-8454-984CE8B76BA9}" type="slidenum">
              <a:rPr lang="fr-FR" smtClean="0"/>
              <a:pPr>
                <a:defRPr/>
              </a:pPr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8909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pic>
        <p:nvPicPr>
          <p:cNvPr id="382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0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2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35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85525"/>
            <a:ext cx="4572000" cy="4572000"/>
          </a:xfrm>
          <a:prstGeom prst="rect">
            <a:avLst/>
          </a:prstGeom>
        </p:spPr>
      </p:pic>
      <p:pic>
        <p:nvPicPr>
          <p:cNvPr id="251910" name="Picture 6" descr="https://twiki.cern.ch/twiki/pub/AtlasPublic/EventDisplayPublicResults/Atlantis-4pileup-153565_448736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9" y="4174754"/>
            <a:ext cx="4571429" cy="268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1912" name="Picture 8" descr="https://twiki.cern.ch/twiki/pub/AtlasPublic/EventDisplayPublicResults/JiveXML_152166_467774-Pileup-improve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5180953" cy="358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80953" y="883904"/>
            <a:ext cx="328647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800" b="1" i="0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Pile Up!</a:t>
            </a:r>
            <a:endParaRPr lang="bg-BG" sz="4800" b="1" i="0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345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5" name="Picture 3" descr="apage1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2" t="19713" r="14622" b="8664"/>
          <a:stretch>
            <a:fillRect/>
          </a:stretch>
        </p:blipFill>
        <p:spPr>
          <a:xfrm>
            <a:off x="-14288" y="0"/>
            <a:ext cx="9158288" cy="6927850"/>
          </a:xfrm>
          <a:noFill/>
          <a:ln/>
        </p:spPr>
      </p:pic>
      <p:sp>
        <p:nvSpPr>
          <p:cNvPr id="182288" name="WordArt 16"/>
          <p:cNvSpPr>
            <a:spLocks noChangeArrowheads="1" noChangeShapeType="1" noTextEdit="1"/>
          </p:cNvSpPr>
          <p:nvPr/>
        </p:nvSpPr>
        <p:spPr bwMode="auto">
          <a:xfrm>
            <a:off x="381000" y="457200"/>
            <a:ext cx="7934325" cy="6762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44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Production of new chiral particles</a:t>
            </a:r>
            <a:r>
              <a:rPr lang="ru-RU" sz="44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 </a:t>
            </a:r>
            <a:endParaRPr lang="bg-BG" sz="44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  <p:sp>
        <p:nvSpPr>
          <p:cNvPr id="182290" name="AutoShape 18"/>
          <p:cNvSpPr>
            <a:spLocks noChangeAspect="1" noChangeArrowheads="1"/>
          </p:cNvSpPr>
          <p:nvPr/>
        </p:nvSpPr>
        <p:spPr bwMode="auto">
          <a:xfrm>
            <a:off x="2286000" y="3048000"/>
            <a:ext cx="457200" cy="457200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182291" name="AutoShape 19"/>
          <p:cNvSpPr>
            <a:spLocks noChangeAspect="1" noChangeArrowheads="1"/>
          </p:cNvSpPr>
          <p:nvPr/>
        </p:nvSpPr>
        <p:spPr bwMode="auto">
          <a:xfrm>
            <a:off x="6400800" y="1676400"/>
            <a:ext cx="457200" cy="457200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182292" name="AutoShape 20"/>
          <p:cNvSpPr>
            <a:spLocks noChangeAspect="1" noChangeArrowheads="1"/>
          </p:cNvSpPr>
          <p:nvPr/>
        </p:nvSpPr>
        <p:spPr bwMode="auto">
          <a:xfrm>
            <a:off x="5715000" y="4267200"/>
            <a:ext cx="457200" cy="457200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19993D-E39A-404B-8454-984CE8B76BA9}" type="slidenum">
              <a:rPr lang="fr-FR" smtClean="0"/>
              <a:pPr>
                <a:defRPr/>
              </a:pPr>
              <a:t>36</a:t>
            </a:fld>
            <a:endParaRPr lang="fr-FR"/>
          </a:p>
        </p:txBody>
      </p:sp>
      <p:sp>
        <p:nvSpPr>
          <p:cNvPr id="9" name="WordArt 16"/>
          <p:cNvSpPr>
            <a:spLocks noChangeArrowheads="1" noChangeShapeType="1" noTextEdit="1"/>
          </p:cNvSpPr>
          <p:nvPr/>
        </p:nvSpPr>
        <p:spPr bwMode="auto">
          <a:xfrm>
            <a:off x="5508104" y="6093296"/>
            <a:ext cx="3325813" cy="6762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4400" kern="10" dirty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s</a:t>
            </a:r>
            <a:r>
              <a:rPr lang="en-US" sz="44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tay tuned …</a:t>
            </a:r>
            <a:r>
              <a:rPr lang="ru-RU" sz="44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 </a:t>
            </a:r>
            <a:endParaRPr lang="bg-BG" sz="44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82254544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remove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1" presetClass="entr" presetSubtype="0" fill="remove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1" presetClass="entr" presetSubtype="0" fill="remove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90" grpId="0" animBg="1"/>
      <p:bldP spid="182291" grpId="0" animBg="1"/>
      <p:bldP spid="182292" grpId="0" animBg="1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80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38</a:t>
            </a:fld>
            <a:endParaRPr lang="fr-FR"/>
          </a:p>
        </p:txBody>
      </p:sp>
      <p:pic>
        <p:nvPicPr>
          <p:cNvPr id="2519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02" y="1073"/>
            <a:ext cx="6240780" cy="31637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19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561" y="3284984"/>
            <a:ext cx="6234589" cy="31761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408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itle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929586" cy="688997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Excited particles (compositeness)</a:t>
            </a: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3214678" y="3143248"/>
            <a:ext cx="2428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y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why not 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800" b="1" dirty="0">
                <a:solidFill>
                  <a:schemeClr val="tx1"/>
                </a:solidFill>
                <a:cs typeface="Tahoma" pitchFamily="34" charset="0"/>
              </a:rPr>
              <a:t>?</a:t>
            </a:r>
            <a:endParaRPr lang="en-US" b="1" dirty="0">
              <a:solidFill>
                <a:schemeClr val="tx1"/>
              </a:solidFill>
              <a:cs typeface="Tahoma" pitchFamily="34" charset="0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714480" y="1357298"/>
          <a:ext cx="5538787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72" name="Equation" r:id="rId3" imgW="2209680" imgH="393480" progId="Equation.DSMT4">
                  <p:embed/>
                </p:oleObj>
              </mc:Choice>
              <mc:Fallback>
                <p:oleObj name="Equation" r:id="rId3" imgW="22096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1357298"/>
                        <a:ext cx="5538787" cy="985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bg-BG" smtClean="0"/>
              <a:t>14/10/2010</a:t>
            </a:r>
            <a:endParaRPr lang="fr-FR" smtClean="0"/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2143108" y="5715016"/>
          <a:ext cx="4683125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73" name="Equation" r:id="rId5" imgW="1866600" imgH="279360" progId="Equation.DSMT4">
                  <p:embed/>
                </p:oleObj>
              </mc:Choice>
              <mc:Fallback>
                <p:oleObj name="Equation" r:id="rId5" imgW="18666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5715016"/>
                        <a:ext cx="4683125" cy="700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1928794" y="5214950"/>
            <a:ext cx="4881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has </a:t>
            </a:r>
            <a:r>
              <a:rPr lang="en-US" b="1" dirty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US" dirty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interactions than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’</a:t>
            </a:r>
            <a:r>
              <a:rPr 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cs typeface="Tahoma" pitchFamily="34" charset="0"/>
              </a:rPr>
              <a:t>!</a:t>
            </a:r>
            <a:endParaRPr lang="en-US" b="1" dirty="0">
              <a:solidFill>
                <a:schemeClr val="tx1"/>
              </a:solidFill>
              <a:cs typeface="Tahoma" pitchFamily="34" charset="0"/>
            </a:endParaRPr>
          </a:p>
        </p:txBody>
      </p:sp>
      <p:sp>
        <p:nvSpPr>
          <p:cNvPr id="2057" name="TextBox 9"/>
          <p:cNvSpPr txBox="1">
            <a:spLocks noChangeArrowheads="1"/>
          </p:cNvSpPr>
          <p:nvPr/>
        </p:nvSpPr>
        <p:spPr bwMode="auto">
          <a:xfrm>
            <a:off x="357158" y="2357430"/>
            <a:ext cx="85725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000" i="0" dirty="0">
                <a:latin typeface="Times New Roman" pitchFamily="18" charset="0"/>
                <a:cs typeface="Times New Roman" pitchFamily="18" charset="0"/>
              </a:rPr>
              <a:t>Searches for excited fermions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y</a:t>
            </a:r>
            <a:r>
              <a:rPr lang="en-US" dirty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 </a:t>
            </a:r>
            <a:r>
              <a:rPr lang="en-US" i="0" baseline="30000" dirty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*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0" dirty="0">
                <a:latin typeface="Times New Roman" pitchFamily="18" charset="0"/>
                <a:cs typeface="Times New Roman" pitchFamily="18" charset="0"/>
              </a:rPr>
              <a:t>have been </a:t>
            </a:r>
            <a:r>
              <a:rPr lang="en-US" sz="2000" i="0" dirty="0" smtClean="0">
                <a:latin typeface="Times New Roman" pitchFamily="18" charset="0"/>
                <a:cs typeface="Times New Roman" pitchFamily="18" charset="0"/>
              </a:rPr>
              <a:t>performed </a:t>
            </a:r>
            <a:r>
              <a:rPr lang="en-US" sz="2000" i="0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000" i="0" dirty="0" smtClean="0">
                <a:latin typeface="Times New Roman" pitchFamily="18" charset="0"/>
                <a:cs typeface="Times New Roman" pitchFamily="18" charset="0"/>
              </a:rPr>
              <a:t>LEP</a:t>
            </a:r>
            <a:r>
              <a:rPr lang="en-US" sz="2000" i="0" dirty="0">
                <a:latin typeface="Times New Roman" pitchFamily="18" charset="0"/>
                <a:cs typeface="Times New Roman" pitchFamily="18" charset="0"/>
              </a:rPr>
              <a:t>, HERA and </a:t>
            </a:r>
            <a:r>
              <a:rPr lang="en-US" sz="2000" i="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i="0" dirty="0" err="1" smtClean="0">
                <a:latin typeface="Times New Roman" pitchFamily="18" charset="0"/>
                <a:cs typeface="Times New Roman" pitchFamily="18" charset="0"/>
              </a:rPr>
              <a:t>Tevatron</a:t>
            </a:r>
            <a:r>
              <a:rPr lang="en-US" sz="2000" i="0" dirty="0" smtClean="0">
                <a:latin typeface="Times New Roman" pitchFamily="18" charset="0"/>
                <a:cs typeface="Times New Roman" pitchFamily="18" charset="0"/>
              </a:rPr>
              <a:t>, and are </a:t>
            </a:r>
            <a:r>
              <a:rPr lang="en-US" sz="2000" i="0" dirty="0">
                <a:latin typeface="Times New Roman" pitchFamily="18" charset="0"/>
                <a:cs typeface="Times New Roman" pitchFamily="18" charset="0"/>
              </a:rPr>
              <a:t>also </a:t>
            </a:r>
            <a:r>
              <a:rPr lang="en-US" sz="2000" i="0" dirty="0" smtClean="0">
                <a:latin typeface="Times New Roman" pitchFamily="18" charset="0"/>
                <a:cs typeface="Times New Roman" pitchFamily="18" charset="0"/>
              </a:rPr>
              <a:t>planned for the CMS and ATLAS experiments at </a:t>
            </a:r>
            <a:r>
              <a:rPr lang="en-US" sz="2000" i="0" dirty="0">
                <a:latin typeface="Times New Roman" pitchFamily="18" charset="0"/>
                <a:cs typeface="Times New Roman" pitchFamily="18" charset="0"/>
              </a:rPr>
              <a:t>the LHC.</a:t>
            </a:r>
            <a:endParaRPr lang="bg-BG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8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B92C9C-D461-45AB-83D0-BCB0B26D9244}" type="slidenum">
              <a:rPr lang="fr-FR" smtClean="0"/>
              <a:pPr/>
              <a:t>39</a:t>
            </a:fld>
            <a:endParaRPr lang="fr-FR" smtClean="0"/>
          </a:p>
        </p:txBody>
      </p:sp>
      <p:sp>
        <p:nvSpPr>
          <p:cNvPr id="14" name="Curved Down Arrow 13"/>
          <p:cNvSpPr>
            <a:spLocks noChangeArrowheads="1"/>
          </p:cNvSpPr>
          <p:nvPr/>
        </p:nvSpPr>
        <p:spPr bwMode="auto">
          <a:xfrm>
            <a:off x="3600000" y="1214422"/>
            <a:ext cx="2286000" cy="428625"/>
          </a:xfrm>
          <a:prstGeom prst="curvedDownArrow">
            <a:avLst>
              <a:gd name="adj1" fmla="val 25012"/>
              <a:gd name="adj2" fmla="val 50000"/>
              <a:gd name="adj3" fmla="val 25000"/>
            </a:avLst>
          </a:prstGeom>
          <a:solidFill>
            <a:srgbClr val="FF66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bg-BG"/>
          </a:p>
        </p:txBody>
      </p:sp>
      <p:grpSp>
        <p:nvGrpSpPr>
          <p:cNvPr id="15" name="Group 14"/>
          <p:cNvGrpSpPr/>
          <p:nvPr/>
        </p:nvGrpSpPr>
        <p:grpSpPr>
          <a:xfrm>
            <a:off x="0" y="3500438"/>
            <a:ext cx="8786842" cy="1717901"/>
            <a:chOff x="0" y="3500438"/>
            <a:chExt cx="8786842" cy="1717901"/>
          </a:xfrm>
        </p:grpSpPr>
        <p:graphicFrame>
          <p:nvGraphicFramePr>
            <p:cNvPr id="27653" name="Object 5"/>
            <p:cNvGraphicFramePr>
              <a:graphicFrameLocks noChangeAspect="1"/>
            </p:cNvGraphicFramePr>
            <p:nvPr/>
          </p:nvGraphicFramePr>
          <p:xfrm>
            <a:off x="1714480" y="3500438"/>
            <a:ext cx="5318125" cy="9858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4274" name="Equation" r:id="rId7" imgW="2120760" imgH="393480" progId="Equation.DSMT4">
                    <p:embed/>
                  </p:oleObj>
                </mc:Choice>
                <mc:Fallback>
                  <p:oleObj name="Equation" r:id="rId7" imgW="2120760" imgH="393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4480" y="3500438"/>
                          <a:ext cx="5318125" cy="9858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0" y="4572008"/>
              <a:ext cx="8786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i="0" dirty="0" smtClean="0">
                  <a:solidFill>
                    <a:srgbClr val="00B050"/>
                  </a:solidFill>
                </a:rPr>
                <a:t>M. C., V. A. </a:t>
              </a:r>
              <a:r>
                <a:rPr lang="en-US" sz="1800" i="0" dirty="0" err="1" smtClean="0">
                  <a:solidFill>
                    <a:srgbClr val="00B050"/>
                  </a:solidFill>
                </a:rPr>
                <a:t>Bednyakov</a:t>
              </a:r>
              <a:r>
                <a:rPr lang="en-US" sz="1800" i="0" dirty="0" smtClean="0">
                  <a:solidFill>
                    <a:srgbClr val="00B050"/>
                  </a:solidFill>
                </a:rPr>
                <a:t>, and J. A. </a:t>
              </a:r>
              <a:r>
                <a:rPr lang="en-US" sz="1800" i="0" dirty="0" err="1" smtClean="0">
                  <a:solidFill>
                    <a:srgbClr val="00B050"/>
                  </a:solidFill>
                </a:rPr>
                <a:t>Budagov</a:t>
              </a:r>
              <a:r>
                <a:rPr lang="en-US" sz="1800" i="0" dirty="0" smtClean="0">
                  <a:solidFill>
                    <a:srgbClr val="00B050"/>
                  </a:solidFill>
                </a:rPr>
                <a:t>, Proposal for </a:t>
              </a:r>
              <a:r>
                <a:rPr lang="en-US" sz="1800" i="0" dirty="0" err="1" smtClean="0">
                  <a:solidFill>
                    <a:srgbClr val="00B050"/>
                  </a:solidFill>
                </a:rPr>
                <a:t>chiral</a:t>
              </a:r>
              <a:r>
                <a:rPr lang="en-US" sz="1800" i="0" dirty="0" smtClean="0">
                  <a:solidFill>
                    <a:srgbClr val="00B050"/>
                  </a:solidFill>
                </a:rPr>
                <a:t> bosons search at LHC</a:t>
              </a:r>
            </a:p>
            <a:p>
              <a:pPr algn="l"/>
              <a:r>
                <a:rPr lang="en-US" sz="1800" i="0" dirty="0" smtClean="0">
                  <a:solidFill>
                    <a:srgbClr val="00B050"/>
                  </a:solidFill>
                </a:rPr>
                <a:t>via their unique new signature, </a:t>
              </a:r>
              <a:r>
                <a:rPr lang="en-US" sz="1800" dirty="0" smtClean="0">
                  <a:solidFill>
                    <a:srgbClr val="00B050"/>
                  </a:solidFill>
                </a:rPr>
                <a:t>Phys. Atom. </a:t>
              </a:r>
              <a:r>
                <a:rPr lang="en-US" sz="1800" dirty="0" err="1" smtClean="0">
                  <a:solidFill>
                    <a:srgbClr val="00B050"/>
                  </a:solidFill>
                </a:rPr>
                <a:t>Nucl</a:t>
              </a:r>
              <a:r>
                <a:rPr lang="en-US" sz="1800" dirty="0" smtClean="0">
                  <a:solidFill>
                    <a:srgbClr val="00B050"/>
                  </a:solidFill>
                </a:rPr>
                <a:t>. </a:t>
              </a:r>
              <a:r>
                <a:rPr lang="en-US" sz="1800" b="1" i="0" dirty="0" smtClean="0">
                  <a:solidFill>
                    <a:srgbClr val="00B050"/>
                  </a:solidFill>
                </a:rPr>
                <a:t>71 </a:t>
              </a:r>
              <a:r>
                <a:rPr lang="en-US" sz="1800" i="0" dirty="0" smtClean="0">
                  <a:solidFill>
                    <a:srgbClr val="00B050"/>
                  </a:solidFill>
                  <a:sym typeface="Wingdings" pitchFamily="2" charset="2"/>
                </a:rPr>
                <a:t>(</a:t>
              </a:r>
              <a:r>
                <a:rPr lang="en-US" sz="1800" i="0" dirty="0" smtClean="0">
                  <a:solidFill>
                    <a:srgbClr val="00B050"/>
                  </a:solidFill>
                </a:rPr>
                <a:t>2008) 2096;</a:t>
              </a:r>
              <a:r>
                <a:rPr lang="en-US" sz="1800" i="0" dirty="0" smtClean="0">
                  <a:solidFill>
                    <a:srgbClr val="00B050"/>
                  </a:solidFill>
                  <a:latin typeface="Comic Sans MS" pitchFamily="66" charset="0"/>
                  <a:cs typeface="Arial" pitchFamily="34" charset="0"/>
                </a:rPr>
                <a:t> arXiv:0801.4235</a:t>
              </a:r>
              <a:endParaRPr lang="en-US" sz="1800" i="0" dirty="0" smtClean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141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9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07666" y="188640"/>
            <a:ext cx="6286544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Fundamental interaction</a:t>
            </a:r>
            <a:endParaRPr kumimoji="0" lang="bg-BG" sz="4000" b="1" i="0" u="none" strike="noStrike" kern="0" cap="none" spc="0" normalizeH="0" baseline="0" noProof="0" dirty="0">
              <a:ln>
                <a:noFill/>
              </a:ln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41905" y="1660280"/>
            <a:ext cx="1755155" cy="1636663"/>
            <a:chOff x="3643306" y="1142984"/>
            <a:chExt cx="1755155" cy="163666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43306" y="1142984"/>
              <a:ext cx="1755155" cy="1636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4643438" y="1714488"/>
              <a:ext cx="3674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G</a:t>
              </a:r>
              <a:endParaRPr lang="bg-BG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29058" y="1714488"/>
              <a:ext cx="3674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G</a:t>
              </a:r>
              <a:endParaRPr lang="bg-BG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131840" y="2047117"/>
            <a:ext cx="37795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0" dirty="0" smtClean="0"/>
              <a:t>Heisenberg’s four-fermion </a:t>
            </a:r>
          </a:p>
          <a:p>
            <a:pPr algn="l"/>
            <a:r>
              <a:rPr lang="en-US" i="0" dirty="0"/>
              <a:t>u</a:t>
            </a:r>
            <a:r>
              <a:rPr lang="en-US" i="0" dirty="0" smtClean="0"/>
              <a:t>niversal interaction</a:t>
            </a:r>
            <a:endParaRPr lang="bg-BG" i="0" dirty="0"/>
          </a:p>
        </p:txBody>
      </p:sp>
      <p:pic>
        <p:nvPicPr>
          <p:cNvPr id="2539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15" y="3573016"/>
            <a:ext cx="886777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39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" y="4778693"/>
            <a:ext cx="8846820" cy="1043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882" name="Picture 2" descr="http://upload.wikimedia.org/wikipedia/commons/thumb/f/f8/Bundesarchiv_Bild183-R57262%2C_Werner_Heisenberg.jpg/225px-Bundesarchiv_Bild183-R57262%2C_Werner_Heisenberg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69850"/>
            <a:ext cx="2143125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 bwMode="auto">
          <a:xfrm rot="-240000">
            <a:off x="6336000" y="4681066"/>
            <a:ext cx="1404000" cy="6120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32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9" name="Group 28"/>
          <p:cNvGrpSpPr>
            <a:grpSpLocks noChangeAspect="1"/>
          </p:cNvGrpSpPr>
          <p:nvPr/>
        </p:nvGrpSpPr>
        <p:grpSpPr bwMode="auto">
          <a:xfrm>
            <a:off x="3286125" y="1214438"/>
            <a:ext cx="5238750" cy="3487737"/>
            <a:chOff x="3214678" y="1857364"/>
            <a:chExt cx="5239512" cy="3671316"/>
          </a:xfrm>
        </p:grpSpPr>
        <p:pic>
          <p:nvPicPr>
            <p:cNvPr id="10264" name="Picture 24" descr="pT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14678" y="1857364"/>
              <a:ext cx="5239512" cy="3671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5" name="TextBox 25"/>
            <p:cNvSpPr txBox="1">
              <a:spLocks noChangeArrowheads="1"/>
            </p:cNvSpPr>
            <p:nvPr/>
          </p:nvSpPr>
          <p:spPr bwMode="auto">
            <a:xfrm>
              <a:off x="4500562" y="2500306"/>
              <a:ext cx="122770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2000" i="0">
                  <a:solidFill>
                    <a:schemeClr val="tx1"/>
                  </a:solidFill>
                </a:rPr>
                <a:t>=1 TeV</a:t>
              </a:r>
              <a:endParaRPr lang="bg-BG" sz="2000" i="0">
                <a:solidFill>
                  <a:schemeClr val="tx1"/>
                </a:solidFill>
              </a:endParaRPr>
            </a:p>
          </p:txBody>
        </p:sp>
        <p:sp>
          <p:nvSpPr>
            <p:cNvPr id="10266" name="Rectangle 26"/>
            <p:cNvSpPr>
              <a:spLocks noChangeArrowheads="1"/>
            </p:cNvSpPr>
            <p:nvPr/>
          </p:nvSpPr>
          <p:spPr bwMode="auto">
            <a:xfrm>
              <a:off x="6286512" y="2928934"/>
              <a:ext cx="42191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>
                  <a:solidFill>
                    <a:srgbClr val="0000FF"/>
                  </a:solidFill>
                  <a:cs typeface="Times New Roman" pitchFamily="18" charset="0"/>
                </a:rPr>
                <a:t>’</a:t>
              </a:r>
              <a:endParaRPr lang="bg-BG">
                <a:solidFill>
                  <a:srgbClr val="0000FF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786532" y="3357975"/>
              <a:ext cx="484258" cy="4612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i="0" kern="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i="0" kern="0" baseline="30000" dirty="0">
                  <a:solidFill>
                    <a:srgbClr val="FF0000"/>
                  </a:solidFill>
                  <a:latin typeface="Tahoma" pitchFamily="16" charset="0"/>
                  <a:cs typeface="Times New Roman" pitchFamily="18" charset="0"/>
                </a:rPr>
                <a:t>*</a:t>
              </a:r>
              <a:endParaRPr lang="bg-BG" dirty="0">
                <a:latin typeface="Tahoma" pitchFamily="16" charset="0"/>
              </a:endParaRPr>
            </a:p>
          </p:txBody>
        </p:sp>
      </p:grpSp>
      <p:graphicFrame>
        <p:nvGraphicFramePr>
          <p:cNvPr id="10242" name="Object 3"/>
          <p:cNvGraphicFramePr>
            <a:graphicFrameLocks noChangeAspect="1"/>
          </p:cNvGraphicFramePr>
          <p:nvPr/>
        </p:nvGraphicFramePr>
        <p:xfrm>
          <a:off x="3643313" y="4572000"/>
          <a:ext cx="4595812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" name="Equation" r:id="rId4" imgW="2552400" imgH="482400" progId="Equation.DSMT4">
                  <p:embed/>
                </p:oleObj>
              </mc:Choice>
              <mc:Fallback>
                <p:oleObj name="Equation" r:id="rId4" imgW="2552400" imgH="482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13" y="4572000"/>
                        <a:ext cx="4595812" cy="86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4"/>
          <p:cNvGraphicFramePr>
            <a:graphicFrameLocks noChangeAspect="1"/>
          </p:cNvGraphicFramePr>
          <p:nvPr/>
        </p:nvGraphicFramePr>
        <p:xfrm>
          <a:off x="285750" y="3786188"/>
          <a:ext cx="2449513" cy="164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6" name="Equation" r:id="rId6" imgW="1358640" imgH="914400" progId="Equation.DSMT4">
                  <p:embed/>
                </p:oleObj>
              </mc:Choice>
              <mc:Fallback>
                <p:oleObj name="Equation" r:id="rId6" imgW="1358640" imgH="914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3786188"/>
                        <a:ext cx="2449513" cy="1646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" name="Date Placeholder 1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bg-BG" smtClean="0"/>
              <a:t>11/04/2011</a:t>
            </a:r>
            <a:endParaRPr lang="fr-FR" smtClean="0"/>
          </a:p>
        </p:txBody>
      </p:sp>
      <p:grpSp>
        <p:nvGrpSpPr>
          <p:cNvPr id="10251" name="Group 20"/>
          <p:cNvGrpSpPr>
            <a:grpSpLocks noChangeAspect="1"/>
          </p:cNvGrpSpPr>
          <p:nvPr/>
        </p:nvGrpSpPr>
        <p:grpSpPr bwMode="auto">
          <a:xfrm>
            <a:off x="642938" y="1285875"/>
            <a:ext cx="2476500" cy="2284413"/>
            <a:chOff x="214282" y="1571612"/>
            <a:chExt cx="2751139" cy="2538427"/>
          </a:xfrm>
        </p:grpSpPr>
        <p:grpSp>
          <p:nvGrpSpPr>
            <p:cNvPr id="10257" name="Group 22"/>
            <p:cNvGrpSpPr>
              <a:grpSpLocks/>
            </p:cNvGrpSpPr>
            <p:nvPr/>
          </p:nvGrpSpPr>
          <p:grpSpPr bwMode="auto">
            <a:xfrm>
              <a:off x="428596" y="1571612"/>
              <a:ext cx="2536825" cy="2538427"/>
              <a:chOff x="357158" y="1714488"/>
              <a:chExt cx="2536825" cy="2538427"/>
            </a:xfrm>
          </p:grpSpPr>
          <p:grpSp>
            <p:nvGrpSpPr>
              <p:cNvPr id="10259" name="Group 21"/>
              <p:cNvGrpSpPr>
                <a:grpSpLocks/>
              </p:cNvGrpSpPr>
              <p:nvPr/>
            </p:nvGrpSpPr>
            <p:grpSpPr bwMode="auto">
              <a:xfrm>
                <a:off x="357158" y="1714488"/>
                <a:ext cx="2536825" cy="2538427"/>
                <a:chOff x="381000" y="3048000"/>
                <a:chExt cx="2536825" cy="2538427"/>
              </a:xfrm>
            </p:grpSpPr>
            <p:sp>
              <p:nvSpPr>
                <p:cNvPr id="10261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381000" y="3200400"/>
                  <a:ext cx="1981200" cy="1371600"/>
                </a:xfrm>
                <a:prstGeom prst="line">
                  <a:avLst/>
                </a:prstGeom>
                <a:noFill/>
                <a:ln w="25400">
                  <a:solidFill>
                    <a:schemeClr val="folHlink"/>
                  </a:solidFill>
                  <a:round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bg-BG"/>
                </a:p>
              </p:txBody>
            </p:sp>
            <p:sp>
              <p:nvSpPr>
                <p:cNvPr id="10262" name="Line 7"/>
                <p:cNvSpPr>
                  <a:spLocks noChangeShapeType="1"/>
                </p:cNvSpPr>
                <p:nvPr/>
              </p:nvSpPr>
              <p:spPr bwMode="auto">
                <a:xfrm>
                  <a:off x="2362200" y="3200400"/>
                  <a:ext cx="0" cy="1371600"/>
                </a:xfrm>
                <a:prstGeom prst="line">
                  <a:avLst/>
                </a:prstGeom>
                <a:noFill/>
                <a:ln w="25400">
                  <a:solidFill>
                    <a:srgbClr val="FF66CC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bg-BG"/>
                </a:p>
              </p:txBody>
            </p:sp>
            <p:sp>
              <p:nvSpPr>
                <p:cNvPr id="10263" name="Line 8"/>
                <p:cNvSpPr>
                  <a:spLocks noChangeShapeType="1"/>
                </p:cNvSpPr>
                <p:nvPr/>
              </p:nvSpPr>
              <p:spPr bwMode="auto">
                <a:xfrm>
                  <a:off x="381000" y="4572000"/>
                  <a:ext cx="1981200" cy="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bg-BG"/>
                </a:p>
              </p:txBody>
            </p:sp>
            <p:graphicFrame>
              <p:nvGraphicFramePr>
                <p:cNvPr id="10245" name="Object 5"/>
                <p:cNvGraphicFramePr>
                  <a:graphicFrameLocks noChangeAspect="1"/>
                </p:cNvGraphicFramePr>
                <p:nvPr/>
              </p:nvGraphicFramePr>
              <p:xfrm>
                <a:off x="685169" y="4801437"/>
                <a:ext cx="1726516" cy="78499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67" name="Equation" r:id="rId8" imgW="863280" imgH="393480" progId="Equation.DSMT4">
                        <p:embed/>
                      </p:oleObj>
                    </mc:Choice>
                    <mc:Fallback>
                      <p:oleObj name="Equation" r:id="rId8" imgW="863280" imgH="393480" progId="Equation.DSMT4">
                        <p:embed/>
                        <p:pic>
                          <p:nvPicPr>
                            <p:cNvPr id="0" name="Object 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85169" y="4801437"/>
                              <a:ext cx="1726516" cy="78499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246" name="Object 11"/>
                <p:cNvGraphicFramePr>
                  <a:graphicFrameLocks noChangeAspect="1"/>
                </p:cNvGraphicFramePr>
                <p:nvPr/>
              </p:nvGraphicFramePr>
              <p:xfrm>
                <a:off x="2514600" y="3657600"/>
                <a:ext cx="403225" cy="4286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68" name="Equation" r:id="rId10" imgW="203040" imgH="215640" progId="Equation.DSMT4">
                        <p:embed/>
                      </p:oleObj>
                    </mc:Choice>
                    <mc:Fallback>
                      <p:oleObj name="Equation" r:id="rId10" imgW="203040" imgH="215640" progId="Equation.DSMT4">
                        <p:embed/>
                        <p:pic>
                          <p:nvPicPr>
                            <p:cNvPr id="0" name="Object 1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514600" y="3657600"/>
                              <a:ext cx="403225" cy="42862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247" name="Object 12"/>
                <p:cNvGraphicFramePr>
                  <a:graphicFrameLocks noChangeAspect="1"/>
                </p:cNvGraphicFramePr>
                <p:nvPr/>
              </p:nvGraphicFramePr>
              <p:xfrm>
                <a:off x="762000" y="3048000"/>
                <a:ext cx="460375" cy="7921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69" name="Equation" r:id="rId12" imgW="228600" imgH="393480" progId="Equation.DSMT4">
                        <p:embed/>
                      </p:oleObj>
                    </mc:Choice>
                    <mc:Fallback>
                      <p:oleObj name="Equation" r:id="rId12" imgW="228600" imgH="393480" progId="Equation.DSMT4">
                        <p:embed/>
                        <p:pic>
                          <p:nvPicPr>
                            <p:cNvPr id="0" name="Object 1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62000" y="3048000"/>
                              <a:ext cx="460375" cy="79216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248" name="Object 13"/>
                <p:cNvGraphicFramePr>
                  <a:graphicFrameLocks noChangeAspect="1"/>
                </p:cNvGraphicFramePr>
                <p:nvPr/>
              </p:nvGraphicFramePr>
              <p:xfrm>
                <a:off x="1006504" y="4114814"/>
                <a:ext cx="319088" cy="4492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70" name="Equation" r:id="rId14" imgW="126720" imgH="177480" progId="Equation.DSMT4">
                        <p:embed/>
                      </p:oleObj>
                    </mc:Choice>
                    <mc:Fallback>
                      <p:oleObj name="Equation" r:id="rId14" imgW="126720" imgH="177480" progId="Equation.DSMT4">
                        <p:embed/>
                        <p:pic>
                          <p:nvPicPr>
                            <p:cNvPr id="0" name="Object 1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06504" y="4114814"/>
                              <a:ext cx="319088" cy="44926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0260" name="Freeform 14"/>
              <p:cNvSpPr>
                <a:spLocks/>
              </p:cNvSpPr>
              <p:nvPr/>
            </p:nvSpPr>
            <p:spPr bwMode="auto">
              <a:xfrm>
                <a:off x="714348" y="3000372"/>
                <a:ext cx="88900" cy="228600"/>
              </a:xfrm>
              <a:custGeom>
                <a:avLst/>
                <a:gdLst>
                  <a:gd name="T0" fmla="*/ 0 w 56"/>
                  <a:gd name="T1" fmla="*/ 0 h 144"/>
                  <a:gd name="T2" fmla="*/ 2147483647 w 56"/>
                  <a:gd name="T3" fmla="*/ 2147483647 h 144"/>
                  <a:gd name="T4" fmla="*/ 2147483647 w 56"/>
                  <a:gd name="T5" fmla="*/ 2147483647 h 144"/>
                  <a:gd name="T6" fmla="*/ 0 60000 65536"/>
                  <a:gd name="T7" fmla="*/ 0 60000 65536"/>
                  <a:gd name="T8" fmla="*/ 0 60000 65536"/>
                  <a:gd name="T9" fmla="*/ 0 w 56"/>
                  <a:gd name="T10" fmla="*/ 0 h 144"/>
                  <a:gd name="T11" fmla="*/ 56 w 56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6" h="144">
                    <a:moveTo>
                      <a:pt x="0" y="0"/>
                    </a:moveTo>
                    <a:cubicBezTo>
                      <a:pt x="20" y="12"/>
                      <a:pt x="40" y="24"/>
                      <a:pt x="48" y="48"/>
                    </a:cubicBezTo>
                    <a:cubicBezTo>
                      <a:pt x="56" y="72"/>
                      <a:pt x="48" y="128"/>
                      <a:pt x="48" y="144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10258" name="AutoShape 50"/>
            <p:cNvSpPr>
              <a:spLocks noChangeAspect="1" noChangeArrowheads="1"/>
            </p:cNvSpPr>
            <p:nvPr/>
          </p:nvSpPr>
          <p:spPr bwMode="auto">
            <a:xfrm>
              <a:off x="214282" y="2857496"/>
              <a:ext cx="457200" cy="45720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52" name="Group 18"/>
          <p:cNvGrpSpPr>
            <a:grpSpLocks/>
          </p:cNvGrpSpPr>
          <p:nvPr/>
        </p:nvGrpSpPr>
        <p:grpSpPr bwMode="auto">
          <a:xfrm>
            <a:off x="1785938" y="250825"/>
            <a:ext cx="7121525" cy="755650"/>
            <a:chOff x="2714625" y="250802"/>
            <a:chExt cx="5669460" cy="755650"/>
          </a:xfrm>
        </p:grpSpPr>
        <p:sp>
          <p:nvSpPr>
            <p:cNvPr id="10256" name="Text Box 79"/>
            <p:cNvSpPr txBox="1">
              <a:spLocks noChangeArrowheads="1"/>
            </p:cNvSpPr>
            <p:nvPr/>
          </p:nvSpPr>
          <p:spPr bwMode="auto">
            <a:xfrm>
              <a:off x="2714625" y="285750"/>
              <a:ext cx="500064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3600" b="1" i="0">
                  <a:solidFill>
                    <a:srgbClr val="FF66CC"/>
                  </a:solidFill>
                  <a:latin typeface="Times New Roman" pitchFamily="18" charset="0"/>
                  <a:cs typeface="Times New Roman" pitchFamily="18" charset="0"/>
                </a:rPr>
                <a:t>Jacobian factor for  </a:t>
              </a:r>
              <a:endParaRPr lang="fr-FR" sz="3600" b="1" i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10244" name="Object 10"/>
            <p:cNvGraphicFramePr>
              <a:graphicFrameLocks noChangeAspect="1"/>
            </p:cNvGraphicFramePr>
            <p:nvPr/>
          </p:nvGraphicFramePr>
          <p:xfrm>
            <a:off x="5842559" y="250802"/>
            <a:ext cx="2541526" cy="755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71" name="Equation" r:id="rId16" imgW="723600" imgH="215640" progId="Equation.DSMT4">
                    <p:embed/>
                  </p:oleObj>
                </mc:Choice>
                <mc:Fallback>
                  <p:oleObj name="Equation" r:id="rId16" imgW="723600" imgH="215640" progId="Equation.DSMT4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2559" y="250802"/>
                          <a:ext cx="2541526" cy="755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Rectangle 28"/>
          <p:cNvSpPr/>
          <p:nvPr/>
        </p:nvSpPr>
        <p:spPr>
          <a:xfrm>
            <a:off x="2428860" y="6058584"/>
            <a:ext cx="249780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  <a:alpha val="2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16" charset="0"/>
              </a:rPr>
              <a:t>w r o n g !</a:t>
            </a:r>
          </a:p>
        </p:txBody>
      </p:sp>
      <p:sp>
        <p:nvSpPr>
          <p:cNvPr id="22542" name="TextBox 22"/>
          <p:cNvSpPr txBox="1">
            <a:spLocks noChangeArrowheads="1"/>
          </p:cNvSpPr>
          <p:nvPr/>
        </p:nvSpPr>
        <p:spPr bwMode="auto">
          <a:xfrm>
            <a:off x="1143000" y="5349875"/>
            <a:ext cx="80010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800" i="0" dirty="0">
                <a:solidFill>
                  <a:schemeClr val="tx2"/>
                </a:solidFill>
              </a:rPr>
              <a:t>“The divergence at </a:t>
            </a:r>
            <a:r>
              <a:rPr lang="en-US" sz="2000" dirty="0">
                <a:solidFill>
                  <a:schemeClr val="tx2"/>
                </a:solidFill>
                <a:latin typeface="Symbol" pitchFamily="18" charset="2"/>
              </a:rPr>
              <a:t>q </a:t>
            </a:r>
            <a:r>
              <a:rPr lang="en-US" sz="2000" i="0" dirty="0">
                <a:solidFill>
                  <a:schemeClr val="tx2"/>
                </a:solidFill>
                <a:latin typeface="Symbol" pitchFamily="18" charset="2"/>
              </a:rPr>
              <a:t>= p</a:t>
            </a:r>
            <a:r>
              <a:rPr lang="en-US" sz="1800" i="0" dirty="0">
                <a:solidFill>
                  <a:schemeClr val="tx2"/>
                </a:solidFill>
                <a:latin typeface="+mn-lt"/>
              </a:rPr>
              <a:t>/2 which is the upper endpoint </a:t>
            </a:r>
            <a:r>
              <a:rPr lang="en-US" sz="1800" dirty="0" err="1">
                <a:solidFill>
                  <a:schemeClr val="tx2"/>
                </a:solidFill>
                <a:latin typeface="+mn-lt"/>
              </a:rPr>
              <a:t>p</a:t>
            </a:r>
            <a:r>
              <a:rPr lang="en-US" sz="1800" baseline="-25000" dirty="0" err="1">
                <a:solidFill>
                  <a:schemeClr val="tx2"/>
                </a:solidFill>
                <a:latin typeface="+mn-lt"/>
              </a:rPr>
              <a:t>T</a:t>
            </a:r>
            <a:r>
              <a:rPr lang="en-US" sz="2000" dirty="0">
                <a:solidFill>
                  <a:schemeClr val="tx2"/>
                </a:solidFill>
                <a:latin typeface="Symbol" pitchFamily="18" charset="2"/>
              </a:rPr>
              <a:t> </a:t>
            </a:r>
            <a:r>
              <a:rPr lang="en-US" sz="1800" i="0" dirty="0">
                <a:solidFill>
                  <a:schemeClr val="tx2"/>
                </a:solidFill>
                <a:latin typeface="Symbol" pitchFamily="18" charset="2"/>
                <a:sym typeface="Symbol"/>
              </a:rPr>
              <a:t></a:t>
            </a:r>
            <a:r>
              <a:rPr lang="en-US" sz="1800" i="0" dirty="0">
                <a:solidFill>
                  <a:schemeClr val="tx2"/>
                </a:solidFill>
                <a:latin typeface="Symbol" pitchFamily="18" charset="2"/>
              </a:rPr>
              <a:t> </a:t>
            </a:r>
            <a:r>
              <a:rPr lang="en-US" sz="1800" dirty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1800" i="0" dirty="0">
                <a:solidFill>
                  <a:schemeClr val="tx2"/>
                </a:solidFill>
                <a:cs typeface="Tahoma" pitchFamily="34" charset="0"/>
              </a:rPr>
              <a:t>/2 of the </a:t>
            </a:r>
            <a:r>
              <a:rPr lang="en-US" sz="1800" dirty="0" err="1">
                <a:solidFill>
                  <a:schemeClr val="tx2"/>
                </a:solidFill>
              </a:rPr>
              <a:t>p</a:t>
            </a:r>
            <a:r>
              <a:rPr lang="en-US" sz="1800" baseline="-25000" dirty="0" err="1">
                <a:solidFill>
                  <a:schemeClr val="tx2"/>
                </a:solidFill>
              </a:rPr>
              <a:t>T</a:t>
            </a:r>
            <a:r>
              <a:rPr lang="en-US" sz="1800" i="0" dirty="0">
                <a:solidFill>
                  <a:schemeClr val="tx2"/>
                </a:solidFill>
                <a:cs typeface="Tahoma" pitchFamily="34" charset="0"/>
              </a:rPr>
              <a:t>  distribution stem from the </a:t>
            </a:r>
            <a:r>
              <a:rPr lang="en-US" sz="1800" i="0" dirty="0" err="1">
                <a:solidFill>
                  <a:schemeClr val="tx2"/>
                </a:solidFill>
                <a:cs typeface="Tahoma" pitchFamily="34" charset="0"/>
              </a:rPr>
              <a:t>Jacobian</a:t>
            </a:r>
            <a:r>
              <a:rPr lang="en-US" sz="1800" i="0" dirty="0">
                <a:solidFill>
                  <a:schemeClr val="tx2"/>
                </a:solidFill>
                <a:cs typeface="Tahoma" pitchFamily="34" charset="0"/>
              </a:rPr>
              <a:t> factor and is known as a </a:t>
            </a:r>
            <a:r>
              <a:rPr lang="en-US" sz="1800" dirty="0" err="1">
                <a:solidFill>
                  <a:schemeClr val="tx2"/>
                </a:solidFill>
                <a:cs typeface="Tahoma" pitchFamily="34" charset="0"/>
              </a:rPr>
              <a:t>Jacobian</a:t>
            </a:r>
            <a:r>
              <a:rPr lang="en-US" sz="1800" dirty="0">
                <a:solidFill>
                  <a:schemeClr val="tx2"/>
                </a:solidFill>
                <a:cs typeface="Tahoma" pitchFamily="34" charset="0"/>
              </a:rPr>
              <a:t> peak </a:t>
            </a:r>
            <a:r>
              <a:rPr lang="en-US" sz="1800" i="0" dirty="0">
                <a:solidFill>
                  <a:schemeClr val="tx2"/>
                </a:solidFill>
                <a:cs typeface="Tahoma" pitchFamily="34" charset="0"/>
              </a:rPr>
              <a:t>; </a:t>
            </a:r>
            <a:r>
              <a:rPr lang="en-US" sz="1800" i="0" dirty="0">
                <a:solidFill>
                  <a:srgbClr val="FF3399"/>
                </a:solidFill>
                <a:cs typeface="Tahoma" pitchFamily="34" charset="0"/>
              </a:rPr>
              <a:t>it is characteristic of</a:t>
            </a:r>
            <a:r>
              <a:rPr lang="en-US" sz="1800" i="0" dirty="0">
                <a:solidFill>
                  <a:srgbClr val="FF0000"/>
                </a:solidFill>
                <a:cs typeface="Tahoma" pitchFamily="34" charset="0"/>
              </a:rPr>
              <a:t> </a:t>
            </a:r>
            <a:r>
              <a:rPr lang="en-US" sz="1800" b="1" i="0" dirty="0">
                <a:solidFill>
                  <a:srgbClr val="FF0000"/>
                </a:solidFill>
                <a:cs typeface="Tahoma" pitchFamily="34" charset="0"/>
              </a:rPr>
              <a:t>all</a:t>
            </a:r>
            <a:r>
              <a:rPr lang="en-US" sz="1800" i="0" dirty="0">
                <a:solidFill>
                  <a:srgbClr val="FF0000"/>
                </a:solidFill>
                <a:cs typeface="Tahoma" pitchFamily="34" charset="0"/>
              </a:rPr>
              <a:t> </a:t>
            </a:r>
            <a:r>
              <a:rPr lang="en-US" sz="1800" i="0" dirty="0">
                <a:solidFill>
                  <a:srgbClr val="FF3399"/>
                </a:solidFill>
                <a:cs typeface="Tahoma" pitchFamily="34" charset="0"/>
              </a:rPr>
              <a:t>two-body decays</a:t>
            </a:r>
            <a:r>
              <a:rPr lang="en-US" sz="1800" i="0" dirty="0">
                <a:solidFill>
                  <a:srgbClr val="FF0000"/>
                </a:solidFill>
                <a:cs typeface="Tahoma" pitchFamily="34" charset="0"/>
              </a:rPr>
              <a:t> </a:t>
            </a:r>
            <a:r>
              <a:rPr lang="en-US" sz="1800" i="0" dirty="0">
                <a:solidFill>
                  <a:schemeClr val="tx2"/>
                </a:solidFill>
                <a:cs typeface="Tahoma" pitchFamily="34" charset="0"/>
              </a:rPr>
              <a:t>…”</a:t>
            </a:r>
          </a:p>
          <a:p>
            <a:pPr algn="l">
              <a:defRPr/>
            </a:pPr>
            <a:r>
              <a:rPr lang="en-US" sz="1800" i="0" dirty="0">
                <a:solidFill>
                  <a:schemeClr val="tx2"/>
                </a:solidFill>
                <a:cs typeface="Tahoma" pitchFamily="34" charset="0"/>
              </a:rPr>
              <a:t>				V. Barger “Collider physics”</a:t>
            </a:r>
            <a:endParaRPr lang="bg-BG" sz="1800" i="0" dirty="0">
              <a:solidFill>
                <a:schemeClr val="tx2"/>
              </a:solidFill>
              <a:cs typeface="Tahoma" pitchFamily="34" charset="0"/>
            </a:endParaRPr>
          </a:p>
          <a:p>
            <a:pPr algn="l">
              <a:defRPr/>
            </a:pPr>
            <a:r>
              <a:rPr lang="en-US" sz="1800" i="0" dirty="0"/>
              <a:t>  </a:t>
            </a:r>
            <a:endParaRPr lang="bg-BG" sz="1800" i="0" dirty="0"/>
          </a:p>
        </p:txBody>
      </p:sp>
      <p:sp>
        <p:nvSpPr>
          <p:cNvPr id="10255" name="Slide Number Placeholder 2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67F27D-B4F2-44FF-B6A7-B009D559F05A}" type="slidenum">
              <a:rPr lang="fr-FR" smtClean="0"/>
              <a:pPr/>
              <a:t>40</a:t>
            </a:fld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itle 1"/>
          <p:cNvSpPr>
            <a:spLocks noGrp="1"/>
          </p:cNvSpPr>
          <p:nvPr>
            <p:ph type="title"/>
          </p:nvPr>
        </p:nvSpPr>
        <p:spPr>
          <a:xfrm>
            <a:off x="1285875" y="500063"/>
            <a:ext cx="7215188" cy="1071562"/>
          </a:xfrm>
        </p:spPr>
        <p:txBody>
          <a:bodyPr/>
          <a:lstStyle/>
          <a:p>
            <a:r>
              <a:rPr lang="en-US" sz="3600" b="1" smtClean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  <a:t>Hadron colliders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or search for heavy bosons beyond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b="1" i="1" baseline="40000" smtClean="0"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and Z </a:t>
            </a:r>
            <a:endParaRPr lang="bg-BG" sz="3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34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34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34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34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bg-BG" sz="1400" i="0" smtClean="0">
                <a:solidFill>
                  <a:schemeClr val="tx1"/>
                </a:solidFill>
              </a:rPr>
              <a:t>11/04/2011</a:t>
            </a:r>
            <a:endParaRPr lang="fr-FR" sz="1400" i="0" smtClean="0">
              <a:solidFill>
                <a:schemeClr val="tx1"/>
              </a:solidFill>
            </a:endParaRPr>
          </a:p>
        </p:txBody>
      </p:sp>
      <p:grpSp>
        <p:nvGrpSpPr>
          <p:cNvPr id="4103" name="Group 15"/>
          <p:cNvGrpSpPr>
            <a:grpSpLocks/>
          </p:cNvGrpSpPr>
          <p:nvPr/>
        </p:nvGrpSpPr>
        <p:grpSpPr bwMode="auto">
          <a:xfrm>
            <a:off x="0" y="3571875"/>
            <a:ext cx="4778375" cy="523875"/>
            <a:chOff x="0" y="2400"/>
            <a:chExt cx="3010" cy="330"/>
          </a:xfrm>
        </p:grpSpPr>
        <p:sp>
          <p:nvSpPr>
            <p:cNvPr id="4109" name="Text Box 5"/>
            <p:cNvSpPr txBox="1">
              <a:spLocks noChangeArrowheads="1"/>
            </p:cNvSpPr>
            <p:nvPr/>
          </p:nvSpPr>
          <p:spPr bwMode="auto">
            <a:xfrm>
              <a:off x="0" y="2400"/>
              <a:ext cx="301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9pPr>
            </a:lstStyle>
            <a:p>
              <a:pPr algn="l" eaLnBrk="1" hangingPunct="1"/>
              <a:r>
                <a:rPr lang="fr-FR" sz="2800" i="0">
                  <a:solidFill>
                    <a:schemeClr val="tx1"/>
                  </a:solidFill>
                  <a:latin typeface="Times New Roman" pitchFamily="18" charset="0"/>
                </a:rPr>
                <a:t>p</a:t>
              </a:r>
              <a:r>
                <a:rPr lang="fr-FR" sz="2800" i="0" baseline="30000">
                  <a:solidFill>
                    <a:schemeClr val="tx1"/>
                  </a:solidFill>
                  <a:latin typeface="Times New Roman" pitchFamily="18" charset="0"/>
                </a:rPr>
                <a:t> </a:t>
              </a:r>
              <a:r>
                <a:rPr lang="fr-FR" sz="2800" i="0">
                  <a:solidFill>
                    <a:schemeClr val="tx1"/>
                  </a:solidFill>
                  <a:latin typeface="Times New Roman" pitchFamily="18" charset="0"/>
                </a:rPr>
                <a:t>p</a:t>
              </a:r>
              <a:r>
                <a:rPr lang="fr-FR" sz="2800" i="0" baseline="30000">
                  <a:solidFill>
                    <a:schemeClr val="tx1"/>
                  </a:solidFill>
                  <a:latin typeface="Symbol" pitchFamily="18" charset="2"/>
                </a:rPr>
                <a:t> </a:t>
              </a:r>
              <a:r>
                <a:rPr lang="ru-RU" sz="2800" i="0" baseline="30000">
                  <a:solidFill>
                    <a:schemeClr val="tx1"/>
                  </a:solidFill>
                  <a:latin typeface="Symbol" pitchFamily="18" charset="2"/>
                </a:rPr>
                <a:t> </a:t>
              </a:r>
              <a:r>
                <a:rPr lang="en-US" sz="2800" i="0">
                  <a:solidFill>
                    <a:schemeClr val="tx1"/>
                  </a:solidFill>
                  <a:latin typeface="Times New Roman" pitchFamily="18" charset="0"/>
                </a:rPr>
                <a:t>colliders</a:t>
              </a:r>
              <a:r>
                <a:rPr lang="fr-FR" sz="2800" i="0">
                  <a:solidFill>
                    <a:schemeClr val="tx1"/>
                  </a:solidFill>
                  <a:latin typeface="Times New Roman" pitchFamily="18" charset="0"/>
                </a:rPr>
                <a:t> (Tevatron: 6.3 km)</a:t>
              </a:r>
              <a:endParaRPr lang="fr-FR" sz="2800" i="0" baseline="30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4110" name="Text Box 7"/>
            <p:cNvSpPr txBox="1">
              <a:spLocks noChangeArrowheads="1"/>
            </p:cNvSpPr>
            <p:nvPr/>
          </p:nvSpPr>
          <p:spPr bwMode="auto">
            <a:xfrm>
              <a:off x="144" y="2400"/>
              <a:ext cx="25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folHlink"/>
                  </a:solidFill>
                  <a:latin typeface="Tahoma" pitchFamily="34" charset="0"/>
                </a:defRPr>
              </a:lvl9pPr>
            </a:lstStyle>
            <a:p>
              <a:pPr algn="l" eaLnBrk="1" hangingPunct="1"/>
              <a:r>
                <a:rPr lang="fr-FR" sz="1400" i="0">
                  <a:solidFill>
                    <a:schemeClr val="tx1"/>
                  </a:solidFill>
                  <a:latin typeface="Symbol" pitchFamily="18" charset="2"/>
                </a:rPr>
                <a:t>(-)</a:t>
              </a:r>
            </a:p>
          </p:txBody>
        </p:sp>
      </p:grp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4143375"/>
          <a:ext cx="5268913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113" name="Equation" r:id="rId3" imgW="2933640" imgH="457200" progId="Equation.DSMT4">
                  <p:embed/>
                </p:oleObj>
              </mc:Choice>
              <mc:Fallback>
                <p:oleObj name="Equation" r:id="rId3" imgW="29336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143375"/>
                        <a:ext cx="5268913" cy="823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Rectangle 14"/>
          <p:cNvSpPr>
            <a:spLocks noChangeArrowheads="1"/>
          </p:cNvSpPr>
          <p:nvPr/>
        </p:nvSpPr>
        <p:spPr bwMode="auto">
          <a:xfrm>
            <a:off x="2928938" y="4929188"/>
            <a:ext cx="22193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2800" i="0">
                <a:solidFill>
                  <a:schemeClr val="hlink"/>
                </a:solidFill>
                <a:latin typeface="Times New Roman" pitchFamily="18" charset="0"/>
              </a:rPr>
              <a:t>(LHC: 27 km)</a:t>
            </a: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1814567"/>
              </p:ext>
            </p:extLst>
          </p:nvPr>
        </p:nvGraphicFramePr>
        <p:xfrm>
          <a:off x="79375" y="5559425"/>
          <a:ext cx="8186738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114" name="Equation" r:id="rId5" imgW="4559040" imgH="457200" progId="Equation.DSMT4">
                  <p:embed/>
                </p:oleObj>
              </mc:Choice>
              <mc:Fallback>
                <p:oleObj name="Equation" r:id="rId5" imgW="45590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" y="5559425"/>
                        <a:ext cx="8186738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6"/>
          <p:cNvGraphicFramePr>
            <a:graphicFrameLocks noChangeAspect="1"/>
          </p:cNvGraphicFramePr>
          <p:nvPr/>
        </p:nvGraphicFramePr>
        <p:xfrm>
          <a:off x="1714500" y="2643188"/>
          <a:ext cx="481965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115" name="Equation" r:id="rId7" imgW="2679480" imgH="431640" progId="Equation.DSMT4">
                  <p:embed/>
                </p:oleObj>
              </mc:Choice>
              <mc:Fallback>
                <p:oleObj name="Equation" r:id="rId7" imgW="26794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2643188"/>
                        <a:ext cx="4819650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5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folHlink"/>
                </a:solidFill>
                <a:latin typeface="Tahoma" pitchFamily="34" charset="0"/>
              </a:defRPr>
            </a:lvl1pPr>
            <a:lvl2pPr marL="742950" indent="-285750" eaLnBrk="0" hangingPunct="0">
              <a:defRPr sz="2400" i="1">
                <a:solidFill>
                  <a:schemeClr val="folHlink"/>
                </a:solidFill>
                <a:latin typeface="Tahoma" pitchFamily="34" charset="0"/>
              </a:defRPr>
            </a:lvl2pPr>
            <a:lvl3pPr marL="1143000" indent="-228600" eaLnBrk="0" hangingPunct="0">
              <a:defRPr sz="2400" i="1">
                <a:solidFill>
                  <a:schemeClr val="folHlink"/>
                </a:solidFill>
                <a:latin typeface="Tahoma" pitchFamily="34" charset="0"/>
              </a:defRPr>
            </a:lvl3pPr>
            <a:lvl4pPr marL="1600200" indent="-228600" eaLnBrk="0" hangingPunct="0">
              <a:defRPr sz="2400" i="1">
                <a:solidFill>
                  <a:schemeClr val="folHlink"/>
                </a:solidFill>
                <a:latin typeface="Tahoma" pitchFamily="34" charset="0"/>
              </a:defRPr>
            </a:lvl4pPr>
            <a:lvl5pPr marL="2057400" indent="-228600" eaLnBrk="0" hangingPunct="0">
              <a:defRPr sz="2400" i="1">
                <a:solidFill>
                  <a:schemeClr val="folHlink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folHlink"/>
                </a:solidFill>
                <a:latin typeface="Tahoma" pitchFamily="34" charset="0"/>
              </a:defRPr>
            </a:lvl9pPr>
          </a:lstStyle>
          <a:p>
            <a:pPr eaLnBrk="1" hangingPunct="1"/>
            <a:fld id="{F894E17A-F427-4AA2-B502-25DC7163CF7A}" type="slidenum">
              <a:rPr lang="fr-FR" sz="1400" i="0" smtClean="0">
                <a:solidFill>
                  <a:schemeClr val="tx1"/>
                </a:solidFill>
              </a:rPr>
              <a:pPr eaLnBrk="1" hangingPunct="1"/>
              <a:t>41</a:t>
            </a:fld>
            <a:endParaRPr lang="fr-FR" sz="1400" i="0" smtClean="0">
              <a:solidFill>
                <a:schemeClr val="tx1"/>
              </a:solidFill>
            </a:endParaRPr>
          </a:p>
        </p:txBody>
      </p:sp>
      <p:grpSp>
        <p:nvGrpSpPr>
          <p:cNvPr id="4106" name="Group 17"/>
          <p:cNvGrpSpPr>
            <a:grpSpLocks/>
          </p:cNvGrpSpPr>
          <p:nvPr/>
        </p:nvGrpSpPr>
        <p:grpSpPr bwMode="auto">
          <a:xfrm>
            <a:off x="285750" y="1500188"/>
            <a:ext cx="8501063" cy="2062162"/>
            <a:chOff x="285720" y="1500174"/>
            <a:chExt cx="8501063" cy="2062044"/>
          </a:xfrm>
        </p:grpSpPr>
        <p:sp>
          <p:nvSpPr>
            <p:cNvPr id="4107" name="Rectangle 10"/>
            <p:cNvSpPr>
              <a:spLocks noChangeArrowheads="1"/>
            </p:cNvSpPr>
            <p:nvPr/>
          </p:nvSpPr>
          <p:spPr bwMode="auto">
            <a:xfrm>
              <a:off x="285720" y="1500174"/>
              <a:ext cx="8501063" cy="2062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2000" i="0">
                  <a:latin typeface="Times New Roman" pitchFamily="18" charset="0"/>
                  <a:cs typeface="Times New Roman" pitchFamily="18" charset="0"/>
                </a:rPr>
                <a:t>A hadron collider is the discovery machine. The production mechanism for new bosons at a hadron collider is qq annihilation. A presence of partons with a broad range of different momenta allows to flush the whole energetically accessible region, roughly, up to</a:t>
              </a:r>
            </a:p>
            <a:p>
              <a:pPr algn="l"/>
              <a:r>
                <a:rPr lang="en-US">
                  <a:latin typeface="Times New Roman" pitchFamily="18" charset="0"/>
                  <a:cs typeface="Times New Roman" pitchFamily="18" charset="0"/>
                </a:rPr>
                <a:t>							</a:t>
              </a:r>
              <a:r>
                <a:rPr lang="en-US" i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2000" i="0">
                  <a:latin typeface="Times New Roman" pitchFamily="18" charset="0"/>
                  <a:cs typeface="Times New Roman" pitchFamily="18" charset="0"/>
                </a:rPr>
                <a:t>rule of thumb)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  <a:p>
              <a:pPr algn="l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108" name="Straight Connector 15"/>
            <p:cNvCxnSpPr>
              <a:cxnSpLocks noChangeShapeType="1"/>
            </p:cNvCxnSpPr>
            <p:nvPr/>
          </p:nvCxnSpPr>
          <p:spPr bwMode="auto">
            <a:xfrm>
              <a:off x="3528000" y="1908000"/>
              <a:ext cx="10800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0251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pic>
        <p:nvPicPr>
          <p:cNvPr id="319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6420803" cy="663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42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5364088" y="6450449"/>
            <a:ext cx="251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0" dirty="0" smtClean="0"/>
              <a:t>From Aurelio </a:t>
            </a:r>
            <a:r>
              <a:rPr lang="en-US" sz="1800" i="0" dirty="0" err="1" smtClean="0"/>
              <a:t>Juste</a:t>
            </a:r>
            <a:r>
              <a:rPr lang="en-US" sz="1800" i="0" dirty="0" smtClean="0"/>
              <a:t> talk</a:t>
            </a:r>
            <a:endParaRPr lang="bg-BG" sz="1800" i="0" dirty="0"/>
          </a:p>
        </p:txBody>
      </p:sp>
    </p:spTree>
    <p:extLst>
      <p:ext uri="{BB962C8B-B14F-4D97-AF65-F5344CB8AC3E}">
        <p14:creationId xmlns:p14="http://schemas.microsoft.com/office/powerpoint/2010/main" val="6373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128588"/>
            <a:ext cx="5207000" cy="672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5-Point Star 7"/>
          <p:cNvSpPr>
            <a:spLocks noChangeAspect="1"/>
          </p:cNvSpPr>
          <p:nvPr/>
        </p:nvSpPr>
        <p:spPr bwMode="auto">
          <a:xfrm>
            <a:off x="4714875" y="5910263"/>
            <a:ext cx="111125" cy="111125"/>
          </a:xfrm>
          <a:prstGeom prst="star5">
            <a:avLst/>
          </a:prstGeom>
          <a:solidFill>
            <a:srgbClr val="FF66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5-Point Star 8"/>
          <p:cNvSpPr>
            <a:spLocks noChangeAspect="1"/>
          </p:cNvSpPr>
          <p:nvPr/>
        </p:nvSpPr>
        <p:spPr bwMode="auto">
          <a:xfrm>
            <a:off x="5811838" y="4781550"/>
            <a:ext cx="111125" cy="111125"/>
          </a:xfrm>
          <a:prstGeom prst="star5">
            <a:avLst/>
          </a:prstGeom>
          <a:solidFill>
            <a:srgbClr val="FF66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6072188" y="4478338"/>
            <a:ext cx="1577975" cy="358775"/>
            <a:chOff x="3841655" y="4776798"/>
            <a:chExt cx="1577978" cy="358787"/>
          </a:xfrm>
        </p:grpSpPr>
        <p:cxnSp>
          <p:nvCxnSpPr>
            <p:cNvPr id="13324" name="Straight Arrow Connector 26"/>
            <p:cNvCxnSpPr>
              <a:cxnSpLocks noChangeShapeType="1"/>
            </p:cNvCxnSpPr>
            <p:nvPr/>
          </p:nvCxnSpPr>
          <p:spPr bwMode="auto">
            <a:xfrm rot="10800000">
              <a:off x="3841655" y="5133997"/>
              <a:ext cx="857256" cy="1588"/>
            </a:xfrm>
            <a:prstGeom prst="straightConnector1">
              <a:avLst/>
            </a:prstGeom>
            <a:noFill/>
            <a:ln w="25400" algn="ctr">
              <a:solidFill>
                <a:srgbClr val="FF66CC"/>
              </a:solidFill>
              <a:round/>
              <a:headEnd/>
              <a:tailEnd type="arrow" w="med" len="med"/>
            </a:ln>
          </p:spPr>
        </p:cxnSp>
        <p:graphicFrame>
          <p:nvGraphicFramePr>
            <p:cNvPr id="13315" name="Object 3"/>
            <p:cNvGraphicFramePr>
              <a:graphicFrameLocks noChangeAspect="1"/>
            </p:cNvGraphicFramePr>
            <p:nvPr/>
          </p:nvGraphicFramePr>
          <p:xfrm>
            <a:off x="4484596" y="4776798"/>
            <a:ext cx="935037" cy="284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92" name="Equation" r:id="rId4" imgW="672840" imgH="203040" progId="Equation.DSMT4">
                    <p:embed/>
                  </p:oleObj>
                </mc:Choice>
                <mc:Fallback>
                  <p:oleObj name="Equation" r:id="rId4" imgW="672840" imgH="203040" progId="Equation.DSMT4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84596" y="4776798"/>
                          <a:ext cx="935037" cy="2841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320" name="Date Placeholder 2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bg-BG" smtClean="0"/>
              <a:t>11/04/2011</a:t>
            </a:r>
            <a:endParaRPr lang="fr-FR" smtClean="0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4929188" y="5680075"/>
            <a:ext cx="1506537" cy="284163"/>
            <a:chOff x="2260478" y="5791232"/>
            <a:chExt cx="1506541" cy="284164"/>
          </a:xfrm>
        </p:grpSpPr>
        <p:cxnSp>
          <p:nvCxnSpPr>
            <p:cNvPr id="13323" name="Straight Arrow Connector 26"/>
            <p:cNvCxnSpPr>
              <a:cxnSpLocks noChangeShapeType="1"/>
            </p:cNvCxnSpPr>
            <p:nvPr/>
          </p:nvCxnSpPr>
          <p:spPr bwMode="auto">
            <a:xfrm rot="10800000">
              <a:off x="2260478" y="6073808"/>
              <a:ext cx="857256" cy="1588"/>
            </a:xfrm>
            <a:prstGeom prst="straightConnector1">
              <a:avLst/>
            </a:prstGeom>
            <a:noFill/>
            <a:ln w="25400" algn="ctr">
              <a:solidFill>
                <a:srgbClr val="FF66CC"/>
              </a:solidFill>
              <a:round/>
              <a:headEnd/>
              <a:tailEnd type="arrow" w="med" len="med"/>
            </a:ln>
          </p:spPr>
        </p:cxnSp>
        <p:graphicFrame>
          <p:nvGraphicFramePr>
            <p:cNvPr id="13314" name="Object 9"/>
            <p:cNvGraphicFramePr>
              <a:graphicFrameLocks noChangeAspect="1"/>
            </p:cNvGraphicFramePr>
            <p:nvPr/>
          </p:nvGraphicFramePr>
          <p:xfrm>
            <a:off x="2831982" y="5791232"/>
            <a:ext cx="935037" cy="2841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93" name="Equation" r:id="rId6" imgW="672840" imgH="203040" progId="Equation.DSMT4">
                    <p:embed/>
                  </p:oleObj>
                </mc:Choice>
                <mc:Fallback>
                  <p:oleObj name="Equation" r:id="rId6" imgW="672840" imgH="203040" progId="Equation.DSMT4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1982" y="5791232"/>
                          <a:ext cx="935037" cy="2841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322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1FCB58-9782-43F9-8A13-012995806969}" type="slidenum">
              <a:rPr lang="fr-FR" smtClean="0"/>
              <a:pPr/>
              <a:t>43</a:t>
            </a:fld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pic>
        <p:nvPicPr>
          <p:cNvPr id="1822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143380"/>
            <a:ext cx="2152594" cy="223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22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4143380"/>
            <a:ext cx="2177280" cy="221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228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4149725"/>
            <a:ext cx="2197029" cy="223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1285852" y="3429000"/>
            <a:ext cx="1201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err="1" smtClean="0">
                <a:solidFill>
                  <a:srgbClr val="00B050"/>
                </a:solidFill>
              </a:rPr>
              <a:t>Hartree</a:t>
            </a:r>
            <a:endParaRPr lang="bg-BG" i="0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74875" y="3429000"/>
            <a:ext cx="801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err="1" smtClean="0">
                <a:solidFill>
                  <a:srgbClr val="00B050"/>
                </a:solidFill>
              </a:rPr>
              <a:t>Fock</a:t>
            </a:r>
            <a:endParaRPr lang="bg-BG" i="0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66192" y="3428999"/>
            <a:ext cx="1755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err="1" smtClean="0">
                <a:solidFill>
                  <a:srgbClr val="00B050"/>
                </a:solidFill>
              </a:rPr>
              <a:t>Bogolyubov</a:t>
            </a:r>
            <a:endParaRPr lang="bg-BG" i="0" dirty="0">
              <a:solidFill>
                <a:srgbClr val="00B050"/>
              </a:solidFill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1571604" y="5300663"/>
            <a:ext cx="142876" cy="357190"/>
          </a:xfrm>
          <a:prstGeom prst="downArrow">
            <a:avLst/>
          </a:prstGeom>
          <a:solidFill>
            <a:srgbClr val="FF66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Down Arrow 20"/>
          <p:cNvSpPr/>
          <p:nvPr/>
        </p:nvSpPr>
        <p:spPr bwMode="auto">
          <a:xfrm>
            <a:off x="4572000" y="5300663"/>
            <a:ext cx="142876" cy="357190"/>
          </a:xfrm>
          <a:prstGeom prst="downArrow">
            <a:avLst/>
          </a:prstGeom>
          <a:solidFill>
            <a:srgbClr val="FF66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Down Arrow 21"/>
          <p:cNvSpPr/>
          <p:nvPr/>
        </p:nvSpPr>
        <p:spPr bwMode="auto">
          <a:xfrm>
            <a:off x="7500958" y="5300663"/>
            <a:ext cx="142876" cy="357190"/>
          </a:xfrm>
          <a:prstGeom prst="downArrow">
            <a:avLst/>
          </a:prstGeom>
          <a:solidFill>
            <a:srgbClr val="FF66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TextBox 22"/>
          <p:cNvSpPr txBox="1"/>
          <p:nvPr/>
        </p:nvSpPr>
        <p:spPr>
          <a:xfrm>
            <a:off x="1187624" y="26064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0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Mean-field approximation method</a:t>
            </a:r>
            <a:endParaRPr lang="bg-BG" sz="4000" b="1" i="0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4610" name="Picture 2" descr="http://nuclphys.sinp.msu.ru/persons/images/cockrof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6013" y="1798756"/>
            <a:ext cx="1480805" cy="1630244"/>
          </a:xfrm>
          <a:prstGeom prst="rect">
            <a:avLst/>
          </a:prstGeom>
          <a:noFill/>
        </p:spPr>
      </p:pic>
      <p:pic>
        <p:nvPicPr>
          <p:cNvPr id="324612" name="Picture 4" descr="FockVA20469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87645" y="1821180"/>
            <a:ext cx="1157630" cy="1607820"/>
          </a:xfrm>
          <a:prstGeom prst="rect">
            <a:avLst/>
          </a:prstGeom>
          <a:noFill/>
        </p:spPr>
      </p:pic>
      <p:pic>
        <p:nvPicPr>
          <p:cNvPr id="324614" name="Picture 6" descr="http://upload.wikimedia.org/wikipedia/commons/1/18/Nikolai_Bogoliubov.jpe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15183" y="1813778"/>
            <a:ext cx="1285875" cy="1600200"/>
          </a:xfrm>
          <a:prstGeom prst="rect">
            <a:avLst/>
          </a:prstGeom>
          <a:noFill/>
        </p:spPr>
      </p:pic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6E8763-5069-4EAB-A9CA-7761AD90949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60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9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1875"/>
            <a:ext cx="7223760" cy="655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8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112" y="766460"/>
            <a:ext cx="1386840" cy="175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pic>
        <p:nvPicPr>
          <p:cNvPr id="2549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" y="5805264"/>
            <a:ext cx="864108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 bwMode="auto">
          <a:xfrm>
            <a:off x="3908464" y="649535"/>
            <a:ext cx="1224136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H="1">
            <a:off x="3981432" y="643401"/>
            <a:ext cx="123252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5498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556792"/>
            <a:ext cx="912495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498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89" y="2214017"/>
            <a:ext cx="704850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75656" y="5214390"/>
            <a:ext cx="6398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0" dirty="0" err="1" smtClean="0"/>
              <a:t>Diquark</a:t>
            </a:r>
            <a:r>
              <a:rPr lang="en-US" i="0" dirty="0" smtClean="0"/>
              <a:t> excitations</a:t>
            </a:r>
            <a:r>
              <a:rPr lang="en-US" i="0" dirty="0" smtClean="0"/>
              <a:t>, color superconductivity… </a:t>
            </a:r>
            <a:endParaRPr lang="bg-BG" i="0" dirty="0"/>
          </a:p>
        </p:txBody>
      </p:sp>
      <p:grpSp>
        <p:nvGrpSpPr>
          <p:cNvPr id="8" name="Group 7"/>
          <p:cNvGrpSpPr/>
          <p:nvPr/>
        </p:nvGrpSpPr>
        <p:grpSpPr>
          <a:xfrm>
            <a:off x="5071826" y="3861048"/>
            <a:ext cx="2833404" cy="830997"/>
            <a:chOff x="5071826" y="3861048"/>
            <a:chExt cx="2833404" cy="830997"/>
          </a:xfrm>
        </p:grpSpPr>
        <p:sp>
          <p:nvSpPr>
            <p:cNvPr id="4" name="TextBox 3"/>
            <p:cNvSpPr txBox="1"/>
            <p:nvPr/>
          </p:nvSpPr>
          <p:spPr>
            <a:xfrm>
              <a:off x="5071826" y="3861048"/>
              <a:ext cx="28334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i="0" dirty="0" smtClean="0">
                  <a:solidFill>
                    <a:srgbClr val="FF0000"/>
                  </a:solidFill>
                </a:rPr>
                <a:t>New </a:t>
              </a:r>
              <a:r>
                <a:rPr lang="en-US" i="0" dirty="0" err="1" smtClean="0">
                  <a:solidFill>
                    <a:srgbClr val="FF0000"/>
                  </a:solidFill>
                </a:rPr>
                <a:t>Fierz</a:t>
              </a:r>
              <a:r>
                <a:rPr lang="en-US" i="0" dirty="0" smtClean="0">
                  <a:solidFill>
                    <a:srgbClr val="FF0000"/>
                  </a:solidFill>
                </a:rPr>
                <a:t> identities</a:t>
              </a:r>
            </a:p>
            <a:p>
              <a:pPr algn="l"/>
              <a:r>
                <a:rPr lang="en-US" i="0" dirty="0" smtClean="0">
                  <a:solidFill>
                    <a:srgbClr val="FF0000"/>
                  </a:solidFill>
                </a:rPr>
                <a:t>for </a:t>
              </a:r>
              <a:r>
                <a:rPr lang="el-GR" i="0" dirty="0" smtClean="0">
                  <a:solidFill>
                    <a:srgbClr val="FF0000"/>
                  </a:solidFill>
                </a:rPr>
                <a:t>ΨΨ</a:t>
              </a:r>
              <a:r>
                <a:rPr lang="en-US" i="0" dirty="0" smtClean="0">
                  <a:solidFill>
                    <a:srgbClr val="FF0000"/>
                  </a:solidFill>
                </a:rPr>
                <a:t> and </a:t>
              </a:r>
              <a:r>
                <a:rPr lang="el-GR" i="0" dirty="0">
                  <a:solidFill>
                    <a:srgbClr val="FF0000"/>
                  </a:solidFill>
                </a:rPr>
                <a:t>ΨΨ</a:t>
              </a:r>
              <a:r>
                <a:rPr lang="en-US" i="0" dirty="0" smtClean="0">
                  <a:solidFill>
                    <a:srgbClr val="FF0000"/>
                  </a:solidFill>
                </a:rPr>
                <a:t> </a:t>
              </a:r>
              <a:endParaRPr lang="bg-BG" i="0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6804248" y="4284000"/>
              <a:ext cx="216024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7056000" y="4284000"/>
              <a:ext cx="216024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31975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1538" y="285728"/>
            <a:ext cx="8072462" cy="7858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Dynamical generation of composite particles</a:t>
            </a:r>
            <a:endParaRPr kumimoji="0" lang="bg-BG" sz="3200" b="1" i="0" u="none" strike="noStrike" kern="0" cap="none" spc="0" normalizeH="0" baseline="0" noProof="0" dirty="0">
              <a:ln>
                <a:noFill/>
              </a:ln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812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332" y="1785926"/>
            <a:ext cx="8769668" cy="396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6421175"/>
              </p:ext>
            </p:extLst>
          </p:nvPr>
        </p:nvGraphicFramePr>
        <p:xfrm>
          <a:off x="1831409" y="1196752"/>
          <a:ext cx="655272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160" name="Equation" r:id="rId4" imgW="3276360" imgH="228600" progId="Equation.DSMT4">
                  <p:embed/>
                </p:oleObj>
              </mc:Choice>
              <mc:Fallback>
                <p:oleObj name="Equation" r:id="rId4" imgW="32763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31409" y="1196752"/>
                        <a:ext cx="655272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61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pic>
        <p:nvPicPr>
          <p:cNvPr id="2560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572500" cy="406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475656" y="285728"/>
            <a:ext cx="7056784" cy="7858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</a:t>
            </a:r>
            <a:r>
              <a:rPr kumimoji="0" lang="en-US" sz="3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6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as the minimal group for BSBM</a:t>
            </a:r>
            <a:endParaRPr kumimoji="0" lang="bg-BG" sz="3600" b="1" i="0" u="none" strike="noStrike" kern="0" cap="none" spc="0" normalizeH="0" baseline="0" noProof="0" dirty="0">
              <a:ln>
                <a:noFill/>
              </a:ln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02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11/04/2011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D637C-50C3-4BA9-A79A-0A0556615BCE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12479" y="188640"/>
            <a:ext cx="5976664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kern="0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… continuation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in Sofia</a:t>
            </a:r>
          </a:p>
        </p:txBody>
      </p:sp>
      <p:pic>
        <p:nvPicPr>
          <p:cNvPr id="260098" name="Picture 2" descr="http://phys.uni-sofia.bg/images/fzf-po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303" y="1148476"/>
            <a:ext cx="50101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63517" y="4277318"/>
            <a:ext cx="31630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000" b="1" i="0" kern="0" dirty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(and </a:t>
            </a:r>
            <a:r>
              <a:rPr lang="en-US" sz="4000" b="1" i="0" kern="0" dirty="0" err="1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Pravetz</a:t>
            </a:r>
            <a:r>
              <a:rPr lang="en-US" sz="4000" b="1" i="0" kern="0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bg-BG" sz="4000" b="1" i="0" kern="0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0100" name="Picture 4" descr="http://t2.gstatic.com/images?q=tbn:ANd9GcSIj6Ywm4HAaGgiDqEDUqwsMuXq7p-Te0s69dGX_A-n_2EN5wX0YBhR5LSN_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312" y="4985204"/>
            <a:ext cx="2037397" cy="152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0102" name="Picture 6" descr="http://t3.gstatic.com/images?q=tbn:ANd9GcSmdQVYRL_ntKFx3ZGbodO34urbjK5xmtHMcoJGFO4PACGuEnrnT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900" y="5003540"/>
            <a:ext cx="196596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8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sion">
  <a:themeElements>
    <a:clrScheme name="Fusion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Fus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66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1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Fusio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sio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sio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Designs\Fusion.pot</Template>
  <TotalTime>12983</TotalTime>
  <Words>1234</Words>
  <Application>Microsoft Office PowerPoint</Application>
  <PresentationFormat>On-screen Show (4:3)</PresentationFormat>
  <Paragraphs>287</Paragraphs>
  <Slides>43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Fusion</vt:lpstr>
      <vt:lpstr>Equation</vt:lpstr>
      <vt:lpstr>MathType 4.0 Equation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Nambu – Jona-Lasinio extended model</vt:lpstr>
      <vt:lpstr>Lorentz group representation</vt:lpstr>
      <vt:lpstr>Mendeleev’s table</vt:lpstr>
      <vt:lpstr>Lorentz group representations</vt:lpstr>
      <vt:lpstr>PowerPoint Presentation</vt:lpstr>
      <vt:lpstr>Spin-1 states</vt:lpstr>
      <vt:lpstr>Spin-1 meson table</vt:lpstr>
      <vt:lpstr>Spin-1 hadron resonances</vt:lpstr>
      <vt:lpstr>PowerPoint Presentation</vt:lpstr>
      <vt:lpstr>Other new mass relations</vt:lpstr>
      <vt:lpstr>Meson Summary Table</vt:lpstr>
      <vt:lpstr>“The making of the Standard model”</vt:lpstr>
      <vt:lpstr>Technicolor</vt:lpstr>
      <vt:lpstr>PowerPoint Presentation</vt:lpstr>
      <vt:lpstr>Motivation for SM extension</vt:lpstr>
      <vt:lpstr>PowerPoint Presentation</vt:lpstr>
      <vt:lpstr>PowerPoint Presentation</vt:lpstr>
      <vt:lpstr>Theoretical comparision between Z’ and Z*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Excited particles (compositeness)</vt:lpstr>
      <vt:lpstr>PowerPoint Presentation</vt:lpstr>
      <vt:lpstr>Hadron colliders or search for heavy bosons beyond W± and Z </vt:lpstr>
      <vt:lpstr>PowerPoint Presentation</vt:lpstr>
      <vt:lpstr>PowerPoint Presentation</vt:lpstr>
    </vt:vector>
  </TitlesOfParts>
  <Company> Theoretische Physik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Chiral tensors</dc:title>
  <dc:creator>C. Wetterich</dc:creator>
  <cp:lastModifiedBy>Михаил</cp:lastModifiedBy>
  <cp:revision>716</cp:revision>
  <dcterms:created xsi:type="dcterms:W3CDTF">2006-05-16T17:57:20Z</dcterms:created>
  <dcterms:modified xsi:type="dcterms:W3CDTF">2011-04-10T18:23:08Z</dcterms:modified>
</cp:coreProperties>
</file>